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65" r:id="rId4"/>
    <p:sldId id="266" r:id="rId5"/>
    <p:sldId id="271" r:id="rId6"/>
    <p:sldId id="272" r:id="rId7"/>
    <p:sldId id="267" r:id="rId8"/>
    <p:sldId id="268" r:id="rId9"/>
    <p:sldId id="269" r:id="rId10"/>
    <p:sldId id="270" r:id="rId11"/>
    <p:sldId id="260" r:id="rId12"/>
    <p:sldId id="273" r:id="rId13"/>
    <p:sldId id="259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D9A0-7C28-45B2-8C5B-BC4A6147786B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76FE8-8EBC-43C9-AFA0-07FE41C8F1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65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A89D6-D81C-42A9-8669-C27B2214749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709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90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8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97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4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7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5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12/03/2018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9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47700" y="692696"/>
            <a:ext cx="7848600" cy="5688632"/>
          </a:xfrm>
        </p:spPr>
        <p:txBody>
          <a:bodyPr>
            <a:normAutofit/>
          </a:bodyPr>
          <a:lstStyle/>
          <a:p>
            <a:r>
              <a:rPr lang="en-NZ" sz="7200" dirty="0">
                <a:solidFill>
                  <a:srgbClr val="1F497D"/>
                </a:solidFill>
              </a:rPr>
              <a:t>Policy Graphs</a:t>
            </a:r>
            <a:br>
              <a:rPr lang="en-NZ" sz="7200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Clearing the Jungle of Stochastic Optimization</a:t>
            </a:r>
            <a:br>
              <a:rPr lang="en-NZ" sz="3600" dirty="0">
                <a:solidFill>
                  <a:srgbClr val="1F497D"/>
                </a:solidFill>
              </a:rPr>
            </a:br>
            <a:br>
              <a:rPr lang="en-NZ" sz="4000" cap="none" dirty="0">
                <a:solidFill>
                  <a:srgbClr val="1F497D"/>
                </a:solidFill>
              </a:rPr>
            </a:br>
            <a:r>
              <a:rPr lang="en-NZ" sz="2000" dirty="0">
                <a:solidFill>
                  <a:srgbClr val="1F497D"/>
                </a:solidFill>
              </a:rPr>
              <a:t>Oscar Dowson</a:t>
            </a:r>
            <a:r>
              <a:rPr lang="en-NZ" sz="2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NZ" sz="2000" baseline="30000" dirty="0">
                <a:solidFill>
                  <a:schemeClr val="bg1">
                    <a:lumMod val="50000"/>
                  </a:schemeClr>
                </a:solidFill>
              </a:rPr>
              <a:t>a</a:t>
            </a:r>
            <a:br>
              <a:rPr lang="en-NZ" sz="2000" dirty="0">
                <a:solidFill>
                  <a:srgbClr val="1F497D"/>
                </a:solidFill>
              </a:rPr>
            </a:br>
            <a:br>
              <a:rPr lang="en-NZ" sz="1600" i="1" dirty="0">
                <a:solidFill>
                  <a:srgbClr val="1F497D"/>
                </a:solidFill>
              </a:rPr>
            </a:br>
            <a:r>
              <a:rPr lang="en-NZ" sz="1200" baseline="300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NZ" sz="1200" i="1" dirty="0">
                <a:solidFill>
                  <a:schemeClr val="bg1">
                    <a:lumMod val="50000"/>
                  </a:schemeClr>
                </a:solidFill>
              </a:rPr>
              <a:t>Department of Engineering Science, University of Auckland, New Zealand.</a:t>
            </a:r>
            <a:br>
              <a:rPr lang="en-NZ" sz="1200" i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NZ" sz="1200" i="1" dirty="0">
                <a:solidFill>
                  <a:srgbClr val="1F497D"/>
                </a:solidFill>
              </a:rPr>
            </a:br>
            <a:r>
              <a:rPr lang="en-NZ" sz="1200" i="1" dirty="0">
                <a:solidFill>
                  <a:srgbClr val="1F497D"/>
                </a:solidFill>
              </a:rPr>
              <a:t>*</a:t>
            </a:r>
            <a:r>
              <a:rPr lang="en-NZ" sz="12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o.dowson@auckland.ac.nz</a:t>
            </a:r>
            <a:endParaRPr lang="en-NZ" b="1" cap="none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dow003\AppData\Local\Temp\wz4115\UOA Logos\UOA Logos\Horizontal\Reverse\UOA-HR-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14" y="116632"/>
            <a:ext cx="2565301" cy="84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7.</a:t>
                </a:r>
                <a:r>
                  <a:rPr lang="en-NZ" dirty="0"/>
                  <a:t> A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policy </a:t>
                </a:r>
                <a:r>
                  <a:rPr lang="en-NZ" dirty="0"/>
                  <a:t>in stage t is a mapping of the incoming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, and realization of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, to a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NZ" dirty="0"/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blipFill>
                <a:blip r:embed="rId2"/>
                <a:stretch>
                  <a:fillRect l="-706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2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35C6F-D2F4-467F-AAB3-0CFEDFA06766}"/>
              </a:ext>
            </a:extLst>
          </p:cNvPr>
          <p:cNvSpPr/>
          <p:nvPr/>
        </p:nvSpPr>
        <p:spPr>
          <a:xfrm flipH="1" flipV="1">
            <a:off x="2432292" y="2289463"/>
            <a:ext cx="4562827" cy="227907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D889F0-E9B8-4E90-B852-8B03A7C116FE}"/>
              </a:ext>
            </a:extLst>
          </p:cNvPr>
          <p:cNvCxnSpPr>
            <a:cxnSpLocks/>
          </p:cNvCxnSpPr>
          <p:nvPr/>
        </p:nvCxnSpPr>
        <p:spPr>
          <a:xfrm>
            <a:off x="61156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08B9B-AEB6-46AB-972E-A5F98770635C}"/>
              </a:ext>
            </a:extLst>
          </p:cNvPr>
          <p:cNvCxnSpPr/>
          <p:nvPr/>
        </p:nvCxnSpPr>
        <p:spPr>
          <a:xfrm>
            <a:off x="699512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EAF84D-B1B6-4C71-949A-59C9197BBA18}"/>
              </a:ext>
            </a:extLst>
          </p:cNvPr>
          <p:cNvSpPr/>
          <p:nvPr/>
        </p:nvSpPr>
        <p:spPr>
          <a:xfrm rot="2738072">
            <a:off x="783598" y="1542698"/>
            <a:ext cx="1876223" cy="243860"/>
          </a:xfrm>
          <a:custGeom>
            <a:avLst/>
            <a:gdLst>
              <a:gd name="connsiteX0" fmla="*/ 0 w 2602523"/>
              <a:gd name="connsiteY0" fmla="*/ 146580 h 395437"/>
              <a:gd name="connsiteX1" fmla="*/ 457200 w 2602523"/>
              <a:gd name="connsiteY1" fmla="*/ 5903 h 395437"/>
              <a:gd name="connsiteX2" fmla="*/ 949569 w 2602523"/>
              <a:gd name="connsiteY2" fmla="*/ 322426 h 395437"/>
              <a:gd name="connsiteX3" fmla="*/ 1547446 w 2602523"/>
              <a:gd name="connsiteY3" fmla="*/ 5903 h 395437"/>
              <a:gd name="connsiteX4" fmla="*/ 2039815 w 2602523"/>
              <a:gd name="connsiteY4" fmla="*/ 392764 h 395437"/>
              <a:gd name="connsiteX5" fmla="*/ 2602523 w 2602523"/>
              <a:gd name="connsiteY5" fmla="*/ 146580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2523" h="395437">
                <a:moveTo>
                  <a:pt x="0" y="146580"/>
                </a:moveTo>
                <a:cubicBezTo>
                  <a:pt x="149469" y="61587"/>
                  <a:pt x="298939" y="-23405"/>
                  <a:pt x="457200" y="5903"/>
                </a:cubicBezTo>
                <a:cubicBezTo>
                  <a:pt x="615461" y="35211"/>
                  <a:pt x="767861" y="322426"/>
                  <a:pt x="949569" y="322426"/>
                </a:cubicBezTo>
                <a:cubicBezTo>
                  <a:pt x="1131277" y="322426"/>
                  <a:pt x="1365738" y="-5820"/>
                  <a:pt x="1547446" y="5903"/>
                </a:cubicBezTo>
                <a:cubicBezTo>
                  <a:pt x="1729154" y="17626"/>
                  <a:pt x="1863969" y="369318"/>
                  <a:pt x="2039815" y="392764"/>
                </a:cubicBezTo>
                <a:cubicBezTo>
                  <a:pt x="2215661" y="416210"/>
                  <a:pt x="2409092" y="281395"/>
                  <a:pt x="2602523" y="14658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/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/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/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/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/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/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4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8AC623-5B31-4E42-9416-C82D2E67B442}"/>
              </a:ext>
            </a:extLst>
          </p:cNvPr>
          <p:cNvCxnSpPr>
            <a:cxnSpLocks/>
          </p:cNvCxnSpPr>
          <p:nvPr/>
        </p:nvCxnSpPr>
        <p:spPr>
          <a:xfrm rot="5400000">
            <a:off x="3804624" y="5445206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/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4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35C6F-D2F4-467F-AAB3-0CFEDFA06766}"/>
              </a:ext>
            </a:extLst>
          </p:cNvPr>
          <p:cNvSpPr/>
          <p:nvPr/>
        </p:nvSpPr>
        <p:spPr>
          <a:xfrm flipH="1" flipV="1">
            <a:off x="2432292" y="2289463"/>
            <a:ext cx="4562827" cy="227907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D889F0-E9B8-4E90-B852-8B03A7C116FE}"/>
              </a:ext>
            </a:extLst>
          </p:cNvPr>
          <p:cNvCxnSpPr>
            <a:cxnSpLocks/>
          </p:cNvCxnSpPr>
          <p:nvPr/>
        </p:nvCxnSpPr>
        <p:spPr>
          <a:xfrm>
            <a:off x="61156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08B9B-AEB6-46AB-972E-A5F98770635C}"/>
              </a:ext>
            </a:extLst>
          </p:cNvPr>
          <p:cNvCxnSpPr/>
          <p:nvPr/>
        </p:nvCxnSpPr>
        <p:spPr>
          <a:xfrm>
            <a:off x="699512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EAF84D-B1B6-4C71-949A-59C9197BBA18}"/>
              </a:ext>
            </a:extLst>
          </p:cNvPr>
          <p:cNvSpPr/>
          <p:nvPr/>
        </p:nvSpPr>
        <p:spPr>
          <a:xfrm rot="2738072">
            <a:off x="783598" y="1542698"/>
            <a:ext cx="1876223" cy="243860"/>
          </a:xfrm>
          <a:custGeom>
            <a:avLst/>
            <a:gdLst>
              <a:gd name="connsiteX0" fmla="*/ 0 w 2602523"/>
              <a:gd name="connsiteY0" fmla="*/ 146580 h 395437"/>
              <a:gd name="connsiteX1" fmla="*/ 457200 w 2602523"/>
              <a:gd name="connsiteY1" fmla="*/ 5903 h 395437"/>
              <a:gd name="connsiteX2" fmla="*/ 949569 w 2602523"/>
              <a:gd name="connsiteY2" fmla="*/ 322426 h 395437"/>
              <a:gd name="connsiteX3" fmla="*/ 1547446 w 2602523"/>
              <a:gd name="connsiteY3" fmla="*/ 5903 h 395437"/>
              <a:gd name="connsiteX4" fmla="*/ 2039815 w 2602523"/>
              <a:gd name="connsiteY4" fmla="*/ 392764 h 395437"/>
              <a:gd name="connsiteX5" fmla="*/ 2602523 w 2602523"/>
              <a:gd name="connsiteY5" fmla="*/ 146580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2523" h="395437">
                <a:moveTo>
                  <a:pt x="0" y="146580"/>
                </a:moveTo>
                <a:cubicBezTo>
                  <a:pt x="149469" y="61587"/>
                  <a:pt x="298939" y="-23405"/>
                  <a:pt x="457200" y="5903"/>
                </a:cubicBezTo>
                <a:cubicBezTo>
                  <a:pt x="615461" y="35211"/>
                  <a:pt x="767861" y="322426"/>
                  <a:pt x="949569" y="322426"/>
                </a:cubicBezTo>
                <a:cubicBezTo>
                  <a:pt x="1131277" y="322426"/>
                  <a:pt x="1365738" y="-5820"/>
                  <a:pt x="1547446" y="5903"/>
                </a:cubicBezTo>
                <a:cubicBezTo>
                  <a:pt x="1729154" y="17626"/>
                  <a:pt x="1863969" y="369318"/>
                  <a:pt x="2039815" y="392764"/>
                </a:cubicBezTo>
                <a:cubicBezTo>
                  <a:pt x="2215661" y="416210"/>
                  <a:pt x="2409092" y="281395"/>
                  <a:pt x="2602523" y="14658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/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03" y="1015790"/>
                <a:ext cx="10077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/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/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84" y="2698466"/>
                <a:ext cx="33275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/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/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/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4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139279"/>
                <a:ext cx="98212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8AC623-5B31-4E42-9416-C82D2E67B442}"/>
              </a:ext>
            </a:extLst>
          </p:cNvPr>
          <p:cNvCxnSpPr>
            <a:cxnSpLocks/>
          </p:cNvCxnSpPr>
          <p:nvPr/>
        </p:nvCxnSpPr>
        <p:spPr>
          <a:xfrm rot="5400000">
            <a:off x="3804624" y="5445206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/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35C6F-D2F4-467F-AAB3-0CFEDFA06766}"/>
              </a:ext>
            </a:extLst>
          </p:cNvPr>
          <p:cNvSpPr/>
          <p:nvPr/>
        </p:nvSpPr>
        <p:spPr>
          <a:xfrm flipH="1" flipV="1">
            <a:off x="2432292" y="2289463"/>
            <a:ext cx="4562827" cy="2279071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D889F0-E9B8-4E90-B852-8B03A7C116FE}"/>
              </a:ext>
            </a:extLst>
          </p:cNvPr>
          <p:cNvCxnSpPr>
            <a:cxnSpLocks/>
          </p:cNvCxnSpPr>
          <p:nvPr/>
        </p:nvCxnSpPr>
        <p:spPr>
          <a:xfrm>
            <a:off x="61156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08B9B-AEB6-46AB-972E-A5F98770635C}"/>
              </a:ext>
            </a:extLst>
          </p:cNvPr>
          <p:cNvCxnSpPr/>
          <p:nvPr/>
        </p:nvCxnSpPr>
        <p:spPr>
          <a:xfrm>
            <a:off x="6995120" y="3429000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EAF84D-B1B6-4C71-949A-59C9197BBA18}"/>
              </a:ext>
            </a:extLst>
          </p:cNvPr>
          <p:cNvSpPr/>
          <p:nvPr/>
        </p:nvSpPr>
        <p:spPr>
          <a:xfrm rot="8097012">
            <a:off x="6701251" y="1496744"/>
            <a:ext cx="1876223" cy="243860"/>
          </a:xfrm>
          <a:custGeom>
            <a:avLst/>
            <a:gdLst>
              <a:gd name="connsiteX0" fmla="*/ 0 w 2602523"/>
              <a:gd name="connsiteY0" fmla="*/ 146580 h 395437"/>
              <a:gd name="connsiteX1" fmla="*/ 457200 w 2602523"/>
              <a:gd name="connsiteY1" fmla="*/ 5903 h 395437"/>
              <a:gd name="connsiteX2" fmla="*/ 949569 w 2602523"/>
              <a:gd name="connsiteY2" fmla="*/ 322426 h 395437"/>
              <a:gd name="connsiteX3" fmla="*/ 1547446 w 2602523"/>
              <a:gd name="connsiteY3" fmla="*/ 5903 h 395437"/>
              <a:gd name="connsiteX4" fmla="*/ 2039815 w 2602523"/>
              <a:gd name="connsiteY4" fmla="*/ 392764 h 395437"/>
              <a:gd name="connsiteX5" fmla="*/ 2602523 w 2602523"/>
              <a:gd name="connsiteY5" fmla="*/ 146580 h 3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2523" h="395437">
                <a:moveTo>
                  <a:pt x="0" y="146580"/>
                </a:moveTo>
                <a:cubicBezTo>
                  <a:pt x="149469" y="61587"/>
                  <a:pt x="298939" y="-23405"/>
                  <a:pt x="457200" y="5903"/>
                </a:cubicBezTo>
                <a:cubicBezTo>
                  <a:pt x="615461" y="35211"/>
                  <a:pt x="767861" y="322426"/>
                  <a:pt x="949569" y="322426"/>
                </a:cubicBezTo>
                <a:cubicBezTo>
                  <a:pt x="1131277" y="322426"/>
                  <a:pt x="1365738" y="-5820"/>
                  <a:pt x="1547446" y="5903"/>
                </a:cubicBezTo>
                <a:cubicBezTo>
                  <a:pt x="1729154" y="17626"/>
                  <a:pt x="1863969" y="369318"/>
                  <a:pt x="2039815" y="392764"/>
                </a:cubicBezTo>
                <a:cubicBezTo>
                  <a:pt x="2215661" y="416210"/>
                  <a:pt x="2409092" y="281395"/>
                  <a:pt x="2602523" y="14658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/>
              <p:nvPr/>
            </p:nvSpPr>
            <p:spPr>
              <a:xfrm>
                <a:off x="6699878" y="1000117"/>
                <a:ext cx="10077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BF04D2-A634-4449-A3C9-F7D410B9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78" y="1000117"/>
                <a:ext cx="10077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/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FA357-4D26-4AD4-8B25-EB94B0D3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31" y="2659559"/>
                <a:ext cx="893258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/>
              <p:nvPr/>
            </p:nvSpPr>
            <p:spPr>
              <a:xfrm>
                <a:off x="2964284" y="2698466"/>
                <a:ext cx="26436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00AAF7-BBD0-4D0E-8636-AB888C1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284" y="2698466"/>
                <a:ext cx="26436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/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3B56A-6AEA-4A4E-866B-F06D906D6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570" y="3439134"/>
                <a:ext cx="39907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/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355C08-F709-432D-98AE-1C6B9D77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6912"/>
                <a:ext cx="893258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/>
              <p:nvPr/>
            </p:nvSpPr>
            <p:spPr>
              <a:xfrm>
                <a:off x="8104710" y="193068"/>
                <a:ext cx="9821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NZ" sz="4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121F1-E103-4F6D-AD6A-E4640D030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10" y="193068"/>
                <a:ext cx="982127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8AC623-5B31-4E42-9416-C82D2E67B442}"/>
              </a:ext>
            </a:extLst>
          </p:cNvPr>
          <p:cNvCxnSpPr>
            <a:cxnSpLocks/>
          </p:cNvCxnSpPr>
          <p:nvPr/>
        </p:nvCxnSpPr>
        <p:spPr>
          <a:xfrm rot="5400000">
            <a:off x="3804624" y="5445206"/>
            <a:ext cx="17533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/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23C3BC-78FD-4315-B54C-A4F10B84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16" y="5998712"/>
                <a:ext cx="28724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3D857CF-AEC5-4917-9C5E-02569147FAFE}"/>
              </a:ext>
            </a:extLst>
          </p:cNvPr>
          <p:cNvGrpSpPr/>
          <p:nvPr/>
        </p:nvGrpSpPr>
        <p:grpSpPr>
          <a:xfrm>
            <a:off x="2823163" y="116632"/>
            <a:ext cx="3657600" cy="1828800"/>
            <a:chOff x="611560" y="726516"/>
            <a:chExt cx="8136904" cy="38420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065316-8F5D-46F1-A742-E6FA5559EABB}"/>
                </a:ext>
              </a:extLst>
            </p:cNvPr>
            <p:cNvSpPr/>
            <p:nvPr/>
          </p:nvSpPr>
          <p:spPr>
            <a:xfrm flipH="1" flipV="1">
              <a:off x="2432292" y="2289463"/>
              <a:ext cx="4562827" cy="22790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F731F2B-7E72-45C1-AF32-63AA315E2591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98B9854-3B7A-45D5-A473-D6FA88E16889}"/>
                </a:ext>
              </a:extLst>
            </p:cNvPr>
            <p:cNvCxnSpPr/>
            <p:nvPr/>
          </p:nvCxnSpPr>
          <p:spPr>
            <a:xfrm>
              <a:off x="699512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80B115-5104-4FC2-A5D5-F1ED50A897DB}"/>
                </a:ext>
              </a:extLst>
            </p:cNvPr>
            <p:cNvSpPr/>
            <p:nvPr/>
          </p:nvSpPr>
          <p:spPr>
            <a:xfrm rot="2738072">
              <a:off x="783598" y="1542698"/>
              <a:ext cx="1876223" cy="243860"/>
            </a:xfrm>
            <a:custGeom>
              <a:avLst/>
              <a:gdLst>
                <a:gd name="connsiteX0" fmla="*/ 0 w 2602523"/>
                <a:gd name="connsiteY0" fmla="*/ 146580 h 395437"/>
                <a:gd name="connsiteX1" fmla="*/ 457200 w 2602523"/>
                <a:gd name="connsiteY1" fmla="*/ 5903 h 395437"/>
                <a:gd name="connsiteX2" fmla="*/ 949569 w 2602523"/>
                <a:gd name="connsiteY2" fmla="*/ 322426 h 395437"/>
                <a:gd name="connsiteX3" fmla="*/ 1547446 w 2602523"/>
                <a:gd name="connsiteY3" fmla="*/ 5903 h 395437"/>
                <a:gd name="connsiteX4" fmla="*/ 2039815 w 2602523"/>
                <a:gd name="connsiteY4" fmla="*/ 392764 h 395437"/>
                <a:gd name="connsiteX5" fmla="*/ 2602523 w 2602523"/>
                <a:gd name="connsiteY5" fmla="*/ 146580 h 3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523" h="395437">
                  <a:moveTo>
                    <a:pt x="0" y="146580"/>
                  </a:moveTo>
                  <a:cubicBezTo>
                    <a:pt x="149469" y="61587"/>
                    <a:pt x="298939" y="-23405"/>
                    <a:pt x="457200" y="5903"/>
                  </a:cubicBezTo>
                  <a:cubicBezTo>
                    <a:pt x="615461" y="35211"/>
                    <a:pt x="767861" y="322426"/>
                    <a:pt x="949569" y="322426"/>
                  </a:cubicBezTo>
                  <a:cubicBezTo>
                    <a:pt x="1131277" y="322426"/>
                    <a:pt x="1365738" y="-5820"/>
                    <a:pt x="1547446" y="5903"/>
                  </a:cubicBezTo>
                  <a:cubicBezTo>
                    <a:pt x="1729154" y="17626"/>
                    <a:pt x="1863969" y="369318"/>
                    <a:pt x="2039815" y="392764"/>
                  </a:cubicBezTo>
                  <a:cubicBezTo>
                    <a:pt x="2215661" y="416210"/>
                    <a:pt x="2409092" y="281395"/>
                    <a:pt x="2602523" y="1465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454BB8-36B0-4E7B-81CD-2EF6A4F9EAF5}"/>
              </a:ext>
            </a:extLst>
          </p:cNvPr>
          <p:cNvGrpSpPr/>
          <p:nvPr/>
        </p:nvGrpSpPr>
        <p:grpSpPr>
          <a:xfrm>
            <a:off x="2823163" y="2320280"/>
            <a:ext cx="3657600" cy="1828800"/>
            <a:chOff x="611560" y="680562"/>
            <a:chExt cx="8136904" cy="38879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77A1BB-FD6F-43E0-843B-261E078D33DB}"/>
                </a:ext>
              </a:extLst>
            </p:cNvPr>
            <p:cNvSpPr/>
            <p:nvPr/>
          </p:nvSpPr>
          <p:spPr>
            <a:xfrm flipH="1" flipV="1">
              <a:off x="2432292" y="2289463"/>
              <a:ext cx="4562827" cy="22790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520EB9C-46F4-4615-A674-136C940634F3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94CDAF-0DBC-48E5-820C-9784826118DB}"/>
                </a:ext>
              </a:extLst>
            </p:cNvPr>
            <p:cNvCxnSpPr/>
            <p:nvPr/>
          </p:nvCxnSpPr>
          <p:spPr>
            <a:xfrm>
              <a:off x="699512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D83083-5C19-4C65-AF47-A2F162FD0427}"/>
                </a:ext>
              </a:extLst>
            </p:cNvPr>
            <p:cNvSpPr/>
            <p:nvPr/>
          </p:nvSpPr>
          <p:spPr>
            <a:xfrm rot="8097012">
              <a:off x="6701251" y="1496744"/>
              <a:ext cx="1876223" cy="243860"/>
            </a:xfrm>
            <a:custGeom>
              <a:avLst/>
              <a:gdLst>
                <a:gd name="connsiteX0" fmla="*/ 0 w 2602523"/>
                <a:gd name="connsiteY0" fmla="*/ 146580 h 395437"/>
                <a:gd name="connsiteX1" fmla="*/ 457200 w 2602523"/>
                <a:gd name="connsiteY1" fmla="*/ 5903 h 395437"/>
                <a:gd name="connsiteX2" fmla="*/ 949569 w 2602523"/>
                <a:gd name="connsiteY2" fmla="*/ 322426 h 395437"/>
                <a:gd name="connsiteX3" fmla="*/ 1547446 w 2602523"/>
                <a:gd name="connsiteY3" fmla="*/ 5903 h 395437"/>
                <a:gd name="connsiteX4" fmla="*/ 2039815 w 2602523"/>
                <a:gd name="connsiteY4" fmla="*/ 392764 h 395437"/>
                <a:gd name="connsiteX5" fmla="*/ 2602523 w 2602523"/>
                <a:gd name="connsiteY5" fmla="*/ 146580 h 3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523" h="395437">
                  <a:moveTo>
                    <a:pt x="0" y="146580"/>
                  </a:moveTo>
                  <a:cubicBezTo>
                    <a:pt x="149469" y="61587"/>
                    <a:pt x="298939" y="-23405"/>
                    <a:pt x="457200" y="5903"/>
                  </a:cubicBezTo>
                  <a:cubicBezTo>
                    <a:pt x="615461" y="35211"/>
                    <a:pt x="767861" y="322426"/>
                    <a:pt x="949569" y="322426"/>
                  </a:cubicBezTo>
                  <a:cubicBezTo>
                    <a:pt x="1131277" y="322426"/>
                    <a:pt x="1365738" y="-5820"/>
                    <a:pt x="1547446" y="5903"/>
                  </a:cubicBezTo>
                  <a:cubicBezTo>
                    <a:pt x="1729154" y="17626"/>
                    <a:pt x="1863969" y="369318"/>
                    <a:pt x="2039815" y="392764"/>
                  </a:cubicBezTo>
                  <a:cubicBezTo>
                    <a:pt x="2215661" y="416210"/>
                    <a:pt x="2409092" y="281395"/>
                    <a:pt x="2602523" y="1465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25E3EC-3F05-4173-A314-0201CF70206A}"/>
              </a:ext>
            </a:extLst>
          </p:cNvPr>
          <p:cNvGrpSpPr/>
          <p:nvPr/>
        </p:nvGrpSpPr>
        <p:grpSpPr>
          <a:xfrm>
            <a:off x="2823163" y="5296491"/>
            <a:ext cx="3657600" cy="1084837"/>
            <a:chOff x="611560" y="2289463"/>
            <a:chExt cx="8136904" cy="22790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7980E-38BF-4DAB-8A4D-AB72AAD0C655}"/>
                </a:ext>
              </a:extLst>
            </p:cNvPr>
            <p:cNvSpPr/>
            <p:nvPr/>
          </p:nvSpPr>
          <p:spPr>
            <a:xfrm flipH="1" flipV="1">
              <a:off x="2432292" y="2289463"/>
              <a:ext cx="4562827" cy="2279071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E7AD613-C790-430E-899C-243F9DDC2CE5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021C87-38B3-4CF2-B47E-D445E78B0848}"/>
                </a:ext>
              </a:extLst>
            </p:cNvPr>
            <p:cNvCxnSpPr/>
            <p:nvPr/>
          </p:nvCxnSpPr>
          <p:spPr>
            <a:xfrm>
              <a:off x="6995120" y="3429000"/>
              <a:ext cx="175334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66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9A0DF96-3167-4938-9578-61DB3E76387F}"/>
              </a:ext>
            </a:extLst>
          </p:cNvPr>
          <p:cNvGrpSpPr/>
          <p:nvPr/>
        </p:nvGrpSpPr>
        <p:grpSpPr>
          <a:xfrm>
            <a:off x="1316044" y="2509719"/>
            <a:ext cx="6511913" cy="1838562"/>
            <a:chOff x="1228439" y="2132856"/>
            <a:chExt cx="6511913" cy="1838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983A16-F716-41BA-B955-53B27E2124A8}"/>
                </a:ext>
              </a:extLst>
            </p:cNvPr>
            <p:cNvGrpSpPr/>
            <p:nvPr/>
          </p:nvGrpSpPr>
          <p:grpSpPr>
            <a:xfrm>
              <a:off x="4082752" y="2132856"/>
              <a:ext cx="3657600" cy="1828800"/>
              <a:chOff x="611560" y="726516"/>
              <a:chExt cx="8136904" cy="384201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AAB40C-9AB0-4193-AF99-3BBDB72687CC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2ACEE98-BEE5-49B6-BA8C-13BB0B757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86A276F-58CC-44AB-B619-618DA5671AA2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2E2F5B9-5AB0-48E7-93E8-7F1D28222840}"/>
                  </a:ext>
                </a:extLst>
              </p:cNvPr>
              <p:cNvSpPr/>
              <p:nvPr/>
            </p:nvSpPr>
            <p:spPr>
              <a:xfrm rot="2738072">
                <a:off x="783598" y="1542698"/>
                <a:ext cx="1876223" cy="243860"/>
              </a:xfrm>
              <a:custGeom>
                <a:avLst/>
                <a:gdLst>
                  <a:gd name="connsiteX0" fmla="*/ 0 w 2602523"/>
                  <a:gd name="connsiteY0" fmla="*/ 146580 h 395437"/>
                  <a:gd name="connsiteX1" fmla="*/ 457200 w 2602523"/>
                  <a:gd name="connsiteY1" fmla="*/ 5903 h 395437"/>
                  <a:gd name="connsiteX2" fmla="*/ 949569 w 2602523"/>
                  <a:gd name="connsiteY2" fmla="*/ 322426 h 395437"/>
                  <a:gd name="connsiteX3" fmla="*/ 1547446 w 2602523"/>
                  <a:gd name="connsiteY3" fmla="*/ 5903 h 395437"/>
                  <a:gd name="connsiteX4" fmla="*/ 2039815 w 2602523"/>
                  <a:gd name="connsiteY4" fmla="*/ 392764 h 395437"/>
                  <a:gd name="connsiteX5" fmla="*/ 2602523 w 2602523"/>
                  <a:gd name="connsiteY5" fmla="*/ 146580 h 395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523" h="395437">
                    <a:moveTo>
                      <a:pt x="0" y="146580"/>
                    </a:moveTo>
                    <a:cubicBezTo>
                      <a:pt x="149469" y="61587"/>
                      <a:pt x="298939" y="-23405"/>
                      <a:pt x="457200" y="5903"/>
                    </a:cubicBezTo>
                    <a:cubicBezTo>
                      <a:pt x="615461" y="35211"/>
                      <a:pt x="767861" y="322426"/>
                      <a:pt x="949569" y="322426"/>
                    </a:cubicBezTo>
                    <a:cubicBezTo>
                      <a:pt x="1131277" y="322426"/>
                      <a:pt x="1365738" y="-5820"/>
                      <a:pt x="1547446" y="5903"/>
                    </a:cubicBezTo>
                    <a:cubicBezTo>
                      <a:pt x="1729154" y="17626"/>
                      <a:pt x="1863969" y="369318"/>
                      <a:pt x="2039815" y="392764"/>
                    </a:cubicBezTo>
                    <a:cubicBezTo>
                      <a:pt x="2215661" y="416210"/>
                      <a:pt x="2409092" y="281395"/>
                      <a:pt x="2602523" y="14658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F03716-9E92-4FA1-9A31-A7E48ECF65AA}"/>
                </a:ext>
              </a:extLst>
            </p:cNvPr>
            <p:cNvGrpSpPr/>
            <p:nvPr/>
          </p:nvGrpSpPr>
          <p:grpSpPr>
            <a:xfrm>
              <a:off x="1228439" y="2886581"/>
              <a:ext cx="3657600" cy="1084837"/>
              <a:chOff x="611560" y="2289463"/>
              <a:chExt cx="8136904" cy="227907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550D2B-743E-4BD1-9DE6-7698B5C5AD68}"/>
                  </a:ext>
                </a:extLst>
              </p:cNvPr>
              <p:cNvSpPr/>
              <p:nvPr/>
            </p:nvSpPr>
            <p:spPr>
              <a:xfrm flipH="1" flipV="1">
                <a:off x="2432292" y="2289463"/>
                <a:ext cx="4562827" cy="2279071"/>
              </a:xfrm>
              <a:prstGeom prst="rect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16272F1-E463-43B9-99D9-B9525966D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8C38396-F925-4357-8924-F3165A365EB9}"/>
                  </a:ext>
                </a:extLst>
              </p:cNvPr>
              <p:cNvCxnSpPr/>
              <p:nvPr/>
            </p:nvCxnSpPr>
            <p:spPr>
              <a:xfrm>
                <a:off x="6995120" y="3429000"/>
                <a:ext cx="175334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50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03F16-90A5-4089-A690-8028B99A5A2A}"/>
              </a:ext>
            </a:extLst>
          </p:cNvPr>
          <p:cNvSpPr txBox="1"/>
          <p:nvPr/>
        </p:nvSpPr>
        <p:spPr>
          <a:xfrm>
            <a:off x="539552" y="2828835"/>
            <a:ext cx="77768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b="1" dirty="0"/>
              <a:t>Definition 1.</a:t>
            </a:r>
            <a:r>
              <a:rPr lang="en-NZ" dirty="0"/>
              <a:t> A </a:t>
            </a:r>
            <a:r>
              <a:rPr lang="en-NZ" b="1" i="1" dirty="0">
                <a:solidFill>
                  <a:srgbClr val="FF0000"/>
                </a:solidFill>
              </a:rPr>
              <a:t>stage </a:t>
            </a:r>
            <a:r>
              <a:rPr lang="en-NZ" i="1" dirty="0"/>
              <a:t>t</a:t>
            </a:r>
            <a:r>
              <a:rPr lang="en-NZ" dirty="0"/>
              <a:t> is a discrete interval in time in which the agent chooses a decision, and any uncertainty is revealed.</a:t>
            </a:r>
          </a:p>
          <a:p>
            <a:pPr>
              <a:lnSpc>
                <a:spcPct val="150000"/>
              </a:lnSpc>
            </a:pPr>
            <a:r>
              <a:rPr lang="en-N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2.</a:t>
                </a:r>
                <a:r>
                  <a:rPr lang="en-NZ" dirty="0"/>
                  <a:t> A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noise</a:t>
                </a:r>
                <a:r>
                  <a:rPr lang="en-NZ" dirty="0"/>
                  <a:t> is an independent random variable that is observed in stage t.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6" r="-157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1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03F16-90A5-4089-A690-8028B99A5A2A}"/>
              </a:ext>
            </a:extLst>
          </p:cNvPr>
          <p:cNvSpPr txBox="1"/>
          <p:nvPr/>
        </p:nvSpPr>
        <p:spPr>
          <a:xfrm>
            <a:off x="539552" y="2828835"/>
            <a:ext cx="7776864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b="1" dirty="0"/>
              <a:t>Definition 3.</a:t>
            </a:r>
            <a:r>
              <a:rPr lang="en-NZ" dirty="0"/>
              <a:t> A </a:t>
            </a:r>
            <a:r>
              <a:rPr lang="en-NZ" b="1" i="1" dirty="0">
                <a:solidFill>
                  <a:srgbClr val="FF0000"/>
                </a:solidFill>
              </a:rPr>
              <a:t>state </a:t>
            </a:r>
            <a:r>
              <a:rPr lang="en-NZ" dirty="0"/>
              <a:t>is the minimally dimensioned function of history that captures all the information we need to model a system from some point in time onward.</a:t>
            </a:r>
          </a:p>
        </p:txBody>
      </p:sp>
    </p:spTree>
    <p:extLst>
      <p:ext uri="{BB962C8B-B14F-4D97-AF65-F5344CB8AC3E}">
        <p14:creationId xmlns:p14="http://schemas.microsoft.com/office/powerpoint/2010/main" val="363051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3a.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incoming state </a:t>
                </a:r>
                <a:r>
                  <a:rPr lang="en-NZ" dirty="0"/>
                  <a:t>is the value of the state at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beginning</a:t>
                </a:r>
                <a:r>
                  <a:rPr lang="en-NZ" dirty="0"/>
                  <a:t> of stage t.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7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3b.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outgoing state </a:t>
                </a:r>
                <a:r>
                  <a:rPr lang="en-NZ" dirty="0"/>
                  <a:t>is the value of the state at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end</a:t>
                </a:r>
                <a:r>
                  <a:rPr lang="en-NZ" dirty="0"/>
                  <a:t> of stage t.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9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4.</a:t>
                </a:r>
                <a:r>
                  <a:rPr lang="en-NZ" dirty="0"/>
                  <a:t> A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control </a:t>
                </a:r>
                <a:r>
                  <a:rPr lang="en-NZ" dirty="0"/>
                  <a:t>variable is an action or decision taken by the agent during a stage (explicitly or implicitly).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1701107"/>
              </a:xfrm>
              <a:prstGeom prst="rect">
                <a:avLst/>
              </a:prstGeom>
              <a:blipFill>
                <a:blip r:embed="rId2"/>
                <a:stretch>
                  <a:fillRect l="-706" b="-4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5.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transition function</a:t>
                </a:r>
                <a:r>
                  <a:rPr lang="en-NZ" dirty="0"/>
                  <a:t> is a mapping of the incoming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 to the outgoing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NZ" dirty="0"/>
                  <a:t>, given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 and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0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/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NZ" b="1" dirty="0"/>
                  <a:t>Definition 6.</a:t>
                </a:r>
                <a:r>
                  <a:rPr lang="en-NZ" dirty="0"/>
                  <a:t> The </a:t>
                </a:r>
                <a:r>
                  <a:rPr lang="en-NZ" b="1" i="1" dirty="0">
                    <a:solidFill>
                      <a:srgbClr val="FF0000"/>
                    </a:solidFill>
                  </a:rPr>
                  <a:t>stage objective </a:t>
                </a:r>
                <a:r>
                  <a:rPr lang="en-NZ" dirty="0"/>
                  <a:t>is the cost (if minimizing, otherwise value) accrued in stage </a:t>
                </a:r>
                <a:r>
                  <a:rPr lang="en-NZ" i="1" dirty="0"/>
                  <a:t>t</a:t>
                </a:r>
                <a:r>
                  <a:rPr lang="en-NZ" dirty="0"/>
                  <a:t> as a consequence of taking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, given the incoming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 and realization of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NZ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NZ" dirty="0"/>
              </a:p>
              <a:p>
                <a:pPr>
                  <a:lnSpc>
                    <a:spcPct val="150000"/>
                  </a:lnSpc>
                </a:pPr>
                <a:r>
                  <a:rPr lang="en-NZ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03F16-90A5-4089-A690-8028B99A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828835"/>
                <a:ext cx="7776864" cy="2585323"/>
              </a:xfrm>
              <a:prstGeom prst="rect">
                <a:avLst/>
              </a:prstGeom>
              <a:blipFill>
                <a:blip r:embed="rId2"/>
                <a:stretch>
                  <a:fillRect l="-706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782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1308</TotalTime>
  <Words>374</Words>
  <Application>Microsoft Office PowerPoint</Application>
  <PresentationFormat>On-screen Show (4:3)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Verdana</vt:lpstr>
      <vt:lpstr>Blank</vt:lpstr>
      <vt:lpstr>Policy Graphs Clearing the Jungle of Stochastic Optimization  Oscar Dowson*a  a Department of Engineering Science, University of Auckland, New Zealand.  *o.dowson@auckland.ac.nz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SDDP.jl A Julia library for Stochastic Dual Dynamic Programming  Oscar Dowson odow003@aucklanduni.ac.nz</dc:title>
  <dc:creator>Oscar Macleod Dowson</dc:creator>
  <cp:lastModifiedBy>Oscar</cp:lastModifiedBy>
  <cp:revision>23</cp:revision>
  <dcterms:created xsi:type="dcterms:W3CDTF">2017-12-05T23:11:43Z</dcterms:created>
  <dcterms:modified xsi:type="dcterms:W3CDTF">2018-03-12T07:56:12Z</dcterms:modified>
</cp:coreProperties>
</file>