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qkjEjARyJA/LkF9WaV2uKPz/g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BD435F-D49F-437D-9961-7B4D18E95340}">
  <a:tblStyle styleId="{E7BD435F-D49F-437D-9961-7B4D18E953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06b799b13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06b799b13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106b799b13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06b799b1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06b799b13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3106b799b13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06b799b1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3106b799b1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06b799b13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06b799b13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106b799b13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06b799b13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06b799b13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3106b799b13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06b799b13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06b799b13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3106b799b13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06b799b13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06b799b13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106b799b13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06b799b13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06b799b13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106b799b13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06b799b13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06b799b13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106b799b13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06b799b1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3106b799b1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06b799b13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06b799b13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106b799b13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06b799b13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06b799b13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106b799b13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55d5db3d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d55d5db3d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06b799b1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06b799b13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3106b799b13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06b799b1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06b799b13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3106b799b13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06b799b13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06b799b13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106b799b13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06b799b13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06b799b13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3106b799b13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06b799b1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06b799b13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3106b799b13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06b799b13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3106b799b1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3" name="Shape 13"/>
        <p:cNvGrpSpPr/>
        <p:nvPr/>
      </p:nvGrpSpPr>
      <p:grpSpPr>
        <a:xfrm>
          <a:off x="0" y="0"/>
          <a:ext cx="0" cy="0"/>
          <a:chOff x="0" y="0"/>
          <a:chExt cx="0" cy="0"/>
        </a:xfrm>
      </p:grpSpPr>
      <p:pic>
        <p:nvPicPr>
          <p:cNvPr id="14" name="Google Shape;14;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 name="Google Shape;15;p8"/>
          <p:cNvSpPr txBox="1"/>
          <p:nvPr>
            <p:ph idx="1" type="subTitle"/>
          </p:nvPr>
        </p:nvSpPr>
        <p:spPr>
          <a:xfrm>
            <a:off x="838200" y="3503395"/>
            <a:ext cx="8171405" cy="9937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8"/>
          <p:cNvSpPr txBox="1"/>
          <p:nvPr>
            <p:ph type="title"/>
          </p:nvPr>
        </p:nvSpPr>
        <p:spPr>
          <a:xfrm>
            <a:off x="838200" y="1956737"/>
            <a:ext cx="8171405" cy="1445994"/>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7" name="Google Shape;17;p8"/>
          <p:cNvPicPr preferRelativeResize="0"/>
          <p:nvPr/>
        </p:nvPicPr>
        <p:blipFill rotWithShape="1">
          <a:blip r:embed="rId3">
            <a:alphaModFix/>
          </a:blip>
          <a:srcRect b="0" l="0" r="0" t="0"/>
          <a:stretch/>
        </p:blipFill>
        <p:spPr>
          <a:xfrm>
            <a:off x="-49696" y="5177805"/>
            <a:ext cx="11897139" cy="1246679"/>
          </a:xfrm>
          <a:prstGeom prst="rect">
            <a:avLst/>
          </a:prstGeom>
          <a:noFill/>
          <a:ln>
            <a:noFill/>
          </a:ln>
        </p:spPr>
      </p:pic>
      <p:pic>
        <p:nvPicPr>
          <p:cNvPr descr="Graphical user interface, text&#10;&#10;Description automatically generated with medium confidence" id="18" name="Google Shape;18;p8"/>
          <p:cNvPicPr preferRelativeResize="0"/>
          <p:nvPr/>
        </p:nvPicPr>
        <p:blipFill rotWithShape="1">
          <a:blip r:embed="rId4">
            <a:alphaModFix/>
          </a:blip>
          <a:srcRect b="0" l="0" r="0" t="0"/>
          <a:stretch/>
        </p:blipFill>
        <p:spPr>
          <a:xfrm>
            <a:off x="9021389" y="277813"/>
            <a:ext cx="3263377" cy="1195987"/>
          </a:xfrm>
          <a:prstGeom prst="rect">
            <a:avLst/>
          </a:prstGeom>
          <a:noFill/>
          <a:ln>
            <a:noFill/>
          </a:ln>
        </p:spPr>
      </p:pic>
      <p:pic>
        <p:nvPicPr>
          <p:cNvPr id="19" name="Google Shape;19;p8"/>
          <p:cNvPicPr preferRelativeResize="0"/>
          <p:nvPr/>
        </p:nvPicPr>
        <p:blipFill rotWithShape="1">
          <a:blip r:embed="rId5">
            <a:alphaModFix/>
          </a:blip>
          <a:srcRect b="0" l="0" r="0" t="0"/>
          <a:stretch/>
        </p:blipFill>
        <p:spPr>
          <a:xfrm>
            <a:off x="640797" y="338655"/>
            <a:ext cx="1458547" cy="12794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0" name="Shape 20"/>
        <p:cNvGrpSpPr/>
        <p:nvPr/>
      </p:nvGrpSpPr>
      <p:grpSpPr>
        <a:xfrm>
          <a:off x="0" y="0"/>
          <a:ext cx="0" cy="0"/>
          <a:chOff x="0" y="0"/>
          <a:chExt cx="0" cy="0"/>
        </a:xfrm>
      </p:grpSpPr>
      <p:sp>
        <p:nvSpPr>
          <p:cNvPr id="21" name="Google Shape;21;p9"/>
          <p:cNvSpPr/>
          <p:nvPr/>
        </p:nvSpPr>
        <p:spPr>
          <a:xfrm rot="-5400000">
            <a:off x="-536355" y="496563"/>
            <a:ext cx="6908800" cy="5865587"/>
          </a:xfrm>
          <a:prstGeom prst="rect">
            <a:avLst/>
          </a:prstGeom>
          <a:gradFill>
            <a:gsLst>
              <a:gs pos="0">
                <a:srgbClr val="16565C"/>
              </a:gs>
              <a:gs pos="100000">
                <a:srgbClr val="2F798B"/>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9"/>
          <p:cNvSpPr/>
          <p:nvPr/>
        </p:nvSpPr>
        <p:spPr>
          <a:xfrm>
            <a:off x="-14749" y="163140"/>
            <a:ext cx="10218139" cy="891849"/>
          </a:xfrm>
          <a:custGeom>
            <a:rect b="b" l="l" r="r" t="t"/>
            <a:pathLst>
              <a:path extrusionOk="0" h="891849" w="9085006">
                <a:moveTo>
                  <a:pt x="0" y="0"/>
                </a:moveTo>
                <a:lnTo>
                  <a:pt x="9085006" y="0"/>
                </a:lnTo>
                <a:lnTo>
                  <a:pt x="8657302" y="877101"/>
                </a:lnTo>
                <a:lnTo>
                  <a:pt x="0" y="891849"/>
                </a:lnTo>
                <a:lnTo>
                  <a:pt x="0" y="0"/>
                </a:ln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9"/>
          <p:cNvSpPr txBox="1"/>
          <p:nvPr>
            <p:ph idx="1" type="body"/>
          </p:nvPr>
        </p:nvSpPr>
        <p:spPr>
          <a:xfrm>
            <a:off x="6341165" y="1599126"/>
            <a:ext cx="5287618" cy="457495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2" type="sldNum"/>
          </p:nvPr>
        </p:nvSpPr>
        <p:spPr>
          <a:xfrm>
            <a:off x="9254069"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9"/>
          <p:cNvSpPr txBox="1"/>
          <p:nvPr>
            <p:ph type="title"/>
          </p:nvPr>
        </p:nvSpPr>
        <p:spPr>
          <a:xfrm>
            <a:off x="556591" y="239928"/>
            <a:ext cx="9024731" cy="71006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A picture containing text, sign&#10;&#10;Description automatically generated" id="26" name="Google Shape;26;p9"/>
          <p:cNvPicPr preferRelativeResize="0"/>
          <p:nvPr/>
        </p:nvPicPr>
        <p:blipFill rotWithShape="1">
          <a:blip r:embed="rId2">
            <a:alphaModFix/>
          </a:blip>
          <a:srcRect b="0" l="0" r="0" t="0"/>
          <a:stretch/>
        </p:blipFill>
        <p:spPr>
          <a:xfrm>
            <a:off x="10203390" y="0"/>
            <a:ext cx="1684107" cy="1263081"/>
          </a:xfrm>
          <a:prstGeom prst="rect">
            <a:avLst/>
          </a:prstGeom>
          <a:noFill/>
          <a:ln>
            <a:noFill/>
          </a:ln>
        </p:spPr>
      </p:pic>
      <p:sp>
        <p:nvSpPr>
          <p:cNvPr id="27" name="Google Shape;27;p9"/>
          <p:cNvSpPr txBox="1"/>
          <p:nvPr>
            <p:ph idx="2" type="body"/>
          </p:nvPr>
        </p:nvSpPr>
        <p:spPr>
          <a:xfrm>
            <a:off x="524565" y="1599126"/>
            <a:ext cx="4741118" cy="4574957"/>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8" name="Shape 28"/>
        <p:cNvGrpSpPr/>
        <p:nvPr/>
      </p:nvGrpSpPr>
      <p:grpSpPr>
        <a:xfrm>
          <a:off x="0" y="0"/>
          <a:ext cx="0" cy="0"/>
          <a:chOff x="0" y="0"/>
          <a:chExt cx="0" cy="0"/>
        </a:xfrm>
      </p:grpSpPr>
      <p:sp>
        <p:nvSpPr>
          <p:cNvPr id="29" name="Google Shape;29;p10"/>
          <p:cNvSpPr/>
          <p:nvPr/>
        </p:nvSpPr>
        <p:spPr>
          <a:xfrm rot="-5400000">
            <a:off x="2471175" y="-2725175"/>
            <a:ext cx="7086600" cy="12435350"/>
          </a:xfrm>
          <a:prstGeom prst="rect">
            <a:avLst/>
          </a:prstGeom>
          <a:gradFill>
            <a:gsLst>
              <a:gs pos="0">
                <a:srgbClr val="16565C"/>
              </a:gs>
              <a:gs pos="100000">
                <a:srgbClr val="2F798B"/>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10"/>
          <p:cNvSpPr/>
          <p:nvPr/>
        </p:nvSpPr>
        <p:spPr>
          <a:xfrm>
            <a:off x="-14749" y="163140"/>
            <a:ext cx="10218139" cy="891849"/>
          </a:xfrm>
          <a:custGeom>
            <a:rect b="b" l="l" r="r" t="t"/>
            <a:pathLst>
              <a:path extrusionOk="0" h="891849" w="9085006">
                <a:moveTo>
                  <a:pt x="0" y="0"/>
                </a:moveTo>
                <a:lnTo>
                  <a:pt x="9085006" y="0"/>
                </a:lnTo>
                <a:lnTo>
                  <a:pt x="8657302" y="877101"/>
                </a:lnTo>
                <a:lnTo>
                  <a:pt x="0" y="891849"/>
                </a:lnTo>
                <a:lnTo>
                  <a:pt x="0" y="0"/>
                </a:ln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10"/>
          <p:cNvSpPr txBox="1"/>
          <p:nvPr>
            <p:ph idx="1" type="body"/>
          </p:nvPr>
        </p:nvSpPr>
        <p:spPr>
          <a:xfrm>
            <a:off x="556591" y="1676400"/>
            <a:ext cx="11072192" cy="4365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12" type="sldNum"/>
          </p:nvPr>
        </p:nvSpPr>
        <p:spPr>
          <a:xfrm>
            <a:off x="9254069"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10"/>
          <p:cNvSpPr txBox="1"/>
          <p:nvPr>
            <p:ph type="title"/>
          </p:nvPr>
        </p:nvSpPr>
        <p:spPr>
          <a:xfrm>
            <a:off x="556591" y="239928"/>
            <a:ext cx="9024731" cy="71006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34" name="Google Shape;34;p10"/>
          <p:cNvPicPr preferRelativeResize="0"/>
          <p:nvPr/>
        </p:nvPicPr>
        <p:blipFill rotWithShape="1">
          <a:blip r:embed="rId2">
            <a:alphaModFix/>
          </a:blip>
          <a:srcRect b="0" l="0" r="0" t="0"/>
          <a:stretch/>
        </p:blipFill>
        <p:spPr>
          <a:xfrm>
            <a:off x="10657162" y="147038"/>
            <a:ext cx="1116601" cy="9794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35" name="Shape 35"/>
        <p:cNvGrpSpPr/>
        <p:nvPr/>
      </p:nvGrpSpPr>
      <p:grpSpPr>
        <a:xfrm>
          <a:off x="0" y="0"/>
          <a:ext cx="0" cy="0"/>
          <a:chOff x="0" y="0"/>
          <a:chExt cx="0" cy="0"/>
        </a:xfrm>
      </p:grpSpPr>
      <p:sp>
        <p:nvSpPr>
          <p:cNvPr id="36" name="Google Shape;36;p11"/>
          <p:cNvSpPr/>
          <p:nvPr/>
        </p:nvSpPr>
        <p:spPr>
          <a:xfrm>
            <a:off x="-14749" y="163140"/>
            <a:ext cx="10218139" cy="891849"/>
          </a:xfrm>
          <a:custGeom>
            <a:rect b="b" l="l" r="r" t="t"/>
            <a:pathLst>
              <a:path extrusionOk="0" h="891849" w="9085006">
                <a:moveTo>
                  <a:pt x="0" y="0"/>
                </a:moveTo>
                <a:lnTo>
                  <a:pt x="9085006" y="0"/>
                </a:lnTo>
                <a:lnTo>
                  <a:pt x="8657302" y="877101"/>
                </a:lnTo>
                <a:lnTo>
                  <a:pt x="0" y="891849"/>
                </a:lnTo>
                <a:lnTo>
                  <a:pt x="0" y="0"/>
                </a:ln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11"/>
          <p:cNvSpPr txBox="1"/>
          <p:nvPr>
            <p:ph idx="12" type="sldNum"/>
          </p:nvPr>
        </p:nvSpPr>
        <p:spPr>
          <a:xfrm>
            <a:off x="9254069"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11"/>
          <p:cNvSpPr txBox="1"/>
          <p:nvPr>
            <p:ph type="title"/>
          </p:nvPr>
        </p:nvSpPr>
        <p:spPr>
          <a:xfrm>
            <a:off x="556591" y="239928"/>
            <a:ext cx="9024731" cy="71006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A picture containing text, sign&#10;&#10;Description automatically generated" id="39" name="Google Shape;39;p11"/>
          <p:cNvPicPr preferRelativeResize="0"/>
          <p:nvPr/>
        </p:nvPicPr>
        <p:blipFill rotWithShape="1">
          <a:blip r:embed="rId2">
            <a:alphaModFix/>
          </a:blip>
          <a:srcRect b="0" l="0" r="0" t="0"/>
          <a:stretch/>
        </p:blipFill>
        <p:spPr>
          <a:xfrm>
            <a:off x="10203390" y="0"/>
            <a:ext cx="1684107" cy="1263081"/>
          </a:xfrm>
          <a:prstGeom prst="rect">
            <a:avLst/>
          </a:prstGeom>
          <a:noFill/>
          <a:ln>
            <a:noFill/>
          </a:ln>
        </p:spPr>
      </p:pic>
      <p:sp>
        <p:nvSpPr>
          <p:cNvPr id="40" name="Google Shape;40;p11"/>
          <p:cNvSpPr txBox="1"/>
          <p:nvPr>
            <p:ph idx="1" type="body"/>
          </p:nvPr>
        </p:nvSpPr>
        <p:spPr>
          <a:xfrm>
            <a:off x="556592" y="1676400"/>
            <a:ext cx="11072192" cy="44718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41" name="Shape 41"/>
        <p:cNvGrpSpPr/>
        <p:nvPr/>
      </p:nvGrpSpPr>
      <p:grpSpPr>
        <a:xfrm>
          <a:off x="0" y="0"/>
          <a:ext cx="0" cy="0"/>
          <a:chOff x="0" y="0"/>
          <a:chExt cx="0" cy="0"/>
        </a:xfrm>
      </p:grpSpPr>
      <p:pic>
        <p:nvPicPr>
          <p:cNvPr id="42" name="Google Shape;42;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14"/>
          <p:cNvSpPr txBox="1"/>
          <p:nvPr>
            <p:ph type="ctrTitle"/>
          </p:nvPr>
        </p:nvSpPr>
        <p:spPr>
          <a:xfrm>
            <a:off x="996040" y="1910442"/>
            <a:ext cx="7021289" cy="15185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000"/>
              <a:buFont typeface="Calibri"/>
              <a:buNone/>
              <a:defRPr b="0" i="0" sz="4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p14"/>
          <p:cNvSpPr txBox="1"/>
          <p:nvPr>
            <p:ph idx="1" type="subTitle"/>
          </p:nvPr>
        </p:nvSpPr>
        <p:spPr>
          <a:xfrm>
            <a:off x="996040" y="3593569"/>
            <a:ext cx="7021289" cy="11202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45" name="Google Shape;45;p14"/>
          <p:cNvPicPr preferRelativeResize="0"/>
          <p:nvPr/>
        </p:nvPicPr>
        <p:blipFill rotWithShape="1">
          <a:blip r:embed="rId3">
            <a:alphaModFix/>
          </a:blip>
          <a:srcRect b="0" l="0" r="0" t="0"/>
          <a:stretch/>
        </p:blipFill>
        <p:spPr>
          <a:xfrm>
            <a:off x="705245" y="403699"/>
            <a:ext cx="1458547" cy="1279428"/>
          </a:xfrm>
          <a:prstGeom prst="rect">
            <a:avLst/>
          </a:prstGeom>
          <a:noFill/>
          <a:ln>
            <a:noFill/>
          </a:ln>
        </p:spPr>
      </p:pic>
      <p:pic>
        <p:nvPicPr>
          <p:cNvPr id="46" name="Google Shape;46;p14"/>
          <p:cNvPicPr preferRelativeResize="0"/>
          <p:nvPr/>
        </p:nvPicPr>
        <p:blipFill rotWithShape="1">
          <a:blip r:embed="rId4">
            <a:alphaModFix/>
          </a:blip>
          <a:srcRect b="0" l="0" r="0" t="0"/>
          <a:stretch/>
        </p:blipFill>
        <p:spPr>
          <a:xfrm>
            <a:off x="-49696" y="5451378"/>
            <a:ext cx="12026348" cy="1260219"/>
          </a:xfrm>
          <a:prstGeom prst="rect">
            <a:avLst/>
          </a:prstGeom>
          <a:noFill/>
          <a:ln>
            <a:noFill/>
          </a:ln>
        </p:spPr>
      </p:pic>
      <p:pic>
        <p:nvPicPr>
          <p:cNvPr descr="Graphical user interface, text&#10;&#10;Description automatically generated with medium confidence" id="47" name="Google Shape;47;p14"/>
          <p:cNvPicPr preferRelativeResize="0"/>
          <p:nvPr/>
        </p:nvPicPr>
        <p:blipFill rotWithShape="1">
          <a:blip r:embed="rId5">
            <a:alphaModFix/>
          </a:blip>
          <a:srcRect b="0" l="0" r="0" t="0"/>
          <a:stretch/>
        </p:blipFill>
        <p:spPr>
          <a:xfrm>
            <a:off x="9021389" y="277813"/>
            <a:ext cx="3263377" cy="11959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pic>
        <p:nvPicPr>
          <p:cNvPr descr="A close up of a logo&#10;&#10;Description automatically generated" id="49" name="Google Shape;49;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0" name="Google Shape;50;p13"/>
          <p:cNvSpPr txBox="1"/>
          <p:nvPr>
            <p:ph type="title"/>
          </p:nvPr>
        </p:nvSpPr>
        <p:spPr>
          <a:xfrm>
            <a:off x="838200" y="872197"/>
            <a:ext cx="6989787" cy="2556803"/>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13"/>
          <p:cNvSpPr txBox="1"/>
          <p:nvPr>
            <p:ph idx="1" type="body"/>
          </p:nvPr>
        </p:nvSpPr>
        <p:spPr>
          <a:xfrm>
            <a:off x="838200" y="3455988"/>
            <a:ext cx="6989787" cy="20444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13"/>
          <p:cNvSpPr txBox="1"/>
          <p:nvPr>
            <p:ph idx="12" type="sldNum"/>
          </p:nvPr>
        </p:nvSpPr>
        <p:spPr>
          <a:xfrm>
            <a:off x="9254069"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13"/>
          <p:cNvPicPr preferRelativeResize="0"/>
          <p:nvPr/>
        </p:nvPicPr>
        <p:blipFill rotWithShape="1">
          <a:blip r:embed="rId3">
            <a:alphaModFix/>
          </a:blip>
          <a:srcRect b="0" l="0" r="0" t="0"/>
          <a:stretch/>
        </p:blipFill>
        <p:spPr>
          <a:xfrm>
            <a:off x="8927245" y="2503600"/>
            <a:ext cx="2109909" cy="185079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6_Title and Content">
    <p:spTree>
      <p:nvGrpSpPr>
        <p:cNvPr id="54" name="Shape 54"/>
        <p:cNvGrpSpPr/>
        <p:nvPr/>
      </p:nvGrpSpPr>
      <p:grpSpPr>
        <a:xfrm>
          <a:off x="0" y="0"/>
          <a:ext cx="0" cy="0"/>
          <a:chOff x="0" y="0"/>
          <a:chExt cx="0" cy="0"/>
        </a:xfrm>
      </p:grpSpPr>
      <p:pic>
        <p:nvPicPr>
          <p:cNvPr descr="Cut-out symbol of transgender" id="55" name="Google Shape;55;p17"/>
          <p:cNvPicPr preferRelativeResize="0"/>
          <p:nvPr/>
        </p:nvPicPr>
        <p:blipFill rotWithShape="1">
          <a:blip r:embed="rId2">
            <a:alphaModFix/>
          </a:blip>
          <a:srcRect b="14626" l="0" r="0" t="0"/>
          <a:stretch/>
        </p:blipFill>
        <p:spPr>
          <a:xfrm>
            <a:off x="0" y="-50799"/>
            <a:ext cx="12247786" cy="7086600"/>
          </a:xfrm>
          <a:prstGeom prst="rect">
            <a:avLst/>
          </a:prstGeom>
          <a:noFill/>
          <a:ln>
            <a:noFill/>
          </a:ln>
        </p:spPr>
      </p:pic>
      <p:sp>
        <p:nvSpPr>
          <p:cNvPr id="56" name="Google Shape;56;p17"/>
          <p:cNvSpPr/>
          <p:nvPr/>
        </p:nvSpPr>
        <p:spPr>
          <a:xfrm rot="-5400000">
            <a:off x="2565847" y="-2631395"/>
            <a:ext cx="7086600" cy="12247789"/>
          </a:xfrm>
          <a:prstGeom prst="rect">
            <a:avLst/>
          </a:prstGeom>
          <a:gradFill>
            <a:gsLst>
              <a:gs pos="0">
                <a:srgbClr val="16565C"/>
              </a:gs>
              <a:gs pos="100000">
                <a:srgbClr val="2F798B">
                  <a:alpha val="84705"/>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17"/>
          <p:cNvSpPr/>
          <p:nvPr/>
        </p:nvSpPr>
        <p:spPr>
          <a:xfrm>
            <a:off x="-14749" y="163140"/>
            <a:ext cx="10218139" cy="891849"/>
          </a:xfrm>
          <a:custGeom>
            <a:rect b="b" l="l" r="r" t="t"/>
            <a:pathLst>
              <a:path extrusionOk="0" h="891849" w="9085006">
                <a:moveTo>
                  <a:pt x="0" y="0"/>
                </a:moveTo>
                <a:lnTo>
                  <a:pt x="9085006" y="0"/>
                </a:lnTo>
                <a:lnTo>
                  <a:pt x="8657302" y="877101"/>
                </a:lnTo>
                <a:lnTo>
                  <a:pt x="0" y="891849"/>
                </a:lnTo>
                <a:lnTo>
                  <a:pt x="0" y="0"/>
                </a:lnTo>
                <a:close/>
              </a:path>
            </a:pathLst>
          </a:cu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17"/>
          <p:cNvSpPr txBox="1"/>
          <p:nvPr>
            <p:ph idx="12" type="sldNum"/>
          </p:nvPr>
        </p:nvSpPr>
        <p:spPr>
          <a:xfrm>
            <a:off x="9254069"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9" name="Google Shape;59;p17"/>
          <p:cNvPicPr preferRelativeResize="0"/>
          <p:nvPr/>
        </p:nvPicPr>
        <p:blipFill rotWithShape="1">
          <a:blip r:embed="rId3">
            <a:alphaModFix/>
          </a:blip>
          <a:srcRect b="0" l="0" r="0" t="0"/>
          <a:stretch/>
        </p:blipFill>
        <p:spPr>
          <a:xfrm>
            <a:off x="10657162" y="147038"/>
            <a:ext cx="1116601" cy="979475"/>
          </a:xfrm>
          <a:prstGeom prst="rect">
            <a:avLst/>
          </a:prstGeom>
          <a:noFill/>
          <a:ln>
            <a:noFill/>
          </a:ln>
        </p:spPr>
      </p:pic>
      <p:sp>
        <p:nvSpPr>
          <p:cNvPr id="60" name="Google Shape;60;p17"/>
          <p:cNvSpPr txBox="1"/>
          <p:nvPr/>
        </p:nvSpPr>
        <p:spPr>
          <a:xfrm>
            <a:off x="418237" y="1564434"/>
            <a:ext cx="10620177" cy="4462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ADAPT is dedicated to creating an open exchange of ideas, freedom of thought and expression, and respectful scientific debate. ADAPT encourages all members to share the following guidelines as part of their presentations:</a:t>
            </a:r>
            <a:br>
              <a:rPr b="0" i="0" lang="en-US" sz="4000" u="none" cap="none" strike="noStrike">
                <a:solidFill>
                  <a:schemeClr val="lt1"/>
                </a:solidFill>
                <a:latin typeface="Arial"/>
                <a:ea typeface="Arial"/>
                <a:cs typeface="Arial"/>
                <a:sym typeface="Arial"/>
              </a:rPr>
            </a:br>
            <a:endParaRPr b="0" i="0" sz="4000" u="none" cap="none" strike="noStrike">
              <a:solidFill>
                <a:schemeClr val="lt1"/>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3600"/>
              <a:buFont typeface="Arial"/>
              <a:buChar char="•"/>
            </a:pPr>
            <a:r>
              <a:rPr b="0" i="0" lang="en-US" sz="3600" u="none" cap="none" strike="noStrike">
                <a:solidFill>
                  <a:schemeClr val="lt1"/>
                </a:solidFill>
                <a:latin typeface="Arial"/>
                <a:ea typeface="Arial"/>
                <a:cs typeface="Arial"/>
                <a:sym typeface="Arial"/>
              </a:rPr>
              <a:t>Treat your colleagues with respect and dignity</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3600"/>
              <a:buFont typeface="Arial"/>
              <a:buChar char="•"/>
            </a:pPr>
            <a:r>
              <a:rPr b="0" i="0" lang="en-US" sz="3600" u="none" cap="none" strike="noStrike">
                <a:solidFill>
                  <a:schemeClr val="lt1"/>
                </a:solidFill>
                <a:latin typeface="Arial"/>
                <a:ea typeface="Arial"/>
                <a:cs typeface="Arial"/>
                <a:sym typeface="Arial"/>
              </a:rPr>
              <a:t>Create a culture of inclusion</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3600"/>
              <a:buFont typeface="Arial"/>
              <a:buChar char="•"/>
            </a:pPr>
            <a:r>
              <a:rPr b="0" i="0" lang="en-US" sz="3600" u="none" cap="none" strike="noStrike">
                <a:solidFill>
                  <a:schemeClr val="lt1"/>
                </a:solidFill>
                <a:latin typeface="Arial"/>
                <a:ea typeface="Arial"/>
                <a:cs typeface="Arial"/>
                <a:sym typeface="Arial"/>
              </a:rPr>
              <a:t>Promote equality and diversity</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3600"/>
              <a:buFont typeface="Arial"/>
              <a:buChar char="•"/>
            </a:pPr>
            <a:r>
              <a:rPr b="0" i="0" lang="en-US" sz="3600" u="none" cap="none" strike="noStrike">
                <a:solidFill>
                  <a:schemeClr val="lt1"/>
                </a:solidFill>
                <a:latin typeface="Arial"/>
                <a:ea typeface="Arial"/>
                <a:cs typeface="Arial"/>
                <a:sym typeface="Arial"/>
              </a:rPr>
              <a:t>Use language to connect, not to create barriers.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61" name="Google Shape;61;p17"/>
          <p:cNvSpPr txBox="1"/>
          <p:nvPr/>
        </p:nvSpPr>
        <p:spPr>
          <a:xfrm>
            <a:off x="418237" y="259261"/>
            <a:ext cx="9024731" cy="71006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Calibri"/>
              <a:buNone/>
            </a:pPr>
            <a:r>
              <a:rPr b="0" i="0" lang="en-US" sz="2800" u="none" cap="none" strike="noStrike">
                <a:solidFill>
                  <a:schemeClr val="lt1"/>
                </a:solidFill>
                <a:latin typeface="Arial"/>
                <a:ea typeface="Arial"/>
                <a:cs typeface="Arial"/>
                <a:sym typeface="Arial"/>
              </a:rPr>
              <a:t>Gender, Equality, Diversity and Inclusion Guidelines</a:t>
            </a:r>
            <a:endParaRPr b="0" i="0" sz="2800" u="none" cap="none" strike="noStrike">
              <a:solidFill>
                <a:schemeClr val="lt1"/>
              </a:solidFill>
              <a:latin typeface="Calibri"/>
              <a:ea typeface="Calibri"/>
              <a:cs typeface="Calibri"/>
              <a:sym typeface="Calibri"/>
            </a:endParaRPr>
          </a:p>
        </p:txBody>
      </p:sp>
      <p:sp>
        <p:nvSpPr>
          <p:cNvPr id="62" name="Google Shape;62;p17"/>
          <p:cNvSpPr txBox="1"/>
          <p:nvPr/>
        </p:nvSpPr>
        <p:spPr>
          <a:xfrm>
            <a:off x="381617" y="5944910"/>
            <a:ext cx="47582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2D050"/>
                </a:solidFill>
                <a:latin typeface="Arial"/>
                <a:ea typeface="Arial"/>
                <a:cs typeface="Arial"/>
                <a:sym typeface="Arial"/>
              </a:rPr>
              <a:t>Contact the GEDI Committee: gedi@adaptcentre.ie</a:t>
            </a:r>
            <a:endParaRPr b="0" i="0" sz="1400" u="none" cap="none" strike="noStrike">
              <a:solidFill>
                <a:srgbClr val="92D05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idx="1" type="body"/>
          </p:nvPr>
        </p:nvSpPr>
        <p:spPr>
          <a:xfrm>
            <a:off x="838200" y="1580867"/>
            <a:ext cx="10515600" cy="459609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2" type="sldNum"/>
          </p:nvPr>
        </p:nvSpPr>
        <p:spPr>
          <a:xfrm>
            <a:off x="9254069"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idx="1" type="subTitle"/>
          </p:nvPr>
        </p:nvSpPr>
        <p:spPr>
          <a:xfrm>
            <a:off x="838200" y="3661073"/>
            <a:ext cx="8171400" cy="83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b="1" lang="en-US" sz="2200"/>
              <a:t>Alex Randles </a:t>
            </a:r>
            <a:r>
              <a:rPr lang="en-US" sz="2200"/>
              <a:t>and Declan O’Sullivan</a:t>
            </a:r>
            <a:endParaRPr sz="2200"/>
          </a:p>
          <a:p>
            <a:pPr indent="0" lvl="0" marL="0" rtl="0" algn="l">
              <a:lnSpc>
                <a:spcPct val="90000"/>
              </a:lnSpc>
              <a:spcBef>
                <a:spcPts val="0"/>
              </a:spcBef>
              <a:spcAft>
                <a:spcPts val="0"/>
              </a:spcAft>
              <a:buClr>
                <a:schemeClr val="lt1"/>
              </a:buClr>
              <a:buSzPts val="2400"/>
              <a:buNone/>
            </a:pPr>
            <a:r>
              <a:rPr lang="en-US" sz="1800"/>
              <a:t>ADAPT Centre, Trinity College Dublin, Ireland</a:t>
            </a:r>
            <a:endParaRPr sz="1800"/>
          </a:p>
        </p:txBody>
      </p:sp>
      <p:sp>
        <p:nvSpPr>
          <p:cNvPr id="68" name="Google Shape;68;p1"/>
          <p:cNvSpPr txBox="1"/>
          <p:nvPr>
            <p:ph type="title"/>
          </p:nvPr>
        </p:nvSpPr>
        <p:spPr>
          <a:xfrm>
            <a:off x="838200" y="1956737"/>
            <a:ext cx="8171405" cy="144599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300"/>
              <a:t>Phased Evaluation of Ontologies with Domain and Ontology Experts</a:t>
            </a:r>
            <a:endParaRPr b="1" sz="3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106b799b13_0_25"/>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2" name="Google Shape;142;g3106b799b13_0_25"/>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MQIO</a:t>
            </a:r>
            <a:endParaRPr/>
          </a:p>
        </p:txBody>
      </p:sp>
      <p:sp>
        <p:nvSpPr>
          <p:cNvPr id="143" name="Google Shape;143;g3106b799b13_0_25"/>
          <p:cNvSpPr txBox="1"/>
          <p:nvPr>
            <p:ph idx="1" type="body"/>
          </p:nvPr>
        </p:nvSpPr>
        <p:spPr>
          <a:xfrm>
            <a:off x="559950" y="1329825"/>
            <a:ext cx="11072100" cy="48450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a:t>
            </a:r>
            <a:r>
              <a:rPr b="1" lang="en-US"/>
              <a:t>Mapping Quality Improvement Ontology (MQIO)</a:t>
            </a:r>
            <a:r>
              <a:rPr lang="en-US"/>
              <a:t> was designed to represent information related to the quality assessment, refinement and validation of uplift mapping used to create RDF datasets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Extends Data Quality Vocabulary (DQV) and  PROV Ontology (PROV-O) to represent agents and activities associated with quality improvement of mappings</a:t>
            </a:r>
            <a:endParaRPr/>
          </a:p>
        </p:txBody>
      </p:sp>
      <p:pic>
        <p:nvPicPr>
          <p:cNvPr id="144" name="Google Shape;144;g3106b799b13_0_25"/>
          <p:cNvPicPr preferRelativeResize="0"/>
          <p:nvPr/>
        </p:nvPicPr>
        <p:blipFill>
          <a:blip r:embed="rId3">
            <a:alphaModFix/>
          </a:blip>
          <a:stretch>
            <a:fillRect/>
          </a:stretch>
        </p:blipFill>
        <p:spPr>
          <a:xfrm>
            <a:off x="3852249" y="4834074"/>
            <a:ext cx="4010599" cy="20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106b799b13_0_35"/>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1" name="Google Shape;151;g3106b799b13_0_35"/>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OSCD</a:t>
            </a:r>
            <a:endParaRPr/>
          </a:p>
        </p:txBody>
      </p:sp>
      <p:sp>
        <p:nvSpPr>
          <p:cNvPr id="152" name="Google Shape;152;g3106b799b13_0_35"/>
          <p:cNvSpPr txBox="1"/>
          <p:nvPr>
            <p:ph idx="1" type="body"/>
          </p:nvPr>
        </p:nvSpPr>
        <p:spPr>
          <a:xfrm>
            <a:off x="559950" y="1303275"/>
            <a:ext cx="11072100" cy="483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a:t>
            </a:r>
            <a:r>
              <a:rPr b="1" lang="en-US"/>
              <a:t>Ontology for Source Change Detection (OSCD)</a:t>
            </a:r>
            <a:r>
              <a:rPr lang="en-US"/>
              <a:t> </a:t>
            </a:r>
            <a:r>
              <a:rPr lang="en-US"/>
              <a:t>represent</a:t>
            </a:r>
            <a:r>
              <a:rPr lang="en-US"/>
              <a:t> changes in source data of mappings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Changes in source data post-execution can affect mapping alignment and data freshness</a:t>
            </a:r>
            <a:endParaRPr/>
          </a:p>
        </p:txBody>
      </p:sp>
      <p:pic>
        <p:nvPicPr>
          <p:cNvPr id="153" name="Google Shape;153;g3106b799b13_0_35"/>
          <p:cNvPicPr preferRelativeResize="0"/>
          <p:nvPr/>
        </p:nvPicPr>
        <p:blipFill>
          <a:blip r:embed="rId3">
            <a:alphaModFix/>
          </a:blip>
          <a:stretch>
            <a:fillRect/>
          </a:stretch>
        </p:blipFill>
        <p:spPr>
          <a:xfrm>
            <a:off x="4156926" y="4057625"/>
            <a:ext cx="5097149"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106b799b13_0_0"/>
          <p:cNvSpPr txBox="1"/>
          <p:nvPr>
            <p:ph type="title"/>
          </p:nvPr>
        </p:nvSpPr>
        <p:spPr>
          <a:xfrm>
            <a:off x="838200" y="872197"/>
            <a:ext cx="6989700" cy="2556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Evaluation Methods</a:t>
            </a:r>
            <a:endParaRPr/>
          </a:p>
        </p:txBody>
      </p:sp>
      <p:sp>
        <p:nvSpPr>
          <p:cNvPr id="159" name="Google Shape;159;g3106b799b13_0_0"/>
          <p:cNvSpPr txBox="1"/>
          <p:nvPr>
            <p:ph idx="1" type="body"/>
          </p:nvPr>
        </p:nvSpPr>
        <p:spPr>
          <a:xfrm>
            <a:off x="838200" y="3455988"/>
            <a:ext cx="6989700" cy="2044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Validation of ontologies</a:t>
            </a:r>
            <a:endParaRPr/>
          </a:p>
        </p:txBody>
      </p:sp>
      <p:sp>
        <p:nvSpPr>
          <p:cNvPr id="160" name="Google Shape;160;g3106b799b13_0_0"/>
          <p:cNvSpPr txBox="1"/>
          <p:nvPr>
            <p:ph idx="12" type="sldNum"/>
          </p:nvPr>
        </p:nvSpPr>
        <p:spPr>
          <a:xfrm>
            <a:off x="9254069"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106b799b13_0_80"/>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7" name="Google Shape;167;g3106b799b13_0_80"/>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Summary of Evaluation Methods</a:t>
            </a:r>
            <a:endParaRPr/>
          </a:p>
        </p:txBody>
      </p:sp>
      <p:graphicFrame>
        <p:nvGraphicFramePr>
          <p:cNvPr id="168" name="Google Shape;168;g3106b799b13_0_80"/>
          <p:cNvGraphicFramePr/>
          <p:nvPr/>
        </p:nvGraphicFramePr>
        <p:xfrm>
          <a:off x="1260400" y="2317700"/>
          <a:ext cx="3000000" cy="3000000"/>
        </p:xfrm>
        <a:graphic>
          <a:graphicData uri="http://schemas.openxmlformats.org/drawingml/2006/table">
            <a:tbl>
              <a:tblPr>
                <a:noFill/>
                <a:tableStyleId>{E7BD435F-D49F-437D-9961-7B4D18E95340}</a:tableStyleId>
              </a:tblPr>
              <a:tblGrid>
                <a:gridCol w="4303650"/>
                <a:gridCol w="4414525"/>
              </a:tblGrid>
              <a:tr h="381000">
                <a:tc>
                  <a:txBody>
                    <a:bodyPr/>
                    <a:lstStyle/>
                    <a:p>
                      <a:pPr indent="0" lvl="0" marL="63500" marR="63500" rtl="0" algn="ctr">
                        <a:lnSpc>
                          <a:spcPct val="115000"/>
                        </a:lnSpc>
                        <a:spcBef>
                          <a:spcPts val="0"/>
                        </a:spcBef>
                        <a:spcAft>
                          <a:spcPts val="1200"/>
                        </a:spcAft>
                        <a:buNone/>
                      </a:pPr>
                      <a:r>
                        <a:rPr lang="en-US" sz="1800"/>
                        <a:t>User Experiment (Domain Expert)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1200"/>
                        </a:spcAft>
                        <a:buNone/>
                      </a:pPr>
                      <a:r>
                        <a:rPr lang="en-US" sz="1800"/>
                        <a:t>External use-case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ctr">
                        <a:lnSpc>
                          <a:spcPct val="115000"/>
                        </a:lnSpc>
                        <a:spcBef>
                          <a:spcPts val="0"/>
                        </a:spcBef>
                        <a:spcAft>
                          <a:spcPts val="1200"/>
                        </a:spcAft>
                        <a:buNone/>
                      </a:pPr>
                      <a:r>
                        <a:rPr lang="en-US" sz="1800"/>
                        <a:t>User Experiment (Ontology Expert)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1200"/>
                        </a:spcAft>
                        <a:buNone/>
                      </a:pPr>
                      <a:r>
                        <a:rPr lang="en-US" sz="1800"/>
                        <a:t>Comparison with State of the art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ctr">
                        <a:lnSpc>
                          <a:spcPct val="115000"/>
                        </a:lnSpc>
                        <a:spcBef>
                          <a:spcPts val="0"/>
                        </a:spcBef>
                        <a:spcAft>
                          <a:spcPts val="0"/>
                        </a:spcAft>
                        <a:buNone/>
                      </a:pPr>
                      <a:r>
                        <a:rPr lang="en-US" sz="1800"/>
                        <a:t>Fulfilment of Competency Questions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1200"/>
                        </a:spcAft>
                        <a:buNone/>
                      </a:pPr>
                      <a:r>
                        <a:rPr lang="en-US" sz="1800"/>
                        <a:t>Analysis of citations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ctr">
                        <a:lnSpc>
                          <a:spcPct val="115000"/>
                        </a:lnSpc>
                        <a:spcBef>
                          <a:spcPts val="0"/>
                        </a:spcBef>
                        <a:spcAft>
                          <a:spcPts val="1200"/>
                        </a:spcAft>
                        <a:buNone/>
                      </a:pPr>
                      <a:r>
                        <a:rPr lang="en-US" sz="1800"/>
                        <a:t>Semantic Reasoners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1200"/>
                        </a:spcAft>
                        <a:buNone/>
                      </a:pPr>
                      <a:r>
                        <a:rPr lang="en-US" sz="1800"/>
                        <a:t>Dissemination of work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ctr">
                        <a:lnSpc>
                          <a:spcPct val="115000"/>
                        </a:lnSpc>
                        <a:spcBef>
                          <a:spcPts val="0"/>
                        </a:spcBef>
                        <a:spcAft>
                          <a:spcPts val="1200"/>
                        </a:spcAft>
                        <a:buNone/>
                      </a:pPr>
                      <a:r>
                        <a:rPr lang="en-US" sz="1800"/>
                        <a:t>OOPS! Common Pitfall Detection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1200"/>
                        </a:spcAft>
                        <a:buNone/>
                      </a:pPr>
                      <a:r>
                        <a:rPr lang="en-US" sz="1800"/>
                        <a:t>Peer reviewed publications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ctr">
                        <a:lnSpc>
                          <a:spcPct val="115000"/>
                        </a:lnSpc>
                        <a:spcBef>
                          <a:spcPts val="0"/>
                        </a:spcBef>
                        <a:spcAft>
                          <a:spcPts val="1200"/>
                        </a:spcAft>
                        <a:buNone/>
                      </a:pPr>
                      <a:r>
                        <a:rPr lang="en-US" sz="1800"/>
                        <a:t>Documentation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1200"/>
                        </a:spcAft>
                        <a:buNone/>
                      </a:pPr>
                      <a:r>
                        <a:rPr lang="en-US" sz="1800"/>
                        <a:t>Reproducibility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63500" marR="63500" rtl="0" algn="ctr">
                        <a:lnSpc>
                          <a:spcPct val="115000"/>
                        </a:lnSpc>
                        <a:spcBef>
                          <a:spcPts val="0"/>
                        </a:spcBef>
                        <a:spcAft>
                          <a:spcPts val="1200"/>
                        </a:spcAft>
                        <a:buNone/>
                      </a:pPr>
                      <a:r>
                        <a:rPr lang="en-US" sz="1800"/>
                        <a:t>Demonstrate application to use-case </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bl>
          </a:graphicData>
        </a:graphic>
      </p:graphicFrame>
      <p:sp>
        <p:nvSpPr>
          <p:cNvPr id="169" name="Google Shape;169;g3106b799b13_0_80"/>
          <p:cNvSpPr txBox="1"/>
          <p:nvPr/>
        </p:nvSpPr>
        <p:spPr>
          <a:xfrm>
            <a:off x="831275" y="1234725"/>
            <a:ext cx="10044600" cy="5727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1000"/>
              </a:spcBef>
              <a:spcAft>
                <a:spcPts val="1000"/>
              </a:spcAft>
              <a:buClr>
                <a:schemeClr val="dk1"/>
              </a:buClr>
              <a:buSzPts val="1800"/>
              <a:buChar char="•"/>
            </a:pPr>
            <a:r>
              <a:rPr lang="en-US" sz="2800">
                <a:solidFill>
                  <a:schemeClr val="dk1"/>
                </a:solidFill>
                <a:latin typeface="Calibri"/>
                <a:ea typeface="Calibri"/>
                <a:cs typeface="Calibri"/>
                <a:sym typeface="Calibri"/>
              </a:rPr>
              <a:t>Combination of expert feedback and software validation</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106b799b13_0_88"/>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6" name="Google Shape;176;g3106b799b13_0_88"/>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Domain Expert Evaluation</a:t>
            </a:r>
            <a:endParaRPr/>
          </a:p>
        </p:txBody>
      </p:sp>
      <p:sp>
        <p:nvSpPr>
          <p:cNvPr id="177" name="Google Shape;177;g3106b799b13_0_88"/>
          <p:cNvSpPr txBox="1"/>
          <p:nvPr>
            <p:ph idx="1" type="body"/>
          </p:nvPr>
        </p:nvSpPr>
        <p:spPr>
          <a:xfrm>
            <a:off x="412013" y="1148500"/>
            <a:ext cx="11072100" cy="48840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10 </a:t>
            </a:r>
            <a:r>
              <a:rPr lang="en-US"/>
              <a:t>subject matter experts in the creation, maintenance and publication of RDF datasets</a:t>
            </a:r>
            <a:endParaRPr/>
          </a:p>
          <a:p>
            <a:pPr indent="0" lvl="0" marL="914400" rtl="0" algn="l">
              <a:spcBef>
                <a:spcPts val="1000"/>
              </a:spcBef>
              <a:spcAft>
                <a:spcPts val="0"/>
              </a:spcAft>
              <a:buNone/>
            </a:pPr>
            <a:r>
              <a:t/>
            </a:r>
            <a:endParaRPr/>
          </a:p>
          <a:p>
            <a:pPr indent="-342900" lvl="0" marL="457200" rtl="0" algn="l">
              <a:spcBef>
                <a:spcPts val="1000"/>
              </a:spcBef>
              <a:spcAft>
                <a:spcPts val="1000"/>
              </a:spcAft>
              <a:buSzPts val="1800"/>
              <a:buChar char="•"/>
            </a:pPr>
            <a:r>
              <a:rPr lang="en-US"/>
              <a:t>Targeted questions focused on particular aspects to gather detailed feedback and open comments for additional insights</a:t>
            </a:r>
            <a:endParaRPr/>
          </a:p>
        </p:txBody>
      </p:sp>
      <p:pic>
        <p:nvPicPr>
          <p:cNvPr id="178" name="Google Shape;178;g3106b799b13_0_88"/>
          <p:cNvPicPr preferRelativeResize="0"/>
          <p:nvPr/>
        </p:nvPicPr>
        <p:blipFill>
          <a:blip r:embed="rId3">
            <a:alphaModFix/>
          </a:blip>
          <a:stretch>
            <a:fillRect/>
          </a:stretch>
        </p:blipFill>
        <p:spPr>
          <a:xfrm>
            <a:off x="941263" y="3935800"/>
            <a:ext cx="10013624" cy="1921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106b799b13_0_104"/>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g3106b799b13_0_104"/>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Domain Expert Evaluation</a:t>
            </a:r>
            <a:endParaRPr/>
          </a:p>
        </p:txBody>
      </p:sp>
      <p:sp>
        <p:nvSpPr>
          <p:cNvPr id="186" name="Google Shape;186;g3106b799b13_0_104"/>
          <p:cNvSpPr txBox="1"/>
          <p:nvPr>
            <p:ph idx="1" type="body"/>
          </p:nvPr>
        </p:nvSpPr>
        <p:spPr>
          <a:xfrm>
            <a:off x="556592" y="1676400"/>
            <a:ext cx="11072100" cy="447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400"/>
              <a:t>Summary of Results </a:t>
            </a:r>
            <a:endParaRPr sz="3400"/>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b="1" lang="en-US"/>
              <a:t>Adding New Properties: </a:t>
            </a:r>
            <a:r>
              <a:rPr lang="en-US"/>
              <a:t>Introduce additional attributes to refine and expand ontology detail.</a:t>
            </a:r>
            <a:endParaRPr/>
          </a:p>
          <a:p>
            <a:pPr indent="-342900" lvl="0" marL="457200" rtl="0" algn="l">
              <a:spcBef>
                <a:spcPts val="0"/>
              </a:spcBef>
              <a:spcAft>
                <a:spcPts val="0"/>
              </a:spcAft>
              <a:buSzPts val="1800"/>
              <a:buChar char="•"/>
            </a:pPr>
            <a:r>
              <a:rPr b="1" lang="en-US"/>
              <a:t>Reuse of Ontologies: </a:t>
            </a:r>
            <a:r>
              <a:rPr lang="en-US"/>
              <a:t>Incorporate existing ontologies to enhance compatibility and reduce redundancy.</a:t>
            </a:r>
            <a:endParaRPr/>
          </a:p>
          <a:p>
            <a:pPr indent="-342900" lvl="0" marL="457200" rtl="0" algn="l">
              <a:spcBef>
                <a:spcPts val="0"/>
              </a:spcBef>
              <a:spcAft>
                <a:spcPts val="0"/>
              </a:spcAft>
              <a:buSzPts val="1800"/>
              <a:buChar char="•"/>
            </a:pPr>
            <a:r>
              <a:rPr b="1" lang="en-US"/>
              <a:t>Future Work:</a:t>
            </a:r>
            <a:r>
              <a:rPr lang="en-US"/>
              <a:t> Identify areas for ongoing improvements and potential expansions of the ontology.</a:t>
            </a:r>
            <a:endParaRPr/>
          </a:p>
          <a:p>
            <a:pPr indent="-342900" lvl="0" marL="457200" rtl="0" algn="l">
              <a:spcBef>
                <a:spcPts val="0"/>
              </a:spcBef>
              <a:spcAft>
                <a:spcPts val="0"/>
              </a:spcAft>
              <a:buSzPts val="1800"/>
              <a:buChar char="•"/>
            </a:pPr>
            <a:r>
              <a:rPr b="1" lang="en-US"/>
              <a:t>Affirmation of Design: </a:t>
            </a:r>
            <a:r>
              <a:rPr lang="en-US"/>
              <a:t>Validate the </a:t>
            </a:r>
            <a:r>
              <a:rPr lang="en-US"/>
              <a:t>ontology</a:t>
            </a:r>
            <a:r>
              <a:rPr lang="en-US"/>
              <a:t> structure and functionality, confirming it meets design goals and 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106b799b13_0_116"/>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3" name="Google Shape;193;g3106b799b13_0_116"/>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Ontological Design Expert Evaluation</a:t>
            </a:r>
            <a:endParaRPr/>
          </a:p>
        </p:txBody>
      </p:sp>
      <p:sp>
        <p:nvSpPr>
          <p:cNvPr id="194" name="Google Shape;194;g3106b799b13_0_116"/>
          <p:cNvSpPr txBox="1"/>
          <p:nvPr>
            <p:ph idx="1" type="body"/>
          </p:nvPr>
        </p:nvSpPr>
        <p:spPr>
          <a:xfrm>
            <a:off x="556600" y="1347350"/>
            <a:ext cx="11072100" cy="48009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5 experts provided with documentation and asked to complete questionnaire</a:t>
            </a:r>
            <a:endParaRPr/>
          </a:p>
        </p:txBody>
      </p:sp>
      <p:pic>
        <p:nvPicPr>
          <p:cNvPr id="195" name="Google Shape;195;g3106b799b13_0_116"/>
          <p:cNvPicPr preferRelativeResize="0"/>
          <p:nvPr/>
        </p:nvPicPr>
        <p:blipFill>
          <a:blip r:embed="rId3">
            <a:alphaModFix/>
          </a:blip>
          <a:stretch>
            <a:fillRect/>
          </a:stretch>
        </p:blipFill>
        <p:spPr>
          <a:xfrm>
            <a:off x="2891305" y="2249650"/>
            <a:ext cx="6409383" cy="4471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106b799b13_0_140"/>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02" name="Google Shape;202;g3106b799b13_0_140"/>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Ontological Design Expert Evaluation</a:t>
            </a:r>
            <a:endParaRPr/>
          </a:p>
        </p:txBody>
      </p:sp>
      <p:sp>
        <p:nvSpPr>
          <p:cNvPr id="203" name="Google Shape;203;g3106b799b13_0_140"/>
          <p:cNvSpPr txBox="1"/>
          <p:nvPr>
            <p:ph idx="1" type="body"/>
          </p:nvPr>
        </p:nvSpPr>
        <p:spPr>
          <a:xfrm>
            <a:off x="556592" y="1676400"/>
            <a:ext cx="11072100" cy="44718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u="sng"/>
              <a:t>Requirements Document:</a:t>
            </a:r>
            <a:r>
              <a:rPr lang="en-US"/>
              <a:t> Outlines the project goals, scope, and essential specifications for ontology development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u="sng"/>
              <a:t>Competency</a:t>
            </a:r>
            <a:r>
              <a:rPr b="1" lang="en-US" u="sng"/>
              <a:t> questions: </a:t>
            </a:r>
            <a:r>
              <a:rPr lang="en-US"/>
              <a:t>Knowledge to fulfill each question </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u="sng"/>
              <a:t>Implementation:</a:t>
            </a:r>
            <a:r>
              <a:rPr lang="en-US"/>
              <a:t> Ontology in various formats and sample graphs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u="sng"/>
              <a:t>Publications:</a:t>
            </a:r>
            <a:r>
              <a:rPr lang="en-US"/>
              <a:t> Papers describing the ontologies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u="sng"/>
              <a:t>Evaluation methods:</a:t>
            </a:r>
            <a:r>
              <a:rPr lang="en-US"/>
              <a:t> Results of previous evaluations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106b799b13_0_125"/>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10" name="Google Shape;210;g3106b799b13_0_125"/>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Ontological Design Expert Evaluation</a:t>
            </a:r>
            <a:endParaRPr/>
          </a:p>
        </p:txBody>
      </p:sp>
      <p:sp>
        <p:nvSpPr>
          <p:cNvPr id="211" name="Google Shape;211;g3106b799b13_0_125"/>
          <p:cNvSpPr txBox="1"/>
          <p:nvPr>
            <p:ph idx="1" type="body"/>
          </p:nvPr>
        </p:nvSpPr>
        <p:spPr>
          <a:xfrm>
            <a:off x="559942" y="1288475"/>
            <a:ext cx="11072100" cy="44718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4 </a:t>
            </a:r>
            <a:r>
              <a:rPr lang="en-US"/>
              <a:t>specified</a:t>
            </a:r>
            <a:r>
              <a:rPr lang="en-US"/>
              <a:t> questions and open comment questions</a:t>
            </a:r>
            <a:endParaRPr/>
          </a:p>
        </p:txBody>
      </p:sp>
      <p:pic>
        <p:nvPicPr>
          <p:cNvPr id="212" name="Google Shape;212;g3106b799b13_0_125"/>
          <p:cNvPicPr preferRelativeResize="0"/>
          <p:nvPr/>
        </p:nvPicPr>
        <p:blipFill>
          <a:blip r:embed="rId3">
            <a:alphaModFix/>
          </a:blip>
          <a:stretch>
            <a:fillRect/>
          </a:stretch>
        </p:blipFill>
        <p:spPr>
          <a:xfrm>
            <a:off x="1040750" y="2360900"/>
            <a:ext cx="9453899" cy="277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106b799b13_0_6"/>
          <p:cNvSpPr txBox="1"/>
          <p:nvPr>
            <p:ph type="title"/>
          </p:nvPr>
        </p:nvSpPr>
        <p:spPr>
          <a:xfrm>
            <a:off x="838200" y="872197"/>
            <a:ext cx="6989700" cy="2556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Evaluation Results</a:t>
            </a:r>
            <a:endParaRPr/>
          </a:p>
        </p:txBody>
      </p:sp>
      <p:sp>
        <p:nvSpPr>
          <p:cNvPr id="218" name="Google Shape;218;g3106b799b13_0_6"/>
          <p:cNvSpPr txBox="1"/>
          <p:nvPr>
            <p:ph idx="1" type="body"/>
          </p:nvPr>
        </p:nvSpPr>
        <p:spPr>
          <a:xfrm>
            <a:off x="838200" y="3455988"/>
            <a:ext cx="6989700" cy="2044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Feedback from experts</a:t>
            </a:r>
            <a:endParaRPr/>
          </a:p>
        </p:txBody>
      </p:sp>
      <p:sp>
        <p:nvSpPr>
          <p:cNvPr id="219" name="Google Shape;219;g3106b799b13_0_6"/>
          <p:cNvSpPr txBox="1"/>
          <p:nvPr>
            <p:ph idx="12" type="sldNum"/>
          </p:nvPr>
        </p:nvSpPr>
        <p:spPr>
          <a:xfrm>
            <a:off x="9254069"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idx="12" type="sldNum"/>
          </p:nvPr>
        </p:nvSpPr>
        <p:spPr>
          <a:xfrm>
            <a:off x="9254069"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4" name="Google Shape;74;p4"/>
          <p:cNvSpPr txBox="1"/>
          <p:nvPr>
            <p:ph type="title"/>
          </p:nvPr>
        </p:nvSpPr>
        <p:spPr>
          <a:xfrm>
            <a:off x="556591" y="239928"/>
            <a:ext cx="9024731" cy="7100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alibri"/>
              <a:buNone/>
            </a:pPr>
            <a:r>
              <a:rPr lang="en-US"/>
              <a:t>Overview </a:t>
            </a:r>
            <a:endParaRPr/>
          </a:p>
        </p:txBody>
      </p:sp>
      <p:sp>
        <p:nvSpPr>
          <p:cNvPr id="75" name="Google Shape;75;p4"/>
          <p:cNvSpPr txBox="1"/>
          <p:nvPr>
            <p:ph idx="1" type="body"/>
          </p:nvPr>
        </p:nvSpPr>
        <p:spPr>
          <a:xfrm>
            <a:off x="556592" y="1676400"/>
            <a:ext cx="11072192" cy="4471858"/>
          </a:xfrm>
          <a:prstGeom prst="rect">
            <a:avLst/>
          </a:prstGeom>
          <a:noFill/>
          <a:ln>
            <a:noFill/>
          </a:ln>
        </p:spPr>
        <p:txBody>
          <a:bodyPr anchorCtr="0" anchor="t" bIns="45700" lIns="91425" spcFirstLastPara="1" rIns="91425" wrap="square" tIns="45700">
            <a:normAutofit/>
          </a:bodyPr>
          <a:lstStyle/>
          <a:p>
            <a:pPr indent="-342900" lvl="0" marL="457200" rtl="0" algn="l">
              <a:lnSpc>
                <a:spcPct val="200000"/>
              </a:lnSpc>
              <a:spcBef>
                <a:spcPts val="0"/>
              </a:spcBef>
              <a:spcAft>
                <a:spcPts val="0"/>
              </a:spcAft>
              <a:buSzPts val="1800"/>
              <a:buChar char="•"/>
            </a:pPr>
            <a:r>
              <a:rPr lang="en-US"/>
              <a:t>Design </a:t>
            </a:r>
            <a:r>
              <a:rPr lang="en-US"/>
              <a:t>methodology</a:t>
            </a:r>
            <a:r>
              <a:rPr lang="en-US"/>
              <a:t> to guide ontology </a:t>
            </a:r>
            <a:r>
              <a:rPr lang="en-US"/>
              <a:t>development</a:t>
            </a:r>
            <a:r>
              <a:rPr lang="en-US"/>
              <a:t> </a:t>
            </a:r>
            <a:endParaRPr/>
          </a:p>
          <a:p>
            <a:pPr indent="-342900" lvl="0" marL="457200" rtl="0" algn="l">
              <a:lnSpc>
                <a:spcPct val="200000"/>
              </a:lnSpc>
              <a:spcBef>
                <a:spcPts val="0"/>
              </a:spcBef>
              <a:spcAft>
                <a:spcPts val="0"/>
              </a:spcAft>
              <a:buSzPts val="1800"/>
              <a:buChar char="•"/>
            </a:pPr>
            <a:r>
              <a:rPr lang="en-US"/>
              <a:t>Phased evaluation with different cohorts of experts </a:t>
            </a:r>
            <a:endParaRPr/>
          </a:p>
          <a:p>
            <a:pPr indent="-342900" lvl="0" marL="457200" rtl="0" algn="l">
              <a:lnSpc>
                <a:spcPct val="200000"/>
              </a:lnSpc>
              <a:spcBef>
                <a:spcPts val="0"/>
              </a:spcBef>
              <a:spcAft>
                <a:spcPts val="0"/>
              </a:spcAft>
              <a:buSzPts val="1800"/>
              <a:buChar char="•"/>
            </a:pPr>
            <a:r>
              <a:rPr lang="en-US"/>
              <a:t>Applied evaluation to proposed ontologies </a:t>
            </a:r>
            <a:endParaRPr/>
          </a:p>
          <a:p>
            <a:pPr indent="-342900" lvl="0" marL="457200" rtl="0" algn="l">
              <a:lnSpc>
                <a:spcPct val="200000"/>
              </a:lnSpc>
              <a:spcBef>
                <a:spcPts val="0"/>
              </a:spcBef>
              <a:spcAft>
                <a:spcPts val="0"/>
              </a:spcAft>
              <a:buSzPts val="1800"/>
              <a:buChar char="•"/>
            </a:pPr>
            <a:r>
              <a:rPr lang="en-US"/>
              <a:t>Refinement of ontologies using evaluation findings </a:t>
            </a:r>
            <a:endParaRPr/>
          </a:p>
        </p:txBody>
      </p:sp>
      <p:pic>
        <p:nvPicPr>
          <p:cNvPr descr="File:Clipboard check.svg - Wikimedia Commons" id="76" name="Google Shape;76;p4"/>
          <p:cNvPicPr preferRelativeResize="0"/>
          <p:nvPr/>
        </p:nvPicPr>
        <p:blipFill>
          <a:blip r:embed="rId3">
            <a:alphaModFix/>
          </a:blip>
          <a:stretch>
            <a:fillRect/>
          </a:stretch>
        </p:blipFill>
        <p:spPr>
          <a:xfrm>
            <a:off x="9108925" y="1576075"/>
            <a:ext cx="2462651" cy="2462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106b799b13_0_147"/>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26" name="Google Shape;226;g3106b799b13_0_147"/>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Ontological Design Expert Evaluation</a:t>
            </a:r>
            <a:endParaRPr/>
          </a:p>
        </p:txBody>
      </p:sp>
      <p:sp>
        <p:nvSpPr>
          <p:cNvPr id="227" name="Google Shape;227;g3106b799b13_0_147"/>
          <p:cNvSpPr txBox="1"/>
          <p:nvPr>
            <p:ph idx="1" type="body"/>
          </p:nvPr>
        </p:nvSpPr>
        <p:spPr>
          <a:xfrm>
            <a:off x="556592" y="1676400"/>
            <a:ext cx="11072100" cy="4471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3400"/>
              <a:t>Summary of Results</a:t>
            </a:r>
            <a:endParaRPr sz="3400"/>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b="1" lang="en-US"/>
              <a:t>State</a:t>
            </a:r>
            <a:r>
              <a:rPr b="1" lang="en-US"/>
              <a:t> of the Art: </a:t>
            </a:r>
            <a:r>
              <a:rPr lang="en-US"/>
              <a:t>All experts (5/5) stated that both ontologies followed best practices in ontology design practices as recommended in the state of the art.</a:t>
            </a:r>
            <a:endParaRPr/>
          </a:p>
          <a:p>
            <a:pPr indent="-342900" lvl="0" marL="457200" rtl="0" algn="l">
              <a:spcBef>
                <a:spcPts val="0"/>
              </a:spcBef>
              <a:spcAft>
                <a:spcPts val="0"/>
              </a:spcAft>
              <a:buSzPts val="1800"/>
              <a:buChar char="•"/>
            </a:pPr>
            <a:r>
              <a:rPr b="1" lang="en-US"/>
              <a:t>Design Methodology:</a:t>
            </a:r>
            <a:r>
              <a:rPr lang="en-US"/>
              <a:t> 4 out of the 5 experts stated that design methodologies followed by both ontologies were sufficient.</a:t>
            </a:r>
            <a:endParaRPr/>
          </a:p>
          <a:p>
            <a:pPr indent="-342900" lvl="0" marL="457200" rtl="0" algn="l">
              <a:spcBef>
                <a:spcPts val="0"/>
              </a:spcBef>
              <a:spcAft>
                <a:spcPts val="0"/>
              </a:spcAft>
              <a:buSzPts val="1800"/>
              <a:buChar char="•"/>
            </a:pPr>
            <a:r>
              <a:rPr b="1" lang="en-US"/>
              <a:t>Concepts &amp; Relationships:</a:t>
            </a:r>
            <a:r>
              <a:rPr lang="en-US"/>
              <a:t> 2 out of 5 experts did not provide recommendations for this aspect.</a:t>
            </a:r>
            <a:endParaRPr/>
          </a:p>
          <a:p>
            <a:pPr indent="-342900" lvl="0" marL="457200" rtl="0" algn="l">
              <a:spcBef>
                <a:spcPts val="0"/>
              </a:spcBef>
              <a:spcAft>
                <a:spcPts val="0"/>
              </a:spcAft>
              <a:buSzPts val="1800"/>
              <a:buChar char="•"/>
            </a:pPr>
            <a:r>
              <a:rPr b="1" lang="en-US"/>
              <a:t>Overall:</a:t>
            </a:r>
            <a:r>
              <a:rPr lang="en-US"/>
              <a:t> Only 1 expert included an additional recommendation to use different property.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106b799b13_0_167"/>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34" name="Google Shape;234;g3106b799b13_0_167"/>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Ontological Design Expert Evaluation</a:t>
            </a:r>
            <a:endParaRPr/>
          </a:p>
        </p:txBody>
      </p:sp>
      <p:sp>
        <p:nvSpPr>
          <p:cNvPr id="235" name="Google Shape;235;g3106b799b13_0_167"/>
          <p:cNvSpPr txBox="1"/>
          <p:nvPr>
            <p:ph idx="1" type="body"/>
          </p:nvPr>
        </p:nvSpPr>
        <p:spPr>
          <a:xfrm>
            <a:off x="556600" y="1430475"/>
            <a:ext cx="11072100" cy="4717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An iterative approach was adopted to assess and address each of the expert’s recommendations.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Modified concepts and relationships in </a:t>
            </a:r>
            <a:r>
              <a:rPr b="1" lang="en-US"/>
              <a:t>Protégé</a:t>
            </a:r>
            <a:r>
              <a:rPr lang="en-US"/>
              <a:t> using semantic reasoners to maintain consistency.</a:t>
            </a:r>
            <a:endParaRPr/>
          </a:p>
          <a:p>
            <a:pPr indent="-342900" lvl="0" marL="457200" rtl="0" algn="l">
              <a:spcBef>
                <a:spcPts val="1000"/>
              </a:spcBef>
              <a:spcAft>
                <a:spcPts val="0"/>
              </a:spcAft>
              <a:buSzPts val="1800"/>
              <a:buChar char="•"/>
            </a:pPr>
            <a:r>
              <a:rPr lang="en-US"/>
              <a:t>Assessed updated ontology with </a:t>
            </a:r>
            <a:r>
              <a:rPr b="1" lang="en-US"/>
              <a:t>OOPS! Pitfall Scanner</a:t>
            </a:r>
            <a:r>
              <a:rPr lang="en-US"/>
              <a:t> to identify design pitfalls.</a:t>
            </a:r>
            <a:endParaRPr/>
          </a:p>
          <a:p>
            <a:pPr indent="-342900" lvl="0" marL="457200" rtl="0" algn="l">
              <a:spcBef>
                <a:spcPts val="1000"/>
              </a:spcBef>
              <a:spcAft>
                <a:spcPts val="0"/>
              </a:spcAft>
              <a:buSzPts val="1800"/>
              <a:buChar char="•"/>
            </a:pPr>
            <a:r>
              <a:rPr lang="en-US"/>
              <a:t>Regenerated and updated online documentation using </a:t>
            </a:r>
            <a:r>
              <a:rPr b="1" lang="en-US"/>
              <a:t>WIDOCO</a:t>
            </a:r>
            <a:r>
              <a:rPr lang="en-US"/>
              <a:t>, then republished online.</a:t>
            </a:r>
            <a:endParaRPr/>
          </a:p>
          <a:p>
            <a:pPr indent="-342900" lvl="0" marL="457200" rtl="0" algn="l">
              <a:spcBef>
                <a:spcPts val="1000"/>
              </a:spcBef>
              <a:spcAft>
                <a:spcPts val="1000"/>
              </a:spcAft>
              <a:buSzPts val="1800"/>
              <a:buChar char="•"/>
            </a:pPr>
            <a:r>
              <a:rPr lang="en-US"/>
              <a:t>Final ontologies reflect </a:t>
            </a:r>
            <a:r>
              <a:rPr b="1" lang="en-US"/>
              <a:t>expert recommendations</a:t>
            </a:r>
            <a:r>
              <a:rPr lang="en-US"/>
              <a:t>, indicating sufficient quality.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d55d5db3de_0_0"/>
          <p:cNvSpPr txBox="1"/>
          <p:nvPr>
            <p:ph type="title"/>
          </p:nvPr>
        </p:nvSpPr>
        <p:spPr>
          <a:xfrm>
            <a:off x="883100" y="131398"/>
            <a:ext cx="6989700" cy="871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Conclusion </a:t>
            </a:r>
            <a:endParaRPr/>
          </a:p>
        </p:txBody>
      </p:sp>
      <p:sp>
        <p:nvSpPr>
          <p:cNvPr id="241" name="Google Shape;241;g2d55d5db3de_0_0"/>
          <p:cNvSpPr txBox="1"/>
          <p:nvPr>
            <p:ph idx="1" type="body"/>
          </p:nvPr>
        </p:nvSpPr>
        <p:spPr>
          <a:xfrm>
            <a:off x="606300" y="1336175"/>
            <a:ext cx="7845000" cy="2044500"/>
          </a:xfrm>
          <a:prstGeom prst="rect">
            <a:avLst/>
          </a:prstGeom>
          <a:noFill/>
          <a:ln>
            <a:noFill/>
          </a:ln>
        </p:spPr>
        <p:txBody>
          <a:bodyPr anchorCtr="0" anchor="t" bIns="45700" lIns="91425" spcFirstLastPara="1" rIns="91425" wrap="square" tIns="45700">
            <a:noAutofit/>
          </a:bodyPr>
          <a:lstStyle/>
          <a:p>
            <a:pPr indent="-425450" lvl="0" marL="457200" rtl="0" algn="l">
              <a:lnSpc>
                <a:spcPct val="100000"/>
              </a:lnSpc>
              <a:spcBef>
                <a:spcPts val="0"/>
              </a:spcBef>
              <a:spcAft>
                <a:spcPts val="0"/>
              </a:spcAft>
              <a:buSzPts val="3100"/>
              <a:buChar char="●"/>
            </a:pPr>
            <a:r>
              <a:rPr lang="en-US" sz="3100"/>
              <a:t>Iterative approach to ontology </a:t>
            </a:r>
            <a:r>
              <a:rPr lang="en-US" sz="3100"/>
              <a:t>development</a:t>
            </a:r>
            <a:endParaRPr sz="3100"/>
          </a:p>
          <a:p>
            <a:pPr indent="0" lvl="0" marL="457200" rtl="0" algn="l">
              <a:lnSpc>
                <a:spcPct val="100000"/>
              </a:lnSpc>
              <a:spcBef>
                <a:spcPts val="0"/>
              </a:spcBef>
              <a:spcAft>
                <a:spcPts val="0"/>
              </a:spcAft>
              <a:buNone/>
            </a:pPr>
            <a:r>
              <a:t/>
            </a:r>
            <a:endParaRPr sz="3100"/>
          </a:p>
          <a:p>
            <a:pPr indent="-425450" lvl="0" marL="457200" rtl="0" algn="l">
              <a:lnSpc>
                <a:spcPct val="100000"/>
              </a:lnSpc>
              <a:spcBef>
                <a:spcPts val="0"/>
              </a:spcBef>
              <a:spcAft>
                <a:spcPts val="0"/>
              </a:spcAft>
              <a:buSzPts val="3100"/>
              <a:buChar char="●"/>
            </a:pPr>
            <a:r>
              <a:rPr lang="en-US" sz="3100"/>
              <a:t>Software validation followed by expert validation</a:t>
            </a:r>
            <a:endParaRPr sz="3100"/>
          </a:p>
          <a:p>
            <a:pPr indent="0" lvl="0" marL="0" rtl="0" algn="l">
              <a:lnSpc>
                <a:spcPct val="100000"/>
              </a:lnSpc>
              <a:spcBef>
                <a:spcPts val="0"/>
              </a:spcBef>
              <a:spcAft>
                <a:spcPts val="0"/>
              </a:spcAft>
              <a:buNone/>
            </a:pPr>
            <a:r>
              <a:t/>
            </a:r>
            <a:endParaRPr sz="3100"/>
          </a:p>
          <a:p>
            <a:pPr indent="-425450" lvl="0" marL="457200" rtl="0" algn="l">
              <a:lnSpc>
                <a:spcPct val="100000"/>
              </a:lnSpc>
              <a:spcBef>
                <a:spcPts val="0"/>
              </a:spcBef>
              <a:spcAft>
                <a:spcPts val="0"/>
              </a:spcAft>
              <a:buSzPts val="3100"/>
              <a:buChar char="●"/>
            </a:pPr>
            <a:r>
              <a:rPr lang="en-US" sz="3100"/>
              <a:t>Applying approach to other ontologies</a:t>
            </a:r>
            <a:endParaRPr sz="3100"/>
          </a:p>
          <a:p>
            <a:pPr indent="0" lvl="0" marL="457200" rtl="0" algn="l">
              <a:lnSpc>
                <a:spcPct val="100000"/>
              </a:lnSpc>
              <a:spcBef>
                <a:spcPts val="0"/>
              </a:spcBef>
              <a:spcAft>
                <a:spcPts val="0"/>
              </a:spcAft>
              <a:buNone/>
            </a:pPr>
            <a:r>
              <a:t/>
            </a:r>
            <a:endParaRPr sz="3100"/>
          </a:p>
        </p:txBody>
      </p:sp>
      <p:sp>
        <p:nvSpPr>
          <p:cNvPr id="242" name="Google Shape;242;g2d55d5db3de_0_0"/>
          <p:cNvSpPr txBox="1"/>
          <p:nvPr>
            <p:ph idx="12" type="sldNum"/>
          </p:nvPr>
        </p:nvSpPr>
        <p:spPr>
          <a:xfrm>
            <a:off x="9254069"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43" name="Google Shape;243;g2d55d5db3de_0_0"/>
          <p:cNvSpPr txBox="1"/>
          <p:nvPr/>
        </p:nvSpPr>
        <p:spPr>
          <a:xfrm>
            <a:off x="3540300" y="5802250"/>
            <a:ext cx="390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FFFFFF"/>
                </a:solidFill>
                <a:latin typeface="Calibri"/>
                <a:ea typeface="Calibri"/>
                <a:cs typeface="Calibri"/>
                <a:sym typeface="Calibri"/>
              </a:rPr>
              <a:t>alex.randles@adaptcentre.ie</a:t>
            </a:r>
            <a:endParaRPr sz="24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type="title"/>
          </p:nvPr>
        </p:nvSpPr>
        <p:spPr>
          <a:xfrm>
            <a:off x="838200" y="872197"/>
            <a:ext cx="6989787" cy="255680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Design Methodology</a:t>
            </a:r>
            <a:endParaRPr/>
          </a:p>
        </p:txBody>
      </p:sp>
      <p:sp>
        <p:nvSpPr>
          <p:cNvPr id="82" name="Google Shape;82;p6"/>
          <p:cNvSpPr txBox="1"/>
          <p:nvPr>
            <p:ph idx="1" type="body"/>
          </p:nvPr>
        </p:nvSpPr>
        <p:spPr>
          <a:xfrm>
            <a:off x="838200" y="3455988"/>
            <a:ext cx="6989787" cy="20444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Steps to produce ontology</a:t>
            </a:r>
            <a:endParaRPr/>
          </a:p>
        </p:txBody>
      </p:sp>
      <p:sp>
        <p:nvSpPr>
          <p:cNvPr id="83" name="Google Shape;83;p6"/>
          <p:cNvSpPr txBox="1"/>
          <p:nvPr>
            <p:ph idx="12" type="sldNum"/>
          </p:nvPr>
        </p:nvSpPr>
        <p:spPr>
          <a:xfrm>
            <a:off x="9254069"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106b799b13_0_18"/>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0" name="Google Shape;90;g3106b799b13_0_18"/>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Ontology Design Methodology</a:t>
            </a:r>
            <a:endParaRPr/>
          </a:p>
        </p:txBody>
      </p:sp>
      <p:sp>
        <p:nvSpPr>
          <p:cNvPr id="91" name="Google Shape;91;g3106b799b13_0_18"/>
          <p:cNvSpPr txBox="1"/>
          <p:nvPr>
            <p:ph idx="1" type="body"/>
          </p:nvPr>
        </p:nvSpPr>
        <p:spPr>
          <a:xfrm>
            <a:off x="237949" y="1634825"/>
            <a:ext cx="9086100" cy="44718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u="sng"/>
              <a:t>Identification of Aims, Objectives, Scope: </a:t>
            </a:r>
            <a:r>
              <a:rPr lang="en-US"/>
              <a:t>Define the purpose, goals, and boundaries of the ontology to ensure it meets project needs.</a:t>
            </a:r>
            <a:endParaRPr/>
          </a:p>
          <a:p>
            <a:pPr indent="0" lvl="0" marL="914400" rtl="0" algn="l">
              <a:spcBef>
                <a:spcPts val="1000"/>
              </a:spcBef>
              <a:spcAft>
                <a:spcPts val="0"/>
              </a:spcAft>
              <a:buNone/>
            </a:pPr>
            <a:r>
              <a:t/>
            </a:r>
            <a:endParaRPr/>
          </a:p>
          <a:p>
            <a:pPr indent="-342900" lvl="0" marL="457200" rtl="0" algn="l">
              <a:spcBef>
                <a:spcPts val="1000"/>
              </a:spcBef>
              <a:spcAft>
                <a:spcPts val="0"/>
              </a:spcAft>
              <a:buSzPts val="1800"/>
              <a:buChar char="•"/>
            </a:pPr>
            <a:r>
              <a:rPr b="1" lang="en-US" u="sng"/>
              <a:t>Identify and Analyze Relevant Information: </a:t>
            </a:r>
            <a:r>
              <a:rPr lang="en-US"/>
              <a:t>Gather and assess domain-specific literature to inform accurate and meaningful ontology design.</a:t>
            </a:r>
            <a:endParaRPr/>
          </a:p>
        </p:txBody>
      </p:sp>
      <p:pic>
        <p:nvPicPr>
          <p:cNvPr descr="Vector clip art of magnifying glass | Free SVG" id="92" name="Google Shape;92;g3106b799b13_0_18"/>
          <p:cNvPicPr preferRelativeResize="0"/>
          <p:nvPr/>
        </p:nvPicPr>
        <p:blipFill>
          <a:blip r:embed="rId3">
            <a:alphaModFix/>
          </a:blip>
          <a:stretch>
            <a:fillRect/>
          </a:stretch>
        </p:blipFill>
        <p:spPr>
          <a:xfrm>
            <a:off x="9766700" y="1541304"/>
            <a:ext cx="2230575" cy="223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106b799b13_0_45"/>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9" name="Google Shape;99;g3106b799b13_0_45"/>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Ontology Design Methodology</a:t>
            </a:r>
            <a:endParaRPr/>
          </a:p>
        </p:txBody>
      </p:sp>
      <p:sp>
        <p:nvSpPr>
          <p:cNvPr id="100" name="Google Shape;100;g3106b799b13_0_45"/>
          <p:cNvSpPr txBox="1"/>
          <p:nvPr>
            <p:ph idx="1" type="body"/>
          </p:nvPr>
        </p:nvSpPr>
        <p:spPr>
          <a:xfrm>
            <a:off x="556600" y="1291925"/>
            <a:ext cx="11072100" cy="4856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u="sng"/>
              <a:t>Create Use-Cases</a:t>
            </a:r>
            <a:r>
              <a:rPr lang="en-US"/>
              <a:t>: Develop practical scenarios illustrating how the ontology will be used to ensure it addresses real-world applications.</a:t>
            </a:r>
            <a:endParaRPr/>
          </a:p>
          <a:p>
            <a:pPr indent="0" lvl="0" marL="0" rtl="0" algn="l">
              <a:spcBef>
                <a:spcPts val="1000"/>
              </a:spcBef>
              <a:spcAft>
                <a:spcPts val="0"/>
              </a:spcAft>
              <a:buClr>
                <a:schemeClr val="dk1"/>
              </a:buClr>
              <a:buSzPts val="1100"/>
              <a:buFont typeface="Arial"/>
              <a:buNone/>
            </a:pPr>
            <a:r>
              <a:t/>
            </a:r>
            <a:endParaRPr/>
          </a:p>
          <a:p>
            <a:pPr indent="-342900" lvl="0" marL="457200" rtl="0" algn="l">
              <a:spcBef>
                <a:spcPts val="1000"/>
              </a:spcBef>
              <a:spcAft>
                <a:spcPts val="0"/>
              </a:spcAft>
              <a:buSzPts val="1800"/>
              <a:buChar char="•"/>
            </a:pPr>
            <a:r>
              <a:rPr b="1" lang="en-US" u="sng"/>
              <a:t>Formulate Competency Questions</a:t>
            </a:r>
            <a:r>
              <a:rPr lang="en-US"/>
              <a:t>: Define key questions the ontology must answer, guiding its structure and content to meet informational needs.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01" name="Google Shape;101;g3106b799b13_0_45"/>
          <p:cNvPicPr preferRelativeResize="0"/>
          <p:nvPr/>
        </p:nvPicPr>
        <p:blipFill>
          <a:blip r:embed="rId3">
            <a:alphaModFix/>
          </a:blip>
          <a:stretch>
            <a:fillRect/>
          </a:stretch>
        </p:blipFill>
        <p:spPr>
          <a:xfrm>
            <a:off x="1653250" y="3924950"/>
            <a:ext cx="8885502" cy="279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106b799b13_0_53"/>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8" name="Google Shape;108;g3106b799b13_0_53"/>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Ontology Design Methodology</a:t>
            </a:r>
            <a:endParaRPr/>
          </a:p>
        </p:txBody>
      </p:sp>
      <p:sp>
        <p:nvSpPr>
          <p:cNvPr id="109" name="Google Shape;109;g3106b799b13_0_53"/>
          <p:cNvSpPr txBox="1"/>
          <p:nvPr>
            <p:ph idx="1" type="body"/>
          </p:nvPr>
        </p:nvSpPr>
        <p:spPr>
          <a:xfrm>
            <a:off x="556600" y="1305800"/>
            <a:ext cx="11072100" cy="4842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u="sng"/>
              <a:t>Identify Concepts and Relationships:</a:t>
            </a:r>
            <a:r>
              <a:rPr lang="en-US"/>
              <a:t> Determine the key entities and their interconnections to structure the ontology accurately.</a:t>
            </a:r>
            <a:endParaRPr/>
          </a:p>
          <a:p>
            <a:pPr indent="0" lvl="0" marL="0" rtl="0" algn="l">
              <a:spcBef>
                <a:spcPts val="1000"/>
              </a:spcBef>
              <a:spcAft>
                <a:spcPts val="0"/>
              </a:spcAft>
              <a:buClr>
                <a:schemeClr val="dk1"/>
              </a:buClr>
              <a:buSzPts val="1100"/>
              <a:buFont typeface="Arial"/>
              <a:buNone/>
            </a:pPr>
            <a:r>
              <a:t/>
            </a:r>
            <a:endParaRPr/>
          </a:p>
          <a:p>
            <a:pPr indent="-342900" lvl="0" marL="457200" rtl="0" algn="l">
              <a:spcBef>
                <a:spcPts val="1000"/>
              </a:spcBef>
              <a:spcAft>
                <a:spcPts val="0"/>
              </a:spcAft>
              <a:buSzPts val="1800"/>
              <a:buChar char="•"/>
            </a:pPr>
            <a:r>
              <a:rPr b="1" lang="en-US" u="sng"/>
              <a:t>Progressive Iterations:</a:t>
            </a:r>
            <a:r>
              <a:rPr lang="en-US"/>
              <a:t> Previous </a:t>
            </a:r>
            <a:r>
              <a:rPr lang="en-US"/>
              <a:t>steps </a:t>
            </a:r>
            <a:r>
              <a:rPr lang="en-US"/>
              <a:t>were repeated until the proposed concepts and relationships met all competency question requirements.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descr="Vector illustration of multi-purpose reuse arrow | Public domain ..." id="110" name="Google Shape;110;g3106b799b13_0_53"/>
          <p:cNvPicPr preferRelativeResize="0"/>
          <p:nvPr/>
        </p:nvPicPr>
        <p:blipFill>
          <a:blip r:embed="rId3">
            <a:alphaModFix/>
          </a:blip>
          <a:stretch>
            <a:fillRect/>
          </a:stretch>
        </p:blipFill>
        <p:spPr>
          <a:xfrm>
            <a:off x="5015349" y="4398250"/>
            <a:ext cx="1645234" cy="219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106b799b13_0_63"/>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7" name="Google Shape;117;g3106b799b13_0_63"/>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Ontology Design Methodology</a:t>
            </a:r>
            <a:endParaRPr/>
          </a:p>
        </p:txBody>
      </p:sp>
      <p:sp>
        <p:nvSpPr>
          <p:cNvPr id="118" name="Google Shape;118;g3106b799b13_0_63"/>
          <p:cNvSpPr txBox="1"/>
          <p:nvPr>
            <p:ph idx="1" type="body"/>
          </p:nvPr>
        </p:nvSpPr>
        <p:spPr>
          <a:xfrm>
            <a:off x="556592" y="1676400"/>
            <a:ext cx="11072100" cy="44718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b="1" lang="en-US" u="sng"/>
              <a:t>Create Ontology</a:t>
            </a:r>
            <a:r>
              <a:rPr lang="en-US"/>
              <a:t>: Implement in OWL and RDFS using ontology </a:t>
            </a:r>
            <a:r>
              <a:rPr lang="en-US"/>
              <a:t>development</a:t>
            </a:r>
            <a:r>
              <a:rPr lang="en-US"/>
              <a:t> tools </a:t>
            </a:r>
            <a:r>
              <a:rPr lang="en-US"/>
              <a:t>facilitate</a:t>
            </a:r>
            <a:r>
              <a:rPr lang="en-US"/>
              <a:t> creation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Protégé is an open-source ontology editor and knowledge management system used to create, visualize, and manage complex structured data.</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Protégé's semantic reasoner plugins, like HermiT, Pellet, and Fact++, support inference, consistency checks, and ontology classification to validate axioms.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19" name="Google Shape;119;g3106b799b13_0_63"/>
          <p:cNvPicPr preferRelativeResize="0"/>
          <p:nvPr/>
        </p:nvPicPr>
        <p:blipFill>
          <a:blip r:embed="rId3">
            <a:alphaModFix/>
          </a:blip>
          <a:stretch>
            <a:fillRect/>
          </a:stretch>
        </p:blipFill>
        <p:spPr>
          <a:xfrm>
            <a:off x="4435625" y="5156225"/>
            <a:ext cx="3861270" cy="120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106b799b13_0_71"/>
          <p:cNvSpPr txBox="1"/>
          <p:nvPr>
            <p:ph idx="12" type="sldNum"/>
          </p:nvPr>
        </p:nvSpPr>
        <p:spPr>
          <a:xfrm>
            <a:off x="9254069"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6" name="Google Shape;126;g3106b799b13_0_71"/>
          <p:cNvSpPr txBox="1"/>
          <p:nvPr>
            <p:ph type="title"/>
          </p:nvPr>
        </p:nvSpPr>
        <p:spPr>
          <a:xfrm>
            <a:off x="556591" y="239928"/>
            <a:ext cx="9024600" cy="71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Ontology Design Methodology</a:t>
            </a:r>
            <a:endParaRPr/>
          </a:p>
        </p:txBody>
      </p:sp>
      <p:sp>
        <p:nvSpPr>
          <p:cNvPr id="127" name="Google Shape;127;g3106b799b13_0_71"/>
          <p:cNvSpPr txBox="1"/>
          <p:nvPr>
            <p:ph idx="1" type="body"/>
          </p:nvPr>
        </p:nvSpPr>
        <p:spPr>
          <a:xfrm>
            <a:off x="556592" y="1676400"/>
            <a:ext cx="11072100" cy="44718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u="sng"/>
              <a:t>Evaluation:</a:t>
            </a:r>
            <a:r>
              <a:rPr lang="en-US"/>
              <a:t> Assessed ontology for competency question alignment; used Protégé's reasoner and OOPS! Scanner for inconsistencies and design issues, with peer feedback refining documentation.</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b="1" lang="en-US" u="sng"/>
              <a:t>Publication:</a:t>
            </a:r>
            <a:r>
              <a:rPr lang="en-US"/>
              <a:t> Created WIDOCO documentation, added open license, and published online with a persistent W3id identifier.</a:t>
            </a:r>
            <a:endParaRPr/>
          </a:p>
        </p:txBody>
      </p:sp>
      <p:pic>
        <p:nvPicPr>
          <p:cNvPr id="128" name="Google Shape;128;g3106b799b13_0_71"/>
          <p:cNvPicPr preferRelativeResize="0"/>
          <p:nvPr/>
        </p:nvPicPr>
        <p:blipFill>
          <a:blip r:embed="rId3">
            <a:alphaModFix/>
          </a:blip>
          <a:stretch>
            <a:fillRect/>
          </a:stretch>
        </p:blipFill>
        <p:spPr>
          <a:xfrm>
            <a:off x="4350149" y="4671800"/>
            <a:ext cx="3787224" cy="204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106b799b13_0_12"/>
          <p:cNvSpPr txBox="1"/>
          <p:nvPr>
            <p:ph type="title"/>
          </p:nvPr>
        </p:nvSpPr>
        <p:spPr>
          <a:xfrm>
            <a:off x="838200" y="872197"/>
            <a:ext cx="6989700" cy="2556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Proposed Ontologies</a:t>
            </a:r>
            <a:endParaRPr/>
          </a:p>
        </p:txBody>
      </p:sp>
      <p:sp>
        <p:nvSpPr>
          <p:cNvPr id="134" name="Google Shape;134;g3106b799b13_0_12"/>
          <p:cNvSpPr txBox="1"/>
          <p:nvPr>
            <p:ph idx="1" type="body"/>
          </p:nvPr>
        </p:nvSpPr>
        <p:spPr>
          <a:xfrm>
            <a:off x="838200" y="3455988"/>
            <a:ext cx="6989700" cy="2044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Developed two ontologies and applied methods</a:t>
            </a:r>
            <a:endParaRPr/>
          </a:p>
        </p:txBody>
      </p:sp>
      <p:sp>
        <p:nvSpPr>
          <p:cNvPr id="135" name="Google Shape;135;g3106b799b13_0_12"/>
          <p:cNvSpPr txBox="1"/>
          <p:nvPr>
            <p:ph idx="12" type="sldNum"/>
          </p:nvPr>
        </p:nvSpPr>
        <p:spPr>
          <a:xfrm>
            <a:off x="9254069"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16575E"/>
      </a:dk2>
      <a:lt2>
        <a:srgbClr val="E7E6E6"/>
      </a:lt2>
      <a:accent1>
        <a:srgbClr val="574099"/>
      </a:accent1>
      <a:accent2>
        <a:srgbClr val="6992CC"/>
      </a:accent2>
      <a:accent3>
        <a:srgbClr val="63B4B6"/>
      </a:accent3>
      <a:accent4>
        <a:srgbClr val="03B89D"/>
      </a:accent4>
      <a:accent5>
        <a:srgbClr val="89C665"/>
      </a:accent5>
      <a:accent6>
        <a:srgbClr val="67BB51"/>
      </a:accent6>
      <a:hlink>
        <a:srgbClr val="773393"/>
      </a:hlink>
      <a:folHlink>
        <a:srgbClr val="5ABC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2020-03-25T20:24:27Z</dcterms:created>
  <dc:creator>Jenny Margaret Walsh</dc:creator>
</cp:coreProperties>
</file>