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370" r:id="rId2"/>
    <p:sldId id="472" r:id="rId3"/>
    <p:sldId id="669" r:id="rId4"/>
    <p:sldId id="667" r:id="rId5"/>
    <p:sldId id="668" r:id="rId6"/>
    <p:sldId id="666" r:id="rId7"/>
    <p:sldId id="407" r:id="rId8"/>
    <p:sldId id="647" r:id="rId9"/>
    <p:sldId id="657" r:id="rId10"/>
    <p:sldId id="412" r:id="rId11"/>
    <p:sldId id="658" r:id="rId12"/>
    <p:sldId id="670" r:id="rId13"/>
    <p:sldId id="671" r:id="rId14"/>
    <p:sldId id="665" r:id="rId15"/>
    <p:sldId id="672" r:id="rId16"/>
    <p:sldId id="673" r:id="rId17"/>
    <p:sldId id="674" r:id="rId18"/>
    <p:sldId id="675" r:id="rId19"/>
    <p:sldId id="676" r:id="rId20"/>
    <p:sldId id="648" r:id="rId21"/>
    <p:sldId id="478" r:id="rId22"/>
    <p:sldId id="477" r:id="rId23"/>
    <p:sldId id="479" r:id="rId24"/>
    <p:sldId id="677" r:id="rId25"/>
    <p:sldId id="678" r:id="rId26"/>
    <p:sldId id="408" r:id="rId27"/>
    <p:sldId id="651" r:id="rId28"/>
    <p:sldId id="652" r:id="rId29"/>
    <p:sldId id="660" r:id="rId30"/>
    <p:sldId id="661" r:id="rId31"/>
    <p:sldId id="662" r:id="rId32"/>
    <p:sldId id="663" r:id="rId33"/>
    <p:sldId id="559" r:id="rId34"/>
    <p:sldId id="650" r:id="rId35"/>
    <p:sldId id="385" r:id="rId36"/>
    <p:sldId id="426" r:id="rId37"/>
    <p:sldId id="471" r:id="rId38"/>
    <p:sldId id="649" r:id="rId39"/>
    <p:sldId id="659" r:id="rId40"/>
    <p:sldId id="664" r:id="rId41"/>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2" userDrawn="1">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aniel Wolfson" initials="DW [7]" lastIdx="1" clrIdx="6">
    <p:extLst/>
  </p:cmAuthor>
  <p:cmAuthor id="1" name="Daniel Wolfson" initials="DW" lastIdx="1" clrIdx="0">
    <p:extLst/>
  </p:cmAuthor>
  <p:cmAuthor id="8" name="Daniel Wolfson" initials="DW [8]" lastIdx="1" clrIdx="7">
    <p:extLst/>
  </p:cmAuthor>
  <p:cmAuthor id="2" name="Daniel Wolfson" initials="DW [2]" lastIdx="1" clrIdx="1">
    <p:extLst/>
  </p:cmAuthor>
  <p:cmAuthor id="9" name="Daniel Wolfson" initials="DW [9]" lastIdx="1" clrIdx="8">
    <p:extLst/>
  </p:cmAuthor>
  <p:cmAuthor id="3" name="Daniel Wolfson" initials="DW [3]" lastIdx="1" clrIdx="2">
    <p:extLst/>
  </p:cmAuthor>
  <p:cmAuthor id="4" name="Daniel Wolfson" initials="DW [4]" lastIdx="1" clrIdx="3">
    <p:extLst/>
  </p:cmAuthor>
  <p:cmAuthor id="5" name="Daniel Wolfson" initials="DW [5]" lastIdx="1" clrIdx="4">
    <p:extLst/>
  </p:cmAuthor>
  <p:cmAuthor id="6" name="Daniel Wolfson" initials="DW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990074"/>
    <a:srgbClr val="FF85FF"/>
    <a:srgbClr val="CCFF66"/>
    <a:srgbClr val="E58955"/>
    <a:srgbClr val="7ACBE0"/>
    <a:srgbClr val="DD731C"/>
    <a:srgbClr val="008E47"/>
    <a:srgbClr val="655AA2"/>
    <a:srgbClr val="00B0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0" autoAdjust="0"/>
    <p:restoredTop sz="92243" autoAdjust="0"/>
  </p:normalViewPr>
  <p:slideViewPr>
    <p:cSldViewPr snapToGrid="0">
      <p:cViewPr varScale="1">
        <p:scale>
          <a:sx n="132" d="100"/>
          <a:sy n="132" d="100"/>
        </p:scale>
        <p:origin x="-264" y="-112"/>
      </p:cViewPr>
      <p:guideLst>
        <p:guide orient="horz" pos="162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2" d="100"/>
        <a:sy n="72" d="100"/>
      </p:scale>
      <p:origin x="0" y="0"/>
    </p:cViewPr>
  </p:sorterViewPr>
  <p:notesViewPr>
    <p:cSldViewPr snapToGrid="0">
      <p:cViewPr varScale="1">
        <p:scale>
          <a:sx n="52" d="100"/>
          <a:sy n="52" d="100"/>
        </p:scale>
        <p:origin x="-1848"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defTabSz="966788">
              <a:defRPr sz="1300">
                <a:latin typeface="Arial" pitchFamily="34" charset="0"/>
                <a:ea typeface="MS PGothic" pitchFamily="34" charset="-128"/>
                <a:cs typeface="+mn-cs"/>
              </a:defRPr>
            </a:lvl1pPr>
          </a:lstStyle>
          <a:p>
            <a:pPr>
              <a:defRPr/>
            </a:pPr>
            <a:endParaRPr lang="en-US"/>
          </a:p>
        </p:txBody>
      </p:sp>
      <p:sp>
        <p:nvSpPr>
          <p:cNvPr id="194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300">
                <a:latin typeface="Arial" pitchFamily="34" charset="0"/>
                <a:ea typeface="MS PGothic" pitchFamily="34" charset="-128"/>
                <a:cs typeface="+mn-cs"/>
              </a:defRPr>
            </a:lvl1pPr>
          </a:lstStyle>
          <a:p>
            <a:pPr>
              <a:defRPr/>
            </a:pPr>
            <a:endParaRPr lang="en-US"/>
          </a:p>
        </p:txBody>
      </p:sp>
      <p:sp>
        <p:nvSpPr>
          <p:cNvPr id="194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defTabSz="966788">
              <a:defRPr sz="1300">
                <a:latin typeface="Arial" pitchFamily="34" charset="0"/>
                <a:ea typeface="MS PGothic" pitchFamily="34" charset="-128"/>
                <a:cs typeface="+mn-cs"/>
              </a:defRPr>
            </a:lvl1pPr>
          </a:lstStyle>
          <a:p>
            <a:pPr>
              <a:defRPr/>
            </a:pPr>
            <a:endParaRPr lang="en-US"/>
          </a:p>
        </p:txBody>
      </p:sp>
      <p:sp>
        <p:nvSpPr>
          <p:cNvPr id="194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300">
                <a:cs typeface="MS PGothic" charset="0"/>
              </a:defRPr>
            </a:lvl1pPr>
          </a:lstStyle>
          <a:p>
            <a:pPr>
              <a:defRPr/>
            </a:pPr>
            <a:fld id="{54ECC066-8533-584E-A453-DCF2AC4AC0BD}" type="slidenum">
              <a:rPr lang="en-US"/>
              <a:pPr>
                <a:defRPr/>
              </a:pPr>
              <a:t>‹#›</a:t>
            </a:fld>
            <a:endParaRPr lang="en-US"/>
          </a:p>
        </p:txBody>
      </p:sp>
    </p:spTree>
    <p:extLst>
      <p:ext uri="{BB962C8B-B14F-4D97-AF65-F5344CB8AC3E}">
        <p14:creationId xmlns:p14="http://schemas.microsoft.com/office/powerpoint/2010/main" val="8411772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defTabSz="966788">
              <a:defRPr sz="1300">
                <a:latin typeface="Arial" pitchFamily="34" charset="0"/>
                <a:ea typeface="MS PGothic" pitchFamily="34" charset="-128"/>
                <a:cs typeface="+mn-cs"/>
              </a:defRPr>
            </a:lvl1pPr>
          </a:lstStyle>
          <a:p>
            <a:pPr>
              <a:defRPr/>
            </a:pPr>
            <a:endParaRPr lang="en-US"/>
          </a:p>
        </p:txBody>
      </p:sp>
      <p:sp>
        <p:nvSpPr>
          <p:cNvPr id="819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300">
                <a:latin typeface="Arial" pitchFamily="34" charset="0"/>
                <a:ea typeface="MS PGothic" pitchFamily="34" charset="-128"/>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defTabSz="966788">
              <a:defRPr sz="1300">
                <a:latin typeface="Arial" pitchFamily="34" charset="0"/>
                <a:ea typeface="MS PGothic" pitchFamily="34"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300">
                <a:cs typeface="MS PGothic" charset="0"/>
              </a:defRPr>
            </a:lvl1pPr>
          </a:lstStyle>
          <a:p>
            <a:pPr>
              <a:defRPr/>
            </a:pPr>
            <a:fld id="{1FF06FC4-D81A-1649-B8E6-A7AEF04207A4}" type="slidenum">
              <a:rPr lang="en-US"/>
              <a:pPr>
                <a:defRPr/>
              </a:pPr>
              <a:t>‹#›</a:t>
            </a:fld>
            <a:endParaRPr lang="en-US"/>
          </a:p>
        </p:txBody>
      </p:sp>
    </p:spTree>
    <p:extLst>
      <p:ext uri="{BB962C8B-B14F-4D97-AF65-F5344CB8AC3E}">
        <p14:creationId xmlns:p14="http://schemas.microsoft.com/office/powerpoint/2010/main" val="28172848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Calibri" charset="0"/>
              </a:rPr>
              <a:t>The maintenance of metadata must be automated </a:t>
            </a:r>
            <a:r>
              <a:rPr lang="en-US">
                <a:latin typeface="Calibri" charset="0"/>
              </a:rPr>
              <a:t>to scale to the sheer volumes and variety of data involved in modern business.  </a:t>
            </a:r>
          </a:p>
          <a:p>
            <a:r>
              <a:rPr lang="en-US" b="1">
                <a:latin typeface="Calibri" charset="0"/>
              </a:rPr>
              <a:t>Metadata management must become ubiquitous </a:t>
            </a:r>
            <a:r>
              <a:rPr lang="en-US">
                <a:latin typeface="Calibri" charset="0"/>
              </a:rPr>
              <a:t>in cloud platforms and large data platforms, such as Apache Hadoop so that the processing engines on these platforms can rely on its availability and build capability around it.</a:t>
            </a:r>
            <a:endParaRPr lang="en-GB">
              <a:latin typeface="Calibri" charset="0"/>
            </a:endParaRPr>
          </a:p>
          <a:p>
            <a:r>
              <a:rPr lang="en-US" b="1">
                <a:latin typeface="Calibri" charset="0"/>
              </a:rPr>
              <a:t>Metadata access must become open and remotely accessible </a:t>
            </a:r>
            <a:r>
              <a:rPr lang="en-US">
                <a:latin typeface="Calibri" charset="0"/>
              </a:rPr>
              <a:t>so that tools from different vendors can work with metadata located on different platforms.  This implies unique identifiers for metadata elements, some level of standardization in the types and formats for metadata and standard interfaces for manipulating metadata.</a:t>
            </a:r>
            <a:endParaRPr lang="en-GB">
              <a:latin typeface="Calibri" charset="0"/>
            </a:endParaRPr>
          </a:p>
          <a:p>
            <a:r>
              <a:rPr lang="en-US" b="1">
                <a:latin typeface="Calibri" charset="0"/>
              </a:rPr>
              <a:t>Metadata should be used to drive the governance of data </a:t>
            </a:r>
            <a:r>
              <a:rPr lang="en-US">
                <a:latin typeface="Calibri" charset="0"/>
              </a:rPr>
              <a:t>and create a business friendly logical interface to the data landscape.</a:t>
            </a:r>
            <a:endParaRPr lang="en-GB">
              <a:latin typeface="Calibri" charset="0"/>
            </a:endParaRPr>
          </a:p>
          <a:p>
            <a:r>
              <a:rPr lang="en-US" b="1">
                <a:latin typeface="Calibri" charset="0"/>
              </a:rPr>
              <a:t>Wherever possible, discovery and maintenance of metadata has to an integral </a:t>
            </a:r>
            <a:r>
              <a:rPr lang="en-US">
                <a:latin typeface="Calibri" charset="0"/>
              </a:rPr>
              <a:t>part of all tools that access, change and move information.</a:t>
            </a:r>
            <a:endParaRPr lang="en-GB">
              <a:latin typeface="Calibri" charset="0"/>
            </a:endParaRPr>
          </a:p>
          <a:p>
            <a:endParaRPr lang="en-GB">
              <a:latin typeface="Calibri" charset="0"/>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800">
                <a:solidFill>
                  <a:srgbClr val="000000"/>
                </a:solidFill>
                <a:latin typeface="Gill Sans" charset="0"/>
                <a:ea typeface="ヒラギノ角ゴ ProN W3" charset="0"/>
                <a:cs typeface="ヒラギノ角ゴ ProN W3" charset="0"/>
                <a:sym typeface="Gill Sans" charset="0"/>
              </a:defRPr>
            </a:lvl1pPr>
            <a:lvl2pPr marL="785372" indent="-302066">
              <a:defRPr sz="11800">
                <a:solidFill>
                  <a:srgbClr val="000000"/>
                </a:solidFill>
                <a:latin typeface="Gill Sans" charset="0"/>
                <a:ea typeface="ヒラギノ角ゴ ProN W3" charset="0"/>
                <a:cs typeface="ヒラギノ角ゴ ProN W3" charset="0"/>
                <a:sym typeface="Gill Sans" charset="0"/>
              </a:defRPr>
            </a:lvl2pPr>
            <a:lvl3pPr marL="1208265" indent="-241653">
              <a:defRPr sz="11800">
                <a:solidFill>
                  <a:srgbClr val="000000"/>
                </a:solidFill>
                <a:latin typeface="Gill Sans" charset="0"/>
                <a:ea typeface="ヒラギノ角ゴ ProN W3" charset="0"/>
                <a:cs typeface="ヒラギノ角ゴ ProN W3" charset="0"/>
                <a:sym typeface="Gill Sans" charset="0"/>
              </a:defRPr>
            </a:lvl3pPr>
            <a:lvl4pPr marL="1691571" indent="-241653">
              <a:defRPr sz="11800">
                <a:solidFill>
                  <a:srgbClr val="000000"/>
                </a:solidFill>
                <a:latin typeface="Gill Sans" charset="0"/>
                <a:ea typeface="ヒラギノ角ゴ ProN W3" charset="0"/>
                <a:cs typeface="ヒラギノ角ゴ ProN W3" charset="0"/>
                <a:sym typeface="Gill Sans" charset="0"/>
              </a:defRPr>
            </a:lvl4pPr>
            <a:lvl5pPr marL="2174878" indent="-241653">
              <a:defRPr sz="11800">
                <a:solidFill>
                  <a:srgbClr val="000000"/>
                </a:solidFill>
                <a:latin typeface="Gill Sans" charset="0"/>
                <a:ea typeface="ヒラギノ角ゴ ProN W3" charset="0"/>
                <a:cs typeface="ヒラギノ角ゴ ProN W3" charset="0"/>
                <a:sym typeface="Gill Sans" charset="0"/>
              </a:defRPr>
            </a:lvl5pPr>
            <a:lvl6pPr marL="2658184" indent="-241653" eaLnBrk="0" fontAlgn="base" hangingPunct="0">
              <a:spcBef>
                <a:spcPct val="0"/>
              </a:spcBef>
              <a:spcAft>
                <a:spcPct val="0"/>
              </a:spcAft>
              <a:defRPr sz="11800">
                <a:solidFill>
                  <a:srgbClr val="000000"/>
                </a:solidFill>
                <a:latin typeface="Gill Sans" charset="0"/>
                <a:ea typeface="ヒラギノ角ゴ ProN W3" charset="0"/>
                <a:cs typeface="ヒラギノ角ゴ ProN W3" charset="0"/>
                <a:sym typeface="Gill Sans" charset="0"/>
              </a:defRPr>
            </a:lvl6pPr>
            <a:lvl7pPr marL="3141490" indent="-241653" eaLnBrk="0" fontAlgn="base" hangingPunct="0">
              <a:spcBef>
                <a:spcPct val="0"/>
              </a:spcBef>
              <a:spcAft>
                <a:spcPct val="0"/>
              </a:spcAft>
              <a:defRPr sz="11800">
                <a:solidFill>
                  <a:srgbClr val="000000"/>
                </a:solidFill>
                <a:latin typeface="Gill Sans" charset="0"/>
                <a:ea typeface="ヒラギノ角ゴ ProN W3" charset="0"/>
                <a:cs typeface="ヒラギノ角ゴ ProN W3" charset="0"/>
                <a:sym typeface="Gill Sans" charset="0"/>
              </a:defRPr>
            </a:lvl7pPr>
            <a:lvl8pPr marL="3624796" indent="-241653" eaLnBrk="0" fontAlgn="base" hangingPunct="0">
              <a:spcBef>
                <a:spcPct val="0"/>
              </a:spcBef>
              <a:spcAft>
                <a:spcPct val="0"/>
              </a:spcAft>
              <a:defRPr sz="11800">
                <a:solidFill>
                  <a:srgbClr val="000000"/>
                </a:solidFill>
                <a:latin typeface="Gill Sans" charset="0"/>
                <a:ea typeface="ヒラギノ角ゴ ProN W3" charset="0"/>
                <a:cs typeface="ヒラギノ角ゴ ProN W3" charset="0"/>
                <a:sym typeface="Gill Sans" charset="0"/>
              </a:defRPr>
            </a:lvl8pPr>
            <a:lvl9pPr marL="4108102" indent="-241653" eaLnBrk="0" fontAlgn="base" hangingPunct="0">
              <a:spcBef>
                <a:spcPct val="0"/>
              </a:spcBef>
              <a:spcAft>
                <a:spcPct val="0"/>
              </a:spcAft>
              <a:defRPr sz="11800">
                <a:solidFill>
                  <a:srgbClr val="000000"/>
                </a:solidFill>
                <a:latin typeface="Gill Sans" charset="0"/>
                <a:ea typeface="ヒラギノ角ゴ ProN W3" charset="0"/>
                <a:cs typeface="ヒラギノ角ゴ ProN W3" charset="0"/>
                <a:sym typeface="Gill Sans" charset="0"/>
              </a:defRPr>
            </a:lvl9pPr>
          </a:lstStyle>
          <a:p>
            <a:fld id="{5E5A7AAB-4099-1C43-8B14-527672D7899A}" type="slidenum">
              <a:rPr lang="en-US" sz="1300"/>
              <a:pPr/>
              <a:t>6</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Legend and numbering</a:t>
            </a:r>
            <a:endParaRPr lang="en-GB" dirty="0"/>
          </a:p>
        </p:txBody>
      </p:sp>
      <p:sp>
        <p:nvSpPr>
          <p:cNvPr id="4" name="Slide Number Placeholder 3"/>
          <p:cNvSpPr>
            <a:spLocks noGrp="1"/>
          </p:cNvSpPr>
          <p:nvPr>
            <p:ph type="sldNum" sz="quarter" idx="10"/>
          </p:nvPr>
        </p:nvSpPr>
        <p:spPr/>
        <p:txBody>
          <a:bodyPr/>
          <a:lstStyle/>
          <a:p>
            <a:pPr>
              <a:defRPr/>
            </a:pPr>
            <a:fld id="{1FF06FC4-D81A-1649-B8E6-A7AEF04207A4}" type="slidenum">
              <a:rPr lang="en-US" smtClean="0"/>
              <a:pPr>
                <a:defRPr/>
              </a:pPr>
              <a:t>10</a:t>
            </a:fld>
            <a:endParaRPr lang="en-US"/>
          </a:p>
        </p:txBody>
      </p:sp>
    </p:spTree>
    <p:extLst>
      <p:ext uri="{BB962C8B-B14F-4D97-AF65-F5344CB8AC3E}">
        <p14:creationId xmlns:p14="http://schemas.microsoft.com/office/powerpoint/2010/main" val="192819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Legend and numbering</a:t>
            </a:r>
            <a:endParaRPr lang="en-GB" dirty="0"/>
          </a:p>
        </p:txBody>
      </p:sp>
      <p:sp>
        <p:nvSpPr>
          <p:cNvPr id="4" name="Slide Number Placeholder 3"/>
          <p:cNvSpPr>
            <a:spLocks noGrp="1"/>
          </p:cNvSpPr>
          <p:nvPr>
            <p:ph type="sldNum" sz="quarter" idx="10"/>
          </p:nvPr>
        </p:nvSpPr>
        <p:spPr/>
        <p:txBody>
          <a:bodyPr/>
          <a:lstStyle/>
          <a:p>
            <a:pPr>
              <a:defRPr/>
            </a:pPr>
            <a:fld id="{1FF06FC4-D81A-1649-B8E6-A7AEF04207A4}" type="slidenum">
              <a:rPr lang="en-US" smtClean="0"/>
              <a:pPr>
                <a:defRPr/>
              </a:pPr>
              <a:t>11</a:t>
            </a:fld>
            <a:endParaRPr lang="en-US"/>
          </a:p>
        </p:txBody>
      </p:sp>
    </p:spTree>
    <p:extLst>
      <p:ext uri="{BB962C8B-B14F-4D97-AF65-F5344CB8AC3E}">
        <p14:creationId xmlns:p14="http://schemas.microsoft.com/office/powerpoint/2010/main" val="1928192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andre.de.Locht@be.ibm.com" TargetMode="External"/><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68652" name="Picture 44" descr="cover-wallerpaper"/>
          <p:cNvPicPr>
            <a:picLocks noChangeAspect="1" noChangeArrowheads="1"/>
          </p:cNvPicPr>
          <p:nvPr userDrawn="1"/>
        </p:nvPicPr>
        <p:blipFill>
          <a:blip r:embed="rId2" cstate="print"/>
          <a:srcRect/>
          <a:stretch>
            <a:fillRect/>
          </a:stretch>
        </p:blipFill>
        <p:spPr bwMode="auto">
          <a:xfrm>
            <a:off x="0" y="50"/>
            <a:ext cx="9144000" cy="3186113"/>
          </a:xfrm>
          <a:prstGeom prst="rect">
            <a:avLst/>
          </a:prstGeom>
          <a:noFill/>
        </p:spPr>
      </p:pic>
      <p:pic>
        <p:nvPicPr>
          <p:cNvPr id="68654" name="Picture 46" descr="blue-tri-color-logo"/>
          <p:cNvPicPr>
            <a:picLocks noChangeAspect="1" noChangeArrowheads="1"/>
          </p:cNvPicPr>
          <p:nvPr userDrawn="1"/>
        </p:nvPicPr>
        <p:blipFill>
          <a:blip r:embed="rId3"/>
          <a:srcRect/>
          <a:stretch>
            <a:fillRect/>
          </a:stretch>
        </p:blipFill>
        <p:spPr bwMode="auto">
          <a:xfrm>
            <a:off x="8229600" y="4766074"/>
            <a:ext cx="630238" cy="191690"/>
          </a:xfrm>
          <a:prstGeom prst="rect">
            <a:avLst/>
          </a:prstGeom>
          <a:noFill/>
          <a:ln w="9525">
            <a:noFill/>
            <a:miter lim="800000"/>
            <a:headEnd/>
            <a:tailEnd/>
          </a:ln>
        </p:spPr>
      </p:pic>
      <p:sp>
        <p:nvSpPr>
          <p:cNvPr id="6" name="Text Placeholder 5"/>
          <p:cNvSpPr>
            <a:spLocks noGrp="1"/>
          </p:cNvSpPr>
          <p:nvPr>
            <p:ph type="body" sz="quarter" idx="10"/>
          </p:nvPr>
        </p:nvSpPr>
        <p:spPr>
          <a:xfrm>
            <a:off x="338328" y="2763776"/>
            <a:ext cx="8503920" cy="649809"/>
          </a:xfrm>
        </p:spPr>
        <p:txBody>
          <a:bodyPr anchor="b" anchorCtr="0"/>
          <a:lstStyle>
            <a:lvl1pPr marL="0" indent="0">
              <a:spcBef>
                <a:spcPts val="1320"/>
              </a:spcBef>
              <a:buNone/>
              <a:defRPr sz="2800">
                <a:solidFill>
                  <a:schemeClr val="tx2"/>
                </a:solidFill>
              </a:defRPr>
            </a:lvl1pPr>
            <a:lvl5pPr>
              <a:buNone/>
              <a:defRPr/>
            </a:lvl5pPr>
          </a:lstStyle>
          <a:p>
            <a:pPr lvl="0"/>
            <a:endParaRPr lang="en-US" dirty="0" smtClean="0"/>
          </a:p>
        </p:txBody>
      </p:sp>
      <p:sp>
        <p:nvSpPr>
          <p:cNvPr id="9" name="Title 8"/>
          <p:cNvSpPr>
            <a:spLocks noGrp="1"/>
          </p:cNvSpPr>
          <p:nvPr>
            <p:ph type="title"/>
          </p:nvPr>
        </p:nvSpPr>
        <p:spPr>
          <a:xfrm>
            <a:off x="338328" y="1849141"/>
            <a:ext cx="8503920" cy="914636"/>
          </a:xfrm>
        </p:spPr>
        <p:txBody>
          <a:bodyPr anchor="b" anchorCtr="0"/>
          <a:lstStyle>
            <a:lvl1pPr>
              <a:defRPr sz="4000">
                <a:solidFill>
                  <a:srgbClr val="00B0DA"/>
                </a:solidFill>
              </a:defRPr>
            </a:lvl1pPr>
          </a:lstStyle>
          <a:p>
            <a:endParaRPr lang="en-US" dirty="0"/>
          </a:p>
        </p:txBody>
      </p:sp>
      <p:sp>
        <p:nvSpPr>
          <p:cNvPr id="8" name="TextBox 7"/>
          <p:cNvSpPr txBox="1"/>
          <p:nvPr userDrawn="1"/>
        </p:nvSpPr>
        <p:spPr>
          <a:xfrm>
            <a:off x="428878" y="4066324"/>
            <a:ext cx="3287550" cy="1015663"/>
          </a:xfrm>
          <a:prstGeom prst="rect">
            <a:avLst/>
          </a:prstGeom>
          <a:noFill/>
        </p:spPr>
        <p:txBody>
          <a:bodyPr wrap="square" rtlCol="0">
            <a:spAutoFit/>
          </a:bodyPr>
          <a:lstStyle/>
          <a:p>
            <a:pPr eaLnBrk="1" hangingPunct="1"/>
            <a:r>
              <a:rPr lang="en-US" sz="1200" dirty="0" smtClean="0">
                <a:latin typeface="Calibri" charset="0"/>
              </a:rPr>
              <a:t>Mandy Chessell CBE FREng CEng FBCS</a:t>
            </a:r>
          </a:p>
          <a:p>
            <a:pPr eaLnBrk="1" hangingPunct="1"/>
            <a:r>
              <a:rPr lang="en-US" sz="1200" dirty="0" smtClean="0">
                <a:latin typeface="Calibri" charset="0"/>
              </a:rPr>
              <a:t>Distinguished Engineer, Master Inventor</a:t>
            </a:r>
          </a:p>
          <a:p>
            <a:pPr eaLnBrk="1" hangingPunct="1"/>
            <a:r>
              <a:rPr lang="en-US" sz="1200" dirty="0" smtClean="0">
                <a:latin typeface="Calibri" charset="0"/>
              </a:rPr>
              <a:t>Analytics Chief Data Office</a:t>
            </a:r>
          </a:p>
          <a:p>
            <a:endParaRPr lang="en-US" sz="1200" baseline="0" dirty="0" smtClean="0"/>
          </a:p>
          <a:p>
            <a:pPr marL="342900" indent="-342900">
              <a:buFont typeface="Wingdings 2" panose="05020102010507070707" pitchFamily="18" charset="2"/>
              <a:buChar char=""/>
            </a:pPr>
            <a:r>
              <a:rPr lang="en-US" sz="1200" baseline="0" dirty="0" smtClean="0">
                <a:hlinkClick r:id="rId4"/>
              </a:rPr>
              <a:t>mandy_chessell@uk.ibm.com</a:t>
            </a:r>
            <a:endParaRPr lang="en-US" sz="1200" baseline="0" dirty="0" smtClean="0"/>
          </a:p>
        </p:txBody>
      </p:sp>
    </p:spTree>
    <p:extLst>
      <p:ext uri="{BB962C8B-B14F-4D97-AF65-F5344CB8AC3E}">
        <p14:creationId xmlns:p14="http://schemas.microsoft.com/office/powerpoint/2010/main" val="142222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81913" y="496542"/>
            <a:ext cx="1158875" cy="122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5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958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52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458393"/>
            <a:ext cx="2190750" cy="4285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32" y="458393"/>
            <a:ext cx="6423025" cy="4285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9839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41" y="20"/>
            <a:ext cx="9140825" cy="3559969"/>
          </a:xfrm>
          <a:prstGeom prst="rect">
            <a:avLst/>
          </a:prstGeom>
          <a:gradFill rotWithShape="0">
            <a:gsLst>
              <a:gs pos="0">
                <a:srgbClr val="AAB9DA"/>
              </a:gs>
              <a:gs pos="100000">
                <a:srgbClr val="AAB9DA">
                  <a:gamma/>
                  <a:tint val="0"/>
                  <a:invGamma/>
                </a:srgbClr>
              </a:gs>
            </a:gsLst>
            <a:lin ang="5400000" scaled="1"/>
          </a:gradFill>
          <a:ln w="9525">
            <a:noFill/>
            <a:miter lim="800000"/>
            <a:headEnd/>
            <a:tailEnd/>
          </a:ln>
          <a:effectLst/>
        </p:spPr>
        <p:txBody>
          <a:bodyPr wrap="none" anchor="ctr"/>
          <a:lstStyle/>
          <a:p>
            <a:pPr>
              <a:buFont typeface="Arial" pitchFamily="34" charset="0"/>
              <a:buNone/>
              <a:defRPr/>
            </a:pPr>
            <a:endParaRPr lang="en-US">
              <a:latin typeface="Arial" pitchFamily="34" charset="0"/>
              <a:ea typeface="Myriad"/>
              <a:cs typeface="Myriad"/>
            </a:endParaRPr>
          </a:p>
        </p:txBody>
      </p:sp>
      <p:pic>
        <p:nvPicPr>
          <p:cNvPr id="5" name="Picture 3" descr="Grid_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3449262"/>
            <a:ext cx="9144001" cy="143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41" y="4849543"/>
            <a:ext cx="9140825" cy="294084"/>
            <a:chOff x="0" y="4064"/>
            <a:chExt cx="5758" cy="247"/>
          </a:xfrm>
        </p:grpSpPr>
        <p:sp>
          <p:nvSpPr>
            <p:cNvPr id="7" name="Rectangle 5"/>
            <p:cNvSpPr>
              <a:spLocks noChangeArrowheads="1"/>
            </p:cNvSpPr>
            <p:nvPr/>
          </p:nvSpPr>
          <p:spPr bwMode="auto">
            <a:xfrm>
              <a:off x="0" y="4110"/>
              <a:ext cx="5758" cy="201"/>
            </a:xfrm>
            <a:prstGeom prst="rect">
              <a:avLst/>
            </a:prstGeom>
            <a:solidFill>
              <a:srgbClr val="000000"/>
            </a:solidFill>
            <a:ln w="9525">
              <a:noFill/>
              <a:miter lim="800000"/>
              <a:headEnd/>
              <a:tailEnd/>
            </a:ln>
            <a:effectLst/>
          </p:spPr>
          <p:txBody>
            <a:bodyPr wrap="none" anchor="ctr"/>
            <a:lstStyle/>
            <a:p>
              <a:pPr>
                <a:buFont typeface="Arial" pitchFamily="34" charset="0"/>
                <a:buNone/>
                <a:defRPr/>
              </a:pPr>
              <a:endParaRPr lang="en-US">
                <a:latin typeface="Arial" pitchFamily="34" charset="0"/>
                <a:ea typeface="Myriad"/>
                <a:cs typeface="Myriad"/>
              </a:endParaRPr>
            </a:p>
          </p:txBody>
        </p:sp>
        <p:sp>
          <p:nvSpPr>
            <p:cNvPr id="8" name="Text Box 6"/>
            <p:cNvSpPr txBox="1">
              <a:spLocks noChangeArrowheads="1"/>
            </p:cNvSpPr>
            <p:nvPr/>
          </p:nvSpPr>
          <p:spPr bwMode="auto">
            <a:xfrm>
              <a:off x="2668" y="4064"/>
              <a:ext cx="424" cy="233"/>
            </a:xfrm>
            <a:prstGeom prst="rect">
              <a:avLst/>
            </a:prstGeom>
            <a:noFill/>
            <a:ln w="9525">
              <a:noFill/>
              <a:miter lim="800000"/>
              <a:headEnd/>
              <a:tailEnd/>
            </a:ln>
            <a:effectLst/>
          </p:spPr>
          <p:txBody>
            <a:bodyPr anchor="b">
              <a:spAutoFit/>
            </a:bodyPr>
            <a:lstStyle>
              <a:lvl1pPr eaLnBrk="0" hangingPunct="0">
                <a:defRPr sz="1200">
                  <a:solidFill>
                    <a:srgbClr val="006699"/>
                  </a:solidFill>
                  <a:latin typeface="Arial" charset="0"/>
                  <a:ea typeface="ＭＳ Ｐゴシック" charset="0"/>
                  <a:cs typeface="Myriad" charset="0"/>
                </a:defRPr>
              </a:lvl1pPr>
              <a:lvl2pPr marL="742950" indent="-285750" eaLnBrk="0" hangingPunct="0">
                <a:defRPr sz="1200">
                  <a:solidFill>
                    <a:srgbClr val="006699"/>
                  </a:solidFill>
                  <a:latin typeface="Arial" charset="0"/>
                  <a:ea typeface="Myriad" charset="0"/>
                  <a:cs typeface="Myriad" charset="0"/>
                </a:defRPr>
              </a:lvl2pPr>
              <a:lvl3pPr marL="1143000" indent="-228600" eaLnBrk="0" hangingPunct="0">
                <a:defRPr sz="1200">
                  <a:solidFill>
                    <a:srgbClr val="006699"/>
                  </a:solidFill>
                  <a:latin typeface="Arial" charset="0"/>
                  <a:ea typeface="Myriad" charset="0"/>
                  <a:cs typeface="Myriad" charset="0"/>
                </a:defRPr>
              </a:lvl3pPr>
              <a:lvl4pPr marL="1600200" indent="-228600" eaLnBrk="0" hangingPunct="0">
                <a:defRPr sz="1200">
                  <a:solidFill>
                    <a:srgbClr val="006699"/>
                  </a:solidFill>
                  <a:latin typeface="Arial" charset="0"/>
                  <a:ea typeface="Myriad" charset="0"/>
                  <a:cs typeface="Myriad" charset="0"/>
                </a:defRPr>
              </a:lvl4pPr>
              <a:lvl5pPr marL="2057400" indent="-228600" eaLnBrk="0" hangingPunct="0">
                <a:defRPr sz="1200">
                  <a:solidFill>
                    <a:srgbClr val="006699"/>
                  </a:solidFill>
                  <a:latin typeface="Arial" charset="0"/>
                  <a:ea typeface="Myriad" charset="0"/>
                  <a:cs typeface="Myriad" charset="0"/>
                </a:defRPr>
              </a:lvl5pPr>
              <a:lvl6pPr marL="25146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6pPr>
              <a:lvl7pPr marL="29718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7pPr>
              <a:lvl8pPr marL="34290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8pPr>
              <a:lvl9pPr marL="38862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9pPr>
            </a:lstStyle>
            <a:p>
              <a:pPr>
                <a:spcBef>
                  <a:spcPct val="50000"/>
                </a:spcBef>
                <a:buClrTx/>
                <a:buFontTx/>
                <a:buNone/>
              </a:pPr>
              <a:fld id="{2E24D1A8-7E0F-754C-99EC-9BBC862800B4}" type="slidenum">
                <a:rPr lang="en-US">
                  <a:solidFill>
                    <a:schemeClr val="tx2"/>
                  </a:solidFill>
                  <a:cs typeface="Arial" charset="0"/>
                </a:rPr>
                <a:pPr>
                  <a:spcBef>
                    <a:spcPct val="50000"/>
                  </a:spcBef>
                  <a:buClrTx/>
                  <a:buFontTx/>
                  <a:buNone/>
                </a:pPr>
                <a:t>‹#›</a:t>
              </a:fld>
              <a:endParaRPr lang="en-US">
                <a:solidFill>
                  <a:schemeClr val="tx2"/>
                </a:solidFill>
                <a:cs typeface="Arial" charset="0"/>
              </a:endParaRPr>
            </a:p>
          </p:txBody>
        </p:sp>
        <p:pic>
          <p:nvPicPr>
            <p:cNvPr id="9" name="Picture 7" descr="IBM 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4135"/>
              <a:ext cx="4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Rectangle 8"/>
          <p:cNvSpPr>
            <a:spLocks noChangeArrowheads="1"/>
          </p:cNvSpPr>
          <p:nvPr/>
        </p:nvSpPr>
        <p:spPr bwMode="auto">
          <a:xfrm>
            <a:off x="41" y="4872057"/>
            <a:ext cx="9140825" cy="34529"/>
          </a:xfrm>
          <a:prstGeom prst="rect">
            <a:avLst/>
          </a:prstGeom>
          <a:gradFill rotWithShape="0">
            <a:gsLst>
              <a:gs pos="0">
                <a:srgbClr val="007576"/>
              </a:gs>
              <a:gs pos="50000">
                <a:srgbClr val="87D300"/>
              </a:gs>
              <a:gs pos="100000">
                <a:srgbClr val="007576"/>
              </a:gs>
            </a:gsLst>
            <a:lin ang="0" scaled="1"/>
          </a:gradFill>
          <a:ln w="9525">
            <a:noFill/>
            <a:miter lim="800000"/>
            <a:headEnd/>
            <a:tailEnd/>
          </a:ln>
          <a:effectLst/>
        </p:spPr>
        <p:txBody>
          <a:bodyPr wrap="none" anchor="ctr"/>
          <a:lstStyle/>
          <a:p>
            <a:pPr eaLnBrk="0" hangingPunct="0">
              <a:buClrTx/>
              <a:buFontTx/>
              <a:buNone/>
              <a:defRPr/>
            </a:pPr>
            <a:endParaRPr lang="en-US" sz="2400">
              <a:solidFill>
                <a:schemeClr val="tx1"/>
              </a:solidFill>
              <a:latin typeface="Times" pitchFamily="18" charset="0"/>
              <a:ea typeface="Myriad"/>
              <a:cs typeface="Arial" pitchFamily="34" charset="0"/>
            </a:endParaRPr>
          </a:p>
        </p:txBody>
      </p:sp>
      <p:sp>
        <p:nvSpPr>
          <p:cNvPr id="11" name="Rectangle 13"/>
          <p:cNvSpPr>
            <a:spLocks noChangeArrowheads="1"/>
          </p:cNvSpPr>
          <p:nvPr userDrawn="1"/>
        </p:nvSpPr>
        <p:spPr bwMode="black">
          <a:xfrm>
            <a:off x="2424113" y="4929208"/>
            <a:ext cx="4970462" cy="246221"/>
          </a:xfrm>
          <a:prstGeom prst="rect">
            <a:avLst/>
          </a:prstGeom>
          <a:noFill/>
          <a:ln w="9525">
            <a:noFill/>
            <a:miter lim="800000"/>
            <a:headEnd/>
            <a:tailEnd/>
          </a:ln>
          <a:effectLst/>
        </p:spPr>
        <p:txBody>
          <a:bodyPr>
            <a:spAutoFit/>
          </a:bodyPr>
          <a:lstStyle/>
          <a:p>
            <a:pPr eaLnBrk="0" hangingPunct="0">
              <a:buClrTx/>
              <a:buFontTx/>
              <a:buNone/>
            </a:pPr>
            <a:r>
              <a:rPr lang="en-US" sz="1000">
                <a:solidFill>
                  <a:srgbClr val="B2B2B2"/>
                </a:solidFill>
                <a:cs typeface="Arial" charset="0"/>
              </a:rPr>
              <a:t>Mandy Chessell     		© 2008 IBM Corporation</a:t>
            </a:r>
          </a:p>
        </p:txBody>
      </p:sp>
      <p:sp>
        <p:nvSpPr>
          <p:cNvPr id="12" name="Rectangle 3"/>
          <p:cNvSpPr>
            <a:spLocks noChangeArrowheads="1"/>
          </p:cNvSpPr>
          <p:nvPr userDrawn="1"/>
        </p:nvSpPr>
        <p:spPr bwMode="auto">
          <a:xfrm>
            <a:off x="41" y="685815"/>
            <a:ext cx="9140825" cy="34529"/>
          </a:xfrm>
          <a:prstGeom prst="rect">
            <a:avLst/>
          </a:prstGeom>
          <a:gradFill rotWithShape="0">
            <a:gsLst>
              <a:gs pos="0">
                <a:srgbClr val="007576"/>
              </a:gs>
              <a:gs pos="50000">
                <a:srgbClr val="87D300"/>
              </a:gs>
              <a:gs pos="100000">
                <a:srgbClr val="007576"/>
              </a:gs>
            </a:gsLst>
            <a:lin ang="0" scaled="1"/>
          </a:gradFill>
          <a:ln w="9525">
            <a:noFill/>
            <a:miter lim="800000"/>
            <a:headEnd/>
            <a:tailEnd/>
          </a:ln>
          <a:effectLst/>
        </p:spPr>
        <p:txBody>
          <a:bodyPr wrap="none" anchor="ctr"/>
          <a:lstStyle/>
          <a:p>
            <a:pPr eaLnBrk="0" hangingPunct="0">
              <a:buClrTx/>
              <a:buFontTx/>
              <a:buNone/>
              <a:defRPr/>
            </a:pPr>
            <a:endParaRPr lang="en-US" sz="2400">
              <a:solidFill>
                <a:schemeClr val="tx1"/>
              </a:solidFill>
              <a:latin typeface="Times" pitchFamily="18" charset="0"/>
              <a:ea typeface="Myriad"/>
              <a:cs typeface="Arial" pitchFamily="34" charset="0"/>
            </a:endParaRPr>
          </a:p>
        </p:txBody>
      </p:sp>
      <p:sp>
        <p:nvSpPr>
          <p:cNvPr id="13" name="Slide Number Placeholder 4"/>
          <p:cNvSpPr txBox="1">
            <a:spLocks noGrp="1"/>
          </p:cNvSpPr>
          <p:nvPr userDrawn="1"/>
        </p:nvSpPr>
        <p:spPr bwMode="black">
          <a:xfrm>
            <a:off x="8137525" y="4902994"/>
            <a:ext cx="820738" cy="24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200">
                <a:solidFill>
                  <a:srgbClr val="006699"/>
                </a:solidFill>
                <a:latin typeface="Arial" charset="0"/>
                <a:ea typeface="ＭＳ Ｐゴシック" charset="0"/>
                <a:cs typeface="Myriad" charset="0"/>
              </a:defRPr>
            </a:lvl1pPr>
            <a:lvl2pPr marL="742950" indent="-285750" eaLnBrk="0" hangingPunct="0">
              <a:defRPr sz="1200">
                <a:solidFill>
                  <a:srgbClr val="006699"/>
                </a:solidFill>
                <a:latin typeface="Arial" charset="0"/>
                <a:ea typeface="Myriad" charset="0"/>
                <a:cs typeface="Myriad" charset="0"/>
              </a:defRPr>
            </a:lvl2pPr>
            <a:lvl3pPr marL="1143000" indent="-228600" eaLnBrk="0" hangingPunct="0">
              <a:defRPr sz="1200">
                <a:solidFill>
                  <a:srgbClr val="006699"/>
                </a:solidFill>
                <a:latin typeface="Arial" charset="0"/>
                <a:ea typeface="Myriad" charset="0"/>
                <a:cs typeface="Myriad" charset="0"/>
              </a:defRPr>
            </a:lvl3pPr>
            <a:lvl4pPr marL="1600200" indent="-228600" eaLnBrk="0" hangingPunct="0">
              <a:defRPr sz="1200">
                <a:solidFill>
                  <a:srgbClr val="006699"/>
                </a:solidFill>
                <a:latin typeface="Arial" charset="0"/>
                <a:ea typeface="Myriad" charset="0"/>
                <a:cs typeface="Myriad" charset="0"/>
              </a:defRPr>
            </a:lvl4pPr>
            <a:lvl5pPr marL="2057400" indent="-228600" eaLnBrk="0" hangingPunct="0">
              <a:defRPr sz="1200">
                <a:solidFill>
                  <a:srgbClr val="006699"/>
                </a:solidFill>
                <a:latin typeface="Arial" charset="0"/>
                <a:ea typeface="Myriad" charset="0"/>
                <a:cs typeface="Myriad" charset="0"/>
              </a:defRPr>
            </a:lvl5pPr>
            <a:lvl6pPr marL="25146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6pPr>
            <a:lvl7pPr marL="29718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7pPr>
            <a:lvl8pPr marL="34290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8pPr>
            <a:lvl9pPr marL="3886200" indent="-228600" algn="ctr" eaLnBrk="0" fontAlgn="base" hangingPunct="0">
              <a:spcBef>
                <a:spcPct val="0"/>
              </a:spcBef>
              <a:spcAft>
                <a:spcPct val="0"/>
              </a:spcAft>
              <a:buClr>
                <a:srgbClr val="006699"/>
              </a:buClr>
              <a:buFont typeface="Arial" charset="0"/>
              <a:defRPr sz="1200">
                <a:solidFill>
                  <a:srgbClr val="006699"/>
                </a:solidFill>
                <a:latin typeface="Arial" charset="0"/>
                <a:ea typeface="Myriad" charset="0"/>
                <a:cs typeface="Myriad" charset="0"/>
              </a:defRPr>
            </a:lvl9pPr>
          </a:lstStyle>
          <a:p>
            <a:pPr algn="r" eaLnBrk="1" hangingPunct="1">
              <a:spcBef>
                <a:spcPct val="50000"/>
              </a:spcBef>
              <a:buClrTx/>
              <a:buFontTx/>
              <a:buNone/>
            </a:pPr>
            <a:fld id="{2C40B5A1-92AA-6F40-BDB5-C624D4B6CBB9}" type="slidenum">
              <a:rPr lang="en-US" sz="1000" b="1">
                <a:solidFill>
                  <a:srgbClr val="FFFFFF"/>
                </a:solidFill>
                <a:cs typeface="Arial" charset="0"/>
              </a:rPr>
              <a:pPr algn="r" eaLnBrk="1" hangingPunct="1">
                <a:spcBef>
                  <a:spcPct val="50000"/>
                </a:spcBef>
                <a:buClrTx/>
                <a:buFontTx/>
                <a:buNone/>
              </a:pPr>
              <a:t>‹#›</a:t>
            </a:fld>
            <a:endParaRPr lang="en-US" sz="1000" b="1">
              <a:solidFill>
                <a:srgbClr val="FFFFFF"/>
              </a:solidFill>
              <a:cs typeface="Arial" charset="0"/>
            </a:endParaRPr>
          </a:p>
        </p:txBody>
      </p:sp>
      <p:sp>
        <p:nvSpPr>
          <p:cNvPr id="222217" name="Rectangle 9"/>
          <p:cNvSpPr>
            <a:spLocks noGrp="1" noChangeArrowheads="1"/>
          </p:cNvSpPr>
          <p:nvPr>
            <p:ph type="subTitle" sz="quarter" idx="1"/>
          </p:nvPr>
        </p:nvSpPr>
        <p:spPr>
          <a:xfrm>
            <a:off x="563575" y="2583656"/>
            <a:ext cx="8016875" cy="1285875"/>
          </a:xfrm>
        </p:spPr>
        <p:txBody>
          <a:bodyPr lIns="82314" tIns="41157" rIns="82314" bIns="41157" anchorCtr="1"/>
          <a:lstStyle>
            <a:lvl1pPr marL="0" indent="0" algn="ctr">
              <a:lnSpc>
                <a:spcPct val="85000"/>
              </a:lnSpc>
              <a:spcBef>
                <a:spcPct val="25000"/>
              </a:spcBef>
              <a:buFont typeface="Wingdings" pitchFamily="2" charset="2"/>
              <a:buNone/>
              <a:defRPr sz="3400"/>
            </a:lvl1pPr>
          </a:lstStyle>
          <a:p>
            <a:r>
              <a:rPr lang="en-US"/>
              <a:t>Click to edit Master subtitle style</a:t>
            </a:r>
          </a:p>
        </p:txBody>
      </p:sp>
      <p:sp>
        <p:nvSpPr>
          <p:cNvPr id="222218" name="Rectangle 10"/>
          <p:cNvSpPr>
            <a:spLocks noGrp="1" noChangeArrowheads="1"/>
          </p:cNvSpPr>
          <p:nvPr>
            <p:ph type="ctrTitle"/>
          </p:nvPr>
        </p:nvSpPr>
        <p:spPr>
          <a:xfrm>
            <a:off x="562016" y="1297802"/>
            <a:ext cx="8018463" cy="1156097"/>
          </a:xfrm>
        </p:spPr>
        <p:txBody>
          <a:bodyPr anchorCtr="1"/>
          <a:lstStyle>
            <a:lvl1pPr algn="ctr">
              <a:defRPr sz="3300"/>
            </a:lvl1pPr>
          </a:lstStyle>
          <a:p>
            <a:r>
              <a:rPr lang="en-US"/>
              <a:t>Click to edit Master title style</a:t>
            </a:r>
          </a:p>
        </p:txBody>
      </p:sp>
    </p:spTree>
    <p:extLst>
      <p:ext uri="{BB962C8B-B14F-4D97-AF65-F5344CB8AC3E}">
        <p14:creationId xmlns:p14="http://schemas.microsoft.com/office/powerpoint/2010/main" val="216731449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opic + One Liner + Tex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3074" name="Picture 2" descr="C:\Users\IBM_AD~1\AppData\Local\Temp\SNAGHTML64559b4.PNG">
            <a:extLst>
              <a:ext uri="{FF2B5EF4-FFF2-40B4-BE49-F238E27FC236}">
                <a16:creationId xmlns:a16="http://schemas.microsoft.com/office/drawing/2014/main" xmlns="" id="{C749FFC4-4E43-4D75-B24A-A1490A21FEEE}"/>
              </a:ext>
            </a:extLst>
          </p:cNvPr>
          <p:cNvPicPr>
            <a:picLocks noChangeAspect="1" noChangeArrowheads="1"/>
          </p:cNvPicPr>
          <p:nvPr userDrawn="1"/>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24" y="0"/>
            <a:ext cx="414337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p:cNvSpPr>
            <a:spLocks noGrp="1"/>
          </p:cNvSpPr>
          <p:nvPr>
            <p:ph type="sldNum" sz="quarter" idx="12"/>
          </p:nvPr>
        </p:nvSpPr>
        <p:spPr>
          <a:xfrm>
            <a:off x="7006590" y="4937760"/>
            <a:ext cx="2057400" cy="205740"/>
          </a:xfrm>
          <a:prstGeom prst="rect">
            <a:avLst/>
          </a:prstGeom>
        </p:spPr>
        <p:txBody>
          <a:bodyPr lIns="68580" tIns="34290" rIns="68580" bIns="34290"/>
          <a:lstStyle>
            <a:lvl1pPr algn="r">
              <a:defRPr sz="900">
                <a:solidFill>
                  <a:schemeClr val="tx1"/>
                </a:solidFill>
                <a:latin typeface="Arial" charset="0"/>
                <a:ea typeface="Arial" charset="0"/>
                <a:cs typeface="Arial" charset="0"/>
              </a:defRPr>
            </a:lvl1pPr>
          </a:lstStyle>
          <a:p>
            <a:fld id="{FFF8894C-962F-4043-BDE4-6CA2ABEDD0B4}" type="slidenum">
              <a:rPr lang="en-US" smtClean="0"/>
              <a:pPr/>
              <a:t>‹#›</a:t>
            </a:fld>
            <a:endParaRPr lang="en-US" dirty="0"/>
          </a:p>
        </p:txBody>
      </p:sp>
      <p:sp>
        <p:nvSpPr>
          <p:cNvPr id="7" name="Rectangle 6">
            <a:extLst>
              <a:ext uri="{FF2B5EF4-FFF2-40B4-BE49-F238E27FC236}">
                <a16:creationId xmlns:a16="http://schemas.microsoft.com/office/drawing/2014/main" xmlns="" id="{C21C880E-D38B-4832-87A4-938DD1058D05}"/>
              </a:ext>
            </a:extLst>
          </p:cNvPr>
          <p:cNvSpPr/>
          <p:nvPr userDrawn="1"/>
        </p:nvSpPr>
        <p:spPr>
          <a:xfrm>
            <a:off x="270" y="0"/>
            <a:ext cx="4143375" cy="5143500"/>
          </a:xfrm>
          <a:prstGeom prst="rect">
            <a:avLst/>
          </a:prstGeom>
          <a:gradFill>
            <a:gsLst>
              <a:gs pos="14000">
                <a:srgbClr val="FFFFFF">
                  <a:alpha val="74000"/>
                </a:srgbClr>
              </a:gs>
              <a:gs pos="0">
                <a:schemeClr val="bg1">
                  <a:alpha val="0"/>
                </a:schemeClr>
              </a:gs>
              <a:gs pos="74000">
                <a:schemeClr val="bg1">
                  <a:alpha val="7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Footer Placeholder 4"/>
          <p:cNvSpPr>
            <a:spLocks noGrp="1"/>
          </p:cNvSpPr>
          <p:nvPr>
            <p:ph type="ftr" sz="quarter" idx="11"/>
          </p:nvPr>
        </p:nvSpPr>
        <p:spPr>
          <a:xfrm>
            <a:off x="120832" y="4903710"/>
            <a:ext cx="3086100" cy="273844"/>
          </a:xfrm>
          <a:prstGeom prst="rect">
            <a:avLst/>
          </a:prstGeom>
        </p:spPr>
        <p:txBody>
          <a:bodyPr lIns="68580" tIns="34290" rIns="68580" bIns="34290"/>
          <a:lstStyle>
            <a:lvl1pPr>
              <a:defRPr sz="900">
                <a:solidFill>
                  <a:schemeClr val="tx1"/>
                </a:solidFill>
                <a:latin typeface="Arial" charset="0"/>
                <a:ea typeface="Arial" charset="0"/>
                <a:cs typeface="Arial" charset="0"/>
              </a:defRPr>
            </a:lvl1pPr>
          </a:lstStyle>
          <a:p>
            <a:endParaRPr lang="en-US" dirty="0"/>
          </a:p>
        </p:txBody>
      </p:sp>
      <p:sp>
        <p:nvSpPr>
          <p:cNvPr id="3" name="Text Placeholder 2"/>
          <p:cNvSpPr>
            <a:spLocks noGrp="1"/>
          </p:cNvSpPr>
          <p:nvPr>
            <p:ph type="body" sz="quarter" idx="13" hasCustomPrompt="1"/>
          </p:nvPr>
        </p:nvSpPr>
        <p:spPr>
          <a:xfrm>
            <a:off x="382201" y="520324"/>
            <a:ext cx="7465219" cy="394097"/>
          </a:xfrm>
          <a:prstGeom prst="rect">
            <a:avLst/>
          </a:prstGeom>
        </p:spPr>
        <p:txBody>
          <a:bodyPr>
            <a:normAutofit/>
          </a:bodyPr>
          <a:lstStyle>
            <a:lvl1pPr marL="0" indent="0">
              <a:buNone/>
              <a:defRPr sz="2400" b="1" baseline="0">
                <a:latin typeface="+mj-lt"/>
              </a:defRPr>
            </a:lvl1pPr>
          </a:lstStyle>
          <a:p>
            <a:pPr lvl="0"/>
            <a:r>
              <a:rPr lang="en-US" dirty="0"/>
              <a:t>Edit Title</a:t>
            </a:r>
          </a:p>
        </p:txBody>
      </p:sp>
      <p:sp>
        <p:nvSpPr>
          <p:cNvPr id="11" name="Text Placeholder 10"/>
          <p:cNvSpPr>
            <a:spLocks noGrp="1"/>
          </p:cNvSpPr>
          <p:nvPr>
            <p:ph type="body" sz="quarter" idx="14"/>
          </p:nvPr>
        </p:nvSpPr>
        <p:spPr>
          <a:xfrm>
            <a:off x="514350" y="1434725"/>
            <a:ext cx="8172450" cy="3434951"/>
          </a:xfrm>
          <a:prstGeom prst="rect">
            <a:avLst/>
          </a:prstGeom>
        </p:spPr>
        <p:txBody>
          <a:bodyPr>
            <a:normAutofit/>
          </a:bodyPr>
          <a:lstStyle>
            <a:lvl1pPr marL="258366" indent="-258366">
              <a:buFont typeface="Arial" charset="0"/>
              <a:buChar char="•"/>
              <a:tabLst/>
              <a:defRPr/>
            </a:lvl1pPr>
            <a:lvl2pPr marL="476250" indent="-217885">
              <a:buFont typeface="Arial" charset="0"/>
              <a:buChar char="•"/>
              <a:tabLst/>
              <a:defRPr/>
            </a:lvl2pPr>
            <a:lvl3pPr marL="692944" indent="-216694">
              <a:buFont typeface="Arial" charset="0"/>
              <a:buChar char="•"/>
              <a:tabLst/>
              <a:defRPr/>
            </a:lvl3pPr>
            <a:lvl4pPr marL="900113" indent="-207169">
              <a:buFont typeface="Arial" charset="0"/>
              <a:buChar char="•"/>
              <a:tabLst/>
              <a:defRPr/>
            </a:lvl4pPr>
            <a:lvl5pPr marL="1117997" indent="-217885">
              <a:buFont typeface="Arial"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5" hasCustomPrompt="1"/>
          </p:nvPr>
        </p:nvSpPr>
        <p:spPr>
          <a:xfrm>
            <a:off x="514350" y="971550"/>
            <a:ext cx="8172450" cy="342900"/>
          </a:xfrm>
          <a:prstGeom prst="rect">
            <a:avLst/>
          </a:prstGeom>
        </p:spPr>
        <p:txBody>
          <a:bodyPr>
            <a:normAutofit/>
          </a:bodyPr>
          <a:lstStyle>
            <a:lvl1pPr marL="0" indent="0">
              <a:buNone/>
              <a:defRPr b="1"/>
            </a:lvl1pPr>
          </a:lstStyle>
          <a:p>
            <a:pPr lvl="0"/>
            <a:r>
              <a:rPr lang="en-US" dirty="0"/>
              <a:t>Click to edit one-liner</a:t>
            </a:r>
          </a:p>
        </p:txBody>
      </p:sp>
    </p:spTree>
    <p:extLst>
      <p:ext uri="{BB962C8B-B14F-4D97-AF65-F5344CB8AC3E}">
        <p14:creationId xmlns:p14="http://schemas.microsoft.com/office/powerpoint/2010/main" val="343163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8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cstate="print"/>
          <a:srcRect/>
          <a:stretch>
            <a:fillRect/>
          </a:stretch>
        </p:blipFill>
        <p:spPr bwMode="auto">
          <a:xfrm>
            <a:off x="0" y="50"/>
            <a:ext cx="9144000" cy="3186113"/>
          </a:xfrm>
          <a:prstGeom prst="rect">
            <a:avLst/>
          </a:prstGeom>
          <a:noFill/>
        </p:spPr>
      </p:pic>
      <p:sp>
        <p:nvSpPr>
          <p:cNvPr id="2" name="Title 1"/>
          <p:cNvSpPr>
            <a:spLocks noGrp="1"/>
          </p:cNvSpPr>
          <p:nvPr>
            <p:ph type="title"/>
          </p:nvPr>
        </p:nvSpPr>
        <p:spPr>
          <a:xfrm>
            <a:off x="722313" y="3305176"/>
            <a:ext cx="7772400" cy="1021556"/>
          </a:xfrm>
        </p:spPr>
        <p:txBody>
          <a:bodyPr/>
          <a:lstStyle>
            <a:lvl1pPr algn="l">
              <a:defRPr sz="4000" b="1" cap="small">
                <a:solidFill>
                  <a:srgbClr val="00B0DA"/>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895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27301"/>
            <a:ext cx="4305300" cy="3716151"/>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776" y="1027301"/>
            <a:ext cx="4305300" cy="3716151"/>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080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27301"/>
            <a:ext cx="4305300" cy="3716151"/>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776" y="1400862"/>
            <a:ext cx="4305300" cy="3342588"/>
          </a:xfr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userDrawn="1"/>
        </p:nvCxnSpPr>
        <p:spPr bwMode="auto">
          <a:xfrm>
            <a:off x="4546170" y="1027301"/>
            <a:ext cx="0" cy="3716151"/>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4" name="TextBox 13"/>
          <p:cNvSpPr txBox="1"/>
          <p:nvPr userDrawn="1"/>
        </p:nvSpPr>
        <p:spPr bwMode="auto">
          <a:xfrm>
            <a:off x="4594178" y="971265"/>
            <a:ext cx="800219" cy="400110"/>
          </a:xfrm>
          <a:prstGeom prst="rect">
            <a:avLst/>
          </a:prstGeom>
          <a:noFill/>
          <a:ln w="9525">
            <a:noFill/>
            <a:miter lim="800000"/>
            <a:headEnd/>
            <a:tailEnd/>
          </a:ln>
        </p:spPr>
        <p:txBody>
          <a:bodyPr wrap="none" rtlCol="0">
            <a:prstTxWarp prst="textNoShape">
              <a:avLst/>
            </a:prstTxWarp>
            <a:spAutoFit/>
          </a:bodyPr>
          <a:lstStyle/>
          <a:p>
            <a:r>
              <a:rPr lang="en-US" sz="2000" b="1" cap="small" dirty="0" smtClean="0">
                <a:latin typeface="Calibri" pitchFamily="-1" charset="0"/>
              </a:rPr>
              <a:t>Notes</a:t>
            </a:r>
            <a:endParaRPr lang="en-US" sz="2000" b="1" cap="small" dirty="0">
              <a:latin typeface="Calibri" pitchFamily="-1" charset="0"/>
            </a:endParaRPr>
          </a:p>
        </p:txBody>
      </p:sp>
    </p:spTree>
    <p:extLst>
      <p:ext uri="{BB962C8B-B14F-4D97-AF65-F5344CB8AC3E}">
        <p14:creationId xmlns:p14="http://schemas.microsoft.com/office/powerpoint/2010/main" val="23160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92" y="10392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33" y="10392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itle 1"/>
          <p:cNvSpPr>
            <a:spLocks noGrp="1"/>
          </p:cNvSpPr>
          <p:nvPr>
            <p:ph type="title"/>
          </p:nvPr>
        </p:nvSpPr>
        <p:spPr>
          <a:xfrm>
            <a:off x="152501" y="122259"/>
            <a:ext cx="8766175" cy="857250"/>
          </a:xfrm>
        </p:spPr>
        <p:txBody>
          <a:bodyPr/>
          <a:lstStyle/>
          <a:p>
            <a:r>
              <a:rPr lang="en-US" smtClean="0"/>
              <a:t>Click to edit Master title style</a:t>
            </a:r>
            <a:endParaRPr lang="en-US"/>
          </a:p>
        </p:txBody>
      </p:sp>
      <p:sp>
        <p:nvSpPr>
          <p:cNvPr id="9" name="Content Placeholder 2"/>
          <p:cNvSpPr>
            <a:spLocks noGrp="1"/>
          </p:cNvSpPr>
          <p:nvPr>
            <p:ph sz="half" idx="10"/>
          </p:nvPr>
        </p:nvSpPr>
        <p:spPr>
          <a:xfrm>
            <a:off x="152400" y="1568967"/>
            <a:ext cx="4305300" cy="3174484"/>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2"/>
          </p:nvPr>
        </p:nvSpPr>
        <p:spPr>
          <a:xfrm>
            <a:off x="4628776" y="1568967"/>
            <a:ext cx="4305300" cy="3174484"/>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529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961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9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485796"/>
            <a:ext cx="3008313" cy="590549"/>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485826"/>
            <a:ext cx="5111750" cy="4108847"/>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25582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501" y="122259"/>
            <a:ext cx="8766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27300"/>
            <a:ext cx="8763000" cy="366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6"/>
          <p:cNvSpPr>
            <a:spLocks noChangeArrowheads="1"/>
          </p:cNvSpPr>
          <p:nvPr/>
        </p:nvSpPr>
        <p:spPr bwMode="black">
          <a:xfrm>
            <a:off x="942711" y="4847393"/>
            <a:ext cx="7489340" cy="23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900" dirty="0" smtClean="0"/>
              <a:t>Apache Atlas as an open innovation</a:t>
            </a:r>
            <a:r>
              <a:rPr lang="en-US" sz="900" baseline="0" dirty="0" smtClean="0"/>
              <a:t> platform for metadata management and governance</a:t>
            </a:r>
            <a:endParaRPr lang="en-US" sz="900" dirty="0"/>
          </a:p>
        </p:txBody>
      </p:sp>
      <p:sp>
        <p:nvSpPr>
          <p:cNvPr id="1029" name="Rectangle 28"/>
          <p:cNvSpPr>
            <a:spLocks noChangeArrowheads="1"/>
          </p:cNvSpPr>
          <p:nvPr/>
        </p:nvSpPr>
        <p:spPr bwMode="auto">
          <a:xfrm>
            <a:off x="171450" y="4842274"/>
            <a:ext cx="5524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F091D6-E071-E94F-94FB-0E5E1C6295C6}" type="slidenum">
              <a:rPr lang="en-US" sz="1000"/>
              <a:pPr/>
              <a:t>‹#›</a:t>
            </a:fld>
            <a:endParaRPr lang="en-US" sz="1000"/>
          </a:p>
        </p:txBody>
      </p:sp>
      <p:pic>
        <p:nvPicPr>
          <p:cNvPr id="9" name="Picture 53" descr="IBM-logo-50-black"/>
          <p:cNvPicPr>
            <a:picLocks noChangeAspect="1" noChangeArrowheads="1"/>
          </p:cNvPicPr>
          <p:nvPr userDrawn="1"/>
        </p:nvPicPr>
        <p:blipFill>
          <a:blip r:embed="rId16" cstate="print"/>
          <a:srcRect/>
          <a:stretch>
            <a:fillRect/>
          </a:stretch>
        </p:blipFill>
        <p:spPr bwMode="auto">
          <a:xfrm>
            <a:off x="8716963" y="4552951"/>
            <a:ext cx="215900" cy="433388"/>
          </a:xfrm>
          <a:prstGeom prst="rect">
            <a:avLst/>
          </a:prstGeom>
          <a:noFill/>
        </p:spPr>
      </p:pic>
    </p:spTree>
  </p:cSld>
  <p:clrMap bg1="lt1" tx1="dk1" bg2="lt2" tx2="dk2" accent1="accent1" accent2="accent2" accent3="accent3" accent4="accent4" accent5="accent5" accent6="accent6" hlink="hlink" folHlink="folHlink"/>
  <p:sldLayoutIdLst>
    <p:sldLayoutId id="2147485360" r:id="rId1"/>
    <p:sldLayoutId id="2147485348" r:id="rId2"/>
    <p:sldLayoutId id="2147485357" r:id="rId3"/>
    <p:sldLayoutId id="2147485349" r:id="rId4"/>
    <p:sldLayoutId id="2147485361" r:id="rId5"/>
    <p:sldLayoutId id="2147485350" r:id="rId6"/>
    <p:sldLayoutId id="2147485351" r:id="rId7"/>
    <p:sldLayoutId id="2147485352" r:id="rId8"/>
    <p:sldLayoutId id="2147485353" r:id="rId9"/>
    <p:sldLayoutId id="2147485358" r:id="rId10"/>
    <p:sldLayoutId id="2147485354" r:id="rId11"/>
    <p:sldLayoutId id="2147485355" r:id="rId12"/>
    <p:sldLayoutId id="2147485363" r:id="rId13"/>
    <p:sldLayoutId id="2147485364" r:id="rId14"/>
  </p:sldLayoutIdLst>
  <p:hf hdr="0" dt="0"/>
  <p:txStyles>
    <p:titleStyle>
      <a:lvl1pPr algn="l" rtl="0" eaLnBrk="0" fontAlgn="base" hangingPunct="0">
        <a:spcBef>
          <a:spcPct val="0"/>
        </a:spcBef>
        <a:spcAft>
          <a:spcPct val="0"/>
        </a:spcAft>
        <a:defRPr sz="2400" b="1">
          <a:solidFill>
            <a:srgbClr val="00B0DA"/>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1"/>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1"/>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1"/>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1"/>
          </a:solidFill>
          <a:latin typeface="Arial" charset="0"/>
          <a:ea typeface="MS PGothic" pitchFamily="34" charset="-128"/>
          <a:cs typeface="ＭＳ Ｐゴシック" charset="0"/>
        </a:defRPr>
      </a:lvl5pPr>
      <a:lvl6pPr marL="457200" algn="l" rtl="0" fontAlgn="base">
        <a:spcBef>
          <a:spcPct val="0"/>
        </a:spcBef>
        <a:spcAft>
          <a:spcPct val="0"/>
        </a:spcAft>
        <a:defRPr sz="2200">
          <a:solidFill>
            <a:schemeClr val="tx1"/>
          </a:solidFill>
          <a:latin typeface="Arial" charset="0"/>
          <a:ea typeface="ＭＳ Ｐゴシック" charset="0"/>
        </a:defRPr>
      </a:lvl6pPr>
      <a:lvl7pPr marL="914400" algn="l" rtl="0" fontAlgn="base">
        <a:spcBef>
          <a:spcPct val="0"/>
        </a:spcBef>
        <a:spcAft>
          <a:spcPct val="0"/>
        </a:spcAft>
        <a:defRPr sz="2200">
          <a:solidFill>
            <a:schemeClr val="tx1"/>
          </a:solidFill>
          <a:latin typeface="Arial" charset="0"/>
          <a:ea typeface="ＭＳ Ｐゴシック" charset="0"/>
        </a:defRPr>
      </a:lvl7pPr>
      <a:lvl8pPr marL="1371600" algn="l" rtl="0" fontAlgn="base">
        <a:spcBef>
          <a:spcPct val="0"/>
        </a:spcBef>
        <a:spcAft>
          <a:spcPct val="0"/>
        </a:spcAft>
        <a:defRPr sz="2200">
          <a:solidFill>
            <a:schemeClr val="tx1"/>
          </a:solidFill>
          <a:latin typeface="Arial" charset="0"/>
          <a:ea typeface="ＭＳ Ｐゴシック" charset="0"/>
        </a:defRPr>
      </a:lvl8pPr>
      <a:lvl9pPr marL="1828800" algn="l" rtl="0" fontAlgn="base">
        <a:spcBef>
          <a:spcPct val="0"/>
        </a:spcBef>
        <a:spcAft>
          <a:spcPct val="0"/>
        </a:spcAft>
        <a:defRPr sz="2200">
          <a:solidFill>
            <a:schemeClr val="tx1"/>
          </a:solidFill>
          <a:latin typeface="Arial" charset="0"/>
          <a:ea typeface="ＭＳ Ｐゴシック" charset="0"/>
        </a:defRPr>
      </a:lvl9pPr>
    </p:titleStyle>
    <p:bodyStyle>
      <a:lvl1pPr marL="342900" indent="-342900" algn="l" rtl="0" eaLnBrk="0" fontAlgn="base" hangingPunct="0">
        <a:spcBef>
          <a:spcPct val="20000"/>
        </a:spcBef>
        <a:spcAft>
          <a:spcPct val="0"/>
        </a:spcAft>
        <a:buClr>
          <a:schemeClr val="tx1"/>
        </a:buClr>
        <a:buFont typeface="Wingdings" charset="0"/>
        <a:buChar char="§"/>
        <a:defRPr sz="2000">
          <a:solidFill>
            <a:srgbClr val="000000"/>
          </a:solidFill>
          <a:latin typeface="Calibri"/>
          <a:ea typeface="MS PGothic" pitchFamily="34" charset="-128"/>
          <a:cs typeface="Calibri"/>
        </a:defRPr>
      </a:lvl1pPr>
      <a:lvl2pPr marL="515938" indent="-173038" algn="l" rtl="0" eaLnBrk="0" fontAlgn="base" hangingPunct="0">
        <a:spcBef>
          <a:spcPct val="20000"/>
        </a:spcBef>
        <a:spcAft>
          <a:spcPct val="0"/>
        </a:spcAft>
        <a:buClr>
          <a:schemeClr val="tx1"/>
        </a:buClr>
        <a:buFont typeface="Arial" charset="0"/>
        <a:buChar char="•"/>
        <a:defRPr>
          <a:solidFill>
            <a:schemeClr val="tx1"/>
          </a:solidFill>
          <a:latin typeface="Calibri"/>
          <a:ea typeface="MS PGothic" pitchFamily="34" charset="-128"/>
          <a:cs typeface="Calibri"/>
        </a:defRPr>
      </a:lvl2pPr>
      <a:lvl3pPr marL="804863" indent="-6350" algn="l" rtl="0" eaLnBrk="0" fontAlgn="base" hangingPunct="0">
        <a:spcBef>
          <a:spcPct val="20000"/>
        </a:spcBef>
        <a:spcAft>
          <a:spcPct val="0"/>
        </a:spcAft>
        <a:buClr>
          <a:schemeClr val="tx1"/>
        </a:buClr>
        <a:buFont typeface="Arial" charset="0"/>
        <a:buChar char="•"/>
        <a:defRPr>
          <a:solidFill>
            <a:schemeClr val="tx1"/>
          </a:solidFill>
          <a:latin typeface="Calibri"/>
          <a:ea typeface="MS PGothic" pitchFamily="34" charset="-128"/>
          <a:cs typeface="Calibri"/>
        </a:defRPr>
      </a:lvl3pPr>
      <a:lvl4pPr marL="1430338" indent="-176213" algn="l" rtl="0" eaLnBrk="0" fontAlgn="base" hangingPunct="0">
        <a:spcBef>
          <a:spcPct val="20000"/>
        </a:spcBef>
        <a:spcAft>
          <a:spcPct val="0"/>
        </a:spcAft>
        <a:buClr>
          <a:schemeClr val="tx1"/>
        </a:buClr>
        <a:buFont typeface="Arial" charset="0"/>
        <a:buChar char="•"/>
        <a:defRPr>
          <a:solidFill>
            <a:schemeClr val="tx1"/>
          </a:solidFill>
          <a:latin typeface="Calibri"/>
          <a:ea typeface="MS PGothic" pitchFamily="34" charset="-128"/>
          <a:cs typeface="Calibri"/>
        </a:defRPr>
      </a:lvl4pPr>
      <a:lvl5pPr marL="1719263" indent="-7938" algn="l" rtl="0" eaLnBrk="0" fontAlgn="base" hangingPunct="0">
        <a:spcBef>
          <a:spcPct val="20000"/>
        </a:spcBef>
        <a:spcAft>
          <a:spcPct val="0"/>
        </a:spcAft>
        <a:buClr>
          <a:schemeClr val="tx1"/>
        </a:buClr>
        <a:defRPr sz="1600">
          <a:solidFill>
            <a:schemeClr val="tx1"/>
          </a:solidFill>
          <a:latin typeface="Calibri"/>
          <a:ea typeface="MS PGothic" pitchFamily="34" charset="-128"/>
          <a:cs typeface="Calibri"/>
        </a:defRPr>
      </a:lvl5pPr>
      <a:lvl6pPr marL="2176463" indent="-7938" algn="l" rtl="0" fontAlgn="base">
        <a:spcBef>
          <a:spcPct val="20000"/>
        </a:spcBef>
        <a:spcAft>
          <a:spcPct val="0"/>
        </a:spcAft>
        <a:buClr>
          <a:schemeClr val="tx1"/>
        </a:buClr>
        <a:defRPr sz="1200">
          <a:solidFill>
            <a:schemeClr val="tx1"/>
          </a:solidFill>
          <a:latin typeface="+mn-lt"/>
          <a:ea typeface="+mn-ea"/>
        </a:defRPr>
      </a:lvl6pPr>
      <a:lvl7pPr marL="2633663" indent="-7938" algn="l" rtl="0" fontAlgn="base">
        <a:spcBef>
          <a:spcPct val="20000"/>
        </a:spcBef>
        <a:spcAft>
          <a:spcPct val="0"/>
        </a:spcAft>
        <a:buClr>
          <a:schemeClr val="tx1"/>
        </a:buClr>
        <a:defRPr sz="1200">
          <a:solidFill>
            <a:schemeClr val="tx1"/>
          </a:solidFill>
          <a:latin typeface="+mn-lt"/>
          <a:ea typeface="+mn-ea"/>
        </a:defRPr>
      </a:lvl7pPr>
      <a:lvl8pPr marL="3090863" indent="-7938" algn="l" rtl="0" fontAlgn="base">
        <a:spcBef>
          <a:spcPct val="20000"/>
        </a:spcBef>
        <a:spcAft>
          <a:spcPct val="0"/>
        </a:spcAft>
        <a:buClr>
          <a:schemeClr val="tx1"/>
        </a:buClr>
        <a:defRPr sz="1200">
          <a:solidFill>
            <a:schemeClr val="tx1"/>
          </a:solidFill>
          <a:latin typeface="+mn-lt"/>
          <a:ea typeface="+mn-ea"/>
        </a:defRPr>
      </a:lvl8pPr>
      <a:lvl9pPr marL="3548063" indent="-7938" algn="l" rtl="0" fontAlgn="base">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tlas.apache.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0.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7.xml"/><Relationship Id="rId2" Type="http://schemas.openxmlformats.org/officeDocument/2006/relationships/image" Target="../media/image3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emf"/><Relationship Id="rId3" Type="http://schemas.openxmlformats.org/officeDocument/2006/relationships/image" Target="../media/image3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32.xml"/><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i="1" dirty="0" smtClean="0"/>
              <a:t>1</a:t>
            </a:r>
            <a:r>
              <a:rPr lang="en-GB" i="1" baseline="30000" dirty="0" smtClean="0"/>
              <a:t>st</a:t>
            </a:r>
            <a:r>
              <a:rPr lang="en-GB" i="1" dirty="0" smtClean="0"/>
              <a:t> February 2018</a:t>
            </a:r>
            <a:endParaRPr lang="en-GB" i="1" dirty="0"/>
          </a:p>
        </p:txBody>
      </p:sp>
      <p:sp>
        <p:nvSpPr>
          <p:cNvPr id="3" name="Title 2"/>
          <p:cNvSpPr>
            <a:spLocks noGrp="1"/>
          </p:cNvSpPr>
          <p:nvPr>
            <p:ph type="title"/>
          </p:nvPr>
        </p:nvSpPr>
        <p:spPr/>
        <p:txBody>
          <a:bodyPr/>
          <a:lstStyle/>
          <a:p>
            <a:r>
              <a:rPr lang="en-GB" sz="3600" dirty="0" smtClean="0"/>
              <a:t>Integrating Tools, Engines and Metadata Repositories into the Open Metadata Standards</a:t>
            </a:r>
            <a:endParaRPr lang="en-GB" sz="3600" dirty="0"/>
          </a:p>
        </p:txBody>
      </p:sp>
    </p:spTree>
    <p:extLst>
      <p:ext uri="{BB962C8B-B14F-4D97-AF65-F5344CB8AC3E}">
        <p14:creationId xmlns:p14="http://schemas.microsoft.com/office/powerpoint/2010/main" val="1479439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dirty="0" smtClean="0">
                <a:latin typeface="Calibri" charset="0"/>
              </a:rPr>
              <a:t>Open Metadata </a:t>
            </a:r>
            <a:r>
              <a:rPr lang="en-GB" dirty="0">
                <a:latin typeface="Calibri" charset="0"/>
              </a:rPr>
              <a:t>Repositories</a:t>
            </a:r>
          </a:p>
        </p:txBody>
      </p:sp>
      <p:sp>
        <p:nvSpPr>
          <p:cNvPr id="9" name="Cloud 8"/>
          <p:cNvSpPr/>
          <p:nvPr/>
        </p:nvSpPr>
        <p:spPr bwMode="auto">
          <a:xfrm>
            <a:off x="5457825" y="919164"/>
            <a:ext cx="2147888" cy="1089422"/>
          </a:xfrm>
          <a:prstGeom prst="cloud">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7" name="Cloud 6"/>
          <p:cNvSpPr/>
          <p:nvPr/>
        </p:nvSpPr>
        <p:spPr bwMode="auto">
          <a:xfrm>
            <a:off x="3598885" y="2226471"/>
            <a:ext cx="5221287" cy="2646760"/>
          </a:xfrm>
          <a:prstGeom prst="cloud">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8" name="Rounded Rectangle 7"/>
          <p:cNvSpPr/>
          <p:nvPr/>
        </p:nvSpPr>
        <p:spPr bwMode="auto">
          <a:xfrm>
            <a:off x="6226175" y="2595565"/>
            <a:ext cx="1938338" cy="945356"/>
          </a:xfrm>
          <a:prstGeom prst="roundRect">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GB" dirty="0">
                <a:solidFill>
                  <a:schemeClr val="bg1"/>
                </a:solidFill>
                <a:latin typeface="Calibri"/>
                <a:cs typeface="Calibri"/>
              </a:rPr>
              <a:t>Data Lake</a:t>
            </a:r>
          </a:p>
        </p:txBody>
      </p:sp>
      <p:cxnSp>
        <p:nvCxnSpPr>
          <p:cNvPr id="10" name="Straight Connector 9"/>
          <p:cNvCxnSpPr>
            <a:stCxn id="16" idx="1"/>
            <a:endCxn id="21" idx="3"/>
          </p:cNvCxnSpPr>
          <p:nvPr/>
        </p:nvCxnSpPr>
        <p:spPr bwMode="auto">
          <a:xfrm flipH="1">
            <a:off x="6918337" y="967425"/>
            <a:ext cx="1428784" cy="20534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539" name="Group 17"/>
          <p:cNvGrpSpPr>
            <a:grpSpLocks/>
          </p:cNvGrpSpPr>
          <p:nvPr/>
        </p:nvGrpSpPr>
        <p:grpSpPr bwMode="auto">
          <a:xfrm>
            <a:off x="7915355" y="753666"/>
            <a:ext cx="172668" cy="212308"/>
            <a:chOff x="603250" y="4737100"/>
            <a:chExt cx="355600" cy="654050"/>
          </a:xfrm>
        </p:grpSpPr>
        <p:sp>
          <p:nvSpPr>
            <p:cNvPr id="12" name="Delay 11"/>
            <p:cNvSpPr/>
            <p:nvPr/>
          </p:nvSpPr>
          <p:spPr>
            <a:xfrm rot="16200000">
              <a:off x="546519" y="4977062"/>
              <a:ext cx="469494" cy="356362"/>
            </a:xfrm>
            <a:prstGeom prst="flowChartDelay">
              <a:avLst/>
            </a:prstGeom>
            <a:solidFill>
              <a:schemeClr val="tx2"/>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latin typeface="Arial"/>
                <a:ea typeface="ＭＳ Ｐゴシック"/>
              </a:endParaRPr>
            </a:p>
          </p:txBody>
        </p:sp>
        <p:sp>
          <p:nvSpPr>
            <p:cNvPr id="13" name="Oval 12"/>
            <p:cNvSpPr/>
            <p:nvPr/>
          </p:nvSpPr>
          <p:spPr>
            <a:xfrm>
              <a:off x="628650" y="4737100"/>
              <a:ext cx="304800" cy="279400"/>
            </a:xfrm>
            <a:prstGeom prst="ellipse">
              <a:avLst/>
            </a:prstGeom>
            <a:solidFill>
              <a:schemeClr val="bg2"/>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latin typeface="Arial"/>
                <a:ea typeface="ＭＳ Ｐゴシック"/>
              </a:endParaRPr>
            </a:p>
          </p:txBody>
        </p:sp>
      </p:grpSp>
      <p:grpSp>
        <p:nvGrpSpPr>
          <p:cNvPr id="22540" name="Group 22"/>
          <p:cNvGrpSpPr>
            <a:grpSpLocks/>
          </p:cNvGrpSpPr>
          <p:nvPr/>
        </p:nvGrpSpPr>
        <p:grpSpPr bwMode="auto">
          <a:xfrm>
            <a:off x="8347121" y="788325"/>
            <a:ext cx="214313" cy="373235"/>
            <a:chOff x="2653875" y="2187093"/>
            <a:chExt cx="228565" cy="563744"/>
          </a:xfrm>
        </p:grpSpPr>
        <p:sp>
          <p:nvSpPr>
            <p:cNvPr id="15" name="Rounded Rectangle 14"/>
            <p:cNvSpPr/>
            <p:nvPr/>
          </p:nvSpPr>
          <p:spPr>
            <a:xfrm>
              <a:off x="2659209" y="2214749"/>
              <a:ext cx="217898" cy="53608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wrap="none" anchor="ctr">
              <a:spAutoFit/>
            </a:bodyPr>
            <a:lstStyle/>
            <a:p>
              <a:pPr algn="ctr" fontAlgn="auto">
                <a:spcBef>
                  <a:spcPts val="0"/>
                </a:spcBef>
                <a:spcAft>
                  <a:spcPts val="0"/>
                </a:spcAft>
                <a:defRPr/>
              </a:pPr>
              <a:endParaRPr lang="en-US" sz="1600" dirty="0">
                <a:solidFill>
                  <a:schemeClr val="tx1"/>
                </a:solidFill>
              </a:endParaRPr>
            </a:p>
          </p:txBody>
        </p:sp>
        <p:sp>
          <p:nvSpPr>
            <p:cNvPr id="16" name="Rounded Rectangle 15"/>
            <p:cNvSpPr/>
            <p:nvPr/>
          </p:nvSpPr>
          <p:spPr>
            <a:xfrm>
              <a:off x="2653875" y="2187093"/>
              <a:ext cx="228565" cy="54103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spAutoFit/>
            </a:bodyPr>
            <a:lstStyle/>
            <a:p>
              <a:pPr algn="ctr" fontAlgn="auto">
                <a:spcBef>
                  <a:spcPts val="0"/>
                </a:spcBef>
                <a:spcAft>
                  <a:spcPts val="0"/>
                </a:spcAft>
                <a:defRPr/>
              </a:pPr>
              <a:endParaRPr lang="en-US" sz="1600" dirty="0">
                <a:solidFill>
                  <a:schemeClr val="tx1"/>
                </a:solidFill>
              </a:endParaRPr>
            </a:p>
          </p:txBody>
        </p:sp>
        <p:sp>
          <p:nvSpPr>
            <p:cNvPr id="17" name="Rounded Rectangle 16"/>
            <p:cNvSpPr/>
            <p:nvPr/>
          </p:nvSpPr>
          <p:spPr>
            <a:xfrm>
              <a:off x="2698862" y="2612011"/>
              <a:ext cx="127700" cy="83440"/>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noAutofit/>
            </a:bodyPr>
            <a:lstStyle/>
            <a:p>
              <a:pPr algn="ctr" fontAlgn="auto">
                <a:spcBef>
                  <a:spcPts val="0"/>
                </a:spcBef>
                <a:spcAft>
                  <a:spcPts val="0"/>
                </a:spcAft>
                <a:defRPr/>
              </a:pPr>
              <a:endParaRPr lang="en-US" sz="1600" dirty="0">
                <a:solidFill>
                  <a:schemeClr val="tx1"/>
                </a:solidFill>
              </a:endParaRPr>
            </a:p>
          </p:txBody>
        </p:sp>
      </p:grpSp>
      <p:sp>
        <p:nvSpPr>
          <p:cNvPr id="19" name="Can 18"/>
          <p:cNvSpPr/>
          <p:nvPr/>
        </p:nvSpPr>
        <p:spPr bwMode="auto">
          <a:xfrm>
            <a:off x="6407152" y="2682480"/>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0" name="Can 19"/>
          <p:cNvSpPr/>
          <p:nvPr/>
        </p:nvSpPr>
        <p:spPr bwMode="auto">
          <a:xfrm>
            <a:off x="5802316" y="1268016"/>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1" name="Rectangle 20"/>
          <p:cNvSpPr/>
          <p:nvPr/>
        </p:nvSpPr>
        <p:spPr bwMode="auto">
          <a:xfrm>
            <a:off x="6516700" y="1089424"/>
            <a:ext cx="401637" cy="1666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2" name="Rectangle 21"/>
          <p:cNvSpPr/>
          <p:nvPr/>
        </p:nvSpPr>
        <p:spPr bwMode="auto">
          <a:xfrm>
            <a:off x="6521450" y="1365647"/>
            <a:ext cx="401638" cy="1666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2545" name="TextBox 24"/>
          <p:cNvSpPr txBox="1">
            <a:spLocks noChangeArrowheads="1"/>
          </p:cNvSpPr>
          <p:nvPr/>
        </p:nvSpPr>
        <p:spPr bwMode="auto">
          <a:xfrm>
            <a:off x="6946583" y="1147983"/>
            <a:ext cx="885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400"/>
              <a:t>Mobile Apps</a:t>
            </a:r>
          </a:p>
        </p:txBody>
      </p:sp>
      <p:cxnSp>
        <p:nvCxnSpPr>
          <p:cNvPr id="27" name="Straight Arrow Connector 26"/>
          <p:cNvCxnSpPr>
            <a:stCxn id="21" idx="1"/>
            <a:endCxn id="20" idx="4"/>
          </p:cNvCxnSpPr>
          <p:nvPr/>
        </p:nvCxnSpPr>
        <p:spPr bwMode="auto">
          <a:xfrm flipH="1">
            <a:off x="6300788" y="1172768"/>
            <a:ext cx="215900" cy="208359"/>
          </a:xfrm>
          <a:prstGeom prst="straightConnector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8" name="Straight Arrow Connector 27"/>
          <p:cNvCxnSpPr>
            <a:stCxn id="22" idx="1"/>
            <a:endCxn id="20" idx="4"/>
          </p:cNvCxnSpPr>
          <p:nvPr/>
        </p:nvCxnSpPr>
        <p:spPr bwMode="auto">
          <a:xfrm flipH="1" flipV="1">
            <a:off x="6300788" y="1381125"/>
            <a:ext cx="220662" cy="67866"/>
          </a:xfrm>
          <a:prstGeom prst="straightConnector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2" name="Straight Connector 31"/>
          <p:cNvCxnSpPr>
            <a:stCxn id="20" idx="3"/>
            <a:endCxn id="19" idx="1"/>
          </p:cNvCxnSpPr>
          <p:nvPr/>
        </p:nvCxnSpPr>
        <p:spPr bwMode="auto">
          <a:xfrm>
            <a:off x="6051550" y="1493068"/>
            <a:ext cx="604838" cy="1189435"/>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22550" name="Group 21"/>
          <p:cNvGrpSpPr>
            <a:grpSpLocks/>
          </p:cNvGrpSpPr>
          <p:nvPr/>
        </p:nvGrpSpPr>
        <p:grpSpPr bwMode="auto">
          <a:xfrm>
            <a:off x="4585770" y="3338950"/>
            <a:ext cx="958605" cy="558098"/>
            <a:chOff x="431539" y="5104202"/>
            <a:chExt cx="1023363" cy="843225"/>
          </a:xfrm>
        </p:grpSpPr>
        <p:sp>
          <p:nvSpPr>
            <p:cNvPr id="36" name="Can 35"/>
            <p:cNvSpPr/>
            <p:nvPr/>
          </p:nvSpPr>
          <p:spPr>
            <a:xfrm>
              <a:off x="432125" y="5103544"/>
              <a:ext cx="813476" cy="66199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37" name="Can 36"/>
            <p:cNvSpPr/>
            <p:nvPr/>
          </p:nvSpPr>
          <p:spPr>
            <a:xfrm>
              <a:off x="1167643" y="5305021"/>
              <a:ext cx="288106" cy="527080"/>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38" name="Can 37"/>
            <p:cNvSpPr/>
            <p:nvPr/>
          </p:nvSpPr>
          <p:spPr>
            <a:xfrm>
              <a:off x="532114" y="5421951"/>
              <a:ext cx="710098" cy="525280"/>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Databases</a:t>
              </a:r>
            </a:p>
          </p:txBody>
        </p:sp>
      </p:grpSp>
      <p:grpSp>
        <p:nvGrpSpPr>
          <p:cNvPr id="22551" name="Group 19"/>
          <p:cNvGrpSpPr>
            <a:grpSpLocks/>
          </p:cNvGrpSpPr>
          <p:nvPr/>
        </p:nvGrpSpPr>
        <p:grpSpPr bwMode="auto">
          <a:xfrm>
            <a:off x="5416351" y="3664793"/>
            <a:ext cx="1122341" cy="537077"/>
            <a:chOff x="2266224" y="5215162"/>
            <a:chExt cx="1198428" cy="810289"/>
          </a:xfrm>
        </p:grpSpPr>
        <p:sp>
          <p:nvSpPr>
            <p:cNvPr id="40" name="Rectangle 39"/>
            <p:cNvSpPr/>
            <p:nvPr/>
          </p:nvSpPr>
          <p:spPr>
            <a:xfrm>
              <a:off x="2558018" y="5342661"/>
              <a:ext cx="906891" cy="53889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41" name="Rectangle 40"/>
            <p:cNvSpPr/>
            <p:nvPr/>
          </p:nvSpPr>
          <p:spPr>
            <a:xfrm>
              <a:off x="2266457" y="5215124"/>
              <a:ext cx="644146" cy="65744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42" name="Rectangle 41"/>
            <p:cNvSpPr/>
            <p:nvPr/>
          </p:nvSpPr>
          <p:spPr>
            <a:xfrm>
              <a:off x="2419018" y="5488161"/>
              <a:ext cx="905195" cy="5370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Applications</a:t>
              </a:r>
            </a:p>
          </p:txBody>
        </p:sp>
      </p:grpSp>
      <p:sp>
        <p:nvSpPr>
          <p:cNvPr id="43" name="Multidocument 42"/>
          <p:cNvSpPr/>
          <p:nvPr/>
        </p:nvSpPr>
        <p:spPr bwMode="auto">
          <a:xfrm>
            <a:off x="4319596" y="3852862"/>
            <a:ext cx="674687" cy="310754"/>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Files</a:t>
            </a:r>
          </a:p>
        </p:txBody>
      </p:sp>
      <p:sp>
        <p:nvSpPr>
          <p:cNvPr id="44" name="Can 43"/>
          <p:cNvSpPr/>
          <p:nvPr/>
        </p:nvSpPr>
        <p:spPr bwMode="auto">
          <a:xfrm>
            <a:off x="5386410" y="2930129"/>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cxnSp>
        <p:nvCxnSpPr>
          <p:cNvPr id="45" name="Straight Connector 44"/>
          <p:cNvCxnSpPr>
            <a:stCxn id="20" idx="3"/>
            <a:endCxn id="44" idx="1"/>
          </p:cNvCxnSpPr>
          <p:nvPr/>
        </p:nvCxnSpPr>
        <p:spPr bwMode="auto">
          <a:xfrm flipH="1">
            <a:off x="5635625" y="1493068"/>
            <a:ext cx="415925" cy="1437085"/>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Straight Connector 47"/>
          <p:cNvCxnSpPr>
            <a:stCxn id="19" idx="2"/>
            <a:endCxn id="44" idx="4"/>
          </p:cNvCxnSpPr>
          <p:nvPr/>
        </p:nvCxnSpPr>
        <p:spPr bwMode="auto">
          <a:xfrm flipH="1">
            <a:off x="5884875" y="2795587"/>
            <a:ext cx="522287" cy="247650"/>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4" name="Right Arrow 53"/>
          <p:cNvSpPr/>
          <p:nvPr/>
        </p:nvSpPr>
        <p:spPr bwMode="auto">
          <a:xfrm rot="18691608">
            <a:off x="5452083" y="3198218"/>
            <a:ext cx="222647" cy="198438"/>
          </a:xfrm>
          <a:prstGeom prs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2563" name="TextBox 66"/>
          <p:cNvSpPr txBox="1">
            <a:spLocks noChangeArrowheads="1"/>
          </p:cNvSpPr>
          <p:nvPr/>
        </p:nvSpPr>
        <p:spPr bwMode="auto">
          <a:xfrm>
            <a:off x="4687489" y="1476934"/>
            <a:ext cx="11630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400" dirty="0" smtClean="0"/>
              <a:t>Open Metadata Repository Cohort</a:t>
            </a:r>
            <a:endParaRPr lang="en-GB" sz="1400" dirty="0"/>
          </a:p>
        </p:txBody>
      </p:sp>
    </p:spTree>
    <p:extLst>
      <p:ext uri="{BB962C8B-B14F-4D97-AF65-F5344CB8AC3E}">
        <p14:creationId xmlns:p14="http://schemas.microsoft.com/office/powerpoint/2010/main" val="25052151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dirty="0" smtClean="0">
                <a:latin typeface="Calibri" charset="0"/>
              </a:rPr>
              <a:t>Open Metadata </a:t>
            </a:r>
            <a:r>
              <a:rPr lang="en-GB" dirty="0">
                <a:latin typeface="Calibri" charset="0"/>
              </a:rPr>
              <a:t>Repositories</a:t>
            </a:r>
          </a:p>
        </p:txBody>
      </p:sp>
      <p:sp>
        <p:nvSpPr>
          <p:cNvPr id="9" name="Cloud 8"/>
          <p:cNvSpPr/>
          <p:nvPr/>
        </p:nvSpPr>
        <p:spPr bwMode="auto">
          <a:xfrm>
            <a:off x="5457825" y="919164"/>
            <a:ext cx="2147888" cy="1089422"/>
          </a:xfrm>
          <a:prstGeom prst="cloud">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6" name="Cloud 5"/>
          <p:cNvSpPr/>
          <p:nvPr/>
        </p:nvSpPr>
        <p:spPr bwMode="auto">
          <a:xfrm>
            <a:off x="868380" y="1177530"/>
            <a:ext cx="3336925" cy="1691878"/>
          </a:xfrm>
          <a:prstGeom prst="cloud">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7" name="Cloud 6"/>
          <p:cNvSpPr/>
          <p:nvPr/>
        </p:nvSpPr>
        <p:spPr bwMode="auto">
          <a:xfrm>
            <a:off x="3598885" y="2226471"/>
            <a:ext cx="5221287" cy="2646760"/>
          </a:xfrm>
          <a:prstGeom prst="cloud">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8" name="Rounded Rectangle 7"/>
          <p:cNvSpPr/>
          <p:nvPr/>
        </p:nvSpPr>
        <p:spPr bwMode="auto">
          <a:xfrm>
            <a:off x="6226175" y="2595565"/>
            <a:ext cx="1938338" cy="945356"/>
          </a:xfrm>
          <a:prstGeom prst="roundRect">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GB" dirty="0">
                <a:solidFill>
                  <a:schemeClr val="bg1"/>
                </a:solidFill>
                <a:latin typeface="Calibri"/>
                <a:cs typeface="Calibri"/>
              </a:rPr>
              <a:t>Data Lake</a:t>
            </a:r>
          </a:p>
        </p:txBody>
      </p:sp>
      <p:cxnSp>
        <p:nvCxnSpPr>
          <p:cNvPr id="10" name="Straight Connector 9"/>
          <p:cNvCxnSpPr>
            <a:stCxn id="16" idx="1"/>
            <a:endCxn id="21" idx="3"/>
          </p:cNvCxnSpPr>
          <p:nvPr/>
        </p:nvCxnSpPr>
        <p:spPr bwMode="auto">
          <a:xfrm flipH="1">
            <a:off x="6918337" y="967425"/>
            <a:ext cx="1428784" cy="20534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539" name="Group 17"/>
          <p:cNvGrpSpPr>
            <a:grpSpLocks/>
          </p:cNvGrpSpPr>
          <p:nvPr/>
        </p:nvGrpSpPr>
        <p:grpSpPr bwMode="auto">
          <a:xfrm>
            <a:off x="7915355" y="753666"/>
            <a:ext cx="172668" cy="212308"/>
            <a:chOff x="603250" y="4737100"/>
            <a:chExt cx="355600" cy="654050"/>
          </a:xfrm>
        </p:grpSpPr>
        <p:sp>
          <p:nvSpPr>
            <p:cNvPr id="12" name="Delay 11"/>
            <p:cNvSpPr/>
            <p:nvPr/>
          </p:nvSpPr>
          <p:spPr>
            <a:xfrm rot="16200000">
              <a:off x="546519" y="4977062"/>
              <a:ext cx="469494" cy="356362"/>
            </a:xfrm>
            <a:prstGeom prst="flowChartDelay">
              <a:avLst/>
            </a:prstGeom>
            <a:solidFill>
              <a:schemeClr val="tx2"/>
            </a:solidFill>
            <a:ln>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latin typeface="Arial"/>
                <a:ea typeface="ＭＳ Ｐゴシック"/>
              </a:endParaRPr>
            </a:p>
          </p:txBody>
        </p:sp>
        <p:sp>
          <p:nvSpPr>
            <p:cNvPr id="13" name="Oval 12"/>
            <p:cNvSpPr/>
            <p:nvPr/>
          </p:nvSpPr>
          <p:spPr>
            <a:xfrm>
              <a:off x="628650" y="4737100"/>
              <a:ext cx="304800" cy="279400"/>
            </a:xfrm>
            <a:prstGeom prst="ellipse">
              <a:avLst/>
            </a:prstGeom>
            <a:solidFill>
              <a:schemeClr val="bg2"/>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latin typeface="Arial"/>
                <a:ea typeface="ＭＳ Ｐゴシック"/>
              </a:endParaRPr>
            </a:p>
          </p:txBody>
        </p:sp>
      </p:grpSp>
      <p:grpSp>
        <p:nvGrpSpPr>
          <p:cNvPr id="22540" name="Group 22"/>
          <p:cNvGrpSpPr>
            <a:grpSpLocks/>
          </p:cNvGrpSpPr>
          <p:nvPr/>
        </p:nvGrpSpPr>
        <p:grpSpPr bwMode="auto">
          <a:xfrm>
            <a:off x="8347121" y="788325"/>
            <a:ext cx="214313" cy="373235"/>
            <a:chOff x="2653875" y="2187093"/>
            <a:chExt cx="228565" cy="563744"/>
          </a:xfrm>
        </p:grpSpPr>
        <p:sp>
          <p:nvSpPr>
            <p:cNvPr id="15" name="Rounded Rectangle 14"/>
            <p:cNvSpPr/>
            <p:nvPr/>
          </p:nvSpPr>
          <p:spPr>
            <a:xfrm>
              <a:off x="2659209" y="2214749"/>
              <a:ext cx="217898" cy="53608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wrap="none" anchor="ctr">
              <a:spAutoFit/>
            </a:bodyPr>
            <a:lstStyle/>
            <a:p>
              <a:pPr algn="ctr" fontAlgn="auto">
                <a:spcBef>
                  <a:spcPts val="0"/>
                </a:spcBef>
                <a:spcAft>
                  <a:spcPts val="0"/>
                </a:spcAft>
                <a:defRPr/>
              </a:pPr>
              <a:endParaRPr lang="en-US" sz="1600" dirty="0">
                <a:solidFill>
                  <a:schemeClr val="tx1"/>
                </a:solidFill>
              </a:endParaRPr>
            </a:p>
          </p:txBody>
        </p:sp>
        <p:sp>
          <p:nvSpPr>
            <p:cNvPr id="16" name="Rounded Rectangle 15"/>
            <p:cNvSpPr/>
            <p:nvPr/>
          </p:nvSpPr>
          <p:spPr>
            <a:xfrm>
              <a:off x="2653875" y="2187093"/>
              <a:ext cx="228565" cy="54103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spAutoFit/>
            </a:bodyPr>
            <a:lstStyle/>
            <a:p>
              <a:pPr algn="ctr" fontAlgn="auto">
                <a:spcBef>
                  <a:spcPts val="0"/>
                </a:spcBef>
                <a:spcAft>
                  <a:spcPts val="0"/>
                </a:spcAft>
                <a:defRPr/>
              </a:pPr>
              <a:endParaRPr lang="en-US" sz="1600" dirty="0">
                <a:solidFill>
                  <a:schemeClr val="tx1"/>
                </a:solidFill>
              </a:endParaRPr>
            </a:p>
          </p:txBody>
        </p:sp>
        <p:sp>
          <p:nvSpPr>
            <p:cNvPr id="17" name="Rounded Rectangle 16"/>
            <p:cNvSpPr/>
            <p:nvPr/>
          </p:nvSpPr>
          <p:spPr>
            <a:xfrm>
              <a:off x="2698862" y="2612011"/>
              <a:ext cx="127700" cy="83440"/>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noAutofit/>
            </a:bodyPr>
            <a:lstStyle/>
            <a:p>
              <a:pPr algn="ctr" fontAlgn="auto">
                <a:spcBef>
                  <a:spcPts val="0"/>
                </a:spcBef>
                <a:spcAft>
                  <a:spcPts val="0"/>
                </a:spcAft>
                <a:defRPr/>
              </a:pPr>
              <a:endParaRPr lang="en-US" sz="1600" dirty="0">
                <a:solidFill>
                  <a:schemeClr val="tx1"/>
                </a:solidFill>
              </a:endParaRPr>
            </a:p>
          </p:txBody>
        </p:sp>
      </p:grpSp>
      <p:sp>
        <p:nvSpPr>
          <p:cNvPr id="19" name="Can 18"/>
          <p:cNvSpPr/>
          <p:nvPr/>
        </p:nvSpPr>
        <p:spPr bwMode="auto">
          <a:xfrm>
            <a:off x="6407152" y="2682480"/>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0" name="Can 19"/>
          <p:cNvSpPr/>
          <p:nvPr/>
        </p:nvSpPr>
        <p:spPr bwMode="auto">
          <a:xfrm>
            <a:off x="5802316" y="1268016"/>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1" name="Rectangle 20"/>
          <p:cNvSpPr/>
          <p:nvPr/>
        </p:nvSpPr>
        <p:spPr bwMode="auto">
          <a:xfrm>
            <a:off x="6516700" y="1089424"/>
            <a:ext cx="401637" cy="1666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2" name="Rectangle 21"/>
          <p:cNvSpPr/>
          <p:nvPr/>
        </p:nvSpPr>
        <p:spPr bwMode="auto">
          <a:xfrm>
            <a:off x="6521450" y="1365647"/>
            <a:ext cx="401638" cy="1666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22545" name="TextBox 24"/>
          <p:cNvSpPr txBox="1">
            <a:spLocks noChangeArrowheads="1"/>
          </p:cNvSpPr>
          <p:nvPr/>
        </p:nvSpPr>
        <p:spPr bwMode="auto">
          <a:xfrm>
            <a:off x="6946583" y="1147983"/>
            <a:ext cx="885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400"/>
              <a:t>Mobile Apps</a:t>
            </a:r>
          </a:p>
        </p:txBody>
      </p:sp>
      <p:cxnSp>
        <p:nvCxnSpPr>
          <p:cNvPr id="27" name="Straight Arrow Connector 26"/>
          <p:cNvCxnSpPr>
            <a:stCxn id="21" idx="1"/>
            <a:endCxn id="20" idx="4"/>
          </p:cNvCxnSpPr>
          <p:nvPr/>
        </p:nvCxnSpPr>
        <p:spPr bwMode="auto">
          <a:xfrm flipH="1">
            <a:off x="6300788" y="1172768"/>
            <a:ext cx="215900" cy="208359"/>
          </a:xfrm>
          <a:prstGeom prst="straightConnector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8" name="Straight Arrow Connector 27"/>
          <p:cNvCxnSpPr>
            <a:stCxn id="22" idx="1"/>
            <a:endCxn id="20" idx="4"/>
          </p:cNvCxnSpPr>
          <p:nvPr/>
        </p:nvCxnSpPr>
        <p:spPr bwMode="auto">
          <a:xfrm flipH="1" flipV="1">
            <a:off x="6300788" y="1381125"/>
            <a:ext cx="220662" cy="67866"/>
          </a:xfrm>
          <a:prstGeom prst="straightConnector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2" name="Straight Connector 31"/>
          <p:cNvCxnSpPr>
            <a:stCxn id="20" idx="3"/>
            <a:endCxn id="19" idx="1"/>
          </p:cNvCxnSpPr>
          <p:nvPr/>
        </p:nvCxnSpPr>
        <p:spPr bwMode="auto">
          <a:xfrm>
            <a:off x="6051550" y="1493068"/>
            <a:ext cx="604838" cy="1189435"/>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3" name="Can 32"/>
          <p:cNvSpPr/>
          <p:nvPr/>
        </p:nvSpPr>
        <p:spPr bwMode="auto">
          <a:xfrm>
            <a:off x="2294215" y="1624012"/>
            <a:ext cx="498475" cy="22383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grpSp>
        <p:nvGrpSpPr>
          <p:cNvPr id="22550" name="Group 21"/>
          <p:cNvGrpSpPr>
            <a:grpSpLocks/>
          </p:cNvGrpSpPr>
          <p:nvPr/>
        </p:nvGrpSpPr>
        <p:grpSpPr bwMode="auto">
          <a:xfrm>
            <a:off x="4585770" y="3338950"/>
            <a:ext cx="958605" cy="558098"/>
            <a:chOff x="431539" y="5104202"/>
            <a:chExt cx="1023363" cy="843225"/>
          </a:xfrm>
        </p:grpSpPr>
        <p:sp>
          <p:nvSpPr>
            <p:cNvPr id="36" name="Can 35"/>
            <p:cNvSpPr/>
            <p:nvPr/>
          </p:nvSpPr>
          <p:spPr>
            <a:xfrm>
              <a:off x="432125" y="5103544"/>
              <a:ext cx="813476" cy="66199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37" name="Can 36"/>
            <p:cNvSpPr/>
            <p:nvPr/>
          </p:nvSpPr>
          <p:spPr>
            <a:xfrm>
              <a:off x="1167643" y="5305021"/>
              <a:ext cx="288106" cy="527080"/>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38" name="Can 37"/>
            <p:cNvSpPr/>
            <p:nvPr/>
          </p:nvSpPr>
          <p:spPr>
            <a:xfrm>
              <a:off x="532114" y="5421951"/>
              <a:ext cx="710098" cy="525280"/>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Databases</a:t>
              </a:r>
            </a:p>
          </p:txBody>
        </p:sp>
      </p:grpSp>
      <p:grpSp>
        <p:nvGrpSpPr>
          <p:cNvPr id="22551" name="Group 19"/>
          <p:cNvGrpSpPr>
            <a:grpSpLocks/>
          </p:cNvGrpSpPr>
          <p:nvPr/>
        </p:nvGrpSpPr>
        <p:grpSpPr bwMode="auto">
          <a:xfrm>
            <a:off x="5416351" y="3664793"/>
            <a:ext cx="1122341" cy="537077"/>
            <a:chOff x="2266224" y="5215162"/>
            <a:chExt cx="1198428" cy="810289"/>
          </a:xfrm>
        </p:grpSpPr>
        <p:sp>
          <p:nvSpPr>
            <p:cNvPr id="40" name="Rectangle 39"/>
            <p:cNvSpPr/>
            <p:nvPr/>
          </p:nvSpPr>
          <p:spPr>
            <a:xfrm>
              <a:off x="2558018" y="5342661"/>
              <a:ext cx="906891" cy="53889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41" name="Rectangle 40"/>
            <p:cNvSpPr/>
            <p:nvPr/>
          </p:nvSpPr>
          <p:spPr>
            <a:xfrm>
              <a:off x="2266457" y="5215124"/>
              <a:ext cx="644146" cy="65744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endParaRPr lang="en-US" sz="1100" dirty="0">
                <a:solidFill>
                  <a:srgbClr val="1F497D"/>
                </a:solidFill>
                <a:latin typeface="Calibri"/>
                <a:cs typeface="Calibri"/>
              </a:endParaRPr>
            </a:p>
          </p:txBody>
        </p:sp>
        <p:sp>
          <p:nvSpPr>
            <p:cNvPr id="42" name="Rectangle 41"/>
            <p:cNvSpPr/>
            <p:nvPr/>
          </p:nvSpPr>
          <p:spPr>
            <a:xfrm>
              <a:off x="2419018" y="5488161"/>
              <a:ext cx="905195" cy="5370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Applications</a:t>
              </a:r>
            </a:p>
          </p:txBody>
        </p:sp>
      </p:grpSp>
      <p:sp>
        <p:nvSpPr>
          <p:cNvPr id="43" name="Multidocument 42"/>
          <p:cNvSpPr/>
          <p:nvPr/>
        </p:nvSpPr>
        <p:spPr bwMode="auto">
          <a:xfrm>
            <a:off x="4319596" y="3852862"/>
            <a:ext cx="674687" cy="310754"/>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en-US" sz="1100" dirty="0">
                <a:solidFill>
                  <a:srgbClr val="1F497D"/>
                </a:solidFill>
                <a:latin typeface="Calibri"/>
                <a:cs typeface="Calibri"/>
              </a:rPr>
              <a:t>Files</a:t>
            </a:r>
          </a:p>
        </p:txBody>
      </p:sp>
      <p:sp>
        <p:nvSpPr>
          <p:cNvPr id="44" name="Can 43"/>
          <p:cNvSpPr/>
          <p:nvPr/>
        </p:nvSpPr>
        <p:spPr bwMode="auto">
          <a:xfrm>
            <a:off x="5386410" y="2930129"/>
            <a:ext cx="498475" cy="225028"/>
          </a:xfrm>
          <a:prstGeom prst="can">
            <a:avLst/>
          </a:prstGeom>
          <a:solidFill>
            <a:schemeClr val="accent6">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cxnSp>
        <p:nvCxnSpPr>
          <p:cNvPr id="45" name="Straight Connector 44"/>
          <p:cNvCxnSpPr>
            <a:stCxn id="20" idx="3"/>
            <a:endCxn id="44" idx="1"/>
          </p:cNvCxnSpPr>
          <p:nvPr/>
        </p:nvCxnSpPr>
        <p:spPr bwMode="auto">
          <a:xfrm flipH="1">
            <a:off x="5635625" y="1493068"/>
            <a:ext cx="415925" cy="1437085"/>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Straight Connector 47"/>
          <p:cNvCxnSpPr>
            <a:stCxn id="19" idx="2"/>
            <a:endCxn id="44" idx="4"/>
          </p:cNvCxnSpPr>
          <p:nvPr/>
        </p:nvCxnSpPr>
        <p:spPr bwMode="auto">
          <a:xfrm flipH="1">
            <a:off x="5884875" y="2795587"/>
            <a:ext cx="522287" cy="247650"/>
          </a:xfrm>
          <a:prstGeom prst="line">
            <a:avLst/>
          </a:prstGeom>
          <a:solidFill>
            <a:srgbClr val="CC99FF"/>
          </a:solidFill>
          <a:ln w="57150" cap="flat" cmpd="sng" algn="ctr">
            <a:solidFill>
              <a:schemeClr val="accent6">
                <a:lumMod val="75000"/>
              </a:schemeClr>
            </a:solidFill>
            <a:prstDash val="sysDash"/>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4" name="Right Arrow 53"/>
          <p:cNvSpPr/>
          <p:nvPr/>
        </p:nvSpPr>
        <p:spPr bwMode="auto">
          <a:xfrm rot="18691608">
            <a:off x="5452083" y="3198218"/>
            <a:ext cx="222647" cy="198438"/>
          </a:xfrm>
          <a:prstGeom prs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cxnSp>
        <p:nvCxnSpPr>
          <p:cNvPr id="56" name="Straight Connector 55"/>
          <p:cNvCxnSpPr/>
          <p:nvPr/>
        </p:nvCxnSpPr>
        <p:spPr bwMode="auto">
          <a:xfrm>
            <a:off x="3651263" y="2507458"/>
            <a:ext cx="525463" cy="234554"/>
          </a:xfrm>
          <a:prstGeom prst="line">
            <a:avLst/>
          </a:prstGeom>
          <a:solidFill>
            <a:srgbClr val="CC99FF"/>
          </a:solidFill>
          <a:ln w="571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7" name="Can 56"/>
          <p:cNvSpPr/>
          <p:nvPr/>
        </p:nvSpPr>
        <p:spPr bwMode="auto">
          <a:xfrm>
            <a:off x="2141548" y="2106216"/>
            <a:ext cx="803275" cy="332184"/>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58" name="Wave 57"/>
          <p:cNvSpPr/>
          <p:nvPr/>
        </p:nvSpPr>
        <p:spPr bwMode="auto">
          <a:xfrm>
            <a:off x="3830643" y="2399134"/>
            <a:ext cx="498475" cy="245269"/>
          </a:xfrm>
          <a:prstGeom prst="wave">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sp>
        <p:nvSpPr>
          <p:cNvPr id="59" name="Wave 58"/>
          <p:cNvSpPr/>
          <p:nvPr/>
        </p:nvSpPr>
        <p:spPr bwMode="auto">
          <a:xfrm>
            <a:off x="3835412" y="2340793"/>
            <a:ext cx="498475" cy="129779"/>
          </a:xfrm>
          <a:prstGeom prst="wave">
            <a:avLst/>
          </a:prstGeom>
          <a:solidFill>
            <a:srgbClr val="E46C0A"/>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solidFill>
                <a:srgbClr val="1F497D"/>
              </a:solidFill>
              <a:latin typeface="Calibri"/>
              <a:cs typeface="Calibri"/>
            </a:endParaRPr>
          </a:p>
        </p:txBody>
      </p:sp>
      <p:cxnSp>
        <p:nvCxnSpPr>
          <p:cNvPr id="60" name="Straight Arrow Connector 59"/>
          <p:cNvCxnSpPr>
            <a:stCxn id="57" idx="1"/>
            <a:endCxn id="33" idx="3"/>
          </p:cNvCxnSpPr>
          <p:nvPr/>
        </p:nvCxnSpPr>
        <p:spPr bwMode="auto">
          <a:xfrm flipV="1">
            <a:off x="2543185" y="1847850"/>
            <a:ext cx="228" cy="258366"/>
          </a:xfrm>
          <a:prstGeom prst="straightConnector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2562" name="TextBox 65"/>
          <p:cNvSpPr txBox="1">
            <a:spLocks noChangeArrowheads="1"/>
          </p:cNvSpPr>
          <p:nvPr/>
        </p:nvSpPr>
        <p:spPr bwMode="auto">
          <a:xfrm>
            <a:off x="2903659" y="1361809"/>
            <a:ext cx="11630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400" dirty="0"/>
              <a:t>Independent </a:t>
            </a:r>
            <a:r>
              <a:rPr lang="en-GB" sz="1400" dirty="0" smtClean="0"/>
              <a:t>Open Metadata Repository</a:t>
            </a:r>
            <a:endParaRPr lang="en-GB" sz="1400" dirty="0"/>
          </a:p>
        </p:txBody>
      </p:sp>
      <p:sp>
        <p:nvSpPr>
          <p:cNvPr id="22563" name="TextBox 66"/>
          <p:cNvSpPr txBox="1">
            <a:spLocks noChangeArrowheads="1"/>
          </p:cNvSpPr>
          <p:nvPr/>
        </p:nvSpPr>
        <p:spPr bwMode="auto">
          <a:xfrm>
            <a:off x="4687489" y="1476934"/>
            <a:ext cx="11630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400" dirty="0" smtClean="0"/>
              <a:t>Open Metadata Repository Cohort</a:t>
            </a:r>
            <a:endParaRPr lang="en-GB" sz="1400" dirty="0"/>
          </a:p>
        </p:txBody>
      </p:sp>
    </p:spTree>
    <p:extLst>
      <p:ext uri="{BB962C8B-B14F-4D97-AF65-F5344CB8AC3E}">
        <p14:creationId xmlns:p14="http://schemas.microsoft.com/office/powerpoint/2010/main" val="2134258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Atlas</a:t>
            </a:r>
            <a:br>
              <a:rPr lang="en-GB" dirty="0" smtClean="0"/>
            </a:br>
            <a:r>
              <a:rPr lang="en-GB" sz="1600" b="0" dirty="0">
                <a:hlinkClick r:id="rId2"/>
              </a:rPr>
              <a:t>http://atlas.apache.org/</a:t>
            </a:r>
            <a:endParaRPr lang="en-GB" dirty="0"/>
          </a:p>
        </p:txBody>
      </p:sp>
      <p:sp>
        <p:nvSpPr>
          <p:cNvPr id="3" name="Content Placeholder 2"/>
          <p:cNvSpPr>
            <a:spLocks noGrp="1"/>
          </p:cNvSpPr>
          <p:nvPr>
            <p:ph idx="1"/>
          </p:nvPr>
        </p:nvSpPr>
        <p:spPr>
          <a:xfrm>
            <a:off x="152400" y="1027302"/>
            <a:ext cx="8763000" cy="3451120"/>
          </a:xfrm>
        </p:spPr>
        <p:txBody>
          <a:bodyPr/>
          <a:lstStyle/>
          <a:p>
            <a:r>
              <a:rPr lang="en-US" dirty="0" smtClean="0">
                <a:latin typeface="Calibri" charset="0"/>
                <a:ea typeface="MS PGothic" charset="0"/>
              </a:rPr>
              <a:t>Apache </a:t>
            </a:r>
            <a:r>
              <a:rPr lang="en-US" dirty="0">
                <a:latin typeface="Calibri" charset="0"/>
                <a:ea typeface="MS PGothic" charset="0"/>
              </a:rPr>
              <a:t>Atlas </a:t>
            </a:r>
            <a:r>
              <a:rPr lang="en-US" dirty="0" smtClean="0">
                <a:latin typeface="Calibri" charset="0"/>
                <a:ea typeface="MS PGothic" charset="0"/>
              </a:rPr>
              <a:t>has just graduated to become a top-level project.</a:t>
            </a:r>
          </a:p>
          <a:p>
            <a:r>
              <a:rPr lang="en-US" dirty="0" smtClean="0">
                <a:latin typeface="Calibri" charset="0"/>
                <a:ea typeface="MS PGothic" charset="0"/>
              </a:rPr>
              <a:t>It began </a:t>
            </a:r>
            <a:r>
              <a:rPr lang="en-US" dirty="0">
                <a:latin typeface="Calibri" charset="0"/>
                <a:ea typeface="MS PGothic" charset="0"/>
              </a:rPr>
              <a:t>as an incubator open source project on 5</a:t>
            </a:r>
            <a:r>
              <a:rPr lang="en-US" baseline="30000" dirty="0">
                <a:latin typeface="Calibri" charset="0"/>
                <a:ea typeface="MS PGothic" charset="0"/>
              </a:rPr>
              <a:t>th</a:t>
            </a:r>
            <a:r>
              <a:rPr lang="en-US" dirty="0">
                <a:latin typeface="Calibri" charset="0"/>
                <a:ea typeface="MS PGothic" charset="0"/>
              </a:rPr>
              <a:t> May 2015 to deliver an open source governance capability focused primarily on the Hadoop platform</a:t>
            </a:r>
            <a:r>
              <a:rPr lang="en-US" dirty="0" smtClean="0">
                <a:latin typeface="Calibri" charset="0"/>
                <a:ea typeface="MS PGothic" charset="0"/>
              </a:rPr>
              <a:t>.</a:t>
            </a:r>
          </a:p>
          <a:p>
            <a:r>
              <a:rPr lang="en-US" dirty="0">
                <a:latin typeface="Calibri" charset="0"/>
                <a:ea typeface="MS PGothic" charset="0"/>
              </a:rPr>
              <a:t>Apache Atlas </a:t>
            </a:r>
            <a:r>
              <a:rPr lang="en-US" dirty="0" smtClean="0">
                <a:latin typeface="Calibri" charset="0"/>
                <a:ea typeface="MS PGothic" charset="0"/>
              </a:rPr>
              <a:t>is </a:t>
            </a:r>
            <a:r>
              <a:rPr lang="en-US" dirty="0">
                <a:latin typeface="Calibri" charset="0"/>
                <a:ea typeface="MS PGothic" charset="0"/>
              </a:rPr>
              <a:t>designed to localize operational governance to the operating data platform such as </a:t>
            </a:r>
            <a:r>
              <a:rPr lang="en-US" dirty="0" smtClean="0">
                <a:latin typeface="Calibri" charset="0"/>
                <a:ea typeface="MS PGothic" charset="0"/>
              </a:rPr>
              <a:t>Hadoop.</a:t>
            </a:r>
            <a:endParaRPr lang="en-US" dirty="0">
              <a:latin typeface="Calibri" charset="0"/>
              <a:ea typeface="MS PGothic" charset="0"/>
            </a:endParaRPr>
          </a:p>
          <a:p>
            <a:r>
              <a:rPr lang="en-US" dirty="0">
                <a:latin typeface="Calibri" charset="0"/>
                <a:ea typeface="MS PGothic" charset="0"/>
              </a:rPr>
              <a:t>At its heart is a type-agnostic metadata store that can be access through restful interfaces.  </a:t>
            </a:r>
            <a:endParaRPr lang="en-GB" dirty="0"/>
          </a:p>
          <a:p>
            <a:pPr marL="0" indent="0">
              <a:buNone/>
            </a:pPr>
            <a:r>
              <a:rPr lang="en-GB" dirty="0" smtClean="0"/>
              <a:t>We see Apache Atlas as the reference implementation for open metadata and governance, for vendors to pick up and use; or test their integration against.</a:t>
            </a:r>
          </a:p>
          <a:p>
            <a:pPr marL="0" indent="0">
              <a:buNone/>
            </a:pPr>
            <a:r>
              <a:rPr lang="en-GB" dirty="0" smtClean="0"/>
              <a:t>Being open source allows all vendors to enrich/enhance standard. </a:t>
            </a:r>
            <a:endParaRPr lang="en-GB" dirty="0"/>
          </a:p>
        </p:txBody>
      </p:sp>
      <p:sp>
        <p:nvSpPr>
          <p:cNvPr id="4" name="Rectangle 3"/>
          <p:cNvSpPr/>
          <p:nvPr/>
        </p:nvSpPr>
        <p:spPr>
          <a:xfrm>
            <a:off x="2286000" y="1429155"/>
            <a:ext cx="4572000" cy="461665"/>
          </a:xfrm>
          <a:prstGeom prst="rect">
            <a:avLst/>
          </a:prstGeom>
        </p:spPr>
        <p:txBody>
          <a:bodyPr>
            <a:spAutoFit/>
          </a:bodyPr>
          <a:lstStyle/>
          <a:p>
            <a:endParaRPr lang="en-GB" dirty="0"/>
          </a:p>
        </p:txBody>
      </p:sp>
    </p:spTree>
    <p:extLst>
      <p:ext uri="{BB962C8B-B14F-4D97-AF65-F5344CB8AC3E}">
        <p14:creationId xmlns:p14="http://schemas.microsoft.com/office/powerpoint/2010/main" val="10341148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Atlas today</a:t>
            </a:r>
            <a:endParaRPr lang="en-GB" dirty="0"/>
          </a:p>
        </p:txBody>
      </p:sp>
      <p:pic>
        <p:nvPicPr>
          <p:cNvPr id="4" name="Picture 3"/>
          <p:cNvPicPr>
            <a:picLocks noChangeAspect="1"/>
          </p:cNvPicPr>
          <p:nvPr/>
        </p:nvPicPr>
        <p:blipFill>
          <a:blip r:embed="rId2"/>
          <a:stretch>
            <a:fillRect/>
          </a:stretch>
        </p:blipFill>
        <p:spPr>
          <a:xfrm>
            <a:off x="1477819" y="914615"/>
            <a:ext cx="5772854" cy="3357121"/>
          </a:xfrm>
          <a:prstGeom prst="rect">
            <a:avLst/>
          </a:prstGeom>
        </p:spPr>
      </p:pic>
    </p:spTree>
    <p:extLst>
      <p:ext uri="{BB962C8B-B14F-4D97-AF65-F5344CB8AC3E}">
        <p14:creationId xmlns:p14="http://schemas.microsoft.com/office/powerpoint/2010/main" val="2411509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Updates to Apache Atlas</a:t>
            </a:r>
            <a:endParaRPr lang="en-GB" dirty="0"/>
          </a:p>
        </p:txBody>
      </p:sp>
      <p:sp>
        <p:nvSpPr>
          <p:cNvPr id="10" name="Content Placeholder 9"/>
          <p:cNvSpPr>
            <a:spLocks noGrp="1"/>
          </p:cNvSpPr>
          <p:nvPr>
            <p:ph idx="1"/>
          </p:nvPr>
        </p:nvSpPr>
        <p:spPr>
          <a:xfrm>
            <a:off x="4499431" y="272162"/>
            <a:ext cx="4415971" cy="4415287"/>
          </a:xfrm>
        </p:spPr>
        <p:txBody>
          <a:bodyPr>
            <a:normAutofit fontScale="92500"/>
          </a:bodyPr>
          <a:lstStyle/>
          <a:p>
            <a:r>
              <a:rPr lang="en-GB" dirty="0" smtClean="0"/>
              <a:t>Automation</a:t>
            </a:r>
          </a:p>
          <a:p>
            <a:pPr lvl="1"/>
            <a:r>
              <a:rPr lang="en-GB" dirty="0" smtClean="0"/>
              <a:t>Capture of metadata from data platforms, data movement engines and data protection engines.</a:t>
            </a:r>
          </a:p>
          <a:p>
            <a:pPr lvl="1"/>
            <a:r>
              <a:rPr lang="en-GB" dirty="0" smtClean="0"/>
              <a:t>Exception management and stewardship</a:t>
            </a:r>
          </a:p>
          <a:p>
            <a:r>
              <a:rPr lang="en-GB" dirty="0" smtClean="0"/>
              <a:t>Business Value</a:t>
            </a:r>
          </a:p>
          <a:p>
            <a:pPr lvl="1"/>
            <a:r>
              <a:rPr lang="en-GB" dirty="0" smtClean="0"/>
              <a:t>Specialized services for key data roles such as CDO, Data Scientist, Developer, DevOps Operator, Asset Owner, Applications</a:t>
            </a:r>
          </a:p>
          <a:p>
            <a:r>
              <a:rPr lang="en-GB" dirty="0" smtClean="0"/>
              <a:t>Connectivity</a:t>
            </a:r>
          </a:p>
          <a:p>
            <a:pPr lvl="1"/>
            <a:r>
              <a:rPr lang="en-GB" dirty="0" smtClean="0"/>
              <a:t>Metadata Highway offering open metadata exchange, linking and federation between heterogeneous metadata repositories.</a:t>
            </a:r>
            <a:endParaRPr lang="en-GB" dirty="0"/>
          </a:p>
        </p:txBody>
      </p:sp>
      <p:pic>
        <p:nvPicPr>
          <p:cNvPr id="11" name="Picture 10"/>
          <p:cNvPicPr>
            <a:picLocks noChangeAspect="1"/>
          </p:cNvPicPr>
          <p:nvPr/>
        </p:nvPicPr>
        <p:blipFill>
          <a:blip r:embed="rId2"/>
          <a:stretch>
            <a:fillRect/>
          </a:stretch>
        </p:blipFill>
        <p:spPr>
          <a:xfrm>
            <a:off x="392563" y="1034143"/>
            <a:ext cx="4132936" cy="3528786"/>
          </a:xfrm>
          <a:prstGeom prst="rect">
            <a:avLst/>
          </a:prstGeom>
        </p:spPr>
      </p:pic>
    </p:spTree>
    <p:extLst>
      <p:ext uri="{BB962C8B-B14F-4D97-AF65-F5344CB8AC3E}">
        <p14:creationId xmlns:p14="http://schemas.microsoft.com/office/powerpoint/2010/main" val="12159882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representations in the graph</a:t>
            </a:r>
            <a:endParaRPr lang="en-GB" dirty="0"/>
          </a:p>
        </p:txBody>
      </p:sp>
      <p:pic>
        <p:nvPicPr>
          <p:cNvPr id="3" name="Picture 2" descr="Base Model - Layer 0.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6569" y="1330632"/>
            <a:ext cx="3911600" cy="1701800"/>
          </a:xfrm>
          <a:prstGeom prst="rect">
            <a:avLst/>
          </a:prstGeom>
        </p:spPr>
      </p:pic>
      <p:pic>
        <p:nvPicPr>
          <p:cNvPr id="5" name="Picture 4" descr="Base Model - Layer 1.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21857" y="2122701"/>
            <a:ext cx="3962400" cy="2324100"/>
          </a:xfrm>
          <a:prstGeom prst="rect">
            <a:avLst/>
          </a:prstGeom>
        </p:spPr>
      </p:pic>
      <p:pic>
        <p:nvPicPr>
          <p:cNvPr id="6" name="Picture 5" descr="Base Model - Layer 2.pn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142" y="961572"/>
            <a:ext cx="9144000" cy="3622623"/>
          </a:xfrm>
          <a:prstGeom prst="rect">
            <a:avLst/>
          </a:prstGeom>
        </p:spPr>
      </p:pic>
    </p:spTree>
    <p:extLst>
      <p:ext uri="{BB962C8B-B14F-4D97-AF65-F5344CB8AC3E}">
        <p14:creationId xmlns:p14="http://schemas.microsoft.com/office/powerpoint/2010/main" val="1972314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metadata meta-types, types and instances</a:t>
            </a:r>
            <a:endParaRPr lang="en-GB" dirty="0"/>
          </a:p>
        </p:txBody>
      </p:sp>
      <p:pic>
        <p:nvPicPr>
          <p:cNvPr id="5" name="Picture 4"/>
          <p:cNvPicPr>
            <a:picLocks noChangeAspect="1"/>
          </p:cNvPicPr>
          <p:nvPr/>
        </p:nvPicPr>
        <p:blipFill>
          <a:blip r:embed="rId2"/>
          <a:stretch>
            <a:fillRect/>
          </a:stretch>
        </p:blipFill>
        <p:spPr>
          <a:xfrm>
            <a:off x="401065" y="766050"/>
            <a:ext cx="8408737" cy="3730878"/>
          </a:xfrm>
          <a:prstGeom prst="rect">
            <a:avLst/>
          </a:prstGeom>
        </p:spPr>
      </p:pic>
    </p:spTree>
    <p:extLst>
      <p:ext uri="{BB962C8B-B14F-4D97-AF65-F5344CB8AC3E}">
        <p14:creationId xmlns:p14="http://schemas.microsoft.com/office/powerpoint/2010/main" val="21023821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9"/>
          <p:cNvSpPr>
            <a:spLocks noGrp="1"/>
          </p:cNvSpPr>
          <p:nvPr>
            <p:ph type="title"/>
          </p:nvPr>
        </p:nvSpPr>
        <p:spPr/>
        <p:txBody>
          <a:bodyPr anchor="t"/>
          <a:lstStyle/>
          <a:p>
            <a:r>
              <a:rPr lang="en-US" dirty="0">
                <a:latin typeface="Arial" charset="0"/>
                <a:ea typeface="MS PGothic" charset="0"/>
              </a:rPr>
              <a:t>Open metadata </a:t>
            </a:r>
            <a:r>
              <a:rPr lang="en-US" dirty="0" smtClean="0">
                <a:latin typeface="Arial" charset="0"/>
                <a:ea typeface="MS PGothic" charset="0"/>
              </a:rPr>
              <a:t>type model summary</a:t>
            </a:r>
            <a:endParaRPr lang="en-US" sz="2400" dirty="0">
              <a:latin typeface="Arial" charset="0"/>
              <a:ea typeface="MS PGothic" charset="0"/>
            </a:endParaRPr>
          </a:p>
        </p:txBody>
      </p:sp>
      <p:sp>
        <p:nvSpPr>
          <p:cNvPr id="74" name="Rectangle 73"/>
          <p:cNvSpPr/>
          <p:nvPr/>
        </p:nvSpPr>
        <p:spPr>
          <a:xfrm>
            <a:off x="1107168" y="1014443"/>
            <a:ext cx="6536162" cy="3573234"/>
          </a:xfrm>
          <a:prstGeom prst="rect">
            <a:avLst/>
          </a:prstGeom>
          <a:solidFill>
            <a:schemeClr val="tx2">
              <a:lumMod val="60000"/>
              <a:lumOff val="4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grpSp>
        <p:nvGrpSpPr>
          <p:cNvPr id="75" name="Group 9"/>
          <p:cNvGrpSpPr>
            <a:grpSpLocks/>
          </p:cNvGrpSpPr>
          <p:nvPr/>
        </p:nvGrpSpPr>
        <p:grpSpPr bwMode="auto">
          <a:xfrm>
            <a:off x="918858" y="1024287"/>
            <a:ext cx="6768832" cy="3564641"/>
            <a:chOff x="738873" y="2120900"/>
            <a:chExt cx="7509684" cy="4610727"/>
          </a:xfrm>
        </p:grpSpPr>
        <p:sp>
          <p:nvSpPr>
            <p:cNvPr id="76" name="Rectangle 75"/>
            <p:cNvSpPr/>
            <p:nvPr/>
          </p:nvSpPr>
          <p:spPr>
            <a:xfrm>
              <a:off x="738873" y="2206637"/>
              <a:ext cx="7496984" cy="4524990"/>
            </a:xfrm>
            <a:prstGeom prst="rect">
              <a:avLst/>
            </a:prstGeom>
            <a:solidFill>
              <a:srgbClr val="558ED5"/>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7" name="Rectangle 76"/>
            <p:cNvSpPr/>
            <p:nvPr/>
          </p:nvSpPr>
          <p:spPr>
            <a:xfrm>
              <a:off x="3608392" y="2133603"/>
              <a:ext cx="2235153" cy="2153821"/>
            </a:xfrm>
            <a:prstGeom prst="rect">
              <a:avLst/>
            </a:prstGeom>
            <a:solidFill>
              <a:schemeClr val="accent5">
                <a:lumMod val="60000"/>
                <a:lumOff val="4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8" name="Rectangle 77"/>
            <p:cNvSpPr/>
            <p:nvPr/>
          </p:nvSpPr>
          <p:spPr>
            <a:xfrm>
              <a:off x="5695911" y="2135190"/>
              <a:ext cx="2552646" cy="2179933"/>
            </a:xfrm>
            <a:prstGeom prst="rect">
              <a:avLst/>
            </a:prstGeom>
            <a:solidFill>
              <a:schemeClr val="accent2">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9" name="Rectangle 78"/>
            <p:cNvSpPr/>
            <p:nvPr/>
          </p:nvSpPr>
          <p:spPr>
            <a:xfrm>
              <a:off x="738874" y="2120900"/>
              <a:ext cx="3044543" cy="3064441"/>
            </a:xfrm>
            <a:prstGeom prst="rect">
              <a:avLst/>
            </a:prstGeom>
            <a:solidFill>
              <a:schemeClr val="accent3">
                <a:lumMod val="60000"/>
                <a:lumOff val="4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80" name="Rectangle 79"/>
            <p:cNvSpPr/>
            <p:nvPr/>
          </p:nvSpPr>
          <p:spPr>
            <a:xfrm>
              <a:off x="5695911" y="4130892"/>
              <a:ext cx="2538360" cy="1081492"/>
            </a:xfrm>
            <a:prstGeom prst="rect">
              <a:avLst/>
            </a:prstGeom>
            <a:solidFill>
              <a:schemeClr val="accent1">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grpSp>
      <p:sp>
        <p:nvSpPr>
          <p:cNvPr id="81" name="Rectangle 80"/>
          <p:cNvSpPr/>
          <p:nvPr/>
        </p:nvSpPr>
        <p:spPr>
          <a:xfrm>
            <a:off x="1021584" y="1475905"/>
            <a:ext cx="1863702" cy="66121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Policy Metadata (Principles, Regulations, Standards, Approaches, </a:t>
            </a:r>
            <a:r>
              <a:rPr lang="en-US" sz="900" dirty="0">
                <a:solidFill>
                  <a:srgbClr val="1F497D"/>
                </a:solidFill>
                <a:latin typeface="Calibri"/>
                <a:ea typeface="ＭＳ Ｐゴシック"/>
                <a:cs typeface="Calibri"/>
              </a:rPr>
              <a:t>Rule Specifications, </a:t>
            </a:r>
            <a:r>
              <a:rPr lang="en-US" sz="900" dirty="0" smtClean="0">
                <a:solidFill>
                  <a:srgbClr val="1F497D"/>
                </a:solidFill>
                <a:latin typeface="Calibri"/>
                <a:ea typeface="ＭＳ Ｐゴシック"/>
                <a:cs typeface="Calibri"/>
              </a:rPr>
              <a:t>Roles </a:t>
            </a:r>
            <a:r>
              <a:rPr lang="en-US" sz="900" dirty="0">
                <a:solidFill>
                  <a:srgbClr val="1F497D"/>
                </a:solidFill>
                <a:latin typeface="Calibri"/>
                <a:ea typeface="ＭＳ Ｐゴシック"/>
                <a:cs typeface="Calibri"/>
              </a:rPr>
              <a:t>and </a:t>
            </a:r>
            <a:r>
              <a:rPr lang="en-US" sz="900" dirty="0" smtClean="0">
                <a:solidFill>
                  <a:srgbClr val="1F497D"/>
                </a:solidFill>
                <a:latin typeface="Calibri"/>
                <a:ea typeface="ＭＳ Ｐゴシック"/>
                <a:cs typeface="Calibri"/>
              </a:rPr>
              <a:t>Metrics)</a:t>
            </a:r>
            <a:endParaRPr lang="en-US" sz="900" dirty="0">
              <a:solidFill>
                <a:srgbClr val="1F497D"/>
              </a:solidFill>
              <a:latin typeface="Calibri"/>
              <a:ea typeface="ＭＳ Ｐゴシック"/>
              <a:cs typeface="Calibri"/>
            </a:endParaRPr>
          </a:p>
        </p:txBody>
      </p:sp>
      <p:sp>
        <p:nvSpPr>
          <p:cNvPr id="82" name="Rectangle 81"/>
          <p:cNvSpPr/>
          <p:nvPr/>
        </p:nvSpPr>
        <p:spPr>
          <a:xfrm>
            <a:off x="1024150" y="2712264"/>
            <a:ext cx="833900" cy="59645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Governance Actions and Processes</a:t>
            </a:r>
          </a:p>
        </p:txBody>
      </p:sp>
      <p:sp>
        <p:nvSpPr>
          <p:cNvPr id="83" name="Rectangle 82"/>
          <p:cNvSpPr/>
          <p:nvPr/>
        </p:nvSpPr>
        <p:spPr>
          <a:xfrm>
            <a:off x="3824510" y="2787259"/>
            <a:ext cx="1415263" cy="171931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solidFill>
                <a:srgbClr val="1F497D"/>
              </a:solidFill>
              <a:latin typeface="Calibri"/>
              <a:ea typeface="ＭＳ Ｐゴシック"/>
              <a:cs typeface="Calibri"/>
            </a:endParaRPr>
          </a:p>
        </p:txBody>
      </p:sp>
      <p:sp>
        <p:nvSpPr>
          <p:cNvPr id="84" name="Up-Down Arrow 83"/>
          <p:cNvSpPr/>
          <p:nvPr/>
        </p:nvSpPr>
        <p:spPr>
          <a:xfrm>
            <a:off x="4405406" y="2500198"/>
            <a:ext cx="161361" cy="295646"/>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85" name="TextBox 84"/>
          <p:cNvSpPr txBox="1"/>
          <p:nvPr/>
        </p:nvSpPr>
        <p:spPr bwMode="auto">
          <a:xfrm>
            <a:off x="5343241" y="1444563"/>
            <a:ext cx="78178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Augmentation</a:t>
            </a:r>
          </a:p>
        </p:txBody>
      </p:sp>
      <p:sp>
        <p:nvSpPr>
          <p:cNvPr id="86" name="TextBox 85"/>
          <p:cNvSpPr txBox="1"/>
          <p:nvPr/>
        </p:nvSpPr>
        <p:spPr bwMode="auto">
          <a:xfrm>
            <a:off x="4585142" y="2472940"/>
            <a:ext cx="556563"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Mapping</a:t>
            </a:r>
          </a:p>
        </p:txBody>
      </p:sp>
      <p:sp>
        <p:nvSpPr>
          <p:cNvPr id="87" name="TextBox 86"/>
          <p:cNvSpPr txBox="1"/>
          <p:nvPr/>
        </p:nvSpPr>
        <p:spPr bwMode="auto">
          <a:xfrm>
            <a:off x="1485828" y="2521502"/>
            <a:ext cx="85652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Implementation</a:t>
            </a:r>
          </a:p>
        </p:txBody>
      </p:sp>
      <p:sp>
        <p:nvSpPr>
          <p:cNvPr id="91" name="Rectangle 90"/>
          <p:cNvSpPr/>
          <p:nvPr/>
        </p:nvSpPr>
        <p:spPr>
          <a:xfrm>
            <a:off x="3823161" y="1486785"/>
            <a:ext cx="1446313" cy="54813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Business Objects and </a:t>
            </a:r>
            <a:r>
              <a:rPr lang="en-US" sz="900" dirty="0" smtClean="0">
                <a:solidFill>
                  <a:srgbClr val="1F497D"/>
                </a:solidFill>
                <a:latin typeface="Calibri"/>
                <a:ea typeface="ＭＳ Ｐゴシック"/>
                <a:cs typeface="Calibri"/>
              </a:rPr>
              <a:t>Relationships, Taxonomies and Ontologies</a:t>
            </a:r>
            <a:endParaRPr lang="en-US" sz="900" dirty="0">
              <a:solidFill>
                <a:srgbClr val="1F497D"/>
              </a:solidFill>
              <a:latin typeface="Calibri"/>
              <a:ea typeface="ＭＳ Ｐゴシック"/>
              <a:cs typeface="Calibri"/>
            </a:endParaRPr>
          </a:p>
        </p:txBody>
      </p:sp>
      <p:sp>
        <p:nvSpPr>
          <p:cNvPr id="92" name="Rectangle 91"/>
          <p:cNvSpPr/>
          <p:nvPr/>
        </p:nvSpPr>
        <p:spPr>
          <a:xfrm>
            <a:off x="3821244" y="2264612"/>
            <a:ext cx="1426580" cy="23195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Business Attributes</a:t>
            </a:r>
          </a:p>
        </p:txBody>
      </p:sp>
      <p:sp>
        <p:nvSpPr>
          <p:cNvPr id="93" name="Up-Down Arrow 92"/>
          <p:cNvSpPr/>
          <p:nvPr/>
        </p:nvSpPr>
        <p:spPr>
          <a:xfrm>
            <a:off x="4411467" y="1990341"/>
            <a:ext cx="161362" cy="294409"/>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4" name="TextBox 93"/>
          <p:cNvSpPr txBox="1"/>
          <p:nvPr/>
        </p:nvSpPr>
        <p:spPr bwMode="auto">
          <a:xfrm>
            <a:off x="4485440" y="2038667"/>
            <a:ext cx="71806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Organization</a:t>
            </a:r>
          </a:p>
        </p:txBody>
      </p:sp>
      <p:sp>
        <p:nvSpPr>
          <p:cNvPr id="95" name="Bent Arrow 94"/>
          <p:cNvSpPr/>
          <p:nvPr/>
        </p:nvSpPr>
        <p:spPr>
          <a:xfrm flipV="1">
            <a:off x="3538507" y="2236410"/>
            <a:ext cx="376316"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6" name="Bent Arrow 95"/>
          <p:cNvSpPr/>
          <p:nvPr/>
        </p:nvSpPr>
        <p:spPr>
          <a:xfrm flipV="1">
            <a:off x="3534223" y="1700785"/>
            <a:ext cx="377747" cy="67518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7" name="Bent Arrow 96"/>
          <p:cNvSpPr/>
          <p:nvPr/>
        </p:nvSpPr>
        <p:spPr>
          <a:xfrm flipH="1" flipV="1">
            <a:off x="5223912" y="2385552"/>
            <a:ext cx="376315"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8" name="Rectangle 97"/>
          <p:cNvSpPr/>
          <p:nvPr/>
        </p:nvSpPr>
        <p:spPr>
          <a:xfrm>
            <a:off x="6015292" y="1072136"/>
            <a:ext cx="1587164" cy="79787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Teaming </a:t>
            </a:r>
            <a:r>
              <a:rPr lang="en-US" sz="900" dirty="0">
                <a:solidFill>
                  <a:srgbClr val="1F497D"/>
                </a:solidFill>
                <a:latin typeface="Calibri"/>
                <a:ea typeface="ＭＳ Ｐゴシック"/>
                <a:cs typeface="Calibri"/>
              </a:rPr>
              <a:t>Metadata</a:t>
            </a:r>
          </a:p>
          <a:p>
            <a:pPr algn="ctr">
              <a:defRPr/>
            </a:pPr>
            <a:r>
              <a:rPr lang="en-US" sz="900" dirty="0" smtClean="0">
                <a:solidFill>
                  <a:srgbClr val="1F497D"/>
                </a:solidFill>
                <a:latin typeface="Calibri"/>
                <a:ea typeface="ＭＳ Ｐゴシック"/>
                <a:cs typeface="Calibri"/>
              </a:rPr>
              <a:t>(people profiles, communities</a:t>
            </a:r>
            <a:r>
              <a:rPr lang="en-US" sz="900" dirty="0">
                <a:solidFill>
                  <a:srgbClr val="1F497D"/>
                </a:solidFill>
                <a:latin typeface="Calibri"/>
                <a:ea typeface="ＭＳ Ｐゴシック"/>
                <a:cs typeface="Calibri"/>
              </a:rPr>
              <a:t>, projects, </a:t>
            </a:r>
          </a:p>
          <a:p>
            <a:pPr algn="ctr">
              <a:defRPr/>
            </a:pPr>
            <a:r>
              <a:rPr lang="en-US" sz="900" dirty="0">
                <a:solidFill>
                  <a:srgbClr val="1F497D"/>
                </a:solidFill>
                <a:latin typeface="Calibri"/>
                <a:ea typeface="ＭＳ Ｐゴシック"/>
                <a:cs typeface="Calibri"/>
              </a:rPr>
              <a:t>notebooks, …)</a:t>
            </a:r>
          </a:p>
        </p:txBody>
      </p:sp>
      <p:sp>
        <p:nvSpPr>
          <p:cNvPr id="99" name="Rectangle 98"/>
          <p:cNvSpPr/>
          <p:nvPr/>
        </p:nvSpPr>
        <p:spPr>
          <a:xfrm>
            <a:off x="6026374" y="2629012"/>
            <a:ext cx="1576099" cy="29026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Models and Schemas</a:t>
            </a:r>
          </a:p>
        </p:txBody>
      </p:sp>
      <p:sp>
        <p:nvSpPr>
          <p:cNvPr id="100" name="Bent Arrow 99"/>
          <p:cNvSpPr/>
          <p:nvPr/>
        </p:nvSpPr>
        <p:spPr>
          <a:xfrm flipV="1">
            <a:off x="5561596" y="2394039"/>
            <a:ext cx="436411"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01" name="Oval 100"/>
          <p:cNvSpPr/>
          <p:nvPr/>
        </p:nvSpPr>
        <p:spPr bwMode="auto">
          <a:xfrm>
            <a:off x="3335530" y="1114419"/>
            <a:ext cx="280990" cy="21654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4</a:t>
            </a:r>
          </a:p>
        </p:txBody>
      </p:sp>
      <p:sp>
        <p:nvSpPr>
          <p:cNvPr id="102" name="Oval 101"/>
          <p:cNvSpPr/>
          <p:nvPr/>
        </p:nvSpPr>
        <p:spPr bwMode="auto">
          <a:xfrm>
            <a:off x="3888830" y="1979043"/>
            <a:ext cx="282093" cy="21654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3</a:t>
            </a:r>
          </a:p>
        </p:txBody>
      </p:sp>
      <p:sp>
        <p:nvSpPr>
          <p:cNvPr id="104" name="Oval 103"/>
          <p:cNvSpPr/>
          <p:nvPr/>
        </p:nvSpPr>
        <p:spPr bwMode="auto">
          <a:xfrm>
            <a:off x="5585076" y="1150436"/>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1</a:t>
            </a:r>
          </a:p>
        </p:txBody>
      </p:sp>
      <p:sp>
        <p:nvSpPr>
          <p:cNvPr id="105" name="Oval 104"/>
          <p:cNvSpPr/>
          <p:nvPr/>
        </p:nvSpPr>
        <p:spPr bwMode="auto">
          <a:xfrm>
            <a:off x="5555248" y="317106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5</a:t>
            </a:r>
          </a:p>
        </p:txBody>
      </p:sp>
      <p:sp>
        <p:nvSpPr>
          <p:cNvPr id="106" name="Rectangle 105"/>
          <p:cNvSpPr/>
          <p:nvPr/>
        </p:nvSpPr>
        <p:spPr>
          <a:xfrm>
            <a:off x="3761783" y="3678165"/>
            <a:ext cx="1503996" cy="507831"/>
          </a:xfrm>
          <a:prstGeom prst="rect">
            <a:avLst/>
          </a:prstGeom>
        </p:spPr>
        <p:txBody>
          <a:bodyPr wrap="square">
            <a:spAutoFit/>
          </a:bodyPr>
          <a:lstStyle/>
          <a:p>
            <a:pPr lvl="0" algn="ctr">
              <a:defRPr/>
            </a:pPr>
            <a:r>
              <a:rPr lang="en-US" sz="900" dirty="0">
                <a:solidFill>
                  <a:srgbClr val="1F497D"/>
                </a:solidFill>
                <a:latin typeface="Calibri"/>
                <a:ea typeface="ＭＳ Ｐゴシック"/>
                <a:cs typeface="Calibri"/>
              </a:rPr>
              <a:t>Physical Asset Descriptions</a:t>
            </a:r>
          </a:p>
          <a:p>
            <a:pPr lvl="0" algn="ctr">
              <a:defRPr/>
            </a:pPr>
            <a:r>
              <a:rPr lang="en-US" sz="900" dirty="0">
                <a:solidFill>
                  <a:srgbClr val="1F497D"/>
                </a:solidFill>
                <a:latin typeface="Calibri"/>
                <a:ea typeface="ＭＳ Ｐゴシック"/>
                <a:cs typeface="Calibri"/>
              </a:rPr>
              <a:t>(Data stores</a:t>
            </a:r>
            <a:r>
              <a:rPr lang="en-US" sz="900" dirty="0" smtClean="0">
                <a:solidFill>
                  <a:srgbClr val="1F497D"/>
                </a:solidFill>
                <a:latin typeface="Calibri"/>
                <a:ea typeface="ＭＳ Ｐゴシック"/>
                <a:cs typeface="Calibri"/>
              </a:rPr>
              <a:t>, APIs,</a:t>
            </a:r>
          </a:p>
          <a:p>
            <a:pPr lvl="0" algn="ctr">
              <a:defRPr/>
            </a:pPr>
            <a:r>
              <a:rPr lang="en-US" sz="900" dirty="0" smtClean="0">
                <a:solidFill>
                  <a:srgbClr val="1F497D"/>
                </a:solidFill>
                <a:latin typeface="Calibri"/>
                <a:ea typeface="ＭＳ Ｐゴシック"/>
                <a:cs typeface="Calibri"/>
              </a:rPr>
              <a:t>models </a:t>
            </a:r>
            <a:r>
              <a:rPr lang="en-US" sz="900" dirty="0">
                <a:solidFill>
                  <a:srgbClr val="1F497D"/>
                </a:solidFill>
                <a:latin typeface="Calibri"/>
                <a:ea typeface="ＭＳ Ｐゴシック"/>
                <a:cs typeface="Calibri"/>
              </a:rPr>
              <a:t>and components)</a:t>
            </a:r>
          </a:p>
        </p:txBody>
      </p:sp>
      <p:sp>
        <p:nvSpPr>
          <p:cNvPr id="107" name="Rectangle 106"/>
          <p:cNvSpPr/>
          <p:nvPr/>
        </p:nvSpPr>
        <p:spPr>
          <a:xfrm>
            <a:off x="3763905" y="2897737"/>
            <a:ext cx="1472086" cy="507831"/>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Asset Collections</a:t>
            </a:r>
            <a:endParaRPr lang="en-US" sz="900" dirty="0">
              <a:solidFill>
                <a:srgbClr val="1F497D"/>
              </a:solidFill>
              <a:latin typeface="Calibri"/>
              <a:ea typeface="ＭＳ Ｐゴシック"/>
              <a:cs typeface="Calibri"/>
            </a:endParaRPr>
          </a:p>
          <a:p>
            <a:pPr lvl="0" algn="ctr">
              <a:defRPr/>
            </a:pPr>
            <a:r>
              <a:rPr lang="en-US" sz="900" dirty="0" smtClean="0">
                <a:solidFill>
                  <a:srgbClr val="1F497D"/>
                </a:solidFill>
                <a:latin typeface="Calibri"/>
                <a:ea typeface="ＭＳ Ｐゴシック"/>
                <a:cs typeface="Calibri"/>
              </a:rPr>
              <a:t>(Sets, Typed Sets, Type Organized Sets)</a:t>
            </a:r>
            <a:endParaRPr lang="en-US" sz="900" dirty="0">
              <a:solidFill>
                <a:srgbClr val="1F497D"/>
              </a:solidFill>
              <a:latin typeface="Calibri"/>
              <a:ea typeface="ＭＳ Ｐゴシック"/>
              <a:cs typeface="Calibri"/>
            </a:endParaRPr>
          </a:p>
        </p:txBody>
      </p:sp>
      <p:sp>
        <p:nvSpPr>
          <p:cNvPr id="124" name="Rectangle 123"/>
          <p:cNvSpPr/>
          <p:nvPr/>
        </p:nvSpPr>
        <p:spPr>
          <a:xfrm>
            <a:off x="3809723" y="3450179"/>
            <a:ext cx="1447919" cy="230832"/>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Information Views</a:t>
            </a:r>
            <a:endParaRPr lang="en-US" sz="900" dirty="0">
              <a:solidFill>
                <a:srgbClr val="1F497D"/>
              </a:solidFill>
              <a:latin typeface="Calibri"/>
              <a:ea typeface="ＭＳ Ｐゴシック"/>
              <a:cs typeface="Calibri"/>
            </a:endParaRPr>
          </a:p>
        </p:txBody>
      </p:sp>
      <p:sp>
        <p:nvSpPr>
          <p:cNvPr id="125" name="Rectangle 124"/>
          <p:cNvSpPr/>
          <p:nvPr/>
        </p:nvSpPr>
        <p:spPr>
          <a:xfrm>
            <a:off x="2043393" y="2703630"/>
            <a:ext cx="827251" cy="605087"/>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900" dirty="0" smtClean="0">
                <a:solidFill>
                  <a:srgbClr val="1F497D"/>
                </a:solidFill>
                <a:latin typeface="Calibri"/>
                <a:ea typeface="ＭＳ Ｐゴシック"/>
                <a:cs typeface="Calibri"/>
              </a:rPr>
              <a:t>Rights</a:t>
            </a:r>
          </a:p>
          <a:p>
            <a:pPr algn="ctr">
              <a:defRPr/>
            </a:pPr>
            <a:r>
              <a:rPr lang="en-US" sz="900" dirty="0" smtClean="0">
                <a:solidFill>
                  <a:srgbClr val="1F497D"/>
                </a:solidFill>
                <a:latin typeface="Calibri"/>
                <a:ea typeface="ＭＳ Ｐゴシック"/>
                <a:cs typeface="Calibri"/>
              </a:rPr>
              <a:t>Management</a:t>
            </a:r>
            <a:endParaRPr lang="en-US" sz="900" dirty="0">
              <a:solidFill>
                <a:srgbClr val="1F497D"/>
              </a:solidFill>
              <a:latin typeface="Calibri"/>
              <a:ea typeface="ＭＳ Ｐゴシック"/>
              <a:cs typeface="Calibri"/>
            </a:endParaRPr>
          </a:p>
        </p:txBody>
      </p:sp>
      <p:sp>
        <p:nvSpPr>
          <p:cNvPr id="126" name="Left-Right Arrow 125"/>
          <p:cNvSpPr/>
          <p:nvPr/>
        </p:nvSpPr>
        <p:spPr>
          <a:xfrm flipV="1">
            <a:off x="1828716" y="2948119"/>
            <a:ext cx="249471" cy="144494"/>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27" name="Rectangle 126"/>
          <p:cNvSpPr/>
          <p:nvPr/>
        </p:nvSpPr>
        <p:spPr>
          <a:xfrm>
            <a:off x="6029057" y="2996286"/>
            <a:ext cx="1576099" cy="28047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Reference Data</a:t>
            </a:r>
            <a:endParaRPr lang="en-US" sz="900" dirty="0">
              <a:solidFill>
                <a:srgbClr val="1F497D"/>
              </a:solidFill>
              <a:latin typeface="Calibri"/>
              <a:ea typeface="ＭＳ Ｐゴシック"/>
              <a:cs typeface="Calibri"/>
            </a:endParaRPr>
          </a:p>
        </p:txBody>
      </p:sp>
      <p:sp>
        <p:nvSpPr>
          <p:cNvPr id="128" name="Bent Arrow 127"/>
          <p:cNvSpPr/>
          <p:nvPr/>
        </p:nvSpPr>
        <p:spPr>
          <a:xfrm flipV="1">
            <a:off x="5564279" y="2067090"/>
            <a:ext cx="436411"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29" name="Bent Arrow 128"/>
          <p:cNvSpPr/>
          <p:nvPr/>
        </p:nvSpPr>
        <p:spPr>
          <a:xfrm flipH="1" flipV="1">
            <a:off x="5225341" y="1700785"/>
            <a:ext cx="377747" cy="68654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0" name="Left-Right Arrow 129"/>
          <p:cNvSpPr/>
          <p:nvPr/>
        </p:nvSpPr>
        <p:spPr>
          <a:xfrm>
            <a:off x="5258222" y="1616321"/>
            <a:ext cx="777872" cy="131423"/>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1" name="Bent Arrow 130"/>
          <p:cNvSpPr/>
          <p:nvPr/>
        </p:nvSpPr>
        <p:spPr>
          <a:xfrm rot="5400000" flipH="1" flipV="1">
            <a:off x="5653544" y="1715319"/>
            <a:ext cx="561566" cy="482199"/>
          </a:xfrm>
          <a:prstGeom prst="bentArrow">
            <a:avLst>
              <a:gd name="adj1" fmla="val 9718"/>
              <a:gd name="adj2" fmla="val 12060"/>
              <a:gd name="adj3" fmla="val 11839"/>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2" name="Rectangle 131"/>
          <p:cNvSpPr/>
          <p:nvPr/>
        </p:nvSpPr>
        <p:spPr>
          <a:xfrm>
            <a:off x="6022247" y="1942428"/>
            <a:ext cx="1580247" cy="50377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Feedback Metadata</a:t>
            </a:r>
          </a:p>
          <a:p>
            <a:pPr algn="ctr">
              <a:defRPr/>
            </a:pPr>
            <a:r>
              <a:rPr lang="en-US" sz="900" dirty="0">
                <a:solidFill>
                  <a:srgbClr val="1F497D"/>
                </a:solidFill>
                <a:latin typeface="Calibri"/>
                <a:ea typeface="ＭＳ Ｐゴシック"/>
                <a:cs typeface="Calibri"/>
              </a:rPr>
              <a:t>(tags, comments, ratings, …)</a:t>
            </a:r>
          </a:p>
        </p:txBody>
      </p:sp>
      <p:sp>
        <p:nvSpPr>
          <p:cNvPr id="133" name="Rectangle 132"/>
          <p:cNvSpPr/>
          <p:nvPr/>
        </p:nvSpPr>
        <p:spPr>
          <a:xfrm rot="5400000">
            <a:off x="2200239" y="2283947"/>
            <a:ext cx="1844296" cy="23939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Classification Schemes</a:t>
            </a:r>
            <a:endParaRPr lang="en-US" sz="900" dirty="0">
              <a:solidFill>
                <a:srgbClr val="1F497D"/>
              </a:solidFill>
              <a:latin typeface="Calibri"/>
              <a:ea typeface="ＭＳ Ｐゴシック"/>
              <a:cs typeface="Calibri"/>
            </a:endParaRPr>
          </a:p>
        </p:txBody>
      </p:sp>
      <p:sp>
        <p:nvSpPr>
          <p:cNvPr id="134" name="TextBox 133"/>
          <p:cNvSpPr txBox="1"/>
          <p:nvPr/>
        </p:nvSpPr>
        <p:spPr bwMode="auto">
          <a:xfrm rot="5400000">
            <a:off x="3091856" y="2253240"/>
            <a:ext cx="727833"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Classification</a:t>
            </a:r>
          </a:p>
        </p:txBody>
      </p:sp>
      <p:sp>
        <p:nvSpPr>
          <p:cNvPr id="135" name="Left-Right Arrow 134"/>
          <p:cNvSpPr/>
          <p:nvPr/>
        </p:nvSpPr>
        <p:spPr>
          <a:xfrm>
            <a:off x="2826586" y="2959909"/>
            <a:ext cx="205446" cy="13926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6" name="Left-Right Arrow 135"/>
          <p:cNvSpPr/>
          <p:nvPr/>
        </p:nvSpPr>
        <p:spPr>
          <a:xfrm>
            <a:off x="2879820" y="1654217"/>
            <a:ext cx="152285" cy="76723"/>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7" name="Left-Right Arrow 136"/>
          <p:cNvSpPr/>
          <p:nvPr/>
        </p:nvSpPr>
        <p:spPr>
          <a:xfrm>
            <a:off x="3222807" y="1650459"/>
            <a:ext cx="676276" cy="100705"/>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3" name="Rectangle 142"/>
          <p:cNvSpPr/>
          <p:nvPr/>
        </p:nvSpPr>
        <p:spPr>
          <a:xfrm>
            <a:off x="1026912" y="1101862"/>
            <a:ext cx="2237427" cy="2366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Strategy</a:t>
            </a:r>
            <a:endParaRPr lang="en-US" sz="900" dirty="0">
              <a:solidFill>
                <a:srgbClr val="1F497D"/>
              </a:solidFill>
              <a:latin typeface="Calibri"/>
              <a:ea typeface="ＭＳ Ｐゴシック"/>
              <a:cs typeface="Calibri"/>
            </a:endParaRPr>
          </a:p>
        </p:txBody>
      </p:sp>
      <p:sp>
        <p:nvSpPr>
          <p:cNvPr id="144" name="Up-Down Arrow 143"/>
          <p:cNvSpPr/>
          <p:nvPr/>
        </p:nvSpPr>
        <p:spPr>
          <a:xfrm>
            <a:off x="1883661" y="131650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5" name="Rectangle 144"/>
          <p:cNvSpPr/>
          <p:nvPr/>
        </p:nvSpPr>
        <p:spPr>
          <a:xfrm>
            <a:off x="3826586" y="1098455"/>
            <a:ext cx="1432089" cy="23195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Subject Area Definition</a:t>
            </a:r>
            <a:endParaRPr lang="en-US" sz="900" dirty="0">
              <a:solidFill>
                <a:srgbClr val="1F497D"/>
              </a:solidFill>
              <a:latin typeface="Calibri"/>
              <a:ea typeface="ＭＳ Ｐゴシック"/>
              <a:cs typeface="Calibri"/>
            </a:endParaRPr>
          </a:p>
        </p:txBody>
      </p:sp>
      <p:sp>
        <p:nvSpPr>
          <p:cNvPr id="146" name="Up-Down Arrow 145"/>
          <p:cNvSpPr/>
          <p:nvPr/>
        </p:nvSpPr>
        <p:spPr>
          <a:xfrm>
            <a:off x="4431219" y="1309686"/>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7" name="Rectangle 146"/>
          <p:cNvSpPr/>
          <p:nvPr/>
        </p:nvSpPr>
        <p:spPr>
          <a:xfrm>
            <a:off x="1013110" y="2326206"/>
            <a:ext cx="1858413" cy="22895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Campaigns and Projects</a:t>
            </a:r>
            <a:endParaRPr lang="en-US" sz="900" dirty="0">
              <a:solidFill>
                <a:srgbClr val="1F497D"/>
              </a:solidFill>
              <a:latin typeface="Calibri"/>
              <a:ea typeface="ＭＳ Ｐゴシック"/>
              <a:cs typeface="Calibri"/>
            </a:endParaRPr>
          </a:p>
        </p:txBody>
      </p:sp>
      <p:sp>
        <p:nvSpPr>
          <p:cNvPr id="149" name="Up-Down Arrow 148"/>
          <p:cNvSpPr/>
          <p:nvPr/>
        </p:nvSpPr>
        <p:spPr>
          <a:xfrm>
            <a:off x="1887665" y="2130261"/>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50" name="Up-Down Arrow 149"/>
          <p:cNvSpPr/>
          <p:nvPr/>
        </p:nvSpPr>
        <p:spPr>
          <a:xfrm>
            <a:off x="3043428" y="131041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60" name="Up-Down Arrow 159"/>
          <p:cNvSpPr/>
          <p:nvPr/>
        </p:nvSpPr>
        <p:spPr>
          <a:xfrm>
            <a:off x="1364751" y="2536131"/>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61" name="Up-Down Arrow 160"/>
          <p:cNvSpPr/>
          <p:nvPr/>
        </p:nvSpPr>
        <p:spPr>
          <a:xfrm>
            <a:off x="2382570" y="253922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2" name="TextBox 201"/>
          <p:cNvSpPr txBox="1"/>
          <p:nvPr/>
        </p:nvSpPr>
        <p:spPr bwMode="auto">
          <a:xfrm>
            <a:off x="2045475" y="2125810"/>
            <a:ext cx="492443" cy="215444"/>
          </a:xfrm>
          <a:prstGeom prst="rect">
            <a:avLst/>
          </a:prstGeom>
          <a:noFill/>
          <a:ln w="9525">
            <a:noFill/>
            <a:miter lim="800000"/>
            <a:headEnd/>
            <a:tailEnd/>
          </a:ln>
        </p:spPr>
        <p:txBody>
          <a:bodyPr wrap="none">
            <a:spAutoFit/>
          </a:bodyPr>
          <a:lstStyle/>
          <a:p>
            <a:pPr>
              <a:defRPr/>
            </a:pPr>
            <a:r>
              <a:rPr lang="en-US" sz="800" dirty="0" smtClean="0">
                <a:solidFill>
                  <a:srgbClr val="000000"/>
                </a:solidFill>
                <a:latin typeface="Calibri" pitchFamily="-1" charset="0"/>
              </a:rPr>
              <a:t>Rollout</a:t>
            </a:r>
            <a:endParaRPr lang="en-US" sz="800" dirty="0">
              <a:solidFill>
                <a:srgbClr val="000000"/>
              </a:solidFill>
              <a:latin typeface="Calibri" pitchFamily="-1" charset="0"/>
            </a:endParaRPr>
          </a:p>
        </p:txBody>
      </p:sp>
      <p:sp>
        <p:nvSpPr>
          <p:cNvPr id="203" name="Rectangle 202"/>
          <p:cNvSpPr/>
          <p:nvPr/>
        </p:nvSpPr>
        <p:spPr bwMode="auto">
          <a:xfrm>
            <a:off x="5376752" y="3413760"/>
            <a:ext cx="2287943" cy="1178560"/>
          </a:xfrm>
          <a:prstGeom prst="rect">
            <a:avLst/>
          </a:prstGeom>
          <a:solidFill>
            <a:schemeClr val="accent6">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4" name="Curved Left Arrow 203"/>
          <p:cNvSpPr/>
          <p:nvPr/>
        </p:nvSpPr>
        <p:spPr>
          <a:xfrm flipV="1">
            <a:off x="5245628" y="3997432"/>
            <a:ext cx="211635" cy="429062"/>
          </a:xfrm>
          <a:prstGeom prst="curvedLef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rgbClr val="1F497D"/>
              </a:solidFill>
              <a:latin typeface="Calibri"/>
              <a:cs typeface="Calibri"/>
            </a:endParaRPr>
          </a:p>
        </p:txBody>
      </p:sp>
      <p:sp>
        <p:nvSpPr>
          <p:cNvPr id="205" name="Oval 204"/>
          <p:cNvSpPr/>
          <p:nvPr/>
        </p:nvSpPr>
        <p:spPr bwMode="auto">
          <a:xfrm>
            <a:off x="5016602" y="2760494"/>
            <a:ext cx="280991"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2</a:t>
            </a:r>
          </a:p>
        </p:txBody>
      </p:sp>
      <p:sp>
        <p:nvSpPr>
          <p:cNvPr id="206" name="Rectangle 205"/>
          <p:cNvSpPr/>
          <p:nvPr/>
        </p:nvSpPr>
        <p:spPr>
          <a:xfrm>
            <a:off x="6025295" y="3469355"/>
            <a:ext cx="1586780" cy="10152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Discovery</a:t>
            </a:r>
          </a:p>
          <a:p>
            <a:pPr algn="ctr">
              <a:defRPr/>
            </a:pPr>
            <a:r>
              <a:rPr lang="en-US" sz="900" dirty="0">
                <a:solidFill>
                  <a:srgbClr val="1F497D"/>
                </a:solidFill>
                <a:latin typeface="Calibri"/>
                <a:ea typeface="ＭＳ Ｐゴシック"/>
                <a:cs typeface="Calibri"/>
              </a:rPr>
              <a:t>Metadata (profile data, technical classification, data classification,</a:t>
            </a:r>
          </a:p>
          <a:p>
            <a:pPr algn="ctr">
              <a:defRPr/>
            </a:pPr>
            <a:r>
              <a:rPr lang="en-US" sz="900" dirty="0">
                <a:solidFill>
                  <a:srgbClr val="1F497D"/>
                </a:solidFill>
                <a:latin typeface="Calibri"/>
                <a:ea typeface="ＭＳ Ｐゴシック"/>
                <a:cs typeface="Calibri"/>
              </a:rPr>
              <a:t>data quality assessment, …)</a:t>
            </a:r>
          </a:p>
        </p:txBody>
      </p:sp>
      <p:sp>
        <p:nvSpPr>
          <p:cNvPr id="207" name="Left-Right Arrow 206"/>
          <p:cNvSpPr/>
          <p:nvPr/>
        </p:nvSpPr>
        <p:spPr>
          <a:xfrm>
            <a:off x="5236669" y="3702148"/>
            <a:ext cx="788669" cy="10228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8" name="TextBox 207"/>
          <p:cNvSpPr txBox="1"/>
          <p:nvPr/>
        </p:nvSpPr>
        <p:spPr bwMode="auto">
          <a:xfrm>
            <a:off x="5332457" y="3521705"/>
            <a:ext cx="78178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Augmentation</a:t>
            </a:r>
          </a:p>
        </p:txBody>
      </p:sp>
      <p:sp>
        <p:nvSpPr>
          <p:cNvPr id="209" name="Rectangle 208"/>
          <p:cNvSpPr/>
          <p:nvPr/>
        </p:nvSpPr>
        <p:spPr bwMode="auto">
          <a:xfrm>
            <a:off x="918859" y="3383281"/>
            <a:ext cx="2744190" cy="589280"/>
          </a:xfrm>
          <a:prstGeom prst="rect">
            <a:avLst/>
          </a:prstGeom>
          <a:solidFill>
            <a:schemeClr val="bg2">
              <a:lumMod val="75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0" name="TextBox 209"/>
          <p:cNvSpPr txBox="1"/>
          <p:nvPr/>
        </p:nvSpPr>
        <p:spPr bwMode="auto">
          <a:xfrm>
            <a:off x="1528976" y="3352449"/>
            <a:ext cx="659155"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Instrument</a:t>
            </a:r>
          </a:p>
        </p:txBody>
      </p:sp>
      <p:sp>
        <p:nvSpPr>
          <p:cNvPr id="211" name="TextBox 210"/>
          <p:cNvSpPr txBox="1"/>
          <p:nvPr/>
        </p:nvSpPr>
        <p:spPr bwMode="auto">
          <a:xfrm>
            <a:off x="3200929" y="3475267"/>
            <a:ext cx="659606"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Association</a:t>
            </a:r>
          </a:p>
        </p:txBody>
      </p:sp>
      <p:sp>
        <p:nvSpPr>
          <p:cNvPr id="212" name="Rectangle 211"/>
          <p:cNvSpPr/>
          <p:nvPr/>
        </p:nvSpPr>
        <p:spPr>
          <a:xfrm>
            <a:off x="1029802" y="3526070"/>
            <a:ext cx="2222354" cy="38882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900" dirty="0">
                <a:solidFill>
                  <a:srgbClr val="1F497D"/>
                </a:solidFill>
                <a:latin typeface="Calibri"/>
                <a:ea typeface="ＭＳ Ｐゴシック"/>
                <a:cs typeface="Calibri"/>
              </a:rPr>
              <a:t>Information Process</a:t>
            </a:r>
          </a:p>
          <a:p>
            <a:pPr algn="ctr">
              <a:defRPr/>
            </a:pPr>
            <a:r>
              <a:rPr lang="en-US" sz="900" dirty="0" smtClean="0">
                <a:solidFill>
                  <a:srgbClr val="1F497D"/>
                </a:solidFill>
                <a:latin typeface="Calibri"/>
                <a:ea typeface="ＭＳ Ｐゴシック"/>
                <a:cs typeface="Calibri"/>
              </a:rPr>
              <a:t>Instrumentation (design lineage)</a:t>
            </a:r>
            <a:endParaRPr lang="en-US" sz="900" dirty="0">
              <a:solidFill>
                <a:srgbClr val="1F497D"/>
              </a:solidFill>
              <a:latin typeface="Calibri"/>
              <a:ea typeface="ＭＳ Ｐゴシック"/>
              <a:cs typeface="Calibri"/>
            </a:endParaRPr>
          </a:p>
        </p:txBody>
      </p:sp>
      <p:sp>
        <p:nvSpPr>
          <p:cNvPr id="214" name="Left-Right Arrow 213"/>
          <p:cNvSpPr/>
          <p:nvPr/>
        </p:nvSpPr>
        <p:spPr>
          <a:xfrm>
            <a:off x="3203503" y="3634734"/>
            <a:ext cx="706844" cy="11807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5" name="Up-Down Arrow 214"/>
          <p:cNvSpPr/>
          <p:nvPr/>
        </p:nvSpPr>
        <p:spPr>
          <a:xfrm>
            <a:off x="1354594" y="3277837"/>
            <a:ext cx="156717" cy="318829"/>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6" name="Oval 215"/>
          <p:cNvSpPr/>
          <p:nvPr/>
        </p:nvSpPr>
        <p:spPr bwMode="auto">
          <a:xfrm>
            <a:off x="5575568" y="408546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6</a:t>
            </a:r>
          </a:p>
        </p:txBody>
      </p:sp>
      <p:sp>
        <p:nvSpPr>
          <p:cNvPr id="217" name="Oval 216"/>
          <p:cNvSpPr/>
          <p:nvPr/>
        </p:nvSpPr>
        <p:spPr bwMode="auto">
          <a:xfrm>
            <a:off x="3340368" y="331330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7</a:t>
            </a:r>
          </a:p>
        </p:txBody>
      </p:sp>
      <p:sp>
        <p:nvSpPr>
          <p:cNvPr id="108" name="Rectangle 107"/>
          <p:cNvSpPr/>
          <p:nvPr/>
        </p:nvSpPr>
        <p:spPr bwMode="auto">
          <a:xfrm>
            <a:off x="899731" y="3967344"/>
            <a:ext cx="2761528" cy="649480"/>
          </a:xfrm>
          <a:prstGeom prst="rect">
            <a:avLst/>
          </a:prstGeom>
          <a:solidFill>
            <a:srgbClr val="FFFF66"/>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13" name="Rectangle 112"/>
          <p:cNvSpPr/>
          <p:nvPr/>
        </p:nvSpPr>
        <p:spPr>
          <a:xfrm>
            <a:off x="3812711" y="4215167"/>
            <a:ext cx="1447919" cy="230832"/>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Connectors</a:t>
            </a:r>
            <a:endParaRPr lang="en-US" sz="900" dirty="0">
              <a:solidFill>
                <a:srgbClr val="1F497D"/>
              </a:solidFill>
              <a:latin typeface="Calibri"/>
              <a:ea typeface="ＭＳ Ｐゴシック"/>
              <a:cs typeface="Calibri"/>
            </a:endParaRPr>
          </a:p>
        </p:txBody>
      </p:sp>
      <p:sp>
        <p:nvSpPr>
          <p:cNvPr id="88" name="Rectangle 87"/>
          <p:cNvSpPr/>
          <p:nvPr/>
        </p:nvSpPr>
        <p:spPr>
          <a:xfrm>
            <a:off x="1030701" y="4078941"/>
            <a:ext cx="2206248" cy="4332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cs typeface="Calibri"/>
              </a:rPr>
              <a:t>Basic Types, Infrastructure and Systems</a:t>
            </a:r>
          </a:p>
        </p:txBody>
      </p:sp>
      <p:sp>
        <p:nvSpPr>
          <p:cNvPr id="89" name="TextBox 88"/>
          <p:cNvSpPr txBox="1"/>
          <p:nvPr/>
        </p:nvSpPr>
        <p:spPr bwMode="auto">
          <a:xfrm>
            <a:off x="3240088" y="4084772"/>
            <a:ext cx="466794"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Access</a:t>
            </a:r>
          </a:p>
        </p:txBody>
      </p:sp>
      <p:sp>
        <p:nvSpPr>
          <p:cNvPr id="142" name="Left-Right Arrow 141"/>
          <p:cNvSpPr/>
          <p:nvPr/>
        </p:nvSpPr>
        <p:spPr>
          <a:xfrm>
            <a:off x="3183808" y="4283814"/>
            <a:ext cx="706844" cy="123827"/>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09" name="Oval 108"/>
          <p:cNvSpPr/>
          <p:nvPr/>
        </p:nvSpPr>
        <p:spPr bwMode="auto">
          <a:xfrm>
            <a:off x="944727" y="4018694"/>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0</a:t>
            </a:r>
          </a:p>
        </p:txBody>
      </p:sp>
    </p:spTree>
    <p:extLst>
      <p:ext uri="{BB962C8B-B14F-4D97-AF65-F5344CB8AC3E}">
        <p14:creationId xmlns:p14="http://schemas.microsoft.com/office/powerpoint/2010/main" val="24353843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detail here </a:t>
            </a:r>
            <a:r>
              <a:rPr lang="is-IS" dirty="0" smtClean="0"/>
              <a:t>…</a:t>
            </a:r>
            <a:br>
              <a:rPr lang="is-IS" dirty="0" smtClean="0"/>
            </a:br>
            <a:r>
              <a:rPr lang="en-US" sz="1200" dirty="0">
                <a:solidFill>
                  <a:srgbClr val="1F497D"/>
                </a:solidFill>
              </a:rPr>
              <a:t>https://</a:t>
            </a:r>
            <a:r>
              <a:rPr lang="en-US" sz="1200" dirty="0" err="1">
                <a:solidFill>
                  <a:srgbClr val="1F497D"/>
                </a:solidFill>
              </a:rPr>
              <a:t>cwiki.apache.org</a:t>
            </a:r>
            <a:r>
              <a:rPr lang="en-US" sz="1200" dirty="0">
                <a:solidFill>
                  <a:srgbClr val="1F497D"/>
                </a:solidFill>
              </a:rPr>
              <a:t>/confluence/display/ATLAS/</a:t>
            </a:r>
            <a:r>
              <a:rPr lang="en-US" sz="1200" dirty="0" err="1">
                <a:solidFill>
                  <a:srgbClr val="1F497D"/>
                </a:solidFill>
              </a:rPr>
              <a:t>Building+out+the+Open+Metadata+Typesystem</a:t>
            </a:r>
            <a:endParaRPr lang="en-GB" sz="1200" dirty="0">
              <a:solidFill>
                <a:srgbClr val="1F497D"/>
              </a:solidFill>
            </a:endParaRPr>
          </a:p>
        </p:txBody>
      </p:sp>
      <p:pic>
        <p:nvPicPr>
          <p:cNvPr id="4" name="Picture 3" descr="Screen Shot 2017-09-13 at 09.10.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23" y="1088406"/>
            <a:ext cx="6276365" cy="3467855"/>
          </a:xfrm>
          <a:prstGeom prst="rect">
            <a:avLst/>
          </a:prstGeom>
        </p:spPr>
      </p:pic>
    </p:spTree>
    <p:extLst>
      <p:ext uri="{BB962C8B-B14F-4D97-AF65-F5344CB8AC3E}">
        <p14:creationId xmlns:p14="http://schemas.microsoft.com/office/powerpoint/2010/main" val="15291790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Apache Atlas – reference implementation</a:t>
            </a:r>
            <a:endParaRPr lang="en-GB" dirty="0"/>
          </a:p>
        </p:txBody>
      </p:sp>
      <p:pic>
        <p:nvPicPr>
          <p:cNvPr id="3" name="Picture 2"/>
          <p:cNvPicPr>
            <a:picLocks noChangeAspect="1"/>
          </p:cNvPicPr>
          <p:nvPr/>
        </p:nvPicPr>
        <p:blipFill>
          <a:blip r:embed="rId2"/>
          <a:stretch>
            <a:fillRect/>
          </a:stretch>
        </p:blipFill>
        <p:spPr>
          <a:xfrm>
            <a:off x="873944" y="930915"/>
            <a:ext cx="6950602" cy="3601306"/>
          </a:xfrm>
          <a:prstGeom prst="rect">
            <a:avLst/>
          </a:prstGeom>
        </p:spPr>
      </p:pic>
    </p:spTree>
    <p:extLst>
      <p:ext uri="{BB962C8B-B14F-4D97-AF65-F5344CB8AC3E}">
        <p14:creationId xmlns:p14="http://schemas.microsoft.com/office/powerpoint/2010/main" val="24178587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sz="half" idx="1"/>
          </p:nvPr>
        </p:nvSpPr>
        <p:spPr/>
        <p:txBody>
          <a:bodyPr/>
          <a:lstStyle/>
          <a:p>
            <a:r>
              <a:rPr lang="en-GB" dirty="0" smtClean="0"/>
              <a:t>Why open metadata?</a:t>
            </a:r>
          </a:p>
          <a:p>
            <a:r>
              <a:rPr lang="en-GB" dirty="0" smtClean="0"/>
              <a:t>What type of technology can use open metadata.</a:t>
            </a:r>
          </a:p>
          <a:p>
            <a:r>
              <a:rPr lang="en-GB" dirty="0" smtClean="0"/>
              <a:t>Integration patterns</a:t>
            </a:r>
          </a:p>
          <a:p>
            <a:r>
              <a:rPr lang="en-GB" dirty="0" smtClean="0"/>
              <a:t>Reference implementation modules</a:t>
            </a:r>
          </a:p>
          <a:p>
            <a:r>
              <a:rPr lang="en-GB" dirty="0" smtClean="0"/>
              <a:t>Integrating tools and engines</a:t>
            </a:r>
          </a:p>
        </p:txBody>
      </p:sp>
      <p:sp>
        <p:nvSpPr>
          <p:cNvPr id="4" name="Content Placeholder 3"/>
          <p:cNvSpPr>
            <a:spLocks noGrp="1"/>
          </p:cNvSpPr>
          <p:nvPr>
            <p:ph sz="half" idx="2"/>
          </p:nvPr>
        </p:nvSpPr>
        <p:spPr/>
        <p:txBody>
          <a:bodyPr/>
          <a:lstStyle/>
          <a:p>
            <a:r>
              <a:rPr lang="en-GB" dirty="0"/>
              <a:t>Integrating metadata repositories</a:t>
            </a:r>
          </a:p>
          <a:p>
            <a:pPr lvl="1"/>
            <a:r>
              <a:rPr lang="en-GB" dirty="0"/>
              <a:t>Open metadata repository cohorts</a:t>
            </a:r>
          </a:p>
          <a:p>
            <a:pPr lvl="1"/>
            <a:r>
              <a:rPr lang="en-GB" dirty="0"/>
              <a:t>Using the adapter pattern</a:t>
            </a:r>
          </a:p>
          <a:p>
            <a:pPr lvl="1"/>
            <a:r>
              <a:rPr lang="en-GB" dirty="0"/>
              <a:t>Becoming a </a:t>
            </a:r>
            <a:r>
              <a:rPr lang="en-GB" dirty="0" smtClean="0"/>
              <a:t>native</a:t>
            </a:r>
          </a:p>
          <a:p>
            <a:r>
              <a:rPr lang="en-GB" dirty="0" smtClean="0"/>
              <a:t>Summary</a:t>
            </a:r>
            <a:endParaRPr lang="en-GB" dirty="0"/>
          </a:p>
          <a:p>
            <a:endParaRPr lang="en-GB" dirty="0"/>
          </a:p>
        </p:txBody>
      </p:sp>
    </p:spTree>
    <p:extLst>
      <p:ext uri="{BB962C8B-B14F-4D97-AF65-F5344CB8AC3E}">
        <p14:creationId xmlns:p14="http://schemas.microsoft.com/office/powerpoint/2010/main" val="15894071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Integration patterns</a:t>
            </a:r>
            <a:endParaRPr lang="en-GB" dirty="0"/>
          </a:p>
        </p:txBody>
      </p:sp>
      <p:pic>
        <p:nvPicPr>
          <p:cNvPr id="3" name="Picture 2"/>
          <p:cNvPicPr>
            <a:picLocks noChangeAspect="1"/>
          </p:cNvPicPr>
          <p:nvPr/>
        </p:nvPicPr>
        <p:blipFill>
          <a:blip r:embed="rId2"/>
          <a:stretch>
            <a:fillRect/>
          </a:stretch>
        </p:blipFill>
        <p:spPr>
          <a:xfrm>
            <a:off x="1310704" y="1421589"/>
            <a:ext cx="6672152" cy="2220686"/>
          </a:xfrm>
          <a:prstGeom prst="rect">
            <a:avLst/>
          </a:prstGeom>
        </p:spPr>
      </p:pic>
      <p:sp>
        <p:nvSpPr>
          <p:cNvPr id="4" name="Rectangle 3"/>
          <p:cNvSpPr/>
          <p:nvPr/>
        </p:nvSpPr>
        <p:spPr>
          <a:xfrm>
            <a:off x="381000" y="4426877"/>
            <a:ext cx="8345714" cy="276999"/>
          </a:xfrm>
          <a:prstGeom prst="rect">
            <a:avLst/>
          </a:prstGeom>
        </p:spPr>
        <p:txBody>
          <a:bodyPr wrap="square">
            <a:spAutoFit/>
          </a:bodyPr>
          <a:lstStyle/>
          <a:p>
            <a:r>
              <a:rPr lang="en-GB" sz="1200" dirty="0"/>
              <a:t>https://</a:t>
            </a:r>
            <a:r>
              <a:rPr lang="en-GB" sz="1200" dirty="0" err="1"/>
              <a:t>cwiki.apache.org</a:t>
            </a:r>
            <a:r>
              <a:rPr lang="en-GB" sz="1200" dirty="0"/>
              <a:t>/confluence/display/ATLAS/</a:t>
            </a:r>
            <a:r>
              <a:rPr lang="en-GB" sz="1200" dirty="0" err="1"/>
              <a:t>Integrating+into+the+Open+Metadata+and+Governance+Ecosystem</a:t>
            </a:r>
            <a:endParaRPr lang="en-GB" sz="1200" dirty="0"/>
          </a:p>
        </p:txBody>
      </p:sp>
      <p:sp>
        <p:nvSpPr>
          <p:cNvPr id="5" name="Rectangle 4"/>
          <p:cNvSpPr/>
          <p:nvPr/>
        </p:nvSpPr>
        <p:spPr>
          <a:xfrm>
            <a:off x="6390105" y="1136316"/>
            <a:ext cx="2085474" cy="280736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Tree>
    <p:extLst>
      <p:ext uri="{BB962C8B-B14F-4D97-AF65-F5344CB8AC3E}">
        <p14:creationId xmlns:p14="http://schemas.microsoft.com/office/powerpoint/2010/main" val="27403074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Caller Pattern</a:t>
            </a:r>
            <a:endParaRPr lang="en-GB" dirty="0"/>
          </a:p>
        </p:txBody>
      </p:sp>
      <p:sp>
        <p:nvSpPr>
          <p:cNvPr id="4" name="Content Placeholder 3"/>
          <p:cNvSpPr>
            <a:spLocks noGrp="1"/>
          </p:cNvSpPr>
          <p:nvPr>
            <p:ph idx="1"/>
          </p:nvPr>
        </p:nvSpPr>
        <p:spPr>
          <a:xfrm>
            <a:off x="152421" y="1027300"/>
            <a:ext cx="3857171" cy="3660129"/>
          </a:xfrm>
        </p:spPr>
        <p:txBody>
          <a:bodyPr/>
          <a:lstStyle/>
          <a:p>
            <a:r>
              <a:rPr lang="en-GB" dirty="0" smtClean="0"/>
              <a:t>A metadata tool or engine can access the consumer-specific APIs to work with metadata.</a:t>
            </a:r>
          </a:p>
          <a:p>
            <a:endParaRPr lang="en-GB" dirty="0"/>
          </a:p>
          <a:p>
            <a:r>
              <a:rPr lang="en-GB" dirty="0" smtClean="0"/>
              <a:t>The Access Layer handles the calls to metadata repositories connected to the metadata highway</a:t>
            </a:r>
            <a:endParaRPr lang="en-GB" dirty="0"/>
          </a:p>
        </p:txBody>
      </p:sp>
      <p:pic>
        <p:nvPicPr>
          <p:cNvPr id="5" name="Picture 4"/>
          <p:cNvPicPr>
            <a:picLocks noChangeAspect="1"/>
          </p:cNvPicPr>
          <p:nvPr/>
        </p:nvPicPr>
        <p:blipFill>
          <a:blip r:embed="rId2"/>
          <a:stretch>
            <a:fillRect/>
          </a:stretch>
        </p:blipFill>
        <p:spPr>
          <a:xfrm>
            <a:off x="4035702" y="257781"/>
            <a:ext cx="5054600" cy="4546600"/>
          </a:xfrm>
          <a:prstGeom prst="rect">
            <a:avLst/>
          </a:prstGeom>
        </p:spPr>
      </p:pic>
    </p:spTree>
    <p:extLst>
      <p:ext uri="{BB962C8B-B14F-4D97-AF65-F5344CB8AC3E}">
        <p14:creationId xmlns:p14="http://schemas.microsoft.com/office/powerpoint/2010/main" val="26357120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Adapter Pattern</a:t>
            </a:r>
            <a:endParaRPr lang="en-GB" dirty="0"/>
          </a:p>
        </p:txBody>
      </p:sp>
      <p:sp>
        <p:nvSpPr>
          <p:cNvPr id="4" name="Content Placeholder 3"/>
          <p:cNvSpPr>
            <a:spLocks noGrp="1"/>
          </p:cNvSpPr>
          <p:nvPr>
            <p:ph idx="1"/>
          </p:nvPr>
        </p:nvSpPr>
        <p:spPr>
          <a:xfrm>
            <a:off x="152400" y="1027300"/>
            <a:ext cx="2514600" cy="3660129"/>
          </a:xfrm>
        </p:spPr>
        <p:txBody>
          <a:bodyPr/>
          <a:lstStyle/>
          <a:p>
            <a:r>
              <a:rPr lang="en-GB" dirty="0" smtClean="0"/>
              <a:t>Simple components plug into a repository proxy to connect in an existing metadata repository.</a:t>
            </a:r>
            <a:endParaRPr lang="en-GB" dirty="0"/>
          </a:p>
        </p:txBody>
      </p:sp>
      <p:pic>
        <p:nvPicPr>
          <p:cNvPr id="5" name="Picture 4"/>
          <p:cNvPicPr>
            <a:picLocks noChangeAspect="1"/>
          </p:cNvPicPr>
          <p:nvPr/>
        </p:nvPicPr>
        <p:blipFill>
          <a:blip r:embed="rId2"/>
          <a:stretch>
            <a:fillRect/>
          </a:stretch>
        </p:blipFill>
        <p:spPr>
          <a:xfrm>
            <a:off x="2524723" y="1046716"/>
            <a:ext cx="5975034" cy="3152916"/>
          </a:xfrm>
          <a:prstGeom prst="rect">
            <a:avLst/>
          </a:prstGeom>
        </p:spPr>
      </p:pic>
    </p:spTree>
    <p:extLst>
      <p:ext uri="{BB962C8B-B14F-4D97-AF65-F5344CB8AC3E}">
        <p14:creationId xmlns:p14="http://schemas.microsoft.com/office/powerpoint/2010/main" val="15060183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Pattern </a:t>
            </a:r>
            <a:endParaRPr lang="en-GB" dirty="0"/>
          </a:p>
        </p:txBody>
      </p:sp>
      <p:sp>
        <p:nvSpPr>
          <p:cNvPr id="4" name="Content Placeholder 3"/>
          <p:cNvSpPr>
            <a:spLocks noGrp="1"/>
          </p:cNvSpPr>
          <p:nvPr>
            <p:ph idx="1"/>
          </p:nvPr>
        </p:nvSpPr>
        <p:spPr>
          <a:xfrm>
            <a:off x="152400" y="1027300"/>
            <a:ext cx="2478314" cy="3660129"/>
          </a:xfrm>
        </p:spPr>
        <p:txBody>
          <a:bodyPr/>
          <a:lstStyle/>
          <a:p>
            <a:r>
              <a:rPr lang="en-GB" dirty="0" smtClean="0"/>
              <a:t>Native implementation of the open metadata governance APIs</a:t>
            </a:r>
          </a:p>
          <a:p>
            <a:r>
              <a:rPr lang="en-GB" dirty="0" smtClean="0"/>
              <a:t>Apache Atlas is a native implementation of the open metadata and governance APIs.</a:t>
            </a:r>
            <a:endParaRPr lang="en-GB" dirty="0"/>
          </a:p>
        </p:txBody>
      </p:sp>
      <p:pic>
        <p:nvPicPr>
          <p:cNvPr id="5" name="Picture 4"/>
          <p:cNvPicPr>
            <a:picLocks noChangeAspect="1"/>
          </p:cNvPicPr>
          <p:nvPr/>
        </p:nvPicPr>
        <p:blipFill>
          <a:blip r:embed="rId2"/>
          <a:stretch>
            <a:fillRect/>
          </a:stretch>
        </p:blipFill>
        <p:spPr>
          <a:xfrm>
            <a:off x="4222288" y="719840"/>
            <a:ext cx="4086237" cy="3874562"/>
          </a:xfrm>
          <a:prstGeom prst="rect">
            <a:avLst/>
          </a:prstGeom>
        </p:spPr>
      </p:pic>
    </p:spTree>
    <p:extLst>
      <p:ext uri="{BB962C8B-B14F-4D97-AF65-F5344CB8AC3E}">
        <p14:creationId xmlns:p14="http://schemas.microsoft.com/office/powerpoint/2010/main" val="11199170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Communicating as a cohort</a:t>
            </a:r>
            <a:endParaRPr lang="en-GB" dirty="0"/>
          </a:p>
        </p:txBody>
      </p:sp>
      <p:pic>
        <p:nvPicPr>
          <p:cNvPr id="5" name="Picture 4"/>
          <p:cNvPicPr>
            <a:picLocks noChangeAspect="1"/>
          </p:cNvPicPr>
          <p:nvPr/>
        </p:nvPicPr>
        <p:blipFill>
          <a:blip r:embed="rId2"/>
          <a:stretch>
            <a:fillRect/>
          </a:stretch>
        </p:blipFill>
        <p:spPr>
          <a:xfrm>
            <a:off x="875351" y="1034557"/>
            <a:ext cx="5307295" cy="3314764"/>
          </a:xfrm>
          <a:prstGeom prst="rect">
            <a:avLst/>
          </a:prstGeom>
        </p:spPr>
      </p:pic>
    </p:spTree>
    <p:extLst>
      <p:ext uri="{BB962C8B-B14F-4D97-AF65-F5344CB8AC3E}">
        <p14:creationId xmlns:p14="http://schemas.microsoft.com/office/powerpoint/2010/main" val="37724314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multiple cohorts</a:t>
            </a:r>
            <a:endParaRPr lang="en-GB" dirty="0"/>
          </a:p>
        </p:txBody>
      </p:sp>
      <p:pic>
        <p:nvPicPr>
          <p:cNvPr id="3" name="Picture 2"/>
          <p:cNvPicPr>
            <a:picLocks noChangeAspect="1"/>
          </p:cNvPicPr>
          <p:nvPr/>
        </p:nvPicPr>
        <p:blipFill>
          <a:blip r:embed="rId2"/>
          <a:stretch>
            <a:fillRect/>
          </a:stretch>
        </p:blipFill>
        <p:spPr>
          <a:xfrm>
            <a:off x="1395843" y="1282880"/>
            <a:ext cx="6546691" cy="3230016"/>
          </a:xfrm>
          <a:prstGeom prst="rect">
            <a:avLst/>
          </a:prstGeom>
        </p:spPr>
      </p:pic>
    </p:spTree>
    <p:extLst>
      <p:ext uri="{BB962C8B-B14F-4D97-AF65-F5344CB8AC3E}">
        <p14:creationId xmlns:p14="http://schemas.microsoft.com/office/powerpoint/2010/main" val="20552786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dirty="0" smtClean="0">
                <a:sym typeface="Wingdings"/>
              </a:rPr>
              <a:t>Open Metadata Access Services</a:t>
            </a:r>
            <a:endParaRPr lang="en-US" dirty="0"/>
          </a:p>
        </p:txBody>
      </p:sp>
      <p:sp>
        <p:nvSpPr>
          <p:cNvPr id="17" name="Rectangle 16"/>
          <p:cNvSpPr/>
          <p:nvPr/>
        </p:nvSpPr>
        <p:spPr>
          <a:xfrm>
            <a:off x="6730535" y="1454231"/>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Project Management</a:t>
            </a:r>
          </a:p>
        </p:txBody>
      </p:sp>
      <p:sp>
        <p:nvSpPr>
          <p:cNvPr id="22" name="Rectangle 21"/>
          <p:cNvSpPr/>
          <p:nvPr/>
        </p:nvSpPr>
        <p:spPr>
          <a:xfrm>
            <a:off x="6721299" y="941262"/>
            <a:ext cx="1681973" cy="459102"/>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Community Profile</a:t>
            </a:r>
            <a:endParaRPr lang="en-US" sz="1200" dirty="0">
              <a:solidFill>
                <a:schemeClr val="tx1"/>
              </a:solidFill>
              <a:latin typeface="Calibri"/>
              <a:cs typeface="Calibri"/>
            </a:endParaRPr>
          </a:p>
        </p:txBody>
      </p:sp>
      <p:sp>
        <p:nvSpPr>
          <p:cNvPr id="26" name="Rectangle 25">
            <a:hlinkClick r:id="" action="ppaction://noaction"/>
          </p:cNvPr>
          <p:cNvSpPr/>
          <p:nvPr/>
        </p:nvSpPr>
        <p:spPr>
          <a:xfrm>
            <a:off x="5079995" y="943119"/>
            <a:ext cx="1578434"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Catalog</a:t>
            </a:r>
          </a:p>
        </p:txBody>
      </p:sp>
      <p:sp>
        <p:nvSpPr>
          <p:cNvPr id="27" name="Rectangle 26">
            <a:hlinkClick r:id="" action="ppaction://noaction"/>
          </p:cNvPr>
          <p:cNvSpPr/>
          <p:nvPr/>
        </p:nvSpPr>
        <p:spPr>
          <a:xfrm>
            <a:off x="416179" y="1472255"/>
            <a:ext cx="1688393" cy="454458"/>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Stewardship</a:t>
            </a:r>
            <a:endParaRPr lang="en-US" sz="1200" dirty="0">
              <a:solidFill>
                <a:schemeClr val="tx1"/>
              </a:solidFill>
              <a:latin typeface="Calibri"/>
              <a:cs typeface="Calibri"/>
            </a:endParaRPr>
          </a:p>
        </p:txBody>
      </p:sp>
      <p:sp>
        <p:nvSpPr>
          <p:cNvPr id="28" name="Rectangle 27">
            <a:hlinkClick r:id="" action="ppaction://noaction"/>
          </p:cNvPr>
          <p:cNvSpPr/>
          <p:nvPr/>
        </p:nvSpPr>
        <p:spPr>
          <a:xfrm>
            <a:off x="3683002" y="943120"/>
            <a:ext cx="1360714"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View</a:t>
            </a:r>
            <a:endParaRPr lang="en-US" sz="1200" dirty="0">
              <a:solidFill>
                <a:schemeClr val="tx1"/>
              </a:solidFill>
              <a:latin typeface="Calibri"/>
              <a:cs typeface="Calibri"/>
            </a:endParaRPr>
          </a:p>
        </p:txBody>
      </p:sp>
      <p:sp>
        <p:nvSpPr>
          <p:cNvPr id="32" name="Rectangle 31">
            <a:hlinkClick r:id="" action="ppaction://noaction"/>
          </p:cNvPr>
          <p:cNvSpPr/>
          <p:nvPr/>
        </p:nvSpPr>
        <p:spPr>
          <a:xfrm>
            <a:off x="416080" y="1983727"/>
            <a:ext cx="1674986"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Governance Program</a:t>
            </a:r>
            <a:endParaRPr lang="en-US" sz="1200" dirty="0">
              <a:solidFill>
                <a:schemeClr val="tx1"/>
              </a:solidFill>
              <a:latin typeface="Calibri"/>
              <a:cs typeface="Calibri"/>
            </a:endParaRPr>
          </a:p>
        </p:txBody>
      </p:sp>
      <p:sp>
        <p:nvSpPr>
          <p:cNvPr id="34" name="Rectangle 33">
            <a:hlinkClick r:id="" action="ppaction://noaction"/>
          </p:cNvPr>
          <p:cNvSpPr/>
          <p:nvPr/>
        </p:nvSpPr>
        <p:spPr>
          <a:xfrm>
            <a:off x="412097" y="2488700"/>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Process</a:t>
            </a:r>
            <a:endParaRPr lang="en-US" sz="1200" dirty="0">
              <a:solidFill>
                <a:schemeClr val="tx1"/>
              </a:solidFill>
              <a:latin typeface="Calibri"/>
              <a:cs typeface="Calibri"/>
            </a:endParaRPr>
          </a:p>
        </p:txBody>
      </p:sp>
      <p:sp>
        <p:nvSpPr>
          <p:cNvPr id="29" name="Rectangle 28">
            <a:hlinkClick r:id="rId2" action="ppaction://hlinksldjump"/>
          </p:cNvPr>
          <p:cNvSpPr/>
          <p:nvPr/>
        </p:nvSpPr>
        <p:spPr>
          <a:xfrm>
            <a:off x="2140858" y="947765"/>
            <a:ext cx="1487714" cy="467391"/>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Subject Area</a:t>
            </a:r>
            <a:endParaRPr lang="en-US" sz="1200" dirty="0">
              <a:solidFill>
                <a:schemeClr val="tx1"/>
              </a:solidFill>
              <a:latin typeface="Calibri"/>
              <a:cs typeface="Calibri"/>
            </a:endParaRPr>
          </a:p>
        </p:txBody>
      </p:sp>
      <p:sp>
        <p:nvSpPr>
          <p:cNvPr id="30" name="Rectangle 29">
            <a:hlinkClick r:id="" action="ppaction://noaction"/>
          </p:cNvPr>
          <p:cNvSpPr/>
          <p:nvPr/>
        </p:nvSpPr>
        <p:spPr>
          <a:xfrm>
            <a:off x="3704047" y="4034940"/>
            <a:ext cx="1433792"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Connected Asset</a:t>
            </a:r>
          </a:p>
        </p:txBody>
      </p:sp>
      <p:sp>
        <p:nvSpPr>
          <p:cNvPr id="35" name="Rectangle 34">
            <a:hlinkClick r:id="" action="ppaction://noaction"/>
          </p:cNvPr>
          <p:cNvSpPr/>
          <p:nvPr/>
        </p:nvSpPr>
        <p:spPr>
          <a:xfrm>
            <a:off x="6695715" y="4030038"/>
            <a:ext cx="16862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Discovery</a:t>
            </a:r>
          </a:p>
        </p:txBody>
      </p:sp>
      <p:sp>
        <p:nvSpPr>
          <p:cNvPr id="36" name="Rectangle 35">
            <a:hlinkClick r:id="" action="ppaction://noaction"/>
          </p:cNvPr>
          <p:cNvSpPr/>
          <p:nvPr/>
        </p:nvSpPr>
        <p:spPr>
          <a:xfrm>
            <a:off x="438144" y="3537977"/>
            <a:ext cx="1674986"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Governance Engine</a:t>
            </a:r>
          </a:p>
        </p:txBody>
      </p:sp>
      <p:sp>
        <p:nvSpPr>
          <p:cNvPr id="38" name="Rectangle 37">
            <a:hlinkClick r:id="rId2" action="ppaction://hlinksldjump"/>
          </p:cNvPr>
          <p:cNvSpPr/>
          <p:nvPr/>
        </p:nvSpPr>
        <p:spPr>
          <a:xfrm>
            <a:off x="432240" y="3013342"/>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Protection</a:t>
            </a:r>
          </a:p>
        </p:txBody>
      </p:sp>
      <p:sp>
        <p:nvSpPr>
          <p:cNvPr id="23" name="Rectangle 22"/>
          <p:cNvSpPr/>
          <p:nvPr/>
        </p:nvSpPr>
        <p:spPr>
          <a:xfrm>
            <a:off x="6715461" y="2498312"/>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Developer</a:t>
            </a:r>
          </a:p>
        </p:txBody>
      </p:sp>
      <p:sp>
        <p:nvSpPr>
          <p:cNvPr id="24" name="Rectangle 23">
            <a:hlinkClick r:id="" action="ppaction://noaction"/>
          </p:cNvPr>
          <p:cNvSpPr/>
          <p:nvPr/>
        </p:nvSpPr>
        <p:spPr>
          <a:xfrm>
            <a:off x="2140857" y="4044469"/>
            <a:ext cx="1544352"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Data Platform</a:t>
            </a:r>
          </a:p>
        </p:txBody>
      </p:sp>
      <p:sp>
        <p:nvSpPr>
          <p:cNvPr id="33" name="Rectangle 32">
            <a:hlinkClick r:id="" action="ppaction://noaction"/>
          </p:cNvPr>
          <p:cNvSpPr/>
          <p:nvPr/>
        </p:nvSpPr>
        <p:spPr>
          <a:xfrm>
            <a:off x="399145" y="946108"/>
            <a:ext cx="1687284" cy="454458"/>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Owner</a:t>
            </a:r>
            <a:endParaRPr lang="en-US" sz="1200" dirty="0">
              <a:solidFill>
                <a:schemeClr val="tx1"/>
              </a:solidFill>
              <a:latin typeface="Calibri"/>
              <a:cs typeface="Calibri"/>
            </a:endParaRPr>
          </a:p>
        </p:txBody>
      </p:sp>
      <p:sp>
        <p:nvSpPr>
          <p:cNvPr id="37" name="Rectangle 36"/>
          <p:cNvSpPr/>
          <p:nvPr/>
        </p:nvSpPr>
        <p:spPr>
          <a:xfrm>
            <a:off x="6709118" y="3001343"/>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Landscape</a:t>
            </a:r>
          </a:p>
        </p:txBody>
      </p:sp>
      <p:sp>
        <p:nvSpPr>
          <p:cNvPr id="40" name="Rectangle 39"/>
          <p:cNvSpPr/>
          <p:nvPr/>
        </p:nvSpPr>
        <p:spPr>
          <a:xfrm>
            <a:off x="6705467" y="1995400"/>
            <a:ext cx="1694693"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Data Science</a:t>
            </a:r>
          </a:p>
        </p:txBody>
      </p:sp>
      <p:sp>
        <p:nvSpPr>
          <p:cNvPr id="41" name="Rectangle 40"/>
          <p:cNvSpPr/>
          <p:nvPr/>
        </p:nvSpPr>
        <p:spPr>
          <a:xfrm>
            <a:off x="6712204" y="3506125"/>
            <a:ext cx="1674986" cy="476251"/>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DevOps</a:t>
            </a:r>
            <a:endParaRPr lang="en-US" sz="1200" dirty="0">
              <a:solidFill>
                <a:schemeClr val="tx1"/>
              </a:solidFill>
              <a:latin typeface="Calibri"/>
              <a:cs typeface="Calibri"/>
            </a:endParaRPr>
          </a:p>
        </p:txBody>
      </p:sp>
      <p:sp>
        <p:nvSpPr>
          <p:cNvPr id="42" name="Rectangle 41">
            <a:hlinkClick r:id="" action="ppaction://noaction"/>
          </p:cNvPr>
          <p:cNvSpPr/>
          <p:nvPr/>
        </p:nvSpPr>
        <p:spPr>
          <a:xfrm>
            <a:off x="5152578" y="4048045"/>
            <a:ext cx="1505852" cy="460477"/>
          </a:xfrm>
          <a:prstGeom prst="rect">
            <a:avLst/>
          </a:prstGeom>
          <a:solidFill>
            <a:srgbClr val="F8CBAD"/>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Consumer</a:t>
            </a:r>
          </a:p>
        </p:txBody>
      </p:sp>
      <p:sp>
        <p:nvSpPr>
          <p:cNvPr id="43" name="Rectangle 42">
            <a:hlinkClick r:id="" action="ppaction://noaction"/>
          </p:cNvPr>
          <p:cNvSpPr/>
          <p:nvPr/>
        </p:nvSpPr>
        <p:spPr>
          <a:xfrm>
            <a:off x="435430" y="4048043"/>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Infrastructure</a:t>
            </a:r>
          </a:p>
        </p:txBody>
      </p:sp>
      <p:pic>
        <p:nvPicPr>
          <p:cNvPr id="4" name="Picture 3" descr="Atlas Metadata Area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428" y="1424909"/>
            <a:ext cx="4644572" cy="2639091"/>
          </a:xfrm>
          <a:prstGeom prst="rect">
            <a:avLst/>
          </a:prstGeom>
        </p:spPr>
      </p:pic>
    </p:spTree>
    <p:extLst>
      <p:ext uri="{BB962C8B-B14F-4D97-AF65-F5344CB8AC3E}">
        <p14:creationId xmlns:p14="http://schemas.microsoft.com/office/powerpoint/2010/main" val="21654376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Inside the server</a:t>
            </a:r>
            <a:endParaRPr lang="en-GB" dirty="0"/>
          </a:p>
        </p:txBody>
      </p:sp>
      <p:pic>
        <p:nvPicPr>
          <p:cNvPr id="3" name="Picture 2"/>
          <p:cNvPicPr>
            <a:picLocks noChangeAspect="1"/>
          </p:cNvPicPr>
          <p:nvPr/>
        </p:nvPicPr>
        <p:blipFill>
          <a:blip r:embed="rId2"/>
          <a:stretch>
            <a:fillRect/>
          </a:stretch>
        </p:blipFill>
        <p:spPr>
          <a:xfrm>
            <a:off x="0" y="241300"/>
            <a:ext cx="9144000" cy="4649492"/>
          </a:xfrm>
          <a:prstGeom prst="rect">
            <a:avLst/>
          </a:prstGeom>
        </p:spPr>
      </p:pic>
    </p:spTree>
    <p:extLst>
      <p:ext uri="{BB962C8B-B14F-4D97-AF65-F5344CB8AC3E}">
        <p14:creationId xmlns:p14="http://schemas.microsoft.com/office/powerpoint/2010/main" val="34825521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Inside the server</a:t>
            </a:r>
            <a:endParaRPr lang="en-GB" dirty="0"/>
          </a:p>
        </p:txBody>
      </p:sp>
      <p:pic>
        <p:nvPicPr>
          <p:cNvPr id="3" name="Picture 2"/>
          <p:cNvPicPr>
            <a:picLocks noChangeAspect="1"/>
          </p:cNvPicPr>
          <p:nvPr/>
        </p:nvPicPr>
        <p:blipFill>
          <a:blip r:embed="rId2"/>
          <a:stretch>
            <a:fillRect/>
          </a:stretch>
        </p:blipFill>
        <p:spPr>
          <a:xfrm>
            <a:off x="0" y="241300"/>
            <a:ext cx="9144000" cy="4649492"/>
          </a:xfrm>
          <a:prstGeom prst="rect">
            <a:avLst/>
          </a:prstGeom>
        </p:spPr>
      </p:pic>
    </p:spTree>
    <p:extLst>
      <p:ext uri="{BB962C8B-B14F-4D97-AF65-F5344CB8AC3E}">
        <p14:creationId xmlns:p14="http://schemas.microsoft.com/office/powerpoint/2010/main" val="2063328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server</a:t>
            </a:r>
            <a:endParaRPr lang="en-GB" dirty="0"/>
          </a:p>
        </p:txBody>
      </p:sp>
      <p:pic>
        <p:nvPicPr>
          <p:cNvPr id="9" name="Picture 8"/>
          <p:cNvPicPr>
            <a:picLocks noChangeAspect="1"/>
          </p:cNvPicPr>
          <p:nvPr/>
        </p:nvPicPr>
        <p:blipFill>
          <a:blip r:embed="rId2"/>
          <a:stretch>
            <a:fillRect/>
          </a:stretch>
        </p:blipFill>
        <p:spPr>
          <a:xfrm>
            <a:off x="1731896" y="1541595"/>
            <a:ext cx="3198805" cy="2977264"/>
          </a:xfrm>
          <a:prstGeom prst="rect">
            <a:avLst/>
          </a:prstGeom>
        </p:spPr>
      </p:pic>
    </p:spTree>
    <p:extLst>
      <p:ext uri="{BB962C8B-B14F-4D97-AF65-F5344CB8AC3E}">
        <p14:creationId xmlns:p14="http://schemas.microsoft.com/office/powerpoint/2010/main" val="6007747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we need metadata?</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Metadata </a:t>
            </a:r>
            <a:r>
              <a:rPr lang="en-GB" dirty="0"/>
              <a:t>enables data to be used outside </a:t>
            </a:r>
            <a:r>
              <a:rPr lang="en-GB" dirty="0" smtClean="0"/>
              <a:t>of the application that created it.</a:t>
            </a:r>
          </a:p>
          <a:p>
            <a:pPr lvl="1"/>
            <a:r>
              <a:rPr lang="en-GB" dirty="0" smtClean="0"/>
              <a:t>Analytics and decision making</a:t>
            </a:r>
          </a:p>
          <a:p>
            <a:pPr lvl="1"/>
            <a:r>
              <a:rPr lang="en-GB" dirty="0" smtClean="0"/>
              <a:t>New business applications</a:t>
            </a:r>
          </a:p>
          <a:p>
            <a:pPr lvl="1"/>
            <a:r>
              <a:rPr lang="en-GB" dirty="0" smtClean="0"/>
              <a:t>Reporting and compliance</a:t>
            </a:r>
          </a:p>
          <a:p>
            <a:r>
              <a:rPr lang="en-GB" dirty="0" smtClean="0"/>
              <a:t>Metadata describes the format and content of data allowing people to judge which data set to use for a new project</a:t>
            </a:r>
          </a:p>
          <a:p>
            <a:pPr lvl="1"/>
            <a:r>
              <a:rPr lang="en-GB" dirty="0" smtClean="0"/>
              <a:t>Structure</a:t>
            </a:r>
          </a:p>
          <a:p>
            <a:pPr lvl="1"/>
            <a:r>
              <a:rPr lang="en-GB" dirty="0" smtClean="0"/>
              <a:t>Meaning</a:t>
            </a:r>
          </a:p>
          <a:p>
            <a:pPr lvl="1"/>
            <a:r>
              <a:rPr lang="en-GB" dirty="0" smtClean="0"/>
              <a:t>Origin</a:t>
            </a:r>
          </a:p>
          <a:p>
            <a:pPr lvl="1"/>
            <a:r>
              <a:rPr lang="en-GB" dirty="0" smtClean="0"/>
              <a:t>Valid values and quality</a:t>
            </a:r>
          </a:p>
          <a:p>
            <a:pPr lvl="1"/>
            <a:r>
              <a:rPr lang="en-GB" dirty="0" smtClean="0"/>
              <a:t>Usage and ownership</a:t>
            </a:r>
          </a:p>
          <a:p>
            <a:pPr lvl="1"/>
            <a:r>
              <a:rPr lang="en-GB" dirty="0" smtClean="0"/>
              <a:t>Regulations and classifications that apply</a:t>
            </a:r>
          </a:p>
          <a:p>
            <a:pPr lvl="1"/>
            <a:r>
              <a:rPr lang="en-GB" dirty="0" smtClean="0"/>
              <a:t>&lt;more</a:t>
            </a:r>
            <a:r>
              <a:rPr lang="en-GB" dirty="0" smtClean="0"/>
              <a:t>&gt;</a:t>
            </a:r>
            <a:endParaRPr lang="en-GB" dirty="0" smtClean="0"/>
          </a:p>
        </p:txBody>
      </p:sp>
    </p:spTree>
    <p:extLst>
      <p:ext uri="{BB962C8B-B14F-4D97-AF65-F5344CB8AC3E}">
        <p14:creationId xmlns:p14="http://schemas.microsoft.com/office/powerpoint/2010/main" val="6189821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Establishing contact</a:t>
            </a:r>
            <a:endParaRPr lang="en-GB" dirty="0"/>
          </a:p>
        </p:txBody>
      </p:sp>
      <p:pic>
        <p:nvPicPr>
          <p:cNvPr id="9" name="Picture 8"/>
          <p:cNvPicPr>
            <a:picLocks noChangeAspect="1"/>
          </p:cNvPicPr>
          <p:nvPr/>
        </p:nvPicPr>
        <p:blipFill>
          <a:blip r:embed="rId2"/>
          <a:stretch>
            <a:fillRect/>
          </a:stretch>
        </p:blipFill>
        <p:spPr>
          <a:xfrm>
            <a:off x="1768149" y="1525578"/>
            <a:ext cx="5769723" cy="2989937"/>
          </a:xfrm>
          <a:prstGeom prst="rect">
            <a:avLst/>
          </a:prstGeom>
        </p:spPr>
      </p:pic>
    </p:spTree>
    <p:extLst>
      <p:ext uri="{BB962C8B-B14F-4D97-AF65-F5344CB8AC3E}">
        <p14:creationId xmlns:p14="http://schemas.microsoft.com/office/powerpoint/2010/main" val="4980466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Federated queries</a:t>
            </a:r>
            <a:endParaRPr lang="en-GB" dirty="0"/>
          </a:p>
        </p:txBody>
      </p:sp>
      <p:pic>
        <p:nvPicPr>
          <p:cNvPr id="9" name="Picture 8"/>
          <p:cNvPicPr>
            <a:picLocks noChangeAspect="1"/>
          </p:cNvPicPr>
          <p:nvPr/>
        </p:nvPicPr>
        <p:blipFill>
          <a:blip r:embed="rId2"/>
          <a:stretch>
            <a:fillRect/>
          </a:stretch>
        </p:blipFill>
        <p:spPr>
          <a:xfrm>
            <a:off x="1777781" y="1525578"/>
            <a:ext cx="5760091" cy="2989937"/>
          </a:xfrm>
          <a:prstGeom prst="rect">
            <a:avLst/>
          </a:prstGeom>
        </p:spPr>
      </p:pic>
    </p:spTree>
    <p:extLst>
      <p:ext uri="{BB962C8B-B14F-4D97-AF65-F5344CB8AC3E}">
        <p14:creationId xmlns:p14="http://schemas.microsoft.com/office/powerpoint/2010/main" val="20634230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Caching metadata for availability and performance</a:t>
            </a:r>
            <a:endParaRPr lang="en-GB" dirty="0"/>
          </a:p>
        </p:txBody>
      </p:sp>
      <p:pic>
        <p:nvPicPr>
          <p:cNvPr id="3" name="Picture 2"/>
          <p:cNvPicPr>
            <a:picLocks noChangeAspect="1"/>
          </p:cNvPicPr>
          <p:nvPr/>
        </p:nvPicPr>
        <p:blipFill>
          <a:blip r:embed="rId2"/>
          <a:stretch>
            <a:fillRect/>
          </a:stretch>
        </p:blipFill>
        <p:spPr>
          <a:xfrm>
            <a:off x="1777781" y="1525578"/>
            <a:ext cx="5760091" cy="2989937"/>
          </a:xfrm>
          <a:prstGeom prst="rect">
            <a:avLst/>
          </a:prstGeom>
        </p:spPr>
      </p:pic>
    </p:spTree>
    <p:extLst>
      <p:ext uri="{BB962C8B-B14F-4D97-AF65-F5344CB8AC3E}">
        <p14:creationId xmlns:p14="http://schemas.microsoft.com/office/powerpoint/2010/main" val="247189532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the Adapter Pattern</a:t>
            </a:r>
            <a:endParaRPr lang="en-GB" dirty="0"/>
          </a:p>
        </p:txBody>
      </p:sp>
      <p:sp>
        <p:nvSpPr>
          <p:cNvPr id="5" name="Text Placeholder 4"/>
          <p:cNvSpPr>
            <a:spLocks noGrp="1"/>
          </p:cNvSpPr>
          <p:nvPr>
            <p:ph type="body" idx="1"/>
          </p:nvPr>
        </p:nvSpPr>
        <p:spPr/>
        <p:txBody>
          <a:bodyPr/>
          <a:lstStyle/>
          <a:p>
            <a:r>
              <a:rPr lang="en-GB" dirty="0" smtClean="0"/>
              <a:t>Open Metadata and Governance</a:t>
            </a:r>
            <a:endParaRPr lang="en-GB" dirty="0"/>
          </a:p>
        </p:txBody>
      </p:sp>
    </p:spTree>
    <p:extLst>
      <p:ext uri="{BB962C8B-B14F-4D97-AF65-F5344CB8AC3E}">
        <p14:creationId xmlns:p14="http://schemas.microsoft.com/office/powerpoint/2010/main" val="9138539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Metadata Type System</a:t>
            </a:r>
            <a:endParaRPr lang="en-GB" dirty="0"/>
          </a:p>
        </p:txBody>
      </p:sp>
      <p:pic>
        <p:nvPicPr>
          <p:cNvPr id="4" name="Picture 3"/>
          <p:cNvPicPr>
            <a:picLocks noChangeAspect="1"/>
          </p:cNvPicPr>
          <p:nvPr/>
        </p:nvPicPr>
        <p:blipFill>
          <a:blip r:embed="rId2"/>
          <a:stretch>
            <a:fillRect/>
          </a:stretch>
        </p:blipFill>
        <p:spPr>
          <a:xfrm>
            <a:off x="3673047" y="2422884"/>
            <a:ext cx="3559160" cy="2222997"/>
          </a:xfrm>
          <a:prstGeom prst="rect">
            <a:avLst/>
          </a:prstGeom>
        </p:spPr>
      </p:pic>
      <p:pic>
        <p:nvPicPr>
          <p:cNvPr id="3" name="Picture 2"/>
          <p:cNvPicPr>
            <a:picLocks noChangeAspect="1"/>
          </p:cNvPicPr>
          <p:nvPr/>
        </p:nvPicPr>
        <p:blipFill>
          <a:blip r:embed="rId3"/>
          <a:stretch>
            <a:fillRect/>
          </a:stretch>
        </p:blipFill>
        <p:spPr>
          <a:xfrm>
            <a:off x="1655029" y="1520687"/>
            <a:ext cx="3943234" cy="1715563"/>
          </a:xfrm>
          <a:prstGeom prst="rect">
            <a:avLst/>
          </a:prstGeom>
        </p:spPr>
      </p:pic>
      <p:pic>
        <p:nvPicPr>
          <p:cNvPr id="5" name="Picture 4"/>
          <p:cNvPicPr>
            <a:picLocks noChangeAspect="1"/>
          </p:cNvPicPr>
          <p:nvPr/>
        </p:nvPicPr>
        <p:blipFill>
          <a:blip r:embed="rId4"/>
          <a:stretch>
            <a:fillRect/>
          </a:stretch>
        </p:blipFill>
        <p:spPr>
          <a:xfrm>
            <a:off x="0" y="1082550"/>
            <a:ext cx="9144000" cy="3622623"/>
          </a:xfrm>
          <a:prstGeom prst="rect">
            <a:avLst/>
          </a:prstGeom>
        </p:spPr>
      </p:pic>
    </p:spTree>
    <p:extLst>
      <p:ext uri="{BB962C8B-B14F-4D97-AF65-F5344CB8AC3E}">
        <p14:creationId xmlns:p14="http://schemas.microsoft.com/office/powerpoint/2010/main" val="22076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metadata meta-types, types and instances</a:t>
            </a:r>
            <a:endParaRPr lang="en-GB" dirty="0"/>
          </a:p>
        </p:txBody>
      </p:sp>
      <p:pic>
        <p:nvPicPr>
          <p:cNvPr id="5" name="Picture 4"/>
          <p:cNvPicPr>
            <a:picLocks noChangeAspect="1"/>
          </p:cNvPicPr>
          <p:nvPr/>
        </p:nvPicPr>
        <p:blipFill>
          <a:blip r:embed="rId2"/>
          <a:stretch>
            <a:fillRect/>
          </a:stretch>
        </p:blipFill>
        <p:spPr>
          <a:xfrm>
            <a:off x="401065" y="766050"/>
            <a:ext cx="8408737" cy="3730878"/>
          </a:xfrm>
          <a:prstGeom prst="rect">
            <a:avLst/>
          </a:prstGeom>
        </p:spPr>
      </p:pic>
    </p:spTree>
    <p:extLst>
      <p:ext uri="{BB962C8B-B14F-4D97-AF65-F5344CB8AC3E}">
        <p14:creationId xmlns:p14="http://schemas.microsoft.com/office/powerpoint/2010/main" val="24025469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9"/>
          <p:cNvSpPr>
            <a:spLocks noGrp="1"/>
          </p:cNvSpPr>
          <p:nvPr>
            <p:ph type="title"/>
          </p:nvPr>
        </p:nvSpPr>
        <p:spPr/>
        <p:txBody>
          <a:bodyPr anchor="t"/>
          <a:lstStyle/>
          <a:p>
            <a:r>
              <a:rPr lang="en-US" dirty="0">
                <a:latin typeface="Arial" charset="0"/>
                <a:ea typeface="MS PGothic" charset="0"/>
              </a:rPr>
              <a:t>Open metadata </a:t>
            </a:r>
            <a:r>
              <a:rPr lang="en-US" dirty="0" smtClean="0">
                <a:latin typeface="Arial" charset="0"/>
                <a:ea typeface="MS PGothic" charset="0"/>
              </a:rPr>
              <a:t>type model summary</a:t>
            </a:r>
            <a:endParaRPr lang="en-US" sz="2400" dirty="0">
              <a:latin typeface="Arial" charset="0"/>
              <a:ea typeface="MS PGothic" charset="0"/>
            </a:endParaRPr>
          </a:p>
        </p:txBody>
      </p:sp>
      <p:sp>
        <p:nvSpPr>
          <p:cNvPr id="74" name="Rectangle 73"/>
          <p:cNvSpPr/>
          <p:nvPr/>
        </p:nvSpPr>
        <p:spPr>
          <a:xfrm>
            <a:off x="1107168" y="1014443"/>
            <a:ext cx="6536162" cy="3573234"/>
          </a:xfrm>
          <a:prstGeom prst="rect">
            <a:avLst/>
          </a:prstGeom>
          <a:solidFill>
            <a:schemeClr val="tx2">
              <a:lumMod val="60000"/>
              <a:lumOff val="4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grpSp>
        <p:nvGrpSpPr>
          <p:cNvPr id="75" name="Group 9"/>
          <p:cNvGrpSpPr>
            <a:grpSpLocks/>
          </p:cNvGrpSpPr>
          <p:nvPr/>
        </p:nvGrpSpPr>
        <p:grpSpPr bwMode="auto">
          <a:xfrm>
            <a:off x="918858" y="1024287"/>
            <a:ext cx="6768832" cy="3564641"/>
            <a:chOff x="738873" y="2120900"/>
            <a:chExt cx="7509684" cy="4610727"/>
          </a:xfrm>
        </p:grpSpPr>
        <p:sp>
          <p:nvSpPr>
            <p:cNvPr id="76" name="Rectangle 75"/>
            <p:cNvSpPr/>
            <p:nvPr/>
          </p:nvSpPr>
          <p:spPr>
            <a:xfrm>
              <a:off x="738873" y="2206637"/>
              <a:ext cx="7496984" cy="4524990"/>
            </a:xfrm>
            <a:prstGeom prst="rect">
              <a:avLst/>
            </a:prstGeom>
            <a:solidFill>
              <a:srgbClr val="558ED5"/>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7" name="Rectangle 76"/>
            <p:cNvSpPr/>
            <p:nvPr/>
          </p:nvSpPr>
          <p:spPr>
            <a:xfrm>
              <a:off x="3608392" y="2133603"/>
              <a:ext cx="2235153" cy="2153821"/>
            </a:xfrm>
            <a:prstGeom prst="rect">
              <a:avLst/>
            </a:prstGeom>
            <a:solidFill>
              <a:schemeClr val="accent5">
                <a:lumMod val="60000"/>
                <a:lumOff val="4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8" name="Rectangle 77"/>
            <p:cNvSpPr/>
            <p:nvPr/>
          </p:nvSpPr>
          <p:spPr>
            <a:xfrm>
              <a:off x="5695911" y="2135190"/>
              <a:ext cx="2552646" cy="2179933"/>
            </a:xfrm>
            <a:prstGeom prst="rect">
              <a:avLst/>
            </a:prstGeom>
            <a:solidFill>
              <a:schemeClr val="accent2">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79" name="Rectangle 78"/>
            <p:cNvSpPr/>
            <p:nvPr/>
          </p:nvSpPr>
          <p:spPr>
            <a:xfrm>
              <a:off x="738874" y="2120900"/>
              <a:ext cx="3044543" cy="3064441"/>
            </a:xfrm>
            <a:prstGeom prst="rect">
              <a:avLst/>
            </a:prstGeom>
            <a:solidFill>
              <a:schemeClr val="accent3">
                <a:lumMod val="60000"/>
                <a:lumOff val="4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80" name="Rectangle 79"/>
            <p:cNvSpPr/>
            <p:nvPr/>
          </p:nvSpPr>
          <p:spPr>
            <a:xfrm>
              <a:off x="5695911" y="4130892"/>
              <a:ext cx="2538360" cy="1081492"/>
            </a:xfrm>
            <a:prstGeom prst="rect">
              <a:avLst/>
            </a:prstGeom>
            <a:solidFill>
              <a:schemeClr val="accent1">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grpSp>
      <p:sp>
        <p:nvSpPr>
          <p:cNvPr id="81" name="Rectangle 80"/>
          <p:cNvSpPr/>
          <p:nvPr/>
        </p:nvSpPr>
        <p:spPr>
          <a:xfrm>
            <a:off x="1021584" y="1475906"/>
            <a:ext cx="1863702" cy="66121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Policy Metadata (Principles, Regulations, Standards, Approaches, </a:t>
            </a:r>
            <a:r>
              <a:rPr lang="en-US" sz="900" dirty="0">
                <a:solidFill>
                  <a:srgbClr val="1F497D"/>
                </a:solidFill>
                <a:latin typeface="Calibri"/>
                <a:ea typeface="ＭＳ Ｐゴシック"/>
                <a:cs typeface="Calibri"/>
              </a:rPr>
              <a:t>Rule Specifications, </a:t>
            </a:r>
            <a:r>
              <a:rPr lang="en-US" sz="900" dirty="0" smtClean="0">
                <a:solidFill>
                  <a:srgbClr val="1F497D"/>
                </a:solidFill>
                <a:latin typeface="Calibri"/>
                <a:ea typeface="ＭＳ Ｐゴシック"/>
                <a:cs typeface="Calibri"/>
              </a:rPr>
              <a:t>Roles </a:t>
            </a:r>
            <a:r>
              <a:rPr lang="en-US" sz="900" dirty="0">
                <a:solidFill>
                  <a:srgbClr val="1F497D"/>
                </a:solidFill>
                <a:latin typeface="Calibri"/>
                <a:ea typeface="ＭＳ Ｐゴシック"/>
                <a:cs typeface="Calibri"/>
              </a:rPr>
              <a:t>and </a:t>
            </a:r>
            <a:r>
              <a:rPr lang="en-US" sz="900" dirty="0" smtClean="0">
                <a:solidFill>
                  <a:srgbClr val="1F497D"/>
                </a:solidFill>
                <a:latin typeface="Calibri"/>
                <a:ea typeface="ＭＳ Ｐゴシック"/>
                <a:cs typeface="Calibri"/>
              </a:rPr>
              <a:t>Metrics)</a:t>
            </a:r>
            <a:endParaRPr lang="en-US" sz="900" dirty="0">
              <a:solidFill>
                <a:srgbClr val="1F497D"/>
              </a:solidFill>
              <a:latin typeface="Calibri"/>
              <a:ea typeface="ＭＳ Ｐゴシック"/>
              <a:cs typeface="Calibri"/>
            </a:endParaRPr>
          </a:p>
        </p:txBody>
      </p:sp>
      <p:sp>
        <p:nvSpPr>
          <p:cNvPr id="82" name="Rectangle 81"/>
          <p:cNvSpPr/>
          <p:nvPr/>
        </p:nvSpPr>
        <p:spPr>
          <a:xfrm>
            <a:off x="1024150" y="2712264"/>
            <a:ext cx="833900" cy="59645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Governance Actions and Processes</a:t>
            </a:r>
          </a:p>
        </p:txBody>
      </p:sp>
      <p:sp>
        <p:nvSpPr>
          <p:cNvPr id="83" name="Rectangle 82"/>
          <p:cNvSpPr/>
          <p:nvPr/>
        </p:nvSpPr>
        <p:spPr>
          <a:xfrm>
            <a:off x="3824512" y="2787259"/>
            <a:ext cx="1415263" cy="171931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solidFill>
                <a:srgbClr val="1F497D"/>
              </a:solidFill>
              <a:latin typeface="Calibri"/>
              <a:ea typeface="ＭＳ Ｐゴシック"/>
              <a:cs typeface="Calibri"/>
            </a:endParaRPr>
          </a:p>
        </p:txBody>
      </p:sp>
      <p:sp>
        <p:nvSpPr>
          <p:cNvPr id="84" name="Up-Down Arrow 83"/>
          <p:cNvSpPr/>
          <p:nvPr/>
        </p:nvSpPr>
        <p:spPr>
          <a:xfrm>
            <a:off x="4405408" y="2500198"/>
            <a:ext cx="161361" cy="295646"/>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85" name="TextBox 84"/>
          <p:cNvSpPr txBox="1"/>
          <p:nvPr/>
        </p:nvSpPr>
        <p:spPr bwMode="auto">
          <a:xfrm>
            <a:off x="5343241" y="1444563"/>
            <a:ext cx="78178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Augmentation</a:t>
            </a:r>
          </a:p>
        </p:txBody>
      </p:sp>
      <p:sp>
        <p:nvSpPr>
          <p:cNvPr id="86" name="TextBox 85"/>
          <p:cNvSpPr txBox="1"/>
          <p:nvPr/>
        </p:nvSpPr>
        <p:spPr bwMode="auto">
          <a:xfrm>
            <a:off x="4585142" y="2472940"/>
            <a:ext cx="556563"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Mapping</a:t>
            </a:r>
          </a:p>
        </p:txBody>
      </p:sp>
      <p:sp>
        <p:nvSpPr>
          <p:cNvPr id="87" name="TextBox 86"/>
          <p:cNvSpPr txBox="1"/>
          <p:nvPr/>
        </p:nvSpPr>
        <p:spPr bwMode="auto">
          <a:xfrm>
            <a:off x="1485828" y="2521502"/>
            <a:ext cx="85652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Implementation</a:t>
            </a:r>
          </a:p>
        </p:txBody>
      </p:sp>
      <p:sp>
        <p:nvSpPr>
          <p:cNvPr id="91" name="Rectangle 90"/>
          <p:cNvSpPr/>
          <p:nvPr/>
        </p:nvSpPr>
        <p:spPr>
          <a:xfrm>
            <a:off x="3823163" y="1486785"/>
            <a:ext cx="1446313" cy="54813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Business Objects and </a:t>
            </a:r>
            <a:r>
              <a:rPr lang="en-US" sz="900" dirty="0" smtClean="0">
                <a:solidFill>
                  <a:srgbClr val="1F497D"/>
                </a:solidFill>
                <a:latin typeface="Calibri"/>
                <a:ea typeface="ＭＳ Ｐゴシック"/>
                <a:cs typeface="Calibri"/>
              </a:rPr>
              <a:t>Relationships, Taxonomies and Ontologies</a:t>
            </a:r>
            <a:endParaRPr lang="en-US" sz="900" dirty="0">
              <a:solidFill>
                <a:srgbClr val="1F497D"/>
              </a:solidFill>
              <a:latin typeface="Calibri"/>
              <a:ea typeface="ＭＳ Ｐゴシック"/>
              <a:cs typeface="Calibri"/>
            </a:endParaRPr>
          </a:p>
        </p:txBody>
      </p:sp>
      <p:sp>
        <p:nvSpPr>
          <p:cNvPr id="92" name="Rectangle 91"/>
          <p:cNvSpPr/>
          <p:nvPr/>
        </p:nvSpPr>
        <p:spPr>
          <a:xfrm>
            <a:off x="3821244" y="2264612"/>
            <a:ext cx="1426580" cy="23195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Business Attributes</a:t>
            </a:r>
          </a:p>
        </p:txBody>
      </p:sp>
      <p:sp>
        <p:nvSpPr>
          <p:cNvPr id="93" name="Up-Down Arrow 92"/>
          <p:cNvSpPr/>
          <p:nvPr/>
        </p:nvSpPr>
        <p:spPr>
          <a:xfrm>
            <a:off x="4411467" y="1990342"/>
            <a:ext cx="161362" cy="294409"/>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4" name="TextBox 93"/>
          <p:cNvSpPr txBox="1"/>
          <p:nvPr/>
        </p:nvSpPr>
        <p:spPr bwMode="auto">
          <a:xfrm>
            <a:off x="4485440" y="2038667"/>
            <a:ext cx="71806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Organization</a:t>
            </a:r>
          </a:p>
        </p:txBody>
      </p:sp>
      <p:sp>
        <p:nvSpPr>
          <p:cNvPr id="95" name="Bent Arrow 94"/>
          <p:cNvSpPr/>
          <p:nvPr/>
        </p:nvSpPr>
        <p:spPr>
          <a:xfrm flipV="1">
            <a:off x="3538507" y="2236410"/>
            <a:ext cx="376316"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6" name="Bent Arrow 95"/>
          <p:cNvSpPr/>
          <p:nvPr/>
        </p:nvSpPr>
        <p:spPr>
          <a:xfrm flipV="1">
            <a:off x="3534223" y="1700785"/>
            <a:ext cx="377747" cy="67518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7" name="Bent Arrow 96"/>
          <p:cNvSpPr/>
          <p:nvPr/>
        </p:nvSpPr>
        <p:spPr>
          <a:xfrm flipH="1" flipV="1">
            <a:off x="5223912" y="2385552"/>
            <a:ext cx="376315"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98" name="Rectangle 97"/>
          <p:cNvSpPr/>
          <p:nvPr/>
        </p:nvSpPr>
        <p:spPr>
          <a:xfrm>
            <a:off x="6015292" y="1072136"/>
            <a:ext cx="1587164" cy="79787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Teaming </a:t>
            </a:r>
            <a:r>
              <a:rPr lang="en-US" sz="900" dirty="0">
                <a:solidFill>
                  <a:srgbClr val="1F497D"/>
                </a:solidFill>
                <a:latin typeface="Calibri"/>
                <a:ea typeface="ＭＳ Ｐゴシック"/>
                <a:cs typeface="Calibri"/>
              </a:rPr>
              <a:t>Metadata</a:t>
            </a:r>
          </a:p>
          <a:p>
            <a:pPr algn="ctr">
              <a:defRPr/>
            </a:pPr>
            <a:r>
              <a:rPr lang="en-US" sz="900" dirty="0" smtClean="0">
                <a:solidFill>
                  <a:srgbClr val="1F497D"/>
                </a:solidFill>
                <a:latin typeface="Calibri"/>
                <a:ea typeface="ＭＳ Ｐゴシック"/>
                <a:cs typeface="Calibri"/>
              </a:rPr>
              <a:t>(people profiles, communities</a:t>
            </a:r>
            <a:r>
              <a:rPr lang="en-US" sz="900" dirty="0">
                <a:solidFill>
                  <a:srgbClr val="1F497D"/>
                </a:solidFill>
                <a:latin typeface="Calibri"/>
                <a:ea typeface="ＭＳ Ｐゴシック"/>
                <a:cs typeface="Calibri"/>
              </a:rPr>
              <a:t>, projects, </a:t>
            </a:r>
          </a:p>
          <a:p>
            <a:pPr algn="ctr">
              <a:defRPr/>
            </a:pPr>
            <a:r>
              <a:rPr lang="en-US" sz="900" dirty="0">
                <a:solidFill>
                  <a:srgbClr val="1F497D"/>
                </a:solidFill>
                <a:latin typeface="Calibri"/>
                <a:ea typeface="ＭＳ Ｐゴシック"/>
                <a:cs typeface="Calibri"/>
              </a:rPr>
              <a:t>notebooks, …)</a:t>
            </a:r>
          </a:p>
        </p:txBody>
      </p:sp>
      <p:sp>
        <p:nvSpPr>
          <p:cNvPr id="99" name="Rectangle 98"/>
          <p:cNvSpPr/>
          <p:nvPr/>
        </p:nvSpPr>
        <p:spPr>
          <a:xfrm>
            <a:off x="6026374" y="2629012"/>
            <a:ext cx="1576099" cy="29026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Models and Schemas</a:t>
            </a:r>
          </a:p>
        </p:txBody>
      </p:sp>
      <p:sp>
        <p:nvSpPr>
          <p:cNvPr id="100" name="Bent Arrow 99"/>
          <p:cNvSpPr/>
          <p:nvPr/>
        </p:nvSpPr>
        <p:spPr>
          <a:xfrm flipV="1">
            <a:off x="5561596" y="2394039"/>
            <a:ext cx="436411"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01" name="Oval 100"/>
          <p:cNvSpPr/>
          <p:nvPr/>
        </p:nvSpPr>
        <p:spPr bwMode="auto">
          <a:xfrm>
            <a:off x="3335530" y="1114419"/>
            <a:ext cx="280990" cy="21654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4</a:t>
            </a:r>
          </a:p>
        </p:txBody>
      </p:sp>
      <p:sp>
        <p:nvSpPr>
          <p:cNvPr id="102" name="Oval 101"/>
          <p:cNvSpPr/>
          <p:nvPr/>
        </p:nvSpPr>
        <p:spPr bwMode="auto">
          <a:xfrm>
            <a:off x="3888830" y="1979043"/>
            <a:ext cx="282093" cy="21654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3</a:t>
            </a:r>
          </a:p>
        </p:txBody>
      </p:sp>
      <p:sp>
        <p:nvSpPr>
          <p:cNvPr id="104" name="Oval 103"/>
          <p:cNvSpPr/>
          <p:nvPr/>
        </p:nvSpPr>
        <p:spPr bwMode="auto">
          <a:xfrm>
            <a:off x="5585076" y="1150436"/>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1</a:t>
            </a:r>
          </a:p>
        </p:txBody>
      </p:sp>
      <p:sp>
        <p:nvSpPr>
          <p:cNvPr id="105" name="Oval 104"/>
          <p:cNvSpPr/>
          <p:nvPr/>
        </p:nvSpPr>
        <p:spPr bwMode="auto">
          <a:xfrm>
            <a:off x="5555248" y="317106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5</a:t>
            </a:r>
          </a:p>
        </p:txBody>
      </p:sp>
      <p:sp>
        <p:nvSpPr>
          <p:cNvPr id="106" name="Rectangle 105"/>
          <p:cNvSpPr/>
          <p:nvPr/>
        </p:nvSpPr>
        <p:spPr>
          <a:xfrm>
            <a:off x="3761783" y="3678166"/>
            <a:ext cx="1503996" cy="507831"/>
          </a:xfrm>
          <a:prstGeom prst="rect">
            <a:avLst/>
          </a:prstGeom>
        </p:spPr>
        <p:txBody>
          <a:bodyPr wrap="square">
            <a:spAutoFit/>
          </a:bodyPr>
          <a:lstStyle/>
          <a:p>
            <a:pPr lvl="0" algn="ctr">
              <a:defRPr/>
            </a:pPr>
            <a:r>
              <a:rPr lang="en-US" sz="900" dirty="0">
                <a:solidFill>
                  <a:srgbClr val="1F497D"/>
                </a:solidFill>
                <a:latin typeface="Calibri"/>
                <a:ea typeface="ＭＳ Ｐゴシック"/>
                <a:cs typeface="Calibri"/>
              </a:rPr>
              <a:t>Physical Asset Descriptions</a:t>
            </a:r>
          </a:p>
          <a:p>
            <a:pPr lvl="0" algn="ctr">
              <a:defRPr/>
            </a:pPr>
            <a:r>
              <a:rPr lang="en-US" sz="900" dirty="0">
                <a:solidFill>
                  <a:srgbClr val="1F497D"/>
                </a:solidFill>
                <a:latin typeface="Calibri"/>
                <a:ea typeface="ＭＳ Ｐゴシック"/>
                <a:cs typeface="Calibri"/>
              </a:rPr>
              <a:t>(Data stores</a:t>
            </a:r>
            <a:r>
              <a:rPr lang="en-US" sz="900" dirty="0" smtClean="0">
                <a:solidFill>
                  <a:srgbClr val="1F497D"/>
                </a:solidFill>
                <a:latin typeface="Calibri"/>
                <a:ea typeface="ＭＳ Ｐゴシック"/>
                <a:cs typeface="Calibri"/>
              </a:rPr>
              <a:t>, APIs,</a:t>
            </a:r>
          </a:p>
          <a:p>
            <a:pPr lvl="0" algn="ctr">
              <a:defRPr/>
            </a:pPr>
            <a:r>
              <a:rPr lang="en-US" sz="900" dirty="0" smtClean="0">
                <a:solidFill>
                  <a:srgbClr val="1F497D"/>
                </a:solidFill>
                <a:latin typeface="Calibri"/>
                <a:ea typeface="ＭＳ Ｐゴシック"/>
                <a:cs typeface="Calibri"/>
              </a:rPr>
              <a:t>models </a:t>
            </a:r>
            <a:r>
              <a:rPr lang="en-US" sz="900" dirty="0">
                <a:solidFill>
                  <a:srgbClr val="1F497D"/>
                </a:solidFill>
                <a:latin typeface="Calibri"/>
                <a:ea typeface="ＭＳ Ｐゴシック"/>
                <a:cs typeface="Calibri"/>
              </a:rPr>
              <a:t>and components)</a:t>
            </a:r>
          </a:p>
        </p:txBody>
      </p:sp>
      <p:sp>
        <p:nvSpPr>
          <p:cNvPr id="107" name="Rectangle 106"/>
          <p:cNvSpPr/>
          <p:nvPr/>
        </p:nvSpPr>
        <p:spPr>
          <a:xfrm>
            <a:off x="3763905" y="2897738"/>
            <a:ext cx="1472086" cy="507831"/>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Asset Collections</a:t>
            </a:r>
            <a:endParaRPr lang="en-US" sz="900" dirty="0">
              <a:solidFill>
                <a:srgbClr val="1F497D"/>
              </a:solidFill>
              <a:latin typeface="Calibri"/>
              <a:ea typeface="ＭＳ Ｐゴシック"/>
              <a:cs typeface="Calibri"/>
            </a:endParaRPr>
          </a:p>
          <a:p>
            <a:pPr lvl="0" algn="ctr">
              <a:defRPr/>
            </a:pPr>
            <a:r>
              <a:rPr lang="en-US" sz="900" dirty="0" smtClean="0">
                <a:solidFill>
                  <a:srgbClr val="1F497D"/>
                </a:solidFill>
                <a:latin typeface="Calibri"/>
                <a:ea typeface="ＭＳ Ｐゴシック"/>
                <a:cs typeface="Calibri"/>
              </a:rPr>
              <a:t>(Sets, Typed Sets, Type Organized Sets)</a:t>
            </a:r>
            <a:endParaRPr lang="en-US" sz="900" dirty="0">
              <a:solidFill>
                <a:srgbClr val="1F497D"/>
              </a:solidFill>
              <a:latin typeface="Calibri"/>
              <a:ea typeface="ＭＳ Ｐゴシック"/>
              <a:cs typeface="Calibri"/>
            </a:endParaRPr>
          </a:p>
        </p:txBody>
      </p:sp>
      <p:sp>
        <p:nvSpPr>
          <p:cNvPr id="124" name="Rectangle 123"/>
          <p:cNvSpPr/>
          <p:nvPr/>
        </p:nvSpPr>
        <p:spPr>
          <a:xfrm>
            <a:off x="3809725" y="3450179"/>
            <a:ext cx="1447919" cy="230832"/>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Information Views</a:t>
            </a:r>
            <a:endParaRPr lang="en-US" sz="900" dirty="0">
              <a:solidFill>
                <a:srgbClr val="1F497D"/>
              </a:solidFill>
              <a:latin typeface="Calibri"/>
              <a:ea typeface="ＭＳ Ｐゴシック"/>
              <a:cs typeface="Calibri"/>
            </a:endParaRPr>
          </a:p>
        </p:txBody>
      </p:sp>
      <p:sp>
        <p:nvSpPr>
          <p:cNvPr id="125" name="Rectangle 124"/>
          <p:cNvSpPr/>
          <p:nvPr/>
        </p:nvSpPr>
        <p:spPr>
          <a:xfrm>
            <a:off x="2043393" y="2703630"/>
            <a:ext cx="827251" cy="605087"/>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900" dirty="0" smtClean="0">
                <a:solidFill>
                  <a:srgbClr val="1F497D"/>
                </a:solidFill>
                <a:latin typeface="Calibri"/>
                <a:ea typeface="ＭＳ Ｐゴシック"/>
                <a:cs typeface="Calibri"/>
              </a:rPr>
              <a:t>Rights</a:t>
            </a:r>
          </a:p>
          <a:p>
            <a:pPr algn="ctr">
              <a:defRPr/>
            </a:pPr>
            <a:r>
              <a:rPr lang="en-US" sz="900" dirty="0" smtClean="0">
                <a:solidFill>
                  <a:srgbClr val="1F497D"/>
                </a:solidFill>
                <a:latin typeface="Calibri"/>
                <a:ea typeface="ＭＳ Ｐゴシック"/>
                <a:cs typeface="Calibri"/>
              </a:rPr>
              <a:t>Management</a:t>
            </a:r>
            <a:endParaRPr lang="en-US" sz="900" dirty="0">
              <a:solidFill>
                <a:srgbClr val="1F497D"/>
              </a:solidFill>
              <a:latin typeface="Calibri"/>
              <a:ea typeface="ＭＳ Ｐゴシック"/>
              <a:cs typeface="Calibri"/>
            </a:endParaRPr>
          </a:p>
        </p:txBody>
      </p:sp>
      <p:sp>
        <p:nvSpPr>
          <p:cNvPr id="126" name="Left-Right Arrow 125"/>
          <p:cNvSpPr/>
          <p:nvPr/>
        </p:nvSpPr>
        <p:spPr>
          <a:xfrm flipV="1">
            <a:off x="1828716" y="2948119"/>
            <a:ext cx="249471" cy="144494"/>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27" name="Rectangle 126"/>
          <p:cNvSpPr/>
          <p:nvPr/>
        </p:nvSpPr>
        <p:spPr>
          <a:xfrm>
            <a:off x="6029057" y="2996286"/>
            <a:ext cx="1576099" cy="28047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Reference Data</a:t>
            </a:r>
            <a:endParaRPr lang="en-US" sz="900" dirty="0">
              <a:solidFill>
                <a:srgbClr val="1F497D"/>
              </a:solidFill>
              <a:latin typeface="Calibri"/>
              <a:ea typeface="ＭＳ Ｐゴシック"/>
              <a:cs typeface="Calibri"/>
            </a:endParaRPr>
          </a:p>
        </p:txBody>
      </p:sp>
      <p:sp>
        <p:nvSpPr>
          <p:cNvPr id="128" name="Bent Arrow 127"/>
          <p:cNvSpPr/>
          <p:nvPr/>
        </p:nvSpPr>
        <p:spPr>
          <a:xfrm flipV="1">
            <a:off x="5564279" y="2067090"/>
            <a:ext cx="436411" cy="78559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29" name="Bent Arrow 128"/>
          <p:cNvSpPr/>
          <p:nvPr/>
        </p:nvSpPr>
        <p:spPr>
          <a:xfrm flipH="1" flipV="1">
            <a:off x="5225341" y="1700785"/>
            <a:ext cx="377747" cy="686546"/>
          </a:xfrm>
          <a:prstGeom prst="bentArrow">
            <a:avLst>
              <a:gd name="adj1" fmla="val 10370"/>
              <a:gd name="adj2" fmla="val 14028"/>
              <a:gd name="adj3" fmla="val 25000"/>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0" name="Left-Right Arrow 129"/>
          <p:cNvSpPr/>
          <p:nvPr/>
        </p:nvSpPr>
        <p:spPr>
          <a:xfrm>
            <a:off x="5258222" y="1616322"/>
            <a:ext cx="777872" cy="131423"/>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1" name="Bent Arrow 130"/>
          <p:cNvSpPr/>
          <p:nvPr/>
        </p:nvSpPr>
        <p:spPr>
          <a:xfrm rot="5400000" flipH="1" flipV="1">
            <a:off x="5653544" y="1715320"/>
            <a:ext cx="561566" cy="482199"/>
          </a:xfrm>
          <a:prstGeom prst="bentArrow">
            <a:avLst>
              <a:gd name="adj1" fmla="val 9718"/>
              <a:gd name="adj2" fmla="val 12060"/>
              <a:gd name="adj3" fmla="val 11839"/>
              <a:gd name="adj4" fmla="val 43750"/>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2" name="Rectangle 131"/>
          <p:cNvSpPr/>
          <p:nvPr/>
        </p:nvSpPr>
        <p:spPr>
          <a:xfrm>
            <a:off x="6022247" y="1942428"/>
            <a:ext cx="1580247" cy="50377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Feedback Metadata</a:t>
            </a:r>
          </a:p>
          <a:p>
            <a:pPr algn="ctr">
              <a:defRPr/>
            </a:pPr>
            <a:r>
              <a:rPr lang="en-US" sz="900" dirty="0">
                <a:solidFill>
                  <a:srgbClr val="1F497D"/>
                </a:solidFill>
                <a:latin typeface="Calibri"/>
                <a:ea typeface="ＭＳ Ｐゴシック"/>
                <a:cs typeface="Calibri"/>
              </a:rPr>
              <a:t>(tags, comments, ratings, …)</a:t>
            </a:r>
          </a:p>
        </p:txBody>
      </p:sp>
      <p:sp>
        <p:nvSpPr>
          <p:cNvPr id="133" name="Rectangle 132"/>
          <p:cNvSpPr/>
          <p:nvPr/>
        </p:nvSpPr>
        <p:spPr>
          <a:xfrm rot="5400000">
            <a:off x="2200239" y="2283948"/>
            <a:ext cx="1844296" cy="23939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Classification Schemes</a:t>
            </a:r>
            <a:endParaRPr lang="en-US" sz="900" dirty="0">
              <a:solidFill>
                <a:srgbClr val="1F497D"/>
              </a:solidFill>
              <a:latin typeface="Calibri"/>
              <a:ea typeface="ＭＳ Ｐゴシック"/>
              <a:cs typeface="Calibri"/>
            </a:endParaRPr>
          </a:p>
        </p:txBody>
      </p:sp>
      <p:sp>
        <p:nvSpPr>
          <p:cNvPr id="134" name="TextBox 133"/>
          <p:cNvSpPr txBox="1"/>
          <p:nvPr/>
        </p:nvSpPr>
        <p:spPr bwMode="auto">
          <a:xfrm rot="5400000">
            <a:off x="3091856" y="2253240"/>
            <a:ext cx="727833"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Classification</a:t>
            </a:r>
          </a:p>
        </p:txBody>
      </p:sp>
      <p:sp>
        <p:nvSpPr>
          <p:cNvPr id="135" name="Left-Right Arrow 134"/>
          <p:cNvSpPr/>
          <p:nvPr/>
        </p:nvSpPr>
        <p:spPr>
          <a:xfrm>
            <a:off x="2826586" y="2959909"/>
            <a:ext cx="205446" cy="13926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6" name="Left-Right Arrow 135"/>
          <p:cNvSpPr/>
          <p:nvPr/>
        </p:nvSpPr>
        <p:spPr>
          <a:xfrm>
            <a:off x="2879820" y="1654218"/>
            <a:ext cx="152285" cy="76723"/>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37" name="Left-Right Arrow 136"/>
          <p:cNvSpPr/>
          <p:nvPr/>
        </p:nvSpPr>
        <p:spPr>
          <a:xfrm>
            <a:off x="3222807" y="1650460"/>
            <a:ext cx="676276" cy="100705"/>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3" name="Rectangle 142"/>
          <p:cNvSpPr/>
          <p:nvPr/>
        </p:nvSpPr>
        <p:spPr>
          <a:xfrm>
            <a:off x="1026914" y="1101862"/>
            <a:ext cx="2237427" cy="2366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Strategy</a:t>
            </a:r>
            <a:endParaRPr lang="en-US" sz="900" dirty="0">
              <a:solidFill>
                <a:srgbClr val="1F497D"/>
              </a:solidFill>
              <a:latin typeface="Calibri"/>
              <a:ea typeface="ＭＳ Ｐゴシック"/>
              <a:cs typeface="Calibri"/>
            </a:endParaRPr>
          </a:p>
        </p:txBody>
      </p:sp>
      <p:sp>
        <p:nvSpPr>
          <p:cNvPr id="144" name="Up-Down Arrow 143"/>
          <p:cNvSpPr/>
          <p:nvPr/>
        </p:nvSpPr>
        <p:spPr>
          <a:xfrm>
            <a:off x="1883661" y="131650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5" name="Rectangle 144"/>
          <p:cNvSpPr/>
          <p:nvPr/>
        </p:nvSpPr>
        <p:spPr>
          <a:xfrm>
            <a:off x="3826588" y="1098455"/>
            <a:ext cx="1432089" cy="231951"/>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Subject Area Definition</a:t>
            </a:r>
            <a:endParaRPr lang="en-US" sz="900" dirty="0">
              <a:solidFill>
                <a:srgbClr val="1F497D"/>
              </a:solidFill>
              <a:latin typeface="Calibri"/>
              <a:ea typeface="ＭＳ Ｐゴシック"/>
              <a:cs typeface="Calibri"/>
            </a:endParaRPr>
          </a:p>
        </p:txBody>
      </p:sp>
      <p:sp>
        <p:nvSpPr>
          <p:cNvPr id="146" name="Up-Down Arrow 145"/>
          <p:cNvSpPr/>
          <p:nvPr/>
        </p:nvSpPr>
        <p:spPr>
          <a:xfrm>
            <a:off x="4431219" y="1309686"/>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47" name="Rectangle 146"/>
          <p:cNvSpPr/>
          <p:nvPr/>
        </p:nvSpPr>
        <p:spPr>
          <a:xfrm>
            <a:off x="1013110" y="2326206"/>
            <a:ext cx="1858413" cy="22895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solidFill>
                  <a:srgbClr val="1F497D"/>
                </a:solidFill>
                <a:latin typeface="Calibri"/>
                <a:ea typeface="ＭＳ Ｐゴシック"/>
                <a:cs typeface="Calibri"/>
              </a:rPr>
              <a:t>Campaigns and Projects</a:t>
            </a:r>
            <a:endParaRPr lang="en-US" sz="900" dirty="0">
              <a:solidFill>
                <a:srgbClr val="1F497D"/>
              </a:solidFill>
              <a:latin typeface="Calibri"/>
              <a:ea typeface="ＭＳ Ｐゴシック"/>
              <a:cs typeface="Calibri"/>
            </a:endParaRPr>
          </a:p>
        </p:txBody>
      </p:sp>
      <p:sp>
        <p:nvSpPr>
          <p:cNvPr id="149" name="Up-Down Arrow 148"/>
          <p:cNvSpPr/>
          <p:nvPr/>
        </p:nvSpPr>
        <p:spPr>
          <a:xfrm>
            <a:off x="1887665" y="2130261"/>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50" name="Up-Down Arrow 149"/>
          <p:cNvSpPr/>
          <p:nvPr/>
        </p:nvSpPr>
        <p:spPr>
          <a:xfrm>
            <a:off x="3043428" y="131041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60" name="Up-Down Arrow 159"/>
          <p:cNvSpPr/>
          <p:nvPr/>
        </p:nvSpPr>
        <p:spPr>
          <a:xfrm>
            <a:off x="1364751" y="2536131"/>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61" name="Up-Down Arrow 160"/>
          <p:cNvSpPr/>
          <p:nvPr/>
        </p:nvSpPr>
        <p:spPr>
          <a:xfrm>
            <a:off x="2382570" y="2539228"/>
            <a:ext cx="148410" cy="204154"/>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2" name="TextBox 201"/>
          <p:cNvSpPr txBox="1"/>
          <p:nvPr/>
        </p:nvSpPr>
        <p:spPr bwMode="auto">
          <a:xfrm>
            <a:off x="2045475" y="2125810"/>
            <a:ext cx="492443" cy="215444"/>
          </a:xfrm>
          <a:prstGeom prst="rect">
            <a:avLst/>
          </a:prstGeom>
          <a:noFill/>
          <a:ln w="9525">
            <a:noFill/>
            <a:miter lim="800000"/>
            <a:headEnd/>
            <a:tailEnd/>
          </a:ln>
        </p:spPr>
        <p:txBody>
          <a:bodyPr wrap="none">
            <a:spAutoFit/>
          </a:bodyPr>
          <a:lstStyle/>
          <a:p>
            <a:pPr>
              <a:defRPr/>
            </a:pPr>
            <a:r>
              <a:rPr lang="en-US" sz="800" dirty="0" smtClean="0">
                <a:solidFill>
                  <a:srgbClr val="000000"/>
                </a:solidFill>
                <a:latin typeface="Calibri" pitchFamily="-1" charset="0"/>
              </a:rPr>
              <a:t>Rollout</a:t>
            </a:r>
            <a:endParaRPr lang="en-US" sz="800" dirty="0">
              <a:solidFill>
                <a:srgbClr val="000000"/>
              </a:solidFill>
              <a:latin typeface="Calibri" pitchFamily="-1" charset="0"/>
            </a:endParaRPr>
          </a:p>
        </p:txBody>
      </p:sp>
      <p:sp>
        <p:nvSpPr>
          <p:cNvPr id="203" name="Rectangle 202"/>
          <p:cNvSpPr/>
          <p:nvPr/>
        </p:nvSpPr>
        <p:spPr bwMode="auto">
          <a:xfrm>
            <a:off x="5376752" y="3413760"/>
            <a:ext cx="2287943" cy="1178560"/>
          </a:xfrm>
          <a:prstGeom prst="rect">
            <a:avLst/>
          </a:prstGeom>
          <a:solidFill>
            <a:schemeClr val="accent6">
              <a:lumMod val="40000"/>
              <a:lumOff val="60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4" name="Curved Left Arrow 203"/>
          <p:cNvSpPr/>
          <p:nvPr/>
        </p:nvSpPr>
        <p:spPr>
          <a:xfrm flipV="1">
            <a:off x="5245628" y="3997432"/>
            <a:ext cx="211635" cy="429062"/>
          </a:xfrm>
          <a:prstGeom prst="curvedLef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rgbClr val="1F497D"/>
              </a:solidFill>
              <a:latin typeface="Calibri"/>
              <a:cs typeface="Calibri"/>
            </a:endParaRPr>
          </a:p>
        </p:txBody>
      </p:sp>
      <p:sp>
        <p:nvSpPr>
          <p:cNvPr id="205" name="Oval 204"/>
          <p:cNvSpPr/>
          <p:nvPr/>
        </p:nvSpPr>
        <p:spPr bwMode="auto">
          <a:xfrm>
            <a:off x="5016602" y="2760494"/>
            <a:ext cx="280991"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2</a:t>
            </a:r>
          </a:p>
        </p:txBody>
      </p:sp>
      <p:sp>
        <p:nvSpPr>
          <p:cNvPr id="206" name="Rectangle 205"/>
          <p:cNvSpPr/>
          <p:nvPr/>
        </p:nvSpPr>
        <p:spPr>
          <a:xfrm>
            <a:off x="6025295" y="3469355"/>
            <a:ext cx="1586780" cy="10152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ea typeface="ＭＳ Ｐゴシック"/>
                <a:cs typeface="Calibri"/>
              </a:rPr>
              <a:t>Discovery</a:t>
            </a:r>
          </a:p>
          <a:p>
            <a:pPr algn="ctr">
              <a:defRPr/>
            </a:pPr>
            <a:r>
              <a:rPr lang="en-US" sz="900" dirty="0">
                <a:solidFill>
                  <a:srgbClr val="1F497D"/>
                </a:solidFill>
                <a:latin typeface="Calibri"/>
                <a:ea typeface="ＭＳ Ｐゴシック"/>
                <a:cs typeface="Calibri"/>
              </a:rPr>
              <a:t>Metadata (profile data, technical classification, data classification,</a:t>
            </a:r>
          </a:p>
          <a:p>
            <a:pPr algn="ctr">
              <a:defRPr/>
            </a:pPr>
            <a:r>
              <a:rPr lang="en-US" sz="900" dirty="0">
                <a:solidFill>
                  <a:srgbClr val="1F497D"/>
                </a:solidFill>
                <a:latin typeface="Calibri"/>
                <a:ea typeface="ＭＳ Ｐゴシック"/>
                <a:cs typeface="Calibri"/>
              </a:rPr>
              <a:t>data quality assessment, …)</a:t>
            </a:r>
          </a:p>
        </p:txBody>
      </p:sp>
      <p:sp>
        <p:nvSpPr>
          <p:cNvPr id="207" name="Left-Right Arrow 206"/>
          <p:cNvSpPr/>
          <p:nvPr/>
        </p:nvSpPr>
        <p:spPr>
          <a:xfrm>
            <a:off x="5236669" y="3702148"/>
            <a:ext cx="788669" cy="10228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08" name="TextBox 207"/>
          <p:cNvSpPr txBox="1"/>
          <p:nvPr/>
        </p:nvSpPr>
        <p:spPr bwMode="auto">
          <a:xfrm>
            <a:off x="5332457" y="3521705"/>
            <a:ext cx="781785"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Augmentation</a:t>
            </a:r>
          </a:p>
        </p:txBody>
      </p:sp>
      <p:sp>
        <p:nvSpPr>
          <p:cNvPr id="209" name="Rectangle 208"/>
          <p:cNvSpPr/>
          <p:nvPr/>
        </p:nvSpPr>
        <p:spPr bwMode="auto">
          <a:xfrm>
            <a:off x="918859" y="3383281"/>
            <a:ext cx="2744190" cy="589280"/>
          </a:xfrm>
          <a:prstGeom prst="rect">
            <a:avLst/>
          </a:prstGeom>
          <a:solidFill>
            <a:schemeClr val="bg2">
              <a:lumMod val="75000"/>
            </a:schemeClr>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0" name="TextBox 209"/>
          <p:cNvSpPr txBox="1"/>
          <p:nvPr/>
        </p:nvSpPr>
        <p:spPr bwMode="auto">
          <a:xfrm>
            <a:off x="1528976" y="3352449"/>
            <a:ext cx="659155"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Instrument</a:t>
            </a:r>
          </a:p>
        </p:txBody>
      </p:sp>
      <p:sp>
        <p:nvSpPr>
          <p:cNvPr id="211" name="TextBox 210"/>
          <p:cNvSpPr txBox="1"/>
          <p:nvPr/>
        </p:nvSpPr>
        <p:spPr bwMode="auto">
          <a:xfrm>
            <a:off x="3200929" y="3475267"/>
            <a:ext cx="659606" cy="215444"/>
          </a:xfrm>
          <a:prstGeom prst="rect">
            <a:avLst/>
          </a:prstGeom>
          <a:noFill/>
          <a:ln w="9525">
            <a:noFill/>
            <a:miter lim="800000"/>
            <a:headEnd/>
            <a:tailEnd/>
          </a:ln>
        </p:spPr>
        <p:txBody>
          <a:bodyPr wrap="none">
            <a:spAutoFit/>
          </a:bodyPr>
          <a:lstStyle/>
          <a:p>
            <a:pPr>
              <a:defRPr/>
            </a:pPr>
            <a:r>
              <a:rPr lang="en-US" sz="800" dirty="0">
                <a:solidFill>
                  <a:srgbClr val="000000"/>
                </a:solidFill>
                <a:latin typeface="Calibri" pitchFamily="-1" charset="0"/>
              </a:rPr>
              <a:t>Association</a:t>
            </a:r>
          </a:p>
        </p:txBody>
      </p:sp>
      <p:sp>
        <p:nvSpPr>
          <p:cNvPr id="212" name="Rectangle 211"/>
          <p:cNvSpPr/>
          <p:nvPr/>
        </p:nvSpPr>
        <p:spPr>
          <a:xfrm>
            <a:off x="1029802" y="3526071"/>
            <a:ext cx="2222354" cy="38882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900" dirty="0">
                <a:solidFill>
                  <a:srgbClr val="1F497D"/>
                </a:solidFill>
                <a:latin typeface="Calibri"/>
                <a:ea typeface="ＭＳ Ｐゴシック"/>
                <a:cs typeface="Calibri"/>
              </a:rPr>
              <a:t>Information Process</a:t>
            </a:r>
          </a:p>
          <a:p>
            <a:pPr algn="ctr">
              <a:defRPr/>
            </a:pPr>
            <a:r>
              <a:rPr lang="en-US" sz="900" dirty="0" smtClean="0">
                <a:solidFill>
                  <a:srgbClr val="1F497D"/>
                </a:solidFill>
                <a:latin typeface="Calibri"/>
                <a:ea typeface="ＭＳ Ｐゴシック"/>
                <a:cs typeface="Calibri"/>
              </a:rPr>
              <a:t>Instrumentation (design lineage)</a:t>
            </a:r>
            <a:endParaRPr lang="en-US" sz="900" dirty="0">
              <a:solidFill>
                <a:srgbClr val="1F497D"/>
              </a:solidFill>
              <a:latin typeface="Calibri"/>
              <a:ea typeface="ＭＳ Ｐゴシック"/>
              <a:cs typeface="Calibri"/>
            </a:endParaRPr>
          </a:p>
        </p:txBody>
      </p:sp>
      <p:sp>
        <p:nvSpPr>
          <p:cNvPr id="214" name="Left-Right Arrow 213"/>
          <p:cNvSpPr/>
          <p:nvPr/>
        </p:nvSpPr>
        <p:spPr>
          <a:xfrm>
            <a:off x="3203503" y="3634734"/>
            <a:ext cx="706844" cy="118078"/>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5" name="Up-Down Arrow 214"/>
          <p:cNvSpPr/>
          <p:nvPr/>
        </p:nvSpPr>
        <p:spPr>
          <a:xfrm>
            <a:off x="1354594" y="3277838"/>
            <a:ext cx="156717" cy="318829"/>
          </a:xfrm>
          <a:prstGeom prst="upDown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216" name="Oval 215"/>
          <p:cNvSpPr/>
          <p:nvPr/>
        </p:nvSpPr>
        <p:spPr bwMode="auto">
          <a:xfrm>
            <a:off x="5575568" y="408546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6</a:t>
            </a:r>
          </a:p>
        </p:txBody>
      </p:sp>
      <p:sp>
        <p:nvSpPr>
          <p:cNvPr id="217" name="Oval 216"/>
          <p:cNvSpPr/>
          <p:nvPr/>
        </p:nvSpPr>
        <p:spPr bwMode="auto">
          <a:xfrm>
            <a:off x="3340368" y="3313303"/>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7</a:t>
            </a:r>
          </a:p>
        </p:txBody>
      </p:sp>
      <p:sp>
        <p:nvSpPr>
          <p:cNvPr id="108" name="Rectangle 107"/>
          <p:cNvSpPr/>
          <p:nvPr/>
        </p:nvSpPr>
        <p:spPr bwMode="auto">
          <a:xfrm>
            <a:off x="899731" y="3967344"/>
            <a:ext cx="2761528" cy="649480"/>
          </a:xfrm>
          <a:prstGeom prst="rect">
            <a:avLst/>
          </a:prstGeom>
          <a:solidFill>
            <a:srgbClr val="FFFF66"/>
          </a:solidFill>
          <a:ln w="57150" cmpd="sng">
            <a:solidFill>
              <a:srgbClr val="1F497D"/>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13" name="Rectangle 112"/>
          <p:cNvSpPr/>
          <p:nvPr/>
        </p:nvSpPr>
        <p:spPr>
          <a:xfrm>
            <a:off x="3812713" y="4215167"/>
            <a:ext cx="1447919" cy="230832"/>
          </a:xfrm>
          <a:prstGeom prst="rect">
            <a:avLst/>
          </a:prstGeom>
        </p:spPr>
        <p:txBody>
          <a:bodyPr wrap="square">
            <a:spAutoFit/>
          </a:bodyPr>
          <a:lstStyle/>
          <a:p>
            <a:pPr lvl="0" algn="ctr">
              <a:defRPr/>
            </a:pPr>
            <a:r>
              <a:rPr lang="en-US" sz="900" dirty="0" smtClean="0">
                <a:solidFill>
                  <a:srgbClr val="1F497D"/>
                </a:solidFill>
                <a:latin typeface="Calibri"/>
                <a:ea typeface="ＭＳ Ｐゴシック"/>
                <a:cs typeface="Calibri"/>
              </a:rPr>
              <a:t>Connectors</a:t>
            </a:r>
            <a:endParaRPr lang="en-US" sz="900" dirty="0">
              <a:solidFill>
                <a:srgbClr val="1F497D"/>
              </a:solidFill>
              <a:latin typeface="Calibri"/>
              <a:ea typeface="ＭＳ Ｐゴシック"/>
              <a:cs typeface="Calibri"/>
            </a:endParaRPr>
          </a:p>
        </p:txBody>
      </p:sp>
      <p:sp>
        <p:nvSpPr>
          <p:cNvPr id="88" name="Rectangle 87"/>
          <p:cNvSpPr/>
          <p:nvPr/>
        </p:nvSpPr>
        <p:spPr>
          <a:xfrm>
            <a:off x="1030701" y="4078941"/>
            <a:ext cx="2206248" cy="4332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rgbClr val="1F497D"/>
                </a:solidFill>
                <a:latin typeface="Calibri"/>
                <a:cs typeface="Calibri"/>
              </a:rPr>
              <a:t>Basic Types, Infrastructure and Systems</a:t>
            </a:r>
          </a:p>
        </p:txBody>
      </p:sp>
      <p:sp>
        <p:nvSpPr>
          <p:cNvPr id="89" name="TextBox 88"/>
          <p:cNvSpPr txBox="1"/>
          <p:nvPr/>
        </p:nvSpPr>
        <p:spPr bwMode="auto">
          <a:xfrm>
            <a:off x="3240088" y="4084772"/>
            <a:ext cx="466794" cy="215444"/>
          </a:xfrm>
          <a:prstGeom prst="rect">
            <a:avLst/>
          </a:prstGeom>
          <a:noFill/>
          <a:ln w="9525">
            <a:noFill/>
            <a:miter lim="800000"/>
            <a:headEnd/>
            <a:tailEnd/>
          </a:ln>
        </p:spPr>
        <p:txBody>
          <a:bodyPr wrap="none">
            <a:spAutoFit/>
          </a:bodyPr>
          <a:lstStyle/>
          <a:p>
            <a:pPr>
              <a:defRPr/>
            </a:pPr>
            <a:r>
              <a:rPr lang="en-US" sz="800" dirty="0">
                <a:latin typeface="Calibri" pitchFamily="-1" charset="0"/>
              </a:rPr>
              <a:t>Access</a:t>
            </a:r>
          </a:p>
        </p:txBody>
      </p:sp>
      <p:sp>
        <p:nvSpPr>
          <p:cNvPr id="142" name="Left-Right Arrow 141"/>
          <p:cNvSpPr/>
          <p:nvPr/>
        </p:nvSpPr>
        <p:spPr>
          <a:xfrm>
            <a:off x="3183808" y="4283815"/>
            <a:ext cx="706844" cy="123827"/>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rgbClr val="1F497D"/>
              </a:solidFill>
              <a:latin typeface="Calibri"/>
              <a:ea typeface="ＭＳ Ｐゴシック"/>
              <a:cs typeface="Calibri"/>
            </a:endParaRPr>
          </a:p>
        </p:txBody>
      </p:sp>
      <p:sp>
        <p:nvSpPr>
          <p:cNvPr id="109" name="Oval 108"/>
          <p:cNvSpPr/>
          <p:nvPr/>
        </p:nvSpPr>
        <p:spPr bwMode="auto">
          <a:xfrm>
            <a:off x="944727" y="4018694"/>
            <a:ext cx="280990" cy="217524"/>
          </a:xfrm>
          <a:prstGeom prst="ellipse">
            <a:avLst/>
          </a:prstGeom>
          <a:solidFill>
            <a:srgbClr val="FFCC33"/>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050" dirty="0">
                <a:solidFill>
                  <a:srgbClr val="E46C0A"/>
                </a:solidFill>
                <a:latin typeface="Calibri"/>
                <a:ea typeface="ＭＳ Ｐゴシック"/>
                <a:cs typeface="Calibri"/>
              </a:rPr>
              <a:t>0</a:t>
            </a:r>
          </a:p>
        </p:txBody>
      </p:sp>
    </p:spTree>
    <p:extLst>
      <p:ext uri="{BB962C8B-B14F-4D97-AF65-F5344CB8AC3E}">
        <p14:creationId xmlns:p14="http://schemas.microsoft.com/office/powerpoint/2010/main" val="38964251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detail here </a:t>
            </a:r>
            <a:r>
              <a:rPr lang="is-IS" dirty="0" smtClean="0"/>
              <a:t>…</a:t>
            </a:r>
            <a:br>
              <a:rPr lang="is-IS" dirty="0" smtClean="0"/>
            </a:br>
            <a:r>
              <a:rPr lang="en-US" sz="1200" dirty="0">
                <a:solidFill>
                  <a:srgbClr val="1F497D"/>
                </a:solidFill>
              </a:rPr>
              <a:t>https://</a:t>
            </a:r>
            <a:r>
              <a:rPr lang="en-US" sz="1200" dirty="0" err="1">
                <a:solidFill>
                  <a:srgbClr val="1F497D"/>
                </a:solidFill>
              </a:rPr>
              <a:t>cwiki.apache.org</a:t>
            </a:r>
            <a:r>
              <a:rPr lang="en-US" sz="1200" dirty="0">
                <a:solidFill>
                  <a:srgbClr val="1F497D"/>
                </a:solidFill>
              </a:rPr>
              <a:t>/confluence/display/ATLAS/</a:t>
            </a:r>
            <a:r>
              <a:rPr lang="en-US" sz="1200" dirty="0" err="1">
                <a:solidFill>
                  <a:srgbClr val="1F497D"/>
                </a:solidFill>
              </a:rPr>
              <a:t>Building+out+the+Open+Metadata+Typesystem</a:t>
            </a:r>
            <a:endParaRPr lang="en-GB" sz="1200" dirty="0">
              <a:solidFill>
                <a:srgbClr val="1F497D"/>
              </a:solidFill>
            </a:endParaRPr>
          </a:p>
        </p:txBody>
      </p:sp>
      <p:pic>
        <p:nvPicPr>
          <p:cNvPr id="4" name="Picture 3" descr="Screen Shot 2017-09-13 at 09.10.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25" y="1088406"/>
            <a:ext cx="6276365" cy="3467855"/>
          </a:xfrm>
          <a:prstGeom prst="rect">
            <a:avLst/>
          </a:prstGeom>
        </p:spPr>
      </p:pic>
    </p:spTree>
    <p:extLst>
      <p:ext uri="{BB962C8B-B14F-4D97-AF65-F5344CB8AC3E}">
        <p14:creationId xmlns:p14="http://schemas.microsoft.com/office/powerpoint/2010/main" val="247048492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Connectors</a:t>
            </a:r>
            <a:endParaRPr lang="en-GB" dirty="0"/>
          </a:p>
        </p:txBody>
      </p:sp>
      <p:pic>
        <p:nvPicPr>
          <p:cNvPr id="3" name="Picture 2"/>
          <p:cNvPicPr>
            <a:picLocks noChangeAspect="1"/>
          </p:cNvPicPr>
          <p:nvPr/>
        </p:nvPicPr>
        <p:blipFill>
          <a:blip r:embed="rId2"/>
          <a:stretch>
            <a:fillRect/>
          </a:stretch>
        </p:blipFill>
        <p:spPr>
          <a:xfrm>
            <a:off x="780903" y="806487"/>
            <a:ext cx="2478729" cy="3839393"/>
          </a:xfrm>
          <a:prstGeom prst="rect">
            <a:avLst/>
          </a:prstGeom>
        </p:spPr>
      </p:pic>
      <p:pic>
        <p:nvPicPr>
          <p:cNvPr id="4" name="Picture 3"/>
          <p:cNvPicPr>
            <a:picLocks noChangeAspect="1"/>
          </p:cNvPicPr>
          <p:nvPr/>
        </p:nvPicPr>
        <p:blipFill>
          <a:blip r:embed="rId3"/>
          <a:stretch>
            <a:fillRect/>
          </a:stretch>
        </p:blipFill>
        <p:spPr>
          <a:xfrm>
            <a:off x="5961378" y="0"/>
            <a:ext cx="2999495" cy="5143500"/>
          </a:xfrm>
          <a:prstGeom prst="rect">
            <a:avLst/>
          </a:prstGeom>
        </p:spPr>
      </p:pic>
    </p:spTree>
    <p:extLst>
      <p:ext uri="{BB962C8B-B14F-4D97-AF65-F5344CB8AC3E}">
        <p14:creationId xmlns:p14="http://schemas.microsoft.com/office/powerpoint/2010/main" val="38436909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Implementing the Caller Pattern</a:t>
            </a:r>
            <a:endParaRPr lang="en-GB" dirty="0"/>
          </a:p>
        </p:txBody>
      </p:sp>
      <p:sp>
        <p:nvSpPr>
          <p:cNvPr id="6" name="Text Placeholder 5"/>
          <p:cNvSpPr>
            <a:spLocks noGrp="1"/>
          </p:cNvSpPr>
          <p:nvPr>
            <p:ph type="body" idx="1"/>
          </p:nvPr>
        </p:nvSpPr>
        <p:spPr/>
        <p:txBody>
          <a:bodyPr/>
          <a:lstStyle/>
          <a:p>
            <a:r>
              <a:rPr lang="en-GB" dirty="0" smtClean="0"/>
              <a:t>Open Metadata and Governance</a:t>
            </a:r>
            <a:endParaRPr lang="en-GB" dirty="0"/>
          </a:p>
        </p:txBody>
      </p:sp>
    </p:spTree>
    <p:extLst>
      <p:ext uri="{BB962C8B-B14F-4D97-AF65-F5344CB8AC3E}">
        <p14:creationId xmlns:p14="http://schemas.microsoft.com/office/powerpoint/2010/main" val="39701332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reality</a:t>
            </a:r>
            <a:endParaRPr lang="en-GB" dirty="0"/>
          </a:p>
        </p:txBody>
      </p:sp>
      <p:sp>
        <p:nvSpPr>
          <p:cNvPr id="4" name="Can 3"/>
          <p:cNvSpPr/>
          <p:nvPr/>
        </p:nvSpPr>
        <p:spPr>
          <a:xfrm>
            <a:off x="4827923" y="3496439"/>
            <a:ext cx="555625" cy="3571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 name="Can 4"/>
          <p:cNvSpPr/>
          <p:nvPr/>
        </p:nvSpPr>
        <p:spPr>
          <a:xfrm>
            <a:off x="5378764" y="3488501"/>
            <a:ext cx="401637" cy="4222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 name="Can 5"/>
          <p:cNvSpPr/>
          <p:nvPr/>
        </p:nvSpPr>
        <p:spPr>
          <a:xfrm>
            <a:off x="5826439" y="3701226"/>
            <a:ext cx="315912" cy="307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7" name="Straight Arrow Connector 199"/>
          <p:cNvCxnSpPr>
            <a:endCxn id="6" idx="1"/>
          </p:cNvCxnSpPr>
          <p:nvPr/>
        </p:nvCxnSpPr>
        <p:spPr bwMode="auto">
          <a:xfrm rot="16200000" flipH="1">
            <a:off x="4646133" y="2362163"/>
            <a:ext cx="1581150" cy="1096963"/>
          </a:xfrm>
          <a:prstGeom prst="bentConnector3">
            <a:avLst>
              <a:gd name="adj1" fmla="val 76391"/>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 name="Straight Arrow Connector 196"/>
          <p:cNvCxnSpPr>
            <a:stCxn id="61" idx="2"/>
            <a:endCxn id="5" idx="1"/>
          </p:cNvCxnSpPr>
          <p:nvPr/>
        </p:nvCxnSpPr>
        <p:spPr bwMode="auto">
          <a:xfrm rot="16200000" flipH="1">
            <a:off x="4376268" y="2284355"/>
            <a:ext cx="1381125" cy="1027112"/>
          </a:xfrm>
          <a:prstGeom prst="bentConnector3">
            <a:avLst>
              <a:gd name="adj1" fmla="val 74302"/>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9" name="Can 8"/>
          <p:cNvSpPr/>
          <p:nvPr/>
        </p:nvSpPr>
        <p:spPr>
          <a:xfrm>
            <a:off x="5464489" y="3915511"/>
            <a:ext cx="436562" cy="258762"/>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0" name="Straight Arrow Connector 199"/>
          <p:cNvCxnSpPr>
            <a:stCxn id="61" idx="2"/>
            <a:endCxn id="9" idx="1"/>
          </p:cNvCxnSpPr>
          <p:nvPr/>
        </p:nvCxnSpPr>
        <p:spPr bwMode="auto">
          <a:xfrm rot="16200000" flipH="1">
            <a:off x="4213540" y="2447074"/>
            <a:ext cx="1808163" cy="1128712"/>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1" name="Group 137"/>
          <p:cNvGrpSpPr>
            <a:grpSpLocks/>
          </p:cNvGrpSpPr>
          <p:nvPr/>
        </p:nvGrpSpPr>
        <p:grpSpPr bwMode="auto">
          <a:xfrm>
            <a:off x="7220265" y="1231048"/>
            <a:ext cx="1228725" cy="863600"/>
            <a:chOff x="5523670" y="3674781"/>
            <a:chExt cx="1229360" cy="863600"/>
          </a:xfrm>
        </p:grpSpPr>
        <p:sp>
          <p:nvSpPr>
            <p:cNvPr id="12" name="Rectangle 11"/>
            <p:cNvSpPr/>
            <p:nvPr/>
          </p:nvSpPr>
          <p:spPr>
            <a:xfrm>
              <a:off x="5523670" y="3674781"/>
              <a:ext cx="1229360"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 name="Rectangle 12"/>
            <p:cNvSpPr/>
            <p:nvPr/>
          </p:nvSpPr>
          <p:spPr>
            <a:xfrm>
              <a:off x="5577673" y="3719231"/>
              <a:ext cx="1121354" cy="774700"/>
            </a:xfrm>
            <a:prstGeom prst="rect">
              <a:avLst/>
            </a:prstGeom>
            <a:solidFill>
              <a:srgbClr val="FFFFFF"/>
            </a:solidFill>
            <a:ln w="12700" cmpd="sng">
              <a:solidFill>
                <a:srgbClr val="99CC99"/>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 name="Rectangle 13"/>
            <p:cNvSpPr/>
            <p:nvPr/>
          </p:nvSpPr>
          <p:spPr>
            <a:xfrm>
              <a:off x="5569731" y="3887506"/>
              <a:ext cx="1137237" cy="80963"/>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 name="Rectangle 14"/>
            <p:cNvSpPr/>
            <p:nvPr/>
          </p:nvSpPr>
          <p:spPr>
            <a:xfrm>
              <a:off x="5569731" y="4051019"/>
              <a:ext cx="1137237" cy="80962"/>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 name="Rectangle 15"/>
            <p:cNvSpPr/>
            <p:nvPr/>
          </p:nvSpPr>
          <p:spPr>
            <a:xfrm>
              <a:off x="5569731" y="4214531"/>
              <a:ext cx="1137237" cy="80963"/>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 name="Rectangle 16"/>
            <p:cNvSpPr/>
            <p:nvPr/>
          </p:nvSpPr>
          <p:spPr>
            <a:xfrm>
              <a:off x="5569731" y="4378044"/>
              <a:ext cx="1137237" cy="80962"/>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8" name="Straight Connector 17"/>
            <p:cNvCxnSpPr/>
            <p:nvPr/>
          </p:nvCxnSpPr>
          <p:spPr bwMode="auto">
            <a:xfrm>
              <a:off x="6146292"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Straight Connector 18"/>
            <p:cNvCxnSpPr/>
            <p:nvPr/>
          </p:nvCxnSpPr>
          <p:spPr bwMode="auto">
            <a:xfrm>
              <a:off x="6295594"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Straight Connector 19"/>
            <p:cNvCxnSpPr/>
            <p:nvPr/>
          </p:nvCxnSpPr>
          <p:spPr bwMode="auto">
            <a:xfrm>
              <a:off x="6446484"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1" name="Straight Connector 20"/>
            <p:cNvCxnSpPr/>
            <p:nvPr/>
          </p:nvCxnSpPr>
          <p:spPr bwMode="auto">
            <a:xfrm>
              <a:off x="6595786"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Straight Connector 21"/>
            <p:cNvCxnSpPr/>
            <p:nvPr/>
          </p:nvCxnSpPr>
          <p:spPr bwMode="auto">
            <a:xfrm>
              <a:off x="5696796"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3" name="Straight Connector 22"/>
            <p:cNvCxnSpPr/>
            <p:nvPr/>
          </p:nvCxnSpPr>
          <p:spPr bwMode="auto">
            <a:xfrm>
              <a:off x="5846099"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Straight Connector 23"/>
            <p:cNvCxnSpPr/>
            <p:nvPr/>
          </p:nvCxnSpPr>
          <p:spPr bwMode="auto">
            <a:xfrm>
              <a:off x="5996989"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5" name="Rectangle 24"/>
            <p:cNvSpPr/>
            <p:nvPr/>
          </p:nvSpPr>
          <p:spPr>
            <a:xfrm>
              <a:off x="5569731" y="3723994"/>
              <a:ext cx="1137237" cy="80962"/>
            </a:xfrm>
            <a:prstGeom prst="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26" name="Group 6"/>
          <p:cNvGrpSpPr>
            <a:grpSpLocks/>
          </p:cNvGrpSpPr>
          <p:nvPr/>
        </p:nvGrpSpPr>
        <p:grpSpPr bwMode="auto">
          <a:xfrm>
            <a:off x="5878843" y="1227874"/>
            <a:ext cx="1230313" cy="863600"/>
            <a:chOff x="5530107" y="3733058"/>
            <a:chExt cx="1229360" cy="863600"/>
          </a:xfrm>
        </p:grpSpPr>
        <p:sp>
          <p:nvSpPr>
            <p:cNvPr id="27" name="Rectangle 26"/>
            <p:cNvSpPr/>
            <p:nvPr/>
          </p:nvSpPr>
          <p:spPr>
            <a:xfrm>
              <a:off x="5530107" y="3733058"/>
              <a:ext cx="1229360"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28" name="Rectangle 27"/>
            <p:cNvSpPr/>
            <p:nvPr/>
          </p:nvSpPr>
          <p:spPr>
            <a:xfrm>
              <a:off x="5580868" y="3774333"/>
              <a:ext cx="1137356"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29" name="Rectangle 28"/>
            <p:cNvSpPr/>
            <p:nvPr/>
          </p:nvSpPr>
          <p:spPr>
            <a:xfrm>
              <a:off x="5590385" y="3885458"/>
              <a:ext cx="274425"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0" name="Rectangle 29"/>
            <p:cNvSpPr/>
            <p:nvPr/>
          </p:nvSpPr>
          <p:spPr>
            <a:xfrm>
              <a:off x="5896536" y="3885458"/>
              <a:ext cx="815343" cy="65563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1" name="Rectangle 30"/>
            <p:cNvSpPr/>
            <p:nvPr/>
          </p:nvSpPr>
          <p:spPr>
            <a:xfrm>
              <a:off x="5650664" y="3937846"/>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2" name="Rectangle 31"/>
            <p:cNvSpPr/>
            <p:nvPr/>
          </p:nvSpPr>
          <p:spPr>
            <a:xfrm>
              <a:off x="5952055" y="3942608"/>
              <a:ext cx="656716" cy="1254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3" name="Rectangle 32"/>
            <p:cNvSpPr/>
            <p:nvPr/>
          </p:nvSpPr>
          <p:spPr>
            <a:xfrm>
              <a:off x="6018678" y="4315671"/>
              <a:ext cx="344221" cy="1476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4" name="Rectangle 33"/>
            <p:cNvSpPr/>
            <p:nvPr/>
          </p:nvSpPr>
          <p:spPr>
            <a:xfrm>
              <a:off x="5959987" y="3956896"/>
              <a:ext cx="191938" cy="4984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5" name="Rectangle 34"/>
            <p:cNvSpPr/>
            <p:nvPr/>
          </p:nvSpPr>
          <p:spPr>
            <a:xfrm>
              <a:off x="6193168" y="4134696"/>
              <a:ext cx="407672" cy="1238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6" name="Rectangle 35"/>
            <p:cNvSpPr/>
            <p:nvPr/>
          </p:nvSpPr>
          <p:spPr>
            <a:xfrm>
              <a:off x="5650664" y="4061671"/>
              <a:ext cx="155454" cy="682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7" name="Rectangle 36"/>
            <p:cNvSpPr/>
            <p:nvPr/>
          </p:nvSpPr>
          <p:spPr>
            <a:xfrm>
              <a:off x="5650664" y="4183908"/>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8" name="Rectangle 37"/>
            <p:cNvSpPr/>
            <p:nvPr/>
          </p:nvSpPr>
          <p:spPr>
            <a:xfrm>
              <a:off x="6207445" y="4395046"/>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9" name="Rectangle 38"/>
            <p:cNvSpPr/>
            <p:nvPr/>
          </p:nvSpPr>
          <p:spPr>
            <a:xfrm>
              <a:off x="5650664" y="4307733"/>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0" name="Rectangle 39"/>
            <p:cNvSpPr/>
            <p:nvPr/>
          </p:nvSpPr>
          <p:spPr>
            <a:xfrm>
              <a:off x="6434281" y="4399808"/>
              <a:ext cx="155454" cy="682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1" name="Rectangle 40"/>
            <p:cNvSpPr/>
            <p:nvPr/>
          </p:nvSpPr>
          <p:spPr>
            <a:xfrm>
              <a:off x="6426350" y="4304558"/>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cxnSp>
        <p:nvCxnSpPr>
          <p:cNvPr id="42" name="Straight Arrow Connector 199"/>
          <p:cNvCxnSpPr>
            <a:endCxn id="4" idx="1"/>
          </p:cNvCxnSpPr>
          <p:nvPr/>
        </p:nvCxnSpPr>
        <p:spPr bwMode="auto">
          <a:xfrm rot="16200000" flipH="1">
            <a:off x="3987341" y="2378045"/>
            <a:ext cx="1406525" cy="83026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3" name="Can 42"/>
          <p:cNvSpPr/>
          <p:nvPr/>
        </p:nvSpPr>
        <p:spPr>
          <a:xfrm>
            <a:off x="1410021" y="3532951"/>
            <a:ext cx="401637" cy="4222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4" name="Can 43"/>
          <p:cNvSpPr/>
          <p:nvPr/>
        </p:nvSpPr>
        <p:spPr>
          <a:xfrm>
            <a:off x="1857689" y="3745676"/>
            <a:ext cx="315912" cy="307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45" name="Straight Arrow Connector 199"/>
          <p:cNvCxnSpPr>
            <a:stCxn id="149" idx="2"/>
            <a:endCxn id="44" idx="1"/>
          </p:cNvCxnSpPr>
          <p:nvPr/>
        </p:nvCxnSpPr>
        <p:spPr bwMode="auto">
          <a:xfrm rot="16200000" flipH="1">
            <a:off x="1153655" y="2882854"/>
            <a:ext cx="1689100" cy="3651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Straight Arrow Connector 196"/>
          <p:cNvCxnSpPr>
            <a:stCxn id="148" idx="2"/>
            <a:endCxn id="43" idx="1"/>
          </p:cNvCxnSpPr>
          <p:nvPr/>
        </p:nvCxnSpPr>
        <p:spPr bwMode="auto">
          <a:xfrm rot="5400000">
            <a:off x="913945" y="2755870"/>
            <a:ext cx="1474787" cy="79375"/>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7" name="Can 46"/>
          <p:cNvSpPr/>
          <p:nvPr/>
        </p:nvSpPr>
        <p:spPr>
          <a:xfrm>
            <a:off x="1014738" y="3745648"/>
            <a:ext cx="555625" cy="357188"/>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48" name="Straight Arrow Connector 199"/>
          <p:cNvCxnSpPr>
            <a:stCxn id="147" idx="2"/>
            <a:endCxn id="51" idx="1"/>
          </p:cNvCxnSpPr>
          <p:nvPr/>
        </p:nvCxnSpPr>
        <p:spPr bwMode="auto">
          <a:xfrm rot="16200000" flipH="1">
            <a:off x="1358873" y="2118858"/>
            <a:ext cx="1719263" cy="159464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Straight Arrow Connector 196"/>
          <p:cNvCxnSpPr>
            <a:stCxn id="144" idx="2"/>
            <a:endCxn id="47" idx="1"/>
          </p:cNvCxnSpPr>
          <p:nvPr/>
        </p:nvCxnSpPr>
        <p:spPr bwMode="auto">
          <a:xfrm rot="16200000" flipH="1">
            <a:off x="372608" y="2825704"/>
            <a:ext cx="1689100" cy="15081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0" name="Can 49"/>
          <p:cNvSpPr/>
          <p:nvPr/>
        </p:nvSpPr>
        <p:spPr>
          <a:xfrm>
            <a:off x="2408573" y="3561526"/>
            <a:ext cx="403225" cy="423863"/>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1" name="Can 50"/>
          <p:cNvSpPr/>
          <p:nvPr/>
        </p:nvSpPr>
        <p:spPr>
          <a:xfrm>
            <a:off x="2857814" y="3775811"/>
            <a:ext cx="315912" cy="3063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2" name="Straight Arrow Connector 199"/>
          <p:cNvCxnSpPr>
            <a:endCxn id="51" idx="1"/>
          </p:cNvCxnSpPr>
          <p:nvPr/>
        </p:nvCxnSpPr>
        <p:spPr bwMode="auto">
          <a:xfrm rot="16200000" flipH="1">
            <a:off x="2102174" y="2862999"/>
            <a:ext cx="1217613" cy="608012"/>
          </a:xfrm>
          <a:prstGeom prst="bentConnector3">
            <a:avLst>
              <a:gd name="adj1" fmla="val 65645"/>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Straight Arrow Connector 196"/>
          <p:cNvCxnSpPr>
            <a:stCxn id="205" idx="3"/>
            <a:endCxn id="50" idx="1"/>
          </p:cNvCxnSpPr>
          <p:nvPr/>
        </p:nvCxnSpPr>
        <p:spPr bwMode="auto">
          <a:xfrm rot="16200000" flipH="1">
            <a:off x="2037513" y="2988857"/>
            <a:ext cx="558084" cy="587253"/>
          </a:xfrm>
          <a:prstGeom prst="bentConnector3">
            <a:avLst>
              <a:gd name="adj1" fmla="val 77633"/>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4" name="Can 53"/>
          <p:cNvSpPr/>
          <p:nvPr/>
        </p:nvSpPr>
        <p:spPr>
          <a:xfrm>
            <a:off x="4227882" y="3799624"/>
            <a:ext cx="555625" cy="357188"/>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5" name="Straight Arrow Connector 196"/>
          <p:cNvCxnSpPr>
            <a:stCxn id="61" idx="2"/>
            <a:endCxn id="54" idx="1"/>
          </p:cNvCxnSpPr>
          <p:nvPr/>
        </p:nvCxnSpPr>
        <p:spPr bwMode="auto">
          <a:xfrm rot="5400000">
            <a:off x="3683370" y="2929678"/>
            <a:ext cx="1692275" cy="47625"/>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6" name="Can 55"/>
          <p:cNvSpPr/>
          <p:nvPr/>
        </p:nvSpPr>
        <p:spPr>
          <a:xfrm>
            <a:off x="3321370" y="3615501"/>
            <a:ext cx="401637" cy="423863"/>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7" name="Can 56"/>
          <p:cNvSpPr/>
          <p:nvPr/>
        </p:nvSpPr>
        <p:spPr>
          <a:xfrm>
            <a:off x="3769039" y="3829787"/>
            <a:ext cx="315912" cy="3063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8" name="Straight Arrow Connector 199"/>
          <p:cNvCxnSpPr>
            <a:endCxn id="57" idx="1"/>
          </p:cNvCxnSpPr>
          <p:nvPr/>
        </p:nvCxnSpPr>
        <p:spPr bwMode="auto">
          <a:xfrm rot="5400000">
            <a:off x="3377776" y="2605041"/>
            <a:ext cx="1774825" cy="674687"/>
          </a:xfrm>
          <a:prstGeom prst="bentConnector3">
            <a:avLst>
              <a:gd name="adj1" fmla="val 70956"/>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Straight Arrow Connector 196"/>
          <p:cNvCxnSpPr>
            <a:stCxn id="61" idx="2"/>
            <a:endCxn id="51" idx="1"/>
          </p:cNvCxnSpPr>
          <p:nvPr/>
        </p:nvCxnSpPr>
        <p:spPr bwMode="auto">
          <a:xfrm rot="5400000">
            <a:off x="2950309" y="2172832"/>
            <a:ext cx="1668463" cy="1537494"/>
          </a:xfrm>
          <a:prstGeom prst="bentConnector3">
            <a:avLst>
              <a:gd name="adj1" fmla="val 66855"/>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1" name="Rectangle 60"/>
          <p:cNvSpPr/>
          <p:nvPr/>
        </p:nvSpPr>
        <p:spPr>
          <a:xfrm>
            <a:off x="3930964" y="1232638"/>
            <a:ext cx="1244600" cy="8747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2" name="Rectangle 61"/>
          <p:cNvSpPr/>
          <p:nvPr/>
        </p:nvSpPr>
        <p:spPr>
          <a:xfrm>
            <a:off x="4307201" y="1353286"/>
            <a:ext cx="503238" cy="482600"/>
          </a:xfrm>
          <a:prstGeom prst="rect">
            <a:avLst/>
          </a:prstGeom>
          <a:solidFill>
            <a:srgbClr val="FFFFFF"/>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3" name="Rectangle 62"/>
          <p:cNvSpPr/>
          <p:nvPr/>
        </p:nvSpPr>
        <p:spPr bwMode="auto">
          <a:xfrm>
            <a:off x="3946895" y="1267569"/>
            <a:ext cx="1216025" cy="73025"/>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4" name="Rectangle 63"/>
          <p:cNvSpPr/>
          <p:nvPr/>
        </p:nvSpPr>
        <p:spPr>
          <a:xfrm>
            <a:off x="3967476" y="1910500"/>
            <a:ext cx="1181100" cy="147638"/>
          </a:xfrm>
          <a:prstGeom prst="rect">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5" name="Round Diagonal Corner Rectangle 64"/>
          <p:cNvSpPr/>
          <p:nvPr/>
        </p:nvSpPr>
        <p:spPr>
          <a:xfrm>
            <a:off x="4589781" y="1483461"/>
            <a:ext cx="60325" cy="63500"/>
          </a:xfrm>
          <a:prstGeom prst="round2DiagRect">
            <a:avLst>
              <a:gd name="adj1" fmla="val 38097"/>
              <a:gd name="adj2" fmla="val 0"/>
            </a:avLst>
          </a:prstGeom>
          <a:solidFill>
            <a:schemeClr val="accent5"/>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lstStyle/>
          <a:p>
            <a:pPr eaLnBrk="0" hangingPunct="0">
              <a:defRPr/>
            </a:pPr>
            <a:endParaRPr lang="en-US">
              <a:solidFill>
                <a:prstClr val="white"/>
              </a:solidFill>
              <a:latin typeface="Arial"/>
              <a:ea typeface="ＭＳ Ｐゴシック"/>
            </a:endParaRPr>
          </a:p>
        </p:txBody>
      </p:sp>
      <p:sp>
        <p:nvSpPr>
          <p:cNvPr id="66" name="Cross 65"/>
          <p:cNvSpPr/>
          <p:nvPr/>
        </p:nvSpPr>
        <p:spPr>
          <a:xfrm>
            <a:off x="4589781" y="1632686"/>
            <a:ext cx="60325" cy="57150"/>
          </a:xfrm>
          <a:prstGeom prst="plus">
            <a:avLst/>
          </a:prstGeom>
          <a:solidFill>
            <a:schemeClr val="accent4"/>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67" name="Group 4"/>
          <p:cNvGrpSpPr>
            <a:grpSpLocks/>
          </p:cNvGrpSpPr>
          <p:nvPr/>
        </p:nvGrpSpPr>
        <p:grpSpPr bwMode="auto">
          <a:xfrm>
            <a:off x="4421557" y="1712089"/>
            <a:ext cx="42863" cy="79375"/>
            <a:chOff x="603250" y="4737100"/>
            <a:chExt cx="355600" cy="654050"/>
          </a:xfrm>
        </p:grpSpPr>
        <p:sp>
          <p:nvSpPr>
            <p:cNvPr id="68" name="Delay 67"/>
            <p:cNvSpPr/>
            <p:nvPr/>
          </p:nvSpPr>
          <p:spPr>
            <a:xfrm rot="16200000">
              <a:off x="545596" y="4977888"/>
              <a:ext cx="470916" cy="355600"/>
            </a:xfrm>
            <a:prstGeom prst="flowChartDelay">
              <a:avLst/>
            </a:prstGeom>
            <a:solidFill>
              <a:srgbClr val="FFFF00"/>
            </a:solidFill>
            <a:ln w="6350" cmpd="sng">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sp>
          <p:nvSpPr>
            <p:cNvPr id="69" name="Oval 68"/>
            <p:cNvSpPr/>
            <p:nvPr/>
          </p:nvSpPr>
          <p:spPr>
            <a:xfrm>
              <a:off x="628650" y="4737100"/>
              <a:ext cx="304800" cy="279400"/>
            </a:xfrm>
            <a:prstGeom prst="ellipse">
              <a:avLst/>
            </a:prstGeom>
            <a:solidFill>
              <a:schemeClr val="bg2"/>
            </a:solidFill>
            <a:ln w="6350" cmpd="sng">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grpSp>
      <p:grpSp>
        <p:nvGrpSpPr>
          <p:cNvPr id="70" name="Group 4"/>
          <p:cNvGrpSpPr>
            <a:grpSpLocks/>
          </p:cNvGrpSpPr>
          <p:nvPr/>
        </p:nvGrpSpPr>
        <p:grpSpPr bwMode="auto">
          <a:xfrm>
            <a:off x="4454839" y="1458062"/>
            <a:ext cx="44450" cy="85725"/>
            <a:chOff x="603250" y="4737100"/>
            <a:chExt cx="355600" cy="654050"/>
          </a:xfrm>
        </p:grpSpPr>
        <p:sp>
          <p:nvSpPr>
            <p:cNvPr id="71" name="Delay 70"/>
            <p:cNvSpPr/>
            <p:nvPr/>
          </p:nvSpPr>
          <p:spPr>
            <a:xfrm rot="16200000">
              <a:off x="544859" y="4977167"/>
              <a:ext cx="472373" cy="355600"/>
            </a:xfrm>
            <a:prstGeom prst="flowChartDelay">
              <a:avLst/>
            </a:prstGeom>
            <a:solidFill>
              <a:schemeClr val="tx2"/>
            </a:solidFill>
            <a:ln w="6350" cmpd="sng">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sp>
          <p:nvSpPr>
            <p:cNvPr id="72" name="Oval 71"/>
            <p:cNvSpPr/>
            <p:nvPr/>
          </p:nvSpPr>
          <p:spPr>
            <a:xfrm>
              <a:off x="628650" y="4737100"/>
              <a:ext cx="304800" cy="279400"/>
            </a:xfrm>
            <a:prstGeom prst="ellipse">
              <a:avLst/>
            </a:prstGeom>
            <a:solidFill>
              <a:schemeClr val="bg2"/>
            </a:solidFill>
            <a:ln w="6350" cmpd="sng">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grpSp>
      <p:cxnSp>
        <p:nvCxnSpPr>
          <p:cNvPr id="73" name="Straight Connector 72"/>
          <p:cNvCxnSpPr>
            <a:stCxn id="71" idx="2"/>
            <a:endCxn id="65" idx="2"/>
          </p:cNvCxnSpPr>
          <p:nvPr/>
        </p:nvCxnSpPr>
        <p:spPr bwMode="auto">
          <a:xfrm>
            <a:off x="4499345" y="1512059"/>
            <a:ext cx="90487" cy="317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Straight Connector 73"/>
          <p:cNvCxnSpPr>
            <a:stCxn id="66" idx="0"/>
            <a:endCxn id="65" idx="1"/>
          </p:cNvCxnSpPr>
          <p:nvPr/>
        </p:nvCxnSpPr>
        <p:spPr bwMode="auto">
          <a:xfrm flipH="1" flipV="1">
            <a:off x="4619939" y="1546961"/>
            <a:ext cx="0" cy="8572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Straight Connector 74"/>
          <p:cNvCxnSpPr>
            <a:stCxn id="66" idx="2"/>
            <a:endCxn id="68" idx="2"/>
          </p:cNvCxnSpPr>
          <p:nvPr/>
        </p:nvCxnSpPr>
        <p:spPr bwMode="auto">
          <a:xfrm flipH="1">
            <a:off x="4464420" y="1689864"/>
            <a:ext cx="155575" cy="7302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76" name="Rectangle 75"/>
          <p:cNvSpPr/>
          <p:nvPr/>
        </p:nvSpPr>
        <p:spPr>
          <a:xfrm>
            <a:off x="3969064" y="1854937"/>
            <a:ext cx="1179512" cy="44450"/>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7" name="Rectangle 76"/>
          <p:cNvSpPr/>
          <p:nvPr/>
        </p:nvSpPr>
        <p:spPr>
          <a:xfrm>
            <a:off x="4835846" y="1356461"/>
            <a:ext cx="314325" cy="38100"/>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8" name="Rectangle 77"/>
          <p:cNvSpPr/>
          <p:nvPr/>
        </p:nvSpPr>
        <p:spPr>
          <a:xfrm>
            <a:off x="4307257" y="1351698"/>
            <a:ext cx="506413" cy="39688"/>
          </a:xfrm>
          <a:prstGeom prst="rect">
            <a:avLst/>
          </a:prstGeom>
          <a:solidFill>
            <a:schemeClr val="accent5">
              <a:lumMod val="50000"/>
            </a:schemeClr>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9" name="Rectangle 78"/>
          <p:cNvSpPr/>
          <p:nvPr/>
        </p:nvSpPr>
        <p:spPr>
          <a:xfrm>
            <a:off x="4837427" y="1394561"/>
            <a:ext cx="314325" cy="438150"/>
          </a:xfrm>
          <a:prstGeom prst="rect">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0" name="Rectangle 79"/>
          <p:cNvSpPr/>
          <p:nvPr/>
        </p:nvSpPr>
        <p:spPr>
          <a:xfrm>
            <a:off x="4856476" y="1432661"/>
            <a:ext cx="273050" cy="381000"/>
          </a:xfrm>
          <a:prstGeom prst="rect">
            <a:avLst/>
          </a:prstGeom>
          <a:solidFill>
            <a:srgbClr val="FFFFFF"/>
          </a:solidFill>
          <a:ln w="3175"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1" name="Rectangle 80"/>
          <p:cNvSpPr/>
          <p:nvPr/>
        </p:nvSpPr>
        <p:spPr>
          <a:xfrm>
            <a:off x="3967481" y="1361224"/>
            <a:ext cx="314325" cy="4714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82" name="Group 193"/>
          <p:cNvGrpSpPr>
            <a:grpSpLocks/>
          </p:cNvGrpSpPr>
          <p:nvPr/>
        </p:nvGrpSpPr>
        <p:grpSpPr bwMode="auto">
          <a:xfrm>
            <a:off x="3981764" y="1385046"/>
            <a:ext cx="252412" cy="369887"/>
            <a:chOff x="552317" y="2476596"/>
            <a:chExt cx="701871" cy="1650326"/>
          </a:xfrm>
        </p:grpSpPr>
        <p:grpSp>
          <p:nvGrpSpPr>
            <p:cNvPr id="83" name="Group 218"/>
            <p:cNvGrpSpPr>
              <a:grpSpLocks/>
            </p:cNvGrpSpPr>
            <p:nvPr/>
          </p:nvGrpSpPr>
          <p:grpSpPr bwMode="auto">
            <a:xfrm>
              <a:off x="552317" y="2476596"/>
              <a:ext cx="692981" cy="531812"/>
              <a:chOff x="1933176" y="4572069"/>
              <a:chExt cx="813220" cy="531812"/>
            </a:xfrm>
          </p:grpSpPr>
          <p:sp>
            <p:nvSpPr>
              <p:cNvPr id="94" name="Rectangle 93"/>
              <p:cNvSpPr/>
              <p:nvPr/>
            </p:nvSpPr>
            <p:spPr>
              <a:xfrm>
                <a:off x="1938355" y="4699562"/>
                <a:ext cx="657889"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5" name="Rectangle 94"/>
              <p:cNvSpPr/>
              <p:nvPr/>
            </p:nvSpPr>
            <p:spPr>
              <a:xfrm>
                <a:off x="1933176" y="4572069"/>
                <a:ext cx="134686" cy="8499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6" name="Rectangle 95"/>
              <p:cNvSpPr/>
              <p:nvPr/>
            </p:nvSpPr>
            <p:spPr>
              <a:xfrm>
                <a:off x="2088582" y="4848302"/>
                <a:ext cx="657885"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7" name="Rectangle 96"/>
              <p:cNvSpPr/>
              <p:nvPr/>
            </p:nvSpPr>
            <p:spPr>
              <a:xfrm>
                <a:off x="1959075" y="5004126"/>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4" name="Group 218"/>
            <p:cNvGrpSpPr>
              <a:grpSpLocks/>
            </p:cNvGrpSpPr>
            <p:nvPr/>
          </p:nvGrpSpPr>
          <p:grpSpPr bwMode="auto">
            <a:xfrm>
              <a:off x="559469" y="3064221"/>
              <a:ext cx="690274" cy="404812"/>
              <a:chOff x="1936353" y="4699069"/>
              <a:chExt cx="810043" cy="404812"/>
            </a:xfrm>
          </p:grpSpPr>
          <p:sp>
            <p:nvSpPr>
              <p:cNvPr id="91" name="Rectangle 90"/>
              <p:cNvSpPr/>
              <p:nvPr/>
            </p:nvSpPr>
            <p:spPr>
              <a:xfrm>
                <a:off x="1938321" y="4699328"/>
                <a:ext cx="657886"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2" name="Rectangle 91"/>
              <p:cNvSpPr/>
              <p:nvPr/>
            </p:nvSpPr>
            <p:spPr>
              <a:xfrm>
                <a:off x="2088545" y="4848073"/>
                <a:ext cx="657890"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3" name="Rectangle 92"/>
              <p:cNvSpPr/>
              <p:nvPr/>
            </p:nvSpPr>
            <p:spPr>
              <a:xfrm>
                <a:off x="1959042" y="5003898"/>
                <a:ext cx="435139"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5" name="Group 218"/>
            <p:cNvGrpSpPr>
              <a:grpSpLocks/>
            </p:cNvGrpSpPr>
            <p:nvPr/>
          </p:nvGrpSpPr>
          <p:grpSpPr bwMode="auto">
            <a:xfrm>
              <a:off x="578418" y="3561833"/>
              <a:ext cx="671326" cy="252412"/>
              <a:chOff x="1958589" y="4851469"/>
              <a:chExt cx="787807" cy="252412"/>
            </a:xfrm>
          </p:grpSpPr>
          <p:sp>
            <p:nvSpPr>
              <p:cNvPr id="89" name="Rectangle 88"/>
              <p:cNvSpPr/>
              <p:nvPr/>
            </p:nvSpPr>
            <p:spPr>
              <a:xfrm>
                <a:off x="2088543" y="4849921"/>
                <a:ext cx="657889"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0" name="Rectangle 89"/>
              <p:cNvSpPr/>
              <p:nvPr/>
            </p:nvSpPr>
            <p:spPr>
              <a:xfrm>
                <a:off x="1959039" y="5005746"/>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6" name="Group 218"/>
            <p:cNvGrpSpPr>
              <a:grpSpLocks/>
            </p:cNvGrpSpPr>
            <p:nvPr/>
          </p:nvGrpSpPr>
          <p:grpSpPr bwMode="auto">
            <a:xfrm>
              <a:off x="582862" y="3874510"/>
              <a:ext cx="671326" cy="252412"/>
              <a:chOff x="1958589" y="4851469"/>
              <a:chExt cx="787807" cy="252412"/>
            </a:xfrm>
          </p:grpSpPr>
          <p:sp>
            <p:nvSpPr>
              <p:cNvPr id="87" name="Rectangle 86"/>
              <p:cNvSpPr/>
              <p:nvPr/>
            </p:nvSpPr>
            <p:spPr>
              <a:xfrm>
                <a:off x="2088510" y="4848895"/>
                <a:ext cx="657886"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8" name="Rectangle 87"/>
              <p:cNvSpPr/>
              <p:nvPr/>
            </p:nvSpPr>
            <p:spPr>
              <a:xfrm>
                <a:off x="1959003" y="5004720"/>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sp>
        <p:nvSpPr>
          <p:cNvPr id="98" name="Rectangle 97"/>
          <p:cNvSpPr/>
          <p:nvPr/>
        </p:nvSpPr>
        <p:spPr bwMode="auto">
          <a:xfrm>
            <a:off x="4897751" y="1439013"/>
            <a:ext cx="109538"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99" name="Straight Connector 98"/>
          <p:cNvCxnSpPr/>
          <p:nvPr/>
        </p:nvCxnSpPr>
        <p:spPr bwMode="auto">
          <a:xfrm>
            <a:off x="5035864" y="1402526"/>
            <a:ext cx="0" cy="411163"/>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0" name="Straight Connector 99"/>
          <p:cNvCxnSpPr/>
          <p:nvPr/>
        </p:nvCxnSpPr>
        <p:spPr bwMode="auto">
          <a:xfrm flipH="1">
            <a:off x="4856476" y="1607286"/>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1" name="Straight Connector 100"/>
          <p:cNvCxnSpPr/>
          <p:nvPr/>
        </p:nvCxnSpPr>
        <p:spPr bwMode="auto">
          <a:xfrm flipH="1">
            <a:off x="4856476" y="164221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2" name="Straight Connector 101"/>
          <p:cNvCxnSpPr/>
          <p:nvPr/>
        </p:nvCxnSpPr>
        <p:spPr bwMode="auto">
          <a:xfrm flipH="1">
            <a:off x="4856476" y="1675548"/>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3" name="Straight Connector 102"/>
          <p:cNvCxnSpPr/>
          <p:nvPr/>
        </p:nvCxnSpPr>
        <p:spPr bwMode="auto">
          <a:xfrm flipH="1">
            <a:off x="4856476" y="1710473"/>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4" name="Straight Connector 103"/>
          <p:cNvCxnSpPr/>
          <p:nvPr/>
        </p:nvCxnSpPr>
        <p:spPr bwMode="auto">
          <a:xfrm flipH="1">
            <a:off x="4856476" y="174381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5" name="Straight Connector 104"/>
          <p:cNvCxnSpPr/>
          <p:nvPr/>
        </p:nvCxnSpPr>
        <p:spPr bwMode="auto">
          <a:xfrm flipH="1">
            <a:off x="4856476" y="1778736"/>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6" name="Straight Connector 105"/>
          <p:cNvCxnSpPr/>
          <p:nvPr/>
        </p:nvCxnSpPr>
        <p:spPr bwMode="auto">
          <a:xfrm flipH="1">
            <a:off x="4854889" y="147076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7" name="Straight Connector 106"/>
          <p:cNvCxnSpPr/>
          <p:nvPr/>
        </p:nvCxnSpPr>
        <p:spPr bwMode="auto">
          <a:xfrm flipH="1">
            <a:off x="4854889" y="1504098"/>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8" name="Straight Connector 107"/>
          <p:cNvCxnSpPr/>
          <p:nvPr/>
        </p:nvCxnSpPr>
        <p:spPr bwMode="auto">
          <a:xfrm flipH="1">
            <a:off x="4854889" y="1539023"/>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9" name="Straight Connector 108"/>
          <p:cNvCxnSpPr/>
          <p:nvPr/>
        </p:nvCxnSpPr>
        <p:spPr bwMode="auto">
          <a:xfrm flipH="1">
            <a:off x="4854889" y="157236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0" name="Straight Connector 109"/>
          <p:cNvCxnSpPr/>
          <p:nvPr/>
        </p:nvCxnSpPr>
        <p:spPr bwMode="auto">
          <a:xfrm>
            <a:off x="4883464" y="1402526"/>
            <a:ext cx="0" cy="411163"/>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11" name="Group 97"/>
          <p:cNvGrpSpPr>
            <a:grpSpLocks/>
          </p:cNvGrpSpPr>
          <p:nvPr/>
        </p:nvGrpSpPr>
        <p:grpSpPr bwMode="auto">
          <a:xfrm>
            <a:off x="4859677" y="1432663"/>
            <a:ext cx="23813" cy="25400"/>
            <a:chOff x="8112931" y="3217866"/>
            <a:chExt cx="110967" cy="110967"/>
          </a:xfrm>
        </p:grpSpPr>
        <p:sp>
          <p:nvSpPr>
            <p:cNvPr id="112" name="Oval 111"/>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3" name="Oval 112"/>
            <p:cNvSpPr/>
            <p:nvPr/>
          </p:nvSpPr>
          <p:spPr>
            <a:xfrm>
              <a:off x="8142522" y="3245608"/>
              <a:ext cx="51786" cy="55484"/>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14" name="Group 98"/>
          <p:cNvGrpSpPr>
            <a:grpSpLocks/>
          </p:cNvGrpSpPr>
          <p:nvPr/>
        </p:nvGrpSpPr>
        <p:grpSpPr bwMode="auto">
          <a:xfrm>
            <a:off x="4859677" y="1442187"/>
            <a:ext cx="23813" cy="23812"/>
            <a:chOff x="8112931" y="3217866"/>
            <a:chExt cx="110967" cy="110967"/>
          </a:xfrm>
        </p:grpSpPr>
        <p:sp>
          <p:nvSpPr>
            <p:cNvPr id="115" name="Oval 114"/>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6" name="Oval 115"/>
            <p:cNvSpPr/>
            <p:nvPr/>
          </p:nvSpPr>
          <p:spPr>
            <a:xfrm>
              <a:off x="8142522" y="3247458"/>
              <a:ext cx="51786" cy="51783"/>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17" name="Group 101"/>
          <p:cNvGrpSpPr>
            <a:grpSpLocks/>
          </p:cNvGrpSpPr>
          <p:nvPr/>
        </p:nvGrpSpPr>
        <p:grpSpPr bwMode="auto">
          <a:xfrm>
            <a:off x="4859677" y="1475524"/>
            <a:ext cx="23813" cy="25400"/>
            <a:chOff x="8112931" y="3217866"/>
            <a:chExt cx="110967" cy="110967"/>
          </a:xfrm>
        </p:grpSpPr>
        <p:sp>
          <p:nvSpPr>
            <p:cNvPr id="118" name="Oval 117"/>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9" name="Oval 118"/>
            <p:cNvSpPr/>
            <p:nvPr/>
          </p:nvSpPr>
          <p:spPr>
            <a:xfrm>
              <a:off x="8142522" y="3245608"/>
              <a:ext cx="51786" cy="55484"/>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20" name="Group 104"/>
          <p:cNvGrpSpPr>
            <a:grpSpLocks/>
          </p:cNvGrpSpPr>
          <p:nvPr/>
        </p:nvGrpSpPr>
        <p:grpSpPr bwMode="auto">
          <a:xfrm>
            <a:off x="4859677" y="1510470"/>
            <a:ext cx="23813" cy="23813"/>
            <a:chOff x="8112931" y="3217866"/>
            <a:chExt cx="110967" cy="110967"/>
          </a:xfrm>
        </p:grpSpPr>
        <p:sp>
          <p:nvSpPr>
            <p:cNvPr id="121" name="Oval 120"/>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2" name="Oval 121"/>
            <p:cNvSpPr/>
            <p:nvPr/>
          </p:nvSpPr>
          <p:spPr>
            <a:xfrm>
              <a:off x="8142522" y="3247457"/>
              <a:ext cx="51786" cy="51786"/>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sp>
        <p:nvSpPr>
          <p:cNvPr id="123" name="Rectangle 122"/>
          <p:cNvSpPr/>
          <p:nvPr/>
        </p:nvSpPr>
        <p:spPr bwMode="auto">
          <a:xfrm>
            <a:off x="3994472" y="1921611"/>
            <a:ext cx="109537"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4" name="Rectangle 123"/>
          <p:cNvSpPr/>
          <p:nvPr/>
        </p:nvSpPr>
        <p:spPr bwMode="auto">
          <a:xfrm>
            <a:off x="4162739" y="1920051"/>
            <a:ext cx="366712" cy="119063"/>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5" name="Rectangle 124"/>
          <p:cNvSpPr/>
          <p:nvPr/>
        </p:nvSpPr>
        <p:spPr bwMode="auto">
          <a:xfrm>
            <a:off x="4575489" y="1921639"/>
            <a:ext cx="323850" cy="117475"/>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6" name="Rectangle 125"/>
          <p:cNvSpPr/>
          <p:nvPr/>
        </p:nvSpPr>
        <p:spPr bwMode="auto">
          <a:xfrm>
            <a:off x="4939026" y="1918437"/>
            <a:ext cx="177800"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7" name="Rounded Rectangle 126"/>
          <p:cNvSpPr/>
          <p:nvPr/>
        </p:nvSpPr>
        <p:spPr>
          <a:xfrm>
            <a:off x="5029164" y="1860535"/>
            <a:ext cx="104641" cy="38603"/>
          </a:xfrm>
          <a:prstGeom prst="roundRect">
            <a:avLst/>
          </a:prstGeom>
          <a:solidFill>
            <a:schemeClr val="accent5">
              <a:lumMod val="40000"/>
              <a:lumOff val="60000"/>
            </a:schemeClr>
          </a:solidFill>
          <a:ln w="3175" cmpd="sng">
            <a:solidFill>
              <a:schemeClr val="accent5">
                <a:lumMod val="40000"/>
                <a:lumOff val="60000"/>
              </a:schemeClr>
            </a:solid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wrap="none" lIns="36000" tIns="0" rIns="36000" anchor="ctr"/>
          <a:lstStyle/>
          <a:p>
            <a:pPr algn="ctr" eaLnBrk="0" hangingPunct="0">
              <a:defRPr/>
            </a:pPr>
            <a:endParaRPr lang="en-US" sz="900" dirty="0">
              <a:solidFill>
                <a:srgbClr val="1F497D"/>
              </a:solidFill>
              <a:latin typeface="Calibri"/>
              <a:ea typeface="ＭＳ Ｐゴシック"/>
              <a:cs typeface="Calibri"/>
            </a:endParaRPr>
          </a:p>
        </p:txBody>
      </p:sp>
      <p:cxnSp>
        <p:nvCxnSpPr>
          <p:cNvPr id="128" name="Straight Connector 127"/>
          <p:cNvCxnSpPr/>
          <p:nvPr/>
        </p:nvCxnSpPr>
        <p:spPr bwMode="auto">
          <a:xfrm flipH="1">
            <a:off x="3967476" y="1945423"/>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9" name="Straight Connector 128"/>
          <p:cNvCxnSpPr/>
          <p:nvPr/>
        </p:nvCxnSpPr>
        <p:spPr bwMode="auto">
          <a:xfrm flipH="1">
            <a:off x="3967476" y="1980348"/>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0" name="Straight Connector 129"/>
          <p:cNvCxnSpPr/>
          <p:nvPr/>
        </p:nvCxnSpPr>
        <p:spPr bwMode="auto">
          <a:xfrm flipH="1">
            <a:off x="3967476" y="2013686"/>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1" name="Straight Connector 130"/>
          <p:cNvCxnSpPr/>
          <p:nvPr/>
        </p:nvCxnSpPr>
        <p:spPr bwMode="auto">
          <a:xfrm flipH="1">
            <a:off x="3967476" y="2048611"/>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2" name="Straight Connector 131"/>
          <p:cNvCxnSpPr>
            <a:stCxn id="64" idx="0"/>
            <a:endCxn id="64" idx="2"/>
          </p:cNvCxnSpPr>
          <p:nvPr/>
        </p:nvCxnSpPr>
        <p:spPr bwMode="auto">
          <a:xfrm>
            <a:off x="4558026" y="1910500"/>
            <a:ext cx="0" cy="147638"/>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3" name="Straight Connector 132"/>
          <p:cNvCxnSpPr/>
          <p:nvPr/>
        </p:nvCxnSpPr>
        <p:spPr bwMode="auto">
          <a:xfrm>
            <a:off x="4918389" y="1907351"/>
            <a:ext cx="0" cy="149225"/>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4" name="Straight Connector 133"/>
          <p:cNvCxnSpPr/>
          <p:nvPr/>
        </p:nvCxnSpPr>
        <p:spPr bwMode="auto">
          <a:xfrm>
            <a:off x="4150039" y="1912114"/>
            <a:ext cx="0" cy="149225"/>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35" name="Rectangle 134"/>
          <p:cNvSpPr/>
          <p:nvPr/>
        </p:nvSpPr>
        <p:spPr bwMode="auto">
          <a:xfrm>
            <a:off x="4853310" y="1404086"/>
            <a:ext cx="212725" cy="28575"/>
          </a:xfrm>
          <a:prstGeom prst="rect">
            <a:avLst/>
          </a:prstGeom>
          <a:solidFill>
            <a:schemeClr val="tx1"/>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6" name="Rectangle 135"/>
          <p:cNvSpPr/>
          <p:nvPr/>
        </p:nvSpPr>
        <p:spPr>
          <a:xfrm>
            <a:off x="3969108" y="1351698"/>
            <a:ext cx="312737" cy="39688"/>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137" name="Can 136"/>
          <p:cNvSpPr/>
          <p:nvPr/>
        </p:nvSpPr>
        <p:spPr>
          <a:xfrm>
            <a:off x="6213789" y="3518636"/>
            <a:ext cx="538162" cy="6000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8" name="Can 137"/>
          <p:cNvSpPr/>
          <p:nvPr/>
        </p:nvSpPr>
        <p:spPr>
          <a:xfrm>
            <a:off x="6661470" y="3732976"/>
            <a:ext cx="422275" cy="434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39" name="Straight Arrow Connector 199"/>
          <p:cNvCxnSpPr>
            <a:stCxn id="27" idx="2"/>
            <a:endCxn id="138" idx="1"/>
          </p:cNvCxnSpPr>
          <p:nvPr/>
        </p:nvCxnSpPr>
        <p:spPr bwMode="auto">
          <a:xfrm rot="16200000" flipH="1">
            <a:off x="5862579" y="2722907"/>
            <a:ext cx="1641475" cy="378619"/>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0" name="Straight Arrow Connector 196"/>
          <p:cNvCxnSpPr>
            <a:stCxn id="126" idx="2"/>
            <a:endCxn id="137" idx="1"/>
          </p:cNvCxnSpPr>
          <p:nvPr/>
        </p:nvCxnSpPr>
        <p:spPr bwMode="auto">
          <a:xfrm rot="16200000" flipH="1">
            <a:off x="5015251" y="2050198"/>
            <a:ext cx="1481138" cy="1455738"/>
          </a:xfrm>
          <a:prstGeom prst="bentConnector3">
            <a:avLst>
              <a:gd name="adj1" fmla="val 79398"/>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41" name="Group 27668"/>
          <p:cNvGrpSpPr>
            <a:grpSpLocks/>
          </p:cNvGrpSpPr>
          <p:nvPr/>
        </p:nvGrpSpPr>
        <p:grpSpPr bwMode="auto">
          <a:xfrm>
            <a:off x="943308" y="1243750"/>
            <a:ext cx="1228725" cy="863600"/>
            <a:chOff x="640045" y="3157538"/>
            <a:chExt cx="1228725" cy="863600"/>
          </a:xfrm>
        </p:grpSpPr>
        <p:sp>
          <p:nvSpPr>
            <p:cNvPr id="142" name="Rectangle 141"/>
            <p:cNvSpPr/>
            <p:nvPr/>
          </p:nvSpPr>
          <p:spPr bwMode="auto">
            <a:xfrm>
              <a:off x="640045" y="3157538"/>
              <a:ext cx="1228725"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3" name="Rectangle 142"/>
            <p:cNvSpPr/>
            <p:nvPr/>
          </p:nvSpPr>
          <p:spPr bwMode="auto">
            <a:xfrm>
              <a:off x="690845" y="3198813"/>
              <a:ext cx="1136650"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4" name="Rectangle 143"/>
            <p:cNvSpPr/>
            <p:nvPr/>
          </p:nvSpPr>
          <p:spPr bwMode="auto">
            <a:xfrm>
              <a:off x="700370" y="3309938"/>
              <a:ext cx="274637"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5" name="Rectangle 144"/>
            <p:cNvSpPr/>
            <p:nvPr/>
          </p:nvSpPr>
          <p:spPr bwMode="auto">
            <a:xfrm>
              <a:off x="1533807" y="3309938"/>
              <a:ext cx="287338"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6" name="Rectangle 145"/>
            <p:cNvSpPr/>
            <p:nvPr/>
          </p:nvSpPr>
          <p:spPr bwMode="auto">
            <a:xfrm>
              <a:off x="1005170" y="3309938"/>
              <a:ext cx="498475" cy="19367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7" name="Rectangle 146"/>
            <p:cNvSpPr/>
            <p:nvPr/>
          </p:nvSpPr>
          <p:spPr bwMode="auto">
            <a:xfrm>
              <a:off x="1005170" y="3813176"/>
              <a:ext cx="225425" cy="15716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8" name="Rectangle 147"/>
            <p:cNvSpPr/>
            <p:nvPr/>
          </p:nvSpPr>
          <p:spPr bwMode="auto">
            <a:xfrm>
              <a:off x="1270282" y="3814763"/>
              <a:ext cx="234950" cy="15716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9" name="Rectangle 148"/>
            <p:cNvSpPr/>
            <p:nvPr/>
          </p:nvSpPr>
          <p:spPr bwMode="auto">
            <a:xfrm>
              <a:off x="1532220" y="3656013"/>
              <a:ext cx="288925"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0" name="Rectangle 149"/>
            <p:cNvSpPr/>
            <p:nvPr/>
          </p:nvSpPr>
          <p:spPr bwMode="auto">
            <a:xfrm>
              <a:off x="1049620" y="3354388"/>
              <a:ext cx="406400" cy="1222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1" name="Rectangle 150"/>
            <p:cNvSpPr/>
            <p:nvPr/>
          </p:nvSpPr>
          <p:spPr bwMode="auto">
            <a:xfrm>
              <a:off x="744820" y="3370263"/>
              <a:ext cx="180975" cy="5508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2" name="Rectangle 151"/>
            <p:cNvSpPr/>
            <p:nvPr/>
          </p:nvSpPr>
          <p:spPr bwMode="auto">
            <a:xfrm>
              <a:off x="1587782" y="3708401"/>
              <a:ext cx="163513"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3" name="Rectangle 152"/>
            <p:cNvSpPr/>
            <p:nvPr/>
          </p:nvSpPr>
          <p:spPr bwMode="auto">
            <a:xfrm>
              <a:off x="1592545" y="3354388"/>
              <a:ext cx="163512"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4" name="Rectangle 153"/>
            <p:cNvSpPr/>
            <p:nvPr/>
          </p:nvSpPr>
          <p:spPr bwMode="auto">
            <a:xfrm>
              <a:off x="1308382" y="3860801"/>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5" name="Rectangle 154"/>
            <p:cNvSpPr/>
            <p:nvPr/>
          </p:nvSpPr>
          <p:spPr bwMode="auto">
            <a:xfrm>
              <a:off x="1054382" y="3852863"/>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156" name="Group 294"/>
            <p:cNvGrpSpPr>
              <a:grpSpLocks/>
            </p:cNvGrpSpPr>
            <p:nvPr/>
          </p:nvGrpSpPr>
          <p:grpSpPr bwMode="auto">
            <a:xfrm>
              <a:off x="997419" y="3522291"/>
              <a:ext cx="496710" cy="257828"/>
              <a:chOff x="339996" y="3313113"/>
              <a:chExt cx="1120775" cy="655637"/>
            </a:xfrm>
          </p:grpSpPr>
          <p:sp>
            <p:nvSpPr>
              <p:cNvPr id="157" name="Rectangle 156"/>
              <p:cNvSpPr/>
              <p:nvPr/>
            </p:nvSpPr>
            <p:spPr bwMode="auto">
              <a:xfrm>
                <a:off x="339574" y="3314059"/>
                <a:ext cx="1121177" cy="65397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58" name="Straight Connector 157"/>
              <p:cNvCxnSpPr/>
              <p:nvPr/>
            </p:nvCxnSpPr>
            <p:spPr bwMode="auto">
              <a:xfrm>
                <a:off x="450618" y="3402871"/>
                <a:ext cx="0" cy="504613"/>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9" name="Straight Connector 158"/>
              <p:cNvCxnSpPr/>
              <p:nvPr/>
            </p:nvCxnSpPr>
            <p:spPr bwMode="auto">
              <a:xfrm>
                <a:off x="425543" y="3883262"/>
                <a:ext cx="909836" cy="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60" name="Rectangle 159"/>
              <p:cNvSpPr/>
              <p:nvPr/>
            </p:nvSpPr>
            <p:spPr bwMode="auto">
              <a:xfrm>
                <a:off x="550915" y="3487647"/>
                <a:ext cx="96714" cy="395615"/>
              </a:xfrm>
              <a:prstGeom prst="rect">
                <a:avLst/>
              </a:prstGeom>
              <a:solidFill>
                <a:schemeClr val="accent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1" name="Rectangle 160"/>
              <p:cNvSpPr/>
              <p:nvPr/>
            </p:nvSpPr>
            <p:spPr bwMode="auto">
              <a:xfrm>
                <a:off x="751509" y="3588568"/>
                <a:ext cx="107461" cy="286621"/>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2" name="Rectangle 161"/>
              <p:cNvSpPr/>
              <p:nvPr/>
            </p:nvSpPr>
            <p:spPr bwMode="auto">
              <a:xfrm>
                <a:off x="1109712" y="3709674"/>
                <a:ext cx="93133" cy="169549"/>
              </a:xfrm>
              <a:prstGeom prst="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3" name="Rectangle 162"/>
              <p:cNvSpPr/>
              <p:nvPr/>
            </p:nvSpPr>
            <p:spPr bwMode="auto">
              <a:xfrm>
                <a:off x="941355" y="3528016"/>
                <a:ext cx="85969" cy="351208"/>
              </a:xfrm>
              <a:prstGeom prst="rect">
                <a:avLst/>
              </a:prstGeom>
              <a:solidFill>
                <a:schemeClr val="accent5">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grpSp>
        <p:nvGrpSpPr>
          <p:cNvPr id="164" name="Group 27669"/>
          <p:cNvGrpSpPr>
            <a:grpSpLocks/>
          </p:cNvGrpSpPr>
          <p:nvPr/>
        </p:nvGrpSpPr>
        <p:grpSpPr bwMode="auto">
          <a:xfrm>
            <a:off x="2241907" y="1246924"/>
            <a:ext cx="1228725" cy="863600"/>
            <a:chOff x="1938138" y="3160713"/>
            <a:chExt cx="1228725" cy="863600"/>
          </a:xfrm>
        </p:grpSpPr>
        <p:sp>
          <p:nvSpPr>
            <p:cNvPr id="165" name="Rectangle 164"/>
            <p:cNvSpPr/>
            <p:nvPr/>
          </p:nvSpPr>
          <p:spPr bwMode="auto">
            <a:xfrm>
              <a:off x="1938138" y="3160713"/>
              <a:ext cx="1228725"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6" name="Rectangle 165"/>
            <p:cNvSpPr/>
            <p:nvPr/>
          </p:nvSpPr>
          <p:spPr bwMode="auto">
            <a:xfrm>
              <a:off x="1988938" y="3201988"/>
              <a:ext cx="1136650"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7" name="Rectangle 166"/>
            <p:cNvSpPr/>
            <p:nvPr/>
          </p:nvSpPr>
          <p:spPr bwMode="auto">
            <a:xfrm>
              <a:off x="1988938" y="3327401"/>
              <a:ext cx="274637"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8" name="Rectangle 167"/>
            <p:cNvSpPr/>
            <p:nvPr/>
          </p:nvSpPr>
          <p:spPr bwMode="auto">
            <a:xfrm>
              <a:off x="2822375" y="3327401"/>
              <a:ext cx="287338"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9" name="Rectangle 168"/>
            <p:cNvSpPr/>
            <p:nvPr/>
          </p:nvSpPr>
          <p:spPr bwMode="auto">
            <a:xfrm>
              <a:off x="2293738" y="3327401"/>
              <a:ext cx="498475" cy="19367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0" name="Rectangle 169"/>
            <p:cNvSpPr/>
            <p:nvPr/>
          </p:nvSpPr>
          <p:spPr bwMode="auto">
            <a:xfrm>
              <a:off x="2293738" y="3830638"/>
              <a:ext cx="225425" cy="15716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1" name="Rectangle 170"/>
            <p:cNvSpPr/>
            <p:nvPr/>
          </p:nvSpPr>
          <p:spPr bwMode="auto">
            <a:xfrm>
              <a:off x="2558850" y="3832226"/>
              <a:ext cx="234950" cy="15716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2" name="Rectangle 171"/>
            <p:cNvSpPr/>
            <p:nvPr/>
          </p:nvSpPr>
          <p:spPr bwMode="auto">
            <a:xfrm>
              <a:off x="2820788" y="3673476"/>
              <a:ext cx="288925"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3" name="Rectangle 172"/>
            <p:cNvSpPr/>
            <p:nvPr/>
          </p:nvSpPr>
          <p:spPr bwMode="auto">
            <a:xfrm>
              <a:off x="2338188" y="3371851"/>
              <a:ext cx="406400" cy="1222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4" name="Rectangle 173"/>
            <p:cNvSpPr/>
            <p:nvPr/>
          </p:nvSpPr>
          <p:spPr bwMode="auto">
            <a:xfrm>
              <a:off x="2033388" y="3387726"/>
              <a:ext cx="180975" cy="5508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5" name="Rectangle 174"/>
            <p:cNvSpPr/>
            <p:nvPr/>
          </p:nvSpPr>
          <p:spPr bwMode="auto">
            <a:xfrm>
              <a:off x="2876350" y="3725863"/>
              <a:ext cx="163513"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6" name="Rectangle 175"/>
            <p:cNvSpPr/>
            <p:nvPr/>
          </p:nvSpPr>
          <p:spPr bwMode="auto">
            <a:xfrm>
              <a:off x="2881113" y="3371851"/>
              <a:ext cx="163512"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7" name="Rectangle 176"/>
            <p:cNvSpPr/>
            <p:nvPr/>
          </p:nvSpPr>
          <p:spPr bwMode="auto">
            <a:xfrm>
              <a:off x="2596950" y="3878263"/>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8" name="Rectangle 177"/>
            <p:cNvSpPr/>
            <p:nvPr/>
          </p:nvSpPr>
          <p:spPr bwMode="auto">
            <a:xfrm>
              <a:off x="2342950" y="3870326"/>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179" name="Group 309"/>
            <p:cNvGrpSpPr>
              <a:grpSpLocks/>
            </p:cNvGrpSpPr>
            <p:nvPr/>
          </p:nvGrpSpPr>
          <p:grpSpPr bwMode="auto">
            <a:xfrm>
              <a:off x="2285349" y="3540221"/>
              <a:ext cx="496710" cy="257828"/>
              <a:chOff x="339996" y="3313113"/>
              <a:chExt cx="1120775" cy="655637"/>
            </a:xfrm>
          </p:grpSpPr>
          <p:sp>
            <p:nvSpPr>
              <p:cNvPr id="187" name="Rectangle 186"/>
              <p:cNvSpPr/>
              <p:nvPr/>
            </p:nvSpPr>
            <p:spPr bwMode="auto">
              <a:xfrm>
                <a:off x="341014" y="3312871"/>
                <a:ext cx="1121177" cy="65397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88" name="Straight Connector 187"/>
              <p:cNvCxnSpPr/>
              <p:nvPr/>
            </p:nvCxnSpPr>
            <p:spPr bwMode="auto">
              <a:xfrm>
                <a:off x="452058" y="3401683"/>
                <a:ext cx="0" cy="50461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9" name="Straight Connector 188"/>
              <p:cNvCxnSpPr/>
              <p:nvPr/>
            </p:nvCxnSpPr>
            <p:spPr bwMode="auto">
              <a:xfrm>
                <a:off x="426982" y="3882072"/>
                <a:ext cx="909836" cy="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90" name="Rectangle 189"/>
              <p:cNvSpPr/>
              <p:nvPr/>
            </p:nvSpPr>
            <p:spPr bwMode="auto">
              <a:xfrm>
                <a:off x="552355" y="3486456"/>
                <a:ext cx="96714" cy="395615"/>
              </a:xfrm>
              <a:prstGeom prst="rect">
                <a:avLst/>
              </a:prstGeom>
              <a:solidFill>
                <a:schemeClr val="accent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1" name="Rectangle 190"/>
              <p:cNvSpPr/>
              <p:nvPr/>
            </p:nvSpPr>
            <p:spPr bwMode="auto">
              <a:xfrm>
                <a:off x="752948" y="3587380"/>
                <a:ext cx="107461" cy="286618"/>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2" name="Rectangle 191"/>
              <p:cNvSpPr/>
              <p:nvPr/>
            </p:nvSpPr>
            <p:spPr bwMode="auto">
              <a:xfrm>
                <a:off x="1111151" y="3708487"/>
                <a:ext cx="93133" cy="169549"/>
              </a:xfrm>
              <a:prstGeom prst="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3" name="Rectangle 192"/>
              <p:cNvSpPr/>
              <p:nvPr/>
            </p:nvSpPr>
            <p:spPr bwMode="auto">
              <a:xfrm>
                <a:off x="942795" y="3526825"/>
                <a:ext cx="85969" cy="351211"/>
              </a:xfrm>
              <a:prstGeom prst="rect">
                <a:avLst/>
              </a:prstGeom>
              <a:solidFill>
                <a:schemeClr val="accent5">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80" name="Group 317"/>
            <p:cNvGrpSpPr>
              <a:grpSpLocks/>
            </p:cNvGrpSpPr>
            <p:nvPr/>
          </p:nvGrpSpPr>
          <p:grpSpPr bwMode="auto">
            <a:xfrm>
              <a:off x="2178131" y="3451412"/>
              <a:ext cx="705511" cy="403412"/>
              <a:chOff x="2984959" y="3302000"/>
              <a:chExt cx="1120775" cy="660400"/>
            </a:xfrm>
          </p:grpSpPr>
          <p:sp>
            <p:nvSpPr>
              <p:cNvPr id="181" name="Rectangle 180"/>
              <p:cNvSpPr/>
              <p:nvPr/>
            </p:nvSpPr>
            <p:spPr bwMode="auto">
              <a:xfrm>
                <a:off x="2984513" y="3301696"/>
                <a:ext cx="1122248" cy="6600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2" name="Rectangle 181"/>
              <p:cNvSpPr/>
              <p:nvPr/>
            </p:nvSpPr>
            <p:spPr bwMode="auto">
              <a:xfrm>
                <a:off x="3231659" y="3379659"/>
                <a:ext cx="789356" cy="59771"/>
              </a:xfrm>
              <a:prstGeom prst="rect">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3" name="Rectangle 182"/>
              <p:cNvSpPr/>
              <p:nvPr/>
            </p:nvSpPr>
            <p:spPr bwMode="auto">
              <a:xfrm>
                <a:off x="3034951" y="3504402"/>
                <a:ext cx="655695" cy="96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4" name="Rectangle 183"/>
              <p:cNvSpPr/>
              <p:nvPr/>
            </p:nvSpPr>
            <p:spPr bwMode="auto">
              <a:xfrm>
                <a:off x="3029907" y="3377060"/>
                <a:ext cx="136183" cy="83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5" name="Rectangle 184"/>
              <p:cNvSpPr/>
              <p:nvPr/>
            </p:nvSpPr>
            <p:spPr bwMode="auto">
              <a:xfrm>
                <a:off x="3186265" y="3655132"/>
                <a:ext cx="658217" cy="96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6" name="Rectangle 185"/>
              <p:cNvSpPr/>
              <p:nvPr/>
            </p:nvSpPr>
            <p:spPr bwMode="auto">
              <a:xfrm>
                <a:off x="3055126" y="3808460"/>
                <a:ext cx="433767" cy="9875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sp>
        <p:nvSpPr>
          <p:cNvPr id="203" name="Can 202"/>
          <p:cNvSpPr/>
          <p:nvPr/>
        </p:nvSpPr>
        <p:spPr>
          <a:xfrm>
            <a:off x="7280202" y="3629852"/>
            <a:ext cx="770021" cy="499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nvGrpSpPr>
          <p:cNvPr id="204" name="Group 203"/>
          <p:cNvGrpSpPr/>
          <p:nvPr/>
        </p:nvGrpSpPr>
        <p:grpSpPr>
          <a:xfrm>
            <a:off x="934366" y="2509885"/>
            <a:ext cx="2177143" cy="493538"/>
            <a:chOff x="5454524" y="2009903"/>
            <a:chExt cx="1160032" cy="929955"/>
          </a:xfrm>
        </p:grpSpPr>
        <p:sp>
          <p:nvSpPr>
            <p:cNvPr id="205" name="Can 204"/>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06" name="Multidocument 205"/>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grpSp>
        <p:nvGrpSpPr>
          <p:cNvPr id="213" name="Group 212"/>
          <p:cNvGrpSpPr/>
          <p:nvPr/>
        </p:nvGrpSpPr>
        <p:grpSpPr>
          <a:xfrm>
            <a:off x="3964214" y="2502295"/>
            <a:ext cx="1333499" cy="493538"/>
            <a:chOff x="5454524" y="2009903"/>
            <a:chExt cx="1160032" cy="929955"/>
          </a:xfrm>
        </p:grpSpPr>
        <p:sp>
          <p:nvSpPr>
            <p:cNvPr id="214" name="Can 213"/>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15" name="Multidocument 214"/>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cxnSp>
        <p:nvCxnSpPr>
          <p:cNvPr id="217" name="Straight Arrow Connector 199"/>
          <p:cNvCxnSpPr>
            <a:stCxn id="12" idx="2"/>
            <a:endCxn id="203" idx="0"/>
          </p:cNvCxnSpPr>
          <p:nvPr/>
        </p:nvCxnSpPr>
        <p:spPr bwMode="auto">
          <a:xfrm rot="5400000">
            <a:off x="6919834" y="2840053"/>
            <a:ext cx="1660170" cy="169417"/>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220" name="Group 219"/>
          <p:cNvGrpSpPr/>
          <p:nvPr/>
        </p:nvGrpSpPr>
        <p:grpSpPr>
          <a:xfrm>
            <a:off x="6209337" y="2496559"/>
            <a:ext cx="615642" cy="493538"/>
            <a:chOff x="5454524" y="2009903"/>
            <a:chExt cx="1160032" cy="929955"/>
          </a:xfrm>
        </p:grpSpPr>
        <p:sp>
          <p:nvSpPr>
            <p:cNvPr id="221" name="Can 220"/>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22" name="Multidocument 221"/>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cxnSp>
        <p:nvCxnSpPr>
          <p:cNvPr id="223" name="Straight Arrow Connector 196"/>
          <p:cNvCxnSpPr>
            <a:stCxn id="165" idx="2"/>
            <a:endCxn id="56" idx="0"/>
          </p:cNvCxnSpPr>
          <p:nvPr/>
        </p:nvCxnSpPr>
        <p:spPr bwMode="auto">
          <a:xfrm rot="16200000" flipH="1">
            <a:off x="2386543" y="2580224"/>
            <a:ext cx="1605359" cy="665956"/>
          </a:xfrm>
          <a:prstGeom prst="bentConnector3">
            <a:avLst>
              <a:gd name="adj1" fmla="val 72603"/>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1491464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dirty="0" smtClean="0">
                <a:sym typeface="Wingdings"/>
              </a:rPr>
              <a:t>Open Metadata Access Services</a:t>
            </a:r>
            <a:endParaRPr lang="en-US" dirty="0"/>
          </a:p>
        </p:txBody>
      </p:sp>
      <p:sp>
        <p:nvSpPr>
          <p:cNvPr id="17" name="Rectangle 16"/>
          <p:cNvSpPr/>
          <p:nvPr/>
        </p:nvSpPr>
        <p:spPr>
          <a:xfrm>
            <a:off x="6730535" y="1454231"/>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Project Management</a:t>
            </a:r>
          </a:p>
        </p:txBody>
      </p:sp>
      <p:sp>
        <p:nvSpPr>
          <p:cNvPr id="22" name="Rectangle 21"/>
          <p:cNvSpPr/>
          <p:nvPr/>
        </p:nvSpPr>
        <p:spPr>
          <a:xfrm>
            <a:off x="6721299" y="941262"/>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Community</a:t>
            </a:r>
            <a:endParaRPr lang="en-US" sz="1200" dirty="0">
              <a:solidFill>
                <a:schemeClr val="tx1"/>
              </a:solidFill>
              <a:latin typeface="Calibri"/>
              <a:cs typeface="Calibri"/>
            </a:endParaRPr>
          </a:p>
        </p:txBody>
      </p:sp>
      <p:sp>
        <p:nvSpPr>
          <p:cNvPr id="26" name="Rectangle 25">
            <a:hlinkClick r:id="" action="ppaction://noaction"/>
          </p:cNvPr>
          <p:cNvSpPr/>
          <p:nvPr/>
        </p:nvSpPr>
        <p:spPr>
          <a:xfrm>
            <a:off x="5079995" y="943119"/>
            <a:ext cx="1578434"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Catalog</a:t>
            </a:r>
          </a:p>
        </p:txBody>
      </p:sp>
      <p:sp>
        <p:nvSpPr>
          <p:cNvPr id="27" name="Rectangle 26">
            <a:hlinkClick r:id="" action="ppaction://noaction"/>
          </p:cNvPr>
          <p:cNvSpPr/>
          <p:nvPr/>
        </p:nvSpPr>
        <p:spPr>
          <a:xfrm>
            <a:off x="416179" y="1472255"/>
            <a:ext cx="1688393" cy="454458"/>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Stewardship</a:t>
            </a:r>
            <a:endParaRPr lang="en-US" sz="1200" dirty="0">
              <a:solidFill>
                <a:schemeClr val="tx1"/>
              </a:solidFill>
              <a:latin typeface="Calibri"/>
              <a:cs typeface="Calibri"/>
            </a:endParaRPr>
          </a:p>
        </p:txBody>
      </p:sp>
      <p:sp>
        <p:nvSpPr>
          <p:cNvPr id="28" name="Rectangle 27">
            <a:hlinkClick r:id="" action="ppaction://noaction"/>
          </p:cNvPr>
          <p:cNvSpPr/>
          <p:nvPr/>
        </p:nvSpPr>
        <p:spPr>
          <a:xfrm>
            <a:off x="3683002" y="943120"/>
            <a:ext cx="1360714"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View</a:t>
            </a:r>
            <a:endParaRPr lang="en-US" sz="1200" dirty="0">
              <a:solidFill>
                <a:schemeClr val="tx1"/>
              </a:solidFill>
              <a:latin typeface="Calibri"/>
              <a:cs typeface="Calibri"/>
            </a:endParaRPr>
          </a:p>
        </p:txBody>
      </p:sp>
      <p:sp>
        <p:nvSpPr>
          <p:cNvPr id="32" name="Rectangle 31">
            <a:hlinkClick r:id="" action="ppaction://noaction"/>
          </p:cNvPr>
          <p:cNvSpPr/>
          <p:nvPr/>
        </p:nvSpPr>
        <p:spPr>
          <a:xfrm>
            <a:off x="416080" y="1983727"/>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Governance Program</a:t>
            </a:r>
            <a:endParaRPr lang="en-US" sz="1200" dirty="0">
              <a:solidFill>
                <a:schemeClr val="tx1"/>
              </a:solidFill>
              <a:latin typeface="Calibri"/>
              <a:cs typeface="Calibri"/>
            </a:endParaRPr>
          </a:p>
        </p:txBody>
      </p:sp>
      <p:sp>
        <p:nvSpPr>
          <p:cNvPr id="34" name="Rectangle 33">
            <a:hlinkClick r:id="" action="ppaction://noaction"/>
          </p:cNvPr>
          <p:cNvSpPr/>
          <p:nvPr/>
        </p:nvSpPr>
        <p:spPr>
          <a:xfrm>
            <a:off x="412097" y="2488700"/>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Process</a:t>
            </a:r>
            <a:endParaRPr lang="en-US" sz="1200" dirty="0">
              <a:solidFill>
                <a:schemeClr val="tx1"/>
              </a:solidFill>
              <a:latin typeface="Calibri"/>
              <a:cs typeface="Calibri"/>
            </a:endParaRPr>
          </a:p>
        </p:txBody>
      </p:sp>
      <p:sp>
        <p:nvSpPr>
          <p:cNvPr id="29" name="Rectangle 28">
            <a:hlinkClick r:id="rId2" action="ppaction://hlinksldjump"/>
          </p:cNvPr>
          <p:cNvSpPr/>
          <p:nvPr/>
        </p:nvSpPr>
        <p:spPr>
          <a:xfrm>
            <a:off x="2140858" y="947765"/>
            <a:ext cx="1487714" cy="467391"/>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Subject Area Expert</a:t>
            </a:r>
            <a:endParaRPr lang="en-US" sz="1200" dirty="0">
              <a:solidFill>
                <a:schemeClr val="tx1"/>
              </a:solidFill>
              <a:latin typeface="Calibri"/>
              <a:cs typeface="Calibri"/>
            </a:endParaRPr>
          </a:p>
        </p:txBody>
      </p:sp>
      <p:sp>
        <p:nvSpPr>
          <p:cNvPr id="30" name="Rectangle 29">
            <a:hlinkClick r:id="" action="ppaction://noaction"/>
          </p:cNvPr>
          <p:cNvSpPr/>
          <p:nvPr/>
        </p:nvSpPr>
        <p:spPr>
          <a:xfrm>
            <a:off x="3704047" y="4034940"/>
            <a:ext cx="1433792"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Connected Asset</a:t>
            </a:r>
          </a:p>
        </p:txBody>
      </p:sp>
      <p:sp>
        <p:nvSpPr>
          <p:cNvPr id="35" name="Rectangle 34">
            <a:hlinkClick r:id="" action="ppaction://noaction"/>
          </p:cNvPr>
          <p:cNvSpPr/>
          <p:nvPr/>
        </p:nvSpPr>
        <p:spPr>
          <a:xfrm>
            <a:off x="6695715" y="4030038"/>
            <a:ext cx="16862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Discovery</a:t>
            </a:r>
          </a:p>
        </p:txBody>
      </p:sp>
      <p:sp>
        <p:nvSpPr>
          <p:cNvPr id="36" name="Rectangle 35">
            <a:hlinkClick r:id="rId3" action="ppaction://hlinksldjump"/>
          </p:cNvPr>
          <p:cNvSpPr/>
          <p:nvPr/>
        </p:nvSpPr>
        <p:spPr>
          <a:xfrm>
            <a:off x="438144" y="3537977"/>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Governance Engine</a:t>
            </a:r>
          </a:p>
        </p:txBody>
      </p:sp>
      <p:sp>
        <p:nvSpPr>
          <p:cNvPr id="38" name="Rectangle 37">
            <a:hlinkClick r:id="rId2" action="ppaction://hlinksldjump"/>
          </p:cNvPr>
          <p:cNvSpPr/>
          <p:nvPr/>
        </p:nvSpPr>
        <p:spPr>
          <a:xfrm>
            <a:off x="432240" y="3013342"/>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Protection</a:t>
            </a:r>
          </a:p>
        </p:txBody>
      </p:sp>
      <p:sp>
        <p:nvSpPr>
          <p:cNvPr id="23" name="Rectangle 22"/>
          <p:cNvSpPr/>
          <p:nvPr/>
        </p:nvSpPr>
        <p:spPr>
          <a:xfrm>
            <a:off x="6715461" y="2498312"/>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Developer</a:t>
            </a:r>
          </a:p>
        </p:txBody>
      </p:sp>
      <p:sp>
        <p:nvSpPr>
          <p:cNvPr id="24" name="Rectangle 23">
            <a:hlinkClick r:id="rId3" action="ppaction://hlinksldjump"/>
          </p:cNvPr>
          <p:cNvSpPr/>
          <p:nvPr/>
        </p:nvSpPr>
        <p:spPr>
          <a:xfrm>
            <a:off x="2140857" y="4044469"/>
            <a:ext cx="1544352"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Data Platform</a:t>
            </a:r>
          </a:p>
        </p:txBody>
      </p:sp>
      <p:sp>
        <p:nvSpPr>
          <p:cNvPr id="33" name="Rectangle 32">
            <a:hlinkClick r:id="" action="ppaction://noaction"/>
          </p:cNvPr>
          <p:cNvSpPr/>
          <p:nvPr/>
        </p:nvSpPr>
        <p:spPr>
          <a:xfrm>
            <a:off x="399145" y="946108"/>
            <a:ext cx="1687284" cy="454458"/>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Owner</a:t>
            </a:r>
            <a:endParaRPr lang="en-US" sz="1200" dirty="0">
              <a:solidFill>
                <a:schemeClr val="tx1"/>
              </a:solidFill>
              <a:latin typeface="Calibri"/>
              <a:cs typeface="Calibri"/>
            </a:endParaRPr>
          </a:p>
        </p:txBody>
      </p:sp>
      <p:sp>
        <p:nvSpPr>
          <p:cNvPr id="37" name="Rectangle 36"/>
          <p:cNvSpPr/>
          <p:nvPr/>
        </p:nvSpPr>
        <p:spPr>
          <a:xfrm>
            <a:off x="6709118" y="3001343"/>
            <a:ext cx="1681973" cy="459102"/>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Landscape</a:t>
            </a:r>
          </a:p>
        </p:txBody>
      </p:sp>
      <p:sp>
        <p:nvSpPr>
          <p:cNvPr id="40" name="Rectangle 39"/>
          <p:cNvSpPr/>
          <p:nvPr/>
        </p:nvSpPr>
        <p:spPr>
          <a:xfrm>
            <a:off x="6705467" y="1995400"/>
            <a:ext cx="1694693"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Data Science</a:t>
            </a:r>
          </a:p>
        </p:txBody>
      </p:sp>
      <p:sp>
        <p:nvSpPr>
          <p:cNvPr id="41" name="Rectangle 40"/>
          <p:cNvSpPr/>
          <p:nvPr/>
        </p:nvSpPr>
        <p:spPr>
          <a:xfrm>
            <a:off x="6712204" y="3506125"/>
            <a:ext cx="1674986" cy="476251"/>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DevOps</a:t>
            </a:r>
            <a:endParaRPr lang="en-US" sz="1200" dirty="0">
              <a:solidFill>
                <a:schemeClr val="tx1"/>
              </a:solidFill>
              <a:latin typeface="Calibri"/>
              <a:cs typeface="Calibri"/>
            </a:endParaRPr>
          </a:p>
        </p:txBody>
      </p:sp>
      <p:sp>
        <p:nvSpPr>
          <p:cNvPr id="42" name="Rectangle 41">
            <a:hlinkClick r:id="" action="ppaction://noaction"/>
          </p:cNvPr>
          <p:cNvSpPr/>
          <p:nvPr/>
        </p:nvSpPr>
        <p:spPr>
          <a:xfrm>
            <a:off x="5152578" y="4048045"/>
            <a:ext cx="1505852"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Asset Consumer</a:t>
            </a:r>
          </a:p>
        </p:txBody>
      </p:sp>
      <p:sp>
        <p:nvSpPr>
          <p:cNvPr id="43" name="Rectangle 42">
            <a:hlinkClick r:id="rId3" action="ppaction://hlinksldjump"/>
          </p:cNvPr>
          <p:cNvSpPr/>
          <p:nvPr/>
        </p:nvSpPr>
        <p:spPr>
          <a:xfrm>
            <a:off x="435430" y="4048043"/>
            <a:ext cx="1674986" cy="460477"/>
          </a:xfrm>
          <a:prstGeom prst="rect">
            <a:avLst/>
          </a:prstGeom>
          <a:solidFill>
            <a:srgbClr val="EEECE1"/>
          </a:solidFill>
          <a:ln>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Calibri"/>
                <a:cs typeface="Calibri"/>
              </a:rPr>
              <a:t>Information Infrastructure</a:t>
            </a:r>
          </a:p>
        </p:txBody>
      </p:sp>
      <p:pic>
        <p:nvPicPr>
          <p:cNvPr id="4" name="Picture 3" descr="Atlas Metadata Area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428" y="1424909"/>
            <a:ext cx="4644572" cy="2639091"/>
          </a:xfrm>
          <a:prstGeom prst="rect">
            <a:avLst/>
          </a:prstGeom>
        </p:spPr>
      </p:pic>
    </p:spTree>
    <p:extLst>
      <p:ext uri="{BB962C8B-B14F-4D97-AF65-F5344CB8AC3E}">
        <p14:creationId xmlns:p14="http://schemas.microsoft.com/office/powerpoint/2010/main" val="10187129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needs to change?</a:t>
            </a:r>
            <a:endParaRPr lang="en-GB" dirty="0"/>
          </a:p>
        </p:txBody>
      </p:sp>
      <p:sp>
        <p:nvSpPr>
          <p:cNvPr id="4" name="Can 3"/>
          <p:cNvSpPr/>
          <p:nvPr/>
        </p:nvSpPr>
        <p:spPr>
          <a:xfrm>
            <a:off x="4827923" y="3496439"/>
            <a:ext cx="555625" cy="3571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 name="Can 4"/>
          <p:cNvSpPr/>
          <p:nvPr/>
        </p:nvSpPr>
        <p:spPr>
          <a:xfrm>
            <a:off x="5378764" y="3488501"/>
            <a:ext cx="401637" cy="4222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 name="Can 5"/>
          <p:cNvSpPr/>
          <p:nvPr/>
        </p:nvSpPr>
        <p:spPr>
          <a:xfrm>
            <a:off x="5826439" y="3701226"/>
            <a:ext cx="315912" cy="307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7" name="Straight Arrow Connector 199"/>
          <p:cNvCxnSpPr>
            <a:endCxn id="6" idx="1"/>
          </p:cNvCxnSpPr>
          <p:nvPr/>
        </p:nvCxnSpPr>
        <p:spPr bwMode="auto">
          <a:xfrm rot="16200000" flipH="1">
            <a:off x="4646133" y="2362163"/>
            <a:ext cx="1581150" cy="109696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 name="Straight Arrow Connector 196"/>
          <p:cNvCxnSpPr>
            <a:stCxn id="61" idx="2"/>
            <a:endCxn id="5" idx="1"/>
          </p:cNvCxnSpPr>
          <p:nvPr/>
        </p:nvCxnSpPr>
        <p:spPr bwMode="auto">
          <a:xfrm rot="16200000" flipH="1">
            <a:off x="4376268" y="2284355"/>
            <a:ext cx="1381125" cy="1027112"/>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9" name="Can 8"/>
          <p:cNvSpPr/>
          <p:nvPr/>
        </p:nvSpPr>
        <p:spPr>
          <a:xfrm>
            <a:off x="5464489" y="3915511"/>
            <a:ext cx="436562" cy="258762"/>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0" name="Straight Arrow Connector 199"/>
          <p:cNvCxnSpPr>
            <a:stCxn id="61" idx="2"/>
            <a:endCxn id="9" idx="1"/>
          </p:cNvCxnSpPr>
          <p:nvPr/>
        </p:nvCxnSpPr>
        <p:spPr bwMode="auto">
          <a:xfrm rot="16200000" flipH="1">
            <a:off x="4213540" y="2447074"/>
            <a:ext cx="1808163" cy="1128712"/>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1" name="Group 137"/>
          <p:cNvGrpSpPr>
            <a:grpSpLocks/>
          </p:cNvGrpSpPr>
          <p:nvPr/>
        </p:nvGrpSpPr>
        <p:grpSpPr bwMode="auto">
          <a:xfrm>
            <a:off x="7220265" y="1231048"/>
            <a:ext cx="1228725" cy="863600"/>
            <a:chOff x="5523670" y="3674781"/>
            <a:chExt cx="1229360" cy="863600"/>
          </a:xfrm>
        </p:grpSpPr>
        <p:sp>
          <p:nvSpPr>
            <p:cNvPr id="12" name="Rectangle 11"/>
            <p:cNvSpPr/>
            <p:nvPr/>
          </p:nvSpPr>
          <p:spPr>
            <a:xfrm>
              <a:off x="5523670" y="3674781"/>
              <a:ext cx="1229360"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 name="Rectangle 12"/>
            <p:cNvSpPr/>
            <p:nvPr/>
          </p:nvSpPr>
          <p:spPr>
            <a:xfrm>
              <a:off x="5577673" y="3719231"/>
              <a:ext cx="1121354" cy="774700"/>
            </a:xfrm>
            <a:prstGeom prst="rect">
              <a:avLst/>
            </a:prstGeom>
            <a:solidFill>
              <a:srgbClr val="FFFFFF"/>
            </a:solidFill>
            <a:ln w="12700" cmpd="sng">
              <a:solidFill>
                <a:srgbClr val="99CC99"/>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 name="Rectangle 13"/>
            <p:cNvSpPr/>
            <p:nvPr/>
          </p:nvSpPr>
          <p:spPr>
            <a:xfrm>
              <a:off x="5569731" y="3887506"/>
              <a:ext cx="1137237" cy="80963"/>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 name="Rectangle 14"/>
            <p:cNvSpPr/>
            <p:nvPr/>
          </p:nvSpPr>
          <p:spPr>
            <a:xfrm>
              <a:off x="5569731" y="4051019"/>
              <a:ext cx="1137237" cy="80962"/>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 name="Rectangle 15"/>
            <p:cNvSpPr/>
            <p:nvPr/>
          </p:nvSpPr>
          <p:spPr>
            <a:xfrm>
              <a:off x="5569731" y="4214531"/>
              <a:ext cx="1137237" cy="80963"/>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 name="Rectangle 16"/>
            <p:cNvSpPr/>
            <p:nvPr/>
          </p:nvSpPr>
          <p:spPr>
            <a:xfrm>
              <a:off x="5569731" y="4378044"/>
              <a:ext cx="1137237" cy="80962"/>
            </a:xfrm>
            <a:prstGeom prst="rect">
              <a:avLst/>
            </a:prstGeom>
            <a:solidFill>
              <a:schemeClr val="accent3">
                <a:lumMod val="20000"/>
                <a:lumOff val="8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8" name="Straight Connector 17"/>
            <p:cNvCxnSpPr/>
            <p:nvPr/>
          </p:nvCxnSpPr>
          <p:spPr bwMode="auto">
            <a:xfrm>
              <a:off x="6146292"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Straight Connector 18"/>
            <p:cNvCxnSpPr/>
            <p:nvPr/>
          </p:nvCxnSpPr>
          <p:spPr bwMode="auto">
            <a:xfrm>
              <a:off x="6295594"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Straight Connector 19"/>
            <p:cNvCxnSpPr/>
            <p:nvPr/>
          </p:nvCxnSpPr>
          <p:spPr bwMode="auto">
            <a:xfrm>
              <a:off x="6446484"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1" name="Straight Connector 20"/>
            <p:cNvCxnSpPr/>
            <p:nvPr/>
          </p:nvCxnSpPr>
          <p:spPr bwMode="auto">
            <a:xfrm>
              <a:off x="6595786"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Straight Connector 21"/>
            <p:cNvCxnSpPr/>
            <p:nvPr/>
          </p:nvCxnSpPr>
          <p:spPr bwMode="auto">
            <a:xfrm>
              <a:off x="5696796"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3" name="Straight Connector 22"/>
            <p:cNvCxnSpPr/>
            <p:nvPr/>
          </p:nvCxnSpPr>
          <p:spPr bwMode="auto">
            <a:xfrm>
              <a:off x="5846099"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Straight Connector 23"/>
            <p:cNvCxnSpPr/>
            <p:nvPr/>
          </p:nvCxnSpPr>
          <p:spPr bwMode="auto">
            <a:xfrm>
              <a:off x="5996989" y="3719231"/>
              <a:ext cx="0" cy="774700"/>
            </a:xfrm>
            <a:prstGeom prst="line">
              <a:avLst/>
            </a:prstGeom>
            <a:solidFill>
              <a:srgbClr val="CC99FF"/>
            </a:solidFill>
            <a:ln w="12700" cap="flat" cmpd="sng" algn="ctr">
              <a:solidFill>
                <a:srgbClr val="99CC99"/>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5" name="Rectangle 24"/>
            <p:cNvSpPr/>
            <p:nvPr/>
          </p:nvSpPr>
          <p:spPr>
            <a:xfrm>
              <a:off x="5569731" y="3723994"/>
              <a:ext cx="1137237" cy="80962"/>
            </a:xfrm>
            <a:prstGeom prst="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26" name="Group 6"/>
          <p:cNvGrpSpPr>
            <a:grpSpLocks/>
          </p:cNvGrpSpPr>
          <p:nvPr/>
        </p:nvGrpSpPr>
        <p:grpSpPr bwMode="auto">
          <a:xfrm>
            <a:off x="5878843" y="1227874"/>
            <a:ext cx="1230313" cy="863600"/>
            <a:chOff x="5530107" y="3733058"/>
            <a:chExt cx="1229360" cy="863600"/>
          </a:xfrm>
        </p:grpSpPr>
        <p:sp>
          <p:nvSpPr>
            <p:cNvPr id="27" name="Rectangle 26"/>
            <p:cNvSpPr/>
            <p:nvPr/>
          </p:nvSpPr>
          <p:spPr>
            <a:xfrm>
              <a:off x="5530107" y="3733058"/>
              <a:ext cx="1229360"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28" name="Rectangle 27"/>
            <p:cNvSpPr/>
            <p:nvPr/>
          </p:nvSpPr>
          <p:spPr>
            <a:xfrm>
              <a:off x="5580868" y="3774333"/>
              <a:ext cx="1137356"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29" name="Rectangle 28"/>
            <p:cNvSpPr/>
            <p:nvPr/>
          </p:nvSpPr>
          <p:spPr>
            <a:xfrm>
              <a:off x="5590385" y="3885458"/>
              <a:ext cx="274425"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0" name="Rectangle 29"/>
            <p:cNvSpPr/>
            <p:nvPr/>
          </p:nvSpPr>
          <p:spPr>
            <a:xfrm>
              <a:off x="5896536" y="3885458"/>
              <a:ext cx="815343" cy="65563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1" name="Rectangle 30"/>
            <p:cNvSpPr/>
            <p:nvPr/>
          </p:nvSpPr>
          <p:spPr>
            <a:xfrm>
              <a:off x="5650664" y="3937846"/>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2" name="Rectangle 31"/>
            <p:cNvSpPr/>
            <p:nvPr/>
          </p:nvSpPr>
          <p:spPr>
            <a:xfrm>
              <a:off x="5952055" y="3942608"/>
              <a:ext cx="656716" cy="1254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3" name="Rectangle 32"/>
            <p:cNvSpPr/>
            <p:nvPr/>
          </p:nvSpPr>
          <p:spPr>
            <a:xfrm>
              <a:off x="6018678" y="4315671"/>
              <a:ext cx="344221" cy="1476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4" name="Rectangle 33"/>
            <p:cNvSpPr/>
            <p:nvPr/>
          </p:nvSpPr>
          <p:spPr>
            <a:xfrm>
              <a:off x="5959987" y="3956896"/>
              <a:ext cx="191938" cy="4984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5" name="Rectangle 34"/>
            <p:cNvSpPr/>
            <p:nvPr/>
          </p:nvSpPr>
          <p:spPr>
            <a:xfrm>
              <a:off x="6193168" y="4134696"/>
              <a:ext cx="407672" cy="1238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6" name="Rectangle 35"/>
            <p:cNvSpPr/>
            <p:nvPr/>
          </p:nvSpPr>
          <p:spPr>
            <a:xfrm>
              <a:off x="5650664" y="4061671"/>
              <a:ext cx="155454" cy="682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7" name="Rectangle 36"/>
            <p:cNvSpPr/>
            <p:nvPr/>
          </p:nvSpPr>
          <p:spPr>
            <a:xfrm>
              <a:off x="5650664" y="4183908"/>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8" name="Rectangle 37"/>
            <p:cNvSpPr/>
            <p:nvPr/>
          </p:nvSpPr>
          <p:spPr>
            <a:xfrm>
              <a:off x="6207445" y="4395046"/>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39" name="Rectangle 38"/>
            <p:cNvSpPr/>
            <p:nvPr/>
          </p:nvSpPr>
          <p:spPr>
            <a:xfrm>
              <a:off x="5650664" y="4307733"/>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0" name="Rectangle 39"/>
            <p:cNvSpPr/>
            <p:nvPr/>
          </p:nvSpPr>
          <p:spPr>
            <a:xfrm>
              <a:off x="6434281" y="4399808"/>
              <a:ext cx="155454" cy="682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1" name="Rectangle 40"/>
            <p:cNvSpPr/>
            <p:nvPr/>
          </p:nvSpPr>
          <p:spPr>
            <a:xfrm>
              <a:off x="6426350" y="4304558"/>
              <a:ext cx="155454" cy="698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cxnSp>
        <p:nvCxnSpPr>
          <p:cNvPr id="42" name="Straight Arrow Connector 199"/>
          <p:cNvCxnSpPr>
            <a:endCxn id="4" idx="1"/>
          </p:cNvCxnSpPr>
          <p:nvPr/>
        </p:nvCxnSpPr>
        <p:spPr bwMode="auto">
          <a:xfrm rot="16200000" flipH="1">
            <a:off x="3987341" y="2378045"/>
            <a:ext cx="1406525" cy="83026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3" name="Can 42"/>
          <p:cNvSpPr/>
          <p:nvPr/>
        </p:nvSpPr>
        <p:spPr>
          <a:xfrm>
            <a:off x="1410021" y="3532951"/>
            <a:ext cx="401637" cy="4222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44" name="Can 43"/>
          <p:cNvSpPr/>
          <p:nvPr/>
        </p:nvSpPr>
        <p:spPr>
          <a:xfrm>
            <a:off x="1857689" y="3745676"/>
            <a:ext cx="315912" cy="307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45" name="Straight Arrow Connector 199"/>
          <p:cNvCxnSpPr>
            <a:stCxn id="149" idx="2"/>
            <a:endCxn id="44" idx="1"/>
          </p:cNvCxnSpPr>
          <p:nvPr/>
        </p:nvCxnSpPr>
        <p:spPr bwMode="auto">
          <a:xfrm rot="16200000" flipH="1">
            <a:off x="1153655" y="2882854"/>
            <a:ext cx="1689100" cy="3651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Straight Arrow Connector 196"/>
          <p:cNvCxnSpPr>
            <a:stCxn id="148" idx="2"/>
            <a:endCxn id="43" idx="1"/>
          </p:cNvCxnSpPr>
          <p:nvPr/>
        </p:nvCxnSpPr>
        <p:spPr bwMode="auto">
          <a:xfrm rot="5400000">
            <a:off x="913945" y="2755870"/>
            <a:ext cx="1474787" cy="79375"/>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7" name="Can 46"/>
          <p:cNvSpPr/>
          <p:nvPr/>
        </p:nvSpPr>
        <p:spPr>
          <a:xfrm>
            <a:off x="1014738" y="3745648"/>
            <a:ext cx="555625" cy="357188"/>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48" name="Straight Arrow Connector 199"/>
          <p:cNvCxnSpPr>
            <a:stCxn id="147" idx="2"/>
            <a:endCxn id="51" idx="1"/>
          </p:cNvCxnSpPr>
          <p:nvPr/>
        </p:nvCxnSpPr>
        <p:spPr bwMode="auto">
          <a:xfrm rot="16200000" flipH="1">
            <a:off x="1358873" y="2118858"/>
            <a:ext cx="1719263" cy="159464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Straight Arrow Connector 196"/>
          <p:cNvCxnSpPr>
            <a:stCxn id="144" idx="2"/>
            <a:endCxn id="47" idx="1"/>
          </p:cNvCxnSpPr>
          <p:nvPr/>
        </p:nvCxnSpPr>
        <p:spPr bwMode="auto">
          <a:xfrm rot="16200000" flipH="1">
            <a:off x="372608" y="2825704"/>
            <a:ext cx="1689100" cy="150813"/>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0" name="Can 49"/>
          <p:cNvSpPr/>
          <p:nvPr/>
        </p:nvSpPr>
        <p:spPr>
          <a:xfrm>
            <a:off x="2408573" y="3561526"/>
            <a:ext cx="403225" cy="423863"/>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1" name="Can 50"/>
          <p:cNvSpPr/>
          <p:nvPr/>
        </p:nvSpPr>
        <p:spPr>
          <a:xfrm>
            <a:off x="2857814" y="3775811"/>
            <a:ext cx="315912" cy="3063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2" name="Straight Arrow Connector 199"/>
          <p:cNvCxnSpPr>
            <a:endCxn id="51" idx="1"/>
          </p:cNvCxnSpPr>
          <p:nvPr/>
        </p:nvCxnSpPr>
        <p:spPr bwMode="auto">
          <a:xfrm rot="16200000" flipH="1">
            <a:off x="2102174" y="2862999"/>
            <a:ext cx="1217613" cy="608012"/>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Straight Arrow Connector 196"/>
          <p:cNvCxnSpPr>
            <a:stCxn id="205" idx="3"/>
            <a:endCxn id="50" idx="1"/>
          </p:cNvCxnSpPr>
          <p:nvPr/>
        </p:nvCxnSpPr>
        <p:spPr bwMode="auto">
          <a:xfrm rot="16200000" flipH="1">
            <a:off x="2142172" y="3093530"/>
            <a:ext cx="558076" cy="377915"/>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4" name="Can 53"/>
          <p:cNvSpPr/>
          <p:nvPr/>
        </p:nvSpPr>
        <p:spPr>
          <a:xfrm>
            <a:off x="4227882" y="3799624"/>
            <a:ext cx="555625" cy="357188"/>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5" name="Straight Arrow Connector 196"/>
          <p:cNvCxnSpPr>
            <a:stCxn id="61" idx="2"/>
            <a:endCxn id="54" idx="1"/>
          </p:cNvCxnSpPr>
          <p:nvPr/>
        </p:nvCxnSpPr>
        <p:spPr bwMode="auto">
          <a:xfrm rot="5400000">
            <a:off x="3683370" y="2929678"/>
            <a:ext cx="1692275" cy="47625"/>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6" name="Can 55"/>
          <p:cNvSpPr/>
          <p:nvPr/>
        </p:nvSpPr>
        <p:spPr>
          <a:xfrm>
            <a:off x="3321370" y="3615501"/>
            <a:ext cx="401637" cy="423863"/>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57" name="Can 56"/>
          <p:cNvSpPr/>
          <p:nvPr/>
        </p:nvSpPr>
        <p:spPr>
          <a:xfrm>
            <a:off x="3769039" y="3829787"/>
            <a:ext cx="315912" cy="306387"/>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58" name="Straight Arrow Connector 199"/>
          <p:cNvCxnSpPr>
            <a:endCxn id="57" idx="1"/>
          </p:cNvCxnSpPr>
          <p:nvPr/>
        </p:nvCxnSpPr>
        <p:spPr bwMode="auto">
          <a:xfrm rot="5400000">
            <a:off x="3377776" y="2605041"/>
            <a:ext cx="1774825" cy="674687"/>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Straight Arrow Connector 196"/>
          <p:cNvCxnSpPr>
            <a:stCxn id="61" idx="2"/>
            <a:endCxn id="51" idx="1"/>
          </p:cNvCxnSpPr>
          <p:nvPr/>
        </p:nvCxnSpPr>
        <p:spPr bwMode="auto">
          <a:xfrm rot="5400000">
            <a:off x="2950309" y="2172832"/>
            <a:ext cx="1668463" cy="1537494"/>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1" name="Rectangle 60"/>
          <p:cNvSpPr/>
          <p:nvPr/>
        </p:nvSpPr>
        <p:spPr>
          <a:xfrm>
            <a:off x="3930964" y="1232638"/>
            <a:ext cx="1244600" cy="87471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2" name="Rectangle 61"/>
          <p:cNvSpPr/>
          <p:nvPr/>
        </p:nvSpPr>
        <p:spPr>
          <a:xfrm>
            <a:off x="4307201" y="1353286"/>
            <a:ext cx="503238" cy="482600"/>
          </a:xfrm>
          <a:prstGeom prst="rect">
            <a:avLst/>
          </a:prstGeom>
          <a:solidFill>
            <a:srgbClr val="FFFFFF"/>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3" name="Rectangle 62"/>
          <p:cNvSpPr/>
          <p:nvPr/>
        </p:nvSpPr>
        <p:spPr bwMode="auto">
          <a:xfrm>
            <a:off x="3946895" y="1267569"/>
            <a:ext cx="1216025" cy="73025"/>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4" name="Rectangle 63"/>
          <p:cNvSpPr/>
          <p:nvPr/>
        </p:nvSpPr>
        <p:spPr>
          <a:xfrm>
            <a:off x="3967476" y="1910500"/>
            <a:ext cx="1181100" cy="147638"/>
          </a:xfrm>
          <a:prstGeom prst="rect">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65" name="Round Diagonal Corner Rectangle 64"/>
          <p:cNvSpPr/>
          <p:nvPr/>
        </p:nvSpPr>
        <p:spPr>
          <a:xfrm>
            <a:off x="4589781" y="1483461"/>
            <a:ext cx="60325" cy="63500"/>
          </a:xfrm>
          <a:prstGeom prst="round2DiagRect">
            <a:avLst>
              <a:gd name="adj1" fmla="val 38097"/>
              <a:gd name="adj2" fmla="val 0"/>
            </a:avLst>
          </a:prstGeom>
          <a:solidFill>
            <a:schemeClr val="accent5"/>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lstStyle/>
          <a:p>
            <a:pPr eaLnBrk="0" hangingPunct="0">
              <a:defRPr/>
            </a:pPr>
            <a:endParaRPr lang="en-US">
              <a:solidFill>
                <a:prstClr val="white"/>
              </a:solidFill>
              <a:latin typeface="Arial"/>
              <a:ea typeface="ＭＳ Ｐゴシック"/>
            </a:endParaRPr>
          </a:p>
        </p:txBody>
      </p:sp>
      <p:sp>
        <p:nvSpPr>
          <p:cNvPr id="66" name="Cross 65"/>
          <p:cNvSpPr/>
          <p:nvPr/>
        </p:nvSpPr>
        <p:spPr>
          <a:xfrm>
            <a:off x="4589781" y="1632686"/>
            <a:ext cx="60325" cy="57150"/>
          </a:xfrm>
          <a:prstGeom prst="plus">
            <a:avLst/>
          </a:prstGeom>
          <a:solidFill>
            <a:schemeClr val="accent4"/>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67" name="Group 4"/>
          <p:cNvGrpSpPr>
            <a:grpSpLocks/>
          </p:cNvGrpSpPr>
          <p:nvPr/>
        </p:nvGrpSpPr>
        <p:grpSpPr bwMode="auto">
          <a:xfrm>
            <a:off x="4421557" y="1712089"/>
            <a:ext cx="42863" cy="79375"/>
            <a:chOff x="603250" y="4737100"/>
            <a:chExt cx="355600" cy="654050"/>
          </a:xfrm>
        </p:grpSpPr>
        <p:sp>
          <p:nvSpPr>
            <p:cNvPr id="68" name="Delay 67"/>
            <p:cNvSpPr/>
            <p:nvPr/>
          </p:nvSpPr>
          <p:spPr>
            <a:xfrm rot="16200000">
              <a:off x="545596" y="4977888"/>
              <a:ext cx="470916" cy="355600"/>
            </a:xfrm>
            <a:prstGeom prst="flowChartDelay">
              <a:avLst/>
            </a:prstGeom>
            <a:solidFill>
              <a:srgbClr val="FFFF00"/>
            </a:solidFill>
            <a:ln w="6350" cmpd="sng">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sp>
          <p:nvSpPr>
            <p:cNvPr id="69" name="Oval 68"/>
            <p:cNvSpPr/>
            <p:nvPr/>
          </p:nvSpPr>
          <p:spPr>
            <a:xfrm>
              <a:off x="628650" y="4737100"/>
              <a:ext cx="304800" cy="279400"/>
            </a:xfrm>
            <a:prstGeom prst="ellipse">
              <a:avLst/>
            </a:prstGeom>
            <a:solidFill>
              <a:schemeClr val="bg2"/>
            </a:solidFill>
            <a:ln w="6350" cmpd="sng">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grpSp>
      <p:grpSp>
        <p:nvGrpSpPr>
          <p:cNvPr id="70" name="Group 4"/>
          <p:cNvGrpSpPr>
            <a:grpSpLocks/>
          </p:cNvGrpSpPr>
          <p:nvPr/>
        </p:nvGrpSpPr>
        <p:grpSpPr bwMode="auto">
          <a:xfrm>
            <a:off x="4454839" y="1458062"/>
            <a:ext cx="44450" cy="85725"/>
            <a:chOff x="603250" y="4737100"/>
            <a:chExt cx="355600" cy="654050"/>
          </a:xfrm>
        </p:grpSpPr>
        <p:sp>
          <p:nvSpPr>
            <p:cNvPr id="71" name="Delay 70"/>
            <p:cNvSpPr/>
            <p:nvPr/>
          </p:nvSpPr>
          <p:spPr>
            <a:xfrm rot="16200000">
              <a:off x="544859" y="4977167"/>
              <a:ext cx="472373" cy="355600"/>
            </a:xfrm>
            <a:prstGeom prst="flowChartDelay">
              <a:avLst/>
            </a:prstGeom>
            <a:solidFill>
              <a:schemeClr val="tx2"/>
            </a:solidFill>
            <a:ln w="6350" cmpd="sng">
              <a:solidFill>
                <a:srgbClr val="1F497D"/>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sp>
          <p:nvSpPr>
            <p:cNvPr id="72" name="Oval 71"/>
            <p:cNvSpPr/>
            <p:nvPr/>
          </p:nvSpPr>
          <p:spPr>
            <a:xfrm>
              <a:off x="628650" y="4737100"/>
              <a:ext cx="304800" cy="279400"/>
            </a:xfrm>
            <a:prstGeom prst="ellipse">
              <a:avLst/>
            </a:prstGeom>
            <a:solidFill>
              <a:schemeClr val="bg2"/>
            </a:solidFill>
            <a:ln w="6350" cmpd="sng">
              <a:solidFill>
                <a:schemeClr val="tx2"/>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GB">
                <a:solidFill>
                  <a:prstClr val="white"/>
                </a:solidFill>
                <a:latin typeface="Arial"/>
                <a:ea typeface="ＭＳ Ｐゴシック"/>
              </a:endParaRPr>
            </a:p>
          </p:txBody>
        </p:sp>
      </p:grpSp>
      <p:cxnSp>
        <p:nvCxnSpPr>
          <p:cNvPr id="73" name="Straight Connector 72"/>
          <p:cNvCxnSpPr>
            <a:stCxn id="71" idx="2"/>
            <a:endCxn id="65" idx="2"/>
          </p:cNvCxnSpPr>
          <p:nvPr/>
        </p:nvCxnSpPr>
        <p:spPr bwMode="auto">
          <a:xfrm>
            <a:off x="4499345" y="1512059"/>
            <a:ext cx="90487" cy="317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Straight Connector 73"/>
          <p:cNvCxnSpPr>
            <a:stCxn id="66" idx="0"/>
            <a:endCxn id="65" idx="1"/>
          </p:cNvCxnSpPr>
          <p:nvPr/>
        </p:nvCxnSpPr>
        <p:spPr bwMode="auto">
          <a:xfrm flipH="1" flipV="1">
            <a:off x="4619939" y="1546961"/>
            <a:ext cx="0" cy="8572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Straight Connector 74"/>
          <p:cNvCxnSpPr>
            <a:stCxn id="66" idx="2"/>
            <a:endCxn id="68" idx="2"/>
          </p:cNvCxnSpPr>
          <p:nvPr/>
        </p:nvCxnSpPr>
        <p:spPr bwMode="auto">
          <a:xfrm flipH="1">
            <a:off x="4464420" y="1689864"/>
            <a:ext cx="155575" cy="73025"/>
          </a:xfrm>
          <a:prstGeom prst="line">
            <a:avLst/>
          </a:prstGeom>
          <a:solidFill>
            <a:srgbClr val="CC99FF"/>
          </a:solidFill>
          <a:ln w="63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76" name="Rectangle 75"/>
          <p:cNvSpPr/>
          <p:nvPr/>
        </p:nvSpPr>
        <p:spPr>
          <a:xfrm>
            <a:off x="3969064" y="1854937"/>
            <a:ext cx="1179512" cy="44450"/>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7" name="Rectangle 76"/>
          <p:cNvSpPr/>
          <p:nvPr/>
        </p:nvSpPr>
        <p:spPr>
          <a:xfrm>
            <a:off x="4835846" y="1356461"/>
            <a:ext cx="314325" cy="38100"/>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8" name="Rectangle 77"/>
          <p:cNvSpPr/>
          <p:nvPr/>
        </p:nvSpPr>
        <p:spPr>
          <a:xfrm>
            <a:off x="4307257" y="1351698"/>
            <a:ext cx="506413" cy="39688"/>
          </a:xfrm>
          <a:prstGeom prst="rect">
            <a:avLst/>
          </a:prstGeom>
          <a:solidFill>
            <a:schemeClr val="accent5">
              <a:lumMod val="50000"/>
            </a:schemeClr>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79" name="Rectangle 78"/>
          <p:cNvSpPr/>
          <p:nvPr/>
        </p:nvSpPr>
        <p:spPr>
          <a:xfrm>
            <a:off x="4837427" y="1394561"/>
            <a:ext cx="314325" cy="438150"/>
          </a:xfrm>
          <a:prstGeom prst="rect">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0" name="Rectangle 79"/>
          <p:cNvSpPr/>
          <p:nvPr/>
        </p:nvSpPr>
        <p:spPr>
          <a:xfrm>
            <a:off x="4856476" y="1432661"/>
            <a:ext cx="273050" cy="381000"/>
          </a:xfrm>
          <a:prstGeom prst="rect">
            <a:avLst/>
          </a:prstGeom>
          <a:solidFill>
            <a:srgbClr val="FFFFFF"/>
          </a:solidFill>
          <a:ln w="3175"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1" name="Rectangle 80"/>
          <p:cNvSpPr/>
          <p:nvPr/>
        </p:nvSpPr>
        <p:spPr>
          <a:xfrm>
            <a:off x="3967481" y="1361224"/>
            <a:ext cx="314325" cy="471488"/>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82" name="Group 193"/>
          <p:cNvGrpSpPr>
            <a:grpSpLocks/>
          </p:cNvGrpSpPr>
          <p:nvPr/>
        </p:nvGrpSpPr>
        <p:grpSpPr bwMode="auto">
          <a:xfrm>
            <a:off x="3981764" y="1385046"/>
            <a:ext cx="252412" cy="369887"/>
            <a:chOff x="552317" y="2476596"/>
            <a:chExt cx="701871" cy="1650326"/>
          </a:xfrm>
        </p:grpSpPr>
        <p:grpSp>
          <p:nvGrpSpPr>
            <p:cNvPr id="83" name="Group 218"/>
            <p:cNvGrpSpPr>
              <a:grpSpLocks/>
            </p:cNvGrpSpPr>
            <p:nvPr/>
          </p:nvGrpSpPr>
          <p:grpSpPr bwMode="auto">
            <a:xfrm>
              <a:off x="552317" y="2476596"/>
              <a:ext cx="692981" cy="531812"/>
              <a:chOff x="1933176" y="4572069"/>
              <a:chExt cx="813220" cy="531812"/>
            </a:xfrm>
          </p:grpSpPr>
          <p:sp>
            <p:nvSpPr>
              <p:cNvPr id="94" name="Rectangle 93"/>
              <p:cNvSpPr/>
              <p:nvPr/>
            </p:nvSpPr>
            <p:spPr>
              <a:xfrm>
                <a:off x="1938355" y="4699562"/>
                <a:ext cx="657889"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5" name="Rectangle 94"/>
              <p:cNvSpPr/>
              <p:nvPr/>
            </p:nvSpPr>
            <p:spPr>
              <a:xfrm>
                <a:off x="1933176" y="4572069"/>
                <a:ext cx="134686" cy="8499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6" name="Rectangle 95"/>
              <p:cNvSpPr/>
              <p:nvPr/>
            </p:nvSpPr>
            <p:spPr>
              <a:xfrm>
                <a:off x="2088582" y="4848302"/>
                <a:ext cx="657885"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7" name="Rectangle 96"/>
              <p:cNvSpPr/>
              <p:nvPr/>
            </p:nvSpPr>
            <p:spPr>
              <a:xfrm>
                <a:off x="1959075" y="5004126"/>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4" name="Group 218"/>
            <p:cNvGrpSpPr>
              <a:grpSpLocks/>
            </p:cNvGrpSpPr>
            <p:nvPr/>
          </p:nvGrpSpPr>
          <p:grpSpPr bwMode="auto">
            <a:xfrm>
              <a:off x="559469" y="3064221"/>
              <a:ext cx="690274" cy="404812"/>
              <a:chOff x="1936353" y="4699069"/>
              <a:chExt cx="810043" cy="404812"/>
            </a:xfrm>
          </p:grpSpPr>
          <p:sp>
            <p:nvSpPr>
              <p:cNvPr id="91" name="Rectangle 90"/>
              <p:cNvSpPr/>
              <p:nvPr/>
            </p:nvSpPr>
            <p:spPr>
              <a:xfrm>
                <a:off x="1938321" y="4699328"/>
                <a:ext cx="657886"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2" name="Rectangle 91"/>
              <p:cNvSpPr/>
              <p:nvPr/>
            </p:nvSpPr>
            <p:spPr>
              <a:xfrm>
                <a:off x="2088545" y="4848073"/>
                <a:ext cx="657890"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3" name="Rectangle 92"/>
              <p:cNvSpPr/>
              <p:nvPr/>
            </p:nvSpPr>
            <p:spPr>
              <a:xfrm>
                <a:off x="1959042" y="5003898"/>
                <a:ext cx="435139" cy="991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5" name="Group 218"/>
            <p:cNvGrpSpPr>
              <a:grpSpLocks/>
            </p:cNvGrpSpPr>
            <p:nvPr/>
          </p:nvGrpSpPr>
          <p:grpSpPr bwMode="auto">
            <a:xfrm>
              <a:off x="578418" y="3561833"/>
              <a:ext cx="671326" cy="252412"/>
              <a:chOff x="1958589" y="4851469"/>
              <a:chExt cx="787807" cy="252412"/>
            </a:xfrm>
          </p:grpSpPr>
          <p:sp>
            <p:nvSpPr>
              <p:cNvPr id="89" name="Rectangle 88"/>
              <p:cNvSpPr/>
              <p:nvPr/>
            </p:nvSpPr>
            <p:spPr>
              <a:xfrm>
                <a:off x="2088543" y="4849921"/>
                <a:ext cx="657889"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90" name="Rectangle 89"/>
              <p:cNvSpPr/>
              <p:nvPr/>
            </p:nvSpPr>
            <p:spPr>
              <a:xfrm>
                <a:off x="1959039" y="5005746"/>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86" name="Group 218"/>
            <p:cNvGrpSpPr>
              <a:grpSpLocks/>
            </p:cNvGrpSpPr>
            <p:nvPr/>
          </p:nvGrpSpPr>
          <p:grpSpPr bwMode="auto">
            <a:xfrm>
              <a:off x="582862" y="3874510"/>
              <a:ext cx="671326" cy="252412"/>
              <a:chOff x="1958589" y="4851469"/>
              <a:chExt cx="787807" cy="252412"/>
            </a:xfrm>
          </p:grpSpPr>
          <p:sp>
            <p:nvSpPr>
              <p:cNvPr id="87" name="Rectangle 86"/>
              <p:cNvSpPr/>
              <p:nvPr/>
            </p:nvSpPr>
            <p:spPr>
              <a:xfrm>
                <a:off x="2088510" y="4848895"/>
                <a:ext cx="657886"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88" name="Rectangle 87"/>
              <p:cNvSpPr/>
              <p:nvPr/>
            </p:nvSpPr>
            <p:spPr>
              <a:xfrm>
                <a:off x="1959003" y="5004720"/>
                <a:ext cx="435138" cy="99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sp>
        <p:nvSpPr>
          <p:cNvPr id="98" name="Rectangle 97"/>
          <p:cNvSpPr/>
          <p:nvPr/>
        </p:nvSpPr>
        <p:spPr bwMode="auto">
          <a:xfrm>
            <a:off x="4897751" y="1439013"/>
            <a:ext cx="109538"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99" name="Straight Connector 98"/>
          <p:cNvCxnSpPr/>
          <p:nvPr/>
        </p:nvCxnSpPr>
        <p:spPr bwMode="auto">
          <a:xfrm>
            <a:off x="5035864" y="1402526"/>
            <a:ext cx="0" cy="411163"/>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0" name="Straight Connector 99"/>
          <p:cNvCxnSpPr/>
          <p:nvPr/>
        </p:nvCxnSpPr>
        <p:spPr bwMode="auto">
          <a:xfrm flipH="1">
            <a:off x="4856476" y="1607286"/>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1" name="Straight Connector 100"/>
          <p:cNvCxnSpPr/>
          <p:nvPr/>
        </p:nvCxnSpPr>
        <p:spPr bwMode="auto">
          <a:xfrm flipH="1">
            <a:off x="4856476" y="164221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2" name="Straight Connector 101"/>
          <p:cNvCxnSpPr/>
          <p:nvPr/>
        </p:nvCxnSpPr>
        <p:spPr bwMode="auto">
          <a:xfrm flipH="1">
            <a:off x="4856476" y="1675548"/>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3" name="Straight Connector 102"/>
          <p:cNvCxnSpPr/>
          <p:nvPr/>
        </p:nvCxnSpPr>
        <p:spPr bwMode="auto">
          <a:xfrm flipH="1">
            <a:off x="4856476" y="1710473"/>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4" name="Straight Connector 103"/>
          <p:cNvCxnSpPr/>
          <p:nvPr/>
        </p:nvCxnSpPr>
        <p:spPr bwMode="auto">
          <a:xfrm flipH="1">
            <a:off x="4856476" y="174381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5" name="Straight Connector 104"/>
          <p:cNvCxnSpPr/>
          <p:nvPr/>
        </p:nvCxnSpPr>
        <p:spPr bwMode="auto">
          <a:xfrm flipH="1">
            <a:off x="4856476" y="1778736"/>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6" name="Straight Connector 105"/>
          <p:cNvCxnSpPr/>
          <p:nvPr/>
        </p:nvCxnSpPr>
        <p:spPr bwMode="auto">
          <a:xfrm flipH="1">
            <a:off x="4854889" y="147076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7" name="Straight Connector 106"/>
          <p:cNvCxnSpPr/>
          <p:nvPr/>
        </p:nvCxnSpPr>
        <p:spPr bwMode="auto">
          <a:xfrm flipH="1">
            <a:off x="4854889" y="1504098"/>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8" name="Straight Connector 107"/>
          <p:cNvCxnSpPr/>
          <p:nvPr/>
        </p:nvCxnSpPr>
        <p:spPr bwMode="auto">
          <a:xfrm flipH="1">
            <a:off x="4854889" y="1539023"/>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9" name="Straight Connector 108"/>
          <p:cNvCxnSpPr/>
          <p:nvPr/>
        </p:nvCxnSpPr>
        <p:spPr bwMode="auto">
          <a:xfrm flipH="1">
            <a:off x="4854889" y="1572361"/>
            <a:ext cx="27305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0" name="Straight Connector 109"/>
          <p:cNvCxnSpPr/>
          <p:nvPr/>
        </p:nvCxnSpPr>
        <p:spPr bwMode="auto">
          <a:xfrm>
            <a:off x="4883464" y="1402526"/>
            <a:ext cx="0" cy="411163"/>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11" name="Group 97"/>
          <p:cNvGrpSpPr>
            <a:grpSpLocks/>
          </p:cNvGrpSpPr>
          <p:nvPr/>
        </p:nvGrpSpPr>
        <p:grpSpPr bwMode="auto">
          <a:xfrm>
            <a:off x="4859677" y="1432663"/>
            <a:ext cx="23813" cy="25400"/>
            <a:chOff x="8112931" y="3217866"/>
            <a:chExt cx="110967" cy="110967"/>
          </a:xfrm>
        </p:grpSpPr>
        <p:sp>
          <p:nvSpPr>
            <p:cNvPr id="112" name="Oval 111"/>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3" name="Oval 112"/>
            <p:cNvSpPr/>
            <p:nvPr/>
          </p:nvSpPr>
          <p:spPr>
            <a:xfrm>
              <a:off x="8142522" y="3245608"/>
              <a:ext cx="51786" cy="55484"/>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14" name="Group 98"/>
          <p:cNvGrpSpPr>
            <a:grpSpLocks/>
          </p:cNvGrpSpPr>
          <p:nvPr/>
        </p:nvGrpSpPr>
        <p:grpSpPr bwMode="auto">
          <a:xfrm>
            <a:off x="4859677" y="1442187"/>
            <a:ext cx="23813" cy="23812"/>
            <a:chOff x="8112931" y="3217866"/>
            <a:chExt cx="110967" cy="110967"/>
          </a:xfrm>
        </p:grpSpPr>
        <p:sp>
          <p:nvSpPr>
            <p:cNvPr id="115" name="Oval 114"/>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6" name="Oval 115"/>
            <p:cNvSpPr/>
            <p:nvPr/>
          </p:nvSpPr>
          <p:spPr>
            <a:xfrm>
              <a:off x="8142522" y="3247458"/>
              <a:ext cx="51786" cy="51783"/>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17" name="Group 101"/>
          <p:cNvGrpSpPr>
            <a:grpSpLocks/>
          </p:cNvGrpSpPr>
          <p:nvPr/>
        </p:nvGrpSpPr>
        <p:grpSpPr bwMode="auto">
          <a:xfrm>
            <a:off x="4859677" y="1475524"/>
            <a:ext cx="23813" cy="25400"/>
            <a:chOff x="8112931" y="3217866"/>
            <a:chExt cx="110967" cy="110967"/>
          </a:xfrm>
        </p:grpSpPr>
        <p:sp>
          <p:nvSpPr>
            <p:cNvPr id="118" name="Oval 117"/>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19" name="Oval 118"/>
            <p:cNvSpPr/>
            <p:nvPr/>
          </p:nvSpPr>
          <p:spPr>
            <a:xfrm>
              <a:off x="8142522" y="3245608"/>
              <a:ext cx="51786" cy="55484"/>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20" name="Group 104"/>
          <p:cNvGrpSpPr>
            <a:grpSpLocks/>
          </p:cNvGrpSpPr>
          <p:nvPr/>
        </p:nvGrpSpPr>
        <p:grpSpPr bwMode="auto">
          <a:xfrm>
            <a:off x="4859677" y="1510470"/>
            <a:ext cx="23813" cy="23813"/>
            <a:chOff x="8112931" y="3217866"/>
            <a:chExt cx="110967" cy="110967"/>
          </a:xfrm>
        </p:grpSpPr>
        <p:sp>
          <p:nvSpPr>
            <p:cNvPr id="121" name="Oval 120"/>
            <p:cNvSpPr/>
            <p:nvPr/>
          </p:nvSpPr>
          <p:spPr>
            <a:xfrm>
              <a:off x="8112931" y="3217866"/>
              <a:ext cx="110967" cy="110967"/>
            </a:xfrm>
            <a:prstGeom prst="ellipse">
              <a:avLst/>
            </a:prstGeom>
            <a:solidFill>
              <a:srgbClr val="FFFFFF"/>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2" name="Oval 121"/>
            <p:cNvSpPr/>
            <p:nvPr/>
          </p:nvSpPr>
          <p:spPr>
            <a:xfrm>
              <a:off x="8142522" y="3247457"/>
              <a:ext cx="51786" cy="51786"/>
            </a:xfrm>
            <a:prstGeom prst="ellipse">
              <a:avLst/>
            </a:prstGeom>
            <a:solidFill>
              <a:schemeClr val="tx1"/>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sp>
        <p:nvSpPr>
          <p:cNvPr id="123" name="Rectangle 122"/>
          <p:cNvSpPr/>
          <p:nvPr/>
        </p:nvSpPr>
        <p:spPr bwMode="auto">
          <a:xfrm>
            <a:off x="3994472" y="1921611"/>
            <a:ext cx="109537"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4" name="Rectangle 123"/>
          <p:cNvSpPr/>
          <p:nvPr/>
        </p:nvSpPr>
        <p:spPr bwMode="auto">
          <a:xfrm>
            <a:off x="4162739" y="1920051"/>
            <a:ext cx="366712" cy="119063"/>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5" name="Rectangle 124"/>
          <p:cNvSpPr/>
          <p:nvPr/>
        </p:nvSpPr>
        <p:spPr bwMode="auto">
          <a:xfrm>
            <a:off x="4575489" y="1921639"/>
            <a:ext cx="323850" cy="117475"/>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6" name="Rectangle 125"/>
          <p:cNvSpPr/>
          <p:nvPr/>
        </p:nvSpPr>
        <p:spPr bwMode="auto">
          <a:xfrm>
            <a:off x="4939026" y="1918437"/>
            <a:ext cx="177800" cy="119062"/>
          </a:xfrm>
          <a:prstGeom prst="rect">
            <a:avLst/>
          </a:prstGeom>
          <a:solidFill>
            <a:schemeClr val="bg1">
              <a:lumMod val="85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27" name="Rounded Rectangle 126"/>
          <p:cNvSpPr/>
          <p:nvPr/>
        </p:nvSpPr>
        <p:spPr>
          <a:xfrm>
            <a:off x="5029164" y="1860535"/>
            <a:ext cx="104641" cy="38603"/>
          </a:xfrm>
          <a:prstGeom prst="roundRect">
            <a:avLst/>
          </a:prstGeom>
          <a:solidFill>
            <a:schemeClr val="accent5">
              <a:lumMod val="40000"/>
              <a:lumOff val="60000"/>
            </a:schemeClr>
          </a:solidFill>
          <a:ln w="3175" cmpd="sng">
            <a:solidFill>
              <a:schemeClr val="accent5">
                <a:lumMod val="40000"/>
                <a:lumOff val="60000"/>
              </a:schemeClr>
            </a:solid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wrap="none" lIns="36000" tIns="0" rIns="36000" anchor="ctr"/>
          <a:lstStyle/>
          <a:p>
            <a:pPr algn="ctr" eaLnBrk="0" hangingPunct="0">
              <a:defRPr/>
            </a:pPr>
            <a:endParaRPr lang="en-US" sz="900" dirty="0">
              <a:solidFill>
                <a:srgbClr val="1F497D"/>
              </a:solidFill>
              <a:latin typeface="Calibri"/>
              <a:ea typeface="ＭＳ Ｐゴシック"/>
              <a:cs typeface="Calibri"/>
            </a:endParaRPr>
          </a:p>
        </p:txBody>
      </p:sp>
      <p:cxnSp>
        <p:nvCxnSpPr>
          <p:cNvPr id="128" name="Straight Connector 127"/>
          <p:cNvCxnSpPr/>
          <p:nvPr/>
        </p:nvCxnSpPr>
        <p:spPr bwMode="auto">
          <a:xfrm flipH="1">
            <a:off x="3967476" y="1945423"/>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9" name="Straight Connector 128"/>
          <p:cNvCxnSpPr/>
          <p:nvPr/>
        </p:nvCxnSpPr>
        <p:spPr bwMode="auto">
          <a:xfrm flipH="1">
            <a:off x="3967476" y="1980348"/>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0" name="Straight Connector 129"/>
          <p:cNvCxnSpPr/>
          <p:nvPr/>
        </p:nvCxnSpPr>
        <p:spPr bwMode="auto">
          <a:xfrm flipH="1">
            <a:off x="3967476" y="2013686"/>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1" name="Straight Connector 130"/>
          <p:cNvCxnSpPr/>
          <p:nvPr/>
        </p:nvCxnSpPr>
        <p:spPr bwMode="auto">
          <a:xfrm flipH="1">
            <a:off x="3967476" y="2048611"/>
            <a:ext cx="1181100" cy="0"/>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2" name="Straight Connector 131"/>
          <p:cNvCxnSpPr>
            <a:stCxn id="64" idx="0"/>
            <a:endCxn id="64" idx="2"/>
          </p:cNvCxnSpPr>
          <p:nvPr/>
        </p:nvCxnSpPr>
        <p:spPr bwMode="auto">
          <a:xfrm>
            <a:off x="4558026" y="1910500"/>
            <a:ext cx="0" cy="147638"/>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3" name="Straight Connector 132"/>
          <p:cNvCxnSpPr/>
          <p:nvPr/>
        </p:nvCxnSpPr>
        <p:spPr bwMode="auto">
          <a:xfrm>
            <a:off x="4918389" y="1907351"/>
            <a:ext cx="0" cy="149225"/>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4" name="Straight Connector 133"/>
          <p:cNvCxnSpPr/>
          <p:nvPr/>
        </p:nvCxnSpPr>
        <p:spPr bwMode="auto">
          <a:xfrm>
            <a:off x="4150039" y="1912114"/>
            <a:ext cx="0" cy="149225"/>
          </a:xfrm>
          <a:prstGeom prst="line">
            <a:avLst/>
          </a:prstGeom>
          <a:solidFill>
            <a:srgbClr val="CC99FF"/>
          </a:solidFill>
          <a:ln w="3175" cap="flat" cmpd="sng" algn="ctr">
            <a:solidFill>
              <a:srgbClr val="215968"/>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35" name="Rectangle 134"/>
          <p:cNvSpPr/>
          <p:nvPr/>
        </p:nvSpPr>
        <p:spPr bwMode="auto">
          <a:xfrm>
            <a:off x="4853310" y="1404086"/>
            <a:ext cx="212725" cy="28575"/>
          </a:xfrm>
          <a:prstGeom prst="rect">
            <a:avLst/>
          </a:prstGeom>
          <a:solidFill>
            <a:schemeClr val="tx1"/>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6" name="Rectangle 135"/>
          <p:cNvSpPr/>
          <p:nvPr/>
        </p:nvSpPr>
        <p:spPr>
          <a:xfrm>
            <a:off x="3969108" y="1351698"/>
            <a:ext cx="312737" cy="39688"/>
          </a:xfrm>
          <a:prstGeom prst="rect">
            <a:avLst/>
          </a:prstGeom>
          <a:solidFill>
            <a:schemeClr val="accent5">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wrap="none" lIns="108000" tIns="0" bIns="46800" anchor="ctr"/>
          <a:lstStyle/>
          <a:p>
            <a:pPr eaLnBrk="0" hangingPunct="0">
              <a:defRPr/>
            </a:pPr>
            <a:endParaRPr lang="en-US" sz="1200" dirty="0">
              <a:solidFill>
                <a:prstClr val="white"/>
              </a:solidFill>
              <a:latin typeface="Calibri"/>
              <a:ea typeface="ＭＳ Ｐゴシック"/>
              <a:cs typeface="Calibri"/>
            </a:endParaRPr>
          </a:p>
        </p:txBody>
      </p:sp>
      <p:sp>
        <p:nvSpPr>
          <p:cNvPr id="137" name="Can 136"/>
          <p:cNvSpPr/>
          <p:nvPr/>
        </p:nvSpPr>
        <p:spPr>
          <a:xfrm>
            <a:off x="6213789" y="3518636"/>
            <a:ext cx="538162" cy="6000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38" name="Can 137"/>
          <p:cNvSpPr/>
          <p:nvPr/>
        </p:nvSpPr>
        <p:spPr>
          <a:xfrm>
            <a:off x="6661470" y="3732976"/>
            <a:ext cx="422275" cy="434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39" name="Straight Arrow Connector 199"/>
          <p:cNvCxnSpPr>
            <a:stCxn id="27" idx="2"/>
            <a:endCxn id="138" idx="1"/>
          </p:cNvCxnSpPr>
          <p:nvPr/>
        </p:nvCxnSpPr>
        <p:spPr bwMode="auto">
          <a:xfrm rot="16200000" flipH="1">
            <a:off x="5862579" y="2722907"/>
            <a:ext cx="1641475" cy="378619"/>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0" name="Straight Arrow Connector 196"/>
          <p:cNvCxnSpPr>
            <a:stCxn id="126" idx="2"/>
            <a:endCxn id="137" idx="1"/>
          </p:cNvCxnSpPr>
          <p:nvPr/>
        </p:nvCxnSpPr>
        <p:spPr bwMode="auto">
          <a:xfrm rot="16200000" flipH="1">
            <a:off x="5015251" y="2050198"/>
            <a:ext cx="1481138" cy="1455738"/>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141" name="Group 27668"/>
          <p:cNvGrpSpPr>
            <a:grpSpLocks/>
          </p:cNvGrpSpPr>
          <p:nvPr/>
        </p:nvGrpSpPr>
        <p:grpSpPr bwMode="auto">
          <a:xfrm>
            <a:off x="943308" y="1243750"/>
            <a:ext cx="1228725" cy="863600"/>
            <a:chOff x="640045" y="3157538"/>
            <a:chExt cx="1228725" cy="863600"/>
          </a:xfrm>
        </p:grpSpPr>
        <p:sp>
          <p:nvSpPr>
            <p:cNvPr id="142" name="Rectangle 141"/>
            <p:cNvSpPr/>
            <p:nvPr/>
          </p:nvSpPr>
          <p:spPr bwMode="auto">
            <a:xfrm>
              <a:off x="640045" y="3157538"/>
              <a:ext cx="1228725"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3" name="Rectangle 142"/>
            <p:cNvSpPr/>
            <p:nvPr/>
          </p:nvSpPr>
          <p:spPr bwMode="auto">
            <a:xfrm>
              <a:off x="690845" y="3198813"/>
              <a:ext cx="1136650"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4" name="Rectangle 143"/>
            <p:cNvSpPr/>
            <p:nvPr/>
          </p:nvSpPr>
          <p:spPr bwMode="auto">
            <a:xfrm>
              <a:off x="700370" y="3309938"/>
              <a:ext cx="274637"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5" name="Rectangle 144"/>
            <p:cNvSpPr/>
            <p:nvPr/>
          </p:nvSpPr>
          <p:spPr bwMode="auto">
            <a:xfrm>
              <a:off x="1533807" y="3309938"/>
              <a:ext cx="287338"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6" name="Rectangle 145"/>
            <p:cNvSpPr/>
            <p:nvPr/>
          </p:nvSpPr>
          <p:spPr bwMode="auto">
            <a:xfrm>
              <a:off x="1005170" y="3309938"/>
              <a:ext cx="498475" cy="19367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7" name="Rectangle 146"/>
            <p:cNvSpPr/>
            <p:nvPr/>
          </p:nvSpPr>
          <p:spPr bwMode="auto">
            <a:xfrm>
              <a:off x="1005170" y="3813176"/>
              <a:ext cx="225425" cy="15716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8" name="Rectangle 147"/>
            <p:cNvSpPr/>
            <p:nvPr/>
          </p:nvSpPr>
          <p:spPr bwMode="auto">
            <a:xfrm>
              <a:off x="1270282" y="3814763"/>
              <a:ext cx="234950" cy="15716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49" name="Rectangle 148"/>
            <p:cNvSpPr/>
            <p:nvPr/>
          </p:nvSpPr>
          <p:spPr bwMode="auto">
            <a:xfrm>
              <a:off x="1532220" y="3656013"/>
              <a:ext cx="288925"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0" name="Rectangle 149"/>
            <p:cNvSpPr/>
            <p:nvPr/>
          </p:nvSpPr>
          <p:spPr bwMode="auto">
            <a:xfrm>
              <a:off x="1049620" y="3354388"/>
              <a:ext cx="406400" cy="1222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1" name="Rectangle 150"/>
            <p:cNvSpPr/>
            <p:nvPr/>
          </p:nvSpPr>
          <p:spPr bwMode="auto">
            <a:xfrm>
              <a:off x="744820" y="3370263"/>
              <a:ext cx="180975" cy="5508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2" name="Rectangle 151"/>
            <p:cNvSpPr/>
            <p:nvPr/>
          </p:nvSpPr>
          <p:spPr bwMode="auto">
            <a:xfrm>
              <a:off x="1587782" y="3708401"/>
              <a:ext cx="163513"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3" name="Rectangle 152"/>
            <p:cNvSpPr/>
            <p:nvPr/>
          </p:nvSpPr>
          <p:spPr bwMode="auto">
            <a:xfrm>
              <a:off x="1592545" y="3354388"/>
              <a:ext cx="163512"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4" name="Rectangle 153"/>
            <p:cNvSpPr/>
            <p:nvPr/>
          </p:nvSpPr>
          <p:spPr bwMode="auto">
            <a:xfrm>
              <a:off x="1308382" y="3860801"/>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55" name="Rectangle 154"/>
            <p:cNvSpPr/>
            <p:nvPr/>
          </p:nvSpPr>
          <p:spPr bwMode="auto">
            <a:xfrm>
              <a:off x="1054382" y="3852863"/>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156" name="Group 294"/>
            <p:cNvGrpSpPr>
              <a:grpSpLocks/>
            </p:cNvGrpSpPr>
            <p:nvPr/>
          </p:nvGrpSpPr>
          <p:grpSpPr bwMode="auto">
            <a:xfrm>
              <a:off x="997419" y="3522291"/>
              <a:ext cx="496710" cy="257828"/>
              <a:chOff x="339996" y="3313113"/>
              <a:chExt cx="1120775" cy="655637"/>
            </a:xfrm>
          </p:grpSpPr>
          <p:sp>
            <p:nvSpPr>
              <p:cNvPr id="157" name="Rectangle 156"/>
              <p:cNvSpPr/>
              <p:nvPr/>
            </p:nvSpPr>
            <p:spPr bwMode="auto">
              <a:xfrm>
                <a:off x="339574" y="3314059"/>
                <a:ext cx="1121177" cy="65397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58" name="Straight Connector 157"/>
              <p:cNvCxnSpPr/>
              <p:nvPr/>
            </p:nvCxnSpPr>
            <p:spPr bwMode="auto">
              <a:xfrm>
                <a:off x="450618" y="3402871"/>
                <a:ext cx="0" cy="504613"/>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9" name="Straight Connector 158"/>
              <p:cNvCxnSpPr/>
              <p:nvPr/>
            </p:nvCxnSpPr>
            <p:spPr bwMode="auto">
              <a:xfrm>
                <a:off x="425543" y="3883262"/>
                <a:ext cx="909836" cy="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60" name="Rectangle 159"/>
              <p:cNvSpPr/>
              <p:nvPr/>
            </p:nvSpPr>
            <p:spPr bwMode="auto">
              <a:xfrm>
                <a:off x="550915" y="3487647"/>
                <a:ext cx="96714" cy="395615"/>
              </a:xfrm>
              <a:prstGeom prst="rect">
                <a:avLst/>
              </a:prstGeom>
              <a:solidFill>
                <a:schemeClr val="accent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1" name="Rectangle 160"/>
              <p:cNvSpPr/>
              <p:nvPr/>
            </p:nvSpPr>
            <p:spPr bwMode="auto">
              <a:xfrm>
                <a:off x="751509" y="3588568"/>
                <a:ext cx="107461" cy="286621"/>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2" name="Rectangle 161"/>
              <p:cNvSpPr/>
              <p:nvPr/>
            </p:nvSpPr>
            <p:spPr bwMode="auto">
              <a:xfrm>
                <a:off x="1109712" y="3709674"/>
                <a:ext cx="93133" cy="169549"/>
              </a:xfrm>
              <a:prstGeom prst="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3" name="Rectangle 162"/>
              <p:cNvSpPr/>
              <p:nvPr/>
            </p:nvSpPr>
            <p:spPr bwMode="auto">
              <a:xfrm>
                <a:off x="941355" y="3528016"/>
                <a:ext cx="85969" cy="351208"/>
              </a:xfrm>
              <a:prstGeom prst="rect">
                <a:avLst/>
              </a:prstGeom>
              <a:solidFill>
                <a:schemeClr val="accent5">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grpSp>
        <p:nvGrpSpPr>
          <p:cNvPr id="164" name="Group 27669"/>
          <p:cNvGrpSpPr>
            <a:grpSpLocks/>
          </p:cNvGrpSpPr>
          <p:nvPr/>
        </p:nvGrpSpPr>
        <p:grpSpPr bwMode="auto">
          <a:xfrm>
            <a:off x="2241907" y="1246924"/>
            <a:ext cx="1228725" cy="863600"/>
            <a:chOff x="1938138" y="3160713"/>
            <a:chExt cx="1228725" cy="863600"/>
          </a:xfrm>
        </p:grpSpPr>
        <p:sp>
          <p:nvSpPr>
            <p:cNvPr id="165" name="Rectangle 164"/>
            <p:cNvSpPr/>
            <p:nvPr/>
          </p:nvSpPr>
          <p:spPr bwMode="auto">
            <a:xfrm>
              <a:off x="1938138" y="3160713"/>
              <a:ext cx="1228725" cy="8636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6" name="Rectangle 165"/>
            <p:cNvSpPr/>
            <p:nvPr/>
          </p:nvSpPr>
          <p:spPr bwMode="auto">
            <a:xfrm>
              <a:off x="1988938" y="3201988"/>
              <a:ext cx="1136650" cy="80963"/>
            </a:xfrm>
            <a:prstGeom prst="rect">
              <a:avLst/>
            </a:prstGeom>
            <a:solidFill>
              <a:schemeClr val="tx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7" name="Rectangle 166"/>
            <p:cNvSpPr/>
            <p:nvPr/>
          </p:nvSpPr>
          <p:spPr bwMode="auto">
            <a:xfrm>
              <a:off x="1988938" y="3327401"/>
              <a:ext cx="274637" cy="660400"/>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8" name="Rectangle 167"/>
            <p:cNvSpPr/>
            <p:nvPr/>
          </p:nvSpPr>
          <p:spPr bwMode="auto">
            <a:xfrm>
              <a:off x="2822375" y="3327401"/>
              <a:ext cx="287338"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69" name="Rectangle 168"/>
            <p:cNvSpPr/>
            <p:nvPr/>
          </p:nvSpPr>
          <p:spPr bwMode="auto">
            <a:xfrm>
              <a:off x="2293738" y="3327401"/>
              <a:ext cx="498475" cy="19367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0" name="Rectangle 169"/>
            <p:cNvSpPr/>
            <p:nvPr/>
          </p:nvSpPr>
          <p:spPr bwMode="auto">
            <a:xfrm>
              <a:off x="2293738" y="3830638"/>
              <a:ext cx="225425" cy="157163"/>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1" name="Rectangle 170"/>
            <p:cNvSpPr/>
            <p:nvPr/>
          </p:nvSpPr>
          <p:spPr bwMode="auto">
            <a:xfrm>
              <a:off x="2558850" y="3832226"/>
              <a:ext cx="234950" cy="157162"/>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2" name="Rectangle 171"/>
            <p:cNvSpPr/>
            <p:nvPr/>
          </p:nvSpPr>
          <p:spPr bwMode="auto">
            <a:xfrm>
              <a:off x="2820788" y="3673476"/>
              <a:ext cx="288925" cy="314325"/>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3" name="Rectangle 172"/>
            <p:cNvSpPr/>
            <p:nvPr/>
          </p:nvSpPr>
          <p:spPr bwMode="auto">
            <a:xfrm>
              <a:off x="2338188" y="3371851"/>
              <a:ext cx="406400" cy="1222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4" name="Rectangle 173"/>
            <p:cNvSpPr/>
            <p:nvPr/>
          </p:nvSpPr>
          <p:spPr bwMode="auto">
            <a:xfrm>
              <a:off x="2033388" y="3387726"/>
              <a:ext cx="180975" cy="5508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5" name="Rectangle 174"/>
            <p:cNvSpPr/>
            <p:nvPr/>
          </p:nvSpPr>
          <p:spPr bwMode="auto">
            <a:xfrm>
              <a:off x="2876350" y="3725863"/>
              <a:ext cx="163513"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6" name="Rectangle 175"/>
            <p:cNvSpPr/>
            <p:nvPr/>
          </p:nvSpPr>
          <p:spPr bwMode="auto">
            <a:xfrm>
              <a:off x="2881113" y="3371851"/>
              <a:ext cx="163512" cy="2254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7" name="Rectangle 176"/>
            <p:cNvSpPr/>
            <p:nvPr/>
          </p:nvSpPr>
          <p:spPr bwMode="auto">
            <a:xfrm>
              <a:off x="2596950" y="3878263"/>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78" name="Rectangle 177"/>
            <p:cNvSpPr/>
            <p:nvPr/>
          </p:nvSpPr>
          <p:spPr bwMode="auto">
            <a:xfrm>
              <a:off x="2342950" y="3870326"/>
              <a:ext cx="134938" cy="857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nvGrpSpPr>
            <p:cNvPr id="179" name="Group 309"/>
            <p:cNvGrpSpPr>
              <a:grpSpLocks/>
            </p:cNvGrpSpPr>
            <p:nvPr/>
          </p:nvGrpSpPr>
          <p:grpSpPr bwMode="auto">
            <a:xfrm>
              <a:off x="2285349" y="3540221"/>
              <a:ext cx="496710" cy="257828"/>
              <a:chOff x="339996" y="3313113"/>
              <a:chExt cx="1120775" cy="655637"/>
            </a:xfrm>
          </p:grpSpPr>
          <p:sp>
            <p:nvSpPr>
              <p:cNvPr id="187" name="Rectangle 186"/>
              <p:cNvSpPr/>
              <p:nvPr/>
            </p:nvSpPr>
            <p:spPr bwMode="auto">
              <a:xfrm>
                <a:off x="341014" y="3312871"/>
                <a:ext cx="1121177" cy="653976"/>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cxnSp>
            <p:nvCxnSpPr>
              <p:cNvPr id="188" name="Straight Connector 187"/>
              <p:cNvCxnSpPr/>
              <p:nvPr/>
            </p:nvCxnSpPr>
            <p:spPr bwMode="auto">
              <a:xfrm>
                <a:off x="452058" y="3401683"/>
                <a:ext cx="0" cy="50461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9" name="Straight Connector 188"/>
              <p:cNvCxnSpPr/>
              <p:nvPr/>
            </p:nvCxnSpPr>
            <p:spPr bwMode="auto">
              <a:xfrm>
                <a:off x="426982" y="3882072"/>
                <a:ext cx="909836" cy="0"/>
              </a:xfrm>
              <a:prstGeom prst="line">
                <a:avLst/>
              </a:prstGeom>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90" name="Rectangle 189"/>
              <p:cNvSpPr/>
              <p:nvPr/>
            </p:nvSpPr>
            <p:spPr bwMode="auto">
              <a:xfrm>
                <a:off x="552355" y="3486456"/>
                <a:ext cx="96714" cy="395615"/>
              </a:xfrm>
              <a:prstGeom prst="rect">
                <a:avLst/>
              </a:prstGeom>
              <a:solidFill>
                <a:schemeClr val="accent2">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1" name="Rectangle 190"/>
              <p:cNvSpPr/>
              <p:nvPr/>
            </p:nvSpPr>
            <p:spPr bwMode="auto">
              <a:xfrm>
                <a:off x="752948" y="3587380"/>
                <a:ext cx="107461" cy="286618"/>
              </a:xfrm>
              <a:prstGeom prst="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2" name="Rectangle 191"/>
              <p:cNvSpPr/>
              <p:nvPr/>
            </p:nvSpPr>
            <p:spPr bwMode="auto">
              <a:xfrm>
                <a:off x="1111151" y="3708487"/>
                <a:ext cx="93133" cy="169549"/>
              </a:xfrm>
              <a:prstGeom prst="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93" name="Rectangle 192"/>
              <p:cNvSpPr/>
              <p:nvPr/>
            </p:nvSpPr>
            <p:spPr bwMode="auto">
              <a:xfrm>
                <a:off x="942795" y="3526825"/>
                <a:ext cx="85969" cy="351211"/>
              </a:xfrm>
              <a:prstGeom prst="rect">
                <a:avLst/>
              </a:prstGeom>
              <a:solidFill>
                <a:schemeClr val="accent5">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nvGrpSpPr>
            <p:cNvPr id="180" name="Group 317"/>
            <p:cNvGrpSpPr>
              <a:grpSpLocks/>
            </p:cNvGrpSpPr>
            <p:nvPr/>
          </p:nvGrpSpPr>
          <p:grpSpPr bwMode="auto">
            <a:xfrm>
              <a:off x="2178131" y="3451412"/>
              <a:ext cx="705511" cy="403412"/>
              <a:chOff x="2984959" y="3302000"/>
              <a:chExt cx="1120775" cy="660400"/>
            </a:xfrm>
          </p:grpSpPr>
          <p:sp>
            <p:nvSpPr>
              <p:cNvPr id="181" name="Rectangle 180"/>
              <p:cNvSpPr/>
              <p:nvPr/>
            </p:nvSpPr>
            <p:spPr bwMode="auto">
              <a:xfrm>
                <a:off x="2984513" y="3301696"/>
                <a:ext cx="1122248" cy="66009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2" name="Rectangle 181"/>
              <p:cNvSpPr/>
              <p:nvPr/>
            </p:nvSpPr>
            <p:spPr bwMode="auto">
              <a:xfrm>
                <a:off x="3231659" y="3379659"/>
                <a:ext cx="789356" cy="59771"/>
              </a:xfrm>
              <a:prstGeom prst="rect">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3" name="Rectangle 182"/>
              <p:cNvSpPr/>
              <p:nvPr/>
            </p:nvSpPr>
            <p:spPr bwMode="auto">
              <a:xfrm>
                <a:off x="3034951" y="3504402"/>
                <a:ext cx="655695" cy="96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4" name="Rectangle 183"/>
              <p:cNvSpPr/>
              <p:nvPr/>
            </p:nvSpPr>
            <p:spPr bwMode="auto">
              <a:xfrm>
                <a:off x="3029907" y="3377060"/>
                <a:ext cx="136183" cy="831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5" name="Rectangle 184"/>
              <p:cNvSpPr/>
              <p:nvPr/>
            </p:nvSpPr>
            <p:spPr bwMode="auto">
              <a:xfrm>
                <a:off x="3186265" y="3655132"/>
                <a:ext cx="658217" cy="961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sp>
            <p:nvSpPr>
              <p:cNvPr id="186" name="Rectangle 185"/>
              <p:cNvSpPr/>
              <p:nvPr/>
            </p:nvSpPr>
            <p:spPr bwMode="auto">
              <a:xfrm>
                <a:off x="3055126" y="3808460"/>
                <a:ext cx="433767" cy="9875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sz="1800" dirty="0">
                  <a:solidFill>
                    <a:srgbClr val="1F497D"/>
                  </a:solidFill>
                  <a:latin typeface="Calibri"/>
                  <a:ea typeface="ＭＳ Ｐゴシック"/>
                  <a:cs typeface="Calibri"/>
                </a:endParaRPr>
              </a:p>
            </p:txBody>
          </p:sp>
        </p:grpSp>
      </p:grpSp>
      <p:sp>
        <p:nvSpPr>
          <p:cNvPr id="203" name="Can 202"/>
          <p:cNvSpPr/>
          <p:nvPr/>
        </p:nvSpPr>
        <p:spPr>
          <a:xfrm>
            <a:off x="7280202" y="3629852"/>
            <a:ext cx="770021" cy="499975"/>
          </a:xfrm>
          <a:prstGeom prst="can">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cxnSp>
        <p:nvCxnSpPr>
          <p:cNvPr id="217" name="Straight Arrow Connector 199"/>
          <p:cNvCxnSpPr>
            <a:stCxn id="12" idx="2"/>
            <a:endCxn id="203" idx="0"/>
          </p:cNvCxnSpPr>
          <p:nvPr/>
        </p:nvCxnSpPr>
        <p:spPr bwMode="auto">
          <a:xfrm rot="5400000">
            <a:off x="6919834" y="2840053"/>
            <a:ext cx="1660170" cy="169417"/>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3" name="Straight Arrow Connector 196"/>
          <p:cNvCxnSpPr>
            <a:stCxn id="165" idx="2"/>
            <a:endCxn id="56" idx="0"/>
          </p:cNvCxnSpPr>
          <p:nvPr/>
        </p:nvCxnSpPr>
        <p:spPr bwMode="auto">
          <a:xfrm rot="16200000" flipH="1">
            <a:off x="2386543" y="2580224"/>
            <a:ext cx="1605359" cy="665956"/>
          </a:xfrm>
          <a:prstGeom prst="bentConnector3">
            <a:avLst>
              <a:gd name="adj1" fmla="val 50000"/>
            </a:avLst>
          </a:prstGeom>
          <a:solidFill>
            <a:srgbClr val="CC99FF"/>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07" name="Rounded Rectangle 20"/>
          <p:cNvSpPr>
            <a:spLocks noChangeArrowheads="1"/>
          </p:cNvSpPr>
          <p:nvPr/>
        </p:nvSpPr>
        <p:spPr bwMode="auto">
          <a:xfrm>
            <a:off x="890024" y="2430740"/>
            <a:ext cx="7830214" cy="639762"/>
          </a:xfrm>
          <a:prstGeom prst="roundRect">
            <a:avLst>
              <a:gd name="adj" fmla="val 16667"/>
            </a:avLst>
          </a:prstGeom>
          <a:solidFill>
            <a:srgbClr val="FFFFFF"/>
          </a:solidFill>
          <a:ln w="38100">
            <a:solidFill>
              <a:srgbClr val="10253F"/>
            </a:solidFill>
            <a:round/>
            <a:headEnd/>
            <a:tailEnd/>
          </a:ln>
          <a:effectLst>
            <a:outerShdw dist="23000" dir="5400000" rotWithShape="0">
              <a:srgbClr val="000000">
                <a:alpha val="34998"/>
              </a:srgbClr>
            </a:outerShdw>
          </a:effectLst>
        </p:spPr>
        <p:txBody>
          <a:bodyPr anchor="ctr"/>
          <a:lstStyle/>
          <a:p>
            <a:pPr algn="r" eaLnBrk="0" hangingPunct="0"/>
            <a:r>
              <a:rPr lang="en-GB" sz="1800" dirty="0" smtClean="0">
                <a:solidFill>
                  <a:srgbClr val="1F497D"/>
                </a:solidFill>
                <a:latin typeface="Calibri" charset="0"/>
              </a:rPr>
              <a:t>Open and</a:t>
            </a:r>
          </a:p>
          <a:p>
            <a:pPr algn="r" eaLnBrk="0" hangingPunct="0"/>
            <a:r>
              <a:rPr lang="en-GB" sz="1800" dirty="0" smtClean="0">
                <a:solidFill>
                  <a:srgbClr val="1F497D"/>
                </a:solidFill>
                <a:latin typeface="Calibri" charset="0"/>
              </a:rPr>
              <a:t>Unified Metadata</a:t>
            </a:r>
            <a:endParaRPr lang="en-GB" sz="1800" dirty="0">
              <a:solidFill>
                <a:srgbClr val="1F497D"/>
              </a:solidFill>
              <a:latin typeface="Calibri" charset="0"/>
            </a:endParaRPr>
          </a:p>
        </p:txBody>
      </p:sp>
      <p:grpSp>
        <p:nvGrpSpPr>
          <p:cNvPr id="204" name="Group 203"/>
          <p:cNvGrpSpPr/>
          <p:nvPr/>
        </p:nvGrpSpPr>
        <p:grpSpPr>
          <a:xfrm>
            <a:off x="1924428" y="2509885"/>
            <a:ext cx="615642" cy="493538"/>
            <a:chOff x="5454524" y="2009903"/>
            <a:chExt cx="1160032" cy="929955"/>
          </a:xfrm>
        </p:grpSpPr>
        <p:sp>
          <p:nvSpPr>
            <p:cNvPr id="205" name="Can 204"/>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06" name="Multidocument 205"/>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grpSp>
        <p:nvGrpSpPr>
          <p:cNvPr id="213" name="Group 212"/>
          <p:cNvGrpSpPr/>
          <p:nvPr/>
        </p:nvGrpSpPr>
        <p:grpSpPr>
          <a:xfrm>
            <a:off x="4366891" y="2502295"/>
            <a:ext cx="615642" cy="493538"/>
            <a:chOff x="5454524" y="2009903"/>
            <a:chExt cx="1160032" cy="929955"/>
          </a:xfrm>
        </p:grpSpPr>
        <p:sp>
          <p:nvSpPr>
            <p:cNvPr id="214" name="Can 213"/>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15" name="Multidocument 214"/>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grpSp>
        <p:nvGrpSpPr>
          <p:cNvPr id="220" name="Group 219"/>
          <p:cNvGrpSpPr/>
          <p:nvPr/>
        </p:nvGrpSpPr>
        <p:grpSpPr>
          <a:xfrm>
            <a:off x="6209337" y="2514700"/>
            <a:ext cx="615642" cy="493538"/>
            <a:chOff x="5454524" y="2009903"/>
            <a:chExt cx="1160032" cy="929955"/>
          </a:xfrm>
        </p:grpSpPr>
        <p:sp>
          <p:nvSpPr>
            <p:cNvPr id="221" name="Can 220"/>
            <p:cNvSpPr/>
            <p:nvPr/>
          </p:nvSpPr>
          <p:spPr>
            <a:xfrm>
              <a:off x="5454524" y="2009903"/>
              <a:ext cx="1160032" cy="929955"/>
            </a:xfrm>
            <a:prstGeom prst="can">
              <a:avLst/>
            </a:prstGeom>
            <a:solidFill>
              <a:srgbClr val="1F497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22" name="Multidocument 221"/>
            <p:cNvSpPr/>
            <p:nvPr/>
          </p:nvSpPr>
          <p:spPr>
            <a:xfrm>
              <a:off x="5774854" y="2359887"/>
              <a:ext cx="570016" cy="409980"/>
            </a:xfrm>
            <a:prstGeom prst="flowChartMultidocumen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grpSp>
      <p:sp>
        <p:nvSpPr>
          <p:cNvPr id="3" name="Left-Right Arrow 2"/>
          <p:cNvSpPr/>
          <p:nvPr/>
        </p:nvSpPr>
        <p:spPr>
          <a:xfrm>
            <a:off x="5060138" y="2669870"/>
            <a:ext cx="1120031" cy="179991"/>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208" name="Left-Right Arrow 207"/>
          <p:cNvSpPr/>
          <p:nvPr/>
        </p:nvSpPr>
        <p:spPr>
          <a:xfrm>
            <a:off x="2572473" y="2672278"/>
            <a:ext cx="1717651" cy="177584"/>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Tree>
    <p:extLst>
      <p:ext uri="{BB962C8B-B14F-4D97-AF65-F5344CB8AC3E}">
        <p14:creationId xmlns:p14="http://schemas.microsoft.com/office/powerpoint/2010/main" val="14715079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GB">
                <a:latin typeface="Arial" charset="0"/>
                <a:ea typeface="ヒラギノ角ゴ ProN W6" charset="0"/>
                <a:cs typeface="ヒラギノ角ゴ ProN W6" charset="0"/>
              </a:rPr>
              <a:t>A new manifesto for metadata and governance</a:t>
            </a:r>
          </a:p>
        </p:txBody>
      </p:sp>
      <p:sp>
        <p:nvSpPr>
          <p:cNvPr id="18434" name="Content Placeholder 2"/>
          <p:cNvSpPr>
            <a:spLocks noGrp="1"/>
          </p:cNvSpPr>
          <p:nvPr>
            <p:ph idx="1"/>
          </p:nvPr>
        </p:nvSpPr>
        <p:spPr>
          <a:xfrm>
            <a:off x="231631" y="1171575"/>
            <a:ext cx="8675489" cy="3543300"/>
          </a:xfrm>
        </p:spPr>
        <p:txBody>
          <a:bodyPr/>
          <a:lstStyle/>
          <a:p>
            <a:r>
              <a:rPr lang="en-US" dirty="0" smtClean="0">
                <a:latin typeface="Arial" charset="0"/>
                <a:ea typeface="ヒラギノ角ゴ ProN W3" charset="0"/>
                <a:cs typeface="ヒラギノ角ゴ ProN W3" charset="0"/>
              </a:rPr>
              <a:t>Metadata management must </a:t>
            </a:r>
            <a:r>
              <a:rPr lang="en-US" dirty="0">
                <a:latin typeface="Arial" charset="0"/>
                <a:ea typeface="ヒラギノ角ゴ ProN W3" charset="0"/>
                <a:cs typeface="ヒラギノ角ゴ ProN W3" charset="0"/>
              </a:rPr>
              <a:t>be automated</a:t>
            </a:r>
          </a:p>
          <a:p>
            <a:r>
              <a:rPr lang="en-US" dirty="0">
                <a:latin typeface="Arial" charset="0"/>
                <a:ea typeface="ヒラギノ角ゴ ProN W3" charset="0"/>
                <a:cs typeface="ヒラギノ角ゴ ProN W3" charset="0"/>
              </a:rPr>
              <a:t>Metadata management must become ubiquitous </a:t>
            </a:r>
          </a:p>
          <a:p>
            <a:r>
              <a:rPr lang="en-US" dirty="0">
                <a:latin typeface="Arial" charset="0"/>
                <a:ea typeface="ヒラギノ角ゴ ProN W3" charset="0"/>
                <a:cs typeface="ヒラギノ角ゴ ProN W3" charset="0"/>
              </a:rPr>
              <a:t>Metadata </a:t>
            </a:r>
            <a:r>
              <a:rPr lang="en-US" dirty="0" smtClean="0">
                <a:latin typeface="Arial" charset="0"/>
                <a:ea typeface="ヒラギノ角ゴ ProN W3" charset="0"/>
                <a:cs typeface="ヒラギノ角ゴ ProN W3" charset="0"/>
              </a:rPr>
              <a:t>must </a:t>
            </a:r>
            <a:r>
              <a:rPr lang="en-US" dirty="0">
                <a:latin typeface="Arial" charset="0"/>
                <a:ea typeface="ヒラギノ角ゴ ProN W3" charset="0"/>
                <a:cs typeface="ヒラギノ角ゴ ProN W3" charset="0"/>
              </a:rPr>
              <a:t>become open and remotely accessible</a:t>
            </a:r>
            <a:endParaRPr lang="en-GB" dirty="0">
              <a:latin typeface="Arial" charset="0"/>
              <a:ea typeface="ヒラギノ角ゴ ProN W3" charset="0"/>
              <a:cs typeface="ヒラギノ角ゴ ProN W3" charset="0"/>
            </a:endParaRPr>
          </a:p>
          <a:p>
            <a:r>
              <a:rPr lang="en-US" dirty="0">
                <a:latin typeface="Arial" charset="0"/>
                <a:ea typeface="ヒラギノ角ゴ ProN W3" charset="0"/>
                <a:cs typeface="ヒラギノ角ゴ ProN W3" charset="0"/>
              </a:rPr>
              <a:t>Metadata should be used to drive the governance of data</a:t>
            </a:r>
            <a:endParaRPr lang="en-GB" dirty="0">
              <a:latin typeface="Arial" charset="0"/>
              <a:ea typeface="ヒラギノ角ゴ ProN W3" charset="0"/>
              <a:cs typeface="ヒラギノ角ゴ ProN W3" charset="0"/>
            </a:endParaRPr>
          </a:p>
          <a:p>
            <a:endParaRPr lang="en-US" dirty="0" smtClean="0">
              <a:latin typeface="Arial" charset="0"/>
              <a:ea typeface="ヒラギノ角ゴ ProN W3" charset="0"/>
              <a:cs typeface="ヒラギノ角ゴ ProN W3" charset="0"/>
            </a:endParaRPr>
          </a:p>
          <a:p>
            <a:pPr marL="0" indent="0">
              <a:buNone/>
            </a:pPr>
            <a:r>
              <a:rPr lang="en-US" dirty="0" smtClean="0">
                <a:latin typeface="Arial" charset="0"/>
                <a:ea typeface="ヒラギノ角ゴ ProN W3" charset="0"/>
                <a:cs typeface="ヒラギノ角ゴ ProN W3" charset="0"/>
              </a:rPr>
              <a:t>The discovery, maintenance and user of </a:t>
            </a:r>
            <a:r>
              <a:rPr lang="en-US" dirty="0">
                <a:latin typeface="Arial" charset="0"/>
                <a:ea typeface="ヒラギノ角ゴ ProN W3" charset="0"/>
                <a:cs typeface="ヒラギノ角ゴ ProN W3" charset="0"/>
              </a:rPr>
              <a:t>metadata has to </a:t>
            </a:r>
            <a:r>
              <a:rPr lang="en-US" dirty="0" smtClean="0">
                <a:latin typeface="Arial" charset="0"/>
                <a:ea typeface="ヒラギノ角ゴ ProN W3" charset="0"/>
                <a:cs typeface="ヒラギノ角ゴ ProN W3" charset="0"/>
              </a:rPr>
              <a:t>be an </a:t>
            </a:r>
            <a:r>
              <a:rPr lang="en-US" dirty="0">
                <a:latin typeface="Arial" charset="0"/>
                <a:ea typeface="ヒラギノ角ゴ ProN W3" charset="0"/>
                <a:cs typeface="ヒラギノ角ゴ ProN W3" charset="0"/>
              </a:rPr>
              <a:t>integral part of all tools that access, change and move information.</a:t>
            </a:r>
            <a:endParaRPr lang="en-GB" dirty="0">
              <a:latin typeface="Arial" charset="0"/>
              <a:ea typeface="ヒラギノ角ゴ ProN W3" charset="0"/>
              <a:cs typeface="ヒラギノ角ゴ ProN W3" charset="0"/>
            </a:endParaRPr>
          </a:p>
        </p:txBody>
      </p:sp>
      <p:sp>
        <p:nvSpPr>
          <p:cNvPr id="18435" name="Slide Number Placeholder 1"/>
          <p:cNvSpPr txBox="1">
            <a:spLocks/>
          </p:cNvSpPr>
          <p:nvPr/>
        </p:nvSpPr>
        <p:spPr bwMode="auto">
          <a:xfrm>
            <a:off x="3524250" y="476726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tIns="17145" rIns="34290" bIns="17145" anchor="ctr"/>
          <a:lstStyle>
            <a:lvl1pPr>
              <a:defRPr sz="11200">
                <a:solidFill>
                  <a:srgbClr val="000000"/>
                </a:solidFill>
                <a:latin typeface="Gill Sans" charset="0"/>
                <a:ea typeface="ヒラギノ角ゴ ProN W3" charset="0"/>
                <a:cs typeface="ヒラギノ角ゴ ProN W3" charset="0"/>
                <a:sym typeface="Gill Sans" charset="0"/>
              </a:defRPr>
            </a:lvl1pPr>
            <a:lvl2pPr marL="742950" indent="-285750">
              <a:defRPr sz="11200">
                <a:solidFill>
                  <a:srgbClr val="000000"/>
                </a:solidFill>
                <a:latin typeface="Gill Sans" charset="0"/>
                <a:ea typeface="ヒラギノ角ゴ ProN W3" charset="0"/>
                <a:cs typeface="ヒラギノ角ゴ ProN W3" charset="0"/>
                <a:sym typeface="Gill Sans" charset="0"/>
              </a:defRPr>
            </a:lvl2pPr>
            <a:lvl3pPr marL="1143000" indent="-228600">
              <a:defRPr sz="11200">
                <a:solidFill>
                  <a:srgbClr val="000000"/>
                </a:solidFill>
                <a:latin typeface="Gill Sans" charset="0"/>
                <a:ea typeface="ヒラギノ角ゴ ProN W3" charset="0"/>
                <a:cs typeface="ヒラギノ角ゴ ProN W3" charset="0"/>
                <a:sym typeface="Gill Sans" charset="0"/>
              </a:defRPr>
            </a:lvl3pPr>
            <a:lvl4pPr marL="1600200" indent="-228600">
              <a:defRPr sz="11200">
                <a:solidFill>
                  <a:srgbClr val="000000"/>
                </a:solidFill>
                <a:latin typeface="Gill Sans" charset="0"/>
                <a:ea typeface="ヒラギノ角ゴ ProN W3" charset="0"/>
                <a:cs typeface="ヒラギノ角ゴ ProN W3" charset="0"/>
                <a:sym typeface="Gill Sans" charset="0"/>
              </a:defRPr>
            </a:lvl4pPr>
            <a:lvl5pPr marL="2057400" indent="-228600">
              <a:defRPr sz="1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a:fld id="{7587F87E-9B22-3D40-B7DE-B5265AACB536}" type="slidenum">
              <a:rPr lang="en-GB" sz="1400">
                <a:solidFill>
                  <a:schemeClr val="bg1"/>
                </a:solidFill>
              </a:rPr>
              <a:pPr algn="ctr"/>
              <a:t>6</a:t>
            </a:fld>
            <a:endParaRPr lang="en-GB" sz="1400">
              <a:solidFill>
                <a:schemeClr val="bg1"/>
              </a:solidFill>
            </a:endParaRPr>
          </a:p>
        </p:txBody>
      </p:sp>
    </p:spTree>
    <p:extLst>
      <p:ext uri="{BB962C8B-B14F-4D97-AF65-F5344CB8AC3E}">
        <p14:creationId xmlns:p14="http://schemas.microsoft.com/office/powerpoint/2010/main" val="400022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Metadata and governance digital platform</a:t>
            </a:r>
            <a:endParaRPr lang="en-GB" dirty="0"/>
          </a:p>
        </p:txBody>
      </p:sp>
      <p:sp>
        <p:nvSpPr>
          <p:cNvPr id="6" name="Cloud 5"/>
          <p:cNvSpPr/>
          <p:nvPr/>
        </p:nvSpPr>
        <p:spPr>
          <a:xfrm>
            <a:off x="2849927" y="2114329"/>
            <a:ext cx="3051227" cy="1266272"/>
          </a:xfrm>
          <a:prstGeom prst="cloud">
            <a:avLst/>
          </a:prstGeom>
          <a:solidFill>
            <a:srgbClr val="CCFF66"/>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smtClean="0">
                <a:solidFill>
                  <a:srgbClr val="1F497D"/>
                </a:solidFill>
                <a:latin typeface="Calibri"/>
                <a:cs typeface="Calibri"/>
              </a:rPr>
              <a:t>Open Metadata and Governance</a:t>
            </a:r>
            <a:endParaRPr lang="en-GB" sz="1800" dirty="0">
              <a:solidFill>
                <a:srgbClr val="1F497D"/>
              </a:solidFill>
              <a:latin typeface="Calibri"/>
              <a:cs typeface="Calibri"/>
            </a:endParaRPr>
          </a:p>
        </p:txBody>
      </p:sp>
      <p:sp>
        <p:nvSpPr>
          <p:cNvPr id="8" name="TextBox 7"/>
          <p:cNvSpPr txBox="1"/>
          <p:nvPr/>
        </p:nvSpPr>
        <p:spPr bwMode="auto">
          <a:xfrm>
            <a:off x="1285595" y="1335979"/>
            <a:ext cx="1960775" cy="707886"/>
          </a:xfrm>
          <a:prstGeom prst="rect">
            <a:avLst/>
          </a:prstGeom>
          <a:noFill/>
          <a:ln w="9525">
            <a:noFill/>
            <a:miter lim="800000"/>
            <a:headEnd/>
            <a:tailEnd/>
          </a:ln>
        </p:spPr>
        <p:txBody>
          <a:bodyPr wrap="square" rtlCol="0">
            <a:prstTxWarp prst="textNoShape">
              <a:avLst/>
            </a:prstTxWarp>
            <a:spAutoFit/>
          </a:bodyPr>
          <a:lstStyle/>
          <a:p>
            <a:r>
              <a:rPr lang="en-GB" sz="2000" dirty="0" smtClean="0">
                <a:latin typeface="Calibri" pitchFamily="-1" charset="0"/>
              </a:rPr>
              <a:t>Reporting Platform</a:t>
            </a:r>
            <a:endParaRPr lang="en-GB" sz="2000" dirty="0">
              <a:latin typeface="Calibri" pitchFamily="-1" charset="0"/>
            </a:endParaRPr>
          </a:p>
        </p:txBody>
      </p:sp>
      <p:sp>
        <p:nvSpPr>
          <p:cNvPr id="9" name="Left-Right Arrow 8"/>
          <p:cNvSpPr/>
          <p:nvPr/>
        </p:nvSpPr>
        <p:spPr>
          <a:xfrm rot="2536278">
            <a:off x="2571084" y="1847135"/>
            <a:ext cx="851866" cy="267195"/>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0" name="Left-Right Arrow 9"/>
          <p:cNvSpPr/>
          <p:nvPr/>
        </p:nvSpPr>
        <p:spPr>
          <a:xfrm rot="2536278">
            <a:off x="5526895" y="3216089"/>
            <a:ext cx="851866" cy="267195"/>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1" name="Left-Right Arrow 10"/>
          <p:cNvSpPr/>
          <p:nvPr/>
        </p:nvSpPr>
        <p:spPr>
          <a:xfrm rot="18871311">
            <a:off x="5788287" y="1719408"/>
            <a:ext cx="638900" cy="356260"/>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2" name="Left-Right Arrow 11"/>
          <p:cNvSpPr/>
          <p:nvPr/>
        </p:nvSpPr>
        <p:spPr>
          <a:xfrm rot="18871311">
            <a:off x="2595182" y="3262619"/>
            <a:ext cx="638900" cy="356260"/>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3" name="Left-Right Arrow 12"/>
          <p:cNvSpPr/>
          <p:nvPr/>
        </p:nvSpPr>
        <p:spPr>
          <a:xfrm rot="16200000">
            <a:off x="4128539" y="1566515"/>
            <a:ext cx="638900" cy="356260"/>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4" name="Left-Right Arrow 13"/>
          <p:cNvSpPr/>
          <p:nvPr/>
        </p:nvSpPr>
        <p:spPr>
          <a:xfrm rot="16200000">
            <a:off x="4095077" y="3620879"/>
            <a:ext cx="638900" cy="356260"/>
          </a:xfrm>
          <a:prstGeom prst="leftRightArrow">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solidFill>
                <a:srgbClr val="1F497D"/>
              </a:solidFill>
              <a:latin typeface="Calibri"/>
              <a:cs typeface="Calibri"/>
            </a:endParaRPr>
          </a:p>
        </p:txBody>
      </p:sp>
      <p:sp>
        <p:nvSpPr>
          <p:cNvPr id="15" name="TextBox 14"/>
          <p:cNvSpPr txBox="1"/>
          <p:nvPr/>
        </p:nvSpPr>
        <p:spPr bwMode="auto">
          <a:xfrm>
            <a:off x="5728249" y="3611072"/>
            <a:ext cx="1960775" cy="400110"/>
          </a:xfrm>
          <a:prstGeom prst="rect">
            <a:avLst/>
          </a:prstGeom>
          <a:noFill/>
          <a:ln w="9525">
            <a:noFill/>
            <a:miter lim="800000"/>
            <a:headEnd/>
            <a:tailEnd/>
          </a:ln>
        </p:spPr>
        <p:txBody>
          <a:bodyPr wrap="square" rtlCol="0">
            <a:prstTxWarp prst="textNoShape">
              <a:avLst/>
            </a:prstTxWarp>
            <a:spAutoFit/>
          </a:bodyPr>
          <a:lstStyle/>
          <a:p>
            <a:r>
              <a:rPr lang="en-GB" sz="2000" dirty="0" smtClean="0">
                <a:latin typeface="Calibri" pitchFamily="-1" charset="0"/>
              </a:rPr>
              <a:t>ETL Platform</a:t>
            </a:r>
            <a:endParaRPr lang="en-GB" sz="2000" dirty="0">
              <a:latin typeface="Calibri" pitchFamily="-1" charset="0"/>
            </a:endParaRPr>
          </a:p>
        </p:txBody>
      </p:sp>
      <p:sp>
        <p:nvSpPr>
          <p:cNvPr id="16" name="TextBox 15"/>
          <p:cNvSpPr txBox="1"/>
          <p:nvPr/>
        </p:nvSpPr>
        <p:spPr bwMode="auto">
          <a:xfrm>
            <a:off x="6020047" y="960487"/>
            <a:ext cx="1960775" cy="707886"/>
          </a:xfrm>
          <a:prstGeom prst="rect">
            <a:avLst/>
          </a:prstGeom>
          <a:noFill/>
          <a:ln w="9525">
            <a:noFill/>
            <a:miter lim="800000"/>
            <a:headEnd/>
            <a:tailEnd/>
          </a:ln>
        </p:spPr>
        <p:txBody>
          <a:bodyPr wrap="square" rtlCol="0">
            <a:prstTxWarp prst="textNoShape">
              <a:avLst/>
            </a:prstTxWarp>
            <a:spAutoFit/>
          </a:bodyPr>
          <a:lstStyle/>
          <a:p>
            <a:r>
              <a:rPr lang="en-GB" sz="2000" dirty="0" smtClean="0">
                <a:latin typeface="Calibri" pitchFamily="-1" charset="0"/>
              </a:rPr>
              <a:t>Analytics Platform</a:t>
            </a:r>
            <a:endParaRPr lang="en-GB" sz="2000" dirty="0">
              <a:latin typeface="Calibri" pitchFamily="-1" charset="0"/>
            </a:endParaRPr>
          </a:p>
        </p:txBody>
      </p:sp>
      <p:sp>
        <p:nvSpPr>
          <p:cNvPr id="17" name="TextBox 16"/>
          <p:cNvSpPr txBox="1"/>
          <p:nvPr/>
        </p:nvSpPr>
        <p:spPr bwMode="auto">
          <a:xfrm>
            <a:off x="3431039" y="4164949"/>
            <a:ext cx="1960775" cy="707886"/>
          </a:xfrm>
          <a:prstGeom prst="rect">
            <a:avLst/>
          </a:prstGeom>
          <a:noFill/>
          <a:ln w="9525">
            <a:noFill/>
            <a:miter lim="800000"/>
            <a:headEnd/>
            <a:tailEnd/>
          </a:ln>
        </p:spPr>
        <p:txBody>
          <a:bodyPr wrap="square" rtlCol="0">
            <a:prstTxWarp prst="textNoShape">
              <a:avLst/>
            </a:prstTxWarp>
            <a:spAutoFit/>
          </a:bodyPr>
          <a:lstStyle/>
          <a:p>
            <a:pPr algn="ctr"/>
            <a:r>
              <a:rPr lang="en-GB" sz="2000" dirty="0" smtClean="0">
                <a:latin typeface="Calibri" pitchFamily="-1" charset="0"/>
              </a:rPr>
              <a:t>Virtualization Platform</a:t>
            </a:r>
            <a:endParaRPr lang="en-GB" sz="2000" dirty="0">
              <a:latin typeface="Calibri" pitchFamily="-1" charset="0"/>
            </a:endParaRPr>
          </a:p>
        </p:txBody>
      </p:sp>
      <p:sp>
        <p:nvSpPr>
          <p:cNvPr id="18" name="TextBox 17"/>
          <p:cNvSpPr txBox="1"/>
          <p:nvPr/>
        </p:nvSpPr>
        <p:spPr bwMode="auto">
          <a:xfrm>
            <a:off x="3462015" y="772743"/>
            <a:ext cx="1960775" cy="707886"/>
          </a:xfrm>
          <a:prstGeom prst="rect">
            <a:avLst/>
          </a:prstGeom>
          <a:noFill/>
          <a:ln w="9525">
            <a:noFill/>
            <a:miter lim="800000"/>
            <a:headEnd/>
            <a:tailEnd/>
          </a:ln>
        </p:spPr>
        <p:txBody>
          <a:bodyPr wrap="square" rtlCol="0">
            <a:prstTxWarp prst="textNoShape">
              <a:avLst/>
            </a:prstTxWarp>
            <a:spAutoFit/>
          </a:bodyPr>
          <a:lstStyle/>
          <a:p>
            <a:pPr algn="ctr"/>
            <a:r>
              <a:rPr lang="en-GB" sz="2000" dirty="0" smtClean="0">
                <a:latin typeface="Calibri" pitchFamily="-1" charset="0"/>
              </a:rPr>
              <a:t>Governance Platform</a:t>
            </a:r>
            <a:endParaRPr lang="en-GB" sz="2000" dirty="0">
              <a:latin typeface="Calibri" pitchFamily="-1" charset="0"/>
            </a:endParaRPr>
          </a:p>
        </p:txBody>
      </p:sp>
      <p:sp>
        <p:nvSpPr>
          <p:cNvPr id="19" name="TextBox 18"/>
          <p:cNvSpPr txBox="1"/>
          <p:nvPr/>
        </p:nvSpPr>
        <p:spPr bwMode="auto">
          <a:xfrm>
            <a:off x="1556916" y="3398225"/>
            <a:ext cx="1416911" cy="707886"/>
          </a:xfrm>
          <a:prstGeom prst="rect">
            <a:avLst/>
          </a:prstGeom>
          <a:noFill/>
          <a:ln w="9525">
            <a:noFill/>
            <a:miter lim="800000"/>
            <a:headEnd/>
            <a:tailEnd/>
          </a:ln>
        </p:spPr>
        <p:txBody>
          <a:bodyPr wrap="square" rtlCol="0">
            <a:prstTxWarp prst="textNoShape">
              <a:avLst/>
            </a:prstTxWarp>
            <a:spAutoFit/>
          </a:bodyPr>
          <a:lstStyle/>
          <a:p>
            <a:r>
              <a:rPr lang="en-GB" sz="2000" dirty="0" smtClean="0">
                <a:latin typeface="Calibri" pitchFamily="-1" charset="0"/>
              </a:rPr>
              <a:t>Data Platform</a:t>
            </a:r>
            <a:endParaRPr lang="en-GB" sz="2000" dirty="0">
              <a:latin typeface="Calibri" pitchFamily="-1" charset="0"/>
            </a:endParaRPr>
          </a:p>
        </p:txBody>
      </p:sp>
    </p:spTree>
    <p:extLst>
      <p:ext uri="{BB962C8B-B14F-4D97-AF65-F5344CB8AC3E}">
        <p14:creationId xmlns:p14="http://schemas.microsoft.com/office/powerpoint/2010/main" val="28232452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Which technologies integrate with open metadata?</a:t>
            </a:r>
            <a:endParaRPr lang="en-GB" dirty="0"/>
          </a:p>
        </p:txBody>
      </p:sp>
      <p:sp>
        <p:nvSpPr>
          <p:cNvPr id="5" name="Content Placeholder 4"/>
          <p:cNvSpPr>
            <a:spLocks noGrp="1"/>
          </p:cNvSpPr>
          <p:nvPr>
            <p:ph sz="half" idx="1"/>
          </p:nvPr>
        </p:nvSpPr>
        <p:spPr/>
        <p:txBody>
          <a:bodyPr>
            <a:normAutofit fontScale="70000" lnSpcReduction="20000"/>
          </a:bodyPr>
          <a:lstStyle/>
          <a:p>
            <a:r>
              <a:rPr lang="en-GB" dirty="0" smtClean="0"/>
              <a:t>Engines</a:t>
            </a:r>
          </a:p>
          <a:p>
            <a:pPr lvl="1"/>
            <a:r>
              <a:rPr lang="en-GB" dirty="0" smtClean="0"/>
              <a:t>Data Integration and Movement</a:t>
            </a:r>
          </a:p>
          <a:p>
            <a:pPr lvl="1"/>
            <a:r>
              <a:rPr lang="en-GB" dirty="0" smtClean="0"/>
              <a:t>Data Virtualization</a:t>
            </a:r>
          </a:p>
          <a:p>
            <a:pPr lvl="1"/>
            <a:r>
              <a:rPr lang="en-GB" dirty="0" smtClean="0"/>
              <a:t>Data Security</a:t>
            </a:r>
          </a:p>
          <a:p>
            <a:pPr lvl="1"/>
            <a:r>
              <a:rPr lang="en-GB" dirty="0" smtClean="0"/>
              <a:t>DevOps Pipeline</a:t>
            </a:r>
          </a:p>
          <a:p>
            <a:pPr lvl="1"/>
            <a:r>
              <a:rPr lang="en-GB" dirty="0" smtClean="0"/>
              <a:t>Test Data Managers</a:t>
            </a:r>
          </a:p>
          <a:p>
            <a:pPr lvl="1"/>
            <a:r>
              <a:rPr lang="en-GB" dirty="0" smtClean="0"/>
              <a:t>Archive/retention managers</a:t>
            </a:r>
            <a:endParaRPr lang="en-GB" dirty="0"/>
          </a:p>
          <a:p>
            <a:r>
              <a:rPr lang="en-GB" dirty="0" smtClean="0"/>
              <a:t>Tools</a:t>
            </a:r>
          </a:p>
          <a:p>
            <a:pPr lvl="1"/>
            <a:r>
              <a:rPr lang="en-GB" dirty="0" smtClean="0"/>
              <a:t>Governance tools</a:t>
            </a:r>
          </a:p>
          <a:p>
            <a:pPr lvl="1"/>
            <a:r>
              <a:rPr lang="en-GB" dirty="0" smtClean="0"/>
              <a:t>Data Science tool</a:t>
            </a:r>
          </a:p>
          <a:p>
            <a:pPr lvl="1"/>
            <a:r>
              <a:rPr lang="en-GB" dirty="0" smtClean="0"/>
              <a:t>Developer tools</a:t>
            </a:r>
          </a:p>
          <a:p>
            <a:pPr lvl="1"/>
            <a:r>
              <a:rPr lang="en-GB" dirty="0" smtClean="0"/>
              <a:t>Data quality tools</a:t>
            </a:r>
          </a:p>
          <a:p>
            <a:pPr lvl="1"/>
            <a:r>
              <a:rPr lang="en-GB" dirty="0" smtClean="0"/>
              <a:t>Data curation tools</a:t>
            </a:r>
          </a:p>
          <a:p>
            <a:pPr lvl="1"/>
            <a:r>
              <a:rPr lang="en-GB" dirty="0" smtClean="0"/>
              <a:t>BI Tools</a:t>
            </a:r>
          </a:p>
          <a:p>
            <a:pPr lvl="1"/>
            <a:r>
              <a:rPr lang="en-GB" dirty="0" smtClean="0"/>
              <a:t>Data architecture tools</a:t>
            </a:r>
          </a:p>
        </p:txBody>
      </p:sp>
      <p:sp>
        <p:nvSpPr>
          <p:cNvPr id="6" name="Content Placeholder 5"/>
          <p:cNvSpPr>
            <a:spLocks noGrp="1"/>
          </p:cNvSpPr>
          <p:nvPr>
            <p:ph sz="half" idx="2"/>
          </p:nvPr>
        </p:nvSpPr>
        <p:spPr/>
        <p:txBody>
          <a:bodyPr/>
          <a:lstStyle/>
          <a:p>
            <a:r>
              <a:rPr lang="en-GB" sz="1800" dirty="0" smtClean="0"/>
              <a:t>Metadata repositories</a:t>
            </a:r>
          </a:p>
          <a:p>
            <a:pPr lvl="1"/>
            <a:r>
              <a:rPr lang="en-GB" sz="1600" dirty="0" smtClean="0"/>
              <a:t>Data Set Providers (eg Open Data sites)</a:t>
            </a:r>
          </a:p>
          <a:p>
            <a:pPr lvl="1"/>
            <a:r>
              <a:rPr lang="en-GB" sz="1600" dirty="0" smtClean="0"/>
              <a:t>Cloud platforms</a:t>
            </a:r>
          </a:p>
          <a:p>
            <a:pPr lvl="1"/>
            <a:r>
              <a:rPr lang="en-GB" sz="1600" dirty="0" smtClean="0"/>
              <a:t>Metadata driven tools</a:t>
            </a:r>
            <a:endParaRPr lang="en-GB" sz="1600" dirty="0"/>
          </a:p>
        </p:txBody>
      </p:sp>
    </p:spTree>
    <p:extLst>
      <p:ext uri="{BB962C8B-B14F-4D97-AF65-F5344CB8AC3E}">
        <p14:creationId xmlns:p14="http://schemas.microsoft.com/office/powerpoint/2010/main" val="27746192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9382398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marter_Analytics_PPT_template_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arter_Analytics_PPT_template_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chemeClr val="tx2"/>
          </a:solidFill>
        </a:ln>
      </a:spPr>
      <a:bodyPr anchor="ctr"/>
      <a:lstStyle>
        <a:defPPr algn="ctr">
          <a:defRPr sz="1800" dirty="0">
            <a:solidFill>
              <a:srgbClr val="1F497D"/>
            </a:solidFill>
            <a:latin typeface="Calibri"/>
            <a:cs typeface="Calibri"/>
          </a:defRPr>
        </a:defPPr>
      </a:lstStyle>
      <a:style>
        <a:lnRef idx="1">
          <a:schemeClr val="accent1"/>
        </a:lnRef>
        <a:fillRef idx="3">
          <a:schemeClr val="accent1"/>
        </a:fillRef>
        <a:effectRef idx="2">
          <a:schemeClr val="accent1"/>
        </a:effectRef>
        <a:fontRef idx="minor">
          <a:schemeClr val="lt1"/>
        </a:fontRef>
      </a:style>
    </a:spDef>
    <a:lnDef>
      <a:spPr bwMode="auto">
        <a:solidFill>
          <a:srgbClr val="CC99FF"/>
        </a:solidFill>
        <a:ln w="1905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bwMode="auto">
        <a:noFill/>
        <a:ln w="9525">
          <a:noFill/>
          <a:miter lim="800000"/>
          <a:headEnd/>
          <a:tailEnd/>
        </a:ln>
      </a:spPr>
      <a:bodyPr wrap="none">
        <a:prstTxWarp prst="textNoShape">
          <a:avLst/>
        </a:prstTxWarp>
        <a:spAutoFit/>
      </a:bodyPr>
      <a:lstStyle>
        <a:defPPr>
          <a:defRPr sz="1400" dirty="0">
            <a:latin typeface="Calibri" pitchFamily="-1" charset="0"/>
          </a:defRPr>
        </a:defPPr>
      </a:lstStyle>
    </a:txDef>
  </a:objectDefaults>
  <a:extraClrSchemeLst>
    <a:extraClrScheme>
      <a:clrScheme name="Smarter_Analytics_PPT_template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Smarter_Analytics_PPT_template_white</Template>
  <TotalTime>231614</TotalTime>
  <Words>1096</Words>
  <Application>Microsoft Macintosh PowerPoint</Application>
  <PresentationFormat>On-screen Show (16:9)</PresentationFormat>
  <Paragraphs>279</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Smarter_Analytics_PPT_template_white</vt:lpstr>
      <vt:lpstr>Integrating Tools, Engines and Metadata Repositories into the Open Metadata Standards</vt:lpstr>
      <vt:lpstr>Agenda</vt:lpstr>
      <vt:lpstr>Why do we need metadata?</vt:lpstr>
      <vt:lpstr>Today’s reality</vt:lpstr>
      <vt:lpstr>What needs to change?</vt:lpstr>
      <vt:lpstr>A new manifesto for metadata and governance</vt:lpstr>
      <vt:lpstr>Metadata and governance digital platform</vt:lpstr>
      <vt:lpstr>Which technologies integrate with open metadata?</vt:lpstr>
      <vt:lpstr>Examples</vt:lpstr>
      <vt:lpstr>Open Metadata Repositories</vt:lpstr>
      <vt:lpstr>Open Metadata Repositories</vt:lpstr>
      <vt:lpstr>Apache Atlas http://atlas.apache.org/</vt:lpstr>
      <vt:lpstr>Apache Atlas today</vt:lpstr>
      <vt:lpstr>Updates to Apache Atlas</vt:lpstr>
      <vt:lpstr>Instance representations in the graph</vt:lpstr>
      <vt:lpstr>Open metadata meta-types, types and instances</vt:lpstr>
      <vt:lpstr>Open metadata type model summary</vt:lpstr>
      <vt:lpstr>More detail here … https://cwiki.apache.org/confluence/display/ATLAS/Building+out+the+Open+Metadata+Typesystem</vt:lpstr>
      <vt:lpstr>Apache Atlas – reference implementation</vt:lpstr>
      <vt:lpstr>Integration patterns</vt:lpstr>
      <vt:lpstr>Caller Pattern</vt:lpstr>
      <vt:lpstr>Adapter Pattern</vt:lpstr>
      <vt:lpstr>Native Pattern </vt:lpstr>
      <vt:lpstr>Communicating as a cohort</vt:lpstr>
      <vt:lpstr>Using multiple cohorts</vt:lpstr>
      <vt:lpstr>Open Metadata Access Services</vt:lpstr>
      <vt:lpstr>Inside the server</vt:lpstr>
      <vt:lpstr>Inside the server</vt:lpstr>
      <vt:lpstr>First server</vt:lpstr>
      <vt:lpstr>Establishing contact</vt:lpstr>
      <vt:lpstr>Federated queries</vt:lpstr>
      <vt:lpstr>Caching metadata for availability and performance</vt:lpstr>
      <vt:lpstr>Implementing the Adapter Pattern</vt:lpstr>
      <vt:lpstr>Metadata Type System</vt:lpstr>
      <vt:lpstr>Open metadata meta-types, types and instances</vt:lpstr>
      <vt:lpstr>Open metadata type model summary</vt:lpstr>
      <vt:lpstr>More detail here … https://cwiki.apache.org/confluence/display/ATLAS/Building+out+the+Open+Metadata+Typesystem</vt:lpstr>
      <vt:lpstr>Repository Connectors</vt:lpstr>
      <vt:lpstr>Implementing the Caller Pattern</vt:lpstr>
      <vt:lpstr>Open Metadata Access Services</vt:lpstr>
    </vt:vector>
  </TitlesOfParts>
  <Manager>Tim Vincent</Manager>
  <Company>IBM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Canonical Registers</dc:title>
  <dc:subject>A review on the use of canonical registers in government.</dc:subject>
  <dc:creator>Mandy Chessell</dc:creator>
  <cp:keywords/>
  <dc:description>This presentation is developed for Liam Maxwell, GDS</dc:description>
  <cp:lastModifiedBy>Mandy Chessell</cp:lastModifiedBy>
  <cp:revision>3350</cp:revision>
  <cp:lastPrinted>2017-09-14T16:47:43Z</cp:lastPrinted>
  <dcterms:created xsi:type="dcterms:W3CDTF">2012-10-31T22:18:04Z</dcterms:created>
  <dcterms:modified xsi:type="dcterms:W3CDTF">2018-02-01T20:26:12Z</dcterms:modified>
  <cp:category>Information Architecture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000800a00d0000000000010250200207f7000400038000</vt:lpwstr>
  </property>
</Properties>
</file>