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3"/>
  </p:notesMasterIdLst>
  <p:sldIdLst>
    <p:sldId id="716" r:id="rId2"/>
    <p:sldId id="415" r:id="rId3"/>
    <p:sldId id="435" r:id="rId4"/>
    <p:sldId id="436" r:id="rId5"/>
    <p:sldId id="438" r:id="rId6"/>
    <p:sldId id="303" r:id="rId7"/>
    <p:sldId id="746" r:id="rId8"/>
    <p:sldId id="745" r:id="rId9"/>
    <p:sldId id="432" r:id="rId10"/>
    <p:sldId id="744" r:id="rId11"/>
    <p:sldId id="369"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tyanax Kanakakis" initials="" lastIdx="3" clrIdx="0"/>
  <p:cmAuthor id="7" name="Mandy Chessell" initials="MC" lastIdx="16" clrIdx="7"/>
  <p:cmAuthor id="1" name="Christopher Ferris" initials="" lastIdx="6" clrIdx="1"/>
  <p:cmAuthor id="2" name="Brian Behlendorf" initials="" lastIdx="4" clrIdx="2"/>
  <p:cmAuthor id="3" name="Greg Wallace" initials="" lastIdx="10" clrIdx="3"/>
  <p:cmAuthor id="4" name="Travin Keith" initials="" lastIdx="10" clrIdx="4"/>
  <p:cmAuthor id="5" name="Anonymous" initials="" lastIdx="1" clrIdx="5"/>
  <p:cmAuthor id="6" name="Dan O'Prey" initials="" lastIdx="6"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CCDE"/>
    <a:srgbClr val="FFFFFF"/>
    <a:srgbClr val="FFB7FF"/>
    <a:srgbClr val="FEFFB3"/>
    <a:srgbClr val="FF9933"/>
    <a:srgbClr val="595959"/>
    <a:srgbClr val="F6F6F6"/>
    <a:srgbClr val="000000"/>
    <a:srgbClr val="CDCDCD"/>
    <a:srgbClr val="959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A1D5F9-AFFA-401E-AC10-454C56AC4A86}">
  <a:tblStyle styleId="{28A1D5F9-AFFA-401E-AC10-454C56AC4A86}"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83" autoAdjust="0"/>
    <p:restoredTop sz="77455" autoAdjust="0"/>
  </p:normalViewPr>
  <p:slideViewPr>
    <p:cSldViewPr snapToGrid="0" snapToObjects="1">
      <p:cViewPr varScale="1">
        <p:scale>
          <a:sx n="118" d="100"/>
          <a:sy n="118" d="100"/>
        </p:scale>
        <p:origin x="240" y="192"/>
      </p:cViewPr>
      <p:guideLst>
        <p:guide orient="horz" pos="1620"/>
        <p:guide pos="2880"/>
      </p:guideLst>
    </p:cSldViewPr>
  </p:slideViewPr>
  <p:notesTextViewPr>
    <p:cViewPr>
      <p:scale>
        <a:sx n="1" d="1"/>
        <a:sy n="1" d="1"/>
      </p:scale>
      <p:origin x="0" y="0"/>
    </p:cViewPr>
  </p:notesTextViewPr>
  <p:sorterViewPr>
    <p:cViewPr>
      <p:scale>
        <a:sx n="66" d="100"/>
        <a:sy n="66" d="100"/>
      </p:scale>
      <p:origin x="0" y="30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91801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endParaRPr lang="en-US" sz="1100" b="0" i="0" u="none" strike="sng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27979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Shape 11"/>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38467"/>
          <a:stretch/>
        </p:blipFill>
        <p:spPr>
          <a:xfrm>
            <a:off x="0" y="1393373"/>
            <a:ext cx="9144000" cy="3750128"/>
          </a:xfrm>
          <a:prstGeom prst="rect">
            <a:avLst/>
          </a:prstGeom>
        </p:spPr>
      </p:pic>
      <p:sp>
        <p:nvSpPr>
          <p:cNvPr id="16" name="Shape 10"/>
          <p:cNvSpPr/>
          <p:nvPr userDrawn="1"/>
        </p:nvSpPr>
        <p:spPr>
          <a:xfrm rot="10800000" flipH="1">
            <a:off x="0" y="-2"/>
            <a:ext cx="9144000" cy="1393374"/>
          </a:xfrm>
          <a:prstGeom prst="rect">
            <a:avLst/>
          </a:prstGeom>
          <a:solidFill>
            <a:srgbClr val="6DCC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2996" y="539823"/>
            <a:ext cx="1011335" cy="631748"/>
          </a:xfrm>
          <a:prstGeom prst="rect">
            <a:avLst/>
          </a:prstGeom>
        </p:spPr>
      </p:pic>
      <p:sp>
        <p:nvSpPr>
          <p:cNvPr id="13" name="Shape 10"/>
          <p:cNvSpPr/>
          <p:nvPr userDrawn="1"/>
        </p:nvSpPr>
        <p:spPr>
          <a:xfrm rot="10800000" flipH="1">
            <a:off x="0" y="4978036"/>
            <a:ext cx="9144000" cy="165463"/>
          </a:xfrm>
          <a:prstGeom prst="rect">
            <a:avLst/>
          </a:prstGeom>
          <a:solidFill>
            <a:srgbClr val="6DCC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3" name="Text Placeholder 4"/>
          <p:cNvSpPr>
            <a:spLocks noGrp="1"/>
          </p:cNvSpPr>
          <p:nvPr>
            <p:ph type="body" sz="quarter" idx="10" hasCustomPrompt="1"/>
          </p:nvPr>
        </p:nvSpPr>
        <p:spPr>
          <a:xfrm>
            <a:off x="328762" y="3215062"/>
            <a:ext cx="3987599" cy="691998"/>
          </a:xfrm>
        </p:spPr>
        <p:txBody>
          <a:bodyPr/>
          <a:lstStyle>
            <a:lvl1pPr>
              <a:lnSpc>
                <a:spcPct val="100000"/>
              </a:lnSpc>
              <a:spcAft>
                <a:spcPts val="0"/>
              </a:spcAft>
              <a:defRPr sz="1700" baseline="0"/>
            </a:lvl1pPr>
          </a:lstStyle>
          <a:p>
            <a:pPr lvl="0"/>
            <a:r>
              <a:rPr lang="en-US" dirty="0"/>
              <a:t>Name</a:t>
            </a:r>
          </a:p>
          <a:p>
            <a:pPr lvl="0"/>
            <a:r>
              <a:rPr lang="en-US" dirty="0"/>
              <a:t>Title</a:t>
            </a:r>
          </a:p>
        </p:txBody>
      </p:sp>
      <p:sp>
        <p:nvSpPr>
          <p:cNvPr id="25" name="Text Placeholder 2"/>
          <p:cNvSpPr>
            <a:spLocks noGrp="1"/>
          </p:cNvSpPr>
          <p:nvPr>
            <p:ph type="body" sz="quarter" idx="11" hasCustomPrompt="1"/>
          </p:nvPr>
        </p:nvSpPr>
        <p:spPr>
          <a:xfrm>
            <a:off x="328613" y="4042786"/>
            <a:ext cx="3987800" cy="452265"/>
          </a:xfrm>
        </p:spPr>
        <p:txBody>
          <a:bodyPr/>
          <a:lstStyle/>
          <a:p>
            <a:pPr lvl="0"/>
            <a:r>
              <a:rPr lang="en-US" dirty="0"/>
              <a:t>Date</a:t>
            </a:r>
          </a:p>
        </p:txBody>
      </p:sp>
      <p:sp>
        <p:nvSpPr>
          <p:cNvPr id="27" name="Shape 15"/>
          <p:cNvSpPr txBox="1">
            <a:spLocks noGrp="1"/>
          </p:cNvSpPr>
          <p:nvPr>
            <p:ph type="title" hasCustomPrompt="1"/>
          </p:nvPr>
        </p:nvSpPr>
        <p:spPr>
          <a:xfrm>
            <a:off x="328345" y="1876358"/>
            <a:ext cx="6464342" cy="128328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3600" b="0" i="0" u="none" strike="noStrike" cap="none">
                <a:solidFill>
                  <a:schemeClr val="dk2"/>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r>
              <a:rPr lang="en-US" dirty="0"/>
              <a:t>Title</a:t>
            </a:r>
          </a:p>
        </p:txBody>
      </p:sp>
      <p:sp>
        <p:nvSpPr>
          <p:cNvPr id="10" name="Shape 8">
            <a:extLst>
              <a:ext uri="{FF2B5EF4-FFF2-40B4-BE49-F238E27FC236}">
                <a16:creationId xmlns:a16="http://schemas.microsoft.com/office/drawing/2014/main" id="{30782772-9EE8-BC4D-B671-350F57E81848}"/>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pic>
        <p:nvPicPr>
          <p:cNvPr id="11" name="Graphic 10">
            <a:extLst>
              <a:ext uri="{FF2B5EF4-FFF2-40B4-BE49-F238E27FC236}">
                <a16:creationId xmlns:a16="http://schemas.microsoft.com/office/drawing/2014/main" id="{151869E8-F977-0646-8A04-9770A5FABE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257142" y="522495"/>
            <a:ext cx="1646463" cy="670781"/>
          </a:xfrm>
          <a:prstGeom prst="rect">
            <a:avLst/>
          </a:prstGeom>
        </p:spPr>
      </p:pic>
    </p:spTree>
    <p:extLst>
      <p:ext uri="{BB962C8B-B14F-4D97-AF65-F5344CB8AC3E}">
        <p14:creationId xmlns:p14="http://schemas.microsoft.com/office/powerpoint/2010/main" val="397227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Shape 11"/>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5605"/>
          <a:stretch/>
        </p:blipFill>
        <p:spPr>
          <a:xfrm>
            <a:off x="0" y="0"/>
            <a:ext cx="9144000" cy="51435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2996" y="535880"/>
            <a:ext cx="1011335" cy="631748"/>
          </a:xfrm>
          <a:prstGeom prst="rect">
            <a:avLst/>
          </a:prstGeom>
        </p:spPr>
      </p:pic>
      <p:sp>
        <p:nvSpPr>
          <p:cNvPr id="16" name="Shape 10"/>
          <p:cNvSpPr/>
          <p:nvPr userDrawn="1"/>
        </p:nvSpPr>
        <p:spPr>
          <a:xfrm rot="10800000" flipH="1">
            <a:off x="0" y="4984398"/>
            <a:ext cx="9144000" cy="159102"/>
          </a:xfrm>
          <a:prstGeom prst="rect">
            <a:avLst/>
          </a:prstGeom>
          <a:solidFill>
            <a:srgbClr val="6DCC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6" name="Shape 15"/>
          <p:cNvSpPr txBox="1">
            <a:spLocks noGrp="1"/>
          </p:cNvSpPr>
          <p:nvPr>
            <p:ph type="title" hasCustomPrompt="1"/>
          </p:nvPr>
        </p:nvSpPr>
        <p:spPr>
          <a:xfrm>
            <a:off x="328344" y="1876358"/>
            <a:ext cx="8118191" cy="128328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3600" b="0" i="0" u="none" strike="noStrike" cap="small">
                <a:solidFill>
                  <a:schemeClr val="dk2"/>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r>
              <a:rPr lang="en-US" dirty="0"/>
              <a:t>Title</a:t>
            </a:r>
            <a:endParaRPr dirty="0"/>
          </a:p>
        </p:txBody>
      </p:sp>
      <p:sp>
        <p:nvSpPr>
          <p:cNvPr id="8" name="Shape 8">
            <a:extLst>
              <a:ext uri="{FF2B5EF4-FFF2-40B4-BE49-F238E27FC236}">
                <a16:creationId xmlns:a16="http://schemas.microsoft.com/office/drawing/2014/main" id="{63848344-E58E-1C48-89A1-C7DC8AFDE558}"/>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pic>
        <p:nvPicPr>
          <p:cNvPr id="9" name="Graphic 8">
            <a:extLst>
              <a:ext uri="{FF2B5EF4-FFF2-40B4-BE49-F238E27FC236}">
                <a16:creationId xmlns:a16="http://schemas.microsoft.com/office/drawing/2014/main" id="{DDBE4D5C-ADD9-9646-8796-2FA76CCD75E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534291" y="431086"/>
            <a:ext cx="2449143" cy="997799"/>
          </a:xfrm>
          <a:prstGeom prst="rect">
            <a:avLst/>
          </a:prstGeom>
        </p:spPr>
      </p:pic>
    </p:spTree>
    <p:extLst>
      <p:ext uri="{BB962C8B-B14F-4D97-AF65-F5344CB8AC3E}">
        <p14:creationId xmlns:p14="http://schemas.microsoft.com/office/powerpoint/2010/main" val="221816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00" y="1088135"/>
            <a:ext cx="8541385" cy="3560115"/>
          </a:xfrm>
        </p:spPr>
        <p:txBody>
          <a:bodyPr/>
          <a:lstStyle>
            <a:lvl1pPr marL="285750" indent="-285750">
              <a:buClr>
                <a:schemeClr val="accent6">
                  <a:lumMod val="50000"/>
                </a:schemeClr>
              </a:buClr>
              <a:buFont typeface="Wingdings" pitchFamily="2" charset="2"/>
              <a:buChar char="§"/>
              <a:defRPr>
                <a:solidFill>
                  <a:schemeClr val="accent6">
                    <a:lumMod val="50000"/>
                  </a:schemeClr>
                </a:solidFill>
              </a:defRPr>
            </a:lvl1pPr>
            <a:lvl2pPr marL="742950" indent="-285750">
              <a:buClr>
                <a:schemeClr val="accent6">
                  <a:lumMod val="50000"/>
                </a:schemeClr>
              </a:buClr>
              <a:buFont typeface="Wingdings" pitchFamily="2" charset="2"/>
              <a:buChar char="§"/>
              <a:defRPr>
                <a:solidFill>
                  <a:schemeClr val="accent6">
                    <a:lumMod val="50000"/>
                  </a:schemeClr>
                </a:solidFill>
              </a:defRPr>
            </a:lvl2pPr>
            <a:lvl3pPr marL="1200150" indent="-285750">
              <a:buClr>
                <a:schemeClr val="accent6">
                  <a:lumMod val="50000"/>
                </a:schemeClr>
              </a:buClr>
              <a:buFont typeface="Wingdings" pitchFamily="2" charset="2"/>
              <a:buChar char="§"/>
              <a:defRPr>
                <a:solidFill>
                  <a:schemeClr val="accent6">
                    <a:lumMod val="50000"/>
                  </a:schemeClr>
                </a:solidFill>
              </a:defRPr>
            </a:lvl3pPr>
            <a:lvl4pPr marL="1657350" indent="-285750">
              <a:buClr>
                <a:schemeClr val="accent6">
                  <a:lumMod val="50000"/>
                </a:schemeClr>
              </a:buClr>
              <a:buFont typeface="Wingdings" pitchFamily="2" charset="2"/>
              <a:buChar char="§"/>
              <a:defRPr>
                <a:solidFill>
                  <a:schemeClr val="accent6">
                    <a:lumMod val="50000"/>
                  </a:schemeClr>
                </a:solidFill>
              </a:defRPr>
            </a:lvl4pPr>
            <a:lvl5pPr marL="2114550" indent="-285750">
              <a:buClr>
                <a:schemeClr val="accent6">
                  <a:lumMod val="50000"/>
                </a:schemeClr>
              </a:buClr>
              <a:buFont typeface="Wingdings" pitchFamily="2" charset="2"/>
              <a:buChar char="§"/>
              <a:defRPr>
                <a:solidFill>
                  <a:schemeClr val="accent6">
                    <a:lumMod val="50000"/>
                  </a:schemeClr>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59200" y="144708"/>
            <a:ext cx="4474777" cy="859023"/>
          </a:xfrm>
          <a:prstGeom prst="rect">
            <a:avLst/>
          </a:prstGeom>
        </p:spPr>
        <p:txBody>
          <a:bodyPr>
            <a:normAutofit/>
          </a:bodyPr>
          <a:lstStyle>
            <a:lvl1pPr>
              <a:defRPr sz="2400"/>
            </a:lvl1pPr>
          </a:lstStyle>
          <a:p>
            <a:r>
              <a:rPr lang="en-US" noProof="0"/>
              <a:t>Click to edit Master title style</a:t>
            </a:r>
          </a:p>
        </p:txBody>
      </p:sp>
      <p:sp>
        <p:nvSpPr>
          <p:cNvPr id="8" name="Rectangle 7"/>
          <p:cNvSpPr/>
          <p:nvPr userDrawn="1"/>
        </p:nvSpPr>
        <p:spPr>
          <a:xfrm>
            <a:off x="0" y="391275"/>
            <a:ext cx="359200" cy="357214"/>
          </a:xfrm>
          <a:prstGeom prst="rect">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9">
            <a:extLst>
              <a:ext uri="{FF2B5EF4-FFF2-40B4-BE49-F238E27FC236}">
                <a16:creationId xmlns:a16="http://schemas.microsoft.com/office/drawing/2014/main" id="{89CCB5E2-86B7-DF4F-95FF-16227AB8F676}"/>
              </a:ext>
            </a:extLst>
          </p:cNvPr>
          <p:cNvSpPr txBox="1">
            <a:spLocks noGrp="1"/>
          </p:cNvSpPr>
          <p:nvPr>
            <p:ph type="ftr" idx="11"/>
          </p:nvPr>
        </p:nvSpPr>
        <p:spPr>
          <a:xfrm>
            <a:off x="2387016" y="4703626"/>
            <a:ext cx="4369961" cy="27463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2"/>
              </a:buClr>
              <a:buFont typeface="Arial"/>
              <a:buNone/>
              <a:defRPr sz="1000" b="0" i="0" u="none" strike="noStrike" cap="none">
                <a:solidFill>
                  <a:schemeClr val="lt2"/>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1" name="Shape 8">
            <a:extLst>
              <a:ext uri="{FF2B5EF4-FFF2-40B4-BE49-F238E27FC236}">
                <a16:creationId xmlns:a16="http://schemas.microsoft.com/office/drawing/2014/main" id="{EE930199-1DB9-E040-9099-9A8B2D5601A9}"/>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spTree>
    <p:extLst>
      <p:ext uri="{BB962C8B-B14F-4D97-AF65-F5344CB8AC3E}">
        <p14:creationId xmlns:p14="http://schemas.microsoft.com/office/powerpoint/2010/main" val="363171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9200" y="280673"/>
            <a:ext cx="8473099" cy="572699"/>
          </a:xfrm>
          <a:prstGeom prst="rect">
            <a:avLst/>
          </a:prstGeom>
        </p:spPr>
        <p:txBody>
          <a:bodyPr>
            <a:normAutofit/>
          </a:bodyPr>
          <a:lstStyle>
            <a:lvl1pPr>
              <a:defRPr sz="2400"/>
            </a:lvl1pPr>
          </a:lstStyle>
          <a:p>
            <a:r>
              <a:rPr lang="en-US"/>
              <a:t>Click to edit Master title style</a:t>
            </a:r>
          </a:p>
        </p:txBody>
      </p:sp>
      <p:sp>
        <p:nvSpPr>
          <p:cNvPr id="3" name="Content Placeholder 2"/>
          <p:cNvSpPr>
            <a:spLocks noGrp="1"/>
          </p:cNvSpPr>
          <p:nvPr>
            <p:ph idx="1"/>
          </p:nvPr>
        </p:nvSpPr>
        <p:spPr>
          <a:xfrm>
            <a:off x="359200" y="965874"/>
            <a:ext cx="8473100" cy="3603001"/>
          </a:xfrm>
        </p:spPr>
        <p:txBody>
          <a:bodyPr/>
          <a:lstStyle>
            <a:lvl1pPr marL="285750" indent="-285750">
              <a:spcAft>
                <a:spcPts val="600"/>
              </a:spcAft>
              <a:buClr>
                <a:schemeClr val="accent6">
                  <a:lumMod val="75000"/>
                </a:schemeClr>
              </a:buClr>
              <a:buFont typeface="Wingdings" pitchFamily="2" charset="2"/>
              <a:buChar char="§"/>
              <a:defRPr>
                <a:solidFill>
                  <a:schemeClr val="accent6">
                    <a:lumMod val="50000"/>
                  </a:schemeClr>
                </a:solidFill>
              </a:defRPr>
            </a:lvl1pPr>
            <a:lvl2pPr marL="742950" indent="-285750">
              <a:spcAft>
                <a:spcPts val="600"/>
              </a:spcAft>
              <a:buClr>
                <a:schemeClr val="accent6">
                  <a:lumMod val="75000"/>
                </a:schemeClr>
              </a:buClr>
              <a:buFont typeface="Wingdings" pitchFamily="2" charset="2"/>
              <a:buChar char="§"/>
              <a:defRPr>
                <a:solidFill>
                  <a:schemeClr val="accent6">
                    <a:lumMod val="50000"/>
                  </a:schemeClr>
                </a:solidFill>
              </a:defRPr>
            </a:lvl2pPr>
            <a:lvl3pPr marL="1200150" indent="-285750">
              <a:spcAft>
                <a:spcPts val="600"/>
              </a:spcAft>
              <a:buClr>
                <a:schemeClr val="accent6">
                  <a:lumMod val="75000"/>
                </a:schemeClr>
              </a:buClr>
              <a:buFont typeface="Wingdings" pitchFamily="2" charset="2"/>
              <a:buChar char="§"/>
              <a:defRPr>
                <a:solidFill>
                  <a:schemeClr val="accent6">
                    <a:lumMod val="50000"/>
                  </a:schemeClr>
                </a:solidFill>
              </a:defRPr>
            </a:lvl3pPr>
            <a:lvl4pPr marL="1657350" indent="-285750">
              <a:spcAft>
                <a:spcPts val="600"/>
              </a:spcAft>
              <a:buClr>
                <a:schemeClr val="accent6">
                  <a:lumMod val="75000"/>
                </a:schemeClr>
              </a:buClr>
              <a:buFont typeface="Wingdings" pitchFamily="2" charset="2"/>
              <a:buChar char="§"/>
              <a:defRPr>
                <a:solidFill>
                  <a:schemeClr val="accent6">
                    <a:lumMod val="50000"/>
                  </a:schemeClr>
                </a:solidFill>
              </a:defRPr>
            </a:lvl4pPr>
            <a:lvl5pPr marL="2114550" indent="-285750">
              <a:spcAft>
                <a:spcPts val="600"/>
              </a:spcAft>
              <a:buClr>
                <a:schemeClr val="accent6">
                  <a:lumMod val="75000"/>
                </a:schemeClr>
              </a:buClr>
              <a:buFont typeface="Wingdings" pitchFamily="2" charset="2"/>
              <a:buChar char="§"/>
              <a:defRPr>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0" y="391275"/>
            <a:ext cx="359200" cy="357214"/>
          </a:xfrm>
          <a:prstGeom prst="rect">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9">
            <a:extLst>
              <a:ext uri="{FF2B5EF4-FFF2-40B4-BE49-F238E27FC236}">
                <a16:creationId xmlns:a16="http://schemas.microsoft.com/office/drawing/2014/main" id="{54F62638-0F6C-9E44-ABE3-F347A745845A}"/>
              </a:ext>
            </a:extLst>
          </p:cNvPr>
          <p:cNvSpPr txBox="1">
            <a:spLocks noGrp="1"/>
          </p:cNvSpPr>
          <p:nvPr>
            <p:ph type="ftr" idx="11"/>
          </p:nvPr>
        </p:nvSpPr>
        <p:spPr>
          <a:xfrm>
            <a:off x="2387016" y="4703626"/>
            <a:ext cx="4369961" cy="27463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2"/>
              </a:buClr>
              <a:buFont typeface="Arial"/>
              <a:buNone/>
              <a:defRPr sz="1000" b="0" i="0" u="none" strike="noStrike" cap="none">
                <a:solidFill>
                  <a:schemeClr val="lt2"/>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7" name="Shape 8">
            <a:extLst>
              <a:ext uri="{FF2B5EF4-FFF2-40B4-BE49-F238E27FC236}">
                <a16:creationId xmlns:a16="http://schemas.microsoft.com/office/drawing/2014/main" id="{7E1EFA56-B995-2E4A-ADBD-A8A9FD436916}"/>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spTree>
    <p:extLst>
      <p:ext uri="{BB962C8B-B14F-4D97-AF65-F5344CB8AC3E}">
        <p14:creationId xmlns:p14="http://schemas.microsoft.com/office/powerpoint/2010/main" val="345087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Shape 16"/>
        <p:cNvGrpSpPr/>
        <p:nvPr/>
      </p:nvGrpSpPr>
      <p:grpSpPr>
        <a:xfrm>
          <a:off x="0" y="0"/>
          <a:ext cx="0" cy="0"/>
          <a:chOff x="0" y="0"/>
          <a:chExt cx="0" cy="0"/>
        </a:xfrm>
      </p:grpSpPr>
      <p:sp>
        <p:nvSpPr>
          <p:cNvPr id="17" name="Shape 17"/>
          <p:cNvSpPr txBox="1">
            <a:spLocks noGrp="1"/>
          </p:cNvSpPr>
          <p:nvPr>
            <p:ph type="title" hasCustomPrompt="1"/>
          </p:nvPr>
        </p:nvSpPr>
        <p:spPr>
          <a:xfrm>
            <a:off x="359200" y="289077"/>
            <a:ext cx="8473099" cy="564772"/>
          </a:xfrm>
          <a:prstGeom prst="rect">
            <a:avLst/>
          </a:prstGeom>
          <a:noFill/>
          <a:ln>
            <a:noFill/>
          </a:ln>
        </p:spPr>
        <p:txBody>
          <a:bodyPr lIns="91425" tIns="91425" rIns="91425" bIns="91425" anchor="t" anchorCtr="0">
            <a:noAutofit/>
          </a:bodyPr>
          <a:lstStyle>
            <a:lvl1pPr marL="0" marR="0" lvl="0" indent="0" algn="l" rtl="0">
              <a:lnSpc>
                <a:spcPct val="100000"/>
              </a:lnSpc>
              <a:spcBef>
                <a:spcPts val="0"/>
              </a:spcBef>
              <a:spcAft>
                <a:spcPts val="0"/>
              </a:spcAft>
              <a:buClr>
                <a:schemeClr val="dk1"/>
              </a:buClr>
              <a:buFont typeface="Arial"/>
              <a:buNone/>
              <a:defRPr sz="2400" b="0" i="0" u="none" strike="noStrike" cap="none">
                <a:solidFill>
                  <a:srgbClr val="333333"/>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r>
              <a:rPr lang="en-US" dirty="0"/>
              <a:t>Click to add title</a:t>
            </a:r>
            <a:endParaRPr dirty="0"/>
          </a:p>
        </p:txBody>
      </p:sp>
      <p:sp>
        <p:nvSpPr>
          <p:cNvPr id="6" name="Rectangle 5"/>
          <p:cNvSpPr/>
          <p:nvPr userDrawn="1"/>
        </p:nvSpPr>
        <p:spPr>
          <a:xfrm>
            <a:off x="0" y="391275"/>
            <a:ext cx="359200" cy="357214"/>
          </a:xfrm>
          <a:prstGeom prst="rect">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9">
            <a:extLst>
              <a:ext uri="{FF2B5EF4-FFF2-40B4-BE49-F238E27FC236}">
                <a16:creationId xmlns:a16="http://schemas.microsoft.com/office/drawing/2014/main" id="{45FB6608-D6CB-1E47-97E0-946893699D85}"/>
              </a:ext>
            </a:extLst>
          </p:cNvPr>
          <p:cNvSpPr txBox="1">
            <a:spLocks noGrp="1"/>
          </p:cNvSpPr>
          <p:nvPr>
            <p:ph type="ftr" idx="11"/>
          </p:nvPr>
        </p:nvSpPr>
        <p:spPr>
          <a:xfrm>
            <a:off x="2387016" y="4703626"/>
            <a:ext cx="4369961" cy="27463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2"/>
              </a:buClr>
              <a:buFont typeface="Arial"/>
              <a:buNone/>
              <a:defRPr sz="1000" b="0" i="0" u="none" strike="noStrike" cap="none">
                <a:solidFill>
                  <a:schemeClr val="lt2"/>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9" name="Shape 8">
            <a:extLst>
              <a:ext uri="{FF2B5EF4-FFF2-40B4-BE49-F238E27FC236}">
                <a16:creationId xmlns:a16="http://schemas.microsoft.com/office/drawing/2014/main" id="{30689E75-890B-DE48-8C2D-0BE1828F9386}"/>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spTree>
    <p:extLst>
      <p:ext uri="{BB962C8B-B14F-4D97-AF65-F5344CB8AC3E}">
        <p14:creationId xmlns:p14="http://schemas.microsoft.com/office/powerpoint/2010/main" val="181078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16"/>
        <p:cNvGrpSpPr/>
        <p:nvPr/>
      </p:nvGrpSpPr>
      <p:grpSpPr>
        <a:xfrm>
          <a:off x="0" y="0"/>
          <a:ext cx="0" cy="0"/>
          <a:chOff x="0" y="0"/>
          <a:chExt cx="0" cy="0"/>
        </a:xfrm>
      </p:grpSpPr>
      <p:sp>
        <p:nvSpPr>
          <p:cNvPr id="17" name="Shape 17"/>
          <p:cNvSpPr txBox="1">
            <a:spLocks noGrp="1"/>
          </p:cNvSpPr>
          <p:nvPr>
            <p:ph type="title" hasCustomPrompt="1"/>
          </p:nvPr>
        </p:nvSpPr>
        <p:spPr>
          <a:xfrm>
            <a:off x="359200" y="289077"/>
            <a:ext cx="8473100" cy="564772"/>
          </a:xfrm>
          <a:prstGeom prst="rect">
            <a:avLst/>
          </a:prstGeom>
          <a:noFill/>
          <a:ln>
            <a:noFill/>
          </a:ln>
        </p:spPr>
        <p:txBody>
          <a:bodyPr lIns="91425" tIns="91425" rIns="91425" bIns="91425" anchor="t" anchorCtr="0">
            <a:noAutofit/>
          </a:bodyPr>
          <a:lstStyle>
            <a:lvl1pPr marL="0" marR="0" lvl="0" indent="0" algn="l" rtl="0">
              <a:lnSpc>
                <a:spcPct val="100000"/>
              </a:lnSpc>
              <a:spcBef>
                <a:spcPts val="0"/>
              </a:spcBef>
              <a:spcAft>
                <a:spcPts val="0"/>
              </a:spcAft>
              <a:buClr>
                <a:schemeClr val="dk1"/>
              </a:buClr>
              <a:buFont typeface="Arial"/>
              <a:buNone/>
              <a:defRPr sz="2400" b="0" i="0" u="none" strike="noStrike" cap="none">
                <a:solidFill>
                  <a:srgbClr val="C00000"/>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r>
              <a:rPr lang="en-US" dirty="0"/>
              <a:t>Click to add title</a:t>
            </a:r>
            <a:endParaRPr dirty="0"/>
          </a:p>
        </p:txBody>
      </p:sp>
      <p:sp>
        <p:nvSpPr>
          <p:cNvPr id="20" name="Shape 20"/>
          <p:cNvSpPr txBox="1">
            <a:spLocks noGrp="1"/>
          </p:cNvSpPr>
          <p:nvPr>
            <p:ph type="body" idx="1"/>
          </p:nvPr>
        </p:nvSpPr>
        <p:spPr>
          <a:xfrm>
            <a:off x="359200" y="1037771"/>
            <a:ext cx="8473096" cy="373742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rgbClr val="C00000"/>
                </a:solidFill>
                <a:latin typeface="Arial"/>
                <a:ea typeface="Arial"/>
                <a:cs typeface="Arial"/>
                <a:sym typeface="Arial"/>
              </a:defRPr>
            </a:lvl1pPr>
            <a:lvl2pPr marL="457189" marR="0" lvl="1"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2pPr>
            <a:lvl3pPr marL="914378" marR="0" lvl="2"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3pPr>
            <a:lvl4pPr marL="1371566" marR="0" lvl="3"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4pPr>
            <a:lvl5pPr marL="1828754" marR="0" lvl="4"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5pPr>
            <a:lvl6pPr marL="2285943"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132"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32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509"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dirty="0"/>
          </a:p>
        </p:txBody>
      </p:sp>
      <p:sp>
        <p:nvSpPr>
          <p:cNvPr id="6" name="Rectangle 5"/>
          <p:cNvSpPr/>
          <p:nvPr userDrawn="1"/>
        </p:nvSpPr>
        <p:spPr>
          <a:xfrm>
            <a:off x="0" y="391275"/>
            <a:ext cx="359200" cy="357214"/>
          </a:xfrm>
          <a:prstGeom prst="rect">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Shape 8">
            <a:extLst>
              <a:ext uri="{FF2B5EF4-FFF2-40B4-BE49-F238E27FC236}">
                <a16:creationId xmlns:a16="http://schemas.microsoft.com/office/drawing/2014/main" id="{83C6D269-4A47-0542-B90B-2670FFD97F35}"/>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spTree>
    <p:extLst>
      <p:ext uri="{BB962C8B-B14F-4D97-AF65-F5344CB8AC3E}">
        <p14:creationId xmlns:p14="http://schemas.microsoft.com/office/powerpoint/2010/main" val="2634957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16"/>
        <p:cNvGrpSpPr/>
        <p:nvPr/>
      </p:nvGrpSpPr>
      <p:grpSpPr>
        <a:xfrm>
          <a:off x="0" y="0"/>
          <a:ext cx="0" cy="0"/>
          <a:chOff x="0" y="0"/>
          <a:chExt cx="0" cy="0"/>
        </a:xfrm>
      </p:grpSpPr>
      <p:sp>
        <p:nvSpPr>
          <p:cNvPr id="17" name="Shape 17"/>
          <p:cNvSpPr txBox="1">
            <a:spLocks noGrp="1"/>
          </p:cNvSpPr>
          <p:nvPr>
            <p:ph type="title" hasCustomPrompt="1"/>
          </p:nvPr>
        </p:nvSpPr>
        <p:spPr>
          <a:xfrm>
            <a:off x="311701" y="290285"/>
            <a:ext cx="8520599" cy="505507"/>
          </a:xfrm>
          <a:prstGeom prst="rect">
            <a:avLst/>
          </a:prstGeom>
          <a:noFill/>
          <a:ln>
            <a:noFill/>
          </a:ln>
        </p:spPr>
        <p:txBody>
          <a:bodyPr lIns="91425" tIns="91425" rIns="91425" bIns="91425" anchor="t" anchorCtr="0">
            <a:noAutofit/>
          </a:bodyPr>
          <a:lstStyle>
            <a:lvl1pPr marL="0" marR="0" lvl="0" indent="0" algn="l" rtl="0">
              <a:lnSpc>
                <a:spcPct val="100000"/>
              </a:lnSpc>
              <a:spcBef>
                <a:spcPts val="0"/>
              </a:spcBef>
              <a:spcAft>
                <a:spcPts val="0"/>
              </a:spcAft>
              <a:buClr>
                <a:schemeClr val="dk1"/>
              </a:buClr>
              <a:buFont typeface="Arial"/>
              <a:buNone/>
              <a:defRPr sz="2400" b="0" i="0" u="none" strike="noStrike" cap="none">
                <a:solidFill>
                  <a:srgbClr val="C00000"/>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r>
              <a:rPr lang="en-US" dirty="0"/>
              <a:t>Click to add title</a:t>
            </a:r>
            <a:endParaRPr dirty="0"/>
          </a:p>
        </p:txBody>
      </p:sp>
      <p:sp>
        <p:nvSpPr>
          <p:cNvPr id="20" name="Shape 20"/>
          <p:cNvSpPr txBox="1">
            <a:spLocks noGrp="1"/>
          </p:cNvSpPr>
          <p:nvPr>
            <p:ph type="body" idx="1"/>
          </p:nvPr>
        </p:nvSpPr>
        <p:spPr>
          <a:xfrm>
            <a:off x="311147" y="1204912"/>
            <a:ext cx="8521149" cy="318203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rgbClr val="C00000"/>
                </a:solidFill>
                <a:latin typeface="Arial"/>
                <a:ea typeface="Arial"/>
                <a:cs typeface="Arial"/>
                <a:sym typeface="Arial"/>
              </a:defRPr>
            </a:lvl1pPr>
            <a:lvl2pPr marL="457189" marR="0" lvl="1"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2pPr>
            <a:lvl3pPr marL="914378" marR="0" lvl="2"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3pPr>
            <a:lvl4pPr marL="1371566" marR="0" lvl="3"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4pPr>
            <a:lvl5pPr marL="1828754" marR="0" lvl="4"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5pPr>
            <a:lvl6pPr marL="2285943"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132"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32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509"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dirty="0"/>
          </a:p>
        </p:txBody>
      </p:sp>
      <p:sp>
        <p:nvSpPr>
          <p:cNvPr id="6" name="Rectangle 5"/>
          <p:cNvSpPr/>
          <p:nvPr userDrawn="1"/>
        </p:nvSpPr>
        <p:spPr>
          <a:xfrm>
            <a:off x="0" y="391275"/>
            <a:ext cx="359200" cy="357214"/>
          </a:xfrm>
          <a:prstGeom prst="rect">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Shape 8">
            <a:extLst>
              <a:ext uri="{FF2B5EF4-FFF2-40B4-BE49-F238E27FC236}">
                <a16:creationId xmlns:a16="http://schemas.microsoft.com/office/drawing/2014/main" id="{1B1A3FF0-47D0-6D46-9D37-CB8959363757}"/>
              </a:ext>
            </a:extLst>
          </p:cNvPr>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spTree>
    <p:extLst>
      <p:ext uri="{BB962C8B-B14F-4D97-AF65-F5344CB8AC3E}">
        <p14:creationId xmlns:p14="http://schemas.microsoft.com/office/powerpoint/2010/main" val="10882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6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_Custom Layout">
    <p:bg>
      <p:bgPr>
        <a:solidFill>
          <a:srgbClr val="F6F6F6"/>
        </a:solidFill>
        <a:effectLst/>
      </p:bgPr>
    </p:bg>
    <p:spTree>
      <p:nvGrpSpPr>
        <p:cNvPr id="1" name="Shape 16"/>
        <p:cNvGrpSpPr/>
        <p:nvPr/>
      </p:nvGrpSpPr>
      <p:grpSpPr>
        <a:xfrm>
          <a:off x="0" y="0"/>
          <a:ext cx="0" cy="0"/>
          <a:chOff x="0" y="0"/>
          <a:chExt cx="0" cy="0"/>
        </a:xfrm>
      </p:grpSpPr>
      <p:sp>
        <p:nvSpPr>
          <p:cNvPr id="17" name="Shape 17"/>
          <p:cNvSpPr txBox="1">
            <a:spLocks noGrp="1"/>
          </p:cNvSpPr>
          <p:nvPr>
            <p:ph type="title" hasCustomPrompt="1"/>
          </p:nvPr>
        </p:nvSpPr>
        <p:spPr>
          <a:xfrm>
            <a:off x="311700" y="231021"/>
            <a:ext cx="8520599" cy="56477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rgbClr val="333333"/>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r>
              <a:rPr lang="en-US" dirty="0"/>
              <a:t>Click to add title</a:t>
            </a:r>
            <a:endParaRPr dirty="0"/>
          </a:p>
        </p:txBody>
      </p:sp>
      <p:sp>
        <p:nvSpPr>
          <p:cNvPr id="18" name="Shape 18"/>
          <p:cNvSpPr txBox="1">
            <a:spLocks noGrp="1"/>
          </p:cNvSpPr>
          <p:nvPr>
            <p:ph type="sldNum" idx="12"/>
          </p:nvPr>
        </p:nvSpPr>
        <p:spPr>
          <a:xfrm>
            <a:off x="8556782" y="4648251"/>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434343"/>
              </a:buClr>
              <a:buSzPct val="25000"/>
              <a:buFont typeface="Arial"/>
              <a:buNone/>
            </a:pPr>
            <a:fld id="{00000000-1234-1234-1234-123412341234}" type="slidenum">
              <a:rPr lang="en-US" sz="1000" b="0" i="0" u="none" strike="noStrike" cap="none">
                <a:solidFill>
                  <a:srgbClr val="434343"/>
                </a:solidFill>
                <a:latin typeface="Arial"/>
                <a:ea typeface="Arial"/>
                <a:cs typeface="Arial"/>
                <a:sym typeface="Arial"/>
              </a:rPr>
              <a:pPr marL="0" marR="0" lvl="0" indent="0" algn="l" rtl="0">
                <a:lnSpc>
                  <a:spcPct val="100000"/>
                </a:lnSpc>
                <a:spcBef>
                  <a:spcPts val="0"/>
                </a:spcBef>
                <a:spcAft>
                  <a:spcPts val="0"/>
                </a:spcAft>
                <a:buClr>
                  <a:srgbClr val="434343"/>
                </a:buClr>
                <a:buSzPct val="25000"/>
                <a:buFont typeface="Arial"/>
                <a:buNone/>
              </a:pPr>
              <a:t>‹#›</a:t>
            </a:fld>
            <a:endParaRPr lang="en-US" sz="1000" b="0" i="0" u="none" strike="noStrike" cap="none" dirty="0">
              <a:solidFill>
                <a:srgbClr val="434343"/>
              </a:solidFill>
              <a:latin typeface="Arial"/>
              <a:ea typeface="Arial"/>
              <a:cs typeface="Arial"/>
              <a:sym typeface="Arial"/>
            </a:endParaRPr>
          </a:p>
        </p:txBody>
      </p:sp>
      <p:sp>
        <p:nvSpPr>
          <p:cNvPr id="20" name="Shape 20"/>
          <p:cNvSpPr txBox="1">
            <a:spLocks noGrp="1"/>
          </p:cNvSpPr>
          <p:nvPr>
            <p:ph type="body" idx="1"/>
          </p:nvPr>
        </p:nvSpPr>
        <p:spPr>
          <a:xfrm>
            <a:off x="311146" y="1204912"/>
            <a:ext cx="8521149" cy="318203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dirty="0"/>
          </a:p>
        </p:txBody>
      </p:sp>
      <p:sp>
        <p:nvSpPr>
          <p:cNvPr id="2" name="TextBox 1"/>
          <p:cNvSpPr txBox="1"/>
          <p:nvPr userDrawn="1"/>
        </p:nvSpPr>
        <p:spPr>
          <a:xfrm>
            <a:off x="188068" y="4944576"/>
            <a:ext cx="833883" cy="246221"/>
          </a:xfrm>
          <a:prstGeom prst="rect">
            <a:avLst/>
          </a:prstGeom>
          <a:noFill/>
        </p:spPr>
        <p:txBody>
          <a:bodyPr wrap="none" rtlCol="0">
            <a:spAutoFit/>
          </a:bodyPr>
          <a:lstStyle/>
          <a:p>
            <a:r>
              <a:rPr lang="en-US" sz="1000" dirty="0">
                <a:solidFill>
                  <a:schemeClr val="bg2"/>
                </a:solidFill>
              </a:rPr>
              <a:t>@</a:t>
            </a:r>
            <a:r>
              <a:rPr lang="en-US" sz="1000" dirty="0" err="1">
                <a:solidFill>
                  <a:schemeClr val="bg2"/>
                </a:solidFill>
              </a:rPr>
              <a:t>ODPiOrg</a:t>
            </a:r>
            <a:endParaRPr lang="en-US" sz="1000" dirty="0">
              <a:solidFill>
                <a:schemeClr val="bg2"/>
              </a:solidFill>
            </a:endParaRPr>
          </a:p>
        </p:txBody>
      </p:sp>
      <p:sp>
        <p:nvSpPr>
          <p:cNvPr id="6" name="Rectangle 5"/>
          <p:cNvSpPr/>
          <p:nvPr userDrawn="1"/>
        </p:nvSpPr>
        <p:spPr>
          <a:xfrm>
            <a:off x="0" y="391275"/>
            <a:ext cx="359200" cy="357214"/>
          </a:xfrm>
          <a:prstGeom prst="rect">
            <a:avLst/>
          </a:prstGeom>
          <a:solidFill>
            <a:srgbClr val="6DC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7776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7" name="Shape 7"/>
          <p:cNvSpPr txBox="1">
            <a:spLocks noGrp="1"/>
          </p:cNvSpPr>
          <p:nvPr>
            <p:ph type="body" idx="1"/>
          </p:nvPr>
        </p:nvSpPr>
        <p:spPr>
          <a:xfrm>
            <a:off x="311701"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dirty="0"/>
          </a:p>
        </p:txBody>
      </p:sp>
      <p:sp>
        <p:nvSpPr>
          <p:cNvPr id="9" name="Shape 9"/>
          <p:cNvSpPr txBox="1">
            <a:spLocks noGrp="1"/>
          </p:cNvSpPr>
          <p:nvPr>
            <p:ph type="ftr" idx="11"/>
          </p:nvPr>
        </p:nvSpPr>
        <p:spPr>
          <a:xfrm>
            <a:off x="2387016" y="4703626"/>
            <a:ext cx="4369961" cy="27463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2"/>
              </a:buClr>
              <a:buFont typeface="Arial"/>
              <a:buNone/>
              <a:defRPr sz="1000" b="0" i="0" u="none" strike="noStrike" cap="none">
                <a:solidFill>
                  <a:schemeClr val="lt2"/>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0" name="Shape 10"/>
          <p:cNvSpPr/>
          <p:nvPr/>
        </p:nvSpPr>
        <p:spPr>
          <a:xfrm rot="10800000" flipH="1" flipV="1">
            <a:off x="0" y="4956626"/>
            <a:ext cx="9144000" cy="180169"/>
          </a:xfrm>
          <a:prstGeom prst="rect">
            <a:avLst/>
          </a:prstGeom>
          <a:solidFill>
            <a:srgbClr val="6DCCDE"/>
          </a:solidFill>
          <a:ln>
            <a:noFill/>
          </a:ln>
        </p:spPr>
        <p:txBody>
          <a:bodyPr lIns="91425" tIns="45700" rIns="91425" bIns="45700" anchor="ctr" anchorCtr="0">
            <a:noAutofit/>
          </a:bodyPr>
          <a:lstStyle/>
          <a:p>
            <a:pPr algn="ctr"/>
            <a:r>
              <a:rPr lang="en-US" sz="1050" dirty="0"/>
              <a:t>https://github.com/odpi/egeria</a:t>
            </a:r>
          </a:p>
        </p:txBody>
      </p:sp>
      <p:sp>
        <p:nvSpPr>
          <p:cNvPr id="2" name="Title Placeholder 1"/>
          <p:cNvSpPr>
            <a:spLocks noGrp="1"/>
          </p:cNvSpPr>
          <p:nvPr>
            <p:ph type="title"/>
          </p:nvPr>
        </p:nvSpPr>
        <p:spPr>
          <a:xfrm>
            <a:off x="325859" y="215849"/>
            <a:ext cx="8520599" cy="85725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8" name="Shape 8"/>
          <p:cNvSpPr txBox="1">
            <a:spLocks noGrp="1"/>
          </p:cNvSpPr>
          <p:nvPr>
            <p:ph type="sldNum" idx="12"/>
          </p:nvPr>
        </p:nvSpPr>
        <p:spPr>
          <a:xfrm>
            <a:off x="8556782" y="4956626"/>
            <a:ext cx="548699" cy="180170"/>
          </a:xfrm>
          <a:prstGeom prst="rect">
            <a:avLst/>
          </a:prstGeom>
          <a:noFill/>
          <a:ln>
            <a:noFill/>
          </a:ln>
        </p:spPr>
        <p:txBody>
          <a:bodyPr lIns="91425" tIns="91425" rIns="91425" bIns="91425" anchor="ctr" anchorCtr="0">
            <a:noAutofit/>
          </a:bodyPr>
          <a:lstStyle>
            <a:lvl1pPr>
              <a:defRPr>
                <a:solidFill>
                  <a:schemeClr val="accent6">
                    <a:lumMod val="50000"/>
                  </a:schemeClr>
                </a:solidFill>
              </a:defRPr>
            </a:lvl1p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a:t>
            </a:fld>
            <a:endParaRPr lang="en-US" sz="1000"/>
          </a:p>
        </p:txBody>
      </p:sp>
      <p:pic>
        <p:nvPicPr>
          <p:cNvPr id="11" name="Graphic 10">
            <a:extLst>
              <a:ext uri="{FF2B5EF4-FFF2-40B4-BE49-F238E27FC236}">
                <a16:creationId xmlns:a16="http://schemas.microsoft.com/office/drawing/2014/main" id="{9EFF1D1A-5838-7442-A684-A8FB3BE0E187}"/>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311700" y="4640324"/>
            <a:ext cx="714574" cy="291123"/>
          </a:xfrm>
          <a:prstGeom prst="rect">
            <a:avLst/>
          </a:prstGeom>
        </p:spPr>
      </p:pic>
    </p:spTree>
    <p:extLst>
      <p:ext uri="{BB962C8B-B14F-4D97-AF65-F5344CB8AC3E}">
        <p14:creationId xmlns:p14="http://schemas.microsoft.com/office/powerpoint/2010/main" val="3722838945"/>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5" r:id="rId3"/>
    <p:sldLayoutId id="2147483676" r:id="rId4"/>
    <p:sldLayoutId id="2147483677" r:id="rId5"/>
    <p:sldLayoutId id="2147483678" r:id="rId6"/>
    <p:sldLayoutId id="2147483679" r:id="rId7"/>
    <p:sldLayoutId id="2147483682" r:id="rId8"/>
    <p:sldLayoutId id="214748368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85750" marR="0" lvl="0" indent="-285750" algn="l" rtl="0">
        <a:lnSpc>
          <a:spcPct val="100000"/>
        </a:lnSpc>
        <a:spcBef>
          <a:spcPts val="0"/>
        </a:spcBef>
        <a:spcAft>
          <a:spcPts val="0"/>
        </a:spcAft>
        <a:buClr>
          <a:schemeClr val="accent6">
            <a:lumMod val="50000"/>
          </a:schemeClr>
        </a:buClr>
        <a:buFont typeface="Wingdings" pitchFamily="2" charset="2"/>
        <a:buChar char="§"/>
        <a:defRPr sz="1400" b="0" i="0" u="none" strike="noStrike" cap="none">
          <a:solidFill>
            <a:schemeClr val="accent6">
              <a:lumMod val="50000"/>
            </a:schemeClr>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dpi/egeria" TargetMode="External"/><Relationship Id="rId2" Type="http://schemas.openxmlformats.org/officeDocument/2006/relationships/hyperlink" Target="https://github.com/odpi/data-governance" TargetMode="External"/><Relationship Id="rId1" Type="http://schemas.openxmlformats.org/officeDocument/2006/relationships/slideLayout" Target="../slideLayouts/slideLayout4.xml"/><Relationship Id="rId5" Type="http://schemas.openxmlformats.org/officeDocument/2006/relationships/hyperlink" Target="https://roaringelephant.org/2018/09/25/episode-107-open-metadata-and-governance-masterclass-with-mandy-chessell-part-1/" TargetMode="External"/><Relationship Id="rId4" Type="http://schemas.openxmlformats.org/officeDocument/2006/relationships/hyperlink" Target="https://odpi.github.io/data-governance/rol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3A30-E3E7-4A44-AB78-75FEA77AF253}"/>
              </a:ext>
            </a:extLst>
          </p:cNvPr>
          <p:cNvSpPr>
            <a:spLocks noGrp="1"/>
          </p:cNvSpPr>
          <p:nvPr>
            <p:ph type="title"/>
          </p:nvPr>
        </p:nvSpPr>
        <p:spPr/>
        <p:txBody>
          <a:bodyPr>
            <a:normAutofit/>
          </a:bodyPr>
          <a:lstStyle/>
          <a:p>
            <a:r>
              <a:rPr lang="en-GB" b="1" dirty="0"/>
              <a:t>Building Trusted AI</a:t>
            </a:r>
            <a:endParaRPr lang="en-GB" dirty="0"/>
          </a:p>
        </p:txBody>
      </p:sp>
      <p:sp>
        <p:nvSpPr>
          <p:cNvPr id="3" name="Slide Number Placeholder 2">
            <a:extLst>
              <a:ext uri="{FF2B5EF4-FFF2-40B4-BE49-F238E27FC236}">
                <a16:creationId xmlns:a16="http://schemas.microsoft.com/office/drawing/2014/main" id="{00861036-A1A8-EB42-B740-1DBEC50D9DF9}"/>
              </a:ext>
            </a:extLst>
          </p:cNvPr>
          <p:cNvSpPr>
            <a:spLocks noGrp="1"/>
          </p:cNvSpPr>
          <p:nvPr>
            <p:ph type="sldNum" idx="12"/>
          </p:nvPr>
        </p:nvSpPr>
        <p:spPr/>
        <p:txBody>
          <a:body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1</a:t>
            </a:fld>
            <a:endParaRPr lang="en-US" sz="1000"/>
          </a:p>
        </p:txBody>
      </p:sp>
      <p:sp>
        <p:nvSpPr>
          <p:cNvPr id="4" name="TextBox 3">
            <a:extLst>
              <a:ext uri="{FF2B5EF4-FFF2-40B4-BE49-F238E27FC236}">
                <a16:creationId xmlns:a16="http://schemas.microsoft.com/office/drawing/2014/main" id="{354C2169-99CC-5944-B2D7-78D5DB7D13E0}"/>
              </a:ext>
            </a:extLst>
          </p:cNvPr>
          <p:cNvSpPr txBox="1"/>
          <p:nvPr/>
        </p:nvSpPr>
        <p:spPr>
          <a:xfrm>
            <a:off x="445169" y="3484346"/>
            <a:ext cx="3183555" cy="307777"/>
          </a:xfrm>
          <a:prstGeom prst="rect">
            <a:avLst/>
          </a:prstGeom>
          <a:noFill/>
        </p:spPr>
        <p:txBody>
          <a:bodyPr wrap="square" rtlCol="0">
            <a:spAutoFit/>
          </a:bodyPr>
          <a:lstStyle/>
          <a:p>
            <a:r>
              <a:rPr lang="en-US" dirty="0">
                <a:solidFill>
                  <a:schemeClr val="accent5">
                    <a:lumMod val="40000"/>
                    <a:lumOff val="60000"/>
                  </a:schemeClr>
                </a:solidFill>
              </a:rPr>
              <a:t>Mandy Chessell, IBM</a:t>
            </a:r>
          </a:p>
        </p:txBody>
      </p:sp>
    </p:spTree>
    <p:extLst>
      <p:ext uri="{BB962C8B-B14F-4D97-AF65-F5344CB8AC3E}">
        <p14:creationId xmlns:p14="http://schemas.microsoft.com/office/powerpoint/2010/main" val="60174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Links</a:t>
            </a:r>
            <a:endParaRPr lang="en-GB" dirty="0"/>
          </a:p>
        </p:txBody>
      </p:sp>
      <p:sp>
        <p:nvSpPr>
          <p:cNvPr id="4" name="Text Placeholder 3"/>
          <p:cNvSpPr>
            <a:spLocks noGrp="1"/>
          </p:cNvSpPr>
          <p:nvPr>
            <p:ph idx="1"/>
          </p:nvPr>
        </p:nvSpPr>
        <p:spPr>
          <a:xfrm>
            <a:off x="359200" y="853372"/>
            <a:ext cx="8473100" cy="3715503"/>
          </a:xfrm>
        </p:spPr>
        <p:txBody>
          <a:bodyPr/>
          <a:lstStyle/>
          <a:p>
            <a:pPr>
              <a:spcAft>
                <a:spcPts val="1400"/>
              </a:spcAft>
            </a:pPr>
            <a:r>
              <a:rPr lang="en-GB" dirty="0"/>
              <a:t>Press Release and Podcast</a:t>
            </a:r>
          </a:p>
          <a:p>
            <a:pPr lvl="1"/>
            <a:endParaRPr lang="en-GB" dirty="0"/>
          </a:p>
          <a:p>
            <a:pPr lvl="1">
              <a:spcAft>
                <a:spcPts val="400"/>
              </a:spcAft>
            </a:pPr>
            <a:endParaRPr lang="en-GB" dirty="0"/>
          </a:p>
          <a:p>
            <a:pPr marL="61200" lvl="1" indent="0">
              <a:spcAft>
                <a:spcPts val="400"/>
              </a:spcAft>
              <a:buNone/>
            </a:pPr>
            <a:endParaRPr lang="en-GB" dirty="0"/>
          </a:p>
          <a:p>
            <a:pPr marL="61200" lvl="1" indent="0">
              <a:spcAft>
                <a:spcPts val="400"/>
              </a:spcAft>
              <a:buNone/>
            </a:pPr>
            <a:endParaRPr lang="en-GB" dirty="0"/>
          </a:p>
          <a:p>
            <a:r>
              <a:rPr lang="en-GB" dirty="0"/>
              <a:t>Open source repositories</a:t>
            </a:r>
          </a:p>
        </p:txBody>
      </p:sp>
      <p:sp>
        <p:nvSpPr>
          <p:cNvPr id="3" name="Slide Number Placeholder 2"/>
          <p:cNvSpPr>
            <a:spLocks noGrp="1"/>
          </p:cNvSpPr>
          <p:nvPr>
            <p:ph type="sldNum" idx="12"/>
          </p:nvPr>
        </p:nvSpPr>
        <p:spPr>
          <a:xfrm>
            <a:off x="8556782" y="5447513"/>
            <a:ext cx="548699" cy="180170"/>
          </a:xfrm>
        </p:spPr>
        <p:txBody>
          <a:bodyPr/>
          <a:lstStyle/>
          <a:p>
            <a:pPr lvl="0"/>
            <a:fld id="{00000000-1234-1234-1234-123412341234}" type="slidenum">
              <a:rPr lang="en-US" smtClean="0">
                <a:sym typeface="Arial"/>
              </a:rPr>
              <a:pPr lvl="0"/>
              <a:t>10</a:t>
            </a:fld>
            <a:endParaRPr lang="en-US" dirty="0">
              <a:sym typeface="Arial"/>
            </a:endParaRPr>
          </a:p>
        </p:txBody>
      </p:sp>
      <p:sp>
        <p:nvSpPr>
          <p:cNvPr id="5" name="Rectangle 4"/>
          <p:cNvSpPr/>
          <p:nvPr/>
        </p:nvSpPr>
        <p:spPr>
          <a:xfrm>
            <a:off x="508404" y="3189082"/>
            <a:ext cx="5968131" cy="523220"/>
          </a:xfrm>
          <a:prstGeom prst="rect">
            <a:avLst/>
          </a:prstGeom>
        </p:spPr>
        <p:txBody>
          <a:bodyPr wrap="square">
            <a:spAutoFit/>
          </a:bodyPr>
          <a:lstStyle/>
          <a:p>
            <a:pPr marL="742950" lvl="1" indent="-285750">
              <a:buClr>
                <a:schemeClr val="accent1"/>
              </a:buClr>
              <a:buFont typeface="Arial"/>
              <a:buChar char="•"/>
            </a:pPr>
            <a:r>
              <a:rPr lang="en-GB" dirty="0">
                <a:hlinkClick r:id="rId2"/>
              </a:rPr>
              <a:t>https://github.com/odpi/data-governance</a:t>
            </a:r>
            <a:endParaRPr lang="en-GB" dirty="0"/>
          </a:p>
          <a:p>
            <a:pPr marL="742950" lvl="1" indent="-285750">
              <a:buClr>
                <a:schemeClr val="accent1"/>
              </a:buClr>
              <a:buFont typeface="Arial"/>
              <a:buChar char="•"/>
            </a:pPr>
            <a:r>
              <a:rPr lang="en-GB" dirty="0">
                <a:hlinkClick r:id="rId3"/>
              </a:rPr>
              <a:t>https://github.com/odpi/egeria</a:t>
            </a:r>
            <a:endParaRPr lang="en-GB" dirty="0"/>
          </a:p>
        </p:txBody>
      </p:sp>
      <p:sp>
        <p:nvSpPr>
          <p:cNvPr id="8" name="Rectangle 7">
            <a:extLst>
              <a:ext uri="{FF2B5EF4-FFF2-40B4-BE49-F238E27FC236}">
                <a16:creationId xmlns:a16="http://schemas.microsoft.com/office/drawing/2014/main" id="{45FB58CA-501D-7C49-AE88-850CBDA8B4BA}"/>
              </a:ext>
            </a:extLst>
          </p:cNvPr>
          <p:cNvSpPr/>
          <p:nvPr/>
        </p:nvSpPr>
        <p:spPr>
          <a:xfrm>
            <a:off x="508404" y="1302517"/>
            <a:ext cx="8395654" cy="1384995"/>
          </a:xfrm>
          <a:prstGeom prst="rect">
            <a:avLst/>
          </a:prstGeom>
        </p:spPr>
        <p:txBody>
          <a:bodyPr wrap="square">
            <a:spAutoFit/>
          </a:bodyPr>
          <a:lstStyle/>
          <a:p>
            <a:pPr marL="742950" lvl="1" indent="-285750">
              <a:buClr>
                <a:schemeClr val="accent1"/>
              </a:buClr>
              <a:buFont typeface="Arial"/>
              <a:buChar char="•"/>
            </a:pPr>
            <a:r>
              <a:rPr lang="en-GB" dirty="0">
                <a:hlinkClick r:id="rId4"/>
              </a:rPr>
              <a:t>https://www.linuxfoundation.org/press-release/2018/08/odpi-announces-egeria-for-open-sharing-exchange-and-governance-of-metadata/</a:t>
            </a:r>
          </a:p>
          <a:p>
            <a:pPr marL="742950" lvl="1" indent="-285750">
              <a:buClr>
                <a:schemeClr val="accent1"/>
              </a:buClr>
              <a:buFont typeface="Arial"/>
              <a:buChar char="•"/>
            </a:pPr>
            <a:r>
              <a:rPr lang="en-GB" dirty="0">
                <a:hlinkClick r:id="rId5"/>
              </a:rPr>
              <a:t>https://roaringelephant.org/2018/09/25/episode-107-open-metadata-and-governance-masterclass-with-mandy-chessell-part-1/</a:t>
            </a:r>
            <a:endParaRPr lang="en-GB" dirty="0"/>
          </a:p>
          <a:p>
            <a:pPr marL="742950" lvl="1" indent="-285750">
              <a:buClr>
                <a:schemeClr val="accent1"/>
              </a:buClr>
              <a:buFont typeface="Arial"/>
              <a:buChar char="•"/>
            </a:pPr>
            <a:r>
              <a:rPr lang="en-GB" dirty="0">
                <a:hlinkClick r:id="" action="ppaction://noaction"/>
              </a:rPr>
              <a:t>https://roaringelephant.org/2018/10/09/episode-109-open-metadata-and-governance-</a:t>
            </a:r>
          </a:p>
          <a:p>
            <a:pPr marL="742950" lvl="1" indent="-285750">
              <a:buClr>
                <a:schemeClr val="accent1"/>
              </a:buClr>
              <a:buFont typeface="Arial"/>
              <a:buChar char="•"/>
            </a:pPr>
            <a:r>
              <a:rPr lang="en-GB" dirty="0">
                <a:hlinkClick r:id="" action="ppaction://noaction"/>
              </a:rPr>
              <a:t>masterclass-with-mandy-chessell-part-2/</a:t>
            </a:r>
            <a:endParaRPr lang="en-GB" dirty="0"/>
          </a:p>
        </p:txBody>
      </p:sp>
    </p:spTree>
    <p:extLst>
      <p:ext uri="{BB962C8B-B14F-4D97-AF65-F5344CB8AC3E}">
        <p14:creationId xmlns:p14="http://schemas.microsoft.com/office/powerpoint/2010/main" val="4964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074" name="Picture 2" descr="C:\Users\Tayyab\Desktop\gwallacelf\17.jpg"/>
          <p:cNvPicPr>
            <a:picLocks noChangeAspect="1" noChangeArrowheads="1"/>
          </p:cNvPicPr>
          <p:nvPr/>
        </p:nvPicPr>
        <p:blipFill rotWithShape="1">
          <a:blip r:embed="rId3"/>
          <a:srcRect b="32570"/>
          <a:stretch/>
        </p:blipFill>
        <p:spPr bwMode="auto">
          <a:xfrm>
            <a:off x="1502585" y="1148217"/>
            <a:ext cx="6193615" cy="2026058"/>
          </a:xfrm>
          <a:prstGeom prst="rect">
            <a:avLst/>
          </a:prstGeom>
          <a:noFill/>
        </p:spPr>
      </p:pic>
    </p:spTree>
    <p:extLst>
      <p:ext uri="{BB962C8B-B14F-4D97-AF65-F5344CB8AC3E}">
        <p14:creationId xmlns:p14="http://schemas.microsoft.com/office/powerpoint/2010/main" val="261654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Trust</a:t>
            </a:r>
          </a:p>
        </p:txBody>
      </p:sp>
      <p:sp>
        <p:nvSpPr>
          <p:cNvPr id="7" name="Content Placeholder 6"/>
          <p:cNvSpPr>
            <a:spLocks noGrp="1"/>
          </p:cNvSpPr>
          <p:nvPr>
            <p:ph idx="1"/>
          </p:nvPr>
        </p:nvSpPr>
        <p:spPr>
          <a:xfrm>
            <a:off x="152400" y="1027300"/>
            <a:ext cx="4927190" cy="3660129"/>
          </a:xfrm>
        </p:spPr>
        <p:txBody>
          <a:bodyPr/>
          <a:lstStyle/>
          <a:p>
            <a:r>
              <a:rPr lang="en-GB" dirty="0"/>
              <a:t>Trust comes from multiple factors, but essentially it comes down to:</a:t>
            </a:r>
          </a:p>
          <a:p>
            <a:pPr lvl="1"/>
            <a:r>
              <a:rPr lang="en-GB" dirty="0"/>
              <a:t>Reliability in a digital service’s results, availability and performance.</a:t>
            </a:r>
          </a:p>
          <a:p>
            <a:pPr lvl="1"/>
            <a:r>
              <a:rPr lang="en-GB" dirty="0"/>
              <a:t>Protection of their data and related intellectual property so it is not lost, used or stolen by unauthorised parties.</a:t>
            </a:r>
          </a:p>
          <a:p>
            <a:pPr lvl="1"/>
            <a:r>
              <a:rPr lang="en-GB" dirty="0"/>
              <a:t>Transparency and openness in how the results are produced – and how the data entrusted to the service is used.</a:t>
            </a:r>
          </a:p>
        </p:txBody>
      </p:sp>
      <p:pic>
        <p:nvPicPr>
          <p:cNvPr id="6" name="Picture 5"/>
          <p:cNvPicPr>
            <a:picLocks noChangeAspect="1"/>
          </p:cNvPicPr>
          <p:nvPr/>
        </p:nvPicPr>
        <p:blipFill>
          <a:blip r:embed="rId2"/>
          <a:stretch>
            <a:fillRect/>
          </a:stretch>
        </p:blipFill>
        <p:spPr>
          <a:xfrm>
            <a:off x="5686170" y="1392861"/>
            <a:ext cx="2260600" cy="2286000"/>
          </a:xfrm>
          <a:prstGeom prst="rect">
            <a:avLst/>
          </a:prstGeom>
        </p:spPr>
      </p:pic>
    </p:spTree>
    <p:extLst>
      <p:ext uri="{BB962C8B-B14F-4D97-AF65-F5344CB8AC3E}">
        <p14:creationId xmlns:p14="http://schemas.microsoft.com/office/powerpoint/2010/main" val="155046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p:txBody>
          <a:bodyPr/>
          <a:lstStyle/>
          <a:p>
            <a:r>
              <a:rPr lang="en-GB"/>
              <a:t>The ice cream seller</a:t>
            </a:r>
          </a:p>
        </p:txBody>
      </p:sp>
      <p:sp>
        <p:nvSpPr>
          <p:cNvPr id="4098" name="Content Placeholder 5"/>
          <p:cNvSpPr>
            <a:spLocks noGrp="1"/>
          </p:cNvSpPr>
          <p:nvPr>
            <p:ph idx="1"/>
          </p:nvPr>
        </p:nvSpPr>
        <p:spPr>
          <a:xfrm>
            <a:off x="359200" y="1469571"/>
            <a:ext cx="4212800" cy="3099304"/>
          </a:xfrm>
        </p:spPr>
        <p:txBody>
          <a:bodyPr/>
          <a:lstStyle/>
          <a:p>
            <a:r>
              <a:rPr lang="en-GB" dirty="0"/>
              <a:t>Could a digital service help her business?</a:t>
            </a:r>
          </a:p>
          <a:p>
            <a:r>
              <a:rPr lang="en-GB" dirty="0"/>
              <a:t>How would she know it was giving accurate results?</a:t>
            </a:r>
          </a:p>
          <a:p>
            <a:r>
              <a:rPr lang="en-GB" dirty="0"/>
              <a:t>She needs to understand the operation of the service.</a:t>
            </a:r>
          </a:p>
        </p:txBody>
      </p:sp>
      <p:pic>
        <p:nvPicPr>
          <p:cNvPr id="16387" name="Picture 6" descr="k1406766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0712" y="1618235"/>
            <a:ext cx="2281755" cy="2314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5382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5"/>
          <p:cNvSpPr>
            <a:spLocks noGrp="1"/>
          </p:cNvSpPr>
          <p:nvPr>
            <p:ph type="title"/>
          </p:nvPr>
        </p:nvSpPr>
        <p:spPr/>
        <p:txBody>
          <a:bodyPr/>
          <a:lstStyle/>
          <a:p>
            <a:r>
              <a:rPr lang="en-GB" dirty="0"/>
              <a:t>Reasons a digital service gives bad results</a:t>
            </a:r>
          </a:p>
        </p:txBody>
      </p:sp>
      <p:sp>
        <p:nvSpPr>
          <p:cNvPr id="7" name="Content Placeholder 6"/>
          <p:cNvSpPr>
            <a:spLocks noGrp="1"/>
          </p:cNvSpPr>
          <p:nvPr>
            <p:ph idx="1"/>
          </p:nvPr>
        </p:nvSpPr>
        <p:spPr/>
        <p:txBody>
          <a:bodyPr>
            <a:normAutofit/>
          </a:bodyPr>
          <a:lstStyle/>
          <a:p>
            <a:r>
              <a:rPr lang="en-GB" dirty="0"/>
              <a:t>The data that is fed into the service is just wrong. </a:t>
            </a:r>
          </a:p>
          <a:p>
            <a:pPr lvl="1"/>
            <a:r>
              <a:rPr lang="en-GB" dirty="0"/>
              <a:t>For example, if the weather forecast used is not very accurate. </a:t>
            </a:r>
          </a:p>
          <a:p>
            <a:r>
              <a:rPr lang="en-GB" dirty="0"/>
              <a:t>The situation that the digital service is being used for is not appropriate.</a:t>
            </a:r>
          </a:p>
          <a:p>
            <a:pPr lvl="1"/>
            <a:r>
              <a:rPr lang="en-GB" dirty="0"/>
              <a:t>For example, an internal AI model was trained with data from Italy and the ice cream seller was using it for the UK.  The AI model in this case could be inaccurate if the ice cream buying habits in Italy are different from those in the UK.  </a:t>
            </a:r>
          </a:p>
          <a:p>
            <a:r>
              <a:rPr lang="en-GB" dirty="0"/>
              <a:t>The model of the world it is using is too simplistic.  </a:t>
            </a:r>
          </a:p>
          <a:p>
            <a:pPr lvl="1"/>
            <a:r>
              <a:rPr lang="en-GB" dirty="0"/>
              <a:t>For example, the ice cream sales may also be affected by humidity, or whether it is the school holidays and this is not taken into account by the model.  </a:t>
            </a:r>
          </a:p>
        </p:txBody>
      </p:sp>
    </p:spTree>
    <p:extLst>
      <p:ext uri="{BB962C8B-B14F-4D97-AF65-F5344CB8AC3E}">
        <p14:creationId xmlns:p14="http://schemas.microsoft.com/office/powerpoint/2010/main" val="3717193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6"/>
          <p:cNvSpPr>
            <a:spLocks noGrp="1"/>
          </p:cNvSpPr>
          <p:nvPr>
            <p:ph type="title"/>
          </p:nvPr>
        </p:nvSpPr>
        <p:spPr/>
        <p:txBody>
          <a:bodyPr/>
          <a:lstStyle/>
          <a:p>
            <a:r>
              <a:rPr lang="en-GB" dirty="0"/>
              <a:t>Buyer beware …</a:t>
            </a:r>
          </a:p>
        </p:txBody>
      </p:sp>
      <p:sp>
        <p:nvSpPr>
          <p:cNvPr id="17413" name="TextBox 7"/>
          <p:cNvSpPr txBox="1">
            <a:spLocks noChangeArrowheads="1"/>
          </p:cNvSpPr>
          <p:nvPr/>
        </p:nvSpPr>
        <p:spPr bwMode="auto">
          <a:xfrm>
            <a:off x="1123950" y="2168129"/>
            <a:ext cx="82075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2800" b="1"/>
              <a:t>Past</a:t>
            </a:r>
          </a:p>
        </p:txBody>
      </p:sp>
      <p:sp>
        <p:nvSpPr>
          <p:cNvPr id="17414" name="TextBox 8"/>
          <p:cNvSpPr txBox="1">
            <a:spLocks noChangeArrowheads="1"/>
          </p:cNvSpPr>
          <p:nvPr/>
        </p:nvSpPr>
        <p:spPr bwMode="auto">
          <a:xfrm>
            <a:off x="3727469" y="2163367"/>
            <a:ext cx="132535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2800" b="1"/>
              <a:t>Present</a:t>
            </a:r>
          </a:p>
        </p:txBody>
      </p:sp>
      <p:sp>
        <p:nvSpPr>
          <p:cNvPr id="17415" name="TextBox 9"/>
          <p:cNvSpPr txBox="1">
            <a:spLocks noChangeArrowheads="1"/>
          </p:cNvSpPr>
          <p:nvPr/>
        </p:nvSpPr>
        <p:spPr bwMode="auto">
          <a:xfrm>
            <a:off x="6780220" y="2163367"/>
            <a:ext cx="116773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2800" b="1"/>
              <a:t>Future</a:t>
            </a:r>
          </a:p>
        </p:txBody>
      </p:sp>
      <p:pic>
        <p:nvPicPr>
          <p:cNvPr id="17416" name="Picture 5" descr="MCj039673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527" y="84544"/>
            <a:ext cx="1825625" cy="1369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17" name="TextBox 1"/>
          <p:cNvSpPr txBox="1">
            <a:spLocks noChangeArrowheads="1"/>
          </p:cNvSpPr>
          <p:nvPr/>
        </p:nvSpPr>
        <p:spPr bwMode="auto">
          <a:xfrm>
            <a:off x="574686" y="2880131"/>
            <a:ext cx="197961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GB"/>
              <a:t>How was it developed?</a:t>
            </a:r>
          </a:p>
        </p:txBody>
      </p:sp>
      <p:sp>
        <p:nvSpPr>
          <p:cNvPr id="17418" name="TextBox 11"/>
          <p:cNvSpPr txBox="1">
            <a:spLocks noChangeArrowheads="1"/>
          </p:cNvSpPr>
          <p:nvPr/>
        </p:nvSpPr>
        <p:spPr bwMode="auto">
          <a:xfrm>
            <a:off x="3433763" y="2892037"/>
            <a:ext cx="197961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GB"/>
              <a:t>How is it deployed?</a:t>
            </a:r>
          </a:p>
        </p:txBody>
      </p:sp>
      <p:sp>
        <p:nvSpPr>
          <p:cNvPr id="17419" name="TextBox 12"/>
          <p:cNvSpPr txBox="1">
            <a:spLocks noChangeArrowheads="1"/>
          </p:cNvSpPr>
          <p:nvPr/>
        </p:nvSpPr>
        <p:spPr bwMode="auto">
          <a:xfrm>
            <a:off x="6381758" y="2892037"/>
            <a:ext cx="197961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GB"/>
              <a:t>How will it be maintained?</a:t>
            </a:r>
          </a:p>
        </p:txBody>
      </p:sp>
    </p:spTree>
    <p:extLst>
      <p:ext uri="{BB962C8B-B14F-4D97-AF65-F5344CB8AC3E}">
        <p14:creationId xmlns:p14="http://schemas.microsoft.com/office/powerpoint/2010/main" val="400128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E11A2-10F7-D54E-B382-BF9EE7BDD16F}"/>
              </a:ext>
            </a:extLst>
          </p:cNvPr>
          <p:cNvSpPr>
            <a:spLocks noGrp="1"/>
          </p:cNvSpPr>
          <p:nvPr>
            <p:ph type="title"/>
          </p:nvPr>
        </p:nvSpPr>
        <p:spPr/>
        <p:txBody>
          <a:bodyPr/>
          <a:lstStyle/>
          <a:p>
            <a:r>
              <a:rPr lang="en-US" dirty="0"/>
              <a:t>Sliding scale of risks</a:t>
            </a:r>
          </a:p>
        </p:txBody>
      </p:sp>
      <p:sp>
        <p:nvSpPr>
          <p:cNvPr id="6" name="TextBox 5">
            <a:extLst>
              <a:ext uri="{FF2B5EF4-FFF2-40B4-BE49-F238E27FC236}">
                <a16:creationId xmlns:a16="http://schemas.microsoft.com/office/drawing/2014/main" id="{00B3E1A3-0489-8C4C-8E0D-C987900CE7BB}"/>
              </a:ext>
            </a:extLst>
          </p:cNvPr>
          <p:cNvSpPr txBox="1"/>
          <p:nvPr/>
        </p:nvSpPr>
        <p:spPr bwMode="auto">
          <a:xfrm>
            <a:off x="1853195" y="1865117"/>
            <a:ext cx="2268891" cy="338554"/>
          </a:xfrm>
          <a:prstGeom prst="rect">
            <a:avLst/>
          </a:prstGeom>
          <a:noFill/>
          <a:ln w="9525">
            <a:noFill/>
            <a:miter lim="800000"/>
            <a:headEnd/>
            <a:tailEnd/>
          </a:ln>
        </p:spPr>
        <p:txBody>
          <a:bodyPr wrap="none" rtlCol="0">
            <a:prstTxWarp prst="textNoShape">
              <a:avLst/>
            </a:prstTxWarp>
            <a:spAutoFit/>
          </a:bodyPr>
          <a:lstStyle/>
          <a:p>
            <a:pPr algn="r"/>
            <a:r>
              <a:rPr lang="en-US" sz="1600" dirty="0">
                <a:latin typeface="Calibri" pitchFamily="-1" charset="0"/>
              </a:rPr>
              <a:t>Fully automated decision</a:t>
            </a:r>
          </a:p>
        </p:txBody>
      </p:sp>
      <p:sp>
        <p:nvSpPr>
          <p:cNvPr id="7" name="TextBox 6">
            <a:extLst>
              <a:ext uri="{FF2B5EF4-FFF2-40B4-BE49-F238E27FC236}">
                <a16:creationId xmlns:a16="http://schemas.microsoft.com/office/drawing/2014/main" id="{8E457653-067D-7E40-8E71-B9DAAD85633E}"/>
              </a:ext>
            </a:extLst>
          </p:cNvPr>
          <p:cNvSpPr txBox="1"/>
          <p:nvPr/>
        </p:nvSpPr>
        <p:spPr bwMode="auto">
          <a:xfrm>
            <a:off x="4744635" y="1872811"/>
            <a:ext cx="2584173" cy="338554"/>
          </a:xfrm>
          <a:prstGeom prst="rect">
            <a:avLst/>
          </a:prstGeom>
          <a:noFill/>
          <a:ln w="9525">
            <a:noFill/>
            <a:miter lim="800000"/>
            <a:headEnd/>
            <a:tailEnd/>
          </a:ln>
        </p:spPr>
        <p:txBody>
          <a:bodyPr wrap="square" rtlCol="0">
            <a:prstTxWarp prst="textNoShape">
              <a:avLst/>
            </a:prstTxWarp>
            <a:spAutoFit/>
          </a:bodyPr>
          <a:lstStyle/>
          <a:p>
            <a:r>
              <a:rPr lang="en-US" sz="1600" dirty="0">
                <a:latin typeface="Calibri" pitchFamily="-1" charset="0"/>
              </a:rPr>
              <a:t>Supporting a human expert</a:t>
            </a:r>
          </a:p>
        </p:txBody>
      </p:sp>
      <p:sp>
        <p:nvSpPr>
          <p:cNvPr id="8" name="TextBox 7">
            <a:extLst>
              <a:ext uri="{FF2B5EF4-FFF2-40B4-BE49-F238E27FC236}">
                <a16:creationId xmlns:a16="http://schemas.microsoft.com/office/drawing/2014/main" id="{CA2CCCC7-F5BB-394E-BD90-1A6CC2A699A1}"/>
              </a:ext>
            </a:extLst>
          </p:cNvPr>
          <p:cNvSpPr txBox="1"/>
          <p:nvPr/>
        </p:nvSpPr>
        <p:spPr bwMode="auto">
          <a:xfrm>
            <a:off x="2405334" y="2498934"/>
            <a:ext cx="1716752" cy="338554"/>
          </a:xfrm>
          <a:prstGeom prst="rect">
            <a:avLst/>
          </a:prstGeom>
          <a:noFill/>
          <a:ln w="9525">
            <a:noFill/>
            <a:miter lim="800000"/>
            <a:headEnd/>
            <a:tailEnd/>
          </a:ln>
        </p:spPr>
        <p:txBody>
          <a:bodyPr wrap="none" rtlCol="0">
            <a:prstTxWarp prst="textNoShape">
              <a:avLst/>
            </a:prstTxWarp>
            <a:spAutoFit/>
          </a:bodyPr>
          <a:lstStyle/>
          <a:p>
            <a:pPr algn="r"/>
            <a:r>
              <a:rPr lang="en-US" sz="1600" dirty="0">
                <a:latin typeface="Calibri" pitchFamily="-1" charset="0"/>
              </a:rPr>
              <a:t>Real-time decision</a:t>
            </a:r>
          </a:p>
        </p:txBody>
      </p:sp>
      <p:sp>
        <p:nvSpPr>
          <p:cNvPr id="9" name="TextBox 8">
            <a:extLst>
              <a:ext uri="{FF2B5EF4-FFF2-40B4-BE49-F238E27FC236}">
                <a16:creationId xmlns:a16="http://schemas.microsoft.com/office/drawing/2014/main" id="{0B97BA20-4600-EC40-B3F2-E641F10792FD}"/>
              </a:ext>
            </a:extLst>
          </p:cNvPr>
          <p:cNvSpPr txBox="1"/>
          <p:nvPr/>
        </p:nvSpPr>
        <p:spPr bwMode="auto">
          <a:xfrm>
            <a:off x="636901" y="3132751"/>
            <a:ext cx="3485185" cy="338554"/>
          </a:xfrm>
          <a:prstGeom prst="rect">
            <a:avLst/>
          </a:prstGeom>
          <a:noFill/>
          <a:ln w="9525">
            <a:noFill/>
            <a:miter lim="800000"/>
            <a:headEnd/>
            <a:tailEnd/>
          </a:ln>
        </p:spPr>
        <p:txBody>
          <a:bodyPr wrap="none" rtlCol="0">
            <a:prstTxWarp prst="textNoShape">
              <a:avLst/>
            </a:prstTxWarp>
            <a:spAutoFit/>
          </a:bodyPr>
          <a:lstStyle/>
          <a:p>
            <a:pPr algn="r"/>
            <a:r>
              <a:rPr lang="en-US" sz="1600" dirty="0">
                <a:latin typeface="Calibri" pitchFamily="-1" charset="0"/>
              </a:rPr>
              <a:t>Significant consequences for individuals</a:t>
            </a:r>
          </a:p>
        </p:txBody>
      </p:sp>
      <p:sp>
        <p:nvSpPr>
          <p:cNvPr id="10" name="TextBox 9">
            <a:extLst>
              <a:ext uri="{FF2B5EF4-FFF2-40B4-BE49-F238E27FC236}">
                <a16:creationId xmlns:a16="http://schemas.microsoft.com/office/drawing/2014/main" id="{F8929EA8-8C5A-0A41-BE50-83B5627A9F76}"/>
              </a:ext>
            </a:extLst>
          </p:cNvPr>
          <p:cNvSpPr txBox="1"/>
          <p:nvPr/>
        </p:nvSpPr>
        <p:spPr bwMode="auto">
          <a:xfrm>
            <a:off x="1517975" y="3766568"/>
            <a:ext cx="2604111" cy="338554"/>
          </a:xfrm>
          <a:prstGeom prst="rect">
            <a:avLst/>
          </a:prstGeom>
          <a:noFill/>
          <a:ln w="9525">
            <a:noFill/>
            <a:miter lim="800000"/>
            <a:headEnd/>
            <a:tailEnd/>
          </a:ln>
        </p:spPr>
        <p:txBody>
          <a:bodyPr wrap="none" rtlCol="0">
            <a:prstTxWarp prst="textNoShape">
              <a:avLst/>
            </a:prstTxWarp>
            <a:spAutoFit/>
          </a:bodyPr>
          <a:lstStyle/>
          <a:p>
            <a:pPr algn="r"/>
            <a:r>
              <a:rPr lang="en-US" sz="1600" dirty="0">
                <a:latin typeface="Calibri" pitchFamily="-1" charset="0"/>
              </a:rPr>
              <a:t>Decision reasoning is opaque</a:t>
            </a:r>
          </a:p>
        </p:txBody>
      </p:sp>
      <p:sp>
        <p:nvSpPr>
          <p:cNvPr id="11" name="TextBox 10">
            <a:extLst>
              <a:ext uri="{FF2B5EF4-FFF2-40B4-BE49-F238E27FC236}">
                <a16:creationId xmlns:a16="http://schemas.microsoft.com/office/drawing/2014/main" id="{90376A98-9916-3548-A8E7-6E8DC098D52E}"/>
              </a:ext>
            </a:extLst>
          </p:cNvPr>
          <p:cNvSpPr txBox="1"/>
          <p:nvPr/>
        </p:nvSpPr>
        <p:spPr bwMode="auto">
          <a:xfrm>
            <a:off x="331305" y="1231300"/>
            <a:ext cx="3790781" cy="338554"/>
          </a:xfrm>
          <a:prstGeom prst="rect">
            <a:avLst/>
          </a:prstGeom>
          <a:noFill/>
          <a:ln w="9525">
            <a:noFill/>
            <a:miter lim="800000"/>
            <a:headEnd/>
            <a:tailEnd/>
          </a:ln>
        </p:spPr>
        <p:txBody>
          <a:bodyPr wrap="none" rtlCol="0">
            <a:prstTxWarp prst="textNoShape">
              <a:avLst/>
            </a:prstTxWarp>
            <a:spAutoFit/>
          </a:bodyPr>
          <a:lstStyle/>
          <a:p>
            <a:pPr algn="r"/>
            <a:r>
              <a:rPr lang="en-US" sz="1600" dirty="0">
                <a:latin typeface="Calibri" pitchFamily="-1" charset="0"/>
              </a:rPr>
              <a:t>Data is being correlated from many sources</a:t>
            </a:r>
          </a:p>
        </p:txBody>
      </p:sp>
      <p:sp>
        <p:nvSpPr>
          <p:cNvPr id="12" name="TextBox 11">
            <a:extLst>
              <a:ext uri="{FF2B5EF4-FFF2-40B4-BE49-F238E27FC236}">
                <a16:creationId xmlns:a16="http://schemas.microsoft.com/office/drawing/2014/main" id="{E33C9E99-99BA-7847-BEDF-7B7DE2CB2618}"/>
              </a:ext>
            </a:extLst>
          </p:cNvPr>
          <p:cNvSpPr txBox="1"/>
          <p:nvPr/>
        </p:nvSpPr>
        <p:spPr bwMode="auto">
          <a:xfrm>
            <a:off x="4744635" y="1231300"/>
            <a:ext cx="3670493" cy="338554"/>
          </a:xfrm>
          <a:prstGeom prst="rect">
            <a:avLst/>
          </a:prstGeom>
          <a:noFill/>
          <a:ln w="9525">
            <a:noFill/>
            <a:miter lim="800000"/>
            <a:headEnd/>
            <a:tailEnd/>
          </a:ln>
        </p:spPr>
        <p:txBody>
          <a:bodyPr wrap="none" rtlCol="0">
            <a:prstTxWarp prst="textNoShape">
              <a:avLst/>
            </a:prstTxWarp>
            <a:spAutoFit/>
          </a:bodyPr>
          <a:lstStyle/>
          <a:p>
            <a:r>
              <a:rPr lang="en-US" sz="1600" dirty="0">
                <a:latin typeface="Calibri" pitchFamily="-1" charset="0"/>
              </a:rPr>
              <a:t>Data coming from single dedicated source</a:t>
            </a:r>
          </a:p>
        </p:txBody>
      </p:sp>
      <p:sp>
        <p:nvSpPr>
          <p:cNvPr id="13" name="TextBox 12">
            <a:extLst>
              <a:ext uri="{FF2B5EF4-FFF2-40B4-BE49-F238E27FC236}">
                <a16:creationId xmlns:a16="http://schemas.microsoft.com/office/drawing/2014/main" id="{327F0257-753D-3F46-8E62-8051DE44703D}"/>
              </a:ext>
            </a:extLst>
          </p:cNvPr>
          <p:cNvSpPr txBox="1"/>
          <p:nvPr/>
        </p:nvSpPr>
        <p:spPr bwMode="auto">
          <a:xfrm>
            <a:off x="4744635" y="2514322"/>
            <a:ext cx="3762568" cy="338554"/>
          </a:xfrm>
          <a:prstGeom prst="rect">
            <a:avLst/>
          </a:prstGeom>
          <a:noFill/>
          <a:ln w="9525">
            <a:noFill/>
            <a:miter lim="800000"/>
            <a:headEnd/>
            <a:tailEnd/>
          </a:ln>
        </p:spPr>
        <p:txBody>
          <a:bodyPr wrap="none" rtlCol="0">
            <a:prstTxWarp prst="textNoShape">
              <a:avLst/>
            </a:prstTxWarp>
            <a:spAutoFit/>
          </a:bodyPr>
          <a:lstStyle/>
          <a:p>
            <a:r>
              <a:rPr lang="en-US" sz="1600" dirty="0">
                <a:latin typeface="Calibri" pitchFamily="-1" charset="0"/>
              </a:rPr>
              <a:t>Off-line information, part of bigger process</a:t>
            </a:r>
          </a:p>
        </p:txBody>
      </p:sp>
      <p:sp>
        <p:nvSpPr>
          <p:cNvPr id="14" name="TextBox 13">
            <a:extLst>
              <a:ext uri="{FF2B5EF4-FFF2-40B4-BE49-F238E27FC236}">
                <a16:creationId xmlns:a16="http://schemas.microsoft.com/office/drawing/2014/main" id="{E3D5FBBA-FEA7-0445-843E-D72A237AEA59}"/>
              </a:ext>
            </a:extLst>
          </p:cNvPr>
          <p:cNvSpPr txBox="1"/>
          <p:nvPr/>
        </p:nvSpPr>
        <p:spPr bwMode="auto">
          <a:xfrm>
            <a:off x="4744635" y="3784093"/>
            <a:ext cx="2946319" cy="338554"/>
          </a:xfrm>
          <a:prstGeom prst="rect">
            <a:avLst/>
          </a:prstGeom>
          <a:noFill/>
          <a:ln w="9525">
            <a:noFill/>
            <a:miter lim="800000"/>
            <a:headEnd/>
            <a:tailEnd/>
          </a:ln>
        </p:spPr>
        <p:txBody>
          <a:bodyPr wrap="none" rtlCol="0">
            <a:prstTxWarp prst="textNoShape">
              <a:avLst/>
            </a:prstTxWarp>
            <a:spAutoFit/>
          </a:bodyPr>
          <a:lstStyle/>
          <a:p>
            <a:r>
              <a:rPr lang="en-US" sz="1600" dirty="0">
                <a:latin typeface="Calibri" pitchFamily="-1" charset="0"/>
              </a:rPr>
              <a:t>Decision reasoning is transparent</a:t>
            </a:r>
          </a:p>
        </p:txBody>
      </p:sp>
      <p:sp>
        <p:nvSpPr>
          <p:cNvPr id="15" name="TextBox 14">
            <a:extLst>
              <a:ext uri="{FF2B5EF4-FFF2-40B4-BE49-F238E27FC236}">
                <a16:creationId xmlns:a16="http://schemas.microsoft.com/office/drawing/2014/main" id="{B2C8015D-CCEA-8C4B-B284-127A4B598246}"/>
              </a:ext>
            </a:extLst>
          </p:cNvPr>
          <p:cNvSpPr txBox="1"/>
          <p:nvPr/>
        </p:nvSpPr>
        <p:spPr bwMode="auto">
          <a:xfrm>
            <a:off x="4744635" y="3155833"/>
            <a:ext cx="2617448" cy="338554"/>
          </a:xfrm>
          <a:prstGeom prst="rect">
            <a:avLst/>
          </a:prstGeom>
          <a:noFill/>
          <a:ln w="9525">
            <a:noFill/>
            <a:miter lim="800000"/>
            <a:headEnd/>
            <a:tailEnd/>
          </a:ln>
        </p:spPr>
        <p:txBody>
          <a:bodyPr wrap="none" rtlCol="0">
            <a:prstTxWarp prst="textNoShape">
              <a:avLst/>
            </a:prstTxWarp>
            <a:spAutoFit/>
          </a:bodyPr>
          <a:lstStyle/>
          <a:p>
            <a:r>
              <a:rPr lang="en-US" sz="1600" dirty="0">
                <a:latin typeface="Calibri" pitchFamily="-1" charset="0"/>
              </a:rPr>
              <a:t>Limited impact on individuals</a:t>
            </a:r>
          </a:p>
        </p:txBody>
      </p:sp>
      <p:sp>
        <p:nvSpPr>
          <p:cNvPr id="16" name="Left-right Arrow 15">
            <a:extLst>
              <a:ext uri="{FF2B5EF4-FFF2-40B4-BE49-F238E27FC236}">
                <a16:creationId xmlns:a16="http://schemas.microsoft.com/office/drawing/2014/main" id="{E9AF8D7B-98C6-7D4B-8027-C5490F1556EF}"/>
              </a:ext>
            </a:extLst>
          </p:cNvPr>
          <p:cNvSpPr/>
          <p:nvPr/>
        </p:nvSpPr>
        <p:spPr>
          <a:xfrm>
            <a:off x="4122085" y="1333220"/>
            <a:ext cx="622549" cy="169277"/>
          </a:xfrm>
          <a:prstGeom prst="leftRightArrow">
            <a:avLst/>
          </a:prstGeom>
          <a:solidFill>
            <a:srgbClr val="7ACBE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1F497D"/>
              </a:solidFill>
              <a:latin typeface="Calibri"/>
              <a:cs typeface="Calibri"/>
            </a:endParaRPr>
          </a:p>
        </p:txBody>
      </p:sp>
      <p:sp>
        <p:nvSpPr>
          <p:cNvPr id="17" name="Left-right Arrow 16">
            <a:extLst>
              <a:ext uri="{FF2B5EF4-FFF2-40B4-BE49-F238E27FC236}">
                <a16:creationId xmlns:a16="http://schemas.microsoft.com/office/drawing/2014/main" id="{D303FFE4-29B1-514C-A983-58444B1900B5}"/>
              </a:ext>
            </a:extLst>
          </p:cNvPr>
          <p:cNvSpPr/>
          <p:nvPr/>
        </p:nvSpPr>
        <p:spPr>
          <a:xfrm>
            <a:off x="4122086" y="1964654"/>
            <a:ext cx="622549" cy="169277"/>
          </a:xfrm>
          <a:prstGeom prst="leftRightArrow">
            <a:avLst/>
          </a:prstGeom>
          <a:solidFill>
            <a:srgbClr val="7ACBE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1F497D"/>
              </a:solidFill>
              <a:latin typeface="Calibri"/>
              <a:cs typeface="Calibri"/>
            </a:endParaRPr>
          </a:p>
        </p:txBody>
      </p:sp>
      <p:sp>
        <p:nvSpPr>
          <p:cNvPr id="18" name="Left-right Arrow 17">
            <a:extLst>
              <a:ext uri="{FF2B5EF4-FFF2-40B4-BE49-F238E27FC236}">
                <a16:creationId xmlns:a16="http://schemas.microsoft.com/office/drawing/2014/main" id="{F754C770-6D5A-DC4B-8919-9496E896B140}"/>
              </a:ext>
            </a:extLst>
          </p:cNvPr>
          <p:cNvSpPr/>
          <p:nvPr/>
        </p:nvSpPr>
        <p:spPr>
          <a:xfrm>
            <a:off x="4122086" y="2583572"/>
            <a:ext cx="622549" cy="169277"/>
          </a:xfrm>
          <a:prstGeom prst="leftRightArrow">
            <a:avLst/>
          </a:prstGeom>
          <a:solidFill>
            <a:srgbClr val="7ACBE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1F497D"/>
              </a:solidFill>
              <a:latin typeface="Calibri"/>
              <a:cs typeface="Calibri"/>
            </a:endParaRPr>
          </a:p>
        </p:txBody>
      </p:sp>
      <p:sp>
        <p:nvSpPr>
          <p:cNvPr id="19" name="Left-right Arrow 18">
            <a:extLst>
              <a:ext uri="{FF2B5EF4-FFF2-40B4-BE49-F238E27FC236}">
                <a16:creationId xmlns:a16="http://schemas.microsoft.com/office/drawing/2014/main" id="{F0A4057D-6912-1F40-B869-7C56EBEBF1DB}"/>
              </a:ext>
            </a:extLst>
          </p:cNvPr>
          <p:cNvSpPr/>
          <p:nvPr/>
        </p:nvSpPr>
        <p:spPr>
          <a:xfrm>
            <a:off x="4122086" y="3202490"/>
            <a:ext cx="622549" cy="169277"/>
          </a:xfrm>
          <a:prstGeom prst="leftRightArrow">
            <a:avLst/>
          </a:prstGeom>
          <a:solidFill>
            <a:srgbClr val="7ACBE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1F497D"/>
              </a:solidFill>
              <a:latin typeface="Calibri"/>
              <a:cs typeface="Calibri"/>
            </a:endParaRPr>
          </a:p>
        </p:txBody>
      </p:sp>
      <p:sp>
        <p:nvSpPr>
          <p:cNvPr id="20" name="Left-right Arrow 19">
            <a:extLst>
              <a:ext uri="{FF2B5EF4-FFF2-40B4-BE49-F238E27FC236}">
                <a16:creationId xmlns:a16="http://schemas.microsoft.com/office/drawing/2014/main" id="{A1AF1977-8167-5E4A-AE4D-04B1FF522BA8}"/>
              </a:ext>
            </a:extLst>
          </p:cNvPr>
          <p:cNvSpPr/>
          <p:nvPr/>
        </p:nvSpPr>
        <p:spPr>
          <a:xfrm>
            <a:off x="4122086" y="3861164"/>
            <a:ext cx="622549" cy="169277"/>
          </a:xfrm>
          <a:prstGeom prst="leftRightArrow">
            <a:avLst/>
          </a:prstGeom>
          <a:solidFill>
            <a:srgbClr val="7ACBE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1F497D"/>
              </a:solidFill>
              <a:latin typeface="Calibri"/>
              <a:cs typeface="Calibri"/>
            </a:endParaRPr>
          </a:p>
        </p:txBody>
      </p:sp>
    </p:spTree>
    <p:extLst>
      <p:ext uri="{BB962C8B-B14F-4D97-AF65-F5344CB8AC3E}">
        <p14:creationId xmlns:p14="http://schemas.microsoft.com/office/powerpoint/2010/main" val="271918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AD96-4D74-7941-A114-1F5DCC20CE1E}"/>
              </a:ext>
            </a:extLst>
          </p:cNvPr>
          <p:cNvSpPr>
            <a:spLocks noGrp="1"/>
          </p:cNvSpPr>
          <p:nvPr>
            <p:ph type="title"/>
          </p:nvPr>
        </p:nvSpPr>
        <p:spPr/>
        <p:txBody>
          <a:bodyPr/>
          <a:lstStyle/>
          <a:p>
            <a:r>
              <a:rPr lang="en-US" dirty="0"/>
              <a:t>Trust is built at each stage in the digital service lifecycle</a:t>
            </a:r>
          </a:p>
        </p:txBody>
      </p:sp>
      <p:sp>
        <p:nvSpPr>
          <p:cNvPr id="4" name="Content Placeholder 3">
            <a:extLst>
              <a:ext uri="{FF2B5EF4-FFF2-40B4-BE49-F238E27FC236}">
                <a16:creationId xmlns:a16="http://schemas.microsoft.com/office/drawing/2014/main" id="{8AAC1AB3-0862-AF49-A10A-2CD796A830B6}"/>
              </a:ext>
            </a:extLst>
          </p:cNvPr>
          <p:cNvSpPr>
            <a:spLocks noGrp="1"/>
          </p:cNvSpPr>
          <p:nvPr>
            <p:ph idx="1"/>
          </p:nvPr>
        </p:nvSpPr>
        <p:spPr>
          <a:xfrm>
            <a:off x="359200" y="965874"/>
            <a:ext cx="3962429" cy="3603001"/>
          </a:xfrm>
        </p:spPr>
        <p:txBody>
          <a:bodyPr/>
          <a:lstStyle/>
          <a:p>
            <a:r>
              <a:rPr lang="en-US" dirty="0"/>
              <a:t>At each stage in the development of a digital service, choices are made that will determine the level risk inherent in the service.</a:t>
            </a:r>
          </a:p>
          <a:p>
            <a:r>
              <a:rPr lang="en-US" dirty="0"/>
              <a:t>Appropriate actions taken create trust that the consumers will ultimately have in the digital service and any AI embedded.</a:t>
            </a:r>
          </a:p>
        </p:txBody>
      </p:sp>
      <p:sp>
        <p:nvSpPr>
          <p:cNvPr id="3" name="Slide Number Placeholder 2">
            <a:extLst>
              <a:ext uri="{FF2B5EF4-FFF2-40B4-BE49-F238E27FC236}">
                <a16:creationId xmlns:a16="http://schemas.microsoft.com/office/drawing/2014/main" id="{8C8C7283-CD31-5946-BE16-A78D1E783E78}"/>
              </a:ext>
            </a:extLst>
          </p:cNvPr>
          <p:cNvSpPr>
            <a:spLocks noGrp="1"/>
          </p:cNvSpPr>
          <p:nvPr>
            <p:ph type="sldNum" idx="12"/>
          </p:nvPr>
        </p:nvSpPr>
        <p:spPr/>
        <p:txBody>
          <a:bodyPr/>
          <a:lstStyle/>
          <a:p>
            <a:pPr>
              <a:buClr>
                <a:srgbClr val="434343"/>
              </a:buClr>
              <a:buSzPct val="25000"/>
              <a:buFont typeface="Arial"/>
              <a:buNone/>
            </a:pPr>
            <a:fld id="{00000000-1234-1234-1234-123412341234}" type="slidenum">
              <a:rPr lang="en-US" sz="1000" smtClean="0"/>
              <a:pPr>
                <a:buClr>
                  <a:srgbClr val="434343"/>
                </a:buClr>
                <a:buSzPct val="25000"/>
                <a:buFont typeface="Arial"/>
                <a:buNone/>
              </a:pPr>
              <a:t>7</a:t>
            </a:fld>
            <a:endParaRPr lang="en-US" sz="1000"/>
          </a:p>
        </p:txBody>
      </p:sp>
      <p:pic>
        <p:nvPicPr>
          <p:cNvPr id="2052" name="Picture 4">
            <a:extLst>
              <a:ext uri="{FF2B5EF4-FFF2-40B4-BE49-F238E27FC236}">
                <a16:creationId xmlns:a16="http://schemas.microsoft.com/office/drawing/2014/main" id="{DADBA9F1-194E-EB48-9B27-FA2AB16DA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102" y="1544738"/>
            <a:ext cx="3606983" cy="2720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9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72293B-A7F0-5F42-BDA5-89B0DA65D585}"/>
              </a:ext>
            </a:extLst>
          </p:cNvPr>
          <p:cNvSpPr>
            <a:spLocks noGrp="1"/>
          </p:cNvSpPr>
          <p:nvPr>
            <p:ph type="title"/>
          </p:nvPr>
        </p:nvSpPr>
        <p:spPr/>
        <p:txBody>
          <a:bodyPr/>
          <a:lstStyle/>
          <a:p>
            <a:r>
              <a:rPr lang="en-US" dirty="0"/>
              <a:t>Trust is built at each stage in the digital service lifecycle</a:t>
            </a:r>
          </a:p>
        </p:txBody>
      </p:sp>
      <p:sp>
        <p:nvSpPr>
          <p:cNvPr id="4" name="Content Placeholder 3">
            <a:extLst>
              <a:ext uri="{FF2B5EF4-FFF2-40B4-BE49-F238E27FC236}">
                <a16:creationId xmlns:a16="http://schemas.microsoft.com/office/drawing/2014/main" id="{06618347-4F03-8540-90AF-B15F66084236}"/>
              </a:ext>
            </a:extLst>
          </p:cNvPr>
          <p:cNvSpPr>
            <a:spLocks noGrp="1"/>
          </p:cNvSpPr>
          <p:nvPr>
            <p:ph idx="1"/>
          </p:nvPr>
        </p:nvSpPr>
        <p:spPr>
          <a:xfrm>
            <a:off x="359200" y="965874"/>
            <a:ext cx="2873857" cy="3603001"/>
          </a:xfrm>
        </p:spPr>
        <p:txBody>
          <a:bodyPr/>
          <a:lstStyle/>
          <a:p>
            <a:r>
              <a:rPr lang="en-US" dirty="0"/>
              <a:t>A metadata service retains and links knowledge of these decisions so that:</a:t>
            </a:r>
          </a:p>
          <a:p>
            <a:pPr lvl="1"/>
            <a:r>
              <a:rPr lang="en-US" dirty="0"/>
              <a:t>it is able to govern the digital service while it is operation</a:t>
            </a:r>
          </a:p>
          <a:p>
            <a:pPr lvl="1"/>
            <a:r>
              <a:rPr lang="en-US" dirty="0"/>
              <a:t>Key information is available to individuals</a:t>
            </a:r>
          </a:p>
        </p:txBody>
      </p:sp>
      <p:pic>
        <p:nvPicPr>
          <p:cNvPr id="1026" name="Picture 2">
            <a:extLst>
              <a:ext uri="{FF2B5EF4-FFF2-40B4-BE49-F238E27FC236}">
                <a16:creationId xmlns:a16="http://schemas.microsoft.com/office/drawing/2014/main" id="{C19F5514-4430-0C4A-AC11-AE05EC8B5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822" y="965874"/>
            <a:ext cx="5634991" cy="372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71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7" name="Group 2"/>
          <p:cNvGrpSpPr>
            <a:grpSpLocks/>
          </p:cNvGrpSpPr>
          <p:nvPr/>
        </p:nvGrpSpPr>
        <p:grpSpPr bwMode="auto">
          <a:xfrm>
            <a:off x="838210" y="1078706"/>
            <a:ext cx="7561263" cy="3053800"/>
            <a:chOff x="573" y="1189"/>
            <a:chExt cx="4718" cy="2201"/>
          </a:xfrm>
        </p:grpSpPr>
        <p:sp>
          <p:nvSpPr>
            <p:cNvPr id="19458" name="AutoShape 3"/>
            <p:cNvSpPr>
              <a:spLocks noChangeAspect="1" noChangeArrowheads="1" noTextEdit="1"/>
            </p:cNvSpPr>
            <p:nvPr/>
          </p:nvSpPr>
          <p:spPr bwMode="auto">
            <a:xfrm>
              <a:off x="573" y="1189"/>
              <a:ext cx="4718" cy="1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19459" name="Freeform 4"/>
            <p:cNvSpPr>
              <a:spLocks/>
            </p:cNvSpPr>
            <p:nvPr/>
          </p:nvSpPr>
          <p:spPr bwMode="auto">
            <a:xfrm>
              <a:off x="3409" y="1712"/>
              <a:ext cx="777" cy="965"/>
            </a:xfrm>
            <a:custGeom>
              <a:avLst/>
              <a:gdLst>
                <a:gd name="T0" fmla="*/ 1 w 1554"/>
                <a:gd name="T1" fmla="*/ 0 h 2894"/>
                <a:gd name="T2" fmla="*/ 1 w 1554"/>
                <a:gd name="T3" fmla="*/ 0 h 2894"/>
                <a:gd name="T4" fmla="*/ 1 w 1554"/>
                <a:gd name="T5" fmla="*/ 0 h 2894"/>
                <a:gd name="T6" fmla="*/ 1 w 1554"/>
                <a:gd name="T7" fmla="*/ 0 h 2894"/>
                <a:gd name="T8" fmla="*/ 1 w 1554"/>
                <a:gd name="T9" fmla="*/ 0 h 2894"/>
                <a:gd name="T10" fmla="*/ 1 w 1554"/>
                <a:gd name="T11" fmla="*/ 0 h 2894"/>
                <a:gd name="T12" fmla="*/ 1 w 1554"/>
                <a:gd name="T13" fmla="*/ 0 h 2894"/>
                <a:gd name="T14" fmla="*/ 1 w 1554"/>
                <a:gd name="T15" fmla="*/ 0 h 2894"/>
                <a:gd name="T16" fmla="*/ 1 w 1554"/>
                <a:gd name="T17" fmla="*/ 0 h 2894"/>
                <a:gd name="T18" fmla="*/ 1 w 1554"/>
                <a:gd name="T19" fmla="*/ 0 h 2894"/>
                <a:gd name="T20" fmla="*/ 1 w 1554"/>
                <a:gd name="T21" fmla="*/ 0 h 2894"/>
                <a:gd name="T22" fmla="*/ 1 w 1554"/>
                <a:gd name="T23" fmla="*/ 0 h 2894"/>
                <a:gd name="T24" fmla="*/ 1 w 1554"/>
                <a:gd name="T25" fmla="*/ 0 h 2894"/>
                <a:gd name="T26" fmla="*/ 1 w 1554"/>
                <a:gd name="T27" fmla="*/ 0 h 2894"/>
                <a:gd name="T28" fmla="*/ 1 w 1554"/>
                <a:gd name="T29" fmla="*/ 0 h 2894"/>
                <a:gd name="T30" fmla="*/ 1 w 1554"/>
                <a:gd name="T31" fmla="*/ 0 h 2894"/>
                <a:gd name="T32" fmla="*/ 1 w 1554"/>
                <a:gd name="T33" fmla="*/ 0 h 2894"/>
                <a:gd name="T34" fmla="*/ 1 w 1554"/>
                <a:gd name="T35" fmla="*/ 0 h 2894"/>
                <a:gd name="T36" fmla="*/ 1 w 1554"/>
                <a:gd name="T37" fmla="*/ 0 h 2894"/>
                <a:gd name="T38" fmla="*/ 1 w 1554"/>
                <a:gd name="T39" fmla="*/ 0 h 2894"/>
                <a:gd name="T40" fmla="*/ 1 w 1554"/>
                <a:gd name="T41" fmla="*/ 0 h 2894"/>
                <a:gd name="T42" fmla="*/ 1 w 1554"/>
                <a:gd name="T43" fmla="*/ 0 h 2894"/>
                <a:gd name="T44" fmla="*/ 1 w 1554"/>
                <a:gd name="T45" fmla="*/ 0 h 2894"/>
                <a:gd name="T46" fmla="*/ 1 w 1554"/>
                <a:gd name="T47" fmla="*/ 0 h 2894"/>
                <a:gd name="T48" fmla="*/ 1 w 1554"/>
                <a:gd name="T49" fmla="*/ 0 h 2894"/>
                <a:gd name="T50" fmla="*/ 1 w 1554"/>
                <a:gd name="T51" fmla="*/ 0 h 2894"/>
                <a:gd name="T52" fmla="*/ 1 w 1554"/>
                <a:gd name="T53" fmla="*/ 0 h 2894"/>
                <a:gd name="T54" fmla="*/ 1 w 1554"/>
                <a:gd name="T55" fmla="*/ 0 h 2894"/>
                <a:gd name="T56" fmla="*/ 1 w 1554"/>
                <a:gd name="T57" fmla="*/ 0 h 2894"/>
                <a:gd name="T58" fmla="*/ 1 w 1554"/>
                <a:gd name="T59" fmla="*/ 0 h 2894"/>
                <a:gd name="T60" fmla="*/ 1 w 1554"/>
                <a:gd name="T61" fmla="*/ 0 h 2894"/>
                <a:gd name="T62" fmla="*/ 1 w 1554"/>
                <a:gd name="T63" fmla="*/ 0 h 2894"/>
                <a:gd name="T64" fmla="*/ 1 w 1554"/>
                <a:gd name="T65" fmla="*/ 0 h 2894"/>
                <a:gd name="T66" fmla="*/ 0 w 1554"/>
                <a:gd name="T67" fmla="*/ 0 h 2894"/>
                <a:gd name="T68" fmla="*/ 1 w 1554"/>
                <a:gd name="T69" fmla="*/ 0 h 2894"/>
                <a:gd name="T70" fmla="*/ 1 w 1554"/>
                <a:gd name="T71" fmla="*/ 0 h 28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54"/>
                <a:gd name="T109" fmla="*/ 0 h 2894"/>
                <a:gd name="T110" fmla="*/ 1554 w 1554"/>
                <a:gd name="T111" fmla="*/ 2894 h 289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54" h="2894">
                  <a:moveTo>
                    <a:pt x="1486" y="2887"/>
                  </a:moveTo>
                  <a:lnTo>
                    <a:pt x="1515" y="2876"/>
                  </a:lnTo>
                  <a:lnTo>
                    <a:pt x="1535" y="2838"/>
                  </a:lnTo>
                  <a:lnTo>
                    <a:pt x="1554" y="2707"/>
                  </a:lnTo>
                  <a:lnTo>
                    <a:pt x="1554" y="2665"/>
                  </a:lnTo>
                  <a:lnTo>
                    <a:pt x="1553" y="2618"/>
                  </a:lnTo>
                  <a:lnTo>
                    <a:pt x="1547" y="2519"/>
                  </a:lnTo>
                  <a:lnTo>
                    <a:pt x="1517" y="2295"/>
                  </a:lnTo>
                  <a:lnTo>
                    <a:pt x="1424" y="1841"/>
                  </a:lnTo>
                  <a:lnTo>
                    <a:pt x="1323" y="1529"/>
                  </a:lnTo>
                  <a:lnTo>
                    <a:pt x="1284" y="1492"/>
                  </a:lnTo>
                  <a:lnTo>
                    <a:pt x="1237" y="1467"/>
                  </a:lnTo>
                  <a:lnTo>
                    <a:pt x="1028" y="1373"/>
                  </a:lnTo>
                  <a:lnTo>
                    <a:pt x="976" y="1323"/>
                  </a:lnTo>
                  <a:lnTo>
                    <a:pt x="939" y="1245"/>
                  </a:lnTo>
                  <a:lnTo>
                    <a:pt x="923" y="1193"/>
                  </a:lnTo>
                  <a:lnTo>
                    <a:pt x="924" y="1170"/>
                  </a:lnTo>
                  <a:lnTo>
                    <a:pt x="933" y="1137"/>
                  </a:lnTo>
                  <a:lnTo>
                    <a:pt x="1020" y="953"/>
                  </a:lnTo>
                  <a:lnTo>
                    <a:pt x="1055" y="848"/>
                  </a:lnTo>
                  <a:lnTo>
                    <a:pt x="1071" y="786"/>
                  </a:lnTo>
                  <a:lnTo>
                    <a:pt x="1077" y="739"/>
                  </a:lnTo>
                  <a:lnTo>
                    <a:pt x="1077" y="702"/>
                  </a:lnTo>
                  <a:lnTo>
                    <a:pt x="1077" y="677"/>
                  </a:lnTo>
                  <a:lnTo>
                    <a:pt x="1076" y="647"/>
                  </a:lnTo>
                  <a:lnTo>
                    <a:pt x="1067" y="507"/>
                  </a:lnTo>
                  <a:lnTo>
                    <a:pt x="1035" y="280"/>
                  </a:lnTo>
                  <a:lnTo>
                    <a:pt x="941" y="128"/>
                  </a:lnTo>
                  <a:lnTo>
                    <a:pt x="830" y="4"/>
                  </a:lnTo>
                  <a:lnTo>
                    <a:pt x="814" y="0"/>
                  </a:lnTo>
                  <a:lnTo>
                    <a:pt x="792" y="0"/>
                  </a:lnTo>
                  <a:lnTo>
                    <a:pt x="749" y="16"/>
                  </a:lnTo>
                  <a:lnTo>
                    <a:pt x="723" y="39"/>
                  </a:lnTo>
                  <a:lnTo>
                    <a:pt x="720" y="48"/>
                  </a:lnTo>
                  <a:lnTo>
                    <a:pt x="729" y="58"/>
                  </a:lnTo>
                  <a:lnTo>
                    <a:pt x="700" y="23"/>
                  </a:lnTo>
                  <a:lnTo>
                    <a:pt x="664" y="6"/>
                  </a:lnTo>
                  <a:lnTo>
                    <a:pt x="646" y="3"/>
                  </a:lnTo>
                  <a:lnTo>
                    <a:pt x="630" y="13"/>
                  </a:lnTo>
                  <a:lnTo>
                    <a:pt x="543" y="110"/>
                  </a:lnTo>
                  <a:lnTo>
                    <a:pt x="462" y="224"/>
                  </a:lnTo>
                  <a:lnTo>
                    <a:pt x="452" y="417"/>
                  </a:lnTo>
                  <a:lnTo>
                    <a:pt x="452" y="540"/>
                  </a:lnTo>
                  <a:lnTo>
                    <a:pt x="448" y="621"/>
                  </a:lnTo>
                  <a:lnTo>
                    <a:pt x="432" y="660"/>
                  </a:lnTo>
                  <a:lnTo>
                    <a:pt x="418" y="703"/>
                  </a:lnTo>
                  <a:lnTo>
                    <a:pt x="418" y="728"/>
                  </a:lnTo>
                  <a:lnTo>
                    <a:pt x="416" y="750"/>
                  </a:lnTo>
                  <a:lnTo>
                    <a:pt x="416" y="773"/>
                  </a:lnTo>
                  <a:lnTo>
                    <a:pt x="416" y="806"/>
                  </a:lnTo>
                  <a:lnTo>
                    <a:pt x="452" y="875"/>
                  </a:lnTo>
                  <a:lnTo>
                    <a:pt x="489" y="946"/>
                  </a:lnTo>
                  <a:lnTo>
                    <a:pt x="538" y="1069"/>
                  </a:lnTo>
                  <a:lnTo>
                    <a:pt x="553" y="1132"/>
                  </a:lnTo>
                  <a:lnTo>
                    <a:pt x="550" y="1163"/>
                  </a:lnTo>
                  <a:lnTo>
                    <a:pt x="552" y="1187"/>
                  </a:lnTo>
                  <a:lnTo>
                    <a:pt x="553" y="1225"/>
                  </a:lnTo>
                  <a:lnTo>
                    <a:pt x="547" y="1259"/>
                  </a:lnTo>
                  <a:lnTo>
                    <a:pt x="530" y="1285"/>
                  </a:lnTo>
                  <a:lnTo>
                    <a:pt x="478" y="1330"/>
                  </a:lnTo>
                  <a:lnTo>
                    <a:pt x="423" y="1372"/>
                  </a:lnTo>
                  <a:lnTo>
                    <a:pt x="327" y="1375"/>
                  </a:lnTo>
                  <a:lnTo>
                    <a:pt x="211" y="1398"/>
                  </a:lnTo>
                  <a:lnTo>
                    <a:pt x="90" y="1490"/>
                  </a:lnTo>
                  <a:lnTo>
                    <a:pt x="56" y="1622"/>
                  </a:lnTo>
                  <a:lnTo>
                    <a:pt x="33" y="1763"/>
                  </a:lnTo>
                  <a:lnTo>
                    <a:pt x="4" y="2369"/>
                  </a:lnTo>
                  <a:lnTo>
                    <a:pt x="0" y="2852"/>
                  </a:lnTo>
                  <a:lnTo>
                    <a:pt x="471" y="2886"/>
                  </a:lnTo>
                  <a:lnTo>
                    <a:pt x="948" y="2894"/>
                  </a:lnTo>
                  <a:lnTo>
                    <a:pt x="1213" y="2894"/>
                  </a:lnTo>
                  <a:lnTo>
                    <a:pt x="1486" y="2887"/>
                  </a:lnTo>
                  <a:close/>
                </a:path>
              </a:pathLst>
            </a:custGeom>
            <a:solidFill>
              <a:srgbClr val="6E6E6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60" name="Freeform 5"/>
            <p:cNvSpPr>
              <a:spLocks/>
            </p:cNvSpPr>
            <p:nvPr/>
          </p:nvSpPr>
          <p:spPr bwMode="auto">
            <a:xfrm>
              <a:off x="4205" y="1742"/>
              <a:ext cx="789" cy="940"/>
            </a:xfrm>
            <a:custGeom>
              <a:avLst/>
              <a:gdLst>
                <a:gd name="T0" fmla="*/ 1 w 1577"/>
                <a:gd name="T1" fmla="*/ 0 h 2821"/>
                <a:gd name="T2" fmla="*/ 0 w 1577"/>
                <a:gd name="T3" fmla="*/ 0 h 2821"/>
                <a:gd name="T4" fmla="*/ 1 w 1577"/>
                <a:gd name="T5" fmla="*/ 0 h 2821"/>
                <a:gd name="T6" fmla="*/ 1 w 1577"/>
                <a:gd name="T7" fmla="*/ 0 h 2821"/>
                <a:gd name="T8" fmla="*/ 1 w 1577"/>
                <a:gd name="T9" fmla="*/ 0 h 2821"/>
                <a:gd name="T10" fmla="*/ 1 w 1577"/>
                <a:gd name="T11" fmla="*/ 0 h 2821"/>
                <a:gd name="T12" fmla="*/ 1 w 1577"/>
                <a:gd name="T13" fmla="*/ 0 h 2821"/>
                <a:gd name="T14" fmla="*/ 1 w 1577"/>
                <a:gd name="T15" fmla="*/ 0 h 2821"/>
                <a:gd name="T16" fmla="*/ 1 w 1577"/>
                <a:gd name="T17" fmla="*/ 0 h 2821"/>
                <a:gd name="T18" fmla="*/ 1 w 1577"/>
                <a:gd name="T19" fmla="*/ 0 h 2821"/>
                <a:gd name="T20" fmla="*/ 1 w 1577"/>
                <a:gd name="T21" fmla="*/ 0 h 2821"/>
                <a:gd name="T22" fmla="*/ 1 w 1577"/>
                <a:gd name="T23" fmla="*/ 0 h 2821"/>
                <a:gd name="T24" fmla="*/ 1 w 1577"/>
                <a:gd name="T25" fmla="*/ 0 h 2821"/>
                <a:gd name="T26" fmla="*/ 1 w 1577"/>
                <a:gd name="T27" fmla="*/ 0 h 2821"/>
                <a:gd name="T28" fmla="*/ 1 w 1577"/>
                <a:gd name="T29" fmla="*/ 0 h 2821"/>
                <a:gd name="T30" fmla="*/ 1 w 1577"/>
                <a:gd name="T31" fmla="*/ 0 h 2821"/>
                <a:gd name="T32" fmla="*/ 1 w 1577"/>
                <a:gd name="T33" fmla="*/ 0 h 2821"/>
                <a:gd name="T34" fmla="*/ 1 w 1577"/>
                <a:gd name="T35" fmla="*/ 0 h 2821"/>
                <a:gd name="T36" fmla="*/ 1 w 1577"/>
                <a:gd name="T37" fmla="*/ 0 h 2821"/>
                <a:gd name="T38" fmla="*/ 1 w 1577"/>
                <a:gd name="T39" fmla="*/ 0 h 2821"/>
                <a:gd name="T40" fmla="*/ 1 w 1577"/>
                <a:gd name="T41" fmla="*/ 0 h 2821"/>
                <a:gd name="T42" fmla="*/ 1 w 1577"/>
                <a:gd name="T43" fmla="*/ 0 h 2821"/>
                <a:gd name="T44" fmla="*/ 1 w 1577"/>
                <a:gd name="T45" fmla="*/ 0 h 2821"/>
                <a:gd name="T46" fmla="*/ 1 w 1577"/>
                <a:gd name="T47" fmla="*/ 0 h 2821"/>
                <a:gd name="T48" fmla="*/ 1 w 1577"/>
                <a:gd name="T49" fmla="*/ 0 h 2821"/>
                <a:gd name="T50" fmla="*/ 1 w 1577"/>
                <a:gd name="T51" fmla="*/ 0 h 2821"/>
                <a:gd name="T52" fmla="*/ 1 w 1577"/>
                <a:gd name="T53" fmla="*/ 0 h 2821"/>
                <a:gd name="T54" fmla="*/ 1 w 1577"/>
                <a:gd name="T55" fmla="*/ 0 h 2821"/>
                <a:gd name="T56" fmla="*/ 1 w 1577"/>
                <a:gd name="T57" fmla="*/ 0 h 2821"/>
                <a:gd name="T58" fmla="*/ 1 w 1577"/>
                <a:gd name="T59" fmla="*/ 0 h 2821"/>
                <a:gd name="T60" fmla="*/ 1 w 1577"/>
                <a:gd name="T61" fmla="*/ 0 h 2821"/>
                <a:gd name="T62" fmla="*/ 1 w 1577"/>
                <a:gd name="T63" fmla="*/ 0 h 2821"/>
                <a:gd name="T64" fmla="*/ 1 w 1577"/>
                <a:gd name="T65" fmla="*/ 0 h 2821"/>
                <a:gd name="T66" fmla="*/ 1 w 1577"/>
                <a:gd name="T67" fmla="*/ 0 h 282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7"/>
                <a:gd name="T103" fmla="*/ 0 h 2821"/>
                <a:gd name="T104" fmla="*/ 1577 w 1577"/>
                <a:gd name="T105" fmla="*/ 2821 h 282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7" h="2821">
                  <a:moveTo>
                    <a:pt x="31" y="2790"/>
                  </a:moveTo>
                  <a:lnTo>
                    <a:pt x="17" y="2757"/>
                  </a:lnTo>
                  <a:lnTo>
                    <a:pt x="7" y="2669"/>
                  </a:lnTo>
                  <a:lnTo>
                    <a:pt x="0" y="2396"/>
                  </a:lnTo>
                  <a:lnTo>
                    <a:pt x="14" y="1941"/>
                  </a:lnTo>
                  <a:lnTo>
                    <a:pt x="31" y="1831"/>
                  </a:lnTo>
                  <a:lnTo>
                    <a:pt x="60" y="1732"/>
                  </a:lnTo>
                  <a:lnTo>
                    <a:pt x="188" y="1521"/>
                  </a:lnTo>
                  <a:lnTo>
                    <a:pt x="260" y="1485"/>
                  </a:lnTo>
                  <a:lnTo>
                    <a:pt x="300" y="1463"/>
                  </a:lnTo>
                  <a:lnTo>
                    <a:pt x="319" y="1434"/>
                  </a:lnTo>
                  <a:lnTo>
                    <a:pt x="310" y="1405"/>
                  </a:lnTo>
                  <a:lnTo>
                    <a:pt x="291" y="1371"/>
                  </a:lnTo>
                  <a:lnTo>
                    <a:pt x="261" y="1306"/>
                  </a:lnTo>
                  <a:lnTo>
                    <a:pt x="261" y="1278"/>
                  </a:lnTo>
                  <a:lnTo>
                    <a:pt x="267" y="1246"/>
                  </a:lnTo>
                  <a:lnTo>
                    <a:pt x="288" y="1174"/>
                  </a:lnTo>
                  <a:lnTo>
                    <a:pt x="327" y="1041"/>
                  </a:lnTo>
                  <a:lnTo>
                    <a:pt x="331" y="894"/>
                  </a:lnTo>
                  <a:lnTo>
                    <a:pt x="331" y="855"/>
                  </a:lnTo>
                  <a:lnTo>
                    <a:pt x="331" y="835"/>
                  </a:lnTo>
                  <a:lnTo>
                    <a:pt x="330" y="813"/>
                  </a:lnTo>
                  <a:lnTo>
                    <a:pt x="327" y="745"/>
                  </a:lnTo>
                  <a:lnTo>
                    <a:pt x="305" y="612"/>
                  </a:lnTo>
                  <a:lnTo>
                    <a:pt x="294" y="542"/>
                  </a:lnTo>
                  <a:lnTo>
                    <a:pt x="291" y="510"/>
                  </a:lnTo>
                  <a:lnTo>
                    <a:pt x="290" y="482"/>
                  </a:lnTo>
                  <a:lnTo>
                    <a:pt x="319" y="329"/>
                  </a:lnTo>
                  <a:lnTo>
                    <a:pt x="372" y="185"/>
                  </a:lnTo>
                  <a:lnTo>
                    <a:pt x="455" y="74"/>
                  </a:lnTo>
                  <a:lnTo>
                    <a:pt x="508" y="25"/>
                  </a:lnTo>
                  <a:lnTo>
                    <a:pt x="556" y="0"/>
                  </a:lnTo>
                  <a:lnTo>
                    <a:pt x="584" y="10"/>
                  </a:lnTo>
                  <a:lnTo>
                    <a:pt x="614" y="29"/>
                  </a:lnTo>
                  <a:lnTo>
                    <a:pt x="696" y="75"/>
                  </a:lnTo>
                  <a:lnTo>
                    <a:pt x="725" y="64"/>
                  </a:lnTo>
                  <a:lnTo>
                    <a:pt x="756" y="55"/>
                  </a:lnTo>
                  <a:lnTo>
                    <a:pt x="801" y="87"/>
                  </a:lnTo>
                  <a:lnTo>
                    <a:pt x="852" y="144"/>
                  </a:lnTo>
                  <a:lnTo>
                    <a:pt x="931" y="274"/>
                  </a:lnTo>
                  <a:lnTo>
                    <a:pt x="979" y="420"/>
                  </a:lnTo>
                  <a:lnTo>
                    <a:pt x="1015" y="581"/>
                  </a:lnTo>
                  <a:lnTo>
                    <a:pt x="1058" y="900"/>
                  </a:lnTo>
                  <a:lnTo>
                    <a:pt x="1065" y="1150"/>
                  </a:lnTo>
                  <a:lnTo>
                    <a:pt x="1070" y="1236"/>
                  </a:lnTo>
                  <a:lnTo>
                    <a:pt x="1072" y="1284"/>
                  </a:lnTo>
                  <a:lnTo>
                    <a:pt x="1072" y="1306"/>
                  </a:lnTo>
                  <a:lnTo>
                    <a:pt x="1071" y="1326"/>
                  </a:lnTo>
                  <a:lnTo>
                    <a:pt x="1064" y="1358"/>
                  </a:lnTo>
                  <a:lnTo>
                    <a:pt x="1058" y="1392"/>
                  </a:lnTo>
                  <a:lnTo>
                    <a:pt x="1073" y="1423"/>
                  </a:lnTo>
                  <a:lnTo>
                    <a:pt x="1103" y="1454"/>
                  </a:lnTo>
                  <a:lnTo>
                    <a:pt x="1163" y="1501"/>
                  </a:lnTo>
                  <a:lnTo>
                    <a:pt x="1307" y="1616"/>
                  </a:lnTo>
                  <a:lnTo>
                    <a:pt x="1563" y="2106"/>
                  </a:lnTo>
                  <a:lnTo>
                    <a:pt x="1571" y="2210"/>
                  </a:lnTo>
                  <a:lnTo>
                    <a:pt x="1564" y="2226"/>
                  </a:lnTo>
                  <a:lnTo>
                    <a:pt x="1563" y="2256"/>
                  </a:lnTo>
                  <a:lnTo>
                    <a:pt x="1563" y="2281"/>
                  </a:lnTo>
                  <a:lnTo>
                    <a:pt x="1563" y="2315"/>
                  </a:lnTo>
                  <a:lnTo>
                    <a:pt x="1574" y="2617"/>
                  </a:lnTo>
                  <a:lnTo>
                    <a:pt x="1577" y="2751"/>
                  </a:lnTo>
                  <a:lnTo>
                    <a:pt x="1577" y="2775"/>
                  </a:lnTo>
                  <a:lnTo>
                    <a:pt x="1576" y="2793"/>
                  </a:lnTo>
                  <a:lnTo>
                    <a:pt x="1570" y="2809"/>
                  </a:lnTo>
                  <a:lnTo>
                    <a:pt x="763" y="2821"/>
                  </a:lnTo>
                  <a:lnTo>
                    <a:pt x="366" y="2816"/>
                  </a:lnTo>
                  <a:lnTo>
                    <a:pt x="31" y="2790"/>
                  </a:lnTo>
                  <a:close/>
                </a:path>
              </a:pathLst>
            </a:custGeom>
            <a:solidFill>
              <a:srgbClr val="6E6E6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61" name="Freeform 6"/>
            <p:cNvSpPr>
              <a:spLocks/>
            </p:cNvSpPr>
            <p:nvPr/>
          </p:nvSpPr>
          <p:spPr bwMode="auto">
            <a:xfrm>
              <a:off x="3800" y="1869"/>
              <a:ext cx="946" cy="925"/>
            </a:xfrm>
            <a:custGeom>
              <a:avLst/>
              <a:gdLst>
                <a:gd name="T0" fmla="*/ 0 w 1891"/>
                <a:gd name="T1" fmla="*/ 0 h 2775"/>
                <a:gd name="T2" fmla="*/ 1 w 1891"/>
                <a:gd name="T3" fmla="*/ 0 h 2775"/>
                <a:gd name="T4" fmla="*/ 1 w 1891"/>
                <a:gd name="T5" fmla="*/ 0 h 2775"/>
                <a:gd name="T6" fmla="*/ 1 w 1891"/>
                <a:gd name="T7" fmla="*/ 0 h 2775"/>
                <a:gd name="T8" fmla="*/ 1 w 1891"/>
                <a:gd name="T9" fmla="*/ 0 h 2775"/>
                <a:gd name="T10" fmla="*/ 1 w 1891"/>
                <a:gd name="T11" fmla="*/ 0 h 2775"/>
                <a:gd name="T12" fmla="*/ 1 w 1891"/>
                <a:gd name="T13" fmla="*/ 0 h 2775"/>
                <a:gd name="T14" fmla="*/ 1 w 1891"/>
                <a:gd name="T15" fmla="*/ 0 h 2775"/>
                <a:gd name="T16" fmla="*/ 1 w 1891"/>
                <a:gd name="T17" fmla="*/ 0 h 2775"/>
                <a:gd name="T18" fmla="*/ 1 w 1891"/>
                <a:gd name="T19" fmla="*/ 0 h 2775"/>
                <a:gd name="T20" fmla="*/ 1 w 1891"/>
                <a:gd name="T21" fmla="*/ 0 h 2775"/>
                <a:gd name="T22" fmla="*/ 1 w 1891"/>
                <a:gd name="T23" fmla="*/ 0 h 2775"/>
                <a:gd name="T24" fmla="*/ 1 w 1891"/>
                <a:gd name="T25" fmla="*/ 0 h 2775"/>
                <a:gd name="T26" fmla="*/ 1 w 1891"/>
                <a:gd name="T27" fmla="*/ 0 h 2775"/>
                <a:gd name="T28" fmla="*/ 1 w 1891"/>
                <a:gd name="T29" fmla="*/ 0 h 2775"/>
                <a:gd name="T30" fmla="*/ 1 w 1891"/>
                <a:gd name="T31" fmla="*/ 0 h 2775"/>
                <a:gd name="T32" fmla="*/ 1 w 1891"/>
                <a:gd name="T33" fmla="*/ 0 h 2775"/>
                <a:gd name="T34" fmla="*/ 1 w 1891"/>
                <a:gd name="T35" fmla="*/ 0 h 2775"/>
                <a:gd name="T36" fmla="*/ 1 w 1891"/>
                <a:gd name="T37" fmla="*/ 0 h 2775"/>
                <a:gd name="T38" fmla="*/ 1 w 1891"/>
                <a:gd name="T39" fmla="*/ 0 h 2775"/>
                <a:gd name="T40" fmla="*/ 1 w 1891"/>
                <a:gd name="T41" fmla="*/ 0 h 2775"/>
                <a:gd name="T42" fmla="*/ 1 w 1891"/>
                <a:gd name="T43" fmla="*/ 0 h 2775"/>
                <a:gd name="T44" fmla="*/ 1 w 1891"/>
                <a:gd name="T45" fmla="*/ 0 h 2775"/>
                <a:gd name="T46" fmla="*/ 1 w 1891"/>
                <a:gd name="T47" fmla="*/ 0 h 2775"/>
                <a:gd name="T48" fmla="*/ 1 w 1891"/>
                <a:gd name="T49" fmla="*/ 0 h 2775"/>
                <a:gd name="T50" fmla="*/ 1 w 1891"/>
                <a:gd name="T51" fmla="*/ 0 h 2775"/>
                <a:gd name="T52" fmla="*/ 1 w 1891"/>
                <a:gd name="T53" fmla="*/ 0 h 2775"/>
                <a:gd name="T54" fmla="*/ 1 w 1891"/>
                <a:gd name="T55" fmla="*/ 0 h 2775"/>
                <a:gd name="T56" fmla="*/ 1 w 1891"/>
                <a:gd name="T57" fmla="*/ 0 h 2775"/>
                <a:gd name="T58" fmla="*/ 1 w 1891"/>
                <a:gd name="T59" fmla="*/ 0 h 2775"/>
                <a:gd name="T60" fmla="*/ 1 w 1891"/>
                <a:gd name="T61" fmla="*/ 0 h 2775"/>
                <a:gd name="T62" fmla="*/ 1 w 1891"/>
                <a:gd name="T63" fmla="*/ 0 h 2775"/>
                <a:gd name="T64" fmla="*/ 1 w 1891"/>
                <a:gd name="T65" fmla="*/ 0 h 2775"/>
                <a:gd name="T66" fmla="*/ 1 w 1891"/>
                <a:gd name="T67" fmla="*/ 0 h 2775"/>
                <a:gd name="T68" fmla="*/ 1 w 1891"/>
                <a:gd name="T69" fmla="*/ 0 h 2775"/>
                <a:gd name="T70" fmla="*/ 1 w 1891"/>
                <a:gd name="T71" fmla="*/ 0 h 2775"/>
                <a:gd name="T72" fmla="*/ 1 w 1891"/>
                <a:gd name="T73" fmla="*/ 0 h 2775"/>
                <a:gd name="T74" fmla="*/ 0 w 1891"/>
                <a:gd name="T75" fmla="*/ 0 h 277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91"/>
                <a:gd name="T115" fmla="*/ 0 h 2775"/>
                <a:gd name="T116" fmla="*/ 1891 w 1891"/>
                <a:gd name="T117" fmla="*/ 2775 h 277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91" h="2775">
                  <a:moveTo>
                    <a:pt x="0" y="2723"/>
                  </a:moveTo>
                  <a:lnTo>
                    <a:pt x="86" y="1843"/>
                  </a:lnTo>
                  <a:lnTo>
                    <a:pt x="136" y="1713"/>
                  </a:lnTo>
                  <a:lnTo>
                    <a:pt x="212" y="1528"/>
                  </a:lnTo>
                  <a:lnTo>
                    <a:pt x="301" y="1508"/>
                  </a:lnTo>
                  <a:lnTo>
                    <a:pt x="477" y="1473"/>
                  </a:lnTo>
                  <a:lnTo>
                    <a:pt x="562" y="1426"/>
                  </a:lnTo>
                  <a:lnTo>
                    <a:pt x="633" y="1368"/>
                  </a:lnTo>
                  <a:lnTo>
                    <a:pt x="660" y="1209"/>
                  </a:lnTo>
                  <a:lnTo>
                    <a:pt x="575" y="997"/>
                  </a:lnTo>
                  <a:lnTo>
                    <a:pt x="519" y="978"/>
                  </a:lnTo>
                  <a:lnTo>
                    <a:pt x="468" y="748"/>
                  </a:lnTo>
                  <a:lnTo>
                    <a:pt x="503" y="689"/>
                  </a:lnTo>
                  <a:lnTo>
                    <a:pt x="487" y="462"/>
                  </a:lnTo>
                  <a:lnTo>
                    <a:pt x="493" y="249"/>
                  </a:lnTo>
                  <a:lnTo>
                    <a:pt x="554" y="165"/>
                  </a:lnTo>
                  <a:lnTo>
                    <a:pt x="679" y="21"/>
                  </a:lnTo>
                  <a:lnTo>
                    <a:pt x="779" y="0"/>
                  </a:lnTo>
                  <a:lnTo>
                    <a:pt x="910" y="0"/>
                  </a:lnTo>
                  <a:lnTo>
                    <a:pt x="1012" y="58"/>
                  </a:lnTo>
                  <a:lnTo>
                    <a:pt x="1097" y="165"/>
                  </a:lnTo>
                  <a:lnTo>
                    <a:pt x="1154" y="341"/>
                  </a:lnTo>
                  <a:lnTo>
                    <a:pt x="1167" y="496"/>
                  </a:lnTo>
                  <a:lnTo>
                    <a:pt x="1167" y="629"/>
                  </a:lnTo>
                  <a:lnTo>
                    <a:pt x="1220" y="652"/>
                  </a:lnTo>
                  <a:lnTo>
                    <a:pt x="1202" y="865"/>
                  </a:lnTo>
                  <a:lnTo>
                    <a:pt x="1130" y="903"/>
                  </a:lnTo>
                  <a:lnTo>
                    <a:pt x="1112" y="1033"/>
                  </a:lnTo>
                  <a:lnTo>
                    <a:pt x="1086" y="1179"/>
                  </a:lnTo>
                  <a:lnTo>
                    <a:pt x="1104" y="1293"/>
                  </a:lnTo>
                  <a:lnTo>
                    <a:pt x="1197" y="1368"/>
                  </a:lnTo>
                  <a:lnTo>
                    <a:pt x="1321" y="1411"/>
                  </a:lnTo>
                  <a:lnTo>
                    <a:pt x="1497" y="1448"/>
                  </a:lnTo>
                  <a:lnTo>
                    <a:pt x="1620" y="1459"/>
                  </a:lnTo>
                  <a:lnTo>
                    <a:pt x="1687" y="1579"/>
                  </a:lnTo>
                  <a:lnTo>
                    <a:pt x="1738" y="1687"/>
                  </a:lnTo>
                  <a:lnTo>
                    <a:pt x="1891" y="2775"/>
                  </a:lnTo>
                  <a:lnTo>
                    <a:pt x="0" y="2723"/>
                  </a:lnTo>
                  <a:close/>
                </a:path>
              </a:pathLst>
            </a:custGeom>
            <a:solidFill>
              <a:srgbClr val="808080"/>
            </a:solidFill>
            <a:ln w="1588">
              <a:solidFill>
                <a:srgbClr val="919191"/>
              </a:solidFill>
              <a:round/>
              <a:headEnd/>
              <a:tailEnd/>
            </a:ln>
          </p:spPr>
          <p:txBody>
            <a:bodyPr/>
            <a:lstStyle/>
            <a:p>
              <a:endParaRPr lang="en-GB"/>
            </a:p>
          </p:txBody>
        </p:sp>
        <p:sp>
          <p:nvSpPr>
            <p:cNvPr id="19462" name="Freeform 7"/>
            <p:cNvSpPr>
              <a:spLocks/>
            </p:cNvSpPr>
            <p:nvPr/>
          </p:nvSpPr>
          <p:spPr bwMode="auto">
            <a:xfrm>
              <a:off x="1544" y="1762"/>
              <a:ext cx="739" cy="982"/>
            </a:xfrm>
            <a:custGeom>
              <a:avLst/>
              <a:gdLst>
                <a:gd name="T0" fmla="*/ 0 w 1479"/>
                <a:gd name="T1" fmla="*/ 0 h 2946"/>
                <a:gd name="T2" fmla="*/ 0 w 1479"/>
                <a:gd name="T3" fmla="*/ 0 h 2946"/>
                <a:gd name="T4" fmla="*/ 0 w 1479"/>
                <a:gd name="T5" fmla="*/ 0 h 2946"/>
                <a:gd name="T6" fmla="*/ 0 w 1479"/>
                <a:gd name="T7" fmla="*/ 0 h 2946"/>
                <a:gd name="T8" fmla="*/ 0 w 1479"/>
                <a:gd name="T9" fmla="*/ 0 h 2946"/>
                <a:gd name="T10" fmla="*/ 0 w 1479"/>
                <a:gd name="T11" fmla="*/ 0 h 2946"/>
                <a:gd name="T12" fmla="*/ 0 w 1479"/>
                <a:gd name="T13" fmla="*/ 0 h 2946"/>
                <a:gd name="T14" fmla="*/ 0 w 1479"/>
                <a:gd name="T15" fmla="*/ 0 h 2946"/>
                <a:gd name="T16" fmla="*/ 0 w 1479"/>
                <a:gd name="T17" fmla="*/ 0 h 2946"/>
                <a:gd name="T18" fmla="*/ 0 w 1479"/>
                <a:gd name="T19" fmla="*/ 0 h 2946"/>
                <a:gd name="T20" fmla="*/ 0 w 1479"/>
                <a:gd name="T21" fmla="*/ 0 h 2946"/>
                <a:gd name="T22" fmla="*/ 0 w 1479"/>
                <a:gd name="T23" fmla="*/ 0 h 2946"/>
                <a:gd name="T24" fmla="*/ 0 w 1479"/>
                <a:gd name="T25" fmla="*/ 0 h 2946"/>
                <a:gd name="T26" fmla="*/ 0 w 1479"/>
                <a:gd name="T27" fmla="*/ 0 h 2946"/>
                <a:gd name="T28" fmla="*/ 0 w 1479"/>
                <a:gd name="T29" fmla="*/ 0 h 2946"/>
                <a:gd name="T30" fmla="*/ 0 w 1479"/>
                <a:gd name="T31" fmla="*/ 0 h 2946"/>
                <a:gd name="T32" fmla="*/ 0 w 1479"/>
                <a:gd name="T33" fmla="*/ 0 h 2946"/>
                <a:gd name="T34" fmla="*/ 0 w 1479"/>
                <a:gd name="T35" fmla="*/ 0 h 2946"/>
                <a:gd name="T36" fmla="*/ 0 w 1479"/>
                <a:gd name="T37" fmla="*/ 0 h 2946"/>
                <a:gd name="T38" fmla="*/ 0 w 1479"/>
                <a:gd name="T39" fmla="*/ 0 h 2946"/>
                <a:gd name="T40" fmla="*/ 0 w 1479"/>
                <a:gd name="T41" fmla="*/ 0 h 2946"/>
                <a:gd name="T42" fmla="*/ 0 w 1479"/>
                <a:gd name="T43" fmla="*/ 0 h 2946"/>
                <a:gd name="T44" fmla="*/ 0 w 1479"/>
                <a:gd name="T45" fmla="*/ 0 h 2946"/>
                <a:gd name="T46" fmla="*/ 0 w 1479"/>
                <a:gd name="T47" fmla="*/ 0 h 2946"/>
                <a:gd name="T48" fmla="*/ 0 w 1479"/>
                <a:gd name="T49" fmla="*/ 0 h 2946"/>
                <a:gd name="T50" fmla="*/ 0 w 1479"/>
                <a:gd name="T51" fmla="*/ 0 h 2946"/>
                <a:gd name="T52" fmla="*/ 0 w 1479"/>
                <a:gd name="T53" fmla="*/ 0 h 2946"/>
                <a:gd name="T54" fmla="*/ 0 w 1479"/>
                <a:gd name="T55" fmla="*/ 0 h 2946"/>
                <a:gd name="T56" fmla="*/ 0 w 1479"/>
                <a:gd name="T57" fmla="*/ 0 h 2946"/>
                <a:gd name="T58" fmla="*/ 0 w 1479"/>
                <a:gd name="T59" fmla="*/ 0 h 2946"/>
                <a:gd name="T60" fmla="*/ 0 w 1479"/>
                <a:gd name="T61" fmla="*/ 0 h 2946"/>
                <a:gd name="T62" fmla="*/ 0 w 1479"/>
                <a:gd name="T63" fmla="*/ 0 h 2946"/>
                <a:gd name="T64" fmla="*/ 0 w 1479"/>
                <a:gd name="T65" fmla="*/ 0 h 2946"/>
                <a:gd name="T66" fmla="*/ 0 w 1479"/>
                <a:gd name="T67" fmla="*/ 0 h 2946"/>
                <a:gd name="T68" fmla="*/ 0 w 1479"/>
                <a:gd name="T69" fmla="*/ 0 h 2946"/>
                <a:gd name="T70" fmla="*/ 0 w 1479"/>
                <a:gd name="T71" fmla="*/ 0 h 2946"/>
                <a:gd name="T72" fmla="*/ 0 w 1479"/>
                <a:gd name="T73" fmla="*/ 0 h 2946"/>
                <a:gd name="T74" fmla="*/ 0 w 1479"/>
                <a:gd name="T75" fmla="*/ 0 h 2946"/>
                <a:gd name="T76" fmla="*/ 0 w 1479"/>
                <a:gd name="T77" fmla="*/ 0 h 29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79"/>
                <a:gd name="T118" fmla="*/ 0 h 2946"/>
                <a:gd name="T119" fmla="*/ 1479 w 1479"/>
                <a:gd name="T120" fmla="*/ 2946 h 294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79" h="2946">
                  <a:moveTo>
                    <a:pt x="0" y="2946"/>
                  </a:moveTo>
                  <a:lnTo>
                    <a:pt x="20" y="1832"/>
                  </a:lnTo>
                  <a:lnTo>
                    <a:pt x="78" y="1502"/>
                  </a:lnTo>
                  <a:lnTo>
                    <a:pt x="195" y="1349"/>
                  </a:lnTo>
                  <a:lnTo>
                    <a:pt x="344" y="1324"/>
                  </a:lnTo>
                  <a:lnTo>
                    <a:pt x="474" y="1275"/>
                  </a:lnTo>
                  <a:lnTo>
                    <a:pt x="528" y="1167"/>
                  </a:lnTo>
                  <a:lnTo>
                    <a:pt x="532" y="1005"/>
                  </a:lnTo>
                  <a:lnTo>
                    <a:pt x="480" y="917"/>
                  </a:lnTo>
                  <a:lnTo>
                    <a:pt x="480" y="865"/>
                  </a:lnTo>
                  <a:lnTo>
                    <a:pt x="436" y="798"/>
                  </a:lnTo>
                  <a:lnTo>
                    <a:pt x="398" y="660"/>
                  </a:lnTo>
                  <a:lnTo>
                    <a:pt x="405" y="635"/>
                  </a:lnTo>
                  <a:lnTo>
                    <a:pt x="367" y="527"/>
                  </a:lnTo>
                  <a:lnTo>
                    <a:pt x="405" y="309"/>
                  </a:lnTo>
                  <a:lnTo>
                    <a:pt x="488" y="206"/>
                  </a:lnTo>
                  <a:lnTo>
                    <a:pt x="584" y="63"/>
                  </a:lnTo>
                  <a:lnTo>
                    <a:pt x="774" y="0"/>
                  </a:lnTo>
                  <a:lnTo>
                    <a:pt x="919" y="108"/>
                  </a:lnTo>
                  <a:lnTo>
                    <a:pt x="971" y="195"/>
                  </a:lnTo>
                  <a:lnTo>
                    <a:pt x="1054" y="238"/>
                  </a:lnTo>
                  <a:lnTo>
                    <a:pt x="1054" y="336"/>
                  </a:lnTo>
                  <a:lnTo>
                    <a:pt x="1063" y="391"/>
                  </a:lnTo>
                  <a:lnTo>
                    <a:pt x="1124" y="499"/>
                  </a:lnTo>
                  <a:lnTo>
                    <a:pt x="1075" y="651"/>
                  </a:lnTo>
                  <a:lnTo>
                    <a:pt x="1083" y="759"/>
                  </a:lnTo>
                  <a:lnTo>
                    <a:pt x="1038" y="865"/>
                  </a:lnTo>
                  <a:lnTo>
                    <a:pt x="1002" y="897"/>
                  </a:lnTo>
                  <a:lnTo>
                    <a:pt x="1002" y="949"/>
                  </a:lnTo>
                  <a:lnTo>
                    <a:pt x="957" y="1070"/>
                  </a:lnTo>
                  <a:lnTo>
                    <a:pt x="926" y="1167"/>
                  </a:lnTo>
                  <a:lnTo>
                    <a:pt x="1018" y="1275"/>
                  </a:lnTo>
                  <a:lnTo>
                    <a:pt x="1175" y="1380"/>
                  </a:lnTo>
                  <a:lnTo>
                    <a:pt x="1340" y="1489"/>
                  </a:lnTo>
                  <a:lnTo>
                    <a:pt x="1416" y="1617"/>
                  </a:lnTo>
                  <a:lnTo>
                    <a:pt x="1447" y="1789"/>
                  </a:lnTo>
                  <a:lnTo>
                    <a:pt x="1470" y="2052"/>
                  </a:lnTo>
                  <a:lnTo>
                    <a:pt x="1479" y="2817"/>
                  </a:lnTo>
                  <a:lnTo>
                    <a:pt x="0" y="2946"/>
                  </a:lnTo>
                  <a:close/>
                </a:path>
              </a:pathLst>
            </a:custGeom>
            <a:solidFill>
              <a:srgbClr val="6E6E6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63" name="Freeform 8"/>
            <p:cNvSpPr>
              <a:spLocks/>
            </p:cNvSpPr>
            <p:nvPr/>
          </p:nvSpPr>
          <p:spPr bwMode="auto">
            <a:xfrm>
              <a:off x="2100" y="1704"/>
              <a:ext cx="789" cy="1031"/>
            </a:xfrm>
            <a:custGeom>
              <a:avLst/>
              <a:gdLst>
                <a:gd name="T0" fmla="*/ 1 w 1577"/>
                <a:gd name="T1" fmla="*/ 0 h 3093"/>
                <a:gd name="T2" fmla="*/ 0 w 1577"/>
                <a:gd name="T3" fmla="*/ 0 h 3093"/>
                <a:gd name="T4" fmla="*/ 1 w 1577"/>
                <a:gd name="T5" fmla="*/ 0 h 3093"/>
                <a:gd name="T6" fmla="*/ 1 w 1577"/>
                <a:gd name="T7" fmla="*/ 0 h 3093"/>
                <a:gd name="T8" fmla="*/ 1 w 1577"/>
                <a:gd name="T9" fmla="*/ 0 h 3093"/>
                <a:gd name="T10" fmla="*/ 1 w 1577"/>
                <a:gd name="T11" fmla="*/ 0 h 3093"/>
                <a:gd name="T12" fmla="*/ 1 w 1577"/>
                <a:gd name="T13" fmla="*/ 0 h 3093"/>
                <a:gd name="T14" fmla="*/ 1 w 1577"/>
                <a:gd name="T15" fmla="*/ 0 h 3093"/>
                <a:gd name="T16" fmla="*/ 1 w 1577"/>
                <a:gd name="T17" fmla="*/ 0 h 3093"/>
                <a:gd name="T18" fmla="*/ 1 w 1577"/>
                <a:gd name="T19" fmla="*/ 0 h 3093"/>
                <a:gd name="T20" fmla="*/ 1 w 1577"/>
                <a:gd name="T21" fmla="*/ 0 h 3093"/>
                <a:gd name="T22" fmla="*/ 1 w 1577"/>
                <a:gd name="T23" fmla="*/ 0 h 3093"/>
                <a:gd name="T24" fmla="*/ 1 w 1577"/>
                <a:gd name="T25" fmla="*/ 0 h 3093"/>
                <a:gd name="T26" fmla="*/ 1 w 1577"/>
                <a:gd name="T27" fmla="*/ 0 h 3093"/>
                <a:gd name="T28" fmla="*/ 1 w 1577"/>
                <a:gd name="T29" fmla="*/ 0 h 3093"/>
                <a:gd name="T30" fmla="*/ 1 w 1577"/>
                <a:gd name="T31" fmla="*/ 0 h 3093"/>
                <a:gd name="T32" fmla="*/ 1 w 1577"/>
                <a:gd name="T33" fmla="*/ 0 h 3093"/>
                <a:gd name="T34" fmla="*/ 1 w 1577"/>
                <a:gd name="T35" fmla="*/ 0 h 3093"/>
                <a:gd name="T36" fmla="*/ 1 w 1577"/>
                <a:gd name="T37" fmla="*/ 0 h 3093"/>
                <a:gd name="T38" fmla="*/ 1 w 1577"/>
                <a:gd name="T39" fmla="*/ 0 h 3093"/>
                <a:gd name="T40" fmla="*/ 1 w 1577"/>
                <a:gd name="T41" fmla="*/ 0 h 3093"/>
                <a:gd name="T42" fmla="*/ 1 w 1577"/>
                <a:gd name="T43" fmla="*/ 0 h 3093"/>
                <a:gd name="T44" fmla="*/ 1 w 1577"/>
                <a:gd name="T45" fmla="*/ 0 h 3093"/>
                <a:gd name="T46" fmla="*/ 1 w 1577"/>
                <a:gd name="T47" fmla="*/ 0 h 3093"/>
                <a:gd name="T48" fmla="*/ 1 w 1577"/>
                <a:gd name="T49" fmla="*/ 0 h 3093"/>
                <a:gd name="T50" fmla="*/ 1 w 1577"/>
                <a:gd name="T51" fmla="*/ 0 h 3093"/>
                <a:gd name="T52" fmla="*/ 1 w 1577"/>
                <a:gd name="T53" fmla="*/ 0 h 3093"/>
                <a:gd name="T54" fmla="*/ 1 w 1577"/>
                <a:gd name="T55" fmla="*/ 0 h 3093"/>
                <a:gd name="T56" fmla="*/ 1 w 1577"/>
                <a:gd name="T57" fmla="*/ 0 h 3093"/>
                <a:gd name="T58" fmla="*/ 1 w 1577"/>
                <a:gd name="T59" fmla="*/ 0 h 3093"/>
                <a:gd name="T60" fmla="*/ 1 w 1577"/>
                <a:gd name="T61" fmla="*/ 0 h 3093"/>
                <a:gd name="T62" fmla="*/ 1 w 1577"/>
                <a:gd name="T63" fmla="*/ 0 h 3093"/>
                <a:gd name="T64" fmla="*/ 1 w 1577"/>
                <a:gd name="T65" fmla="*/ 0 h 3093"/>
                <a:gd name="T66" fmla="*/ 1 w 1577"/>
                <a:gd name="T67" fmla="*/ 0 h 30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7"/>
                <a:gd name="T103" fmla="*/ 0 h 3093"/>
                <a:gd name="T104" fmla="*/ 1577 w 1577"/>
                <a:gd name="T105" fmla="*/ 3093 h 30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7" h="3093">
                  <a:moveTo>
                    <a:pt x="31" y="3059"/>
                  </a:moveTo>
                  <a:lnTo>
                    <a:pt x="17" y="3023"/>
                  </a:lnTo>
                  <a:lnTo>
                    <a:pt x="7" y="2927"/>
                  </a:lnTo>
                  <a:lnTo>
                    <a:pt x="0" y="2628"/>
                  </a:lnTo>
                  <a:lnTo>
                    <a:pt x="14" y="2128"/>
                  </a:lnTo>
                  <a:lnTo>
                    <a:pt x="31" y="2008"/>
                  </a:lnTo>
                  <a:lnTo>
                    <a:pt x="60" y="1898"/>
                  </a:lnTo>
                  <a:lnTo>
                    <a:pt x="188" y="1667"/>
                  </a:lnTo>
                  <a:lnTo>
                    <a:pt x="260" y="1627"/>
                  </a:lnTo>
                  <a:lnTo>
                    <a:pt x="300" y="1604"/>
                  </a:lnTo>
                  <a:lnTo>
                    <a:pt x="319" y="1573"/>
                  </a:lnTo>
                  <a:lnTo>
                    <a:pt x="310" y="1541"/>
                  </a:lnTo>
                  <a:lnTo>
                    <a:pt x="291" y="1504"/>
                  </a:lnTo>
                  <a:lnTo>
                    <a:pt x="261" y="1432"/>
                  </a:lnTo>
                  <a:lnTo>
                    <a:pt x="261" y="1401"/>
                  </a:lnTo>
                  <a:lnTo>
                    <a:pt x="268" y="1365"/>
                  </a:lnTo>
                  <a:lnTo>
                    <a:pt x="288" y="1287"/>
                  </a:lnTo>
                  <a:lnTo>
                    <a:pt x="327" y="1143"/>
                  </a:lnTo>
                  <a:lnTo>
                    <a:pt x="331" y="981"/>
                  </a:lnTo>
                  <a:lnTo>
                    <a:pt x="331" y="938"/>
                  </a:lnTo>
                  <a:lnTo>
                    <a:pt x="331" y="916"/>
                  </a:lnTo>
                  <a:lnTo>
                    <a:pt x="330" y="893"/>
                  </a:lnTo>
                  <a:lnTo>
                    <a:pt x="327" y="818"/>
                  </a:lnTo>
                  <a:lnTo>
                    <a:pt x="305" y="672"/>
                  </a:lnTo>
                  <a:lnTo>
                    <a:pt x="294" y="595"/>
                  </a:lnTo>
                  <a:lnTo>
                    <a:pt x="291" y="561"/>
                  </a:lnTo>
                  <a:lnTo>
                    <a:pt x="290" y="529"/>
                  </a:lnTo>
                  <a:lnTo>
                    <a:pt x="319" y="361"/>
                  </a:lnTo>
                  <a:lnTo>
                    <a:pt x="372" y="204"/>
                  </a:lnTo>
                  <a:lnTo>
                    <a:pt x="455" y="83"/>
                  </a:lnTo>
                  <a:lnTo>
                    <a:pt x="508" y="29"/>
                  </a:lnTo>
                  <a:lnTo>
                    <a:pt x="556" y="0"/>
                  </a:lnTo>
                  <a:lnTo>
                    <a:pt x="584" y="10"/>
                  </a:lnTo>
                  <a:lnTo>
                    <a:pt x="614" y="32"/>
                  </a:lnTo>
                  <a:lnTo>
                    <a:pt x="653" y="60"/>
                  </a:lnTo>
                  <a:lnTo>
                    <a:pt x="696" y="83"/>
                  </a:lnTo>
                  <a:lnTo>
                    <a:pt x="726" y="71"/>
                  </a:lnTo>
                  <a:lnTo>
                    <a:pt x="756" y="61"/>
                  </a:lnTo>
                  <a:lnTo>
                    <a:pt x="801" y="96"/>
                  </a:lnTo>
                  <a:lnTo>
                    <a:pt x="852" y="159"/>
                  </a:lnTo>
                  <a:lnTo>
                    <a:pt x="931" y="302"/>
                  </a:lnTo>
                  <a:lnTo>
                    <a:pt x="979" y="463"/>
                  </a:lnTo>
                  <a:lnTo>
                    <a:pt x="1015" y="637"/>
                  </a:lnTo>
                  <a:lnTo>
                    <a:pt x="1058" y="987"/>
                  </a:lnTo>
                  <a:lnTo>
                    <a:pt x="1065" y="1261"/>
                  </a:lnTo>
                  <a:lnTo>
                    <a:pt x="1070" y="1357"/>
                  </a:lnTo>
                  <a:lnTo>
                    <a:pt x="1072" y="1407"/>
                  </a:lnTo>
                  <a:lnTo>
                    <a:pt x="1072" y="1430"/>
                  </a:lnTo>
                  <a:lnTo>
                    <a:pt x="1071" y="1453"/>
                  </a:lnTo>
                  <a:lnTo>
                    <a:pt x="1064" y="1488"/>
                  </a:lnTo>
                  <a:lnTo>
                    <a:pt x="1058" y="1527"/>
                  </a:lnTo>
                  <a:lnTo>
                    <a:pt x="1103" y="1595"/>
                  </a:lnTo>
                  <a:lnTo>
                    <a:pt x="1163" y="1645"/>
                  </a:lnTo>
                  <a:lnTo>
                    <a:pt x="1307" y="1773"/>
                  </a:lnTo>
                  <a:lnTo>
                    <a:pt x="1563" y="2308"/>
                  </a:lnTo>
                  <a:lnTo>
                    <a:pt x="1571" y="2422"/>
                  </a:lnTo>
                  <a:lnTo>
                    <a:pt x="1564" y="2440"/>
                  </a:lnTo>
                  <a:lnTo>
                    <a:pt x="1563" y="2473"/>
                  </a:lnTo>
                  <a:lnTo>
                    <a:pt x="1563" y="2499"/>
                  </a:lnTo>
                  <a:lnTo>
                    <a:pt x="1563" y="2516"/>
                  </a:lnTo>
                  <a:lnTo>
                    <a:pt x="1563" y="2538"/>
                  </a:lnTo>
                  <a:lnTo>
                    <a:pt x="1574" y="2869"/>
                  </a:lnTo>
                  <a:lnTo>
                    <a:pt x="1577" y="3016"/>
                  </a:lnTo>
                  <a:lnTo>
                    <a:pt x="1577" y="3041"/>
                  </a:lnTo>
                  <a:lnTo>
                    <a:pt x="1576" y="3061"/>
                  </a:lnTo>
                  <a:lnTo>
                    <a:pt x="1570" y="3080"/>
                  </a:lnTo>
                  <a:lnTo>
                    <a:pt x="763" y="3093"/>
                  </a:lnTo>
                  <a:lnTo>
                    <a:pt x="366" y="3088"/>
                  </a:lnTo>
                  <a:lnTo>
                    <a:pt x="31" y="3059"/>
                  </a:lnTo>
                  <a:close/>
                </a:path>
              </a:pathLst>
            </a:custGeom>
            <a:solidFill>
              <a:srgbClr val="6E6E6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64" name="Freeform 9"/>
            <p:cNvSpPr>
              <a:spLocks/>
            </p:cNvSpPr>
            <p:nvPr/>
          </p:nvSpPr>
          <p:spPr bwMode="auto">
            <a:xfrm rot="-2660175">
              <a:off x="2627" y="1712"/>
              <a:ext cx="812" cy="969"/>
            </a:xfrm>
            <a:custGeom>
              <a:avLst/>
              <a:gdLst>
                <a:gd name="T0" fmla="*/ 1 w 1623"/>
                <a:gd name="T1" fmla="*/ 0 h 2907"/>
                <a:gd name="T2" fmla="*/ 1 w 1623"/>
                <a:gd name="T3" fmla="*/ 0 h 2907"/>
                <a:gd name="T4" fmla="*/ 1 w 1623"/>
                <a:gd name="T5" fmla="*/ 0 h 2907"/>
                <a:gd name="T6" fmla="*/ 1 w 1623"/>
                <a:gd name="T7" fmla="*/ 0 h 2907"/>
                <a:gd name="T8" fmla="*/ 1 w 1623"/>
                <a:gd name="T9" fmla="*/ 0 h 2907"/>
                <a:gd name="T10" fmla="*/ 1 w 1623"/>
                <a:gd name="T11" fmla="*/ 0 h 2907"/>
                <a:gd name="T12" fmla="*/ 1 w 1623"/>
                <a:gd name="T13" fmla="*/ 0 h 2907"/>
                <a:gd name="T14" fmla="*/ 1 w 1623"/>
                <a:gd name="T15" fmla="*/ 0 h 2907"/>
                <a:gd name="T16" fmla="*/ 1 w 1623"/>
                <a:gd name="T17" fmla="*/ 0 h 2907"/>
                <a:gd name="T18" fmla="*/ 1 w 1623"/>
                <a:gd name="T19" fmla="*/ 0 h 2907"/>
                <a:gd name="T20" fmla="*/ 1 w 1623"/>
                <a:gd name="T21" fmla="*/ 0 h 2907"/>
                <a:gd name="T22" fmla="*/ 1 w 1623"/>
                <a:gd name="T23" fmla="*/ 0 h 2907"/>
                <a:gd name="T24" fmla="*/ 1 w 1623"/>
                <a:gd name="T25" fmla="*/ 0 h 2907"/>
                <a:gd name="T26" fmla="*/ 1 w 1623"/>
                <a:gd name="T27" fmla="*/ 0 h 2907"/>
                <a:gd name="T28" fmla="*/ 1 w 1623"/>
                <a:gd name="T29" fmla="*/ 0 h 2907"/>
                <a:gd name="T30" fmla="*/ 1 w 1623"/>
                <a:gd name="T31" fmla="*/ 0 h 2907"/>
                <a:gd name="T32" fmla="*/ 1 w 1623"/>
                <a:gd name="T33" fmla="*/ 0 h 2907"/>
                <a:gd name="T34" fmla="*/ 1 w 1623"/>
                <a:gd name="T35" fmla="*/ 0 h 2907"/>
                <a:gd name="T36" fmla="*/ 1 w 1623"/>
                <a:gd name="T37" fmla="*/ 0 h 2907"/>
                <a:gd name="T38" fmla="*/ 1 w 1623"/>
                <a:gd name="T39" fmla="*/ 0 h 2907"/>
                <a:gd name="T40" fmla="*/ 1 w 1623"/>
                <a:gd name="T41" fmla="*/ 0 h 2907"/>
                <a:gd name="T42" fmla="*/ 1 w 1623"/>
                <a:gd name="T43" fmla="*/ 0 h 2907"/>
                <a:gd name="T44" fmla="*/ 1 w 1623"/>
                <a:gd name="T45" fmla="*/ 0 h 2907"/>
                <a:gd name="T46" fmla="*/ 1 w 1623"/>
                <a:gd name="T47" fmla="*/ 0 h 2907"/>
                <a:gd name="T48" fmla="*/ 1 w 1623"/>
                <a:gd name="T49" fmla="*/ 0 h 2907"/>
                <a:gd name="T50" fmla="*/ 1 w 1623"/>
                <a:gd name="T51" fmla="*/ 0 h 2907"/>
                <a:gd name="T52" fmla="*/ 1 w 1623"/>
                <a:gd name="T53" fmla="*/ 0 h 2907"/>
                <a:gd name="T54" fmla="*/ 1 w 1623"/>
                <a:gd name="T55" fmla="*/ 0 h 2907"/>
                <a:gd name="T56" fmla="*/ 1 w 1623"/>
                <a:gd name="T57" fmla="*/ 0 h 2907"/>
                <a:gd name="T58" fmla="*/ 1 w 1623"/>
                <a:gd name="T59" fmla="*/ 0 h 2907"/>
                <a:gd name="T60" fmla="*/ 1 w 1623"/>
                <a:gd name="T61" fmla="*/ 0 h 2907"/>
                <a:gd name="T62" fmla="*/ 1 w 1623"/>
                <a:gd name="T63" fmla="*/ 0 h 2907"/>
                <a:gd name="T64" fmla="*/ 1 w 1623"/>
                <a:gd name="T65" fmla="*/ 0 h 2907"/>
                <a:gd name="T66" fmla="*/ 1 w 1623"/>
                <a:gd name="T67" fmla="*/ 0 h 2907"/>
                <a:gd name="T68" fmla="*/ 1 w 1623"/>
                <a:gd name="T69" fmla="*/ 0 h 2907"/>
                <a:gd name="T70" fmla="*/ 1 w 1623"/>
                <a:gd name="T71" fmla="*/ 0 h 2907"/>
                <a:gd name="T72" fmla="*/ 1 w 1623"/>
                <a:gd name="T73" fmla="*/ 0 h 2907"/>
                <a:gd name="T74" fmla="*/ 1 w 1623"/>
                <a:gd name="T75" fmla="*/ 0 h 2907"/>
                <a:gd name="T76" fmla="*/ 0 w 1623"/>
                <a:gd name="T77" fmla="*/ 0 h 2907"/>
                <a:gd name="T78" fmla="*/ 1 w 1623"/>
                <a:gd name="T79" fmla="*/ 0 h 2907"/>
                <a:gd name="T80" fmla="*/ 1 w 1623"/>
                <a:gd name="T81" fmla="*/ 0 h 2907"/>
                <a:gd name="T82" fmla="*/ 1 w 1623"/>
                <a:gd name="T83" fmla="*/ 0 h 290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23"/>
                <a:gd name="T127" fmla="*/ 0 h 2907"/>
                <a:gd name="T128" fmla="*/ 1623 w 1623"/>
                <a:gd name="T129" fmla="*/ 2907 h 290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23" h="2907">
                  <a:moveTo>
                    <a:pt x="1538" y="2864"/>
                  </a:moveTo>
                  <a:lnTo>
                    <a:pt x="1570" y="2852"/>
                  </a:lnTo>
                  <a:lnTo>
                    <a:pt x="1595" y="2816"/>
                  </a:lnTo>
                  <a:lnTo>
                    <a:pt x="1620" y="2688"/>
                  </a:lnTo>
                  <a:lnTo>
                    <a:pt x="1623" y="2604"/>
                  </a:lnTo>
                  <a:lnTo>
                    <a:pt x="1623" y="2558"/>
                  </a:lnTo>
                  <a:lnTo>
                    <a:pt x="1621" y="2506"/>
                  </a:lnTo>
                  <a:lnTo>
                    <a:pt x="1601" y="2289"/>
                  </a:lnTo>
                  <a:lnTo>
                    <a:pt x="1522" y="1849"/>
                  </a:lnTo>
                  <a:lnTo>
                    <a:pt x="1475" y="1668"/>
                  </a:lnTo>
                  <a:lnTo>
                    <a:pt x="1427" y="1542"/>
                  </a:lnTo>
                  <a:lnTo>
                    <a:pt x="1372" y="1499"/>
                  </a:lnTo>
                  <a:lnTo>
                    <a:pt x="1308" y="1470"/>
                  </a:lnTo>
                  <a:lnTo>
                    <a:pt x="1128" y="1365"/>
                  </a:lnTo>
                  <a:lnTo>
                    <a:pt x="1022" y="1305"/>
                  </a:lnTo>
                  <a:lnTo>
                    <a:pt x="966" y="1266"/>
                  </a:lnTo>
                  <a:lnTo>
                    <a:pt x="927" y="1219"/>
                  </a:lnTo>
                  <a:lnTo>
                    <a:pt x="913" y="1131"/>
                  </a:lnTo>
                  <a:lnTo>
                    <a:pt x="913" y="1109"/>
                  </a:lnTo>
                  <a:lnTo>
                    <a:pt x="913" y="1083"/>
                  </a:lnTo>
                  <a:lnTo>
                    <a:pt x="922" y="1040"/>
                  </a:lnTo>
                  <a:lnTo>
                    <a:pt x="947" y="940"/>
                  </a:lnTo>
                  <a:lnTo>
                    <a:pt x="1012" y="869"/>
                  </a:lnTo>
                  <a:lnTo>
                    <a:pt x="1034" y="758"/>
                  </a:lnTo>
                  <a:lnTo>
                    <a:pt x="1047" y="640"/>
                  </a:lnTo>
                  <a:lnTo>
                    <a:pt x="1043" y="615"/>
                  </a:lnTo>
                  <a:lnTo>
                    <a:pt x="1032" y="596"/>
                  </a:lnTo>
                  <a:lnTo>
                    <a:pt x="1016" y="549"/>
                  </a:lnTo>
                  <a:lnTo>
                    <a:pt x="1016" y="481"/>
                  </a:lnTo>
                  <a:lnTo>
                    <a:pt x="1012" y="393"/>
                  </a:lnTo>
                  <a:lnTo>
                    <a:pt x="984" y="241"/>
                  </a:lnTo>
                  <a:lnTo>
                    <a:pt x="909" y="133"/>
                  </a:lnTo>
                  <a:lnTo>
                    <a:pt x="817" y="52"/>
                  </a:lnTo>
                  <a:lnTo>
                    <a:pt x="725" y="17"/>
                  </a:lnTo>
                  <a:lnTo>
                    <a:pt x="630" y="0"/>
                  </a:lnTo>
                  <a:lnTo>
                    <a:pt x="614" y="1"/>
                  </a:lnTo>
                  <a:lnTo>
                    <a:pt x="595" y="8"/>
                  </a:lnTo>
                  <a:lnTo>
                    <a:pt x="553" y="36"/>
                  </a:lnTo>
                  <a:lnTo>
                    <a:pt x="480" y="99"/>
                  </a:lnTo>
                  <a:lnTo>
                    <a:pt x="446" y="192"/>
                  </a:lnTo>
                  <a:lnTo>
                    <a:pt x="418" y="299"/>
                  </a:lnTo>
                  <a:lnTo>
                    <a:pt x="412" y="352"/>
                  </a:lnTo>
                  <a:lnTo>
                    <a:pt x="416" y="433"/>
                  </a:lnTo>
                  <a:lnTo>
                    <a:pt x="421" y="515"/>
                  </a:lnTo>
                  <a:lnTo>
                    <a:pt x="422" y="549"/>
                  </a:lnTo>
                  <a:lnTo>
                    <a:pt x="422" y="576"/>
                  </a:lnTo>
                  <a:lnTo>
                    <a:pt x="409" y="596"/>
                  </a:lnTo>
                  <a:lnTo>
                    <a:pt x="400" y="602"/>
                  </a:lnTo>
                  <a:lnTo>
                    <a:pt x="395" y="618"/>
                  </a:lnTo>
                  <a:lnTo>
                    <a:pt x="420" y="830"/>
                  </a:lnTo>
                  <a:lnTo>
                    <a:pt x="453" y="887"/>
                  </a:lnTo>
                  <a:lnTo>
                    <a:pt x="488" y="927"/>
                  </a:lnTo>
                  <a:lnTo>
                    <a:pt x="525" y="1015"/>
                  </a:lnTo>
                  <a:lnTo>
                    <a:pt x="535" y="1035"/>
                  </a:lnTo>
                  <a:lnTo>
                    <a:pt x="542" y="1123"/>
                  </a:lnTo>
                  <a:lnTo>
                    <a:pt x="542" y="1203"/>
                  </a:lnTo>
                  <a:lnTo>
                    <a:pt x="507" y="1236"/>
                  </a:lnTo>
                  <a:lnTo>
                    <a:pt x="445" y="1266"/>
                  </a:lnTo>
                  <a:lnTo>
                    <a:pt x="418" y="1274"/>
                  </a:lnTo>
                  <a:lnTo>
                    <a:pt x="398" y="1274"/>
                  </a:lnTo>
                  <a:lnTo>
                    <a:pt x="377" y="1274"/>
                  </a:lnTo>
                  <a:lnTo>
                    <a:pt x="338" y="1272"/>
                  </a:lnTo>
                  <a:lnTo>
                    <a:pt x="322" y="1272"/>
                  </a:lnTo>
                  <a:lnTo>
                    <a:pt x="307" y="1272"/>
                  </a:lnTo>
                  <a:lnTo>
                    <a:pt x="292" y="1272"/>
                  </a:lnTo>
                  <a:lnTo>
                    <a:pt x="270" y="1272"/>
                  </a:lnTo>
                  <a:lnTo>
                    <a:pt x="214" y="1262"/>
                  </a:lnTo>
                  <a:lnTo>
                    <a:pt x="159" y="1255"/>
                  </a:lnTo>
                  <a:lnTo>
                    <a:pt x="137" y="1253"/>
                  </a:lnTo>
                  <a:lnTo>
                    <a:pt x="118" y="1255"/>
                  </a:lnTo>
                  <a:lnTo>
                    <a:pt x="108" y="1284"/>
                  </a:lnTo>
                  <a:lnTo>
                    <a:pt x="103" y="1344"/>
                  </a:lnTo>
                  <a:lnTo>
                    <a:pt x="89" y="1448"/>
                  </a:lnTo>
                  <a:lnTo>
                    <a:pt x="60" y="1532"/>
                  </a:lnTo>
                  <a:lnTo>
                    <a:pt x="42" y="1626"/>
                  </a:lnTo>
                  <a:lnTo>
                    <a:pt x="4" y="2101"/>
                  </a:lnTo>
                  <a:lnTo>
                    <a:pt x="0" y="2553"/>
                  </a:lnTo>
                  <a:lnTo>
                    <a:pt x="0" y="2780"/>
                  </a:lnTo>
                  <a:lnTo>
                    <a:pt x="4" y="2880"/>
                  </a:lnTo>
                  <a:lnTo>
                    <a:pt x="305" y="2903"/>
                  </a:lnTo>
                  <a:lnTo>
                    <a:pt x="477" y="2907"/>
                  </a:lnTo>
                  <a:lnTo>
                    <a:pt x="568" y="2907"/>
                  </a:lnTo>
                  <a:lnTo>
                    <a:pt x="615" y="2907"/>
                  </a:lnTo>
                  <a:lnTo>
                    <a:pt x="664" y="2907"/>
                  </a:lnTo>
                  <a:lnTo>
                    <a:pt x="1538" y="2864"/>
                  </a:lnTo>
                  <a:close/>
                </a:path>
              </a:pathLst>
            </a:custGeom>
            <a:solidFill>
              <a:srgbClr val="6E6E6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65" name="Freeform 10"/>
            <p:cNvSpPr>
              <a:spLocks/>
            </p:cNvSpPr>
            <p:nvPr/>
          </p:nvSpPr>
          <p:spPr bwMode="auto">
            <a:xfrm>
              <a:off x="1546" y="1992"/>
              <a:ext cx="820" cy="1005"/>
            </a:xfrm>
            <a:custGeom>
              <a:avLst/>
              <a:gdLst>
                <a:gd name="T0" fmla="*/ 1 w 1639"/>
                <a:gd name="T1" fmla="*/ 0 h 3014"/>
                <a:gd name="T2" fmla="*/ 1 w 1639"/>
                <a:gd name="T3" fmla="*/ 0 h 3014"/>
                <a:gd name="T4" fmla="*/ 0 w 1639"/>
                <a:gd name="T5" fmla="*/ 0 h 3014"/>
                <a:gd name="T6" fmla="*/ 1 w 1639"/>
                <a:gd name="T7" fmla="*/ 0 h 3014"/>
                <a:gd name="T8" fmla="*/ 1 w 1639"/>
                <a:gd name="T9" fmla="*/ 0 h 3014"/>
                <a:gd name="T10" fmla="*/ 1 w 1639"/>
                <a:gd name="T11" fmla="*/ 0 h 3014"/>
                <a:gd name="T12" fmla="*/ 1 w 1639"/>
                <a:gd name="T13" fmla="*/ 0 h 3014"/>
                <a:gd name="T14" fmla="*/ 1 w 1639"/>
                <a:gd name="T15" fmla="*/ 0 h 3014"/>
                <a:gd name="T16" fmla="*/ 1 w 1639"/>
                <a:gd name="T17" fmla="*/ 0 h 3014"/>
                <a:gd name="T18" fmla="*/ 1 w 1639"/>
                <a:gd name="T19" fmla="*/ 0 h 3014"/>
                <a:gd name="T20" fmla="*/ 1 w 1639"/>
                <a:gd name="T21" fmla="*/ 0 h 3014"/>
                <a:gd name="T22" fmla="*/ 1 w 1639"/>
                <a:gd name="T23" fmla="*/ 0 h 3014"/>
                <a:gd name="T24" fmla="*/ 1 w 1639"/>
                <a:gd name="T25" fmla="*/ 0 h 3014"/>
                <a:gd name="T26" fmla="*/ 1 w 1639"/>
                <a:gd name="T27" fmla="*/ 0 h 3014"/>
                <a:gd name="T28" fmla="*/ 1 w 1639"/>
                <a:gd name="T29" fmla="*/ 0 h 3014"/>
                <a:gd name="T30" fmla="*/ 1 w 1639"/>
                <a:gd name="T31" fmla="*/ 0 h 3014"/>
                <a:gd name="T32" fmla="*/ 1 w 1639"/>
                <a:gd name="T33" fmla="*/ 0 h 3014"/>
                <a:gd name="T34" fmla="*/ 1 w 1639"/>
                <a:gd name="T35" fmla="*/ 0 h 3014"/>
                <a:gd name="T36" fmla="*/ 1 w 1639"/>
                <a:gd name="T37" fmla="*/ 0 h 3014"/>
                <a:gd name="T38" fmla="*/ 1 w 1639"/>
                <a:gd name="T39" fmla="*/ 0 h 3014"/>
                <a:gd name="T40" fmla="*/ 1 w 1639"/>
                <a:gd name="T41" fmla="*/ 0 h 3014"/>
                <a:gd name="T42" fmla="*/ 1 w 1639"/>
                <a:gd name="T43" fmla="*/ 0 h 3014"/>
                <a:gd name="T44" fmla="*/ 1 w 1639"/>
                <a:gd name="T45" fmla="*/ 0 h 3014"/>
                <a:gd name="T46" fmla="*/ 1 w 1639"/>
                <a:gd name="T47" fmla="*/ 0 h 3014"/>
                <a:gd name="T48" fmla="*/ 1 w 1639"/>
                <a:gd name="T49" fmla="*/ 0 h 3014"/>
                <a:gd name="T50" fmla="*/ 1 w 1639"/>
                <a:gd name="T51" fmla="*/ 0 h 3014"/>
                <a:gd name="T52" fmla="*/ 1 w 1639"/>
                <a:gd name="T53" fmla="*/ 0 h 3014"/>
                <a:gd name="T54" fmla="*/ 1 w 1639"/>
                <a:gd name="T55" fmla="*/ 0 h 3014"/>
                <a:gd name="T56" fmla="*/ 1 w 1639"/>
                <a:gd name="T57" fmla="*/ 0 h 3014"/>
                <a:gd name="T58" fmla="*/ 1 w 1639"/>
                <a:gd name="T59" fmla="*/ 0 h 3014"/>
                <a:gd name="T60" fmla="*/ 1 w 1639"/>
                <a:gd name="T61" fmla="*/ 0 h 3014"/>
                <a:gd name="T62" fmla="*/ 1 w 1639"/>
                <a:gd name="T63" fmla="*/ 0 h 3014"/>
                <a:gd name="T64" fmla="*/ 1 w 1639"/>
                <a:gd name="T65" fmla="*/ 0 h 3014"/>
                <a:gd name="T66" fmla="*/ 1 w 1639"/>
                <a:gd name="T67" fmla="*/ 0 h 30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39"/>
                <a:gd name="T103" fmla="*/ 0 h 3014"/>
                <a:gd name="T104" fmla="*/ 1639 w 1639"/>
                <a:gd name="T105" fmla="*/ 3014 h 301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39" h="3014">
                  <a:moveTo>
                    <a:pt x="156" y="3014"/>
                  </a:moveTo>
                  <a:lnTo>
                    <a:pt x="9" y="2958"/>
                  </a:lnTo>
                  <a:lnTo>
                    <a:pt x="0" y="1901"/>
                  </a:lnTo>
                  <a:lnTo>
                    <a:pt x="118" y="1674"/>
                  </a:lnTo>
                  <a:lnTo>
                    <a:pt x="316" y="1573"/>
                  </a:lnTo>
                  <a:lnTo>
                    <a:pt x="427" y="1488"/>
                  </a:lnTo>
                  <a:lnTo>
                    <a:pt x="551" y="1415"/>
                  </a:lnTo>
                  <a:lnTo>
                    <a:pt x="597" y="1310"/>
                  </a:lnTo>
                  <a:lnTo>
                    <a:pt x="606" y="1251"/>
                  </a:lnTo>
                  <a:lnTo>
                    <a:pt x="590" y="1184"/>
                  </a:lnTo>
                  <a:lnTo>
                    <a:pt x="499" y="1155"/>
                  </a:lnTo>
                  <a:lnTo>
                    <a:pt x="433" y="885"/>
                  </a:lnTo>
                  <a:lnTo>
                    <a:pt x="472" y="514"/>
                  </a:lnTo>
                  <a:lnTo>
                    <a:pt x="506" y="243"/>
                  </a:lnTo>
                  <a:lnTo>
                    <a:pt x="620" y="59"/>
                  </a:lnTo>
                  <a:lnTo>
                    <a:pt x="699" y="0"/>
                  </a:lnTo>
                  <a:lnTo>
                    <a:pt x="769" y="13"/>
                  </a:lnTo>
                  <a:lnTo>
                    <a:pt x="838" y="26"/>
                  </a:lnTo>
                  <a:lnTo>
                    <a:pt x="869" y="0"/>
                  </a:lnTo>
                  <a:lnTo>
                    <a:pt x="1020" y="118"/>
                  </a:lnTo>
                  <a:lnTo>
                    <a:pt x="1136" y="455"/>
                  </a:lnTo>
                  <a:lnTo>
                    <a:pt x="1215" y="750"/>
                  </a:lnTo>
                  <a:lnTo>
                    <a:pt x="1215" y="1013"/>
                  </a:lnTo>
                  <a:lnTo>
                    <a:pt x="1136" y="1189"/>
                  </a:lnTo>
                  <a:lnTo>
                    <a:pt x="1049" y="1262"/>
                  </a:lnTo>
                  <a:lnTo>
                    <a:pt x="1080" y="1333"/>
                  </a:lnTo>
                  <a:lnTo>
                    <a:pt x="1228" y="1465"/>
                  </a:lnTo>
                  <a:lnTo>
                    <a:pt x="1414" y="1488"/>
                  </a:lnTo>
                  <a:lnTo>
                    <a:pt x="1518" y="1561"/>
                  </a:lnTo>
                  <a:lnTo>
                    <a:pt x="1602" y="1631"/>
                  </a:lnTo>
                  <a:lnTo>
                    <a:pt x="1632" y="1801"/>
                  </a:lnTo>
                  <a:lnTo>
                    <a:pt x="1639" y="1940"/>
                  </a:lnTo>
                  <a:lnTo>
                    <a:pt x="1527" y="3013"/>
                  </a:lnTo>
                  <a:lnTo>
                    <a:pt x="156" y="3014"/>
                  </a:lnTo>
                  <a:close/>
                </a:path>
              </a:pathLst>
            </a:custGeom>
            <a:solidFill>
              <a:srgbClr val="808080"/>
            </a:solidFill>
            <a:ln w="1588">
              <a:solidFill>
                <a:srgbClr val="919191"/>
              </a:solidFill>
              <a:round/>
              <a:headEnd/>
              <a:tailEnd/>
            </a:ln>
          </p:spPr>
          <p:txBody>
            <a:bodyPr/>
            <a:lstStyle/>
            <a:p>
              <a:endParaRPr lang="en-GB"/>
            </a:p>
          </p:txBody>
        </p:sp>
        <p:sp>
          <p:nvSpPr>
            <p:cNvPr id="19466" name="Freeform 11"/>
            <p:cNvSpPr>
              <a:spLocks/>
            </p:cNvSpPr>
            <p:nvPr/>
          </p:nvSpPr>
          <p:spPr bwMode="auto">
            <a:xfrm>
              <a:off x="2825" y="1953"/>
              <a:ext cx="882" cy="924"/>
            </a:xfrm>
            <a:custGeom>
              <a:avLst/>
              <a:gdLst>
                <a:gd name="T0" fmla="*/ 0 w 1765"/>
                <a:gd name="T1" fmla="*/ 0 h 2774"/>
                <a:gd name="T2" fmla="*/ 0 w 1765"/>
                <a:gd name="T3" fmla="*/ 0 h 2774"/>
                <a:gd name="T4" fmla="*/ 0 w 1765"/>
                <a:gd name="T5" fmla="*/ 0 h 2774"/>
                <a:gd name="T6" fmla="*/ 0 w 1765"/>
                <a:gd name="T7" fmla="*/ 0 h 2774"/>
                <a:gd name="T8" fmla="*/ 0 w 1765"/>
                <a:gd name="T9" fmla="*/ 0 h 2774"/>
                <a:gd name="T10" fmla="*/ 0 w 1765"/>
                <a:gd name="T11" fmla="*/ 0 h 2774"/>
                <a:gd name="T12" fmla="*/ 0 w 1765"/>
                <a:gd name="T13" fmla="*/ 0 h 2774"/>
                <a:gd name="T14" fmla="*/ 0 w 1765"/>
                <a:gd name="T15" fmla="*/ 0 h 2774"/>
                <a:gd name="T16" fmla="*/ 0 w 1765"/>
                <a:gd name="T17" fmla="*/ 0 h 2774"/>
                <a:gd name="T18" fmla="*/ 0 w 1765"/>
                <a:gd name="T19" fmla="*/ 0 h 2774"/>
                <a:gd name="T20" fmla="*/ 0 w 1765"/>
                <a:gd name="T21" fmla="*/ 0 h 2774"/>
                <a:gd name="T22" fmla="*/ 0 w 1765"/>
                <a:gd name="T23" fmla="*/ 0 h 2774"/>
                <a:gd name="T24" fmla="*/ 0 w 1765"/>
                <a:gd name="T25" fmla="*/ 0 h 2774"/>
                <a:gd name="T26" fmla="*/ 0 w 1765"/>
                <a:gd name="T27" fmla="*/ 0 h 2774"/>
                <a:gd name="T28" fmla="*/ 0 w 1765"/>
                <a:gd name="T29" fmla="*/ 0 h 2774"/>
                <a:gd name="T30" fmla="*/ 0 w 1765"/>
                <a:gd name="T31" fmla="*/ 0 h 2774"/>
                <a:gd name="T32" fmla="*/ 0 w 1765"/>
                <a:gd name="T33" fmla="*/ 0 h 2774"/>
                <a:gd name="T34" fmla="*/ 0 w 1765"/>
                <a:gd name="T35" fmla="*/ 0 h 2774"/>
                <a:gd name="T36" fmla="*/ 0 w 1765"/>
                <a:gd name="T37" fmla="*/ 0 h 2774"/>
                <a:gd name="T38" fmla="*/ 0 w 1765"/>
                <a:gd name="T39" fmla="*/ 0 h 2774"/>
                <a:gd name="T40" fmla="*/ 0 w 1765"/>
                <a:gd name="T41" fmla="*/ 0 h 2774"/>
                <a:gd name="T42" fmla="*/ 0 w 1765"/>
                <a:gd name="T43" fmla="*/ 0 h 2774"/>
                <a:gd name="T44" fmla="*/ 0 w 1765"/>
                <a:gd name="T45" fmla="*/ 0 h 2774"/>
                <a:gd name="T46" fmla="*/ 0 w 1765"/>
                <a:gd name="T47" fmla="*/ 0 h 2774"/>
                <a:gd name="T48" fmla="*/ 0 w 1765"/>
                <a:gd name="T49" fmla="*/ 0 h 2774"/>
                <a:gd name="T50" fmla="*/ 0 w 1765"/>
                <a:gd name="T51" fmla="*/ 0 h 2774"/>
                <a:gd name="T52" fmla="*/ 0 w 1765"/>
                <a:gd name="T53" fmla="*/ 0 h 2774"/>
                <a:gd name="T54" fmla="*/ 0 w 1765"/>
                <a:gd name="T55" fmla="*/ 0 h 2774"/>
                <a:gd name="T56" fmla="*/ 0 w 1765"/>
                <a:gd name="T57" fmla="*/ 0 h 2774"/>
                <a:gd name="T58" fmla="*/ 0 w 1765"/>
                <a:gd name="T59" fmla="*/ 0 h 2774"/>
                <a:gd name="T60" fmla="*/ 0 w 1765"/>
                <a:gd name="T61" fmla="*/ 0 h 2774"/>
                <a:gd name="T62" fmla="*/ 0 w 1765"/>
                <a:gd name="T63" fmla="*/ 0 h 2774"/>
                <a:gd name="T64" fmla="*/ 0 w 1765"/>
                <a:gd name="T65" fmla="*/ 0 h 2774"/>
                <a:gd name="T66" fmla="*/ 0 w 1765"/>
                <a:gd name="T67" fmla="*/ 0 h 2774"/>
                <a:gd name="T68" fmla="*/ 0 w 1765"/>
                <a:gd name="T69" fmla="*/ 0 h 2774"/>
                <a:gd name="T70" fmla="*/ 0 w 1765"/>
                <a:gd name="T71" fmla="*/ 0 h 2774"/>
                <a:gd name="T72" fmla="*/ 0 w 1765"/>
                <a:gd name="T73" fmla="*/ 0 h 2774"/>
                <a:gd name="T74" fmla="*/ 0 w 1765"/>
                <a:gd name="T75" fmla="*/ 0 h 27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65"/>
                <a:gd name="T115" fmla="*/ 0 h 2774"/>
                <a:gd name="T116" fmla="*/ 1765 w 1765"/>
                <a:gd name="T117" fmla="*/ 2774 h 27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65" h="2774">
                  <a:moveTo>
                    <a:pt x="0" y="2722"/>
                  </a:moveTo>
                  <a:lnTo>
                    <a:pt x="81" y="1843"/>
                  </a:lnTo>
                  <a:lnTo>
                    <a:pt x="127" y="1713"/>
                  </a:lnTo>
                  <a:lnTo>
                    <a:pt x="198" y="1528"/>
                  </a:lnTo>
                  <a:lnTo>
                    <a:pt x="282" y="1507"/>
                  </a:lnTo>
                  <a:lnTo>
                    <a:pt x="446" y="1473"/>
                  </a:lnTo>
                  <a:lnTo>
                    <a:pt x="525" y="1425"/>
                  </a:lnTo>
                  <a:lnTo>
                    <a:pt x="591" y="1367"/>
                  </a:lnTo>
                  <a:lnTo>
                    <a:pt x="617" y="1208"/>
                  </a:lnTo>
                  <a:lnTo>
                    <a:pt x="538" y="996"/>
                  </a:lnTo>
                  <a:lnTo>
                    <a:pt x="485" y="977"/>
                  </a:lnTo>
                  <a:lnTo>
                    <a:pt x="438" y="748"/>
                  </a:lnTo>
                  <a:lnTo>
                    <a:pt x="470" y="689"/>
                  </a:lnTo>
                  <a:lnTo>
                    <a:pt x="454" y="462"/>
                  </a:lnTo>
                  <a:lnTo>
                    <a:pt x="460" y="248"/>
                  </a:lnTo>
                  <a:lnTo>
                    <a:pt x="518" y="164"/>
                  </a:lnTo>
                  <a:lnTo>
                    <a:pt x="634" y="20"/>
                  </a:lnTo>
                  <a:lnTo>
                    <a:pt x="727" y="0"/>
                  </a:lnTo>
                  <a:lnTo>
                    <a:pt x="850" y="0"/>
                  </a:lnTo>
                  <a:lnTo>
                    <a:pt x="945" y="57"/>
                  </a:lnTo>
                  <a:lnTo>
                    <a:pt x="1024" y="164"/>
                  </a:lnTo>
                  <a:lnTo>
                    <a:pt x="1078" y="340"/>
                  </a:lnTo>
                  <a:lnTo>
                    <a:pt x="1090" y="495"/>
                  </a:lnTo>
                  <a:lnTo>
                    <a:pt x="1090" y="628"/>
                  </a:lnTo>
                  <a:lnTo>
                    <a:pt x="1138" y="651"/>
                  </a:lnTo>
                  <a:lnTo>
                    <a:pt x="1122" y="865"/>
                  </a:lnTo>
                  <a:lnTo>
                    <a:pt x="1054" y="902"/>
                  </a:lnTo>
                  <a:lnTo>
                    <a:pt x="1038" y="1032"/>
                  </a:lnTo>
                  <a:lnTo>
                    <a:pt x="1013" y="1178"/>
                  </a:lnTo>
                  <a:lnTo>
                    <a:pt x="1031" y="1292"/>
                  </a:lnTo>
                  <a:lnTo>
                    <a:pt x="1118" y="1367"/>
                  </a:lnTo>
                  <a:lnTo>
                    <a:pt x="1233" y="1411"/>
                  </a:lnTo>
                  <a:lnTo>
                    <a:pt x="1397" y="1447"/>
                  </a:lnTo>
                  <a:lnTo>
                    <a:pt x="1512" y="1458"/>
                  </a:lnTo>
                  <a:lnTo>
                    <a:pt x="1575" y="1578"/>
                  </a:lnTo>
                  <a:lnTo>
                    <a:pt x="1622" y="1687"/>
                  </a:lnTo>
                  <a:lnTo>
                    <a:pt x="1765" y="2774"/>
                  </a:lnTo>
                  <a:lnTo>
                    <a:pt x="0" y="2722"/>
                  </a:lnTo>
                  <a:close/>
                </a:path>
              </a:pathLst>
            </a:custGeom>
            <a:solidFill>
              <a:srgbClr val="808080"/>
            </a:solidFill>
            <a:ln w="1588">
              <a:solidFill>
                <a:srgbClr val="919191"/>
              </a:solidFill>
              <a:round/>
              <a:headEnd/>
              <a:tailEnd/>
            </a:ln>
          </p:spPr>
          <p:txBody>
            <a:bodyPr/>
            <a:lstStyle/>
            <a:p>
              <a:endParaRPr lang="en-GB"/>
            </a:p>
          </p:txBody>
        </p:sp>
        <p:sp>
          <p:nvSpPr>
            <p:cNvPr id="19467" name="Freeform 12"/>
            <p:cNvSpPr>
              <a:spLocks/>
            </p:cNvSpPr>
            <p:nvPr/>
          </p:nvSpPr>
          <p:spPr bwMode="auto">
            <a:xfrm>
              <a:off x="2464" y="2105"/>
              <a:ext cx="814" cy="1037"/>
            </a:xfrm>
            <a:custGeom>
              <a:avLst/>
              <a:gdLst>
                <a:gd name="T0" fmla="*/ 1 w 1626"/>
                <a:gd name="T1" fmla="*/ 0 h 3111"/>
                <a:gd name="T2" fmla="*/ 0 w 1626"/>
                <a:gd name="T3" fmla="*/ 0 h 3111"/>
                <a:gd name="T4" fmla="*/ 1 w 1626"/>
                <a:gd name="T5" fmla="*/ 0 h 3111"/>
                <a:gd name="T6" fmla="*/ 1 w 1626"/>
                <a:gd name="T7" fmla="*/ 0 h 3111"/>
                <a:gd name="T8" fmla="*/ 1 w 1626"/>
                <a:gd name="T9" fmla="*/ 0 h 3111"/>
                <a:gd name="T10" fmla="*/ 1 w 1626"/>
                <a:gd name="T11" fmla="*/ 0 h 3111"/>
                <a:gd name="T12" fmla="*/ 1 w 1626"/>
                <a:gd name="T13" fmla="*/ 0 h 3111"/>
                <a:gd name="T14" fmla="*/ 1 w 1626"/>
                <a:gd name="T15" fmla="*/ 0 h 3111"/>
                <a:gd name="T16" fmla="*/ 1 w 1626"/>
                <a:gd name="T17" fmla="*/ 0 h 3111"/>
                <a:gd name="T18" fmla="*/ 1 w 1626"/>
                <a:gd name="T19" fmla="*/ 0 h 3111"/>
                <a:gd name="T20" fmla="*/ 1 w 1626"/>
                <a:gd name="T21" fmla="*/ 0 h 3111"/>
                <a:gd name="T22" fmla="*/ 1 w 1626"/>
                <a:gd name="T23" fmla="*/ 0 h 3111"/>
                <a:gd name="T24" fmla="*/ 1 w 1626"/>
                <a:gd name="T25" fmla="*/ 0 h 3111"/>
                <a:gd name="T26" fmla="*/ 1 w 1626"/>
                <a:gd name="T27" fmla="*/ 0 h 3111"/>
                <a:gd name="T28" fmla="*/ 1 w 1626"/>
                <a:gd name="T29" fmla="*/ 0 h 3111"/>
                <a:gd name="T30" fmla="*/ 1 w 1626"/>
                <a:gd name="T31" fmla="*/ 0 h 3111"/>
                <a:gd name="T32" fmla="*/ 1 w 1626"/>
                <a:gd name="T33" fmla="*/ 0 h 3111"/>
                <a:gd name="T34" fmla="*/ 1 w 1626"/>
                <a:gd name="T35" fmla="*/ 0 h 3111"/>
                <a:gd name="T36" fmla="*/ 1 w 1626"/>
                <a:gd name="T37" fmla="*/ 0 h 3111"/>
                <a:gd name="T38" fmla="*/ 1 w 1626"/>
                <a:gd name="T39" fmla="*/ 0 h 3111"/>
                <a:gd name="T40" fmla="*/ 1 w 1626"/>
                <a:gd name="T41" fmla="*/ 0 h 3111"/>
                <a:gd name="T42" fmla="*/ 1 w 1626"/>
                <a:gd name="T43" fmla="*/ 0 h 3111"/>
                <a:gd name="T44" fmla="*/ 1 w 1626"/>
                <a:gd name="T45" fmla="*/ 0 h 3111"/>
                <a:gd name="T46" fmla="*/ 1 w 1626"/>
                <a:gd name="T47" fmla="*/ 0 h 3111"/>
                <a:gd name="T48" fmla="*/ 1 w 1626"/>
                <a:gd name="T49" fmla="*/ 0 h 3111"/>
                <a:gd name="T50" fmla="*/ 1 w 1626"/>
                <a:gd name="T51" fmla="*/ 0 h 3111"/>
                <a:gd name="T52" fmla="*/ 1 w 1626"/>
                <a:gd name="T53" fmla="*/ 0 h 3111"/>
                <a:gd name="T54" fmla="*/ 1 w 1626"/>
                <a:gd name="T55" fmla="*/ 0 h 3111"/>
                <a:gd name="T56" fmla="*/ 1 w 1626"/>
                <a:gd name="T57" fmla="*/ 0 h 3111"/>
                <a:gd name="T58" fmla="*/ 1 w 1626"/>
                <a:gd name="T59" fmla="*/ 0 h 3111"/>
                <a:gd name="T60" fmla="*/ 1 w 1626"/>
                <a:gd name="T61" fmla="*/ 0 h 3111"/>
                <a:gd name="T62" fmla="*/ 1 w 1626"/>
                <a:gd name="T63" fmla="*/ 0 h 3111"/>
                <a:gd name="T64" fmla="*/ 1 w 1626"/>
                <a:gd name="T65" fmla="*/ 0 h 3111"/>
                <a:gd name="T66" fmla="*/ 1 w 1626"/>
                <a:gd name="T67" fmla="*/ 0 h 3111"/>
                <a:gd name="T68" fmla="*/ 1 w 1626"/>
                <a:gd name="T69" fmla="*/ 0 h 3111"/>
                <a:gd name="T70" fmla="*/ 1 w 1626"/>
                <a:gd name="T71" fmla="*/ 0 h 3111"/>
                <a:gd name="T72" fmla="*/ 1 w 1626"/>
                <a:gd name="T73" fmla="*/ 0 h 31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26"/>
                <a:gd name="T112" fmla="*/ 0 h 3111"/>
                <a:gd name="T113" fmla="*/ 1626 w 1626"/>
                <a:gd name="T114" fmla="*/ 3111 h 31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26" h="3111">
                  <a:moveTo>
                    <a:pt x="31" y="3081"/>
                  </a:moveTo>
                  <a:lnTo>
                    <a:pt x="17" y="3045"/>
                  </a:lnTo>
                  <a:lnTo>
                    <a:pt x="7" y="2945"/>
                  </a:lnTo>
                  <a:lnTo>
                    <a:pt x="0" y="2643"/>
                  </a:lnTo>
                  <a:lnTo>
                    <a:pt x="14" y="2143"/>
                  </a:lnTo>
                  <a:lnTo>
                    <a:pt x="31" y="2023"/>
                  </a:lnTo>
                  <a:lnTo>
                    <a:pt x="59" y="1911"/>
                  </a:lnTo>
                  <a:lnTo>
                    <a:pt x="135" y="1837"/>
                  </a:lnTo>
                  <a:lnTo>
                    <a:pt x="268" y="1733"/>
                  </a:lnTo>
                  <a:lnTo>
                    <a:pt x="403" y="1632"/>
                  </a:lnTo>
                  <a:lnTo>
                    <a:pt x="483" y="1557"/>
                  </a:lnTo>
                  <a:lnTo>
                    <a:pt x="460" y="1521"/>
                  </a:lnTo>
                  <a:lnTo>
                    <a:pt x="383" y="1456"/>
                  </a:lnTo>
                  <a:lnTo>
                    <a:pt x="302" y="1389"/>
                  </a:lnTo>
                  <a:lnTo>
                    <a:pt x="263" y="1337"/>
                  </a:lnTo>
                  <a:lnTo>
                    <a:pt x="269" y="1319"/>
                  </a:lnTo>
                  <a:lnTo>
                    <a:pt x="286" y="1316"/>
                  </a:lnTo>
                  <a:lnTo>
                    <a:pt x="300" y="1313"/>
                  </a:lnTo>
                  <a:lnTo>
                    <a:pt x="306" y="1294"/>
                  </a:lnTo>
                  <a:lnTo>
                    <a:pt x="301" y="1259"/>
                  </a:lnTo>
                  <a:lnTo>
                    <a:pt x="291" y="1251"/>
                  </a:lnTo>
                  <a:lnTo>
                    <a:pt x="284" y="1242"/>
                  </a:lnTo>
                  <a:lnTo>
                    <a:pt x="283" y="1231"/>
                  </a:lnTo>
                  <a:lnTo>
                    <a:pt x="284" y="1207"/>
                  </a:lnTo>
                  <a:lnTo>
                    <a:pt x="313" y="1015"/>
                  </a:lnTo>
                  <a:lnTo>
                    <a:pt x="330" y="907"/>
                  </a:lnTo>
                  <a:lnTo>
                    <a:pt x="334" y="862"/>
                  </a:lnTo>
                  <a:lnTo>
                    <a:pt x="336" y="825"/>
                  </a:lnTo>
                  <a:lnTo>
                    <a:pt x="313" y="679"/>
                  </a:lnTo>
                  <a:lnTo>
                    <a:pt x="301" y="602"/>
                  </a:lnTo>
                  <a:lnTo>
                    <a:pt x="297" y="568"/>
                  </a:lnTo>
                  <a:lnTo>
                    <a:pt x="297" y="537"/>
                  </a:lnTo>
                  <a:lnTo>
                    <a:pt x="328" y="365"/>
                  </a:lnTo>
                  <a:lnTo>
                    <a:pt x="380" y="207"/>
                  </a:lnTo>
                  <a:lnTo>
                    <a:pt x="467" y="82"/>
                  </a:lnTo>
                  <a:lnTo>
                    <a:pt x="521" y="29"/>
                  </a:lnTo>
                  <a:lnTo>
                    <a:pt x="571" y="0"/>
                  </a:lnTo>
                  <a:lnTo>
                    <a:pt x="602" y="13"/>
                  </a:lnTo>
                  <a:lnTo>
                    <a:pt x="632" y="39"/>
                  </a:lnTo>
                  <a:lnTo>
                    <a:pt x="716" y="85"/>
                  </a:lnTo>
                  <a:lnTo>
                    <a:pt x="746" y="74"/>
                  </a:lnTo>
                  <a:lnTo>
                    <a:pt x="778" y="62"/>
                  </a:lnTo>
                  <a:lnTo>
                    <a:pt x="825" y="97"/>
                  </a:lnTo>
                  <a:lnTo>
                    <a:pt x="878" y="160"/>
                  </a:lnTo>
                  <a:lnTo>
                    <a:pt x="961" y="305"/>
                  </a:lnTo>
                  <a:lnTo>
                    <a:pt x="1008" y="468"/>
                  </a:lnTo>
                  <a:lnTo>
                    <a:pt x="1045" y="643"/>
                  </a:lnTo>
                  <a:lnTo>
                    <a:pt x="1089" y="994"/>
                  </a:lnTo>
                  <a:lnTo>
                    <a:pt x="1098" y="1270"/>
                  </a:lnTo>
                  <a:lnTo>
                    <a:pt x="1103" y="1366"/>
                  </a:lnTo>
                  <a:lnTo>
                    <a:pt x="1105" y="1421"/>
                  </a:lnTo>
                  <a:lnTo>
                    <a:pt x="1105" y="1444"/>
                  </a:lnTo>
                  <a:lnTo>
                    <a:pt x="1104" y="1467"/>
                  </a:lnTo>
                  <a:lnTo>
                    <a:pt x="1096" y="1501"/>
                  </a:lnTo>
                  <a:lnTo>
                    <a:pt x="1089" y="1538"/>
                  </a:lnTo>
                  <a:lnTo>
                    <a:pt x="1105" y="1571"/>
                  </a:lnTo>
                  <a:lnTo>
                    <a:pt x="1135" y="1606"/>
                  </a:lnTo>
                  <a:lnTo>
                    <a:pt x="1196" y="1658"/>
                  </a:lnTo>
                  <a:lnTo>
                    <a:pt x="1348" y="1785"/>
                  </a:lnTo>
                  <a:lnTo>
                    <a:pt x="1612" y="2325"/>
                  </a:lnTo>
                  <a:lnTo>
                    <a:pt x="1619" y="2437"/>
                  </a:lnTo>
                  <a:lnTo>
                    <a:pt x="1612" y="2454"/>
                  </a:lnTo>
                  <a:lnTo>
                    <a:pt x="1611" y="2487"/>
                  </a:lnTo>
                  <a:lnTo>
                    <a:pt x="1611" y="2513"/>
                  </a:lnTo>
                  <a:lnTo>
                    <a:pt x="1612" y="2552"/>
                  </a:lnTo>
                  <a:lnTo>
                    <a:pt x="1623" y="2887"/>
                  </a:lnTo>
                  <a:lnTo>
                    <a:pt x="1626" y="3034"/>
                  </a:lnTo>
                  <a:lnTo>
                    <a:pt x="1626" y="3059"/>
                  </a:lnTo>
                  <a:lnTo>
                    <a:pt x="1625" y="3079"/>
                  </a:lnTo>
                  <a:lnTo>
                    <a:pt x="1619" y="3098"/>
                  </a:lnTo>
                  <a:lnTo>
                    <a:pt x="787" y="3111"/>
                  </a:lnTo>
                  <a:lnTo>
                    <a:pt x="577" y="3111"/>
                  </a:lnTo>
                  <a:lnTo>
                    <a:pt x="476" y="3111"/>
                  </a:lnTo>
                  <a:lnTo>
                    <a:pt x="377" y="3108"/>
                  </a:lnTo>
                  <a:lnTo>
                    <a:pt x="31" y="3081"/>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68" name="Freeform 13"/>
            <p:cNvSpPr>
              <a:spLocks/>
            </p:cNvSpPr>
            <p:nvPr/>
          </p:nvSpPr>
          <p:spPr bwMode="auto">
            <a:xfrm>
              <a:off x="3226" y="2092"/>
              <a:ext cx="838" cy="1067"/>
            </a:xfrm>
            <a:custGeom>
              <a:avLst/>
              <a:gdLst>
                <a:gd name="T0" fmla="*/ 1 w 1675"/>
                <a:gd name="T1" fmla="*/ 0 h 3203"/>
                <a:gd name="T2" fmla="*/ 1 w 1675"/>
                <a:gd name="T3" fmla="*/ 0 h 3203"/>
                <a:gd name="T4" fmla="*/ 1 w 1675"/>
                <a:gd name="T5" fmla="*/ 0 h 3203"/>
                <a:gd name="T6" fmla="*/ 1 w 1675"/>
                <a:gd name="T7" fmla="*/ 0 h 3203"/>
                <a:gd name="T8" fmla="*/ 1 w 1675"/>
                <a:gd name="T9" fmla="*/ 0 h 3203"/>
                <a:gd name="T10" fmla="*/ 1 w 1675"/>
                <a:gd name="T11" fmla="*/ 0 h 3203"/>
                <a:gd name="T12" fmla="*/ 1 w 1675"/>
                <a:gd name="T13" fmla="*/ 0 h 3203"/>
                <a:gd name="T14" fmla="*/ 1 w 1675"/>
                <a:gd name="T15" fmla="*/ 0 h 3203"/>
                <a:gd name="T16" fmla="*/ 1 w 1675"/>
                <a:gd name="T17" fmla="*/ 0 h 3203"/>
                <a:gd name="T18" fmla="*/ 1 w 1675"/>
                <a:gd name="T19" fmla="*/ 0 h 3203"/>
                <a:gd name="T20" fmla="*/ 1 w 1675"/>
                <a:gd name="T21" fmla="*/ 0 h 3203"/>
                <a:gd name="T22" fmla="*/ 1 w 1675"/>
                <a:gd name="T23" fmla="*/ 0 h 3203"/>
                <a:gd name="T24" fmla="*/ 1 w 1675"/>
                <a:gd name="T25" fmla="*/ 0 h 3203"/>
                <a:gd name="T26" fmla="*/ 1 w 1675"/>
                <a:gd name="T27" fmla="*/ 0 h 3203"/>
                <a:gd name="T28" fmla="*/ 1 w 1675"/>
                <a:gd name="T29" fmla="*/ 0 h 3203"/>
                <a:gd name="T30" fmla="*/ 1 w 1675"/>
                <a:gd name="T31" fmla="*/ 0 h 3203"/>
                <a:gd name="T32" fmla="*/ 1 w 1675"/>
                <a:gd name="T33" fmla="*/ 0 h 3203"/>
                <a:gd name="T34" fmla="*/ 1 w 1675"/>
                <a:gd name="T35" fmla="*/ 0 h 3203"/>
                <a:gd name="T36" fmla="*/ 1 w 1675"/>
                <a:gd name="T37" fmla="*/ 0 h 3203"/>
                <a:gd name="T38" fmla="*/ 1 w 1675"/>
                <a:gd name="T39" fmla="*/ 0 h 3203"/>
                <a:gd name="T40" fmla="*/ 1 w 1675"/>
                <a:gd name="T41" fmla="*/ 0 h 3203"/>
                <a:gd name="T42" fmla="*/ 1 w 1675"/>
                <a:gd name="T43" fmla="*/ 0 h 3203"/>
                <a:gd name="T44" fmla="*/ 1 w 1675"/>
                <a:gd name="T45" fmla="*/ 0 h 3203"/>
                <a:gd name="T46" fmla="*/ 1 w 1675"/>
                <a:gd name="T47" fmla="*/ 0 h 3203"/>
                <a:gd name="T48" fmla="*/ 1 w 1675"/>
                <a:gd name="T49" fmla="*/ 0 h 3203"/>
                <a:gd name="T50" fmla="*/ 1 w 1675"/>
                <a:gd name="T51" fmla="*/ 0 h 3203"/>
                <a:gd name="T52" fmla="*/ 1 w 1675"/>
                <a:gd name="T53" fmla="*/ 0 h 3203"/>
                <a:gd name="T54" fmla="*/ 1 w 1675"/>
                <a:gd name="T55" fmla="*/ 0 h 3203"/>
                <a:gd name="T56" fmla="*/ 1 w 1675"/>
                <a:gd name="T57" fmla="*/ 0 h 3203"/>
                <a:gd name="T58" fmla="*/ 1 w 1675"/>
                <a:gd name="T59" fmla="*/ 0 h 3203"/>
                <a:gd name="T60" fmla="*/ 1 w 1675"/>
                <a:gd name="T61" fmla="*/ 0 h 3203"/>
                <a:gd name="T62" fmla="*/ 1 w 1675"/>
                <a:gd name="T63" fmla="*/ 0 h 3203"/>
                <a:gd name="T64" fmla="*/ 1 w 1675"/>
                <a:gd name="T65" fmla="*/ 0 h 3203"/>
                <a:gd name="T66" fmla="*/ 1 w 1675"/>
                <a:gd name="T67" fmla="*/ 0 h 3203"/>
                <a:gd name="T68" fmla="*/ 1 w 1675"/>
                <a:gd name="T69" fmla="*/ 0 h 3203"/>
                <a:gd name="T70" fmla="*/ 1 w 1675"/>
                <a:gd name="T71" fmla="*/ 0 h 3203"/>
                <a:gd name="T72" fmla="*/ 1 w 1675"/>
                <a:gd name="T73" fmla="*/ 0 h 3203"/>
                <a:gd name="T74" fmla="*/ 1 w 1675"/>
                <a:gd name="T75" fmla="*/ 0 h 3203"/>
                <a:gd name="T76" fmla="*/ 1 w 1675"/>
                <a:gd name="T77" fmla="*/ 0 h 3203"/>
                <a:gd name="T78" fmla="*/ 1 w 1675"/>
                <a:gd name="T79" fmla="*/ 0 h 3203"/>
                <a:gd name="T80" fmla="*/ 1 w 1675"/>
                <a:gd name="T81" fmla="*/ 0 h 3203"/>
                <a:gd name="T82" fmla="*/ 1 w 1675"/>
                <a:gd name="T83" fmla="*/ 0 h 32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75"/>
                <a:gd name="T127" fmla="*/ 0 h 3203"/>
                <a:gd name="T128" fmla="*/ 1675 w 1675"/>
                <a:gd name="T129" fmla="*/ 3203 h 32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75" h="3203">
                  <a:moveTo>
                    <a:pt x="1588" y="3157"/>
                  </a:moveTo>
                  <a:lnTo>
                    <a:pt x="1620" y="3144"/>
                  </a:lnTo>
                  <a:lnTo>
                    <a:pt x="1645" y="3104"/>
                  </a:lnTo>
                  <a:lnTo>
                    <a:pt x="1672" y="2962"/>
                  </a:lnTo>
                  <a:lnTo>
                    <a:pt x="1675" y="2870"/>
                  </a:lnTo>
                  <a:lnTo>
                    <a:pt x="1675" y="2818"/>
                  </a:lnTo>
                  <a:lnTo>
                    <a:pt x="1673" y="2762"/>
                  </a:lnTo>
                  <a:lnTo>
                    <a:pt x="1653" y="2522"/>
                  </a:lnTo>
                  <a:lnTo>
                    <a:pt x="1572" y="2036"/>
                  </a:lnTo>
                  <a:lnTo>
                    <a:pt x="1523" y="1840"/>
                  </a:lnTo>
                  <a:lnTo>
                    <a:pt x="1474" y="1701"/>
                  </a:lnTo>
                  <a:lnTo>
                    <a:pt x="1453" y="1673"/>
                  </a:lnTo>
                  <a:lnTo>
                    <a:pt x="1418" y="1651"/>
                  </a:lnTo>
                  <a:lnTo>
                    <a:pt x="1351" y="1619"/>
                  </a:lnTo>
                  <a:lnTo>
                    <a:pt x="1164" y="1505"/>
                  </a:lnTo>
                  <a:lnTo>
                    <a:pt x="1056" y="1437"/>
                  </a:lnTo>
                  <a:lnTo>
                    <a:pt x="1000" y="1394"/>
                  </a:lnTo>
                  <a:lnTo>
                    <a:pt x="960" y="1342"/>
                  </a:lnTo>
                  <a:lnTo>
                    <a:pt x="941" y="1226"/>
                  </a:lnTo>
                  <a:lnTo>
                    <a:pt x="941" y="1193"/>
                  </a:lnTo>
                  <a:lnTo>
                    <a:pt x="941" y="1158"/>
                  </a:lnTo>
                  <a:lnTo>
                    <a:pt x="951" y="1105"/>
                  </a:lnTo>
                  <a:lnTo>
                    <a:pt x="1024" y="966"/>
                  </a:lnTo>
                  <a:lnTo>
                    <a:pt x="1058" y="836"/>
                  </a:lnTo>
                  <a:lnTo>
                    <a:pt x="1080" y="703"/>
                  </a:lnTo>
                  <a:lnTo>
                    <a:pt x="1077" y="676"/>
                  </a:lnTo>
                  <a:lnTo>
                    <a:pt x="1067" y="656"/>
                  </a:lnTo>
                  <a:lnTo>
                    <a:pt x="1050" y="604"/>
                  </a:lnTo>
                  <a:lnTo>
                    <a:pt x="1050" y="526"/>
                  </a:lnTo>
                  <a:lnTo>
                    <a:pt x="1045" y="429"/>
                  </a:lnTo>
                  <a:lnTo>
                    <a:pt x="1016" y="261"/>
                  </a:lnTo>
                  <a:lnTo>
                    <a:pt x="987" y="205"/>
                  </a:lnTo>
                  <a:lnTo>
                    <a:pt x="940" y="143"/>
                  </a:lnTo>
                  <a:lnTo>
                    <a:pt x="842" y="52"/>
                  </a:lnTo>
                  <a:lnTo>
                    <a:pt x="749" y="17"/>
                  </a:lnTo>
                  <a:lnTo>
                    <a:pt x="650" y="0"/>
                  </a:lnTo>
                  <a:lnTo>
                    <a:pt x="634" y="1"/>
                  </a:lnTo>
                  <a:lnTo>
                    <a:pt x="615" y="10"/>
                  </a:lnTo>
                  <a:lnTo>
                    <a:pt x="573" y="39"/>
                  </a:lnTo>
                  <a:lnTo>
                    <a:pt x="497" y="110"/>
                  </a:lnTo>
                  <a:lnTo>
                    <a:pt x="462" y="195"/>
                  </a:lnTo>
                  <a:lnTo>
                    <a:pt x="429" y="292"/>
                  </a:lnTo>
                  <a:lnTo>
                    <a:pt x="423" y="352"/>
                  </a:lnTo>
                  <a:lnTo>
                    <a:pt x="423" y="393"/>
                  </a:lnTo>
                  <a:lnTo>
                    <a:pt x="423" y="415"/>
                  </a:lnTo>
                  <a:lnTo>
                    <a:pt x="423" y="441"/>
                  </a:lnTo>
                  <a:lnTo>
                    <a:pt x="425" y="532"/>
                  </a:lnTo>
                  <a:lnTo>
                    <a:pt x="425" y="569"/>
                  </a:lnTo>
                  <a:lnTo>
                    <a:pt x="424" y="599"/>
                  </a:lnTo>
                  <a:lnTo>
                    <a:pt x="405" y="644"/>
                  </a:lnTo>
                  <a:lnTo>
                    <a:pt x="386" y="689"/>
                  </a:lnTo>
                  <a:lnTo>
                    <a:pt x="415" y="880"/>
                  </a:lnTo>
                  <a:lnTo>
                    <a:pt x="450" y="963"/>
                  </a:lnTo>
                  <a:lnTo>
                    <a:pt x="486" y="1040"/>
                  </a:lnTo>
                  <a:lnTo>
                    <a:pt x="516" y="1193"/>
                  </a:lnTo>
                  <a:lnTo>
                    <a:pt x="530" y="1232"/>
                  </a:lnTo>
                  <a:lnTo>
                    <a:pt x="575" y="1317"/>
                  </a:lnTo>
                  <a:lnTo>
                    <a:pt x="531" y="1356"/>
                  </a:lnTo>
                  <a:lnTo>
                    <a:pt x="461" y="1397"/>
                  </a:lnTo>
                  <a:lnTo>
                    <a:pt x="431" y="1401"/>
                  </a:lnTo>
                  <a:lnTo>
                    <a:pt x="391" y="1392"/>
                  </a:lnTo>
                  <a:lnTo>
                    <a:pt x="353" y="1381"/>
                  </a:lnTo>
                  <a:lnTo>
                    <a:pt x="321" y="1378"/>
                  </a:lnTo>
                  <a:lnTo>
                    <a:pt x="282" y="1382"/>
                  </a:lnTo>
                  <a:lnTo>
                    <a:pt x="254" y="1382"/>
                  </a:lnTo>
                  <a:lnTo>
                    <a:pt x="239" y="1382"/>
                  </a:lnTo>
                  <a:lnTo>
                    <a:pt x="224" y="1381"/>
                  </a:lnTo>
                  <a:lnTo>
                    <a:pt x="165" y="1379"/>
                  </a:lnTo>
                  <a:lnTo>
                    <a:pt x="142" y="1379"/>
                  </a:lnTo>
                  <a:lnTo>
                    <a:pt x="123" y="1385"/>
                  </a:lnTo>
                  <a:lnTo>
                    <a:pt x="112" y="1417"/>
                  </a:lnTo>
                  <a:lnTo>
                    <a:pt x="107" y="1482"/>
                  </a:lnTo>
                  <a:lnTo>
                    <a:pt x="94" y="1593"/>
                  </a:lnTo>
                  <a:lnTo>
                    <a:pt x="64" y="1686"/>
                  </a:lnTo>
                  <a:lnTo>
                    <a:pt x="46" y="1789"/>
                  </a:lnTo>
                  <a:lnTo>
                    <a:pt x="3" y="2317"/>
                  </a:lnTo>
                  <a:lnTo>
                    <a:pt x="0" y="2815"/>
                  </a:lnTo>
                  <a:lnTo>
                    <a:pt x="3" y="3176"/>
                  </a:lnTo>
                  <a:lnTo>
                    <a:pt x="316" y="3199"/>
                  </a:lnTo>
                  <a:lnTo>
                    <a:pt x="493" y="3203"/>
                  </a:lnTo>
                  <a:lnTo>
                    <a:pt x="587" y="3203"/>
                  </a:lnTo>
                  <a:lnTo>
                    <a:pt x="636" y="3203"/>
                  </a:lnTo>
                  <a:lnTo>
                    <a:pt x="686" y="3203"/>
                  </a:lnTo>
                  <a:lnTo>
                    <a:pt x="1588" y="3157"/>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69" name="Freeform 14"/>
            <p:cNvSpPr>
              <a:spLocks/>
            </p:cNvSpPr>
            <p:nvPr/>
          </p:nvSpPr>
          <p:spPr bwMode="auto">
            <a:xfrm>
              <a:off x="1547" y="2214"/>
              <a:ext cx="811" cy="966"/>
            </a:xfrm>
            <a:custGeom>
              <a:avLst/>
              <a:gdLst>
                <a:gd name="T0" fmla="*/ 1 w 1621"/>
                <a:gd name="T1" fmla="*/ 0 h 2897"/>
                <a:gd name="T2" fmla="*/ 1 w 1621"/>
                <a:gd name="T3" fmla="*/ 0 h 2897"/>
                <a:gd name="T4" fmla="*/ 1 w 1621"/>
                <a:gd name="T5" fmla="*/ 0 h 2897"/>
                <a:gd name="T6" fmla="*/ 1 w 1621"/>
                <a:gd name="T7" fmla="*/ 0 h 2897"/>
                <a:gd name="T8" fmla="*/ 1 w 1621"/>
                <a:gd name="T9" fmla="*/ 0 h 2897"/>
                <a:gd name="T10" fmla="*/ 1 w 1621"/>
                <a:gd name="T11" fmla="*/ 0 h 2897"/>
                <a:gd name="T12" fmla="*/ 1 w 1621"/>
                <a:gd name="T13" fmla="*/ 0 h 2897"/>
                <a:gd name="T14" fmla="*/ 1 w 1621"/>
                <a:gd name="T15" fmla="*/ 0 h 2897"/>
                <a:gd name="T16" fmla="*/ 1 w 1621"/>
                <a:gd name="T17" fmla="*/ 0 h 2897"/>
                <a:gd name="T18" fmla="*/ 1 w 1621"/>
                <a:gd name="T19" fmla="*/ 0 h 2897"/>
                <a:gd name="T20" fmla="*/ 1 w 1621"/>
                <a:gd name="T21" fmla="*/ 0 h 2897"/>
                <a:gd name="T22" fmla="*/ 1 w 1621"/>
                <a:gd name="T23" fmla="*/ 0 h 2897"/>
                <a:gd name="T24" fmla="*/ 1 w 1621"/>
                <a:gd name="T25" fmla="*/ 0 h 2897"/>
                <a:gd name="T26" fmla="*/ 1 w 1621"/>
                <a:gd name="T27" fmla="*/ 0 h 2897"/>
                <a:gd name="T28" fmla="*/ 1 w 1621"/>
                <a:gd name="T29" fmla="*/ 0 h 2897"/>
                <a:gd name="T30" fmla="*/ 1 w 1621"/>
                <a:gd name="T31" fmla="*/ 0 h 2897"/>
                <a:gd name="T32" fmla="*/ 1 w 1621"/>
                <a:gd name="T33" fmla="*/ 0 h 2897"/>
                <a:gd name="T34" fmla="*/ 1 w 1621"/>
                <a:gd name="T35" fmla="*/ 0 h 2897"/>
                <a:gd name="T36" fmla="*/ 1 w 1621"/>
                <a:gd name="T37" fmla="*/ 0 h 2897"/>
                <a:gd name="T38" fmla="*/ 1 w 1621"/>
                <a:gd name="T39" fmla="*/ 0 h 2897"/>
                <a:gd name="T40" fmla="*/ 1 w 1621"/>
                <a:gd name="T41" fmla="*/ 0 h 2897"/>
                <a:gd name="T42" fmla="*/ 1 w 1621"/>
                <a:gd name="T43" fmla="*/ 0 h 2897"/>
                <a:gd name="T44" fmla="*/ 1 w 1621"/>
                <a:gd name="T45" fmla="*/ 0 h 2897"/>
                <a:gd name="T46" fmla="*/ 1 w 1621"/>
                <a:gd name="T47" fmla="*/ 0 h 2897"/>
                <a:gd name="T48" fmla="*/ 1 w 1621"/>
                <a:gd name="T49" fmla="*/ 0 h 2897"/>
                <a:gd name="T50" fmla="*/ 1 w 1621"/>
                <a:gd name="T51" fmla="*/ 0 h 2897"/>
                <a:gd name="T52" fmla="*/ 1 w 1621"/>
                <a:gd name="T53" fmla="*/ 0 h 2897"/>
                <a:gd name="T54" fmla="*/ 1 w 1621"/>
                <a:gd name="T55" fmla="*/ 0 h 2897"/>
                <a:gd name="T56" fmla="*/ 1 w 1621"/>
                <a:gd name="T57" fmla="*/ 0 h 2897"/>
                <a:gd name="T58" fmla="*/ 1 w 1621"/>
                <a:gd name="T59" fmla="*/ 0 h 2897"/>
                <a:gd name="T60" fmla="*/ 1 w 1621"/>
                <a:gd name="T61" fmla="*/ 0 h 2897"/>
                <a:gd name="T62" fmla="*/ 0 w 1621"/>
                <a:gd name="T63" fmla="*/ 0 h 2897"/>
                <a:gd name="T64" fmla="*/ 1 w 1621"/>
                <a:gd name="T65" fmla="*/ 0 h 2897"/>
                <a:gd name="T66" fmla="*/ 1 w 1621"/>
                <a:gd name="T67" fmla="*/ 0 h 2897"/>
                <a:gd name="T68" fmla="*/ 1 w 1621"/>
                <a:gd name="T69" fmla="*/ 0 h 2897"/>
                <a:gd name="T70" fmla="*/ 1 w 1621"/>
                <a:gd name="T71" fmla="*/ 0 h 28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1"/>
                <a:gd name="T109" fmla="*/ 0 h 2897"/>
                <a:gd name="T110" fmla="*/ 1621 w 1621"/>
                <a:gd name="T111" fmla="*/ 2897 h 289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1" h="2897">
                  <a:moveTo>
                    <a:pt x="1621" y="2890"/>
                  </a:moveTo>
                  <a:lnTo>
                    <a:pt x="1621" y="2770"/>
                  </a:lnTo>
                  <a:lnTo>
                    <a:pt x="1617" y="2614"/>
                  </a:lnTo>
                  <a:lnTo>
                    <a:pt x="1595" y="2246"/>
                  </a:lnTo>
                  <a:lnTo>
                    <a:pt x="1553" y="1882"/>
                  </a:lnTo>
                  <a:lnTo>
                    <a:pt x="1522" y="1733"/>
                  </a:lnTo>
                  <a:lnTo>
                    <a:pt x="1481" y="1619"/>
                  </a:lnTo>
                  <a:lnTo>
                    <a:pt x="1431" y="1539"/>
                  </a:lnTo>
                  <a:lnTo>
                    <a:pt x="1368" y="1473"/>
                  </a:lnTo>
                  <a:lnTo>
                    <a:pt x="1275" y="1440"/>
                  </a:lnTo>
                  <a:lnTo>
                    <a:pt x="1181" y="1407"/>
                  </a:lnTo>
                  <a:lnTo>
                    <a:pt x="1052" y="1342"/>
                  </a:lnTo>
                  <a:lnTo>
                    <a:pt x="981" y="1300"/>
                  </a:lnTo>
                  <a:lnTo>
                    <a:pt x="937" y="1249"/>
                  </a:lnTo>
                  <a:lnTo>
                    <a:pt x="920" y="1197"/>
                  </a:lnTo>
                  <a:lnTo>
                    <a:pt x="920" y="1171"/>
                  </a:lnTo>
                  <a:lnTo>
                    <a:pt x="929" y="1139"/>
                  </a:lnTo>
                  <a:lnTo>
                    <a:pt x="1021" y="955"/>
                  </a:lnTo>
                  <a:lnTo>
                    <a:pt x="1055" y="851"/>
                  </a:lnTo>
                  <a:lnTo>
                    <a:pt x="1078" y="738"/>
                  </a:lnTo>
                  <a:lnTo>
                    <a:pt x="1078" y="700"/>
                  </a:lnTo>
                  <a:lnTo>
                    <a:pt x="1078" y="676"/>
                  </a:lnTo>
                  <a:lnTo>
                    <a:pt x="1076" y="645"/>
                  </a:lnTo>
                  <a:lnTo>
                    <a:pt x="1067" y="505"/>
                  </a:lnTo>
                  <a:lnTo>
                    <a:pt x="1034" y="279"/>
                  </a:lnTo>
                  <a:lnTo>
                    <a:pt x="939" y="128"/>
                  </a:lnTo>
                  <a:lnTo>
                    <a:pt x="826" y="7"/>
                  </a:lnTo>
                  <a:lnTo>
                    <a:pt x="808" y="3"/>
                  </a:lnTo>
                  <a:lnTo>
                    <a:pt x="787" y="1"/>
                  </a:lnTo>
                  <a:lnTo>
                    <a:pt x="743" y="16"/>
                  </a:lnTo>
                  <a:lnTo>
                    <a:pt x="716" y="37"/>
                  </a:lnTo>
                  <a:lnTo>
                    <a:pt x="723" y="53"/>
                  </a:lnTo>
                  <a:lnTo>
                    <a:pt x="695" y="22"/>
                  </a:lnTo>
                  <a:lnTo>
                    <a:pt x="657" y="3"/>
                  </a:lnTo>
                  <a:lnTo>
                    <a:pt x="638" y="0"/>
                  </a:lnTo>
                  <a:lnTo>
                    <a:pt x="621" y="10"/>
                  </a:lnTo>
                  <a:lnTo>
                    <a:pt x="533" y="108"/>
                  </a:lnTo>
                  <a:lnTo>
                    <a:pt x="451" y="222"/>
                  </a:lnTo>
                  <a:lnTo>
                    <a:pt x="442" y="416"/>
                  </a:lnTo>
                  <a:lnTo>
                    <a:pt x="442" y="540"/>
                  </a:lnTo>
                  <a:lnTo>
                    <a:pt x="439" y="621"/>
                  </a:lnTo>
                  <a:lnTo>
                    <a:pt x="423" y="661"/>
                  </a:lnTo>
                  <a:lnTo>
                    <a:pt x="408" y="703"/>
                  </a:lnTo>
                  <a:lnTo>
                    <a:pt x="408" y="731"/>
                  </a:lnTo>
                  <a:lnTo>
                    <a:pt x="405" y="752"/>
                  </a:lnTo>
                  <a:lnTo>
                    <a:pt x="405" y="773"/>
                  </a:lnTo>
                  <a:lnTo>
                    <a:pt x="406" y="804"/>
                  </a:lnTo>
                  <a:lnTo>
                    <a:pt x="442" y="875"/>
                  </a:lnTo>
                  <a:lnTo>
                    <a:pt x="480" y="947"/>
                  </a:lnTo>
                  <a:lnTo>
                    <a:pt x="528" y="1072"/>
                  </a:lnTo>
                  <a:lnTo>
                    <a:pt x="545" y="1135"/>
                  </a:lnTo>
                  <a:lnTo>
                    <a:pt x="542" y="1164"/>
                  </a:lnTo>
                  <a:lnTo>
                    <a:pt x="544" y="1190"/>
                  </a:lnTo>
                  <a:lnTo>
                    <a:pt x="545" y="1228"/>
                  </a:lnTo>
                  <a:lnTo>
                    <a:pt x="539" y="1265"/>
                  </a:lnTo>
                  <a:lnTo>
                    <a:pt x="521" y="1293"/>
                  </a:lnTo>
                  <a:lnTo>
                    <a:pt x="414" y="1373"/>
                  </a:lnTo>
                  <a:lnTo>
                    <a:pt x="315" y="1379"/>
                  </a:lnTo>
                  <a:lnTo>
                    <a:pt x="198" y="1401"/>
                  </a:lnTo>
                  <a:lnTo>
                    <a:pt x="74" y="1493"/>
                  </a:lnTo>
                  <a:lnTo>
                    <a:pt x="41" y="1626"/>
                  </a:lnTo>
                  <a:lnTo>
                    <a:pt x="20" y="1771"/>
                  </a:lnTo>
                  <a:lnTo>
                    <a:pt x="8" y="2012"/>
                  </a:lnTo>
                  <a:lnTo>
                    <a:pt x="0" y="2260"/>
                  </a:lnTo>
                  <a:lnTo>
                    <a:pt x="10" y="2569"/>
                  </a:lnTo>
                  <a:lnTo>
                    <a:pt x="18" y="2735"/>
                  </a:lnTo>
                  <a:lnTo>
                    <a:pt x="19" y="2812"/>
                  </a:lnTo>
                  <a:lnTo>
                    <a:pt x="19" y="2847"/>
                  </a:lnTo>
                  <a:lnTo>
                    <a:pt x="20" y="2883"/>
                  </a:lnTo>
                  <a:lnTo>
                    <a:pt x="819" y="2897"/>
                  </a:lnTo>
                  <a:lnTo>
                    <a:pt x="1370" y="2897"/>
                  </a:lnTo>
                  <a:lnTo>
                    <a:pt x="1621" y="289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70" name="Freeform 15"/>
            <p:cNvSpPr>
              <a:spLocks/>
            </p:cNvSpPr>
            <p:nvPr/>
          </p:nvSpPr>
          <p:spPr bwMode="auto">
            <a:xfrm>
              <a:off x="2014" y="2446"/>
              <a:ext cx="784" cy="733"/>
            </a:xfrm>
            <a:custGeom>
              <a:avLst/>
              <a:gdLst>
                <a:gd name="T0" fmla="*/ 0 w 1568"/>
                <a:gd name="T1" fmla="*/ 0 h 2197"/>
                <a:gd name="T2" fmla="*/ 1 w 1568"/>
                <a:gd name="T3" fmla="*/ 0 h 2197"/>
                <a:gd name="T4" fmla="*/ 1 w 1568"/>
                <a:gd name="T5" fmla="*/ 0 h 2197"/>
                <a:gd name="T6" fmla="*/ 1 w 1568"/>
                <a:gd name="T7" fmla="*/ 0 h 2197"/>
                <a:gd name="T8" fmla="*/ 1 w 1568"/>
                <a:gd name="T9" fmla="*/ 0 h 2197"/>
                <a:gd name="T10" fmla="*/ 1 w 1568"/>
                <a:gd name="T11" fmla="*/ 0 h 2197"/>
                <a:gd name="T12" fmla="*/ 1 w 1568"/>
                <a:gd name="T13" fmla="*/ 0 h 2197"/>
                <a:gd name="T14" fmla="*/ 1 w 1568"/>
                <a:gd name="T15" fmla="*/ 0 h 2197"/>
                <a:gd name="T16" fmla="*/ 1 w 1568"/>
                <a:gd name="T17" fmla="*/ 0 h 2197"/>
                <a:gd name="T18" fmla="*/ 1 w 1568"/>
                <a:gd name="T19" fmla="*/ 0 h 2197"/>
                <a:gd name="T20" fmla="*/ 1 w 1568"/>
                <a:gd name="T21" fmla="*/ 0 h 2197"/>
                <a:gd name="T22" fmla="*/ 1 w 1568"/>
                <a:gd name="T23" fmla="*/ 0 h 2197"/>
                <a:gd name="T24" fmla="*/ 1 w 1568"/>
                <a:gd name="T25" fmla="*/ 0 h 2197"/>
                <a:gd name="T26" fmla="*/ 1 w 1568"/>
                <a:gd name="T27" fmla="*/ 0 h 2197"/>
                <a:gd name="T28" fmla="*/ 1 w 1568"/>
                <a:gd name="T29" fmla="*/ 0 h 2197"/>
                <a:gd name="T30" fmla="*/ 1 w 1568"/>
                <a:gd name="T31" fmla="*/ 0 h 2197"/>
                <a:gd name="T32" fmla="*/ 1 w 1568"/>
                <a:gd name="T33" fmla="*/ 0 h 2197"/>
                <a:gd name="T34" fmla="*/ 1 w 1568"/>
                <a:gd name="T35" fmla="*/ 0 h 2197"/>
                <a:gd name="T36" fmla="*/ 1 w 1568"/>
                <a:gd name="T37" fmla="*/ 0 h 2197"/>
                <a:gd name="T38" fmla="*/ 1 w 1568"/>
                <a:gd name="T39" fmla="*/ 0 h 2197"/>
                <a:gd name="T40" fmla="*/ 1 w 1568"/>
                <a:gd name="T41" fmla="*/ 0 h 2197"/>
                <a:gd name="T42" fmla="*/ 1 w 1568"/>
                <a:gd name="T43" fmla="*/ 0 h 2197"/>
                <a:gd name="T44" fmla="*/ 1 w 1568"/>
                <a:gd name="T45" fmla="*/ 0 h 2197"/>
                <a:gd name="T46" fmla="*/ 1 w 1568"/>
                <a:gd name="T47" fmla="*/ 0 h 2197"/>
                <a:gd name="T48" fmla="*/ 1 w 1568"/>
                <a:gd name="T49" fmla="*/ 0 h 2197"/>
                <a:gd name="T50" fmla="*/ 1 w 1568"/>
                <a:gd name="T51" fmla="*/ 0 h 2197"/>
                <a:gd name="T52" fmla="*/ 1 w 1568"/>
                <a:gd name="T53" fmla="*/ 0 h 2197"/>
                <a:gd name="T54" fmla="*/ 1 w 1568"/>
                <a:gd name="T55" fmla="*/ 0 h 2197"/>
                <a:gd name="T56" fmla="*/ 1 w 1568"/>
                <a:gd name="T57" fmla="*/ 0 h 2197"/>
                <a:gd name="T58" fmla="*/ 1 w 1568"/>
                <a:gd name="T59" fmla="*/ 0 h 2197"/>
                <a:gd name="T60" fmla="*/ 1 w 1568"/>
                <a:gd name="T61" fmla="*/ 0 h 2197"/>
                <a:gd name="T62" fmla="*/ 1 w 1568"/>
                <a:gd name="T63" fmla="*/ 0 h 2197"/>
                <a:gd name="T64" fmla="*/ 1 w 1568"/>
                <a:gd name="T65" fmla="*/ 0 h 2197"/>
                <a:gd name="T66" fmla="*/ 0 w 1568"/>
                <a:gd name="T67" fmla="*/ 0 h 219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68"/>
                <a:gd name="T103" fmla="*/ 0 h 2197"/>
                <a:gd name="T104" fmla="*/ 1568 w 1568"/>
                <a:gd name="T105" fmla="*/ 2197 h 219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68" h="2197">
                  <a:moveTo>
                    <a:pt x="0" y="2197"/>
                  </a:moveTo>
                  <a:lnTo>
                    <a:pt x="28" y="2024"/>
                  </a:lnTo>
                  <a:lnTo>
                    <a:pt x="42" y="1747"/>
                  </a:lnTo>
                  <a:lnTo>
                    <a:pt x="82" y="1641"/>
                  </a:lnTo>
                  <a:lnTo>
                    <a:pt x="168" y="1569"/>
                  </a:lnTo>
                  <a:lnTo>
                    <a:pt x="277" y="1487"/>
                  </a:lnTo>
                  <a:lnTo>
                    <a:pt x="402" y="1414"/>
                  </a:lnTo>
                  <a:lnTo>
                    <a:pt x="448" y="1306"/>
                  </a:lnTo>
                  <a:lnTo>
                    <a:pt x="454" y="1248"/>
                  </a:lnTo>
                  <a:lnTo>
                    <a:pt x="378" y="1201"/>
                  </a:lnTo>
                  <a:lnTo>
                    <a:pt x="285" y="1092"/>
                  </a:lnTo>
                  <a:lnTo>
                    <a:pt x="285" y="880"/>
                  </a:lnTo>
                  <a:lnTo>
                    <a:pt x="324" y="510"/>
                  </a:lnTo>
                  <a:lnTo>
                    <a:pt x="356" y="240"/>
                  </a:lnTo>
                  <a:lnTo>
                    <a:pt x="472" y="57"/>
                  </a:lnTo>
                  <a:lnTo>
                    <a:pt x="549" y="0"/>
                  </a:lnTo>
                  <a:lnTo>
                    <a:pt x="619" y="11"/>
                  </a:lnTo>
                  <a:lnTo>
                    <a:pt x="688" y="24"/>
                  </a:lnTo>
                  <a:lnTo>
                    <a:pt x="721" y="0"/>
                  </a:lnTo>
                  <a:lnTo>
                    <a:pt x="870" y="115"/>
                  </a:lnTo>
                  <a:lnTo>
                    <a:pt x="985" y="450"/>
                  </a:lnTo>
                  <a:lnTo>
                    <a:pt x="1063" y="747"/>
                  </a:lnTo>
                  <a:lnTo>
                    <a:pt x="1063" y="1010"/>
                  </a:lnTo>
                  <a:lnTo>
                    <a:pt x="985" y="1191"/>
                  </a:lnTo>
                  <a:lnTo>
                    <a:pt x="900" y="1261"/>
                  </a:lnTo>
                  <a:lnTo>
                    <a:pt x="932" y="1329"/>
                  </a:lnTo>
                  <a:lnTo>
                    <a:pt x="1081" y="1462"/>
                  </a:lnTo>
                  <a:lnTo>
                    <a:pt x="1266" y="1487"/>
                  </a:lnTo>
                  <a:lnTo>
                    <a:pt x="1367" y="1560"/>
                  </a:lnTo>
                  <a:lnTo>
                    <a:pt x="1445" y="1638"/>
                  </a:lnTo>
                  <a:lnTo>
                    <a:pt x="1484" y="1794"/>
                  </a:lnTo>
                  <a:lnTo>
                    <a:pt x="1531" y="1959"/>
                  </a:lnTo>
                  <a:lnTo>
                    <a:pt x="1568" y="2194"/>
                  </a:lnTo>
                  <a:lnTo>
                    <a:pt x="0" y="2197"/>
                  </a:lnTo>
                  <a:close/>
                </a:path>
              </a:pathLst>
            </a:custGeom>
            <a:solidFill>
              <a:srgbClr val="DCDCD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71" name="Freeform 16"/>
            <p:cNvSpPr>
              <a:spLocks/>
            </p:cNvSpPr>
            <p:nvPr/>
          </p:nvSpPr>
          <p:spPr bwMode="auto">
            <a:xfrm>
              <a:off x="2793" y="2383"/>
              <a:ext cx="827" cy="794"/>
            </a:xfrm>
            <a:custGeom>
              <a:avLst/>
              <a:gdLst>
                <a:gd name="T0" fmla="*/ 0 w 1653"/>
                <a:gd name="T1" fmla="*/ 0 h 2380"/>
                <a:gd name="T2" fmla="*/ 1 w 1653"/>
                <a:gd name="T3" fmla="*/ 0 h 2380"/>
                <a:gd name="T4" fmla="*/ 1 w 1653"/>
                <a:gd name="T5" fmla="*/ 0 h 2380"/>
                <a:gd name="T6" fmla="*/ 1 w 1653"/>
                <a:gd name="T7" fmla="*/ 0 h 2380"/>
                <a:gd name="T8" fmla="*/ 1 w 1653"/>
                <a:gd name="T9" fmla="*/ 0 h 2380"/>
                <a:gd name="T10" fmla="*/ 1 w 1653"/>
                <a:gd name="T11" fmla="*/ 0 h 2380"/>
                <a:gd name="T12" fmla="*/ 1 w 1653"/>
                <a:gd name="T13" fmla="*/ 0 h 2380"/>
                <a:gd name="T14" fmla="*/ 1 w 1653"/>
                <a:gd name="T15" fmla="*/ 0 h 2380"/>
                <a:gd name="T16" fmla="*/ 1 w 1653"/>
                <a:gd name="T17" fmla="*/ 0 h 2380"/>
                <a:gd name="T18" fmla="*/ 1 w 1653"/>
                <a:gd name="T19" fmla="*/ 0 h 2380"/>
                <a:gd name="T20" fmla="*/ 1 w 1653"/>
                <a:gd name="T21" fmla="*/ 0 h 2380"/>
                <a:gd name="T22" fmla="*/ 1 w 1653"/>
                <a:gd name="T23" fmla="*/ 0 h 2380"/>
                <a:gd name="T24" fmla="*/ 1 w 1653"/>
                <a:gd name="T25" fmla="*/ 0 h 2380"/>
                <a:gd name="T26" fmla="*/ 1 w 1653"/>
                <a:gd name="T27" fmla="*/ 0 h 2380"/>
                <a:gd name="T28" fmla="*/ 1 w 1653"/>
                <a:gd name="T29" fmla="*/ 0 h 2380"/>
                <a:gd name="T30" fmla="*/ 1 w 1653"/>
                <a:gd name="T31" fmla="*/ 0 h 2380"/>
                <a:gd name="T32" fmla="*/ 1 w 1653"/>
                <a:gd name="T33" fmla="*/ 0 h 2380"/>
                <a:gd name="T34" fmla="*/ 1 w 1653"/>
                <a:gd name="T35" fmla="*/ 0 h 2380"/>
                <a:gd name="T36" fmla="*/ 1 w 1653"/>
                <a:gd name="T37" fmla="*/ 0 h 2380"/>
                <a:gd name="T38" fmla="*/ 1 w 1653"/>
                <a:gd name="T39" fmla="*/ 0 h 2380"/>
                <a:gd name="T40" fmla="*/ 1 w 1653"/>
                <a:gd name="T41" fmla="*/ 0 h 2380"/>
                <a:gd name="T42" fmla="*/ 1 w 1653"/>
                <a:gd name="T43" fmla="*/ 0 h 2380"/>
                <a:gd name="T44" fmla="*/ 1 w 1653"/>
                <a:gd name="T45" fmla="*/ 0 h 2380"/>
                <a:gd name="T46" fmla="*/ 1 w 1653"/>
                <a:gd name="T47" fmla="*/ 0 h 2380"/>
                <a:gd name="T48" fmla="*/ 1 w 1653"/>
                <a:gd name="T49" fmla="*/ 0 h 2380"/>
                <a:gd name="T50" fmla="*/ 1 w 1653"/>
                <a:gd name="T51" fmla="*/ 0 h 2380"/>
                <a:gd name="T52" fmla="*/ 1 w 1653"/>
                <a:gd name="T53" fmla="*/ 0 h 2380"/>
                <a:gd name="T54" fmla="*/ 1 w 1653"/>
                <a:gd name="T55" fmla="*/ 0 h 2380"/>
                <a:gd name="T56" fmla="*/ 1 w 1653"/>
                <a:gd name="T57" fmla="*/ 0 h 2380"/>
                <a:gd name="T58" fmla="*/ 1 w 1653"/>
                <a:gd name="T59" fmla="*/ 0 h 2380"/>
                <a:gd name="T60" fmla="*/ 1 w 1653"/>
                <a:gd name="T61" fmla="*/ 0 h 2380"/>
                <a:gd name="T62" fmla="*/ 1 w 1653"/>
                <a:gd name="T63" fmla="*/ 0 h 2380"/>
                <a:gd name="T64" fmla="*/ 1 w 1653"/>
                <a:gd name="T65" fmla="*/ 0 h 2380"/>
                <a:gd name="T66" fmla="*/ 1 w 1653"/>
                <a:gd name="T67" fmla="*/ 0 h 2380"/>
                <a:gd name="T68" fmla="*/ 1 w 1653"/>
                <a:gd name="T69" fmla="*/ 0 h 2380"/>
                <a:gd name="T70" fmla="*/ 1 w 1653"/>
                <a:gd name="T71" fmla="*/ 0 h 2380"/>
                <a:gd name="T72" fmla="*/ 1 w 1653"/>
                <a:gd name="T73" fmla="*/ 0 h 2380"/>
                <a:gd name="T74" fmla="*/ 0 w 1653"/>
                <a:gd name="T75" fmla="*/ 0 h 23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53"/>
                <a:gd name="T115" fmla="*/ 0 h 2380"/>
                <a:gd name="T116" fmla="*/ 1653 w 1653"/>
                <a:gd name="T117" fmla="*/ 2380 h 23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53" h="2380">
                  <a:moveTo>
                    <a:pt x="0" y="2380"/>
                  </a:moveTo>
                  <a:lnTo>
                    <a:pt x="34" y="1839"/>
                  </a:lnTo>
                  <a:lnTo>
                    <a:pt x="82" y="1712"/>
                  </a:lnTo>
                  <a:lnTo>
                    <a:pt x="153" y="1528"/>
                  </a:lnTo>
                  <a:lnTo>
                    <a:pt x="237" y="1508"/>
                  </a:lnTo>
                  <a:lnTo>
                    <a:pt x="400" y="1473"/>
                  </a:lnTo>
                  <a:lnTo>
                    <a:pt x="477" y="1427"/>
                  </a:lnTo>
                  <a:lnTo>
                    <a:pt x="548" y="1365"/>
                  </a:lnTo>
                  <a:lnTo>
                    <a:pt x="572" y="1208"/>
                  </a:lnTo>
                  <a:lnTo>
                    <a:pt x="495" y="997"/>
                  </a:lnTo>
                  <a:lnTo>
                    <a:pt x="440" y="975"/>
                  </a:lnTo>
                  <a:lnTo>
                    <a:pt x="393" y="747"/>
                  </a:lnTo>
                  <a:lnTo>
                    <a:pt x="425" y="686"/>
                  </a:lnTo>
                  <a:lnTo>
                    <a:pt x="409" y="464"/>
                  </a:lnTo>
                  <a:lnTo>
                    <a:pt x="418" y="246"/>
                  </a:lnTo>
                  <a:lnTo>
                    <a:pt x="472" y="163"/>
                  </a:lnTo>
                  <a:lnTo>
                    <a:pt x="588" y="19"/>
                  </a:lnTo>
                  <a:lnTo>
                    <a:pt x="681" y="0"/>
                  </a:lnTo>
                  <a:lnTo>
                    <a:pt x="806" y="0"/>
                  </a:lnTo>
                  <a:lnTo>
                    <a:pt x="899" y="57"/>
                  </a:lnTo>
                  <a:lnTo>
                    <a:pt x="977" y="163"/>
                  </a:lnTo>
                  <a:lnTo>
                    <a:pt x="1031" y="345"/>
                  </a:lnTo>
                  <a:lnTo>
                    <a:pt x="1046" y="496"/>
                  </a:lnTo>
                  <a:lnTo>
                    <a:pt x="1047" y="631"/>
                  </a:lnTo>
                  <a:lnTo>
                    <a:pt x="1093" y="653"/>
                  </a:lnTo>
                  <a:lnTo>
                    <a:pt x="1078" y="865"/>
                  </a:lnTo>
                  <a:lnTo>
                    <a:pt x="1012" y="903"/>
                  </a:lnTo>
                  <a:lnTo>
                    <a:pt x="993" y="1030"/>
                  </a:lnTo>
                  <a:lnTo>
                    <a:pt x="968" y="1179"/>
                  </a:lnTo>
                  <a:lnTo>
                    <a:pt x="983" y="1296"/>
                  </a:lnTo>
                  <a:lnTo>
                    <a:pt x="1070" y="1368"/>
                  </a:lnTo>
                  <a:lnTo>
                    <a:pt x="1186" y="1413"/>
                  </a:lnTo>
                  <a:lnTo>
                    <a:pt x="1350" y="1447"/>
                  </a:lnTo>
                  <a:lnTo>
                    <a:pt x="1468" y="1462"/>
                  </a:lnTo>
                  <a:lnTo>
                    <a:pt x="1530" y="1579"/>
                  </a:lnTo>
                  <a:lnTo>
                    <a:pt x="1577" y="1687"/>
                  </a:lnTo>
                  <a:lnTo>
                    <a:pt x="1653" y="2353"/>
                  </a:lnTo>
                  <a:lnTo>
                    <a:pt x="0" y="2380"/>
                  </a:lnTo>
                  <a:close/>
                </a:path>
              </a:pathLst>
            </a:custGeom>
            <a:solidFill>
              <a:srgbClr val="DCDCD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72" name="Rectangle 17"/>
            <p:cNvSpPr>
              <a:spLocks noChangeArrowheads="1"/>
            </p:cNvSpPr>
            <p:nvPr/>
          </p:nvSpPr>
          <p:spPr bwMode="auto">
            <a:xfrm>
              <a:off x="3272" y="1322"/>
              <a:ext cx="110" cy="2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GB">
                  <a:solidFill>
                    <a:srgbClr val="6E6E6E"/>
                  </a:solidFill>
                  <a:latin typeface="Lucida Sans Unicode" charset="0"/>
                </a:rPr>
                <a:t>z</a:t>
              </a:r>
              <a:endParaRPr lang="en-GB">
                <a:latin typeface="Lucida Sans Unicode" charset="0"/>
              </a:endParaRPr>
            </a:p>
          </p:txBody>
        </p:sp>
        <p:sp>
          <p:nvSpPr>
            <p:cNvPr id="19473" name="Rectangle 18"/>
            <p:cNvSpPr>
              <a:spLocks noChangeArrowheads="1"/>
            </p:cNvSpPr>
            <p:nvPr/>
          </p:nvSpPr>
          <p:spPr bwMode="auto">
            <a:xfrm>
              <a:off x="3166" y="1365"/>
              <a:ext cx="9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100">
                  <a:solidFill>
                    <a:srgbClr val="6E6E6E"/>
                  </a:solidFill>
                  <a:latin typeface="Lucida Sans Unicode" charset="0"/>
                </a:rPr>
                <a:t>z</a:t>
              </a:r>
              <a:endParaRPr lang="en-US">
                <a:latin typeface="Lucida Sans Unicode" charset="0"/>
              </a:endParaRPr>
            </a:p>
          </p:txBody>
        </p:sp>
        <p:sp>
          <p:nvSpPr>
            <p:cNvPr id="19474" name="Rectangle 19"/>
            <p:cNvSpPr>
              <a:spLocks noChangeArrowheads="1"/>
            </p:cNvSpPr>
            <p:nvPr/>
          </p:nvSpPr>
          <p:spPr bwMode="auto">
            <a:xfrm>
              <a:off x="3079" y="1409"/>
              <a:ext cx="110" cy="2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rgbClr val="6E6E6E"/>
                  </a:solidFill>
                  <a:latin typeface="Lucida Sans Unicode" charset="0"/>
                </a:rPr>
                <a:t>z</a:t>
              </a:r>
              <a:endParaRPr lang="en-US">
                <a:latin typeface="Lucida Sans Unicode" charset="0"/>
              </a:endParaRPr>
            </a:p>
          </p:txBody>
        </p:sp>
        <p:sp>
          <p:nvSpPr>
            <p:cNvPr id="19475" name="Rectangle 20"/>
            <p:cNvSpPr>
              <a:spLocks noChangeArrowheads="1"/>
            </p:cNvSpPr>
            <p:nvPr/>
          </p:nvSpPr>
          <p:spPr bwMode="auto">
            <a:xfrm>
              <a:off x="3017" y="1498"/>
              <a:ext cx="69" cy="1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6E6E6E"/>
                  </a:solidFill>
                  <a:latin typeface="Lucida Sans Unicode" charset="0"/>
                </a:rPr>
                <a:t>z</a:t>
              </a:r>
              <a:endParaRPr lang="en-US">
                <a:latin typeface="Lucida Sans Unicode" charset="0"/>
              </a:endParaRPr>
            </a:p>
          </p:txBody>
        </p:sp>
        <p:sp>
          <p:nvSpPr>
            <p:cNvPr id="19476" name="Rectangle 21"/>
            <p:cNvSpPr>
              <a:spLocks noChangeArrowheads="1"/>
            </p:cNvSpPr>
            <p:nvPr/>
          </p:nvSpPr>
          <p:spPr bwMode="auto">
            <a:xfrm>
              <a:off x="2961" y="1587"/>
              <a:ext cx="60"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6E6E6E"/>
                  </a:solidFill>
                  <a:latin typeface="Lucida Sans Unicode" charset="0"/>
                </a:rPr>
                <a:t>z</a:t>
              </a:r>
              <a:endParaRPr lang="en-US">
                <a:latin typeface="Lucida Sans Unicode" charset="0"/>
              </a:endParaRPr>
            </a:p>
          </p:txBody>
        </p:sp>
        <p:sp>
          <p:nvSpPr>
            <p:cNvPr id="19477" name="Rectangle 22"/>
            <p:cNvSpPr>
              <a:spLocks noChangeArrowheads="1"/>
            </p:cNvSpPr>
            <p:nvPr/>
          </p:nvSpPr>
          <p:spPr bwMode="auto">
            <a:xfrm>
              <a:off x="2920" y="1680"/>
              <a:ext cx="50" cy="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6E6E6E"/>
                  </a:solidFill>
                  <a:latin typeface="Lucida Sans Unicode" charset="0"/>
                </a:rPr>
                <a:t>z</a:t>
              </a:r>
              <a:endParaRPr lang="en-US">
                <a:latin typeface="Lucida Sans Unicode" charset="0"/>
              </a:endParaRPr>
            </a:p>
          </p:txBody>
        </p:sp>
        <p:sp>
          <p:nvSpPr>
            <p:cNvPr id="19478" name="Rectangle 23"/>
            <p:cNvSpPr>
              <a:spLocks noChangeArrowheads="1"/>
            </p:cNvSpPr>
            <p:nvPr/>
          </p:nvSpPr>
          <p:spPr bwMode="auto">
            <a:xfrm>
              <a:off x="2895" y="1749"/>
              <a:ext cx="41"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6E6E6E"/>
                  </a:solidFill>
                  <a:latin typeface="Lucida Sans Unicode" charset="0"/>
                </a:rPr>
                <a:t>z</a:t>
              </a:r>
              <a:endParaRPr lang="en-US">
                <a:latin typeface="Lucida Sans Unicode" charset="0"/>
              </a:endParaRPr>
            </a:p>
          </p:txBody>
        </p:sp>
        <p:sp>
          <p:nvSpPr>
            <p:cNvPr id="19479" name="Freeform 24"/>
            <p:cNvSpPr>
              <a:spLocks/>
            </p:cNvSpPr>
            <p:nvPr/>
          </p:nvSpPr>
          <p:spPr bwMode="auto">
            <a:xfrm>
              <a:off x="950" y="1735"/>
              <a:ext cx="777" cy="965"/>
            </a:xfrm>
            <a:custGeom>
              <a:avLst/>
              <a:gdLst>
                <a:gd name="T0" fmla="*/ 1 w 1554"/>
                <a:gd name="T1" fmla="*/ 0 h 2895"/>
                <a:gd name="T2" fmla="*/ 1 w 1554"/>
                <a:gd name="T3" fmla="*/ 0 h 2895"/>
                <a:gd name="T4" fmla="*/ 1 w 1554"/>
                <a:gd name="T5" fmla="*/ 0 h 2895"/>
                <a:gd name="T6" fmla="*/ 1 w 1554"/>
                <a:gd name="T7" fmla="*/ 0 h 2895"/>
                <a:gd name="T8" fmla="*/ 1 w 1554"/>
                <a:gd name="T9" fmla="*/ 0 h 2895"/>
                <a:gd name="T10" fmla="*/ 1 w 1554"/>
                <a:gd name="T11" fmla="*/ 0 h 2895"/>
                <a:gd name="T12" fmla="*/ 1 w 1554"/>
                <a:gd name="T13" fmla="*/ 0 h 2895"/>
                <a:gd name="T14" fmla="*/ 1 w 1554"/>
                <a:gd name="T15" fmla="*/ 0 h 2895"/>
                <a:gd name="T16" fmla="*/ 1 w 1554"/>
                <a:gd name="T17" fmla="*/ 0 h 2895"/>
                <a:gd name="T18" fmla="*/ 1 w 1554"/>
                <a:gd name="T19" fmla="*/ 0 h 2895"/>
                <a:gd name="T20" fmla="*/ 1 w 1554"/>
                <a:gd name="T21" fmla="*/ 0 h 2895"/>
                <a:gd name="T22" fmla="*/ 1 w 1554"/>
                <a:gd name="T23" fmla="*/ 0 h 2895"/>
                <a:gd name="T24" fmla="*/ 1 w 1554"/>
                <a:gd name="T25" fmla="*/ 0 h 2895"/>
                <a:gd name="T26" fmla="*/ 1 w 1554"/>
                <a:gd name="T27" fmla="*/ 0 h 2895"/>
                <a:gd name="T28" fmla="*/ 1 w 1554"/>
                <a:gd name="T29" fmla="*/ 0 h 2895"/>
                <a:gd name="T30" fmla="*/ 1 w 1554"/>
                <a:gd name="T31" fmla="*/ 0 h 2895"/>
                <a:gd name="T32" fmla="*/ 1 w 1554"/>
                <a:gd name="T33" fmla="*/ 0 h 2895"/>
                <a:gd name="T34" fmla="*/ 1 w 1554"/>
                <a:gd name="T35" fmla="*/ 0 h 2895"/>
                <a:gd name="T36" fmla="*/ 1 w 1554"/>
                <a:gd name="T37" fmla="*/ 0 h 2895"/>
                <a:gd name="T38" fmla="*/ 1 w 1554"/>
                <a:gd name="T39" fmla="*/ 0 h 2895"/>
                <a:gd name="T40" fmla="*/ 1 w 1554"/>
                <a:gd name="T41" fmla="*/ 0 h 2895"/>
                <a:gd name="T42" fmla="*/ 1 w 1554"/>
                <a:gd name="T43" fmla="*/ 0 h 2895"/>
                <a:gd name="T44" fmla="*/ 1 w 1554"/>
                <a:gd name="T45" fmla="*/ 0 h 2895"/>
                <a:gd name="T46" fmla="*/ 1 w 1554"/>
                <a:gd name="T47" fmla="*/ 0 h 2895"/>
                <a:gd name="T48" fmla="*/ 1 w 1554"/>
                <a:gd name="T49" fmla="*/ 0 h 2895"/>
                <a:gd name="T50" fmla="*/ 1 w 1554"/>
                <a:gd name="T51" fmla="*/ 0 h 2895"/>
                <a:gd name="T52" fmla="*/ 1 w 1554"/>
                <a:gd name="T53" fmla="*/ 0 h 2895"/>
                <a:gd name="T54" fmla="*/ 1 w 1554"/>
                <a:gd name="T55" fmla="*/ 0 h 2895"/>
                <a:gd name="T56" fmla="*/ 1 w 1554"/>
                <a:gd name="T57" fmla="*/ 0 h 2895"/>
                <a:gd name="T58" fmla="*/ 1 w 1554"/>
                <a:gd name="T59" fmla="*/ 0 h 2895"/>
                <a:gd name="T60" fmla="*/ 1 w 1554"/>
                <a:gd name="T61" fmla="*/ 0 h 2895"/>
                <a:gd name="T62" fmla="*/ 1 w 1554"/>
                <a:gd name="T63" fmla="*/ 0 h 2895"/>
                <a:gd name="T64" fmla="*/ 1 w 1554"/>
                <a:gd name="T65" fmla="*/ 0 h 2895"/>
                <a:gd name="T66" fmla="*/ 0 w 1554"/>
                <a:gd name="T67" fmla="*/ 0 h 2895"/>
                <a:gd name="T68" fmla="*/ 1 w 1554"/>
                <a:gd name="T69" fmla="*/ 0 h 2895"/>
                <a:gd name="T70" fmla="*/ 1 w 1554"/>
                <a:gd name="T71" fmla="*/ 0 h 28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54"/>
                <a:gd name="T109" fmla="*/ 0 h 2895"/>
                <a:gd name="T110" fmla="*/ 1554 w 1554"/>
                <a:gd name="T111" fmla="*/ 2895 h 28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54" h="2895">
                  <a:moveTo>
                    <a:pt x="1487" y="2887"/>
                  </a:moveTo>
                  <a:lnTo>
                    <a:pt x="1516" y="2876"/>
                  </a:lnTo>
                  <a:lnTo>
                    <a:pt x="1536" y="2838"/>
                  </a:lnTo>
                  <a:lnTo>
                    <a:pt x="1554" y="2707"/>
                  </a:lnTo>
                  <a:lnTo>
                    <a:pt x="1554" y="2665"/>
                  </a:lnTo>
                  <a:lnTo>
                    <a:pt x="1553" y="2619"/>
                  </a:lnTo>
                  <a:lnTo>
                    <a:pt x="1547" y="2519"/>
                  </a:lnTo>
                  <a:lnTo>
                    <a:pt x="1518" y="2295"/>
                  </a:lnTo>
                  <a:lnTo>
                    <a:pt x="1425" y="1842"/>
                  </a:lnTo>
                  <a:lnTo>
                    <a:pt x="1323" y="1530"/>
                  </a:lnTo>
                  <a:lnTo>
                    <a:pt x="1284" y="1492"/>
                  </a:lnTo>
                  <a:lnTo>
                    <a:pt x="1237" y="1468"/>
                  </a:lnTo>
                  <a:lnTo>
                    <a:pt x="1029" y="1374"/>
                  </a:lnTo>
                  <a:lnTo>
                    <a:pt x="977" y="1323"/>
                  </a:lnTo>
                  <a:lnTo>
                    <a:pt x="940" y="1245"/>
                  </a:lnTo>
                  <a:lnTo>
                    <a:pt x="924" y="1193"/>
                  </a:lnTo>
                  <a:lnTo>
                    <a:pt x="925" y="1170"/>
                  </a:lnTo>
                  <a:lnTo>
                    <a:pt x="934" y="1137"/>
                  </a:lnTo>
                  <a:lnTo>
                    <a:pt x="1021" y="953"/>
                  </a:lnTo>
                  <a:lnTo>
                    <a:pt x="1055" y="848"/>
                  </a:lnTo>
                  <a:lnTo>
                    <a:pt x="1072" y="786"/>
                  </a:lnTo>
                  <a:lnTo>
                    <a:pt x="1078" y="740"/>
                  </a:lnTo>
                  <a:lnTo>
                    <a:pt x="1078" y="702"/>
                  </a:lnTo>
                  <a:lnTo>
                    <a:pt x="1078" y="678"/>
                  </a:lnTo>
                  <a:lnTo>
                    <a:pt x="1077" y="647"/>
                  </a:lnTo>
                  <a:lnTo>
                    <a:pt x="1068" y="507"/>
                  </a:lnTo>
                  <a:lnTo>
                    <a:pt x="1036" y="280"/>
                  </a:lnTo>
                  <a:lnTo>
                    <a:pt x="942" y="129"/>
                  </a:lnTo>
                  <a:lnTo>
                    <a:pt x="831" y="5"/>
                  </a:lnTo>
                  <a:lnTo>
                    <a:pt x="814" y="0"/>
                  </a:lnTo>
                  <a:lnTo>
                    <a:pt x="793" y="0"/>
                  </a:lnTo>
                  <a:lnTo>
                    <a:pt x="750" y="16"/>
                  </a:lnTo>
                  <a:lnTo>
                    <a:pt x="723" y="39"/>
                  </a:lnTo>
                  <a:lnTo>
                    <a:pt x="720" y="48"/>
                  </a:lnTo>
                  <a:lnTo>
                    <a:pt x="729" y="58"/>
                  </a:lnTo>
                  <a:lnTo>
                    <a:pt x="701" y="23"/>
                  </a:lnTo>
                  <a:lnTo>
                    <a:pt x="665" y="6"/>
                  </a:lnTo>
                  <a:lnTo>
                    <a:pt x="647" y="3"/>
                  </a:lnTo>
                  <a:lnTo>
                    <a:pt x="630" y="13"/>
                  </a:lnTo>
                  <a:lnTo>
                    <a:pt x="543" y="110"/>
                  </a:lnTo>
                  <a:lnTo>
                    <a:pt x="463" y="224"/>
                  </a:lnTo>
                  <a:lnTo>
                    <a:pt x="452" y="418"/>
                  </a:lnTo>
                  <a:lnTo>
                    <a:pt x="452" y="540"/>
                  </a:lnTo>
                  <a:lnTo>
                    <a:pt x="448" y="621"/>
                  </a:lnTo>
                  <a:lnTo>
                    <a:pt x="433" y="660"/>
                  </a:lnTo>
                  <a:lnTo>
                    <a:pt x="419" y="704"/>
                  </a:lnTo>
                  <a:lnTo>
                    <a:pt x="419" y="728"/>
                  </a:lnTo>
                  <a:lnTo>
                    <a:pt x="417" y="750"/>
                  </a:lnTo>
                  <a:lnTo>
                    <a:pt x="417" y="773"/>
                  </a:lnTo>
                  <a:lnTo>
                    <a:pt x="417" y="806"/>
                  </a:lnTo>
                  <a:lnTo>
                    <a:pt x="452" y="875"/>
                  </a:lnTo>
                  <a:lnTo>
                    <a:pt x="489" y="946"/>
                  </a:lnTo>
                  <a:lnTo>
                    <a:pt x="538" y="1069"/>
                  </a:lnTo>
                  <a:lnTo>
                    <a:pt x="554" y="1133"/>
                  </a:lnTo>
                  <a:lnTo>
                    <a:pt x="550" y="1163"/>
                  </a:lnTo>
                  <a:lnTo>
                    <a:pt x="553" y="1187"/>
                  </a:lnTo>
                  <a:lnTo>
                    <a:pt x="554" y="1225"/>
                  </a:lnTo>
                  <a:lnTo>
                    <a:pt x="547" y="1260"/>
                  </a:lnTo>
                  <a:lnTo>
                    <a:pt x="531" y="1286"/>
                  </a:lnTo>
                  <a:lnTo>
                    <a:pt x="479" y="1330"/>
                  </a:lnTo>
                  <a:lnTo>
                    <a:pt x="424" y="1372"/>
                  </a:lnTo>
                  <a:lnTo>
                    <a:pt x="328" y="1375"/>
                  </a:lnTo>
                  <a:lnTo>
                    <a:pt x="212" y="1398"/>
                  </a:lnTo>
                  <a:lnTo>
                    <a:pt x="90" y="1491"/>
                  </a:lnTo>
                  <a:lnTo>
                    <a:pt x="57" y="1622"/>
                  </a:lnTo>
                  <a:lnTo>
                    <a:pt x="33" y="1764"/>
                  </a:lnTo>
                  <a:lnTo>
                    <a:pt x="5" y="2369"/>
                  </a:lnTo>
                  <a:lnTo>
                    <a:pt x="0" y="2853"/>
                  </a:lnTo>
                  <a:lnTo>
                    <a:pt x="472" y="2886"/>
                  </a:lnTo>
                  <a:lnTo>
                    <a:pt x="948" y="2895"/>
                  </a:lnTo>
                  <a:lnTo>
                    <a:pt x="1214" y="2895"/>
                  </a:lnTo>
                  <a:lnTo>
                    <a:pt x="1487" y="2887"/>
                  </a:lnTo>
                  <a:close/>
                </a:path>
              </a:pathLst>
            </a:custGeom>
            <a:solidFill>
              <a:srgbClr val="6E6E6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80" name="Freeform 25"/>
            <p:cNvSpPr>
              <a:spLocks/>
            </p:cNvSpPr>
            <p:nvPr/>
          </p:nvSpPr>
          <p:spPr bwMode="auto">
            <a:xfrm>
              <a:off x="845" y="1993"/>
              <a:ext cx="774" cy="977"/>
            </a:xfrm>
            <a:custGeom>
              <a:avLst/>
              <a:gdLst>
                <a:gd name="T0" fmla="*/ 0 w 1549"/>
                <a:gd name="T1" fmla="*/ 0 h 2933"/>
                <a:gd name="T2" fmla="*/ 0 w 1549"/>
                <a:gd name="T3" fmla="*/ 0 h 2933"/>
                <a:gd name="T4" fmla="*/ 0 w 1549"/>
                <a:gd name="T5" fmla="*/ 0 h 2933"/>
                <a:gd name="T6" fmla="*/ 0 w 1549"/>
                <a:gd name="T7" fmla="*/ 0 h 2933"/>
                <a:gd name="T8" fmla="*/ 0 w 1549"/>
                <a:gd name="T9" fmla="*/ 0 h 2933"/>
                <a:gd name="T10" fmla="*/ 0 w 1549"/>
                <a:gd name="T11" fmla="*/ 0 h 2933"/>
                <a:gd name="T12" fmla="*/ 0 w 1549"/>
                <a:gd name="T13" fmla="*/ 0 h 2933"/>
                <a:gd name="T14" fmla="*/ 0 w 1549"/>
                <a:gd name="T15" fmla="*/ 0 h 2933"/>
                <a:gd name="T16" fmla="*/ 0 w 1549"/>
                <a:gd name="T17" fmla="*/ 0 h 2933"/>
                <a:gd name="T18" fmla="*/ 0 w 1549"/>
                <a:gd name="T19" fmla="*/ 0 h 2933"/>
                <a:gd name="T20" fmla="*/ 0 w 1549"/>
                <a:gd name="T21" fmla="*/ 0 h 2933"/>
                <a:gd name="T22" fmla="*/ 0 w 1549"/>
                <a:gd name="T23" fmla="*/ 0 h 2933"/>
                <a:gd name="T24" fmla="*/ 0 w 1549"/>
                <a:gd name="T25" fmla="*/ 0 h 2933"/>
                <a:gd name="T26" fmla="*/ 0 w 1549"/>
                <a:gd name="T27" fmla="*/ 0 h 2933"/>
                <a:gd name="T28" fmla="*/ 0 w 1549"/>
                <a:gd name="T29" fmla="*/ 0 h 2933"/>
                <a:gd name="T30" fmla="*/ 0 w 1549"/>
                <a:gd name="T31" fmla="*/ 0 h 2933"/>
                <a:gd name="T32" fmla="*/ 0 w 1549"/>
                <a:gd name="T33" fmla="*/ 0 h 2933"/>
                <a:gd name="T34" fmla="*/ 0 w 1549"/>
                <a:gd name="T35" fmla="*/ 0 h 2933"/>
                <a:gd name="T36" fmla="*/ 0 w 1549"/>
                <a:gd name="T37" fmla="*/ 0 h 2933"/>
                <a:gd name="T38" fmla="*/ 0 w 1549"/>
                <a:gd name="T39" fmla="*/ 0 h 2933"/>
                <a:gd name="T40" fmla="*/ 0 w 1549"/>
                <a:gd name="T41" fmla="*/ 0 h 2933"/>
                <a:gd name="T42" fmla="*/ 0 w 1549"/>
                <a:gd name="T43" fmla="*/ 0 h 2933"/>
                <a:gd name="T44" fmla="*/ 0 w 1549"/>
                <a:gd name="T45" fmla="*/ 0 h 2933"/>
                <a:gd name="T46" fmla="*/ 0 w 1549"/>
                <a:gd name="T47" fmla="*/ 0 h 2933"/>
                <a:gd name="T48" fmla="*/ 0 w 1549"/>
                <a:gd name="T49" fmla="*/ 0 h 2933"/>
                <a:gd name="T50" fmla="*/ 0 w 1549"/>
                <a:gd name="T51" fmla="*/ 0 h 2933"/>
                <a:gd name="T52" fmla="*/ 0 w 1549"/>
                <a:gd name="T53" fmla="*/ 0 h 2933"/>
                <a:gd name="T54" fmla="*/ 0 w 1549"/>
                <a:gd name="T55" fmla="*/ 0 h 2933"/>
                <a:gd name="T56" fmla="*/ 0 w 1549"/>
                <a:gd name="T57" fmla="*/ 0 h 2933"/>
                <a:gd name="T58" fmla="*/ 0 w 1549"/>
                <a:gd name="T59" fmla="*/ 0 h 2933"/>
                <a:gd name="T60" fmla="*/ 0 w 1549"/>
                <a:gd name="T61" fmla="*/ 0 h 2933"/>
                <a:gd name="T62" fmla="*/ 0 w 1549"/>
                <a:gd name="T63" fmla="*/ 0 h 2933"/>
                <a:gd name="T64" fmla="*/ 0 w 1549"/>
                <a:gd name="T65" fmla="*/ 0 h 2933"/>
                <a:gd name="T66" fmla="*/ 0 w 1549"/>
                <a:gd name="T67" fmla="*/ 0 h 2933"/>
                <a:gd name="T68" fmla="*/ 0 w 1549"/>
                <a:gd name="T69" fmla="*/ 0 h 2933"/>
                <a:gd name="T70" fmla="*/ 0 w 1549"/>
                <a:gd name="T71" fmla="*/ 0 h 2933"/>
                <a:gd name="T72" fmla="*/ 0 w 1549"/>
                <a:gd name="T73" fmla="*/ 0 h 2933"/>
                <a:gd name="T74" fmla="*/ 0 w 1549"/>
                <a:gd name="T75" fmla="*/ 0 h 2933"/>
                <a:gd name="T76" fmla="*/ 0 w 1549"/>
                <a:gd name="T77" fmla="*/ 0 h 293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549"/>
                <a:gd name="T118" fmla="*/ 0 h 2933"/>
                <a:gd name="T119" fmla="*/ 1549 w 1549"/>
                <a:gd name="T120" fmla="*/ 2933 h 293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549" h="2933">
                  <a:moveTo>
                    <a:pt x="0" y="2641"/>
                  </a:moveTo>
                  <a:lnTo>
                    <a:pt x="38" y="1868"/>
                  </a:lnTo>
                  <a:lnTo>
                    <a:pt x="101" y="1594"/>
                  </a:lnTo>
                  <a:lnTo>
                    <a:pt x="264" y="1486"/>
                  </a:lnTo>
                  <a:lnTo>
                    <a:pt x="419" y="1464"/>
                  </a:lnTo>
                  <a:lnTo>
                    <a:pt x="552" y="1403"/>
                  </a:lnTo>
                  <a:lnTo>
                    <a:pt x="607" y="1286"/>
                  </a:lnTo>
                  <a:lnTo>
                    <a:pt x="615" y="1109"/>
                  </a:lnTo>
                  <a:lnTo>
                    <a:pt x="560" y="1011"/>
                  </a:lnTo>
                  <a:lnTo>
                    <a:pt x="560" y="954"/>
                  </a:lnTo>
                  <a:lnTo>
                    <a:pt x="513" y="882"/>
                  </a:lnTo>
                  <a:lnTo>
                    <a:pt x="475" y="725"/>
                  </a:lnTo>
                  <a:lnTo>
                    <a:pt x="481" y="701"/>
                  </a:lnTo>
                  <a:lnTo>
                    <a:pt x="443" y="583"/>
                  </a:lnTo>
                  <a:lnTo>
                    <a:pt x="481" y="340"/>
                  </a:lnTo>
                  <a:lnTo>
                    <a:pt x="570" y="226"/>
                  </a:lnTo>
                  <a:lnTo>
                    <a:pt x="667" y="69"/>
                  </a:lnTo>
                  <a:lnTo>
                    <a:pt x="864" y="0"/>
                  </a:lnTo>
                  <a:lnTo>
                    <a:pt x="1011" y="121"/>
                  </a:lnTo>
                  <a:lnTo>
                    <a:pt x="1068" y="216"/>
                  </a:lnTo>
                  <a:lnTo>
                    <a:pt x="1151" y="265"/>
                  </a:lnTo>
                  <a:lnTo>
                    <a:pt x="1151" y="371"/>
                  </a:lnTo>
                  <a:lnTo>
                    <a:pt x="1160" y="430"/>
                  </a:lnTo>
                  <a:lnTo>
                    <a:pt x="1222" y="550"/>
                  </a:lnTo>
                  <a:lnTo>
                    <a:pt x="1173" y="714"/>
                  </a:lnTo>
                  <a:lnTo>
                    <a:pt x="1183" y="836"/>
                  </a:lnTo>
                  <a:lnTo>
                    <a:pt x="1135" y="954"/>
                  </a:lnTo>
                  <a:lnTo>
                    <a:pt x="1096" y="990"/>
                  </a:lnTo>
                  <a:lnTo>
                    <a:pt x="1096" y="1048"/>
                  </a:lnTo>
                  <a:lnTo>
                    <a:pt x="1051" y="1179"/>
                  </a:lnTo>
                  <a:lnTo>
                    <a:pt x="1019" y="1286"/>
                  </a:lnTo>
                  <a:lnTo>
                    <a:pt x="1112" y="1403"/>
                  </a:lnTo>
                  <a:lnTo>
                    <a:pt x="1276" y="1523"/>
                  </a:lnTo>
                  <a:lnTo>
                    <a:pt x="1447" y="1640"/>
                  </a:lnTo>
                  <a:lnTo>
                    <a:pt x="1525" y="1786"/>
                  </a:lnTo>
                  <a:lnTo>
                    <a:pt x="1549" y="1975"/>
                  </a:lnTo>
                  <a:lnTo>
                    <a:pt x="1546" y="2250"/>
                  </a:lnTo>
                  <a:lnTo>
                    <a:pt x="1543" y="2933"/>
                  </a:lnTo>
                  <a:lnTo>
                    <a:pt x="0" y="2641"/>
                  </a:lnTo>
                  <a:close/>
                </a:path>
              </a:pathLst>
            </a:custGeom>
            <a:solidFill>
              <a:srgbClr val="808080"/>
            </a:solidFill>
            <a:ln w="1588">
              <a:solidFill>
                <a:srgbClr val="808080"/>
              </a:solidFill>
              <a:round/>
              <a:headEnd/>
              <a:tailEnd/>
            </a:ln>
          </p:spPr>
          <p:txBody>
            <a:bodyPr/>
            <a:lstStyle/>
            <a:p>
              <a:endParaRPr lang="en-GB"/>
            </a:p>
          </p:txBody>
        </p:sp>
        <p:sp>
          <p:nvSpPr>
            <p:cNvPr id="19481" name="Freeform 26"/>
            <p:cNvSpPr>
              <a:spLocks/>
            </p:cNvSpPr>
            <p:nvPr/>
          </p:nvSpPr>
          <p:spPr bwMode="auto">
            <a:xfrm>
              <a:off x="1270" y="2379"/>
              <a:ext cx="753" cy="791"/>
            </a:xfrm>
            <a:custGeom>
              <a:avLst/>
              <a:gdLst>
                <a:gd name="T0" fmla="*/ 0 w 1507"/>
                <a:gd name="T1" fmla="*/ 0 h 2372"/>
                <a:gd name="T2" fmla="*/ 0 w 1507"/>
                <a:gd name="T3" fmla="*/ 0 h 2372"/>
                <a:gd name="T4" fmla="*/ 0 w 1507"/>
                <a:gd name="T5" fmla="*/ 0 h 2372"/>
                <a:gd name="T6" fmla="*/ 0 w 1507"/>
                <a:gd name="T7" fmla="*/ 0 h 2372"/>
                <a:gd name="T8" fmla="*/ 0 w 1507"/>
                <a:gd name="T9" fmla="*/ 0 h 2372"/>
                <a:gd name="T10" fmla="*/ 0 w 1507"/>
                <a:gd name="T11" fmla="*/ 0 h 2372"/>
                <a:gd name="T12" fmla="*/ 0 w 1507"/>
                <a:gd name="T13" fmla="*/ 0 h 2372"/>
                <a:gd name="T14" fmla="*/ 0 w 1507"/>
                <a:gd name="T15" fmla="*/ 0 h 2372"/>
                <a:gd name="T16" fmla="*/ 0 w 1507"/>
                <a:gd name="T17" fmla="*/ 0 h 2372"/>
                <a:gd name="T18" fmla="*/ 0 w 1507"/>
                <a:gd name="T19" fmla="*/ 0 h 2372"/>
                <a:gd name="T20" fmla="*/ 0 w 1507"/>
                <a:gd name="T21" fmla="*/ 0 h 2372"/>
                <a:gd name="T22" fmla="*/ 0 w 1507"/>
                <a:gd name="T23" fmla="*/ 0 h 2372"/>
                <a:gd name="T24" fmla="*/ 0 w 1507"/>
                <a:gd name="T25" fmla="*/ 0 h 2372"/>
                <a:gd name="T26" fmla="*/ 0 w 1507"/>
                <a:gd name="T27" fmla="*/ 0 h 2372"/>
                <a:gd name="T28" fmla="*/ 0 w 1507"/>
                <a:gd name="T29" fmla="*/ 0 h 2372"/>
                <a:gd name="T30" fmla="*/ 0 w 1507"/>
                <a:gd name="T31" fmla="*/ 0 h 2372"/>
                <a:gd name="T32" fmla="*/ 0 w 1507"/>
                <a:gd name="T33" fmla="*/ 0 h 2372"/>
                <a:gd name="T34" fmla="*/ 0 w 1507"/>
                <a:gd name="T35" fmla="*/ 0 h 2372"/>
                <a:gd name="T36" fmla="*/ 0 w 1507"/>
                <a:gd name="T37" fmla="*/ 0 h 2372"/>
                <a:gd name="T38" fmla="*/ 0 w 1507"/>
                <a:gd name="T39" fmla="*/ 0 h 2372"/>
                <a:gd name="T40" fmla="*/ 0 w 1507"/>
                <a:gd name="T41" fmla="*/ 0 h 2372"/>
                <a:gd name="T42" fmla="*/ 0 w 1507"/>
                <a:gd name="T43" fmla="*/ 0 h 2372"/>
                <a:gd name="T44" fmla="*/ 0 w 1507"/>
                <a:gd name="T45" fmla="*/ 0 h 2372"/>
                <a:gd name="T46" fmla="*/ 0 w 1507"/>
                <a:gd name="T47" fmla="*/ 0 h 2372"/>
                <a:gd name="T48" fmla="*/ 0 w 1507"/>
                <a:gd name="T49" fmla="*/ 0 h 2372"/>
                <a:gd name="T50" fmla="*/ 0 w 1507"/>
                <a:gd name="T51" fmla="*/ 0 h 2372"/>
                <a:gd name="T52" fmla="*/ 0 w 1507"/>
                <a:gd name="T53" fmla="*/ 0 h 2372"/>
                <a:gd name="T54" fmla="*/ 0 w 1507"/>
                <a:gd name="T55" fmla="*/ 0 h 2372"/>
                <a:gd name="T56" fmla="*/ 0 w 1507"/>
                <a:gd name="T57" fmla="*/ 0 h 2372"/>
                <a:gd name="T58" fmla="*/ 0 w 1507"/>
                <a:gd name="T59" fmla="*/ 0 h 2372"/>
                <a:gd name="T60" fmla="*/ 0 w 1507"/>
                <a:gd name="T61" fmla="*/ 0 h 2372"/>
                <a:gd name="T62" fmla="*/ 0 w 1507"/>
                <a:gd name="T63" fmla="*/ 0 h 2372"/>
                <a:gd name="T64" fmla="*/ 0 w 1507"/>
                <a:gd name="T65" fmla="*/ 0 h 2372"/>
                <a:gd name="T66" fmla="*/ 0 w 1507"/>
                <a:gd name="T67" fmla="*/ 0 h 2372"/>
                <a:gd name="T68" fmla="*/ 0 w 1507"/>
                <a:gd name="T69" fmla="*/ 0 h 2372"/>
                <a:gd name="T70" fmla="*/ 0 w 1507"/>
                <a:gd name="T71" fmla="*/ 0 h 2372"/>
                <a:gd name="T72" fmla="*/ 0 w 1507"/>
                <a:gd name="T73" fmla="*/ 0 h 2372"/>
                <a:gd name="T74" fmla="*/ 0 w 1507"/>
                <a:gd name="T75" fmla="*/ 0 h 2372"/>
                <a:gd name="T76" fmla="*/ 0 w 1507"/>
                <a:gd name="T77" fmla="*/ 0 h 23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507"/>
                <a:gd name="T118" fmla="*/ 0 h 2372"/>
                <a:gd name="T119" fmla="*/ 1507 w 1507"/>
                <a:gd name="T120" fmla="*/ 2372 h 23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507" h="2372">
                  <a:moveTo>
                    <a:pt x="0" y="2366"/>
                  </a:moveTo>
                  <a:lnTo>
                    <a:pt x="40" y="1865"/>
                  </a:lnTo>
                  <a:lnTo>
                    <a:pt x="97" y="1629"/>
                  </a:lnTo>
                  <a:lnTo>
                    <a:pt x="260" y="1501"/>
                  </a:lnTo>
                  <a:lnTo>
                    <a:pt x="421" y="1460"/>
                  </a:lnTo>
                  <a:lnTo>
                    <a:pt x="555" y="1401"/>
                  </a:lnTo>
                  <a:lnTo>
                    <a:pt x="609" y="1284"/>
                  </a:lnTo>
                  <a:lnTo>
                    <a:pt x="615" y="1105"/>
                  </a:lnTo>
                  <a:lnTo>
                    <a:pt x="559" y="1046"/>
                  </a:lnTo>
                  <a:lnTo>
                    <a:pt x="513" y="968"/>
                  </a:lnTo>
                  <a:lnTo>
                    <a:pt x="501" y="919"/>
                  </a:lnTo>
                  <a:lnTo>
                    <a:pt x="475" y="724"/>
                  </a:lnTo>
                  <a:lnTo>
                    <a:pt x="479" y="725"/>
                  </a:lnTo>
                  <a:lnTo>
                    <a:pt x="443" y="579"/>
                  </a:lnTo>
                  <a:lnTo>
                    <a:pt x="484" y="340"/>
                  </a:lnTo>
                  <a:lnTo>
                    <a:pt x="569" y="224"/>
                  </a:lnTo>
                  <a:lnTo>
                    <a:pt x="668" y="70"/>
                  </a:lnTo>
                  <a:lnTo>
                    <a:pt x="864" y="0"/>
                  </a:lnTo>
                  <a:lnTo>
                    <a:pt x="1019" y="87"/>
                  </a:lnTo>
                  <a:lnTo>
                    <a:pt x="1093" y="189"/>
                  </a:lnTo>
                  <a:lnTo>
                    <a:pt x="1154" y="259"/>
                  </a:lnTo>
                  <a:lnTo>
                    <a:pt x="1166" y="358"/>
                  </a:lnTo>
                  <a:lnTo>
                    <a:pt x="1211" y="431"/>
                  </a:lnTo>
                  <a:lnTo>
                    <a:pt x="1222" y="548"/>
                  </a:lnTo>
                  <a:lnTo>
                    <a:pt x="1176" y="712"/>
                  </a:lnTo>
                  <a:lnTo>
                    <a:pt x="1184" y="832"/>
                  </a:lnTo>
                  <a:lnTo>
                    <a:pt x="1138" y="951"/>
                  </a:lnTo>
                  <a:lnTo>
                    <a:pt x="1099" y="987"/>
                  </a:lnTo>
                  <a:lnTo>
                    <a:pt x="1099" y="1043"/>
                  </a:lnTo>
                  <a:lnTo>
                    <a:pt x="1009" y="1159"/>
                  </a:lnTo>
                  <a:lnTo>
                    <a:pt x="1032" y="1372"/>
                  </a:lnTo>
                  <a:lnTo>
                    <a:pt x="1128" y="1514"/>
                  </a:lnTo>
                  <a:lnTo>
                    <a:pt x="1278" y="1582"/>
                  </a:lnTo>
                  <a:lnTo>
                    <a:pt x="1444" y="1664"/>
                  </a:lnTo>
                  <a:lnTo>
                    <a:pt x="1493" y="1784"/>
                  </a:lnTo>
                  <a:lnTo>
                    <a:pt x="1502" y="2027"/>
                  </a:lnTo>
                  <a:lnTo>
                    <a:pt x="1507" y="2206"/>
                  </a:lnTo>
                  <a:lnTo>
                    <a:pt x="1502" y="2372"/>
                  </a:lnTo>
                  <a:lnTo>
                    <a:pt x="0" y="2366"/>
                  </a:lnTo>
                  <a:close/>
                </a:path>
              </a:pathLst>
            </a:custGeom>
            <a:solidFill>
              <a:srgbClr val="DCDCD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82" name="Freeform 27"/>
            <p:cNvSpPr>
              <a:spLocks/>
            </p:cNvSpPr>
            <p:nvPr/>
          </p:nvSpPr>
          <p:spPr bwMode="auto">
            <a:xfrm>
              <a:off x="576" y="2383"/>
              <a:ext cx="826" cy="794"/>
            </a:xfrm>
            <a:custGeom>
              <a:avLst/>
              <a:gdLst>
                <a:gd name="T0" fmla="*/ 0 w 1653"/>
                <a:gd name="T1" fmla="*/ 0 h 2380"/>
                <a:gd name="T2" fmla="*/ 0 w 1653"/>
                <a:gd name="T3" fmla="*/ 0 h 2380"/>
                <a:gd name="T4" fmla="*/ 0 w 1653"/>
                <a:gd name="T5" fmla="*/ 0 h 2380"/>
                <a:gd name="T6" fmla="*/ 0 w 1653"/>
                <a:gd name="T7" fmla="*/ 0 h 2380"/>
                <a:gd name="T8" fmla="*/ 0 w 1653"/>
                <a:gd name="T9" fmla="*/ 0 h 2380"/>
                <a:gd name="T10" fmla="*/ 0 w 1653"/>
                <a:gd name="T11" fmla="*/ 0 h 2380"/>
                <a:gd name="T12" fmla="*/ 0 w 1653"/>
                <a:gd name="T13" fmla="*/ 0 h 2380"/>
                <a:gd name="T14" fmla="*/ 0 w 1653"/>
                <a:gd name="T15" fmla="*/ 0 h 2380"/>
                <a:gd name="T16" fmla="*/ 0 w 1653"/>
                <a:gd name="T17" fmla="*/ 0 h 2380"/>
                <a:gd name="T18" fmla="*/ 0 w 1653"/>
                <a:gd name="T19" fmla="*/ 0 h 2380"/>
                <a:gd name="T20" fmla="*/ 0 w 1653"/>
                <a:gd name="T21" fmla="*/ 0 h 2380"/>
                <a:gd name="T22" fmla="*/ 0 w 1653"/>
                <a:gd name="T23" fmla="*/ 0 h 2380"/>
                <a:gd name="T24" fmla="*/ 0 w 1653"/>
                <a:gd name="T25" fmla="*/ 0 h 2380"/>
                <a:gd name="T26" fmla="*/ 0 w 1653"/>
                <a:gd name="T27" fmla="*/ 0 h 2380"/>
                <a:gd name="T28" fmla="*/ 0 w 1653"/>
                <a:gd name="T29" fmla="*/ 0 h 2380"/>
                <a:gd name="T30" fmla="*/ 0 w 1653"/>
                <a:gd name="T31" fmla="*/ 0 h 2380"/>
                <a:gd name="T32" fmla="*/ 0 w 1653"/>
                <a:gd name="T33" fmla="*/ 0 h 2380"/>
                <a:gd name="T34" fmla="*/ 0 w 1653"/>
                <a:gd name="T35" fmla="*/ 0 h 2380"/>
                <a:gd name="T36" fmla="*/ 0 w 1653"/>
                <a:gd name="T37" fmla="*/ 0 h 2380"/>
                <a:gd name="T38" fmla="*/ 0 w 1653"/>
                <a:gd name="T39" fmla="*/ 0 h 2380"/>
                <a:gd name="T40" fmla="*/ 0 w 1653"/>
                <a:gd name="T41" fmla="*/ 0 h 2380"/>
                <a:gd name="T42" fmla="*/ 0 w 1653"/>
                <a:gd name="T43" fmla="*/ 0 h 2380"/>
                <a:gd name="T44" fmla="*/ 0 w 1653"/>
                <a:gd name="T45" fmla="*/ 0 h 2380"/>
                <a:gd name="T46" fmla="*/ 0 w 1653"/>
                <a:gd name="T47" fmla="*/ 0 h 2380"/>
                <a:gd name="T48" fmla="*/ 0 w 1653"/>
                <a:gd name="T49" fmla="*/ 0 h 2380"/>
                <a:gd name="T50" fmla="*/ 0 w 1653"/>
                <a:gd name="T51" fmla="*/ 0 h 2380"/>
                <a:gd name="T52" fmla="*/ 0 w 1653"/>
                <a:gd name="T53" fmla="*/ 0 h 2380"/>
                <a:gd name="T54" fmla="*/ 0 w 1653"/>
                <a:gd name="T55" fmla="*/ 0 h 2380"/>
                <a:gd name="T56" fmla="*/ 0 w 1653"/>
                <a:gd name="T57" fmla="*/ 0 h 2380"/>
                <a:gd name="T58" fmla="*/ 0 w 1653"/>
                <a:gd name="T59" fmla="*/ 0 h 2380"/>
                <a:gd name="T60" fmla="*/ 0 w 1653"/>
                <a:gd name="T61" fmla="*/ 0 h 2380"/>
                <a:gd name="T62" fmla="*/ 0 w 1653"/>
                <a:gd name="T63" fmla="*/ 0 h 2380"/>
                <a:gd name="T64" fmla="*/ 0 w 1653"/>
                <a:gd name="T65" fmla="*/ 0 h 2380"/>
                <a:gd name="T66" fmla="*/ 0 w 1653"/>
                <a:gd name="T67" fmla="*/ 0 h 2380"/>
                <a:gd name="T68" fmla="*/ 0 w 1653"/>
                <a:gd name="T69" fmla="*/ 0 h 2380"/>
                <a:gd name="T70" fmla="*/ 0 w 1653"/>
                <a:gd name="T71" fmla="*/ 0 h 2380"/>
                <a:gd name="T72" fmla="*/ 0 w 1653"/>
                <a:gd name="T73" fmla="*/ 0 h 2380"/>
                <a:gd name="T74" fmla="*/ 0 w 1653"/>
                <a:gd name="T75" fmla="*/ 0 h 23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53"/>
                <a:gd name="T115" fmla="*/ 0 h 2380"/>
                <a:gd name="T116" fmla="*/ 1653 w 1653"/>
                <a:gd name="T117" fmla="*/ 2380 h 23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53" h="2380">
                  <a:moveTo>
                    <a:pt x="0" y="2380"/>
                  </a:moveTo>
                  <a:lnTo>
                    <a:pt x="34" y="1839"/>
                  </a:lnTo>
                  <a:lnTo>
                    <a:pt x="82" y="1712"/>
                  </a:lnTo>
                  <a:lnTo>
                    <a:pt x="153" y="1528"/>
                  </a:lnTo>
                  <a:lnTo>
                    <a:pt x="237" y="1508"/>
                  </a:lnTo>
                  <a:lnTo>
                    <a:pt x="400" y="1473"/>
                  </a:lnTo>
                  <a:lnTo>
                    <a:pt x="478" y="1427"/>
                  </a:lnTo>
                  <a:lnTo>
                    <a:pt x="548" y="1365"/>
                  </a:lnTo>
                  <a:lnTo>
                    <a:pt x="573" y="1208"/>
                  </a:lnTo>
                  <a:lnTo>
                    <a:pt x="495" y="997"/>
                  </a:lnTo>
                  <a:lnTo>
                    <a:pt x="440" y="975"/>
                  </a:lnTo>
                  <a:lnTo>
                    <a:pt x="393" y="747"/>
                  </a:lnTo>
                  <a:lnTo>
                    <a:pt x="425" y="686"/>
                  </a:lnTo>
                  <a:lnTo>
                    <a:pt x="409" y="464"/>
                  </a:lnTo>
                  <a:lnTo>
                    <a:pt x="418" y="246"/>
                  </a:lnTo>
                  <a:lnTo>
                    <a:pt x="472" y="163"/>
                  </a:lnTo>
                  <a:lnTo>
                    <a:pt x="588" y="19"/>
                  </a:lnTo>
                  <a:lnTo>
                    <a:pt x="681" y="0"/>
                  </a:lnTo>
                  <a:lnTo>
                    <a:pt x="806" y="0"/>
                  </a:lnTo>
                  <a:lnTo>
                    <a:pt x="899" y="57"/>
                  </a:lnTo>
                  <a:lnTo>
                    <a:pt x="977" y="163"/>
                  </a:lnTo>
                  <a:lnTo>
                    <a:pt x="1032" y="345"/>
                  </a:lnTo>
                  <a:lnTo>
                    <a:pt x="1046" y="496"/>
                  </a:lnTo>
                  <a:lnTo>
                    <a:pt x="1047" y="631"/>
                  </a:lnTo>
                  <a:lnTo>
                    <a:pt x="1093" y="653"/>
                  </a:lnTo>
                  <a:lnTo>
                    <a:pt x="1079" y="865"/>
                  </a:lnTo>
                  <a:lnTo>
                    <a:pt x="1012" y="903"/>
                  </a:lnTo>
                  <a:lnTo>
                    <a:pt x="993" y="1030"/>
                  </a:lnTo>
                  <a:lnTo>
                    <a:pt x="968" y="1179"/>
                  </a:lnTo>
                  <a:lnTo>
                    <a:pt x="984" y="1296"/>
                  </a:lnTo>
                  <a:lnTo>
                    <a:pt x="1070" y="1368"/>
                  </a:lnTo>
                  <a:lnTo>
                    <a:pt x="1186" y="1413"/>
                  </a:lnTo>
                  <a:lnTo>
                    <a:pt x="1351" y="1447"/>
                  </a:lnTo>
                  <a:lnTo>
                    <a:pt x="1468" y="1462"/>
                  </a:lnTo>
                  <a:lnTo>
                    <a:pt x="1531" y="1579"/>
                  </a:lnTo>
                  <a:lnTo>
                    <a:pt x="1578" y="1687"/>
                  </a:lnTo>
                  <a:lnTo>
                    <a:pt x="1653" y="2353"/>
                  </a:lnTo>
                  <a:lnTo>
                    <a:pt x="0" y="2380"/>
                  </a:lnTo>
                  <a:close/>
                </a:path>
              </a:pathLst>
            </a:custGeom>
            <a:solidFill>
              <a:srgbClr val="DCDCD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83" name="Freeform 28"/>
            <p:cNvSpPr>
              <a:spLocks/>
            </p:cNvSpPr>
            <p:nvPr/>
          </p:nvSpPr>
          <p:spPr bwMode="auto">
            <a:xfrm>
              <a:off x="4013" y="2188"/>
              <a:ext cx="781" cy="992"/>
            </a:xfrm>
            <a:custGeom>
              <a:avLst/>
              <a:gdLst>
                <a:gd name="T0" fmla="*/ 1 w 1562"/>
                <a:gd name="T1" fmla="*/ 0 h 2975"/>
                <a:gd name="T2" fmla="*/ 0 w 1562"/>
                <a:gd name="T3" fmla="*/ 0 h 2975"/>
                <a:gd name="T4" fmla="*/ 1 w 1562"/>
                <a:gd name="T5" fmla="*/ 0 h 2975"/>
                <a:gd name="T6" fmla="*/ 1 w 1562"/>
                <a:gd name="T7" fmla="*/ 0 h 2975"/>
                <a:gd name="T8" fmla="*/ 1 w 1562"/>
                <a:gd name="T9" fmla="*/ 0 h 2975"/>
                <a:gd name="T10" fmla="*/ 1 w 1562"/>
                <a:gd name="T11" fmla="*/ 0 h 2975"/>
                <a:gd name="T12" fmla="*/ 1 w 1562"/>
                <a:gd name="T13" fmla="*/ 0 h 2975"/>
                <a:gd name="T14" fmla="*/ 1 w 1562"/>
                <a:gd name="T15" fmla="*/ 0 h 2975"/>
                <a:gd name="T16" fmla="*/ 1 w 1562"/>
                <a:gd name="T17" fmla="*/ 0 h 2975"/>
                <a:gd name="T18" fmla="*/ 1 w 1562"/>
                <a:gd name="T19" fmla="*/ 0 h 2975"/>
                <a:gd name="T20" fmla="*/ 1 w 1562"/>
                <a:gd name="T21" fmla="*/ 0 h 2975"/>
                <a:gd name="T22" fmla="*/ 1 w 1562"/>
                <a:gd name="T23" fmla="*/ 0 h 2975"/>
                <a:gd name="T24" fmla="*/ 1 w 1562"/>
                <a:gd name="T25" fmla="*/ 0 h 2975"/>
                <a:gd name="T26" fmla="*/ 1 w 1562"/>
                <a:gd name="T27" fmla="*/ 0 h 2975"/>
                <a:gd name="T28" fmla="*/ 1 w 1562"/>
                <a:gd name="T29" fmla="*/ 0 h 2975"/>
                <a:gd name="T30" fmla="*/ 1 w 1562"/>
                <a:gd name="T31" fmla="*/ 0 h 2975"/>
                <a:gd name="T32" fmla="*/ 1 w 1562"/>
                <a:gd name="T33" fmla="*/ 0 h 2975"/>
                <a:gd name="T34" fmla="*/ 1 w 1562"/>
                <a:gd name="T35" fmla="*/ 0 h 2975"/>
                <a:gd name="T36" fmla="*/ 1 w 1562"/>
                <a:gd name="T37" fmla="*/ 0 h 2975"/>
                <a:gd name="T38" fmla="*/ 1 w 1562"/>
                <a:gd name="T39" fmla="*/ 0 h 2975"/>
                <a:gd name="T40" fmla="*/ 1 w 1562"/>
                <a:gd name="T41" fmla="*/ 0 h 2975"/>
                <a:gd name="T42" fmla="*/ 1 w 1562"/>
                <a:gd name="T43" fmla="*/ 0 h 2975"/>
                <a:gd name="T44" fmla="*/ 1 w 1562"/>
                <a:gd name="T45" fmla="*/ 0 h 2975"/>
                <a:gd name="T46" fmla="*/ 1 w 1562"/>
                <a:gd name="T47" fmla="*/ 0 h 2975"/>
                <a:gd name="T48" fmla="*/ 1 w 1562"/>
                <a:gd name="T49" fmla="*/ 0 h 2975"/>
                <a:gd name="T50" fmla="*/ 1 w 1562"/>
                <a:gd name="T51" fmla="*/ 0 h 2975"/>
                <a:gd name="T52" fmla="*/ 1 w 1562"/>
                <a:gd name="T53" fmla="*/ 0 h 2975"/>
                <a:gd name="T54" fmla="*/ 1 w 1562"/>
                <a:gd name="T55" fmla="*/ 0 h 2975"/>
                <a:gd name="T56" fmla="*/ 1 w 1562"/>
                <a:gd name="T57" fmla="*/ 0 h 2975"/>
                <a:gd name="T58" fmla="*/ 1 w 1562"/>
                <a:gd name="T59" fmla="*/ 0 h 2975"/>
                <a:gd name="T60" fmla="*/ 1 w 1562"/>
                <a:gd name="T61" fmla="*/ 0 h 2975"/>
                <a:gd name="T62" fmla="*/ 1 w 1562"/>
                <a:gd name="T63" fmla="*/ 0 h 2975"/>
                <a:gd name="T64" fmla="*/ 1 w 1562"/>
                <a:gd name="T65" fmla="*/ 0 h 2975"/>
                <a:gd name="T66" fmla="*/ 1 w 1562"/>
                <a:gd name="T67" fmla="*/ 0 h 2975"/>
                <a:gd name="T68" fmla="*/ 1 w 1562"/>
                <a:gd name="T69" fmla="*/ 0 h 2975"/>
                <a:gd name="T70" fmla="*/ 1 w 1562"/>
                <a:gd name="T71" fmla="*/ 0 h 29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62"/>
                <a:gd name="T109" fmla="*/ 0 h 2975"/>
                <a:gd name="T110" fmla="*/ 1562 w 1562"/>
                <a:gd name="T111" fmla="*/ 2975 h 29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62" h="2975">
                  <a:moveTo>
                    <a:pt x="30" y="2946"/>
                  </a:moveTo>
                  <a:lnTo>
                    <a:pt x="17" y="2910"/>
                  </a:lnTo>
                  <a:lnTo>
                    <a:pt x="7" y="2816"/>
                  </a:lnTo>
                  <a:lnTo>
                    <a:pt x="0" y="2527"/>
                  </a:lnTo>
                  <a:lnTo>
                    <a:pt x="13" y="2049"/>
                  </a:lnTo>
                  <a:lnTo>
                    <a:pt x="30" y="1934"/>
                  </a:lnTo>
                  <a:lnTo>
                    <a:pt x="56" y="1827"/>
                  </a:lnTo>
                  <a:lnTo>
                    <a:pt x="129" y="1758"/>
                  </a:lnTo>
                  <a:lnTo>
                    <a:pt x="258" y="1658"/>
                  </a:lnTo>
                  <a:lnTo>
                    <a:pt x="464" y="1489"/>
                  </a:lnTo>
                  <a:lnTo>
                    <a:pt x="441" y="1454"/>
                  </a:lnTo>
                  <a:lnTo>
                    <a:pt x="367" y="1394"/>
                  </a:lnTo>
                  <a:lnTo>
                    <a:pt x="290" y="1329"/>
                  </a:lnTo>
                  <a:lnTo>
                    <a:pt x="253" y="1280"/>
                  </a:lnTo>
                  <a:lnTo>
                    <a:pt x="259" y="1262"/>
                  </a:lnTo>
                  <a:lnTo>
                    <a:pt x="274" y="1258"/>
                  </a:lnTo>
                  <a:lnTo>
                    <a:pt x="288" y="1255"/>
                  </a:lnTo>
                  <a:lnTo>
                    <a:pt x="294" y="1238"/>
                  </a:lnTo>
                  <a:lnTo>
                    <a:pt x="293" y="1217"/>
                  </a:lnTo>
                  <a:lnTo>
                    <a:pt x="290" y="1204"/>
                  </a:lnTo>
                  <a:lnTo>
                    <a:pt x="279" y="1196"/>
                  </a:lnTo>
                  <a:lnTo>
                    <a:pt x="273" y="1190"/>
                  </a:lnTo>
                  <a:lnTo>
                    <a:pt x="272" y="1178"/>
                  </a:lnTo>
                  <a:lnTo>
                    <a:pt x="273" y="1155"/>
                  </a:lnTo>
                  <a:lnTo>
                    <a:pt x="302" y="970"/>
                  </a:lnTo>
                  <a:lnTo>
                    <a:pt x="317" y="866"/>
                  </a:lnTo>
                  <a:lnTo>
                    <a:pt x="321" y="823"/>
                  </a:lnTo>
                  <a:lnTo>
                    <a:pt x="323" y="788"/>
                  </a:lnTo>
                  <a:lnTo>
                    <a:pt x="302" y="650"/>
                  </a:lnTo>
                  <a:lnTo>
                    <a:pt x="290" y="576"/>
                  </a:lnTo>
                  <a:lnTo>
                    <a:pt x="286" y="544"/>
                  </a:lnTo>
                  <a:lnTo>
                    <a:pt x="285" y="514"/>
                  </a:lnTo>
                  <a:lnTo>
                    <a:pt x="315" y="351"/>
                  </a:lnTo>
                  <a:lnTo>
                    <a:pt x="365" y="198"/>
                  </a:lnTo>
                  <a:lnTo>
                    <a:pt x="448" y="79"/>
                  </a:lnTo>
                  <a:lnTo>
                    <a:pt x="500" y="27"/>
                  </a:lnTo>
                  <a:lnTo>
                    <a:pt x="548" y="0"/>
                  </a:lnTo>
                  <a:lnTo>
                    <a:pt x="577" y="13"/>
                  </a:lnTo>
                  <a:lnTo>
                    <a:pt x="607" y="37"/>
                  </a:lnTo>
                  <a:lnTo>
                    <a:pt x="688" y="82"/>
                  </a:lnTo>
                  <a:lnTo>
                    <a:pt x="718" y="71"/>
                  </a:lnTo>
                  <a:lnTo>
                    <a:pt x="746" y="61"/>
                  </a:lnTo>
                  <a:lnTo>
                    <a:pt x="791" y="92"/>
                  </a:lnTo>
                  <a:lnTo>
                    <a:pt x="843" y="154"/>
                  </a:lnTo>
                  <a:lnTo>
                    <a:pt x="923" y="292"/>
                  </a:lnTo>
                  <a:lnTo>
                    <a:pt x="969" y="448"/>
                  </a:lnTo>
                  <a:lnTo>
                    <a:pt x="1004" y="615"/>
                  </a:lnTo>
                  <a:lnTo>
                    <a:pt x="1047" y="950"/>
                  </a:lnTo>
                  <a:lnTo>
                    <a:pt x="1055" y="1215"/>
                  </a:lnTo>
                  <a:lnTo>
                    <a:pt x="1059" y="1307"/>
                  </a:lnTo>
                  <a:lnTo>
                    <a:pt x="1061" y="1358"/>
                  </a:lnTo>
                  <a:lnTo>
                    <a:pt x="1061" y="1381"/>
                  </a:lnTo>
                  <a:lnTo>
                    <a:pt x="1060" y="1404"/>
                  </a:lnTo>
                  <a:lnTo>
                    <a:pt x="1053" y="1434"/>
                  </a:lnTo>
                  <a:lnTo>
                    <a:pt x="1047" y="1472"/>
                  </a:lnTo>
                  <a:lnTo>
                    <a:pt x="1091" y="1537"/>
                  </a:lnTo>
                  <a:lnTo>
                    <a:pt x="1149" y="1586"/>
                  </a:lnTo>
                  <a:lnTo>
                    <a:pt x="1295" y="1707"/>
                  </a:lnTo>
                  <a:lnTo>
                    <a:pt x="1549" y="2224"/>
                  </a:lnTo>
                  <a:lnTo>
                    <a:pt x="1556" y="2331"/>
                  </a:lnTo>
                  <a:lnTo>
                    <a:pt x="1550" y="2347"/>
                  </a:lnTo>
                  <a:lnTo>
                    <a:pt x="1549" y="2379"/>
                  </a:lnTo>
                  <a:lnTo>
                    <a:pt x="1549" y="2405"/>
                  </a:lnTo>
                  <a:lnTo>
                    <a:pt x="1549" y="2441"/>
                  </a:lnTo>
                  <a:lnTo>
                    <a:pt x="1559" y="2761"/>
                  </a:lnTo>
                  <a:lnTo>
                    <a:pt x="1562" y="2901"/>
                  </a:lnTo>
                  <a:lnTo>
                    <a:pt x="1562" y="2926"/>
                  </a:lnTo>
                  <a:lnTo>
                    <a:pt x="1561" y="2945"/>
                  </a:lnTo>
                  <a:lnTo>
                    <a:pt x="1555" y="2962"/>
                  </a:lnTo>
                  <a:lnTo>
                    <a:pt x="756" y="2975"/>
                  </a:lnTo>
                  <a:lnTo>
                    <a:pt x="362" y="2971"/>
                  </a:lnTo>
                  <a:lnTo>
                    <a:pt x="30" y="2946"/>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84" name="Freeform 29"/>
            <p:cNvSpPr>
              <a:spLocks/>
            </p:cNvSpPr>
            <p:nvPr/>
          </p:nvSpPr>
          <p:spPr bwMode="auto">
            <a:xfrm>
              <a:off x="4455" y="2384"/>
              <a:ext cx="826" cy="793"/>
            </a:xfrm>
            <a:custGeom>
              <a:avLst/>
              <a:gdLst>
                <a:gd name="T0" fmla="*/ 0 w 1654"/>
                <a:gd name="T1" fmla="*/ 0 h 2380"/>
                <a:gd name="T2" fmla="*/ 0 w 1654"/>
                <a:gd name="T3" fmla="*/ 0 h 2380"/>
                <a:gd name="T4" fmla="*/ 0 w 1654"/>
                <a:gd name="T5" fmla="*/ 0 h 2380"/>
                <a:gd name="T6" fmla="*/ 0 w 1654"/>
                <a:gd name="T7" fmla="*/ 0 h 2380"/>
                <a:gd name="T8" fmla="*/ 0 w 1654"/>
                <a:gd name="T9" fmla="*/ 0 h 2380"/>
                <a:gd name="T10" fmla="*/ 0 w 1654"/>
                <a:gd name="T11" fmla="*/ 0 h 2380"/>
                <a:gd name="T12" fmla="*/ 0 w 1654"/>
                <a:gd name="T13" fmla="*/ 0 h 2380"/>
                <a:gd name="T14" fmla="*/ 0 w 1654"/>
                <a:gd name="T15" fmla="*/ 0 h 2380"/>
                <a:gd name="T16" fmla="*/ 0 w 1654"/>
                <a:gd name="T17" fmla="*/ 0 h 2380"/>
                <a:gd name="T18" fmla="*/ 0 w 1654"/>
                <a:gd name="T19" fmla="*/ 0 h 2380"/>
                <a:gd name="T20" fmla="*/ 0 w 1654"/>
                <a:gd name="T21" fmla="*/ 0 h 2380"/>
                <a:gd name="T22" fmla="*/ 0 w 1654"/>
                <a:gd name="T23" fmla="*/ 0 h 2380"/>
                <a:gd name="T24" fmla="*/ 0 w 1654"/>
                <a:gd name="T25" fmla="*/ 0 h 2380"/>
                <a:gd name="T26" fmla="*/ 0 w 1654"/>
                <a:gd name="T27" fmla="*/ 0 h 2380"/>
                <a:gd name="T28" fmla="*/ 0 w 1654"/>
                <a:gd name="T29" fmla="*/ 0 h 2380"/>
                <a:gd name="T30" fmla="*/ 0 w 1654"/>
                <a:gd name="T31" fmla="*/ 0 h 2380"/>
                <a:gd name="T32" fmla="*/ 0 w 1654"/>
                <a:gd name="T33" fmla="*/ 0 h 2380"/>
                <a:gd name="T34" fmla="*/ 0 w 1654"/>
                <a:gd name="T35" fmla="*/ 0 h 2380"/>
                <a:gd name="T36" fmla="*/ 0 w 1654"/>
                <a:gd name="T37" fmla="*/ 0 h 2380"/>
                <a:gd name="T38" fmla="*/ 0 w 1654"/>
                <a:gd name="T39" fmla="*/ 0 h 2380"/>
                <a:gd name="T40" fmla="*/ 0 w 1654"/>
                <a:gd name="T41" fmla="*/ 0 h 2380"/>
                <a:gd name="T42" fmla="*/ 0 w 1654"/>
                <a:gd name="T43" fmla="*/ 0 h 2380"/>
                <a:gd name="T44" fmla="*/ 0 w 1654"/>
                <a:gd name="T45" fmla="*/ 0 h 2380"/>
                <a:gd name="T46" fmla="*/ 0 w 1654"/>
                <a:gd name="T47" fmla="*/ 0 h 2380"/>
                <a:gd name="T48" fmla="*/ 0 w 1654"/>
                <a:gd name="T49" fmla="*/ 0 h 2380"/>
                <a:gd name="T50" fmla="*/ 0 w 1654"/>
                <a:gd name="T51" fmla="*/ 0 h 2380"/>
                <a:gd name="T52" fmla="*/ 0 w 1654"/>
                <a:gd name="T53" fmla="*/ 0 h 2380"/>
                <a:gd name="T54" fmla="*/ 0 w 1654"/>
                <a:gd name="T55" fmla="*/ 0 h 2380"/>
                <a:gd name="T56" fmla="*/ 0 w 1654"/>
                <a:gd name="T57" fmla="*/ 0 h 2380"/>
                <a:gd name="T58" fmla="*/ 0 w 1654"/>
                <a:gd name="T59" fmla="*/ 0 h 2380"/>
                <a:gd name="T60" fmla="*/ 0 w 1654"/>
                <a:gd name="T61" fmla="*/ 0 h 2380"/>
                <a:gd name="T62" fmla="*/ 0 w 1654"/>
                <a:gd name="T63" fmla="*/ 0 h 2380"/>
                <a:gd name="T64" fmla="*/ 0 w 1654"/>
                <a:gd name="T65" fmla="*/ 0 h 2380"/>
                <a:gd name="T66" fmla="*/ 0 w 1654"/>
                <a:gd name="T67" fmla="*/ 0 h 2380"/>
                <a:gd name="T68" fmla="*/ 0 w 1654"/>
                <a:gd name="T69" fmla="*/ 0 h 2380"/>
                <a:gd name="T70" fmla="*/ 0 w 1654"/>
                <a:gd name="T71" fmla="*/ 0 h 2380"/>
                <a:gd name="T72" fmla="*/ 0 w 1654"/>
                <a:gd name="T73" fmla="*/ 0 h 2380"/>
                <a:gd name="T74" fmla="*/ 0 w 1654"/>
                <a:gd name="T75" fmla="*/ 0 h 23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54"/>
                <a:gd name="T115" fmla="*/ 0 h 2380"/>
                <a:gd name="T116" fmla="*/ 1654 w 1654"/>
                <a:gd name="T117" fmla="*/ 2380 h 23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54" h="2380">
                  <a:moveTo>
                    <a:pt x="0" y="2380"/>
                  </a:moveTo>
                  <a:lnTo>
                    <a:pt x="34" y="1838"/>
                  </a:lnTo>
                  <a:lnTo>
                    <a:pt x="82" y="1711"/>
                  </a:lnTo>
                  <a:lnTo>
                    <a:pt x="154" y="1528"/>
                  </a:lnTo>
                  <a:lnTo>
                    <a:pt x="238" y="1508"/>
                  </a:lnTo>
                  <a:lnTo>
                    <a:pt x="400" y="1473"/>
                  </a:lnTo>
                  <a:lnTo>
                    <a:pt x="478" y="1427"/>
                  </a:lnTo>
                  <a:lnTo>
                    <a:pt x="548" y="1365"/>
                  </a:lnTo>
                  <a:lnTo>
                    <a:pt x="573" y="1207"/>
                  </a:lnTo>
                  <a:lnTo>
                    <a:pt x="495" y="996"/>
                  </a:lnTo>
                  <a:lnTo>
                    <a:pt x="440" y="975"/>
                  </a:lnTo>
                  <a:lnTo>
                    <a:pt x="393" y="746"/>
                  </a:lnTo>
                  <a:lnTo>
                    <a:pt x="426" y="686"/>
                  </a:lnTo>
                  <a:lnTo>
                    <a:pt x="409" y="463"/>
                  </a:lnTo>
                  <a:lnTo>
                    <a:pt x="419" y="245"/>
                  </a:lnTo>
                  <a:lnTo>
                    <a:pt x="473" y="163"/>
                  </a:lnTo>
                  <a:lnTo>
                    <a:pt x="588" y="18"/>
                  </a:lnTo>
                  <a:lnTo>
                    <a:pt x="681" y="0"/>
                  </a:lnTo>
                  <a:lnTo>
                    <a:pt x="806" y="0"/>
                  </a:lnTo>
                  <a:lnTo>
                    <a:pt x="899" y="56"/>
                  </a:lnTo>
                  <a:lnTo>
                    <a:pt x="978" y="163"/>
                  </a:lnTo>
                  <a:lnTo>
                    <a:pt x="1032" y="345"/>
                  </a:lnTo>
                  <a:lnTo>
                    <a:pt x="1046" y="495"/>
                  </a:lnTo>
                  <a:lnTo>
                    <a:pt x="1047" y="631"/>
                  </a:lnTo>
                  <a:lnTo>
                    <a:pt x="1093" y="653"/>
                  </a:lnTo>
                  <a:lnTo>
                    <a:pt x="1079" y="865"/>
                  </a:lnTo>
                  <a:lnTo>
                    <a:pt x="1013" y="902"/>
                  </a:lnTo>
                  <a:lnTo>
                    <a:pt x="993" y="1029"/>
                  </a:lnTo>
                  <a:lnTo>
                    <a:pt x="969" y="1178"/>
                  </a:lnTo>
                  <a:lnTo>
                    <a:pt x="984" y="1295"/>
                  </a:lnTo>
                  <a:lnTo>
                    <a:pt x="1071" y="1367"/>
                  </a:lnTo>
                  <a:lnTo>
                    <a:pt x="1186" y="1412"/>
                  </a:lnTo>
                  <a:lnTo>
                    <a:pt x="1351" y="1447"/>
                  </a:lnTo>
                  <a:lnTo>
                    <a:pt x="1469" y="1461"/>
                  </a:lnTo>
                  <a:lnTo>
                    <a:pt x="1531" y="1578"/>
                  </a:lnTo>
                  <a:lnTo>
                    <a:pt x="1578" y="1687"/>
                  </a:lnTo>
                  <a:lnTo>
                    <a:pt x="1654" y="2352"/>
                  </a:lnTo>
                  <a:lnTo>
                    <a:pt x="0" y="2380"/>
                  </a:lnTo>
                  <a:close/>
                </a:path>
              </a:pathLst>
            </a:custGeom>
            <a:solidFill>
              <a:srgbClr val="DCDCD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85" name="Freeform 30"/>
            <p:cNvSpPr>
              <a:spLocks/>
            </p:cNvSpPr>
            <p:nvPr/>
          </p:nvSpPr>
          <p:spPr bwMode="auto">
            <a:xfrm>
              <a:off x="3609" y="2463"/>
              <a:ext cx="849" cy="708"/>
            </a:xfrm>
            <a:custGeom>
              <a:avLst/>
              <a:gdLst>
                <a:gd name="T0" fmla="*/ 0 w 1697"/>
                <a:gd name="T1" fmla="*/ 0 h 2123"/>
                <a:gd name="T2" fmla="*/ 1 w 1697"/>
                <a:gd name="T3" fmla="*/ 0 h 2123"/>
                <a:gd name="T4" fmla="*/ 1 w 1697"/>
                <a:gd name="T5" fmla="*/ 0 h 2123"/>
                <a:gd name="T6" fmla="*/ 1 w 1697"/>
                <a:gd name="T7" fmla="*/ 0 h 2123"/>
                <a:gd name="T8" fmla="*/ 1 w 1697"/>
                <a:gd name="T9" fmla="*/ 0 h 2123"/>
                <a:gd name="T10" fmla="*/ 1 w 1697"/>
                <a:gd name="T11" fmla="*/ 0 h 2123"/>
                <a:gd name="T12" fmla="*/ 1 w 1697"/>
                <a:gd name="T13" fmla="*/ 0 h 2123"/>
                <a:gd name="T14" fmla="*/ 1 w 1697"/>
                <a:gd name="T15" fmla="*/ 0 h 2123"/>
                <a:gd name="T16" fmla="*/ 1 w 1697"/>
                <a:gd name="T17" fmla="*/ 0 h 2123"/>
                <a:gd name="T18" fmla="*/ 1 w 1697"/>
                <a:gd name="T19" fmla="*/ 0 h 2123"/>
                <a:gd name="T20" fmla="*/ 1 w 1697"/>
                <a:gd name="T21" fmla="*/ 0 h 2123"/>
                <a:gd name="T22" fmla="*/ 1 w 1697"/>
                <a:gd name="T23" fmla="*/ 0 h 2123"/>
                <a:gd name="T24" fmla="*/ 1 w 1697"/>
                <a:gd name="T25" fmla="*/ 0 h 2123"/>
                <a:gd name="T26" fmla="*/ 1 w 1697"/>
                <a:gd name="T27" fmla="*/ 0 h 2123"/>
                <a:gd name="T28" fmla="*/ 1 w 1697"/>
                <a:gd name="T29" fmla="*/ 0 h 2123"/>
                <a:gd name="T30" fmla="*/ 1 w 1697"/>
                <a:gd name="T31" fmla="*/ 0 h 2123"/>
                <a:gd name="T32" fmla="*/ 1 w 1697"/>
                <a:gd name="T33" fmla="*/ 0 h 2123"/>
                <a:gd name="T34" fmla="*/ 1 w 1697"/>
                <a:gd name="T35" fmla="*/ 0 h 2123"/>
                <a:gd name="T36" fmla="*/ 1 w 1697"/>
                <a:gd name="T37" fmla="*/ 0 h 2123"/>
                <a:gd name="T38" fmla="*/ 1 w 1697"/>
                <a:gd name="T39" fmla="*/ 0 h 2123"/>
                <a:gd name="T40" fmla="*/ 1 w 1697"/>
                <a:gd name="T41" fmla="*/ 0 h 2123"/>
                <a:gd name="T42" fmla="*/ 1 w 1697"/>
                <a:gd name="T43" fmla="*/ 0 h 2123"/>
                <a:gd name="T44" fmla="*/ 1 w 1697"/>
                <a:gd name="T45" fmla="*/ 0 h 2123"/>
                <a:gd name="T46" fmla="*/ 1 w 1697"/>
                <a:gd name="T47" fmla="*/ 0 h 2123"/>
                <a:gd name="T48" fmla="*/ 1 w 1697"/>
                <a:gd name="T49" fmla="*/ 0 h 2123"/>
                <a:gd name="T50" fmla="*/ 1 w 1697"/>
                <a:gd name="T51" fmla="*/ 0 h 2123"/>
                <a:gd name="T52" fmla="*/ 1 w 1697"/>
                <a:gd name="T53" fmla="*/ 0 h 2123"/>
                <a:gd name="T54" fmla="*/ 1 w 1697"/>
                <a:gd name="T55" fmla="*/ 0 h 2123"/>
                <a:gd name="T56" fmla="*/ 1 w 1697"/>
                <a:gd name="T57" fmla="*/ 0 h 2123"/>
                <a:gd name="T58" fmla="*/ 1 w 1697"/>
                <a:gd name="T59" fmla="*/ 0 h 2123"/>
                <a:gd name="T60" fmla="*/ 1 w 1697"/>
                <a:gd name="T61" fmla="*/ 0 h 2123"/>
                <a:gd name="T62" fmla="*/ 1 w 1697"/>
                <a:gd name="T63" fmla="*/ 0 h 2123"/>
                <a:gd name="T64" fmla="*/ 1 w 1697"/>
                <a:gd name="T65" fmla="*/ 0 h 2123"/>
                <a:gd name="T66" fmla="*/ 1 w 1697"/>
                <a:gd name="T67" fmla="*/ 0 h 2123"/>
                <a:gd name="T68" fmla="*/ 1 w 1697"/>
                <a:gd name="T69" fmla="*/ 0 h 2123"/>
                <a:gd name="T70" fmla="*/ 1 w 1697"/>
                <a:gd name="T71" fmla="*/ 0 h 2123"/>
                <a:gd name="T72" fmla="*/ 1 w 1697"/>
                <a:gd name="T73" fmla="*/ 0 h 2123"/>
                <a:gd name="T74" fmla="*/ 1 w 1697"/>
                <a:gd name="T75" fmla="*/ 0 h 2123"/>
                <a:gd name="T76" fmla="*/ 0 w 1697"/>
                <a:gd name="T77" fmla="*/ 0 h 212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97"/>
                <a:gd name="T118" fmla="*/ 0 h 2123"/>
                <a:gd name="T119" fmla="*/ 1697 w 1697"/>
                <a:gd name="T120" fmla="*/ 2123 h 212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97" h="2123">
                  <a:moveTo>
                    <a:pt x="0" y="2119"/>
                  </a:moveTo>
                  <a:lnTo>
                    <a:pt x="45" y="1670"/>
                  </a:lnTo>
                  <a:lnTo>
                    <a:pt x="108" y="1459"/>
                  </a:lnTo>
                  <a:lnTo>
                    <a:pt x="292" y="1343"/>
                  </a:lnTo>
                  <a:lnTo>
                    <a:pt x="473" y="1307"/>
                  </a:lnTo>
                  <a:lnTo>
                    <a:pt x="624" y="1255"/>
                  </a:lnTo>
                  <a:lnTo>
                    <a:pt x="685" y="1150"/>
                  </a:lnTo>
                  <a:lnTo>
                    <a:pt x="692" y="989"/>
                  </a:lnTo>
                  <a:lnTo>
                    <a:pt x="628" y="936"/>
                  </a:lnTo>
                  <a:lnTo>
                    <a:pt x="577" y="867"/>
                  </a:lnTo>
                  <a:lnTo>
                    <a:pt x="564" y="823"/>
                  </a:lnTo>
                  <a:lnTo>
                    <a:pt x="534" y="649"/>
                  </a:lnTo>
                  <a:lnTo>
                    <a:pt x="538" y="650"/>
                  </a:lnTo>
                  <a:lnTo>
                    <a:pt x="498" y="519"/>
                  </a:lnTo>
                  <a:lnTo>
                    <a:pt x="544" y="305"/>
                  </a:lnTo>
                  <a:lnTo>
                    <a:pt x="640" y="201"/>
                  </a:lnTo>
                  <a:lnTo>
                    <a:pt x="752" y="62"/>
                  </a:lnTo>
                  <a:lnTo>
                    <a:pt x="973" y="0"/>
                  </a:lnTo>
                  <a:lnTo>
                    <a:pt x="1147" y="78"/>
                  </a:lnTo>
                  <a:lnTo>
                    <a:pt x="1230" y="169"/>
                  </a:lnTo>
                  <a:lnTo>
                    <a:pt x="1299" y="231"/>
                  </a:lnTo>
                  <a:lnTo>
                    <a:pt x="1312" y="321"/>
                  </a:lnTo>
                  <a:lnTo>
                    <a:pt x="1363" y="386"/>
                  </a:lnTo>
                  <a:lnTo>
                    <a:pt x="1376" y="490"/>
                  </a:lnTo>
                  <a:lnTo>
                    <a:pt x="1323" y="638"/>
                  </a:lnTo>
                  <a:lnTo>
                    <a:pt x="1333" y="745"/>
                  </a:lnTo>
                  <a:lnTo>
                    <a:pt x="1282" y="851"/>
                  </a:lnTo>
                  <a:lnTo>
                    <a:pt x="1238" y="884"/>
                  </a:lnTo>
                  <a:lnTo>
                    <a:pt x="1238" y="934"/>
                  </a:lnTo>
                  <a:lnTo>
                    <a:pt x="1136" y="1037"/>
                  </a:lnTo>
                  <a:lnTo>
                    <a:pt x="1162" y="1229"/>
                  </a:lnTo>
                  <a:lnTo>
                    <a:pt x="1269" y="1355"/>
                  </a:lnTo>
                  <a:lnTo>
                    <a:pt x="1439" y="1415"/>
                  </a:lnTo>
                  <a:lnTo>
                    <a:pt x="1625" y="1491"/>
                  </a:lnTo>
                  <a:lnTo>
                    <a:pt x="1680" y="1597"/>
                  </a:lnTo>
                  <a:lnTo>
                    <a:pt x="1692" y="1814"/>
                  </a:lnTo>
                  <a:lnTo>
                    <a:pt x="1697" y="1974"/>
                  </a:lnTo>
                  <a:lnTo>
                    <a:pt x="1692" y="2123"/>
                  </a:lnTo>
                  <a:lnTo>
                    <a:pt x="0" y="2119"/>
                  </a:lnTo>
                  <a:close/>
                </a:path>
              </a:pathLst>
            </a:custGeom>
            <a:solidFill>
              <a:srgbClr val="DCDCD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486" name="Text Box 31"/>
            <p:cNvSpPr txBox="1">
              <a:spLocks noChangeArrowheads="1"/>
            </p:cNvSpPr>
            <p:nvPr/>
          </p:nvSpPr>
          <p:spPr bwMode="auto">
            <a:xfrm>
              <a:off x="573" y="3013"/>
              <a:ext cx="4699" cy="377"/>
            </a:xfrm>
            <a:prstGeom prst="rect">
              <a:avLst/>
            </a:prstGeom>
            <a:solidFill>
              <a:srgbClr val="DAD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1450" indent="-1714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buClr>
                  <a:schemeClr val="accent1"/>
                </a:buClr>
                <a:buFont typeface="Wingdings" charset="0"/>
                <a:buNone/>
              </a:pPr>
              <a:r>
                <a:rPr lang="en-US" sz="2800" dirty="0">
                  <a:solidFill>
                    <a:srgbClr val="000000"/>
                  </a:solidFill>
                  <a:latin typeface="Amaze" charset="0"/>
                </a:rPr>
                <a:t>Questions?</a:t>
              </a:r>
            </a:p>
          </p:txBody>
        </p:sp>
      </p:grpSp>
      <p:sp>
        <p:nvSpPr>
          <p:cNvPr id="2" name="Title 1">
            <a:extLst>
              <a:ext uri="{FF2B5EF4-FFF2-40B4-BE49-F238E27FC236}">
                <a16:creationId xmlns:a16="http://schemas.microsoft.com/office/drawing/2014/main" id="{219D6B32-8FF4-9440-B360-46E85F008C49}"/>
              </a:ext>
            </a:extLst>
          </p:cNvPr>
          <p:cNvSpPr>
            <a:spLocks noGrp="1"/>
          </p:cNvSpPr>
          <p:nvPr>
            <p:ph type="title"/>
          </p:nvPr>
        </p:nvSpPr>
        <p:spPr/>
        <p:txBody>
          <a:bodyPr/>
          <a:lstStyle/>
          <a:p>
            <a:r>
              <a:rPr lang="en-US" dirty="0"/>
              <a:t>Open forum</a:t>
            </a:r>
          </a:p>
        </p:txBody>
      </p:sp>
    </p:spTree>
    <p:extLst>
      <p:ext uri="{BB962C8B-B14F-4D97-AF65-F5344CB8AC3E}">
        <p14:creationId xmlns:p14="http://schemas.microsoft.com/office/powerpoint/2010/main" val="3512966370"/>
      </p:ext>
    </p:extLst>
  </p:cSld>
  <p:clrMapOvr>
    <a:masterClrMapping/>
  </p:clrMapOvr>
</p:sld>
</file>

<file path=ppt/theme/theme1.xml><?xml version="1.0" encoding="utf-8"?>
<a:theme xmlns:a="http://schemas.openxmlformats.org/drawingml/2006/main" name="1_simple-light-2">
  <a:themeElements>
    <a:clrScheme name="Hyperledger">
      <a:dk1>
        <a:srgbClr val="FFFFFF"/>
      </a:dk1>
      <a:lt1>
        <a:srgbClr val="595959"/>
      </a:lt1>
      <a:dk2>
        <a:srgbClr val="FFFFFF"/>
      </a:dk2>
      <a:lt2>
        <a:srgbClr val="595959"/>
      </a:lt2>
      <a:accent1>
        <a:srgbClr val="00B0F0"/>
      </a:accent1>
      <a:accent2>
        <a:srgbClr val="595959"/>
      </a:accent2>
      <a:accent3>
        <a:srgbClr val="00B0F0"/>
      </a:accent3>
      <a:accent4>
        <a:srgbClr val="595959"/>
      </a:accent4>
      <a:accent5>
        <a:srgbClr val="00B0F0"/>
      </a:accent5>
      <a:accent6>
        <a:srgbClr val="595959"/>
      </a:accent6>
      <a:hlink>
        <a:srgbClr val="00B0F0"/>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CDE"/>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ln w="0"/>
            <a:solidFill>
              <a:schemeClr val="accent6">
                <a:lumMod val="50000"/>
              </a:schemeClr>
            </a:solidFill>
            <a:effectLst>
              <a:outerShdw blurRad="38100" dist="19050" dir="2700000" algn="tl" rotWithShape="0">
                <a:schemeClr val="dk1">
                  <a:alpha val="40000"/>
                </a:schemeClr>
              </a:outerShdw>
            </a:effectLs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40107</TotalTime>
  <Words>491</Words>
  <Application>Microsoft Macintosh PowerPoint</Application>
  <PresentationFormat>On-screen Show (16:9)</PresentationFormat>
  <Paragraphs>68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Amaze</vt:lpstr>
      <vt:lpstr>Arial</vt:lpstr>
      <vt:lpstr>Calibri</vt:lpstr>
      <vt:lpstr>Lucida Sans Unicode</vt:lpstr>
      <vt:lpstr>Wingdings</vt:lpstr>
      <vt:lpstr>1_simple-light-2</vt:lpstr>
      <vt:lpstr>Building Trusted AI</vt:lpstr>
      <vt:lpstr>Building Trust</vt:lpstr>
      <vt:lpstr>The ice cream seller</vt:lpstr>
      <vt:lpstr>Reasons a digital service gives bad results</vt:lpstr>
      <vt:lpstr>Buyer beware …</vt:lpstr>
      <vt:lpstr>Sliding scale of risks</vt:lpstr>
      <vt:lpstr>Trust is built at each stage in the digital service lifecycle</vt:lpstr>
      <vt:lpstr>Trust is built at each stage in the digital service lifecycle</vt:lpstr>
      <vt:lpstr>Open forum</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Overview</dc:title>
  <dc:creator>Greg Wallace</dc:creator>
  <cp:lastModifiedBy>Mandy Chessell</cp:lastModifiedBy>
  <cp:revision>736</cp:revision>
  <cp:lastPrinted>2019-02-08T18:57:17Z</cp:lastPrinted>
  <dcterms:modified xsi:type="dcterms:W3CDTF">2020-03-26T07:26:56Z</dcterms:modified>
</cp:coreProperties>
</file>