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5F65-8A5B-1C46-8E1C-F38DC1C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17F0C-1499-D34C-B338-6AAD7910AEFA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94EC-0746-824A-907C-9278EECF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0E6B-77E5-E14B-97BF-D27DA094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A36B0-D2DA-594B-B9CA-F0561FC09A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74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7133-C034-5F41-B0EE-56E31B8A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EE900-37C9-7244-82C7-D8B08300F957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1D00-F86A-5D48-B20E-004F1A11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40EA-A30D-1F41-93F2-A8D0B27D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818EA-21A3-3C44-B031-7B2B8CDCD0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8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D4CD-D82D-C14F-B4B9-E5C6CC64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DE768-F51F-D244-B668-7ADEEADCD336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5A7-890C-0F43-8ABF-53CED0C8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B04B-00A2-2C41-9190-E8AEFCA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F1393-4A7F-4644-A529-66A7DAFEAB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72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E84-E854-F448-8D3A-B1B7FF5D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54E15C-AA8B-C84F-ADCE-B8659259DDFE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9BAA-EA9D-A54D-AE2A-0AB2F92D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AF0F-5EE9-CB45-B3CC-7BFCCCB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F6BF5-91D5-3D4F-9378-B5B8887F84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4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53EE-2170-C140-BB63-EDF98295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8BAED-4C8C-874B-8B26-85296A225761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48A3-FC80-F64E-BFE0-3A306CA2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8A02-FFF1-924E-8611-201B7218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564CA-31BC-9D44-8D2E-441FE816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07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7C9B2F-A669-9C44-9351-C07A2DC7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18B40-279E-6B4F-9B15-A1F6CCEED569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07176A-2095-544F-AECA-2CDD155A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7EB20C-E8E5-3547-A1A9-397200CF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835C8-A505-4148-9957-206793D874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60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757F5C-CCE2-DB46-9C1A-522FF29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0BB30-3337-0E44-84A5-ABB1B17647D7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40AC5E-2205-7840-9126-771B01F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4DC1C-911F-F046-A16D-D24CAE47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B879A-1C1A-7A4E-8CD7-37B712DEEC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405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F63078-151B-DD49-8D68-8912B7C0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B6973-70EA-BF4D-8734-CB391DBD9548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272B79-889F-9045-B07A-A02A29F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A23969-49DD-8440-AB79-A74E6878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4776B-B8FD-8D4F-80F3-DFA2824437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796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BF2DAD6-961E-704A-9F7D-C305655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FC08A7-9DAA-B44D-B151-707B7096711A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CA0FB3-E47C-F64C-9FC1-567F3128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4BE1CB-7229-6142-B0EB-84CB81C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68FF4-C8D7-A748-AB29-85501CFB88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4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33A190-9E93-B74B-A495-E0C2FDD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A1F3E-3287-F541-B142-5BA07BC97452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571684-5449-6D40-85B3-7B565014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49AB72-E0DF-7E48-A198-9DE2710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27346-B5A2-3847-94BC-F2246E11A6E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58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4F1C25-C54E-5547-9528-2786AAA7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1104D6-4EC2-9242-8AFB-86172B34B1E5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38EE20-6D92-734A-9B75-8D829607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F6271D-B381-E842-9A81-73BEA07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F2452-6A69-1844-8B50-61F7CF6C47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5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D9B4296-BB43-5E47-9983-4D091AA751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2E873A-4E19-DC41-9A2E-8E21F227EE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4486-FC35-FF42-86F5-706B0B49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57E2DB0-FA62-0543-81F6-A97EFFFC5B7B}" type="datetimeFigureOut">
              <a:rPr lang="en-US" altLang="en-US"/>
              <a:pPr/>
              <a:t>4/12/19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7F0B-B82F-2743-A703-63DDC93F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3B58-81EF-D74D-A5DA-D92F93E86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C008AF7-4A12-DC4E-81ED-3FFC9AD7A5B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1D2702-8082-E141-91B1-DEE61D21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6675"/>
            <a:ext cx="8088312" cy="64849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314" name="Group 1">
            <a:extLst>
              <a:ext uri="{FF2B5EF4-FFF2-40B4-BE49-F238E27FC236}">
                <a16:creationId xmlns:a16="http://schemas.microsoft.com/office/drawing/2014/main" id="{59430B13-F90B-784B-8280-A82191EDA3C5}"/>
              </a:ext>
            </a:extLst>
          </p:cNvPr>
          <p:cNvGrpSpPr>
            <a:grpSpLocks/>
          </p:cNvGrpSpPr>
          <p:nvPr/>
        </p:nvGrpSpPr>
        <p:grpSpPr bwMode="auto">
          <a:xfrm>
            <a:off x="5830888" y="1831975"/>
            <a:ext cx="576262" cy="868363"/>
            <a:chOff x="5838291" y="2040336"/>
            <a:chExt cx="576382" cy="869463"/>
          </a:xfrm>
        </p:grpSpPr>
        <p:sp>
          <p:nvSpPr>
            <p:cNvPr id="22" name="Delay 21">
              <a:extLst>
                <a:ext uri="{FF2B5EF4-FFF2-40B4-BE49-F238E27FC236}">
                  <a16:creationId xmlns:a16="http://schemas.microsoft.com/office/drawing/2014/main" id="{D22ADC3D-7B7C-354D-B1C2-BA255FDAECA5}"/>
                </a:ext>
              </a:extLst>
            </p:cNvPr>
            <p:cNvSpPr/>
            <p:nvPr/>
          </p:nvSpPr>
          <p:spPr>
            <a:xfrm rot="16200000">
              <a:off x="5828520" y="2323646"/>
              <a:ext cx="595924" cy="576382"/>
            </a:xfrm>
            <a:prstGeom prst="flowChartDelay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E37E9F-FD1A-1A41-A04E-B2965093AB5C}"/>
                </a:ext>
              </a:extLst>
            </p:cNvPr>
            <p:cNvSpPr/>
            <p:nvPr/>
          </p:nvSpPr>
          <p:spPr>
            <a:xfrm>
              <a:off x="5926209" y="2040336"/>
              <a:ext cx="390770" cy="390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8F57ECA4-BE9B-D84B-BEBA-78B2AF60C914}"/>
              </a:ext>
            </a:extLst>
          </p:cNvPr>
          <p:cNvGrpSpPr>
            <a:grpSpLocks/>
          </p:cNvGrpSpPr>
          <p:nvPr/>
        </p:nvGrpSpPr>
        <p:grpSpPr bwMode="auto">
          <a:xfrm>
            <a:off x="5830888" y="377825"/>
            <a:ext cx="576262" cy="868363"/>
            <a:chOff x="5830565" y="310795"/>
            <a:chExt cx="576382" cy="869463"/>
          </a:xfrm>
        </p:grpSpPr>
        <p:sp>
          <p:nvSpPr>
            <p:cNvPr id="24" name="Delay 23">
              <a:extLst>
                <a:ext uri="{FF2B5EF4-FFF2-40B4-BE49-F238E27FC236}">
                  <a16:creationId xmlns:a16="http://schemas.microsoft.com/office/drawing/2014/main" id="{02BD0800-C1C5-C441-9B70-4EFFDE882FC0}"/>
                </a:ext>
              </a:extLst>
            </p:cNvPr>
            <p:cNvSpPr/>
            <p:nvPr/>
          </p:nvSpPr>
          <p:spPr>
            <a:xfrm rot="16200000">
              <a:off x="5820794" y="594105"/>
              <a:ext cx="595924" cy="576382"/>
            </a:xfrm>
            <a:prstGeom prst="flowChartDelay">
              <a:avLst/>
            </a:prstGeom>
            <a:solidFill>
              <a:schemeClr val="accent1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1FF1A6-966E-0E4E-8A8C-FDB9E64376EB}"/>
                </a:ext>
              </a:extLst>
            </p:cNvPr>
            <p:cNvSpPr/>
            <p:nvPr/>
          </p:nvSpPr>
          <p:spPr>
            <a:xfrm>
              <a:off x="5918483" y="310795"/>
              <a:ext cx="390770" cy="39077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16" name="TextBox 25">
            <a:extLst>
              <a:ext uri="{FF2B5EF4-FFF2-40B4-BE49-F238E27FC236}">
                <a16:creationId xmlns:a16="http://schemas.microsoft.com/office/drawing/2014/main" id="{81EFCF69-1496-F948-9549-D5A5A4555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2674938"/>
            <a:ext cx="928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Data Steward</a:t>
            </a:r>
          </a:p>
        </p:txBody>
      </p:sp>
      <p:sp>
        <p:nvSpPr>
          <p:cNvPr id="13317" name="TextBox 26">
            <a:extLst>
              <a:ext uri="{FF2B5EF4-FFF2-40B4-BE49-F238E27FC236}">
                <a16:creationId xmlns:a16="http://schemas.microsoft.com/office/drawing/2014/main" id="{22C3B588-259F-A44C-9230-6A4304E5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216025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Asset</a:t>
            </a:r>
          </a:p>
          <a:p>
            <a:pPr algn="ctr" eaLnBrk="1" hangingPunct="1"/>
            <a:r>
              <a:rPr lang="en-GB" altLang="en-US" sz="1400"/>
              <a:t>Owner</a:t>
            </a:r>
          </a:p>
        </p:txBody>
      </p:sp>
      <p:sp>
        <p:nvSpPr>
          <p:cNvPr id="13318" name="TextBox 28">
            <a:extLst>
              <a:ext uri="{FF2B5EF4-FFF2-40B4-BE49-F238E27FC236}">
                <a16:creationId xmlns:a16="http://schemas.microsoft.com/office/drawing/2014/main" id="{46A0B5C5-E3D1-DC4A-83A4-ADB019D9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674938"/>
            <a:ext cx="1198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System Administrator</a:t>
            </a:r>
          </a:p>
        </p:txBody>
      </p:sp>
      <p:grpSp>
        <p:nvGrpSpPr>
          <p:cNvPr id="13319" name="Group 29">
            <a:extLst>
              <a:ext uri="{FF2B5EF4-FFF2-40B4-BE49-F238E27FC236}">
                <a16:creationId xmlns:a16="http://schemas.microsoft.com/office/drawing/2014/main" id="{12BE3FAA-979E-B34A-A4BF-C1B8F050B09C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1831975"/>
            <a:ext cx="576262" cy="869950"/>
            <a:chOff x="1380644" y="3135782"/>
            <a:chExt cx="576382" cy="869463"/>
          </a:xfrm>
        </p:grpSpPr>
        <p:sp>
          <p:nvSpPr>
            <p:cNvPr id="31" name="Delay 30">
              <a:extLst>
                <a:ext uri="{FF2B5EF4-FFF2-40B4-BE49-F238E27FC236}">
                  <a16:creationId xmlns:a16="http://schemas.microsoft.com/office/drawing/2014/main" id="{DE492C3C-987A-E44F-A2CD-EFA4B77CC99B}"/>
                </a:ext>
              </a:extLst>
            </p:cNvPr>
            <p:cNvSpPr/>
            <p:nvPr/>
          </p:nvSpPr>
          <p:spPr>
            <a:xfrm rot="16200000">
              <a:off x="1370873" y="3419092"/>
              <a:ext cx="595924" cy="576382"/>
            </a:xfrm>
            <a:prstGeom prst="flowChartDelay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330547-86FF-4041-8C68-A7AD003CE77B}"/>
                </a:ext>
              </a:extLst>
            </p:cNvPr>
            <p:cNvSpPr/>
            <p:nvPr/>
          </p:nvSpPr>
          <p:spPr>
            <a:xfrm>
              <a:off x="1468562" y="3135782"/>
              <a:ext cx="390770" cy="3907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20" name="Group 91">
            <a:extLst>
              <a:ext uri="{FF2B5EF4-FFF2-40B4-BE49-F238E27FC236}">
                <a16:creationId xmlns:a16="http://schemas.microsoft.com/office/drawing/2014/main" id="{A119E4FF-FCB0-9649-90A9-AA5055C02330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377825"/>
            <a:ext cx="576262" cy="868363"/>
            <a:chOff x="907292" y="401049"/>
            <a:chExt cx="576382" cy="869463"/>
          </a:xfrm>
        </p:grpSpPr>
        <p:sp>
          <p:nvSpPr>
            <p:cNvPr id="33" name="Delay 32">
              <a:extLst>
                <a:ext uri="{FF2B5EF4-FFF2-40B4-BE49-F238E27FC236}">
                  <a16:creationId xmlns:a16="http://schemas.microsoft.com/office/drawing/2014/main" id="{E9095010-9E1A-234B-B49D-8F3B8223581E}"/>
                </a:ext>
              </a:extLst>
            </p:cNvPr>
            <p:cNvSpPr/>
            <p:nvPr/>
          </p:nvSpPr>
          <p:spPr>
            <a:xfrm rot="16200000">
              <a:off x="897521" y="684359"/>
              <a:ext cx="595924" cy="576382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E57A55-CD7B-C647-B71C-B4DD87CE9FDF}"/>
                </a:ext>
              </a:extLst>
            </p:cNvPr>
            <p:cNvSpPr/>
            <p:nvPr/>
          </p:nvSpPr>
          <p:spPr>
            <a:xfrm>
              <a:off x="995210" y="401049"/>
              <a:ext cx="390770" cy="3907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21" name="TextBox 34">
            <a:extLst>
              <a:ext uri="{FF2B5EF4-FFF2-40B4-BE49-F238E27FC236}">
                <a16:creationId xmlns:a16="http://schemas.microsoft.com/office/drawing/2014/main" id="{0A512D5A-0A7D-964C-98DA-ECA3C78D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216025"/>
            <a:ext cx="125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Data</a:t>
            </a:r>
          </a:p>
          <a:p>
            <a:pPr algn="ctr" eaLnBrk="1" hangingPunct="1"/>
            <a:r>
              <a:rPr lang="en-GB" altLang="en-US" sz="1400"/>
              <a:t>Officer</a:t>
            </a:r>
          </a:p>
        </p:txBody>
      </p:sp>
      <p:sp>
        <p:nvSpPr>
          <p:cNvPr id="13322" name="TextBox 38">
            <a:extLst>
              <a:ext uri="{FF2B5EF4-FFF2-40B4-BE49-F238E27FC236}">
                <a16:creationId xmlns:a16="http://schemas.microsoft.com/office/drawing/2014/main" id="{21B34314-5329-C946-8ECF-582E4120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5805488"/>
            <a:ext cx="92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Data Subject</a:t>
            </a:r>
          </a:p>
        </p:txBody>
      </p:sp>
      <p:grpSp>
        <p:nvGrpSpPr>
          <p:cNvPr id="13323" name="Group 94">
            <a:extLst>
              <a:ext uri="{FF2B5EF4-FFF2-40B4-BE49-F238E27FC236}">
                <a16:creationId xmlns:a16="http://schemas.microsoft.com/office/drawing/2014/main" id="{C5F3E1CA-4711-D64E-89E5-0AC6BDF94C82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4918075"/>
            <a:ext cx="576262" cy="868363"/>
            <a:chOff x="1913157" y="1904431"/>
            <a:chExt cx="576382" cy="869463"/>
          </a:xfrm>
        </p:grpSpPr>
        <p:sp>
          <p:nvSpPr>
            <p:cNvPr id="40" name="Delay 39">
              <a:extLst>
                <a:ext uri="{FF2B5EF4-FFF2-40B4-BE49-F238E27FC236}">
                  <a16:creationId xmlns:a16="http://schemas.microsoft.com/office/drawing/2014/main" id="{48EE7C8D-2386-DB44-B29F-43C2B780F8E2}"/>
                </a:ext>
              </a:extLst>
            </p:cNvPr>
            <p:cNvSpPr/>
            <p:nvPr/>
          </p:nvSpPr>
          <p:spPr>
            <a:xfrm rot="16200000">
              <a:off x="1903386" y="2187741"/>
              <a:ext cx="595924" cy="576382"/>
            </a:xfrm>
            <a:prstGeom prst="flowChartDelay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B5EF03-7AC4-884A-B1D5-56587FA8CF6E}"/>
                </a:ext>
              </a:extLst>
            </p:cNvPr>
            <p:cNvSpPr/>
            <p:nvPr/>
          </p:nvSpPr>
          <p:spPr>
            <a:xfrm>
              <a:off x="2001075" y="1904431"/>
              <a:ext cx="390770" cy="3907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24" name="Group 4">
            <a:extLst>
              <a:ext uri="{FF2B5EF4-FFF2-40B4-BE49-F238E27FC236}">
                <a16:creationId xmlns:a16="http://schemas.microsoft.com/office/drawing/2014/main" id="{93D612B3-FB26-B744-9F51-5B6E7737249B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1831975"/>
            <a:ext cx="576262" cy="868363"/>
            <a:chOff x="6953415" y="2012005"/>
            <a:chExt cx="576382" cy="869463"/>
          </a:xfrm>
        </p:grpSpPr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2FF08855-3EC6-4F4E-A876-2649515BF30B}"/>
                </a:ext>
              </a:extLst>
            </p:cNvPr>
            <p:cNvSpPr/>
            <p:nvPr/>
          </p:nvSpPr>
          <p:spPr>
            <a:xfrm rot="16200000">
              <a:off x="6943644" y="2295315"/>
              <a:ext cx="595924" cy="576382"/>
            </a:xfrm>
            <a:prstGeom prst="flowChartDelay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B5D4AA-92C0-FB4B-92AB-9890CBEF88DA}"/>
                </a:ext>
              </a:extLst>
            </p:cNvPr>
            <p:cNvSpPr/>
            <p:nvPr/>
          </p:nvSpPr>
          <p:spPr>
            <a:xfrm>
              <a:off x="7041333" y="2012005"/>
              <a:ext cx="390770" cy="39077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25" name="TextBox 43">
            <a:extLst>
              <a:ext uri="{FF2B5EF4-FFF2-40B4-BE49-F238E27FC236}">
                <a16:creationId xmlns:a16="http://schemas.microsoft.com/office/drawing/2014/main" id="{0BA760A2-A8A6-684D-A311-216B7E3B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674938"/>
            <a:ext cx="927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Data Custodian</a:t>
            </a:r>
          </a:p>
        </p:txBody>
      </p:sp>
      <p:grpSp>
        <p:nvGrpSpPr>
          <p:cNvPr id="13326" name="Group 2">
            <a:extLst>
              <a:ext uri="{FF2B5EF4-FFF2-40B4-BE49-F238E27FC236}">
                <a16:creationId xmlns:a16="http://schemas.microsoft.com/office/drawing/2014/main" id="{11A0673C-2100-CD43-9471-4F355B0FBB6E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377825"/>
            <a:ext cx="576262" cy="868363"/>
            <a:chOff x="6891596" y="321166"/>
            <a:chExt cx="576382" cy="869463"/>
          </a:xfrm>
        </p:grpSpPr>
        <p:sp>
          <p:nvSpPr>
            <p:cNvPr id="45" name="Delay 44">
              <a:extLst>
                <a:ext uri="{FF2B5EF4-FFF2-40B4-BE49-F238E27FC236}">
                  <a16:creationId xmlns:a16="http://schemas.microsoft.com/office/drawing/2014/main" id="{06769F77-008D-624F-89DA-E97842323609}"/>
                </a:ext>
              </a:extLst>
            </p:cNvPr>
            <p:cNvSpPr/>
            <p:nvPr/>
          </p:nvSpPr>
          <p:spPr>
            <a:xfrm rot="16200000">
              <a:off x="6881825" y="604476"/>
              <a:ext cx="595924" cy="576382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A96FCD-274E-104D-8826-4290C79B3AF0}"/>
                </a:ext>
              </a:extLst>
            </p:cNvPr>
            <p:cNvSpPr/>
            <p:nvPr/>
          </p:nvSpPr>
          <p:spPr>
            <a:xfrm>
              <a:off x="6979514" y="321166"/>
              <a:ext cx="390770" cy="3907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27" name="TextBox 46">
            <a:extLst>
              <a:ext uri="{FF2B5EF4-FFF2-40B4-BE49-F238E27FC236}">
                <a16:creationId xmlns:a16="http://schemas.microsoft.com/office/drawing/2014/main" id="{7F0ACA31-77C6-D04D-8F5A-34C614AF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216025"/>
            <a:ext cx="92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Asset</a:t>
            </a:r>
          </a:p>
          <a:p>
            <a:pPr algn="ctr" eaLnBrk="1" hangingPunct="1"/>
            <a:r>
              <a:rPr lang="en-GB" altLang="en-US" sz="1400"/>
              <a:t>Consumer</a:t>
            </a:r>
          </a:p>
        </p:txBody>
      </p:sp>
      <p:sp>
        <p:nvSpPr>
          <p:cNvPr id="13328" name="TextBox 47">
            <a:extLst>
              <a:ext uri="{FF2B5EF4-FFF2-40B4-BE49-F238E27FC236}">
                <a16:creationId xmlns:a16="http://schemas.microsoft.com/office/drawing/2014/main" id="{A1C4ACCE-E51D-C949-8BC1-45E9F320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1216025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Executive</a:t>
            </a:r>
          </a:p>
        </p:txBody>
      </p:sp>
      <p:grpSp>
        <p:nvGrpSpPr>
          <p:cNvPr id="13329" name="Group 95">
            <a:extLst>
              <a:ext uri="{FF2B5EF4-FFF2-40B4-BE49-F238E27FC236}">
                <a16:creationId xmlns:a16="http://schemas.microsoft.com/office/drawing/2014/main" id="{3ED49D2B-0323-554C-A491-977B6D1DD616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376238"/>
            <a:ext cx="576263" cy="869950"/>
            <a:chOff x="2933629" y="443584"/>
            <a:chExt cx="576382" cy="869463"/>
          </a:xfrm>
        </p:grpSpPr>
        <p:sp>
          <p:nvSpPr>
            <p:cNvPr id="49" name="Delay 48">
              <a:extLst>
                <a:ext uri="{FF2B5EF4-FFF2-40B4-BE49-F238E27FC236}">
                  <a16:creationId xmlns:a16="http://schemas.microsoft.com/office/drawing/2014/main" id="{0C71B4D8-640A-144D-9C93-699250128875}"/>
                </a:ext>
              </a:extLst>
            </p:cNvPr>
            <p:cNvSpPr/>
            <p:nvPr/>
          </p:nvSpPr>
          <p:spPr>
            <a:xfrm rot="16200000">
              <a:off x="2923858" y="726894"/>
              <a:ext cx="595924" cy="576382"/>
            </a:xfrm>
            <a:prstGeom prst="flowChartDelay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562736-FFD5-5A48-8904-A0E77F376D6B}"/>
                </a:ext>
              </a:extLst>
            </p:cNvPr>
            <p:cNvSpPr/>
            <p:nvPr/>
          </p:nvSpPr>
          <p:spPr>
            <a:xfrm>
              <a:off x="3021547" y="443584"/>
              <a:ext cx="390770" cy="3907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30" name="TextBox 50">
            <a:extLst>
              <a:ext uri="{FF2B5EF4-FFF2-40B4-BE49-F238E27FC236}">
                <a16:creationId xmlns:a16="http://schemas.microsoft.com/office/drawing/2014/main" id="{CE487060-78A7-5A4D-B11F-71001A4AF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1216025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Regulator</a:t>
            </a:r>
          </a:p>
        </p:txBody>
      </p:sp>
      <p:grpSp>
        <p:nvGrpSpPr>
          <p:cNvPr id="13331" name="Group 16">
            <a:extLst>
              <a:ext uri="{FF2B5EF4-FFF2-40B4-BE49-F238E27FC236}">
                <a16:creationId xmlns:a16="http://schemas.microsoft.com/office/drawing/2014/main" id="{82858CE5-E569-1445-91D3-2DC2183BF692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77825"/>
            <a:ext cx="576262" cy="868363"/>
            <a:chOff x="1913157" y="392179"/>
            <a:chExt cx="576382" cy="869463"/>
          </a:xfrm>
        </p:grpSpPr>
        <p:sp>
          <p:nvSpPr>
            <p:cNvPr id="52" name="Delay 51">
              <a:extLst>
                <a:ext uri="{FF2B5EF4-FFF2-40B4-BE49-F238E27FC236}">
                  <a16:creationId xmlns:a16="http://schemas.microsoft.com/office/drawing/2014/main" id="{BEC96045-78DE-8C4E-92EC-0A650516073A}"/>
                </a:ext>
              </a:extLst>
            </p:cNvPr>
            <p:cNvSpPr/>
            <p:nvPr/>
          </p:nvSpPr>
          <p:spPr>
            <a:xfrm rot="16200000">
              <a:off x="1903386" y="675489"/>
              <a:ext cx="595924" cy="576382"/>
            </a:xfrm>
            <a:prstGeom prst="flowChartDelay">
              <a:avLst/>
            </a:prstGeom>
            <a:solidFill>
              <a:srgbClr val="800000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2D51D9-827C-EF4B-8447-A51D20354074}"/>
                </a:ext>
              </a:extLst>
            </p:cNvPr>
            <p:cNvSpPr/>
            <p:nvPr/>
          </p:nvSpPr>
          <p:spPr>
            <a:xfrm>
              <a:off x="2001075" y="392179"/>
              <a:ext cx="390770" cy="390770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32" name="TextBox 53">
            <a:extLst>
              <a:ext uri="{FF2B5EF4-FFF2-40B4-BE49-F238E27FC236}">
                <a16:creationId xmlns:a16="http://schemas.microsoft.com/office/drawing/2014/main" id="{D342B623-7FAE-5645-A869-BB3AEFEC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5805488"/>
            <a:ext cx="927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Privacy Officer</a:t>
            </a:r>
          </a:p>
        </p:txBody>
      </p:sp>
      <p:grpSp>
        <p:nvGrpSpPr>
          <p:cNvPr id="13333" name="Group 16">
            <a:extLst>
              <a:ext uri="{FF2B5EF4-FFF2-40B4-BE49-F238E27FC236}">
                <a16:creationId xmlns:a16="http://schemas.microsoft.com/office/drawing/2014/main" id="{270ABF65-9BA1-C44C-9888-AAE70EE4BB71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4918075"/>
            <a:ext cx="576262" cy="869950"/>
            <a:chOff x="941631" y="1923105"/>
            <a:chExt cx="576382" cy="869463"/>
          </a:xfrm>
        </p:grpSpPr>
        <p:sp>
          <p:nvSpPr>
            <p:cNvPr id="55" name="Delay 54">
              <a:extLst>
                <a:ext uri="{FF2B5EF4-FFF2-40B4-BE49-F238E27FC236}">
                  <a16:creationId xmlns:a16="http://schemas.microsoft.com/office/drawing/2014/main" id="{FA617C2A-01A1-CB40-B1BE-306C36BAAF3C}"/>
                </a:ext>
              </a:extLst>
            </p:cNvPr>
            <p:cNvSpPr/>
            <p:nvPr/>
          </p:nvSpPr>
          <p:spPr>
            <a:xfrm rot="16200000">
              <a:off x="931860" y="2206415"/>
              <a:ext cx="595924" cy="576382"/>
            </a:xfrm>
            <a:prstGeom prst="flowChartDelay">
              <a:avLst/>
            </a:prstGeom>
            <a:solidFill>
              <a:schemeClr val="accent4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7E06B7-1FDB-D940-ACB3-30B5FB58F2BE}"/>
                </a:ext>
              </a:extLst>
            </p:cNvPr>
            <p:cNvSpPr/>
            <p:nvPr/>
          </p:nvSpPr>
          <p:spPr>
            <a:xfrm>
              <a:off x="1029549" y="1923105"/>
              <a:ext cx="390770" cy="3907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34" name="Group 12">
            <a:extLst>
              <a:ext uri="{FF2B5EF4-FFF2-40B4-BE49-F238E27FC236}">
                <a16:creationId xmlns:a16="http://schemas.microsoft.com/office/drawing/2014/main" id="{105B9A59-9A6D-C44A-A205-609707BD7EC3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1831975"/>
            <a:ext cx="576263" cy="868363"/>
            <a:chOff x="2924902" y="1896953"/>
            <a:chExt cx="576382" cy="869463"/>
          </a:xfrm>
        </p:grpSpPr>
        <p:sp>
          <p:nvSpPr>
            <p:cNvPr id="57" name="Delay 56">
              <a:extLst>
                <a:ext uri="{FF2B5EF4-FFF2-40B4-BE49-F238E27FC236}">
                  <a16:creationId xmlns:a16="http://schemas.microsoft.com/office/drawing/2014/main" id="{0943E35B-D314-F942-9A9D-6D976F5B56E4}"/>
                </a:ext>
              </a:extLst>
            </p:cNvPr>
            <p:cNvSpPr/>
            <p:nvPr/>
          </p:nvSpPr>
          <p:spPr>
            <a:xfrm rot="16200000">
              <a:off x="2915131" y="2180263"/>
              <a:ext cx="595924" cy="576382"/>
            </a:xfrm>
            <a:prstGeom prst="flowChartDelay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F7FCB5F-4436-0F42-8382-B49FE0D8172C}"/>
                </a:ext>
              </a:extLst>
            </p:cNvPr>
            <p:cNvSpPr/>
            <p:nvPr/>
          </p:nvSpPr>
          <p:spPr>
            <a:xfrm>
              <a:off x="3012820" y="1896953"/>
              <a:ext cx="390770" cy="3907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35" name="TextBox 58">
            <a:extLst>
              <a:ext uri="{FF2B5EF4-FFF2-40B4-BE49-F238E27FC236}">
                <a16:creationId xmlns:a16="http://schemas.microsoft.com/office/drawing/2014/main" id="{C858CDA6-2D8E-C342-9D78-5A7D0EED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2674938"/>
            <a:ext cx="92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Security</a:t>
            </a:r>
          </a:p>
          <a:p>
            <a:pPr algn="ctr" eaLnBrk="1" hangingPunct="1"/>
            <a:r>
              <a:rPr lang="en-GB" altLang="en-US" sz="1400"/>
              <a:t>Officer</a:t>
            </a:r>
          </a:p>
        </p:txBody>
      </p:sp>
      <p:grpSp>
        <p:nvGrpSpPr>
          <p:cNvPr id="13336" name="Group 10">
            <a:extLst>
              <a:ext uri="{FF2B5EF4-FFF2-40B4-BE49-F238E27FC236}">
                <a16:creationId xmlns:a16="http://schemas.microsoft.com/office/drawing/2014/main" id="{0BF9D595-3F5D-1D4D-AF2B-D733663F8D5D}"/>
              </a:ext>
            </a:extLst>
          </p:cNvPr>
          <p:cNvGrpSpPr>
            <a:grpSpLocks/>
          </p:cNvGrpSpPr>
          <p:nvPr/>
        </p:nvGrpSpPr>
        <p:grpSpPr bwMode="auto">
          <a:xfrm>
            <a:off x="5830888" y="3373438"/>
            <a:ext cx="576262" cy="869950"/>
            <a:chOff x="5784054" y="3823895"/>
            <a:chExt cx="576382" cy="869463"/>
          </a:xfrm>
        </p:grpSpPr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7D4A04C4-9DB5-F347-87B2-ABC040C1AFA5}"/>
                </a:ext>
              </a:extLst>
            </p:cNvPr>
            <p:cNvSpPr/>
            <p:nvPr/>
          </p:nvSpPr>
          <p:spPr>
            <a:xfrm rot="16200000">
              <a:off x="5774283" y="4107205"/>
              <a:ext cx="595924" cy="576382"/>
            </a:xfrm>
            <a:prstGeom prst="flowChartDelay">
              <a:avLst/>
            </a:prstGeom>
            <a:solidFill>
              <a:srgbClr val="336600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508C7CD-39EE-6F4A-BBE5-FAE7EC69A326}"/>
                </a:ext>
              </a:extLst>
            </p:cNvPr>
            <p:cNvSpPr/>
            <p:nvPr/>
          </p:nvSpPr>
          <p:spPr>
            <a:xfrm>
              <a:off x="5871972" y="3823895"/>
              <a:ext cx="390770" cy="390770"/>
            </a:xfrm>
            <a:prstGeom prst="ellipse">
              <a:avLst/>
            </a:prstGeom>
            <a:solidFill>
              <a:srgbClr val="336600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37" name="TextBox 61">
            <a:extLst>
              <a:ext uri="{FF2B5EF4-FFF2-40B4-BE49-F238E27FC236}">
                <a16:creationId xmlns:a16="http://schemas.microsoft.com/office/drawing/2014/main" id="{9333E856-4E2B-464C-A636-409FF297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4252913"/>
            <a:ext cx="70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Project</a:t>
            </a:r>
          </a:p>
          <a:p>
            <a:pPr algn="ctr" eaLnBrk="1" hangingPunct="1"/>
            <a:r>
              <a:rPr lang="en-GB" altLang="en-US" sz="1400"/>
              <a:t>Lead</a:t>
            </a:r>
          </a:p>
        </p:txBody>
      </p:sp>
      <p:sp>
        <p:nvSpPr>
          <p:cNvPr id="13338" name="TextBox 62">
            <a:extLst>
              <a:ext uri="{FF2B5EF4-FFF2-40B4-BE49-F238E27FC236}">
                <a16:creationId xmlns:a16="http://schemas.microsoft.com/office/drawing/2014/main" id="{B9AF88F3-9E6A-E143-B9E7-A20E411B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1216025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Manager</a:t>
            </a:r>
          </a:p>
        </p:txBody>
      </p:sp>
      <p:grpSp>
        <p:nvGrpSpPr>
          <p:cNvPr id="13339" name="Group 15">
            <a:extLst>
              <a:ext uri="{FF2B5EF4-FFF2-40B4-BE49-F238E27FC236}">
                <a16:creationId xmlns:a16="http://schemas.microsoft.com/office/drawing/2014/main" id="{3C4E98B4-2CD1-8E4A-A475-5BB884F0EB81}"/>
              </a:ext>
            </a:extLst>
          </p:cNvPr>
          <p:cNvGrpSpPr>
            <a:grpSpLocks/>
          </p:cNvGrpSpPr>
          <p:nvPr/>
        </p:nvGrpSpPr>
        <p:grpSpPr bwMode="auto">
          <a:xfrm>
            <a:off x="4024313" y="377825"/>
            <a:ext cx="576262" cy="868363"/>
            <a:chOff x="4029999" y="424910"/>
            <a:chExt cx="576382" cy="869463"/>
          </a:xfrm>
        </p:grpSpPr>
        <p:sp>
          <p:nvSpPr>
            <p:cNvPr id="64" name="Delay 63">
              <a:extLst>
                <a:ext uri="{FF2B5EF4-FFF2-40B4-BE49-F238E27FC236}">
                  <a16:creationId xmlns:a16="http://schemas.microsoft.com/office/drawing/2014/main" id="{0EE01A9C-AF54-9242-ABA9-ECE2562AE67D}"/>
                </a:ext>
              </a:extLst>
            </p:cNvPr>
            <p:cNvSpPr/>
            <p:nvPr/>
          </p:nvSpPr>
          <p:spPr>
            <a:xfrm rot="16200000">
              <a:off x="4020228" y="708220"/>
              <a:ext cx="595924" cy="576382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173780-4CC6-5249-8122-5D3C93BBD348}"/>
                </a:ext>
              </a:extLst>
            </p:cNvPr>
            <p:cNvSpPr/>
            <p:nvPr/>
          </p:nvSpPr>
          <p:spPr>
            <a:xfrm>
              <a:off x="4117917" y="424910"/>
              <a:ext cx="390770" cy="3907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40" name="Group 6">
            <a:extLst>
              <a:ext uri="{FF2B5EF4-FFF2-40B4-BE49-F238E27FC236}">
                <a16:creationId xmlns:a16="http://schemas.microsoft.com/office/drawing/2014/main" id="{33FD6761-2449-6247-8D9E-C9290EFAE058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3373438"/>
            <a:ext cx="576262" cy="869950"/>
            <a:chOff x="7143912" y="3853254"/>
            <a:chExt cx="576382" cy="869463"/>
          </a:xfrm>
        </p:grpSpPr>
        <p:sp>
          <p:nvSpPr>
            <p:cNvPr id="66" name="Delay 65">
              <a:extLst>
                <a:ext uri="{FF2B5EF4-FFF2-40B4-BE49-F238E27FC236}">
                  <a16:creationId xmlns:a16="http://schemas.microsoft.com/office/drawing/2014/main" id="{FBA1F063-0801-E642-9B9E-104F0D225424}"/>
                </a:ext>
              </a:extLst>
            </p:cNvPr>
            <p:cNvSpPr/>
            <p:nvPr/>
          </p:nvSpPr>
          <p:spPr>
            <a:xfrm rot="16200000">
              <a:off x="7134141" y="4136564"/>
              <a:ext cx="595924" cy="576382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832554E-F35E-8646-BC77-2751FF89A909}"/>
                </a:ext>
              </a:extLst>
            </p:cNvPr>
            <p:cNvSpPr/>
            <p:nvPr/>
          </p:nvSpPr>
          <p:spPr>
            <a:xfrm>
              <a:off x="7231830" y="3853254"/>
              <a:ext cx="390770" cy="3907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41" name="TextBox 67">
            <a:extLst>
              <a:ext uri="{FF2B5EF4-FFF2-40B4-BE49-F238E27FC236}">
                <a16:creationId xmlns:a16="http://schemas.microsoft.com/office/drawing/2014/main" id="{39BF3358-5E4E-C24F-8E43-05D804652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4252913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Developer</a:t>
            </a:r>
          </a:p>
        </p:txBody>
      </p:sp>
      <p:grpSp>
        <p:nvGrpSpPr>
          <p:cNvPr id="13342" name="Group 11">
            <a:extLst>
              <a:ext uri="{FF2B5EF4-FFF2-40B4-BE49-F238E27FC236}">
                <a16:creationId xmlns:a16="http://schemas.microsoft.com/office/drawing/2014/main" id="{59B88C13-AD17-D543-BC2E-B72366CC9C58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3373438"/>
            <a:ext cx="576262" cy="869950"/>
            <a:chOff x="885370" y="3374561"/>
            <a:chExt cx="576382" cy="869463"/>
          </a:xfrm>
        </p:grpSpPr>
        <p:sp>
          <p:nvSpPr>
            <p:cNvPr id="69" name="Delay 68">
              <a:extLst>
                <a:ext uri="{FF2B5EF4-FFF2-40B4-BE49-F238E27FC236}">
                  <a16:creationId xmlns:a16="http://schemas.microsoft.com/office/drawing/2014/main" id="{C4132D4E-A71A-3444-8E86-CA465BD4D38C}"/>
                </a:ext>
              </a:extLst>
            </p:cNvPr>
            <p:cNvSpPr/>
            <p:nvPr/>
          </p:nvSpPr>
          <p:spPr>
            <a:xfrm rot="16200000">
              <a:off x="875599" y="3657871"/>
              <a:ext cx="595924" cy="576382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3BFFA4-14D3-8449-B7CA-D3C0B35C45C0}"/>
                </a:ext>
              </a:extLst>
            </p:cNvPr>
            <p:cNvSpPr/>
            <p:nvPr/>
          </p:nvSpPr>
          <p:spPr>
            <a:xfrm>
              <a:off x="973288" y="3374561"/>
              <a:ext cx="390770" cy="39077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43" name="TextBox 70">
            <a:extLst>
              <a:ext uri="{FF2B5EF4-FFF2-40B4-BE49-F238E27FC236}">
                <a16:creationId xmlns:a16="http://schemas.microsoft.com/office/drawing/2014/main" id="{32696978-3B85-1343-9B54-E0869C63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52913"/>
            <a:ext cx="86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Advocate</a:t>
            </a:r>
          </a:p>
        </p:txBody>
      </p:sp>
      <p:grpSp>
        <p:nvGrpSpPr>
          <p:cNvPr id="13344" name="Group 96">
            <a:extLst>
              <a:ext uri="{FF2B5EF4-FFF2-40B4-BE49-F238E27FC236}">
                <a16:creationId xmlns:a16="http://schemas.microsoft.com/office/drawing/2014/main" id="{3CE7E365-7AD7-0F46-A749-BB7F1BCB5765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373438"/>
            <a:ext cx="576262" cy="869950"/>
            <a:chOff x="3012820" y="3348044"/>
            <a:chExt cx="576382" cy="869463"/>
          </a:xfrm>
        </p:grpSpPr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A94A3DAE-3543-384B-8CD3-C517CA68E52D}"/>
                </a:ext>
              </a:extLst>
            </p:cNvPr>
            <p:cNvSpPr/>
            <p:nvPr/>
          </p:nvSpPr>
          <p:spPr>
            <a:xfrm rot="16200000">
              <a:off x="3003049" y="3631354"/>
              <a:ext cx="595924" cy="576382"/>
            </a:xfrm>
            <a:prstGeom prst="flowChartDelay">
              <a:avLst/>
            </a:prstGeom>
            <a:solidFill>
              <a:srgbClr val="FF9999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D8A55F-035D-4142-B0B7-2A4F3021A32A}"/>
                </a:ext>
              </a:extLst>
            </p:cNvPr>
            <p:cNvSpPr/>
            <p:nvPr/>
          </p:nvSpPr>
          <p:spPr>
            <a:xfrm>
              <a:off x="3100738" y="3348044"/>
              <a:ext cx="390770" cy="390770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45" name="TextBox 76">
            <a:extLst>
              <a:ext uri="{FF2B5EF4-FFF2-40B4-BE49-F238E27FC236}">
                <a16:creationId xmlns:a16="http://schemas.microsoft.com/office/drawing/2014/main" id="{B276A214-70FA-A344-AEE2-68E5EA7F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252913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Customer</a:t>
            </a:r>
          </a:p>
        </p:txBody>
      </p:sp>
      <p:sp>
        <p:nvSpPr>
          <p:cNvPr id="13346" name="TextBox 77">
            <a:extLst>
              <a:ext uri="{FF2B5EF4-FFF2-40B4-BE49-F238E27FC236}">
                <a16:creationId xmlns:a16="http://schemas.microsoft.com/office/drawing/2014/main" id="{5C792649-2672-C942-A5C4-3A5B8283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674938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Incident</a:t>
            </a:r>
          </a:p>
          <a:p>
            <a:pPr algn="ctr" eaLnBrk="1" hangingPunct="1"/>
            <a:r>
              <a:rPr lang="en-GB" altLang="en-US" sz="1400"/>
              <a:t>Owner</a:t>
            </a:r>
          </a:p>
        </p:txBody>
      </p:sp>
      <p:grpSp>
        <p:nvGrpSpPr>
          <p:cNvPr id="13347" name="Group 13">
            <a:extLst>
              <a:ext uri="{FF2B5EF4-FFF2-40B4-BE49-F238E27FC236}">
                <a16:creationId xmlns:a16="http://schemas.microsoft.com/office/drawing/2014/main" id="{9E990F58-6B4B-CA48-8312-D139842360C8}"/>
              </a:ext>
            </a:extLst>
          </p:cNvPr>
          <p:cNvGrpSpPr>
            <a:grpSpLocks/>
          </p:cNvGrpSpPr>
          <p:nvPr/>
        </p:nvGrpSpPr>
        <p:grpSpPr bwMode="auto">
          <a:xfrm>
            <a:off x="4024313" y="1831975"/>
            <a:ext cx="576262" cy="868363"/>
            <a:chOff x="4029999" y="1831274"/>
            <a:chExt cx="576382" cy="869463"/>
          </a:xfrm>
        </p:grpSpPr>
        <p:sp>
          <p:nvSpPr>
            <p:cNvPr id="79" name="Delay 78">
              <a:extLst>
                <a:ext uri="{FF2B5EF4-FFF2-40B4-BE49-F238E27FC236}">
                  <a16:creationId xmlns:a16="http://schemas.microsoft.com/office/drawing/2014/main" id="{E6730BE1-2FB4-994A-BE10-A869D82F6B97}"/>
                </a:ext>
              </a:extLst>
            </p:cNvPr>
            <p:cNvSpPr/>
            <p:nvPr/>
          </p:nvSpPr>
          <p:spPr>
            <a:xfrm rot="16200000">
              <a:off x="4020228" y="2114584"/>
              <a:ext cx="595924" cy="576382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F502A7-9042-384C-93B7-27F52E68EEB0}"/>
                </a:ext>
              </a:extLst>
            </p:cNvPr>
            <p:cNvSpPr/>
            <p:nvPr/>
          </p:nvSpPr>
          <p:spPr>
            <a:xfrm>
              <a:off x="4117917" y="1831274"/>
              <a:ext cx="390770" cy="3907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3348" name="Group 97">
            <a:extLst>
              <a:ext uri="{FF2B5EF4-FFF2-40B4-BE49-F238E27FC236}">
                <a16:creationId xmlns:a16="http://schemas.microsoft.com/office/drawing/2014/main" id="{1F50E598-7538-B94F-BCF7-F45CC5E323A8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3373438"/>
            <a:ext cx="576263" cy="869950"/>
            <a:chOff x="4038796" y="3348044"/>
            <a:chExt cx="576382" cy="869463"/>
          </a:xfrm>
        </p:grpSpPr>
        <p:sp>
          <p:nvSpPr>
            <p:cNvPr id="81" name="Delay 80">
              <a:extLst>
                <a:ext uri="{FF2B5EF4-FFF2-40B4-BE49-F238E27FC236}">
                  <a16:creationId xmlns:a16="http://schemas.microsoft.com/office/drawing/2014/main" id="{02B02BCE-C17D-3F42-A901-97E2F16F0E38}"/>
                </a:ext>
              </a:extLst>
            </p:cNvPr>
            <p:cNvSpPr/>
            <p:nvPr/>
          </p:nvSpPr>
          <p:spPr>
            <a:xfrm rot="16200000">
              <a:off x="4029025" y="3631354"/>
              <a:ext cx="595924" cy="576382"/>
            </a:xfrm>
            <a:prstGeom prst="flowChartDelay">
              <a:avLst/>
            </a:prstGeom>
            <a:solidFill>
              <a:srgbClr val="CC0066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6B5548-4AA8-A240-91AC-2BA257A7A4F7}"/>
                </a:ext>
              </a:extLst>
            </p:cNvPr>
            <p:cNvSpPr/>
            <p:nvPr/>
          </p:nvSpPr>
          <p:spPr>
            <a:xfrm>
              <a:off x="4126714" y="3348044"/>
              <a:ext cx="390770" cy="390770"/>
            </a:xfrm>
            <a:prstGeom prst="ellipse">
              <a:avLst/>
            </a:prstGeom>
            <a:solidFill>
              <a:srgbClr val="CC0066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49" name="TextBox 82">
            <a:extLst>
              <a:ext uri="{FF2B5EF4-FFF2-40B4-BE49-F238E27FC236}">
                <a16:creationId xmlns:a16="http://schemas.microsoft.com/office/drawing/2014/main" id="{361AACA1-5584-3145-ADA9-918350C0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4252913"/>
            <a:ext cx="785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Supplier</a:t>
            </a:r>
          </a:p>
        </p:txBody>
      </p:sp>
      <p:grpSp>
        <p:nvGrpSpPr>
          <p:cNvPr id="13350" name="Group 7">
            <a:extLst>
              <a:ext uri="{FF2B5EF4-FFF2-40B4-BE49-F238E27FC236}">
                <a16:creationId xmlns:a16="http://schemas.microsoft.com/office/drawing/2014/main" id="{8D78E75A-1D10-FF41-A253-6F2A22FCC434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4918075"/>
            <a:ext cx="576262" cy="868363"/>
            <a:chOff x="7169668" y="5222759"/>
            <a:chExt cx="576382" cy="869463"/>
          </a:xfrm>
        </p:grpSpPr>
        <p:sp>
          <p:nvSpPr>
            <p:cNvPr id="84" name="Delay 83">
              <a:extLst>
                <a:ext uri="{FF2B5EF4-FFF2-40B4-BE49-F238E27FC236}">
                  <a16:creationId xmlns:a16="http://schemas.microsoft.com/office/drawing/2014/main" id="{3C45CAA4-B324-334E-8B0D-945F9A33AB74}"/>
                </a:ext>
              </a:extLst>
            </p:cNvPr>
            <p:cNvSpPr/>
            <p:nvPr/>
          </p:nvSpPr>
          <p:spPr>
            <a:xfrm rot="16200000">
              <a:off x="7159897" y="5506069"/>
              <a:ext cx="595924" cy="576382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5BB9E3-0470-FF47-BA93-3847CD862ABC}"/>
                </a:ext>
              </a:extLst>
            </p:cNvPr>
            <p:cNvSpPr/>
            <p:nvPr/>
          </p:nvSpPr>
          <p:spPr>
            <a:xfrm>
              <a:off x="7257586" y="5222759"/>
              <a:ext cx="390770" cy="39077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sp>
        <p:nvSpPr>
          <p:cNvPr id="13351" name="TextBox 85">
            <a:extLst>
              <a:ext uri="{FF2B5EF4-FFF2-40B4-BE49-F238E27FC236}">
                <a16:creationId xmlns:a16="http://schemas.microsoft.com/office/drawing/2014/main" id="{E01BAF5D-0318-B742-91F1-40F55844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5805488"/>
            <a:ext cx="102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/>
              <a:t>Architect</a:t>
            </a: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id="{7B341687-0CBF-7A43-A6C1-6CFE6E46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520" y="5809581"/>
            <a:ext cx="1196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400" dirty="0"/>
              <a:t>Subject Area Owner</a:t>
            </a:r>
          </a:p>
        </p:txBody>
      </p:sp>
      <p:grpSp>
        <p:nvGrpSpPr>
          <p:cNvPr id="86" name="Group 16">
            <a:extLst>
              <a:ext uri="{FF2B5EF4-FFF2-40B4-BE49-F238E27FC236}">
                <a16:creationId xmlns:a16="http://schemas.microsoft.com/office/drawing/2014/main" id="{DB09C345-51A4-C349-9C58-C92D56E9C0B4}"/>
              </a:ext>
            </a:extLst>
          </p:cNvPr>
          <p:cNvGrpSpPr>
            <a:grpSpLocks/>
          </p:cNvGrpSpPr>
          <p:nvPr/>
        </p:nvGrpSpPr>
        <p:grpSpPr bwMode="auto">
          <a:xfrm>
            <a:off x="4200526" y="4922168"/>
            <a:ext cx="576262" cy="869950"/>
            <a:chOff x="941631" y="1923105"/>
            <a:chExt cx="576382" cy="869463"/>
          </a:xfrm>
          <a:solidFill>
            <a:schemeClr val="accent6">
              <a:lumMod val="75000"/>
            </a:schemeClr>
          </a:solidFill>
        </p:grpSpPr>
        <p:sp>
          <p:nvSpPr>
            <p:cNvPr id="87" name="Delay 86">
              <a:extLst>
                <a:ext uri="{FF2B5EF4-FFF2-40B4-BE49-F238E27FC236}">
                  <a16:creationId xmlns:a16="http://schemas.microsoft.com/office/drawing/2014/main" id="{FC2E8043-C6A6-C247-A601-9072599387F1}"/>
                </a:ext>
              </a:extLst>
            </p:cNvPr>
            <p:cNvSpPr/>
            <p:nvPr/>
          </p:nvSpPr>
          <p:spPr>
            <a:xfrm rot="16200000">
              <a:off x="931860" y="2206415"/>
              <a:ext cx="595924" cy="576382"/>
            </a:xfrm>
            <a:prstGeom prst="flowChartDelay">
              <a:avLst/>
            </a:prstGeom>
            <a:grpFill/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A117DA5-1AB0-DD44-83B1-B683A3F6202F}"/>
                </a:ext>
              </a:extLst>
            </p:cNvPr>
            <p:cNvSpPr/>
            <p:nvPr/>
          </p:nvSpPr>
          <p:spPr>
            <a:xfrm>
              <a:off x="1029549" y="1923105"/>
              <a:ext cx="390770" cy="390770"/>
            </a:xfrm>
            <a:prstGeom prst="ellipse">
              <a:avLst/>
            </a:prstGeom>
            <a:grpFill/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1ABE58D-B8A8-A046-A7B1-20557DD1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Personas verses Roles</a:t>
            </a:r>
          </a:p>
        </p:txBody>
      </p:sp>
      <p:pic>
        <p:nvPicPr>
          <p:cNvPr id="15362" name="Picture 3" descr="Doctor-Female2.png">
            <a:extLst>
              <a:ext uri="{FF2B5EF4-FFF2-40B4-BE49-F238E27FC236}">
                <a16:creationId xmlns:a16="http://schemas.microsoft.com/office/drawing/2014/main" id="{45929229-06E6-524E-9170-3C7A8952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96" y="1551709"/>
            <a:ext cx="147250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4">
            <a:extLst>
              <a:ext uri="{FF2B5EF4-FFF2-40B4-BE49-F238E27FC236}">
                <a16:creationId xmlns:a16="http://schemas.microsoft.com/office/drawing/2014/main" id="{F7B30B24-FF10-E842-9A16-34864B6C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0147"/>
            <a:ext cx="231083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tx2"/>
                </a:solidFill>
              </a:rPr>
              <a:t>Tessa Tube</a:t>
            </a:r>
          </a:p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Lead Researcher</a:t>
            </a:r>
            <a:endParaRPr lang="en-US" altLang="en-US" sz="1800"/>
          </a:p>
        </p:txBody>
      </p:sp>
      <p:pic>
        <p:nvPicPr>
          <p:cNvPr id="15364" name="Picture 6" descr="User02-Green.png">
            <a:extLst>
              <a:ext uri="{FF2B5EF4-FFF2-40B4-BE49-F238E27FC236}">
                <a16:creationId xmlns:a16="http://schemas.microsoft.com/office/drawing/2014/main" id="{2F3FA358-B388-204D-90EC-987C166B4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22" y="3851997"/>
            <a:ext cx="92897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User03-Orange.png">
            <a:extLst>
              <a:ext uri="{FF2B5EF4-FFF2-40B4-BE49-F238E27FC236}">
                <a16:creationId xmlns:a16="http://schemas.microsoft.com/office/drawing/2014/main" id="{FB29F5F5-A064-F947-92A7-F8E7DB287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64" y="3867872"/>
            <a:ext cx="86184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User04-Yellow.png">
            <a:extLst>
              <a:ext uri="{FF2B5EF4-FFF2-40B4-BE49-F238E27FC236}">
                <a16:creationId xmlns:a16="http://schemas.microsoft.com/office/drawing/2014/main" id="{4D42E252-70FB-2243-809F-5B2655831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13" y="3851997"/>
            <a:ext cx="991774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015834-D57D-0F46-B559-D52EE931F267}"/>
              </a:ext>
            </a:extLst>
          </p:cNvPr>
          <p:cNvCxnSpPr>
            <a:cxnSpLocks noChangeShapeType="1"/>
            <a:stCxn id="15362" idx="2"/>
            <a:endCxn id="15364" idx="0"/>
          </p:cNvCxnSpPr>
          <p:nvPr/>
        </p:nvCxnSpPr>
        <p:spPr bwMode="auto">
          <a:xfrm flipH="1">
            <a:off x="2442811" y="3339234"/>
            <a:ext cx="1226837" cy="5127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07BEC-C852-1B41-B3FE-A1BBD935D7EF}"/>
              </a:ext>
            </a:extLst>
          </p:cNvPr>
          <p:cNvCxnSpPr>
            <a:cxnSpLocks noChangeShapeType="1"/>
            <a:stCxn id="15362" idx="2"/>
            <a:endCxn id="15366" idx="0"/>
          </p:cNvCxnSpPr>
          <p:nvPr/>
        </p:nvCxnSpPr>
        <p:spPr bwMode="auto">
          <a:xfrm>
            <a:off x="3669648" y="3339234"/>
            <a:ext cx="902352" cy="5127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54322B-8D51-A040-87CE-F136F85293A9}"/>
              </a:ext>
            </a:extLst>
          </p:cNvPr>
          <p:cNvCxnSpPr>
            <a:cxnSpLocks noChangeShapeType="1"/>
            <a:stCxn id="15362" idx="2"/>
            <a:endCxn id="15365" idx="0"/>
          </p:cNvCxnSpPr>
          <p:nvPr/>
        </p:nvCxnSpPr>
        <p:spPr bwMode="auto">
          <a:xfrm>
            <a:off x="3669648" y="3339234"/>
            <a:ext cx="2119840" cy="5286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0" name="Group 28">
            <a:extLst>
              <a:ext uri="{FF2B5EF4-FFF2-40B4-BE49-F238E27FC236}">
                <a16:creationId xmlns:a16="http://schemas.microsoft.com/office/drawing/2014/main" id="{3AA7DCC5-BB34-A547-ABEC-FE7F0BA15D61}"/>
              </a:ext>
            </a:extLst>
          </p:cNvPr>
          <p:cNvGrpSpPr>
            <a:grpSpLocks/>
          </p:cNvGrpSpPr>
          <p:nvPr/>
        </p:nvGrpSpPr>
        <p:grpSpPr bwMode="auto">
          <a:xfrm>
            <a:off x="2839391" y="4434609"/>
            <a:ext cx="1182333" cy="123825"/>
            <a:chOff x="4246729" y="4767633"/>
            <a:chExt cx="1012588" cy="14572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CABA76-3A03-AF4F-9B8E-40AB1DDF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729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1F497D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676BEC-B71F-EE41-A599-D7EC8FDA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162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1F497D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42EC85-CA8F-6C43-94C4-8BE9EB4D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596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1F497D"/>
                </a:solidFill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15371" name="TextBox 23">
            <a:extLst>
              <a:ext uri="{FF2B5EF4-FFF2-40B4-BE49-F238E27FC236}">
                <a16:creationId xmlns:a16="http://schemas.microsoft.com/office/drawing/2014/main" id="{CD8052B8-D1DF-4046-8FE9-81553E6A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394" y="5163272"/>
            <a:ext cx="1556956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1800"/>
              <a:t>Asset</a:t>
            </a:r>
          </a:p>
          <a:p>
            <a:pPr algn="ctr" eaLnBrk="1" hangingPunct="1"/>
            <a:r>
              <a:rPr lang="en-GB" altLang="en-US" sz="1800"/>
              <a:t>Consumer</a:t>
            </a:r>
          </a:p>
        </p:txBody>
      </p:sp>
      <p:sp>
        <p:nvSpPr>
          <p:cNvPr id="15372" name="TextBox 24">
            <a:extLst>
              <a:ext uri="{FF2B5EF4-FFF2-40B4-BE49-F238E27FC236}">
                <a16:creationId xmlns:a16="http://schemas.microsoft.com/office/drawing/2014/main" id="{47539000-59C8-9247-A4EB-B4DDBADE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116" y="5187084"/>
            <a:ext cx="168688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/>
              <a:t>Researcher</a:t>
            </a:r>
          </a:p>
        </p:txBody>
      </p:sp>
      <p:sp>
        <p:nvSpPr>
          <p:cNvPr id="15373" name="TextBox 26">
            <a:extLst>
              <a:ext uri="{FF2B5EF4-FFF2-40B4-BE49-F238E27FC236}">
                <a16:creationId xmlns:a16="http://schemas.microsoft.com/office/drawing/2014/main" id="{81A340C3-93A2-DA4D-AD10-1663E2AC2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212" y="5141047"/>
            <a:ext cx="1175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/>
              <a:t>System</a:t>
            </a:r>
          </a:p>
          <a:p>
            <a:pPr eaLnBrk="1" hangingPunct="1"/>
            <a:r>
              <a:rPr lang="en-GB" altLang="en-US" sz="1800"/>
              <a:t>Owner</a:t>
            </a:r>
          </a:p>
        </p:txBody>
      </p:sp>
      <p:sp>
        <p:nvSpPr>
          <p:cNvPr id="15374" name="TextBox 43">
            <a:extLst>
              <a:ext uri="{FF2B5EF4-FFF2-40B4-BE49-F238E27FC236}">
                <a16:creationId xmlns:a16="http://schemas.microsoft.com/office/drawing/2014/main" id="{2D98801A-054C-B043-BA1D-FB409FFA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29" y="1727922"/>
            <a:ext cx="29818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Within and organization people perform multiple roles related to their core specialism.</a:t>
            </a:r>
          </a:p>
        </p:txBody>
      </p:sp>
      <p:sp>
        <p:nvSpPr>
          <p:cNvPr id="15375" name="TextBox 44">
            <a:extLst>
              <a:ext uri="{FF2B5EF4-FFF2-40B4-BE49-F238E27FC236}">
                <a16:creationId xmlns:a16="http://schemas.microsoft.com/office/drawing/2014/main" id="{9D94A56C-11E1-3D45-8D7F-9B12C6B7E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554" y="3940897"/>
            <a:ext cx="29818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Roles are contextual.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1400"/>
              <a:t>When is comes to working with data, the role they are playing is related to the task they are performing and the data asset they are working with.</a:t>
            </a:r>
          </a:p>
        </p:txBody>
      </p:sp>
      <p:sp>
        <p:nvSpPr>
          <p:cNvPr id="15376" name="TextBox 45">
            <a:extLst>
              <a:ext uri="{FF2B5EF4-FFF2-40B4-BE49-F238E27FC236}">
                <a16:creationId xmlns:a16="http://schemas.microsoft.com/office/drawing/2014/main" id="{94C882EC-AE78-DE4D-8AA6-405E4BBB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367" y="2497859"/>
            <a:ext cx="170420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 b="1" i="1"/>
              <a:t>&lt;Persona&gt;</a:t>
            </a:r>
          </a:p>
        </p:txBody>
      </p:sp>
      <p:sp>
        <p:nvSpPr>
          <p:cNvPr id="15377" name="TextBox 47">
            <a:extLst>
              <a:ext uri="{FF2B5EF4-FFF2-40B4-BE49-F238E27FC236}">
                <a16:creationId xmlns:a16="http://schemas.microsoft.com/office/drawing/2014/main" id="{9D2FBE31-44FA-3A45-8B58-A771D99E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67" y="4001222"/>
            <a:ext cx="170420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400" b="1" i="1"/>
              <a:t>&lt;Roles&gt;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687DD018-3FC4-C948-9334-5E1C9A4F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Scope of </a:t>
            </a:r>
            <a:r>
              <a:rPr lang="en-GB" altLang="en-US" dirty="0" err="1"/>
              <a:t>responsbility</a:t>
            </a:r>
            <a:endParaRPr lang="en-GB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9C516-6FAD-654B-BD38-6039C5A91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244725"/>
            <a:ext cx="1654175" cy="2190750"/>
          </a:xfrm>
          <a:prstGeom prst="rect">
            <a:avLst/>
          </a:prstGeom>
          <a:solidFill>
            <a:srgbClr val="FDEADA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rgbClr val="1F497D"/>
                </a:solidFill>
                <a:latin typeface="Calibri"/>
                <a:ea typeface="+mn-ea"/>
                <a:cs typeface="Calibri"/>
              </a:rPr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6B7A-3C60-E543-9B20-EEF13747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244725"/>
            <a:ext cx="4713288" cy="219075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rgbClr val="1F497D"/>
                </a:solidFill>
                <a:latin typeface="Calibri"/>
                <a:ea typeface="+mn-ea"/>
                <a:cs typeface="Calibri"/>
              </a:rPr>
              <a:t>Data Lake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74A61003-77D8-4A47-9B83-C6C6F8BC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489325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B90EE8-FAEC-AD4C-8A61-65896DD8F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478213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EA7ECCC-7738-D84A-9FEA-FA484131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2889250"/>
            <a:ext cx="517525" cy="609600"/>
          </a:xfrm>
          <a:prstGeom prst="foldedCorner">
            <a:avLst>
              <a:gd name="adj" fmla="val 16667"/>
            </a:avLst>
          </a:prstGeom>
          <a:solidFill>
            <a:srgbClr val="DBEEF4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8556C2B-5707-3240-99D9-9FA14E67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213100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3D0F67A-B64B-8049-8D36-3A4BA6CF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803650"/>
            <a:ext cx="601662" cy="268288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0F08C8-EDA2-8844-881A-B2CA1A938100}"/>
              </a:ext>
            </a:extLst>
          </p:cNvPr>
          <p:cNvCxnSpPr>
            <a:cxnSpLocks noChangeShapeType="1"/>
            <a:stCxn id="12" idx="4"/>
            <a:endCxn id="8" idx="2"/>
          </p:cNvCxnSpPr>
          <p:nvPr/>
        </p:nvCxnSpPr>
        <p:spPr bwMode="auto">
          <a:xfrm flipV="1">
            <a:off x="5494338" y="3346450"/>
            <a:ext cx="328612" cy="17621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ADBD3-E2C0-0844-AD73-5D9DD898071A}"/>
              </a:ext>
            </a:extLst>
          </p:cNvPr>
          <p:cNvCxnSpPr>
            <a:cxnSpLocks noChangeShapeType="1"/>
            <a:stCxn id="44" idx="4"/>
            <a:endCxn id="9" idx="2"/>
          </p:cNvCxnSpPr>
          <p:nvPr/>
        </p:nvCxnSpPr>
        <p:spPr bwMode="auto">
          <a:xfrm flipV="1">
            <a:off x="5492750" y="3937000"/>
            <a:ext cx="330200" cy="1333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2BE33971-44C7-9C42-9E90-58337468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241675"/>
            <a:ext cx="982662" cy="5619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85EEA9-28AF-274F-ACFA-F63757A08FCE}"/>
              </a:ext>
            </a:extLst>
          </p:cNvPr>
          <p:cNvCxnSpPr>
            <a:cxnSpLocks noChangeShapeType="1"/>
            <a:stCxn id="6" idx="4"/>
            <a:endCxn id="12" idx="2"/>
          </p:cNvCxnSpPr>
          <p:nvPr/>
        </p:nvCxnSpPr>
        <p:spPr bwMode="auto">
          <a:xfrm flipV="1">
            <a:off x="3594100" y="3522663"/>
            <a:ext cx="917575" cy="889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00D926-AC8F-814C-90ED-B8572861D0DB}"/>
              </a:ext>
            </a:extLst>
          </p:cNvPr>
          <p:cNvCxnSpPr>
            <a:cxnSpLocks noChangeShapeType="1"/>
            <a:stCxn id="53" idx="4"/>
            <a:endCxn id="12" idx="2"/>
          </p:cNvCxnSpPr>
          <p:nvPr/>
        </p:nvCxnSpPr>
        <p:spPr bwMode="auto">
          <a:xfrm flipV="1">
            <a:off x="3746500" y="3522663"/>
            <a:ext cx="765175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E22A6B-CD6B-DC4C-B829-F29B3BF20DA5}"/>
              </a:ext>
            </a:extLst>
          </p:cNvPr>
          <p:cNvCxnSpPr>
            <a:cxnSpLocks noChangeShapeType="1"/>
            <a:stCxn id="54" idx="4"/>
            <a:endCxn id="12" idx="2"/>
          </p:cNvCxnSpPr>
          <p:nvPr/>
        </p:nvCxnSpPr>
        <p:spPr bwMode="auto">
          <a:xfrm flipV="1">
            <a:off x="3900488" y="3522663"/>
            <a:ext cx="612775" cy="3937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D8579-7F8C-8044-A107-D2D5B25705CC}"/>
              </a:ext>
            </a:extLst>
          </p:cNvPr>
          <p:cNvCxnSpPr>
            <a:cxnSpLocks noChangeShapeType="1"/>
            <a:stCxn id="60" idx="4"/>
            <a:endCxn id="44" idx="2"/>
          </p:cNvCxnSpPr>
          <p:nvPr/>
        </p:nvCxnSpPr>
        <p:spPr bwMode="auto">
          <a:xfrm>
            <a:off x="4052888" y="4068763"/>
            <a:ext cx="460375" cy="15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DEDE31-4BE2-AE4C-B748-7359CDCD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3036888"/>
            <a:ext cx="252412" cy="2381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E958F9-F560-EE44-A3DA-EFE5DB6E6506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flipV="1">
            <a:off x="2038350" y="3611563"/>
            <a:ext cx="955675" cy="111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DAA327-5977-3740-8D8C-A5A898A8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2935288"/>
            <a:ext cx="403225" cy="650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57CD1-0B82-8749-9AD9-3F8BE882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036888"/>
            <a:ext cx="119062" cy="2365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4C520-7BEE-F94F-9174-C4882617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97238"/>
            <a:ext cx="109538" cy="523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D72B663C-CA1E-6143-BC25-0DA0ED5B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635375"/>
            <a:ext cx="517525" cy="609600"/>
          </a:xfrm>
          <a:prstGeom prst="foldedCorner">
            <a:avLst>
              <a:gd name="adj" fmla="val 16667"/>
            </a:avLst>
          </a:prstGeom>
          <a:solidFill>
            <a:srgbClr val="DBEEF4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B5F04-100F-6A42-B2A0-80C8E6675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783013"/>
            <a:ext cx="250825" cy="2381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EEC67-5EEF-4344-8717-3F1558FD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3681413"/>
            <a:ext cx="403225" cy="650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B3B243-77D1-784C-A8F5-1AC2B629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83013"/>
            <a:ext cx="120650" cy="2365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187AC-2606-5E44-ACD5-74483C5D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4043363"/>
            <a:ext cx="109538" cy="523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27" name="Straight Arrow Connector 65">
            <a:extLst>
              <a:ext uri="{FF2B5EF4-FFF2-40B4-BE49-F238E27FC236}">
                <a16:creationId xmlns:a16="http://schemas.microsoft.com/office/drawing/2014/main" id="{00D2FCE1-4436-A541-A8DE-419551E73D89}"/>
              </a:ext>
            </a:extLst>
          </p:cNvPr>
          <p:cNvCxnSpPr>
            <a:cxnSpLocks noChangeShapeType="1"/>
            <a:stCxn id="7" idx="1"/>
            <a:endCxn id="8" idx="4"/>
          </p:cNvCxnSpPr>
          <p:nvPr/>
        </p:nvCxnSpPr>
        <p:spPr bwMode="auto">
          <a:xfrm rot="10800000" flipV="1">
            <a:off x="6424613" y="3194050"/>
            <a:ext cx="468312" cy="152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65">
            <a:extLst>
              <a:ext uri="{FF2B5EF4-FFF2-40B4-BE49-F238E27FC236}">
                <a16:creationId xmlns:a16="http://schemas.microsoft.com/office/drawing/2014/main" id="{C877EF5B-7D1F-0E48-91D6-D3D770276127}"/>
              </a:ext>
            </a:extLst>
          </p:cNvPr>
          <p:cNvCxnSpPr>
            <a:cxnSpLocks noChangeShapeType="1"/>
            <a:stCxn id="22" idx="1"/>
            <a:endCxn id="9" idx="4"/>
          </p:cNvCxnSpPr>
          <p:nvPr/>
        </p:nvCxnSpPr>
        <p:spPr bwMode="auto">
          <a:xfrm rot="10800000">
            <a:off x="6424613" y="3937000"/>
            <a:ext cx="474662" cy="31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E51B7F-C1FE-3A41-8012-F13CACB4880A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 flipV="1">
            <a:off x="7410450" y="3194050"/>
            <a:ext cx="534988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65" name="Group 92">
            <a:extLst>
              <a:ext uri="{FF2B5EF4-FFF2-40B4-BE49-F238E27FC236}">
                <a16:creationId xmlns:a16="http://schemas.microsoft.com/office/drawing/2014/main" id="{C3D47B83-00BC-734E-A805-6A9EDC32586D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2874963"/>
            <a:ext cx="701675" cy="419100"/>
            <a:chOff x="3092024" y="2506732"/>
            <a:chExt cx="700919" cy="419784"/>
          </a:xfrm>
        </p:grpSpPr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6E8F712F-CEBE-6B44-8414-2275C9CD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929" y="2506732"/>
              <a:ext cx="601014" cy="2671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1F497D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078391D0-511C-C049-97AB-A54BD2ED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024" y="2659381"/>
              <a:ext cx="601015" cy="2671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1F497D"/>
                </a:solidFill>
                <a:latin typeface="Calibri"/>
                <a:ea typeface="+mn-ea"/>
                <a:cs typeface="Calibri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5FF558-0D5E-534B-9D10-0579F0957344}"/>
              </a:ext>
            </a:extLst>
          </p:cNvPr>
          <p:cNvCxnSpPr>
            <a:cxnSpLocks noChangeShapeType="1"/>
            <a:stCxn id="35" idx="4"/>
            <a:endCxn id="12" idx="2"/>
          </p:cNvCxnSpPr>
          <p:nvPr/>
        </p:nvCxnSpPr>
        <p:spPr bwMode="auto">
          <a:xfrm>
            <a:off x="3703638" y="3008313"/>
            <a:ext cx="809625" cy="5143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E9D577-D608-984B-B4D7-67809F1DF382}"/>
              </a:ext>
            </a:extLst>
          </p:cNvPr>
          <p:cNvCxnSpPr>
            <a:cxnSpLocks noChangeShapeType="1"/>
            <a:stCxn id="36" idx="4"/>
            <a:endCxn id="12" idx="2"/>
          </p:cNvCxnSpPr>
          <p:nvPr/>
        </p:nvCxnSpPr>
        <p:spPr bwMode="auto">
          <a:xfrm>
            <a:off x="3603625" y="3160713"/>
            <a:ext cx="909638" cy="3619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24793210-C3C7-8D47-8C1D-5DC7297E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697163"/>
            <a:ext cx="415925" cy="317500"/>
          </a:xfrm>
          <a:prstGeom prst="cube">
            <a:avLst>
              <a:gd name="adj" fmla="val 11843"/>
            </a:avLst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D38780-C5E1-B54C-B87A-1D29061D9DC2}"/>
              </a:ext>
            </a:extLst>
          </p:cNvPr>
          <p:cNvCxnSpPr>
            <a:cxnSpLocks noChangeShapeType="1"/>
            <a:stCxn id="39" idx="3"/>
            <a:endCxn id="12" idx="1"/>
          </p:cNvCxnSpPr>
          <p:nvPr/>
        </p:nvCxnSpPr>
        <p:spPr bwMode="auto">
          <a:xfrm>
            <a:off x="5002213" y="3014663"/>
            <a:ext cx="3175" cy="2270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8781A2F-BDB8-DB44-A555-05D944E7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0863"/>
            <a:ext cx="393700" cy="6667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2478A1-642F-DB4B-8166-3928C72D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330575"/>
            <a:ext cx="393700" cy="6667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3DD983-46F0-C546-B9FC-A78C0431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3494088"/>
            <a:ext cx="393700" cy="6667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3CB15480-6BF1-EA4B-B8B9-DBB6ECD2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933825"/>
            <a:ext cx="981075" cy="27305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2C85-5455-0945-938E-DE422999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062413"/>
            <a:ext cx="392112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B42F2-04E6-0548-9412-81AA032942CA}"/>
              </a:ext>
            </a:extLst>
          </p:cNvPr>
          <p:cNvCxnSpPr>
            <a:cxnSpLocks noChangeShapeType="1"/>
            <a:stCxn id="60" idx="4"/>
            <a:endCxn id="12" idx="2"/>
          </p:cNvCxnSpPr>
          <p:nvPr/>
        </p:nvCxnSpPr>
        <p:spPr bwMode="auto">
          <a:xfrm flipV="1">
            <a:off x="4052888" y="3522663"/>
            <a:ext cx="460375" cy="546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93F8F6B-DE98-5F46-8920-3BB001B5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930650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F408AE-153F-A844-AF45-20750F3A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3852863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700558-0F89-6149-A304-FFF17F93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3600450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A3153F-88C9-A047-A068-F1B40A01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3589338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19F9D355-5D0A-AB42-840F-2751BCD5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1725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43639012-11A7-D84E-9406-087A0099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794125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9637FDAC-D03D-1F43-9474-E7030EB7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3630613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02D5DAA-7F9B-5E42-A6B9-CD8E3CA9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3783013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590803-51FB-3645-93C7-B140782A349B}"/>
              </a:ext>
            </a:extLst>
          </p:cNvPr>
          <p:cNvCxnSpPr>
            <a:cxnSpLocks noChangeShapeType="1"/>
            <a:stCxn id="51" idx="4"/>
            <a:endCxn id="53" idx="2"/>
          </p:cNvCxnSpPr>
          <p:nvPr/>
        </p:nvCxnSpPr>
        <p:spPr bwMode="auto">
          <a:xfrm flipV="1">
            <a:off x="2190750" y="3763963"/>
            <a:ext cx="955675" cy="111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5D9882-986E-3E4A-B77A-036271A6E100}"/>
              </a:ext>
            </a:extLst>
          </p:cNvPr>
          <p:cNvCxnSpPr>
            <a:cxnSpLocks noChangeShapeType="1"/>
            <a:stCxn id="52" idx="4"/>
            <a:endCxn id="54" idx="2"/>
          </p:cNvCxnSpPr>
          <p:nvPr/>
        </p:nvCxnSpPr>
        <p:spPr bwMode="auto">
          <a:xfrm flipV="1">
            <a:off x="2343150" y="3916363"/>
            <a:ext cx="955675" cy="111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1A7FF07-AF18-0242-84F2-058AD6B4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3897313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4132E4-D0B1-F345-9AAF-23A8D079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897313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E74F840D-B583-A04D-9F60-E2A0EB63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3946525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CEBC16DC-2802-0245-A9C9-EE173632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935413"/>
            <a:ext cx="601662" cy="266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4C6F2D-0755-D842-B1E2-3D18E8EFFECA}"/>
              </a:ext>
            </a:extLst>
          </p:cNvPr>
          <p:cNvCxnSpPr>
            <a:cxnSpLocks noChangeShapeType="1"/>
            <a:stCxn id="59" idx="4"/>
            <a:endCxn id="60" idx="2"/>
          </p:cNvCxnSpPr>
          <p:nvPr/>
        </p:nvCxnSpPr>
        <p:spPr bwMode="auto">
          <a:xfrm flipV="1">
            <a:off x="2495550" y="4068763"/>
            <a:ext cx="955675" cy="111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A933B9-62F2-604B-BFE2-158F4A86C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4051300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566A3D-CEDF-D74D-A460-A6111609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060825"/>
            <a:ext cx="393700" cy="66675"/>
          </a:xfrm>
          <a:prstGeom prst="rect">
            <a:avLst/>
          </a:prstGeom>
          <a:solidFill>
            <a:srgbClr val="D99694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4393" name="TextBox 66">
            <a:extLst>
              <a:ext uri="{FF2B5EF4-FFF2-40B4-BE49-F238E27FC236}">
                <a16:creationId xmlns:a16="http://schemas.microsoft.com/office/drawing/2014/main" id="{42D688DB-71B4-4B4A-A23D-4925E6D55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4768850"/>
            <a:ext cx="9699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Data Source</a:t>
            </a:r>
          </a:p>
          <a:p>
            <a:pPr eaLnBrk="1" hangingPunct="1"/>
            <a:r>
              <a:rPr lang="en-GB" altLang="en-US" sz="1400"/>
              <a:t>Stewards</a:t>
            </a:r>
          </a:p>
        </p:txBody>
      </p:sp>
      <p:sp>
        <p:nvSpPr>
          <p:cNvPr id="14394" name="TextBox 67">
            <a:extLst>
              <a:ext uri="{FF2B5EF4-FFF2-40B4-BE49-F238E27FC236}">
                <a16:creationId xmlns:a16="http://schemas.microsoft.com/office/drawing/2014/main" id="{3BFDB0CE-CEA6-E648-B95A-73205D517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4760913"/>
            <a:ext cx="14779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Data Consolidation</a:t>
            </a:r>
          </a:p>
          <a:p>
            <a:pPr eaLnBrk="1" hangingPunct="1"/>
            <a:r>
              <a:rPr lang="en-GB" altLang="en-US" sz="1400"/>
              <a:t>Stewards</a:t>
            </a:r>
          </a:p>
        </p:txBody>
      </p:sp>
      <p:sp>
        <p:nvSpPr>
          <p:cNvPr id="14395" name="TextBox 68">
            <a:extLst>
              <a:ext uri="{FF2B5EF4-FFF2-40B4-BE49-F238E27FC236}">
                <a16:creationId xmlns:a16="http://schemas.microsoft.com/office/drawing/2014/main" id="{0EA65127-E626-0B42-AF5E-94EE4319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4802188"/>
            <a:ext cx="9699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/>
              <a:t>Data Project</a:t>
            </a:r>
          </a:p>
          <a:p>
            <a:pPr eaLnBrk="1" hangingPunct="1"/>
            <a:r>
              <a:rPr lang="en-GB" altLang="en-US" sz="1400"/>
              <a:t>Stewards</a:t>
            </a:r>
          </a:p>
        </p:txBody>
      </p:sp>
      <p:sp>
        <p:nvSpPr>
          <p:cNvPr id="70" name="Up Arrow 69">
            <a:extLst>
              <a:ext uri="{FF2B5EF4-FFF2-40B4-BE49-F238E27FC236}">
                <a16:creationId xmlns:a16="http://schemas.microsoft.com/office/drawing/2014/main" id="{DC4B284D-ADDB-9540-A63E-F21CA434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79925"/>
            <a:ext cx="141288" cy="149225"/>
          </a:xfrm>
          <a:prstGeom prst="upArrow">
            <a:avLst>
              <a:gd name="adj1" fmla="val 50000"/>
              <a:gd name="adj2" fmla="val 49293"/>
            </a:avLst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2EFD651F-FB66-D049-9905-807A0029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4511675"/>
            <a:ext cx="139700" cy="149225"/>
          </a:xfrm>
          <a:prstGeom prst="upArrow">
            <a:avLst>
              <a:gd name="adj1" fmla="val 50000"/>
              <a:gd name="adj2" fmla="val 49853"/>
            </a:avLst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2" name="Up Arrow 71">
            <a:extLst>
              <a:ext uri="{FF2B5EF4-FFF2-40B4-BE49-F238E27FC236}">
                <a16:creationId xmlns:a16="http://schemas.microsoft.com/office/drawing/2014/main" id="{013B6960-C8A6-704B-9009-303556DB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21200"/>
            <a:ext cx="139700" cy="150813"/>
          </a:xfrm>
          <a:prstGeom prst="upArrow">
            <a:avLst>
              <a:gd name="adj1" fmla="val 50000"/>
              <a:gd name="adj2" fmla="val 50384"/>
            </a:avLst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1F497D"/>
              </a:solidFill>
              <a:latin typeface="Calibri"/>
              <a:ea typeface="+mn-ea"/>
              <a:cs typeface="Calibri"/>
            </a:endParaRPr>
          </a:p>
        </p:txBody>
      </p:sp>
      <p:grpSp>
        <p:nvGrpSpPr>
          <p:cNvPr id="14399" name="Group 72">
            <a:extLst>
              <a:ext uri="{FF2B5EF4-FFF2-40B4-BE49-F238E27FC236}">
                <a16:creationId xmlns:a16="http://schemas.microsoft.com/office/drawing/2014/main" id="{1D78BC61-D63E-BE4C-B889-C5F4993D2246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4870450"/>
            <a:ext cx="492125" cy="741363"/>
            <a:chOff x="5838291" y="2040336"/>
            <a:chExt cx="576382" cy="869463"/>
          </a:xfrm>
        </p:grpSpPr>
        <p:sp>
          <p:nvSpPr>
            <p:cNvPr id="74" name="Delay 73">
              <a:extLst>
                <a:ext uri="{FF2B5EF4-FFF2-40B4-BE49-F238E27FC236}">
                  <a16:creationId xmlns:a16="http://schemas.microsoft.com/office/drawing/2014/main" id="{638768F6-E99B-B94E-8A98-72F715EE4730}"/>
                </a:ext>
              </a:extLst>
            </p:cNvPr>
            <p:cNvSpPr/>
            <p:nvPr/>
          </p:nvSpPr>
          <p:spPr>
            <a:xfrm rot="16200000">
              <a:off x="5828520" y="2323646"/>
              <a:ext cx="595924" cy="576382"/>
            </a:xfrm>
            <a:prstGeom prst="flowChartDelay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F9C9DC-9CA9-7A42-B23A-11C2F308BF5B}"/>
                </a:ext>
              </a:extLst>
            </p:cNvPr>
            <p:cNvSpPr/>
            <p:nvPr/>
          </p:nvSpPr>
          <p:spPr>
            <a:xfrm>
              <a:off x="5926209" y="2040336"/>
              <a:ext cx="390770" cy="390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4400" name="Group 75">
            <a:extLst>
              <a:ext uri="{FF2B5EF4-FFF2-40B4-BE49-F238E27FC236}">
                <a16:creationId xmlns:a16="http://schemas.microsoft.com/office/drawing/2014/main" id="{734CFFDD-0A18-1F41-824F-D5677FB6CDA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4870450"/>
            <a:ext cx="492125" cy="741363"/>
            <a:chOff x="5838291" y="2040336"/>
            <a:chExt cx="576382" cy="869463"/>
          </a:xfrm>
        </p:grpSpPr>
        <p:sp>
          <p:nvSpPr>
            <p:cNvPr id="77" name="Delay 76">
              <a:extLst>
                <a:ext uri="{FF2B5EF4-FFF2-40B4-BE49-F238E27FC236}">
                  <a16:creationId xmlns:a16="http://schemas.microsoft.com/office/drawing/2014/main" id="{F4219165-A149-0447-A470-BF534FD921FA}"/>
                </a:ext>
              </a:extLst>
            </p:cNvPr>
            <p:cNvSpPr/>
            <p:nvPr/>
          </p:nvSpPr>
          <p:spPr>
            <a:xfrm rot="16200000">
              <a:off x="5828520" y="2323646"/>
              <a:ext cx="595924" cy="576382"/>
            </a:xfrm>
            <a:prstGeom prst="flowChartDelay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24AF373-83DF-7442-8136-A494614D5076}"/>
                </a:ext>
              </a:extLst>
            </p:cNvPr>
            <p:cNvSpPr/>
            <p:nvPr/>
          </p:nvSpPr>
          <p:spPr>
            <a:xfrm>
              <a:off x="5926209" y="2040336"/>
              <a:ext cx="390770" cy="390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4401" name="Group 78">
            <a:extLst>
              <a:ext uri="{FF2B5EF4-FFF2-40B4-BE49-F238E27FC236}">
                <a16:creationId xmlns:a16="http://schemas.microsoft.com/office/drawing/2014/main" id="{FCEF5D86-F2A5-6344-A48F-8042B57EBC85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4870450"/>
            <a:ext cx="490537" cy="741363"/>
            <a:chOff x="5838291" y="2040336"/>
            <a:chExt cx="576382" cy="869463"/>
          </a:xfrm>
        </p:grpSpPr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15075165-0567-A345-84E7-BB9EF0C0A77F}"/>
                </a:ext>
              </a:extLst>
            </p:cNvPr>
            <p:cNvSpPr/>
            <p:nvPr/>
          </p:nvSpPr>
          <p:spPr>
            <a:xfrm rot="16200000">
              <a:off x="5828520" y="2323646"/>
              <a:ext cx="595924" cy="576382"/>
            </a:xfrm>
            <a:prstGeom prst="flowChartDelay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C72F1AF-9241-8240-8B36-42A8FFE657B3}"/>
                </a:ext>
              </a:extLst>
            </p:cNvPr>
            <p:cNvSpPr/>
            <p:nvPr/>
          </p:nvSpPr>
          <p:spPr>
            <a:xfrm>
              <a:off x="5926209" y="2040336"/>
              <a:ext cx="390770" cy="39077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  <p:grpSp>
        <p:nvGrpSpPr>
          <p:cNvPr id="14402" name="Group 81">
            <a:extLst>
              <a:ext uri="{FF2B5EF4-FFF2-40B4-BE49-F238E27FC236}">
                <a16:creationId xmlns:a16="http://schemas.microsoft.com/office/drawing/2014/main" id="{8275A7E8-C4E4-4146-81D3-B7A6EB472032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2657475"/>
            <a:ext cx="492125" cy="739775"/>
            <a:chOff x="6891596" y="321166"/>
            <a:chExt cx="576382" cy="869463"/>
          </a:xfrm>
        </p:grpSpPr>
        <p:sp>
          <p:nvSpPr>
            <p:cNvPr id="83" name="Delay 82">
              <a:extLst>
                <a:ext uri="{FF2B5EF4-FFF2-40B4-BE49-F238E27FC236}">
                  <a16:creationId xmlns:a16="http://schemas.microsoft.com/office/drawing/2014/main" id="{9E526048-A1AE-BD41-B0CE-911B7BBA6132}"/>
                </a:ext>
              </a:extLst>
            </p:cNvPr>
            <p:cNvSpPr/>
            <p:nvPr/>
          </p:nvSpPr>
          <p:spPr>
            <a:xfrm rot="16200000">
              <a:off x="6881825" y="604476"/>
              <a:ext cx="595924" cy="576382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CF189A0-896E-1742-8573-DE27D295647E}"/>
                </a:ext>
              </a:extLst>
            </p:cNvPr>
            <p:cNvSpPr/>
            <p:nvPr/>
          </p:nvSpPr>
          <p:spPr>
            <a:xfrm>
              <a:off x="6979514" y="321166"/>
              <a:ext cx="390770" cy="3907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F81BD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1F497D"/>
                </a:solidFill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114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MS PGothic</vt:lpstr>
      <vt:lpstr>Arial</vt:lpstr>
      <vt:lpstr>Office Theme</vt:lpstr>
      <vt:lpstr>PowerPoint Presentation</vt:lpstr>
      <vt:lpstr>Personas verses Roles</vt:lpstr>
      <vt:lpstr>Scope of responsbility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Mandy Chessell</dc:creator>
  <cp:lastModifiedBy>Mandy Chessell</cp:lastModifiedBy>
  <cp:revision>48</cp:revision>
  <dcterms:created xsi:type="dcterms:W3CDTF">2018-07-08T08:39:26Z</dcterms:created>
  <dcterms:modified xsi:type="dcterms:W3CDTF">2019-04-12T09:18:18Z</dcterms:modified>
</cp:coreProperties>
</file>