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December 10,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62269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Thursday, December 10,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50893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Thursday, December 10,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25962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Thursday, December 10,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59292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Thursday, December 10,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44914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Thursday, December 10,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39743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Thursday, December 10,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82216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Thursday, December 10,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77341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Thursday, December 10,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7652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Thursday, December 10,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06590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Thursday, December 10,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39312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December 10,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283533483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9352DC-662F-4904-AFB7-00BDA5D459F2}"/>
              </a:ext>
            </a:extLst>
          </p:cNvPr>
          <p:cNvSpPr>
            <a:spLocks noGrp="1"/>
          </p:cNvSpPr>
          <p:nvPr>
            <p:ph type="ctrTitle"/>
          </p:nvPr>
        </p:nvSpPr>
        <p:spPr>
          <a:xfrm>
            <a:off x="720000" y="720000"/>
            <a:ext cx="5972348" cy="2804400"/>
          </a:xfrm>
        </p:spPr>
        <p:txBody>
          <a:bodyPr>
            <a:normAutofit/>
          </a:bodyPr>
          <a:lstStyle/>
          <a:p>
            <a:r>
              <a:rPr lang="es-ES" dirty="0" err="1"/>
              <a:t>Datawarehouse</a:t>
            </a:r>
            <a:r>
              <a:rPr lang="es-ES" dirty="0"/>
              <a:t> </a:t>
            </a:r>
            <a:endParaRPr lang="es-MX" dirty="0"/>
          </a:p>
        </p:txBody>
      </p:sp>
      <p:sp>
        <p:nvSpPr>
          <p:cNvPr id="3" name="Subtítulo 2">
            <a:extLst>
              <a:ext uri="{FF2B5EF4-FFF2-40B4-BE49-F238E27FC236}">
                <a16:creationId xmlns:a16="http://schemas.microsoft.com/office/drawing/2014/main" id="{A4101EAA-365F-498B-A570-C27A22919BB7}"/>
              </a:ext>
            </a:extLst>
          </p:cNvPr>
          <p:cNvSpPr>
            <a:spLocks noGrp="1"/>
          </p:cNvSpPr>
          <p:nvPr>
            <p:ph type="subTitle" idx="1"/>
          </p:nvPr>
        </p:nvSpPr>
        <p:spPr>
          <a:xfrm>
            <a:off x="720000" y="3830399"/>
            <a:ext cx="5015638" cy="1936800"/>
          </a:xfrm>
        </p:spPr>
        <p:txBody>
          <a:bodyPr>
            <a:normAutofit/>
          </a:bodyPr>
          <a:lstStyle/>
          <a:p>
            <a:r>
              <a:rPr lang="es-ES" dirty="0"/>
              <a:t>Cabrera Llamas y Asociados </a:t>
            </a:r>
            <a:endParaRPr lang="es-MX" dirty="0"/>
          </a:p>
        </p:txBody>
      </p:sp>
      <p:pic>
        <p:nvPicPr>
          <p:cNvPr id="4" name="Picture 3">
            <a:extLst>
              <a:ext uri="{FF2B5EF4-FFF2-40B4-BE49-F238E27FC236}">
                <a16:creationId xmlns:a16="http://schemas.microsoft.com/office/drawing/2014/main" id="{955DBC4F-F944-4C9E-AC90-1A1BCA5A6BFE}"/>
              </a:ext>
            </a:extLst>
          </p:cNvPr>
          <p:cNvPicPr>
            <a:picLocks noChangeAspect="1"/>
          </p:cNvPicPr>
          <p:nvPr/>
        </p:nvPicPr>
        <p:blipFill rotWithShape="1">
          <a:blip r:embed="rId2"/>
          <a:srcRect l="14413" r="22831"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10927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2982F-D5C3-476F-BF79-32DBAEFC4AA0}"/>
              </a:ext>
            </a:extLst>
          </p:cNvPr>
          <p:cNvSpPr>
            <a:spLocks noGrp="1"/>
          </p:cNvSpPr>
          <p:nvPr>
            <p:ph type="title"/>
          </p:nvPr>
        </p:nvSpPr>
        <p:spPr/>
        <p:txBody>
          <a:bodyPr/>
          <a:lstStyle/>
          <a:p>
            <a:r>
              <a:rPr lang="es-MX" dirty="0"/>
              <a:t>Master Data</a:t>
            </a:r>
          </a:p>
        </p:txBody>
      </p:sp>
      <p:sp>
        <p:nvSpPr>
          <p:cNvPr id="3" name="Marcador de contenido 2">
            <a:extLst>
              <a:ext uri="{FF2B5EF4-FFF2-40B4-BE49-F238E27FC236}">
                <a16:creationId xmlns:a16="http://schemas.microsoft.com/office/drawing/2014/main" id="{62C6B526-6E5A-49FF-BA3C-07EADD7D62C8}"/>
              </a:ext>
            </a:extLst>
          </p:cNvPr>
          <p:cNvSpPr>
            <a:spLocks noGrp="1"/>
          </p:cNvSpPr>
          <p:nvPr>
            <p:ph idx="1"/>
          </p:nvPr>
        </p:nvSpPr>
        <p:spPr/>
        <p:txBody>
          <a:bodyPr/>
          <a:lstStyle/>
          <a:p>
            <a:r>
              <a:rPr lang="es-MX" dirty="0">
                <a:solidFill>
                  <a:schemeClr val="tx1"/>
                </a:solidFill>
                <a:latin typeface="arial" panose="020B0604020202020204" pitchFamily="34" charset="0"/>
              </a:rPr>
              <a:t>G</a:t>
            </a:r>
            <a:r>
              <a:rPr lang="es-MX" b="0" i="0" dirty="0">
                <a:solidFill>
                  <a:schemeClr val="tx1"/>
                </a:solidFill>
                <a:effectLst/>
                <a:latin typeface="arial" panose="020B0604020202020204" pitchFamily="34" charset="0"/>
              </a:rPr>
              <a:t>arantiza la uniformidad, precisión, administración, coherencia semántica y responsabilidad de los activos de datos maestros compartidos oficiales de la empresa…</a:t>
            </a:r>
          </a:p>
          <a:p>
            <a:endParaRPr lang="es-MX" dirty="0">
              <a:solidFill>
                <a:schemeClr val="tx1"/>
              </a:solidFill>
              <a:latin typeface="arial" panose="020B0604020202020204" pitchFamily="34" charset="0"/>
            </a:endParaRPr>
          </a:p>
          <a:p>
            <a:r>
              <a:rPr lang="es-MX" dirty="0">
                <a:solidFill>
                  <a:schemeClr val="tx1"/>
                </a:solidFill>
                <a:latin typeface="arial" panose="020B0604020202020204" pitchFamily="34" charset="0"/>
              </a:rPr>
              <a:t>Un ejemplo de esto es un catalogo de clientes único, donde el acceso a el sea controlado, cualquier cambio que se realice afecta a todos los sistemas de la empresa, sin embargo esto se debe de hacer automático (sin que un usuario intervenga).</a:t>
            </a:r>
          </a:p>
          <a:p>
            <a:r>
              <a:rPr lang="es-MX" dirty="0">
                <a:solidFill>
                  <a:schemeClr val="tx1"/>
                </a:solidFill>
                <a:latin typeface="arial" panose="020B0604020202020204" pitchFamily="34" charset="0"/>
              </a:rPr>
              <a:t>La interfaz con cada sistema de adaptara de acuerdo a la naturaleza del mismo.</a:t>
            </a:r>
          </a:p>
        </p:txBody>
      </p:sp>
    </p:spTree>
    <p:extLst>
      <p:ext uri="{BB962C8B-B14F-4D97-AF65-F5344CB8AC3E}">
        <p14:creationId xmlns:p14="http://schemas.microsoft.com/office/powerpoint/2010/main" val="375642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5775F-62DB-40C5-A5E1-F59185D69A4B}"/>
              </a:ext>
            </a:extLst>
          </p:cNvPr>
          <p:cNvSpPr>
            <a:spLocks noGrp="1"/>
          </p:cNvSpPr>
          <p:nvPr>
            <p:ph type="title"/>
          </p:nvPr>
        </p:nvSpPr>
        <p:spPr/>
        <p:txBody>
          <a:bodyPr/>
          <a:lstStyle/>
          <a:p>
            <a:r>
              <a:rPr lang="es-MX" dirty="0"/>
              <a:t>Esquema actual del 98% de los reportes en CLLA</a:t>
            </a:r>
          </a:p>
        </p:txBody>
      </p:sp>
      <p:sp>
        <p:nvSpPr>
          <p:cNvPr id="4" name="Rectángulo: esquinas redondeadas 3">
            <a:extLst>
              <a:ext uri="{FF2B5EF4-FFF2-40B4-BE49-F238E27FC236}">
                <a16:creationId xmlns:a16="http://schemas.microsoft.com/office/drawing/2014/main" id="{FEADBC98-91D3-46CC-9EBC-9D28510FB1ED}"/>
              </a:ext>
            </a:extLst>
          </p:cNvPr>
          <p:cNvSpPr/>
          <p:nvPr/>
        </p:nvSpPr>
        <p:spPr>
          <a:xfrm>
            <a:off x="720000" y="3749879"/>
            <a:ext cx="1359017" cy="1384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BD</a:t>
            </a:r>
          </a:p>
        </p:txBody>
      </p:sp>
      <p:cxnSp>
        <p:nvCxnSpPr>
          <p:cNvPr id="6" name="Conector recto de flecha 5">
            <a:extLst>
              <a:ext uri="{FF2B5EF4-FFF2-40B4-BE49-F238E27FC236}">
                <a16:creationId xmlns:a16="http://schemas.microsoft.com/office/drawing/2014/main" id="{85F3142F-3C49-447B-B454-010C8DE73572}"/>
              </a:ext>
            </a:extLst>
          </p:cNvPr>
          <p:cNvCxnSpPr/>
          <p:nvPr/>
        </p:nvCxnSpPr>
        <p:spPr>
          <a:xfrm>
            <a:off x="2281806" y="4370664"/>
            <a:ext cx="2315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2792C11F-606F-4FA8-955E-3BC325631B61}"/>
              </a:ext>
            </a:extLst>
          </p:cNvPr>
          <p:cNvSpPr/>
          <p:nvPr/>
        </p:nvSpPr>
        <p:spPr>
          <a:xfrm>
            <a:off x="4799956" y="3481439"/>
            <a:ext cx="1870745" cy="192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Reportes</a:t>
            </a:r>
          </a:p>
          <a:p>
            <a:pPr algn="ctr"/>
            <a:r>
              <a:rPr lang="es-MX" dirty="0"/>
              <a:t>(Portal WEB)</a:t>
            </a:r>
          </a:p>
        </p:txBody>
      </p:sp>
      <p:sp>
        <p:nvSpPr>
          <p:cNvPr id="8" name="Rectángulo 7">
            <a:extLst>
              <a:ext uri="{FF2B5EF4-FFF2-40B4-BE49-F238E27FC236}">
                <a16:creationId xmlns:a16="http://schemas.microsoft.com/office/drawing/2014/main" id="{AE579BC0-B239-4FEE-8C2E-AA4AE999B16D}"/>
              </a:ext>
            </a:extLst>
          </p:cNvPr>
          <p:cNvSpPr/>
          <p:nvPr/>
        </p:nvSpPr>
        <p:spPr>
          <a:xfrm>
            <a:off x="822121" y="1677799"/>
            <a:ext cx="1359017" cy="1384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SysExpert</a:t>
            </a:r>
            <a:endParaRPr lang="es-MX" dirty="0"/>
          </a:p>
        </p:txBody>
      </p:sp>
      <p:cxnSp>
        <p:nvCxnSpPr>
          <p:cNvPr id="10" name="Conector recto de flecha 9">
            <a:extLst>
              <a:ext uri="{FF2B5EF4-FFF2-40B4-BE49-F238E27FC236}">
                <a16:creationId xmlns:a16="http://schemas.microsoft.com/office/drawing/2014/main" id="{090D4C6B-AA07-495D-9648-29473B78DD81}"/>
              </a:ext>
            </a:extLst>
          </p:cNvPr>
          <p:cNvCxnSpPr>
            <a:stCxn id="4" idx="0"/>
          </p:cNvCxnSpPr>
          <p:nvPr/>
        </p:nvCxnSpPr>
        <p:spPr>
          <a:xfrm flipH="1" flipV="1">
            <a:off x="1399508" y="3061983"/>
            <a:ext cx="1" cy="687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602CBC99-69F8-4366-BA7B-9898ADE8CDAE}"/>
              </a:ext>
            </a:extLst>
          </p:cNvPr>
          <p:cNvSpPr/>
          <p:nvPr/>
        </p:nvSpPr>
        <p:spPr>
          <a:xfrm>
            <a:off x="568999" y="5478011"/>
            <a:ext cx="1510018" cy="1157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Fxpert</a:t>
            </a:r>
            <a:endParaRPr lang="es-MX" dirty="0"/>
          </a:p>
        </p:txBody>
      </p:sp>
      <p:cxnSp>
        <p:nvCxnSpPr>
          <p:cNvPr id="13" name="Conector recto de flecha 12">
            <a:extLst>
              <a:ext uri="{FF2B5EF4-FFF2-40B4-BE49-F238E27FC236}">
                <a16:creationId xmlns:a16="http://schemas.microsoft.com/office/drawing/2014/main" id="{85C8ABEB-0BEB-4F34-8CC6-E525DC31D126}"/>
              </a:ext>
            </a:extLst>
          </p:cNvPr>
          <p:cNvCxnSpPr>
            <a:stCxn id="4" idx="2"/>
          </p:cNvCxnSpPr>
          <p:nvPr/>
        </p:nvCxnSpPr>
        <p:spPr>
          <a:xfrm flipH="1">
            <a:off x="1399508" y="5134063"/>
            <a:ext cx="1" cy="41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35CBAA1F-5824-4D44-9C23-0EEDBF0CFCD0}"/>
              </a:ext>
            </a:extLst>
          </p:cNvPr>
          <p:cNvSpPr/>
          <p:nvPr/>
        </p:nvSpPr>
        <p:spPr>
          <a:xfrm>
            <a:off x="2758525" y="2021749"/>
            <a:ext cx="1484846" cy="1241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Otros aplicativos de negocio</a:t>
            </a:r>
          </a:p>
        </p:txBody>
      </p:sp>
      <p:cxnSp>
        <p:nvCxnSpPr>
          <p:cNvPr id="16" name="Conector recto de flecha 15">
            <a:extLst>
              <a:ext uri="{FF2B5EF4-FFF2-40B4-BE49-F238E27FC236}">
                <a16:creationId xmlns:a16="http://schemas.microsoft.com/office/drawing/2014/main" id="{3BBF134F-9154-42F9-9779-87510E0C1035}"/>
              </a:ext>
            </a:extLst>
          </p:cNvPr>
          <p:cNvCxnSpPr/>
          <p:nvPr/>
        </p:nvCxnSpPr>
        <p:spPr>
          <a:xfrm flipH="1">
            <a:off x="1976896" y="3254928"/>
            <a:ext cx="781629" cy="56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31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EE88F3-DB25-4433-B884-D532D194B9F5}"/>
              </a:ext>
            </a:extLst>
          </p:cNvPr>
          <p:cNvSpPr>
            <a:spLocks noGrp="1"/>
          </p:cNvSpPr>
          <p:nvPr>
            <p:ph type="title"/>
          </p:nvPr>
        </p:nvSpPr>
        <p:spPr/>
        <p:txBody>
          <a:bodyPr/>
          <a:lstStyle/>
          <a:p>
            <a:r>
              <a:rPr lang="es-MX" dirty="0"/>
              <a:t>Conclusión</a:t>
            </a:r>
          </a:p>
        </p:txBody>
      </p:sp>
      <p:pic>
        <p:nvPicPr>
          <p:cNvPr id="9" name="Marcador de contenido 8">
            <a:extLst>
              <a:ext uri="{FF2B5EF4-FFF2-40B4-BE49-F238E27FC236}">
                <a16:creationId xmlns:a16="http://schemas.microsoft.com/office/drawing/2014/main" id="{D7552A66-2267-428E-99EB-13B294A005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418" y="2197639"/>
            <a:ext cx="9155751" cy="3850823"/>
          </a:xfrm>
        </p:spPr>
      </p:pic>
    </p:spTree>
    <p:extLst>
      <p:ext uri="{BB962C8B-B14F-4D97-AF65-F5344CB8AC3E}">
        <p14:creationId xmlns:p14="http://schemas.microsoft.com/office/powerpoint/2010/main" val="1942604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B939A13-DD6E-424D-BEA4-0E13BBBEB6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75" t="11784" r="1278" b="512"/>
          <a:stretch/>
        </p:blipFill>
        <p:spPr>
          <a:xfrm>
            <a:off x="430695" y="874644"/>
            <a:ext cx="11330609" cy="4545495"/>
          </a:xfrm>
        </p:spPr>
      </p:pic>
    </p:spTree>
    <p:extLst>
      <p:ext uri="{BB962C8B-B14F-4D97-AF65-F5344CB8AC3E}">
        <p14:creationId xmlns:p14="http://schemas.microsoft.com/office/powerpoint/2010/main" val="62493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D76AD-C407-411C-B2E7-3C96AA18F6AB}"/>
              </a:ext>
            </a:extLst>
          </p:cNvPr>
          <p:cNvSpPr>
            <a:spLocks noGrp="1"/>
          </p:cNvSpPr>
          <p:nvPr>
            <p:ph type="title"/>
          </p:nvPr>
        </p:nvSpPr>
        <p:spPr/>
        <p:txBody>
          <a:bodyPr/>
          <a:lstStyle/>
          <a:p>
            <a:r>
              <a:rPr lang="es-MX" dirty="0"/>
              <a:t>Transaccional</a:t>
            </a:r>
          </a:p>
        </p:txBody>
      </p:sp>
      <p:pic>
        <p:nvPicPr>
          <p:cNvPr id="5" name="Marcador de contenido 4">
            <a:extLst>
              <a:ext uri="{FF2B5EF4-FFF2-40B4-BE49-F238E27FC236}">
                <a16:creationId xmlns:a16="http://schemas.microsoft.com/office/drawing/2014/main" id="{C3D7DFD8-54DA-48F8-A61D-1B2B83080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500" y="1243563"/>
            <a:ext cx="5295900" cy="5285755"/>
          </a:xfrm>
        </p:spPr>
      </p:pic>
      <p:sp>
        <p:nvSpPr>
          <p:cNvPr id="6" name="CuadroTexto 5">
            <a:extLst>
              <a:ext uri="{FF2B5EF4-FFF2-40B4-BE49-F238E27FC236}">
                <a16:creationId xmlns:a16="http://schemas.microsoft.com/office/drawing/2014/main" id="{488C503E-FD72-46DA-AFC3-0548508E94B3}"/>
              </a:ext>
            </a:extLst>
          </p:cNvPr>
          <p:cNvSpPr txBox="1"/>
          <p:nvPr/>
        </p:nvSpPr>
        <p:spPr>
          <a:xfrm>
            <a:off x="6096000" y="1243563"/>
            <a:ext cx="5439500" cy="4524315"/>
          </a:xfrm>
          <a:prstGeom prst="rect">
            <a:avLst/>
          </a:prstGeom>
          <a:noFill/>
        </p:spPr>
        <p:txBody>
          <a:bodyPr wrap="square" rtlCol="0">
            <a:spAutoFit/>
          </a:bodyPr>
          <a:lstStyle/>
          <a:p>
            <a:pPr algn="just"/>
            <a:r>
              <a:rPr lang="es-MX" sz="2400" dirty="0"/>
              <a:t>Una base de datos transaccional la podemos comparar con una telaraña, son estructuras complejas, con un diseño atómico, pero todo se encuentra interconectado de acuerdo a la relación que define el modelo de los datos. El modelo se diseña de acuerdo a las reglas de negocio, con el fin de garantizar la integridad de la información que gestiona el sistema (por ejemplo </a:t>
            </a:r>
            <a:r>
              <a:rPr lang="es-MX" sz="2400" dirty="0" err="1"/>
              <a:t>SysExpert</a:t>
            </a:r>
            <a:r>
              <a:rPr lang="es-MX" sz="2400" dirty="0"/>
              <a:t>).</a:t>
            </a:r>
          </a:p>
        </p:txBody>
      </p:sp>
    </p:spTree>
    <p:extLst>
      <p:ext uri="{BB962C8B-B14F-4D97-AF65-F5344CB8AC3E}">
        <p14:creationId xmlns:p14="http://schemas.microsoft.com/office/powerpoint/2010/main" val="367217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CB707-22A2-4368-BFDB-4B2914FE4184}"/>
              </a:ext>
            </a:extLst>
          </p:cNvPr>
          <p:cNvSpPr>
            <a:spLocks noGrp="1"/>
          </p:cNvSpPr>
          <p:nvPr>
            <p:ph type="title"/>
          </p:nvPr>
        </p:nvSpPr>
        <p:spPr/>
        <p:txBody>
          <a:bodyPr/>
          <a:lstStyle/>
          <a:p>
            <a:r>
              <a:rPr lang="es-MX" dirty="0"/>
              <a:t>ETL &amp; </a:t>
            </a:r>
            <a:r>
              <a:rPr lang="es-MX" dirty="0" err="1"/>
              <a:t>Stage</a:t>
            </a:r>
            <a:endParaRPr lang="es-MX" dirty="0"/>
          </a:p>
        </p:txBody>
      </p:sp>
      <p:sp>
        <p:nvSpPr>
          <p:cNvPr id="3" name="Marcador de contenido 2">
            <a:extLst>
              <a:ext uri="{FF2B5EF4-FFF2-40B4-BE49-F238E27FC236}">
                <a16:creationId xmlns:a16="http://schemas.microsoft.com/office/drawing/2014/main" id="{2E518577-BA60-475D-BA7B-2FA98E36E27A}"/>
              </a:ext>
            </a:extLst>
          </p:cNvPr>
          <p:cNvSpPr>
            <a:spLocks noGrp="1"/>
          </p:cNvSpPr>
          <p:nvPr>
            <p:ph idx="1"/>
          </p:nvPr>
        </p:nvSpPr>
        <p:spPr/>
        <p:txBody>
          <a:bodyPr/>
          <a:lstStyle/>
          <a:p>
            <a:r>
              <a:rPr lang="es-MX" dirty="0"/>
              <a:t>ETL : </a:t>
            </a:r>
            <a:r>
              <a:rPr lang="es-MX" dirty="0" err="1"/>
              <a:t>Extraction</a:t>
            </a:r>
            <a:r>
              <a:rPr lang="es-MX" dirty="0"/>
              <a:t>, </a:t>
            </a:r>
            <a:r>
              <a:rPr lang="es-MX" dirty="0" err="1"/>
              <a:t>transformation</a:t>
            </a:r>
            <a:r>
              <a:rPr lang="es-MX" dirty="0"/>
              <a:t> &amp; </a:t>
            </a:r>
            <a:r>
              <a:rPr lang="es-MX" dirty="0" err="1"/>
              <a:t>loading</a:t>
            </a:r>
            <a:r>
              <a:rPr lang="es-MX" dirty="0"/>
              <a:t>.</a:t>
            </a:r>
          </a:p>
          <a:p>
            <a:pPr algn="just"/>
            <a:r>
              <a:rPr lang="es-MX" dirty="0" err="1"/>
              <a:t>Stage</a:t>
            </a:r>
            <a:r>
              <a:rPr lang="es-MX" dirty="0"/>
              <a:t>: Estructura de paso que permite almacenar la información que se extrae de los distintos sistemas (“Pedimentos, facturación, CRM, etc.), las extracciones son planificadas y diseñadas de acuerdo a las reglas de negocio. En el </a:t>
            </a:r>
            <a:r>
              <a:rPr lang="es-MX" dirty="0" err="1"/>
              <a:t>Stage</a:t>
            </a:r>
            <a:r>
              <a:rPr lang="es-MX" dirty="0"/>
              <a:t> la información tiene, orden, estructura e integridad, sin embargo los datos son crudos y aun no tiene algún significado para el negocio.</a:t>
            </a:r>
          </a:p>
        </p:txBody>
      </p:sp>
    </p:spTree>
    <p:extLst>
      <p:ext uri="{BB962C8B-B14F-4D97-AF65-F5344CB8AC3E}">
        <p14:creationId xmlns:p14="http://schemas.microsoft.com/office/powerpoint/2010/main" val="416158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88079-F12F-475D-8462-56983188086E}"/>
              </a:ext>
            </a:extLst>
          </p:cNvPr>
          <p:cNvSpPr>
            <a:spLocks noGrp="1"/>
          </p:cNvSpPr>
          <p:nvPr>
            <p:ph type="title"/>
          </p:nvPr>
        </p:nvSpPr>
        <p:spPr/>
        <p:txBody>
          <a:bodyPr/>
          <a:lstStyle/>
          <a:p>
            <a:r>
              <a:rPr lang="es-MX" dirty="0"/>
              <a:t>Analogía </a:t>
            </a:r>
            <a:r>
              <a:rPr lang="es-MX" dirty="0" err="1"/>
              <a:t>Stage</a:t>
            </a:r>
            <a:endParaRPr lang="es-MX" dirty="0"/>
          </a:p>
        </p:txBody>
      </p:sp>
      <p:sp>
        <p:nvSpPr>
          <p:cNvPr id="3" name="Marcador de contenido 2">
            <a:extLst>
              <a:ext uri="{FF2B5EF4-FFF2-40B4-BE49-F238E27FC236}">
                <a16:creationId xmlns:a16="http://schemas.microsoft.com/office/drawing/2014/main" id="{16685DEC-41F2-47F6-9D4C-CB469EC77D29}"/>
              </a:ext>
            </a:extLst>
          </p:cNvPr>
          <p:cNvSpPr>
            <a:spLocks noGrp="1"/>
          </p:cNvSpPr>
          <p:nvPr>
            <p:ph idx="1"/>
          </p:nvPr>
        </p:nvSpPr>
        <p:spPr/>
        <p:txBody>
          <a:bodyPr/>
          <a:lstStyle/>
          <a:p>
            <a:r>
              <a:rPr lang="es-MX" dirty="0"/>
              <a:t>Basándonos en un supuesto, a lo largo y ancho de la telaraña podemos encontrar distintos tipos de materias primas valiosas; oro, plata, diamante y cobre.</a:t>
            </a:r>
          </a:p>
          <a:p>
            <a:r>
              <a:rPr lang="es-MX" dirty="0"/>
              <a:t>Para extraer este material es necesario recorrer cada rincón de la telaraña, generar bloques livianos que faciliten la transportación y ser cuidadoso al hacerlo para que no pierda su valor.</a:t>
            </a:r>
          </a:p>
          <a:p>
            <a:r>
              <a:rPr lang="es-MX" dirty="0"/>
              <a:t>El material obtenido debe de almacenarse y agrupase de acuerdo a su clasificación, la cual se define por el tipo de material, su estructura y calidad.</a:t>
            </a:r>
          </a:p>
          <a:p>
            <a:pPr marL="0" indent="0">
              <a:buNone/>
            </a:pPr>
            <a:endParaRPr lang="es-MX" dirty="0"/>
          </a:p>
        </p:txBody>
      </p:sp>
    </p:spTree>
    <p:extLst>
      <p:ext uri="{BB962C8B-B14F-4D97-AF65-F5344CB8AC3E}">
        <p14:creationId xmlns:p14="http://schemas.microsoft.com/office/powerpoint/2010/main" val="190030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7063F-6D4D-42DB-9789-E7E7C6F8480C}"/>
              </a:ext>
            </a:extLst>
          </p:cNvPr>
          <p:cNvSpPr>
            <a:spLocks noGrp="1"/>
          </p:cNvSpPr>
          <p:nvPr>
            <p:ph type="title"/>
          </p:nvPr>
        </p:nvSpPr>
        <p:spPr/>
        <p:txBody>
          <a:bodyPr/>
          <a:lstStyle/>
          <a:p>
            <a:r>
              <a:rPr lang="es-MX" dirty="0" err="1"/>
              <a:t>Datawarehouse</a:t>
            </a:r>
            <a:endParaRPr lang="es-MX" dirty="0"/>
          </a:p>
        </p:txBody>
      </p:sp>
      <p:pic>
        <p:nvPicPr>
          <p:cNvPr id="5" name="Marcador de contenido 4">
            <a:extLst>
              <a:ext uri="{FF2B5EF4-FFF2-40B4-BE49-F238E27FC236}">
                <a16:creationId xmlns:a16="http://schemas.microsoft.com/office/drawing/2014/main" id="{1CBF2245-3F50-403B-9DAD-50C95BD87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150" y="1357864"/>
            <a:ext cx="4821401" cy="3227387"/>
          </a:xfrm>
        </p:spPr>
      </p:pic>
      <p:sp>
        <p:nvSpPr>
          <p:cNvPr id="6" name="CuadroTexto 5">
            <a:extLst>
              <a:ext uri="{FF2B5EF4-FFF2-40B4-BE49-F238E27FC236}">
                <a16:creationId xmlns:a16="http://schemas.microsoft.com/office/drawing/2014/main" id="{AB3C6BAA-FDEB-4C36-A0AC-CD668D477EF0}"/>
              </a:ext>
            </a:extLst>
          </p:cNvPr>
          <p:cNvSpPr txBox="1"/>
          <p:nvPr/>
        </p:nvSpPr>
        <p:spPr>
          <a:xfrm>
            <a:off x="5561901" y="1266738"/>
            <a:ext cx="6400800" cy="3970318"/>
          </a:xfrm>
          <a:prstGeom prst="rect">
            <a:avLst/>
          </a:prstGeom>
          <a:noFill/>
        </p:spPr>
        <p:txBody>
          <a:bodyPr wrap="square" rtlCol="0">
            <a:spAutoFit/>
          </a:bodyPr>
          <a:lstStyle/>
          <a:p>
            <a:r>
              <a:rPr lang="es-MX" sz="2800" dirty="0"/>
              <a:t>Un </a:t>
            </a:r>
            <a:r>
              <a:rPr lang="es-MX" sz="2800" dirty="0" err="1"/>
              <a:t>datawarehouse</a:t>
            </a:r>
            <a:r>
              <a:rPr lang="es-MX" sz="2800" dirty="0"/>
              <a:t> tiene una estructura semejante a un almacén convencional, ahí se resguarda producto terminado y/o material que esta listo para ser procesado, haciendo referencia a que no es materia prima, tiene algún tipo de procesamiento previo, pero puede ser parte de un nuevo proceso.</a:t>
            </a:r>
          </a:p>
        </p:txBody>
      </p:sp>
    </p:spTree>
    <p:extLst>
      <p:ext uri="{BB962C8B-B14F-4D97-AF65-F5344CB8AC3E}">
        <p14:creationId xmlns:p14="http://schemas.microsoft.com/office/powerpoint/2010/main" val="109075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D3574-1135-4FD9-9366-9FCAD649FB93}"/>
              </a:ext>
            </a:extLst>
          </p:cNvPr>
          <p:cNvSpPr>
            <a:spLocks noGrp="1"/>
          </p:cNvSpPr>
          <p:nvPr>
            <p:ph type="title"/>
          </p:nvPr>
        </p:nvSpPr>
        <p:spPr/>
        <p:txBody>
          <a:bodyPr/>
          <a:lstStyle/>
          <a:p>
            <a:r>
              <a:rPr lang="es-MX" dirty="0"/>
              <a:t>Cubo OLAP: </a:t>
            </a:r>
            <a:r>
              <a:rPr lang="es-MX" dirty="0" err="1"/>
              <a:t>OnLine</a:t>
            </a:r>
            <a:r>
              <a:rPr lang="es-MX" dirty="0"/>
              <a:t> </a:t>
            </a:r>
            <a:r>
              <a:rPr lang="es-MX" dirty="0" err="1"/>
              <a:t>Analytical</a:t>
            </a:r>
            <a:r>
              <a:rPr lang="es-MX" dirty="0"/>
              <a:t> Processing</a:t>
            </a:r>
          </a:p>
        </p:txBody>
      </p:sp>
      <p:sp>
        <p:nvSpPr>
          <p:cNvPr id="3" name="Marcador de contenido 2">
            <a:extLst>
              <a:ext uri="{FF2B5EF4-FFF2-40B4-BE49-F238E27FC236}">
                <a16:creationId xmlns:a16="http://schemas.microsoft.com/office/drawing/2014/main" id="{9D4D74B3-4BEF-4860-8901-DB0C0043E71F}"/>
              </a:ext>
            </a:extLst>
          </p:cNvPr>
          <p:cNvSpPr>
            <a:spLocks noGrp="1"/>
          </p:cNvSpPr>
          <p:nvPr>
            <p:ph idx="1"/>
          </p:nvPr>
        </p:nvSpPr>
        <p:spPr/>
        <p:txBody>
          <a:bodyPr/>
          <a:lstStyle/>
          <a:p>
            <a:r>
              <a:rPr lang="es-MX" dirty="0"/>
              <a:t>Una base de datos multidimensional…</a:t>
            </a:r>
          </a:p>
          <a:p>
            <a:r>
              <a:rPr lang="es-MX" dirty="0"/>
              <a:t>Es otras palabras es una herramienta informática capas de trabajar con grandes cantidades de información, es necesario que esta se alimente de información que tiene sentido para el negocio, su especialidad es la consulta y el manejo de muchos datos, sin embargo no se debe de realizar procesamiento.</a:t>
            </a:r>
          </a:p>
          <a:p>
            <a:r>
              <a:rPr lang="es-MX" dirty="0"/>
              <a:t>Se utiliza para la toma de decisiones.</a:t>
            </a:r>
          </a:p>
          <a:p>
            <a:r>
              <a:rPr lang="es-MX" dirty="0"/>
              <a:t>Un ejemplo de ello es la famosa “Sabana”.</a:t>
            </a:r>
          </a:p>
          <a:p>
            <a:endParaRPr lang="es-MX" dirty="0"/>
          </a:p>
        </p:txBody>
      </p:sp>
    </p:spTree>
    <p:extLst>
      <p:ext uri="{BB962C8B-B14F-4D97-AF65-F5344CB8AC3E}">
        <p14:creationId xmlns:p14="http://schemas.microsoft.com/office/powerpoint/2010/main" val="28401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898E2-FDC8-4A80-8F22-1663565C921F}"/>
              </a:ext>
            </a:extLst>
          </p:cNvPr>
          <p:cNvSpPr>
            <a:spLocks noGrp="1"/>
          </p:cNvSpPr>
          <p:nvPr>
            <p:ph type="title"/>
          </p:nvPr>
        </p:nvSpPr>
        <p:spPr/>
        <p:txBody>
          <a:bodyPr/>
          <a:lstStyle/>
          <a:p>
            <a:r>
              <a:rPr lang="es-MX" dirty="0" err="1"/>
              <a:t>Reporting</a:t>
            </a:r>
            <a:endParaRPr lang="es-MX" dirty="0"/>
          </a:p>
        </p:txBody>
      </p:sp>
      <p:sp>
        <p:nvSpPr>
          <p:cNvPr id="3" name="Marcador de contenido 2">
            <a:extLst>
              <a:ext uri="{FF2B5EF4-FFF2-40B4-BE49-F238E27FC236}">
                <a16:creationId xmlns:a16="http://schemas.microsoft.com/office/drawing/2014/main" id="{7BC90EB2-80CB-4BE1-9FE2-B292459C4DA5}"/>
              </a:ext>
            </a:extLst>
          </p:cNvPr>
          <p:cNvSpPr>
            <a:spLocks noGrp="1"/>
          </p:cNvSpPr>
          <p:nvPr>
            <p:ph idx="1"/>
          </p:nvPr>
        </p:nvSpPr>
        <p:spPr/>
        <p:txBody>
          <a:bodyPr/>
          <a:lstStyle/>
          <a:p>
            <a:r>
              <a:rPr lang="es-MX" dirty="0"/>
              <a:t>Producto final después de realizar una operación en un cubo OLAP.</a:t>
            </a:r>
          </a:p>
          <a:p>
            <a:r>
              <a:rPr lang="es-MX" dirty="0"/>
              <a:t>Un ejemplo de ello son los reportes en el actual “Portal WEB”</a:t>
            </a:r>
          </a:p>
          <a:p>
            <a:endParaRPr lang="es-MX" dirty="0"/>
          </a:p>
        </p:txBody>
      </p:sp>
    </p:spTree>
    <p:extLst>
      <p:ext uri="{BB962C8B-B14F-4D97-AF65-F5344CB8AC3E}">
        <p14:creationId xmlns:p14="http://schemas.microsoft.com/office/powerpoint/2010/main" val="209122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8DBB5-F136-4B8F-BE31-6215D5416489}"/>
              </a:ext>
            </a:extLst>
          </p:cNvPr>
          <p:cNvSpPr>
            <a:spLocks noGrp="1"/>
          </p:cNvSpPr>
          <p:nvPr>
            <p:ph type="title"/>
          </p:nvPr>
        </p:nvSpPr>
        <p:spPr/>
        <p:txBody>
          <a:bodyPr/>
          <a:lstStyle/>
          <a:p>
            <a:r>
              <a:rPr lang="es-MX" dirty="0"/>
              <a:t>Un DWH con esteroides</a:t>
            </a:r>
          </a:p>
        </p:txBody>
      </p:sp>
      <p:pic>
        <p:nvPicPr>
          <p:cNvPr id="5" name="Marcador de contenido 4">
            <a:extLst>
              <a:ext uri="{FF2B5EF4-FFF2-40B4-BE49-F238E27FC236}">
                <a16:creationId xmlns:a16="http://schemas.microsoft.com/office/drawing/2014/main" id="{B06D23C5-5EF2-417D-A5CA-3C89B35AE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903" y="2026185"/>
            <a:ext cx="9365056" cy="3938855"/>
          </a:xfrm>
        </p:spPr>
      </p:pic>
    </p:spTree>
    <p:extLst>
      <p:ext uri="{BB962C8B-B14F-4D97-AF65-F5344CB8AC3E}">
        <p14:creationId xmlns:p14="http://schemas.microsoft.com/office/powerpoint/2010/main" val="2316807493"/>
      </p:ext>
    </p:extLst>
  </p:cSld>
  <p:clrMapOvr>
    <a:masterClrMapping/>
  </p:clrMapOvr>
</p:sld>
</file>

<file path=ppt/theme/theme1.xml><?xml version="1.0" encoding="utf-8"?>
<a:theme xmlns:a="http://schemas.openxmlformats.org/drawingml/2006/main" name="Blob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641</TotalTime>
  <Words>527</Words>
  <Application>Microsoft Office PowerPoint</Application>
  <PresentationFormat>Panorámica</PresentationFormat>
  <Paragraphs>35</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arial</vt:lpstr>
      <vt:lpstr>Avenir Next LT Pro</vt:lpstr>
      <vt:lpstr>Sagona Book</vt:lpstr>
      <vt:lpstr>The Hand Extrablack</vt:lpstr>
      <vt:lpstr>BlobVTI</vt:lpstr>
      <vt:lpstr>Datawarehouse </vt:lpstr>
      <vt:lpstr>Presentación de PowerPoint</vt:lpstr>
      <vt:lpstr>Transaccional</vt:lpstr>
      <vt:lpstr>ETL &amp; Stage</vt:lpstr>
      <vt:lpstr>Analogía Stage</vt:lpstr>
      <vt:lpstr>Datawarehouse</vt:lpstr>
      <vt:lpstr>Cubo OLAP: OnLine Analytical Processing</vt:lpstr>
      <vt:lpstr>Reporting</vt:lpstr>
      <vt:lpstr>Un DWH con esteroides</vt:lpstr>
      <vt:lpstr>Master Data</vt:lpstr>
      <vt:lpstr>Esquema actual del 98% de los reportes en CLLA</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Datawarehouse</dc:title>
  <dc:creator>Juan Eduardo Lopez</dc:creator>
  <cp:lastModifiedBy>Juan Eduardo Lopez</cp:lastModifiedBy>
  <cp:revision>12</cp:revision>
  <dcterms:created xsi:type="dcterms:W3CDTF">2020-10-09T16:50:58Z</dcterms:created>
  <dcterms:modified xsi:type="dcterms:W3CDTF">2020-12-11T00:25:47Z</dcterms:modified>
</cp:coreProperties>
</file>