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Roboto"/>
      <p:regular r:id="rId16"/>
      <p:bold r:id="rId17"/>
      <p:italic r:id="rId18"/>
      <p:boldItalic r:id="rId19"/>
    </p:embeddedFont>
    <p:embeddedFont>
      <p:font typeface="Inter"/>
      <p:bold r:id="rId20"/>
    </p:embeddedFont>
    <p:embeddedFont>
      <p:font typeface="Poppins"/>
      <p:bold r:id="rId21"/>
      <p:boldItalic r:id="rId22"/>
    </p:embeddedFont>
    <p:embeddedFont>
      <p:font typeface="Ruda"/>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79F0D8-42F4-4A2C-AA0B-4719ECEC357E}">
  <a:tblStyle styleId="{0879F0D8-42F4-4A2C-AA0B-4719ECEC35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11" Type="http://schemas.openxmlformats.org/officeDocument/2006/relationships/slide" Target="slides/slide5.xml"/><Relationship Id="rId22" Type="http://schemas.openxmlformats.org/officeDocument/2006/relationships/font" Target="fonts/Poppins-boldItalic.fntdata"/><Relationship Id="rId10" Type="http://schemas.openxmlformats.org/officeDocument/2006/relationships/slide" Target="slides/slide4.xml"/><Relationship Id="rId21" Type="http://schemas.openxmlformats.org/officeDocument/2006/relationships/font" Target="fonts/Poppi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ud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E3589"/>
                </a:solidFill>
              </a:rPr>
              <a:t>Buenos dias </a:t>
            </a:r>
            <a:endParaRPr sz="1400">
              <a:solidFill>
                <a:srgbClr val="0E3589"/>
              </a:solidFill>
            </a:endParaRPr>
          </a:p>
          <a:p>
            <a:pPr indent="0" lvl="0" marL="0" rtl="0" algn="l">
              <a:spcBef>
                <a:spcPts val="0"/>
              </a:spcBef>
              <a:spcAft>
                <a:spcPts val="0"/>
              </a:spcAft>
              <a:buNone/>
            </a:pPr>
            <a:r>
              <a:t/>
            </a:r>
            <a:endParaRPr sz="1400">
              <a:solidFill>
                <a:srgbClr val="0E3589"/>
              </a:solidFill>
            </a:endParaRPr>
          </a:p>
          <a:p>
            <a:pPr indent="0" lvl="0" marL="0" rtl="0" algn="l">
              <a:spcBef>
                <a:spcPts val="0"/>
              </a:spcBef>
              <a:spcAft>
                <a:spcPts val="0"/>
              </a:spcAft>
              <a:buNone/>
            </a:pPr>
            <a:r>
              <a:rPr lang="en-US" sz="1400">
                <a:solidFill>
                  <a:srgbClr val="0E3589"/>
                </a:solidFill>
              </a:rPr>
              <a:t>Mercantil Merinvest Casa de Bolsa en busca de ampliar su cartera de inversiones </a:t>
            </a:r>
            <a:r>
              <a:rPr lang="en-US" sz="1400">
                <a:solidFill>
                  <a:srgbClr val="0E3589"/>
                </a:solidFill>
              </a:rPr>
              <a:t>está</a:t>
            </a:r>
            <a:r>
              <a:rPr lang="en-US" sz="1400">
                <a:solidFill>
                  <a:srgbClr val="0E3589"/>
                </a:solidFill>
              </a:rPr>
              <a:t> considerando incluir un ETF del SP500 para el año 2021 por lo cual </a:t>
            </a:r>
            <a:r>
              <a:rPr lang="en-US" sz="1400">
                <a:solidFill>
                  <a:srgbClr val="0E3589"/>
                </a:solidFill>
              </a:rPr>
              <a:t>requiere construir un modelo de predicción de precios que formará parte del análisis final de la viabilidad de este producto de inversión.</a:t>
            </a:r>
            <a:endParaRPr sz="1400">
              <a:solidFill>
                <a:srgbClr val="0E3589"/>
              </a:solidFill>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2A3990"/>
              </a:buClr>
              <a:buSzPts val="1100"/>
              <a:buFont typeface="Arial"/>
              <a:buNone/>
            </a:pPr>
            <a:r>
              <a:rPr lang="en-US" sz="1200">
                <a:solidFill>
                  <a:srgbClr val="0E3589"/>
                </a:solidFill>
              </a:rPr>
              <a:t>El SP500 es un índice bursátil que está conformado por 500 de las grandes empresas de Estados Unidos que cotizan en bolsa más representativas del mercado americano, la bolsa de NYSE. Está gestionado por la agencia de calificación financiera Standard &amp; Poor's.</a:t>
            </a:r>
            <a:endParaRPr sz="1200">
              <a:solidFill>
                <a:srgbClr val="0E3589"/>
              </a:solidFill>
            </a:endParaRPr>
          </a:p>
          <a:p>
            <a:pPr indent="0" lvl="0" marL="0" rtl="0" algn="l">
              <a:spcBef>
                <a:spcPts val="0"/>
              </a:spcBef>
              <a:spcAft>
                <a:spcPts val="0"/>
              </a:spcAft>
              <a:buClr>
                <a:srgbClr val="2A3990"/>
              </a:buClr>
              <a:buSzPts val="1100"/>
              <a:buFont typeface="Arial"/>
              <a:buNone/>
            </a:pPr>
            <a:r>
              <a:t/>
            </a:r>
            <a:endParaRPr sz="1200">
              <a:solidFill>
                <a:srgbClr val="0E3589"/>
              </a:solidFill>
            </a:endParaRPr>
          </a:p>
          <a:p>
            <a:pPr indent="0" lvl="0" marL="0" rtl="0" algn="l">
              <a:spcBef>
                <a:spcPts val="0"/>
              </a:spcBef>
              <a:spcAft>
                <a:spcPts val="0"/>
              </a:spcAft>
              <a:buClr>
                <a:schemeClr val="dk1"/>
              </a:buClr>
              <a:buSzPts val="1100"/>
              <a:buFont typeface="Arial"/>
              <a:buNone/>
            </a:pPr>
            <a:r>
              <a:rPr lang="en-US" sz="1200">
                <a:solidFill>
                  <a:srgbClr val="0E3589"/>
                </a:solidFill>
              </a:rPr>
              <a:t>Entre las principales  empresas que lo conforman según su capitalización bursátil están  Apple Inc., Microsoft Corp., Google Inc., Google, Amazon, Facebook, Tesla, Inc, Berkshire Hathaway B, Nvidia Corp, JP Morgan Chase &amp; Co</a:t>
            </a:r>
            <a:endParaRPr sz="1200">
              <a:solidFill>
                <a:srgbClr val="0E3589"/>
              </a:solidFill>
            </a:endParaRPr>
          </a:p>
          <a:p>
            <a:pPr indent="0" lvl="0" marL="0" rtl="0" algn="l">
              <a:spcBef>
                <a:spcPts val="0"/>
              </a:spcBef>
              <a:spcAft>
                <a:spcPts val="0"/>
              </a:spcAft>
              <a:buClr>
                <a:schemeClr val="dk1"/>
              </a:buClr>
              <a:buSzPts val="1100"/>
              <a:buFont typeface="Arial"/>
              <a:buNone/>
            </a:pPr>
            <a:r>
              <a:t/>
            </a:r>
            <a:endParaRPr sz="1200">
              <a:solidFill>
                <a:srgbClr val="0E3589"/>
              </a:solidFill>
            </a:endParaRPr>
          </a:p>
          <a:p>
            <a:pPr indent="0" lvl="0" marL="0" rtl="0" algn="l">
              <a:spcBef>
                <a:spcPts val="0"/>
              </a:spcBef>
              <a:spcAft>
                <a:spcPts val="0"/>
              </a:spcAft>
              <a:buClr>
                <a:schemeClr val="dk1"/>
              </a:buClr>
              <a:buSzPts val="1100"/>
              <a:buFont typeface="Arial"/>
              <a:buNone/>
            </a:pPr>
            <a:r>
              <a:rPr lang="en-US" sz="1200">
                <a:solidFill>
                  <a:srgbClr val="0E3589"/>
                </a:solidFill>
              </a:rPr>
              <a:t>El SPY 500 es un fondo de inversión cotizado conocido </a:t>
            </a:r>
            <a:r>
              <a:rPr lang="en-US" sz="1200">
                <a:solidFill>
                  <a:srgbClr val="0E3589"/>
                </a:solidFill>
              </a:rPr>
              <a:t>comúnmente</a:t>
            </a:r>
            <a:r>
              <a:rPr lang="en-US" sz="1200">
                <a:solidFill>
                  <a:srgbClr val="0E3589"/>
                </a:solidFill>
              </a:rPr>
              <a:t> como un ETF, es decir, un  instrumento financiero que busca proporcionar resultados de inversión similares al precio y los rendimientos del índice S&amp;P 500 pero </a:t>
            </a:r>
            <a:r>
              <a:rPr lang="en-US" sz="1200">
                <a:solidFill>
                  <a:srgbClr val="0E3589"/>
                </a:solidFill>
              </a:rPr>
              <a:t>más</a:t>
            </a:r>
            <a:r>
              <a:rPr lang="en-US" sz="1200">
                <a:solidFill>
                  <a:srgbClr val="0E3589"/>
                </a:solidFill>
              </a:rPr>
              <a:t> accesible a todo tipo de inversor</a:t>
            </a:r>
            <a:endParaRPr sz="1200">
              <a:solidFill>
                <a:srgbClr val="0E3589"/>
              </a:solidFill>
            </a:endParaRPr>
          </a:p>
          <a:p>
            <a:pPr indent="0" lvl="0" marL="0" rtl="0" algn="l">
              <a:spcBef>
                <a:spcPts val="0"/>
              </a:spcBef>
              <a:spcAft>
                <a:spcPts val="0"/>
              </a:spcAft>
              <a:buClr>
                <a:schemeClr val="dk1"/>
              </a:buClr>
              <a:buSzPts val="1100"/>
              <a:buFont typeface="Arial"/>
              <a:buNone/>
            </a:pPr>
            <a:r>
              <a:t/>
            </a:r>
            <a:endParaRPr sz="1200">
              <a:solidFill>
                <a:srgbClr val="0E3589"/>
              </a:solidFill>
            </a:endParaRPr>
          </a:p>
          <a:p>
            <a:pPr indent="0" lvl="0" marL="0" rtl="0" algn="l">
              <a:spcBef>
                <a:spcPts val="0"/>
              </a:spcBef>
              <a:spcAft>
                <a:spcPts val="0"/>
              </a:spcAft>
              <a:buClr>
                <a:schemeClr val="dk1"/>
              </a:buClr>
              <a:buSzPts val="1100"/>
              <a:buFont typeface="Arial"/>
              <a:buNone/>
            </a:pPr>
            <a:r>
              <a:rPr lang="en-US" sz="1200">
                <a:solidFill>
                  <a:srgbClr val="0E3589"/>
                </a:solidFill>
              </a:rPr>
              <a:t>Mercantil Merinvest casa de bolsa requiere construir un modelo de proyección para estimar los precios futuros del ETF SPY500</a:t>
            </a:r>
            <a:endParaRPr sz="1200">
              <a:solidFill>
                <a:srgbClr val="0E3589"/>
              </a:solidFill>
            </a:endParaRPr>
          </a:p>
          <a:p>
            <a:pPr indent="0" lvl="0" marL="0" rtl="0" algn="l">
              <a:spcBef>
                <a:spcPts val="0"/>
              </a:spcBef>
              <a:spcAft>
                <a:spcPts val="0"/>
              </a:spcAft>
              <a:buClr>
                <a:schemeClr val="dk1"/>
              </a:buClr>
              <a:buSzPts val="1100"/>
              <a:buFont typeface="Arial"/>
              <a:buNone/>
            </a:pPr>
            <a:r>
              <a:t/>
            </a:r>
            <a:endParaRPr sz="1200">
              <a:solidFill>
                <a:srgbClr val="0E3589"/>
              </a:solidFill>
            </a:endParaRPr>
          </a:p>
          <a:p>
            <a:pPr indent="0" lvl="0" marL="0" rtl="0" algn="l">
              <a:spcBef>
                <a:spcPts val="0"/>
              </a:spcBef>
              <a:spcAft>
                <a:spcPts val="0"/>
              </a:spcAft>
              <a:buClr>
                <a:srgbClr val="2A3990"/>
              </a:buClr>
              <a:buSzPts val="1100"/>
              <a:buFont typeface="Arial"/>
              <a:buNone/>
            </a:pPr>
            <a:r>
              <a:rPr lang="en-US" sz="1200">
                <a:solidFill>
                  <a:srgbClr val="0E3589"/>
                </a:solidFill>
              </a:rPr>
              <a:t>Con este modelo se buscará la viabilidad para incluir este instrumento financiero dentro de la cartera de inversión de la casa de bolsa</a:t>
            </a:r>
            <a:endParaRPr sz="900">
              <a:solidFill>
                <a:srgbClr val="0E3589"/>
              </a:solidFill>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a0f50db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0E3589"/>
                </a:solidFill>
              </a:rPr>
              <a:t>Los datos </a:t>
            </a:r>
            <a:r>
              <a:rPr lang="en-US" sz="1300">
                <a:solidFill>
                  <a:srgbClr val="0E3589"/>
                </a:solidFill>
              </a:rPr>
              <a:t>históricos</a:t>
            </a:r>
            <a:r>
              <a:rPr lang="en-US" sz="1300">
                <a:solidFill>
                  <a:srgbClr val="0E3589"/>
                </a:solidFill>
              </a:rPr>
              <a:t> que vamos a utilizar para construir el modelo </a:t>
            </a:r>
            <a:r>
              <a:rPr lang="en-US" sz="1300">
                <a:solidFill>
                  <a:srgbClr val="0E3589"/>
                </a:solidFill>
              </a:rPr>
              <a:t>estarán</a:t>
            </a:r>
            <a:r>
              <a:rPr lang="en-US" sz="1300">
                <a:solidFill>
                  <a:srgbClr val="0E3589"/>
                </a:solidFill>
              </a:rPr>
              <a:t> comprendidos entre el 01 de Enero de 2015 al 31 de Diciembre 2019, y han sido </a:t>
            </a:r>
            <a:r>
              <a:rPr lang="en-US" sz="1300">
                <a:solidFill>
                  <a:srgbClr val="0E3589"/>
                </a:solidFill>
              </a:rPr>
              <a:t>descargado de la página web de Yahoo Finace </a:t>
            </a:r>
            <a:r>
              <a:rPr lang="en-US" sz="1300">
                <a:solidFill>
                  <a:srgbClr val="0E3589"/>
                </a:solidFill>
              </a:rPr>
              <a:t> </a:t>
            </a:r>
            <a:endParaRPr sz="1300">
              <a:solidFill>
                <a:srgbClr val="0E3589"/>
              </a:solidFill>
            </a:endParaRPr>
          </a:p>
          <a:p>
            <a:pPr indent="0" lvl="0" marL="0" rtl="0" algn="l">
              <a:spcBef>
                <a:spcPts val="0"/>
              </a:spcBef>
              <a:spcAft>
                <a:spcPts val="0"/>
              </a:spcAft>
              <a:buNone/>
            </a:pPr>
            <a:r>
              <a:t/>
            </a:r>
            <a:endParaRPr sz="1300">
              <a:solidFill>
                <a:srgbClr val="0E3589"/>
              </a:solidFill>
            </a:endParaRPr>
          </a:p>
          <a:p>
            <a:pPr indent="0" lvl="0" marL="0" rtl="0" algn="l">
              <a:spcBef>
                <a:spcPts val="0"/>
              </a:spcBef>
              <a:spcAft>
                <a:spcPts val="0"/>
              </a:spcAft>
              <a:buNone/>
            </a:pPr>
            <a:r>
              <a:rPr lang="en-US" sz="1300">
                <a:solidFill>
                  <a:srgbClr val="0E3589"/>
                </a:solidFill>
              </a:rPr>
              <a:t>En la grafica podemos observar la </a:t>
            </a:r>
            <a:r>
              <a:rPr lang="en-US" sz="1300">
                <a:solidFill>
                  <a:srgbClr val="0E3589"/>
                </a:solidFill>
              </a:rPr>
              <a:t>evolución</a:t>
            </a:r>
            <a:r>
              <a:rPr lang="en-US" sz="1300">
                <a:solidFill>
                  <a:srgbClr val="0E3589"/>
                </a:solidFill>
              </a:rPr>
              <a:t> de los precios del activo y se aprecia </a:t>
            </a:r>
            <a:r>
              <a:rPr lang="en-US" sz="1300">
                <a:solidFill>
                  <a:srgbClr val="0E3589"/>
                </a:solidFill>
              </a:rPr>
              <a:t>cómo</a:t>
            </a:r>
            <a:r>
              <a:rPr lang="en-US" sz="1300">
                <a:solidFill>
                  <a:srgbClr val="0E3589"/>
                </a:solidFill>
              </a:rPr>
              <a:t> ha ido </a:t>
            </a:r>
            <a:r>
              <a:rPr lang="en-US" sz="1300">
                <a:solidFill>
                  <a:srgbClr val="0E3589"/>
                </a:solidFill>
              </a:rPr>
              <a:t>incrementando</a:t>
            </a:r>
            <a:r>
              <a:rPr lang="en-US" sz="1300">
                <a:solidFill>
                  <a:srgbClr val="0E3589"/>
                </a:solidFill>
              </a:rPr>
              <a:t> año a año </a:t>
            </a:r>
            <a:endParaRPr sz="1300">
              <a:solidFill>
                <a:srgbClr val="0E3589"/>
              </a:solidFill>
            </a:endParaRPr>
          </a:p>
        </p:txBody>
      </p:sp>
      <p:sp>
        <p:nvSpPr>
          <p:cNvPr id="151" name="Google Shape;151;gfa0f50db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2A3990"/>
                </a:solidFill>
              </a:rPr>
              <a:t>Empezaremos la predicción de los precios con la ayuda de un modelo de serie de tiempo utilizando el método de Holt wintersla frecuencia de tiempo utilizado fue diario y con este se logró predecir que los precios del ETF SPY500 seguirían subiendo a partir de enero del año 2020.</a:t>
            </a:r>
            <a:endParaRPr sz="1400">
              <a:solidFill>
                <a:srgbClr val="2A3990"/>
              </a:solidFill>
            </a:endParaRPr>
          </a:p>
          <a:p>
            <a:pPr indent="0" lvl="0" marL="0" rtl="0" algn="l">
              <a:spcBef>
                <a:spcPts val="0"/>
              </a:spcBef>
              <a:spcAft>
                <a:spcPts val="0"/>
              </a:spcAft>
              <a:buNone/>
            </a:pPr>
            <a:r>
              <a:t/>
            </a:r>
            <a:endParaRPr sz="1400">
              <a:solidFill>
                <a:srgbClr val="2A3990"/>
              </a:solidFill>
            </a:endParaRPr>
          </a:p>
          <a:p>
            <a:pPr indent="0" lvl="0" marL="0" rtl="0" algn="l">
              <a:spcBef>
                <a:spcPts val="0"/>
              </a:spcBef>
              <a:spcAft>
                <a:spcPts val="0"/>
              </a:spcAft>
              <a:buNone/>
            </a:pPr>
            <a:r>
              <a:t/>
            </a:r>
            <a:endParaRPr sz="1400">
              <a:solidFill>
                <a:srgbClr val="2A3990"/>
              </a:solidFill>
            </a:endParaRPr>
          </a:p>
          <a:p>
            <a:pPr indent="0" lvl="0" marL="0" rtl="0" algn="l">
              <a:spcBef>
                <a:spcPts val="0"/>
              </a:spcBef>
              <a:spcAft>
                <a:spcPts val="0"/>
              </a:spcAft>
              <a:buClr>
                <a:schemeClr val="dk1"/>
              </a:buClr>
              <a:buSzPts val="1100"/>
              <a:buFont typeface="Arial"/>
              <a:buNone/>
            </a:pPr>
            <a:r>
              <a:rPr lang="en-US" sz="1400">
                <a:solidFill>
                  <a:srgbClr val="2A3990"/>
                </a:solidFill>
              </a:rPr>
              <a:t>Sin embargo la </a:t>
            </a:r>
            <a:r>
              <a:rPr lang="en-US" sz="1400">
                <a:solidFill>
                  <a:srgbClr val="2A3990"/>
                </a:solidFill>
              </a:rPr>
              <a:t>predicción</a:t>
            </a:r>
            <a:r>
              <a:rPr lang="en-US" sz="1400">
                <a:solidFill>
                  <a:srgbClr val="2A3990"/>
                </a:solidFill>
              </a:rPr>
              <a:t> con este modelo no es considerado confiable para la </a:t>
            </a:r>
            <a:r>
              <a:rPr lang="en-US" sz="1400">
                <a:solidFill>
                  <a:srgbClr val="2A3990"/>
                </a:solidFill>
              </a:rPr>
              <a:t>organización, por lo que buscando mayor exactitud en la predicción se decidió construir una red neuronal LSTM </a:t>
            </a:r>
            <a:endParaRPr sz="1400">
              <a:solidFill>
                <a:srgbClr val="2A3990"/>
              </a:solidFill>
            </a:endParaRPr>
          </a:p>
          <a:p>
            <a:pPr indent="0" lvl="0" marL="0" rtl="0" algn="l">
              <a:spcBef>
                <a:spcPts val="0"/>
              </a:spcBef>
              <a:spcAft>
                <a:spcPts val="0"/>
              </a:spcAft>
              <a:buClr>
                <a:schemeClr val="dk1"/>
              </a:buClr>
              <a:buSzPts val="1100"/>
              <a:buFont typeface="Arial"/>
              <a:buNone/>
            </a:pPr>
            <a:r>
              <a:t/>
            </a:r>
            <a:endParaRPr sz="1400">
              <a:solidFill>
                <a:srgbClr val="2A3990"/>
              </a:solidFill>
            </a:endParaRPr>
          </a:p>
          <a:p>
            <a:pPr indent="0" lvl="0" marL="0" rtl="0" algn="l">
              <a:spcBef>
                <a:spcPts val="0"/>
              </a:spcBef>
              <a:spcAft>
                <a:spcPts val="0"/>
              </a:spcAft>
              <a:buClr>
                <a:schemeClr val="dk1"/>
              </a:buClr>
              <a:buSzPts val="1100"/>
              <a:buFont typeface="Arial"/>
              <a:buNone/>
            </a:pPr>
            <a:r>
              <a:t/>
            </a:r>
            <a:endParaRPr sz="1400">
              <a:solidFill>
                <a:srgbClr val="2A3990"/>
              </a:solidFill>
            </a:endParaRPr>
          </a:p>
          <a:p>
            <a:pPr indent="0" lvl="0" marL="0" rtl="0" algn="l">
              <a:spcBef>
                <a:spcPts val="0"/>
              </a:spcBef>
              <a:spcAft>
                <a:spcPts val="0"/>
              </a:spcAft>
              <a:buClr>
                <a:schemeClr val="dk1"/>
              </a:buClr>
              <a:buSzPts val="1100"/>
              <a:buFont typeface="Arial"/>
              <a:buNone/>
            </a:pPr>
            <a:r>
              <a:t/>
            </a:r>
            <a:endParaRPr sz="1400">
              <a:solidFill>
                <a:srgbClr val="2A3990"/>
              </a:solidFill>
            </a:endParaRPr>
          </a:p>
          <a:p>
            <a:pPr indent="0" lvl="0" marL="0" rtl="0" algn="l">
              <a:spcBef>
                <a:spcPts val="0"/>
              </a:spcBef>
              <a:spcAft>
                <a:spcPts val="0"/>
              </a:spcAft>
              <a:buClr>
                <a:schemeClr val="dk1"/>
              </a:buClr>
              <a:buSzPts val="1100"/>
              <a:buFont typeface="Arial"/>
              <a:buNone/>
            </a:pPr>
            <a:r>
              <a:t/>
            </a:r>
            <a:endParaRPr/>
          </a:p>
        </p:txBody>
      </p:sp>
      <p:sp>
        <p:nvSpPr>
          <p:cNvPr id="164" name="Google Shape;1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rgbClr val="0E3589"/>
                </a:solidFill>
              </a:rPr>
              <a:t>Una red neuronal Recurrente Lstm proporciona mayor </a:t>
            </a:r>
            <a:r>
              <a:rPr lang="en-US" sz="1400">
                <a:solidFill>
                  <a:srgbClr val="0E3589"/>
                </a:solidFill>
              </a:rPr>
              <a:t>precisión</a:t>
            </a:r>
            <a:r>
              <a:rPr lang="en-US" sz="1400">
                <a:solidFill>
                  <a:srgbClr val="0E3589"/>
                </a:solidFill>
              </a:rPr>
              <a:t> motivado a que </a:t>
            </a:r>
            <a:r>
              <a:rPr lang="en-US" sz="1400">
                <a:solidFill>
                  <a:srgbClr val="0E3589"/>
                </a:solidFill>
                <a:highlight>
                  <a:schemeClr val="lt1"/>
                </a:highlight>
              </a:rPr>
              <a:t>amplían su memoria para aprender de experiencias importantes que han ocurrido en el pasado.</a:t>
            </a:r>
            <a:endParaRPr sz="1400">
              <a:solidFill>
                <a:srgbClr val="0E3589"/>
              </a:solidFill>
              <a:highlight>
                <a:schemeClr val="lt1"/>
              </a:highlight>
            </a:endParaRPr>
          </a:p>
          <a:p>
            <a:pPr indent="0" lvl="0" marL="0" rtl="0" algn="l">
              <a:spcBef>
                <a:spcPts val="0"/>
              </a:spcBef>
              <a:spcAft>
                <a:spcPts val="0"/>
              </a:spcAft>
              <a:buClr>
                <a:schemeClr val="dk1"/>
              </a:buClr>
              <a:buSzPts val="1100"/>
              <a:buFont typeface="Arial"/>
              <a:buNone/>
            </a:pPr>
            <a:r>
              <a:t/>
            </a:r>
            <a:endParaRPr sz="1400">
              <a:solidFill>
                <a:srgbClr val="0E3589"/>
              </a:solidFill>
              <a:highlight>
                <a:schemeClr val="lt1"/>
              </a:highlight>
            </a:endParaRPr>
          </a:p>
          <a:p>
            <a:pPr indent="0" lvl="0" marL="0" rtl="0" algn="l">
              <a:spcBef>
                <a:spcPts val="0"/>
              </a:spcBef>
              <a:spcAft>
                <a:spcPts val="0"/>
              </a:spcAft>
              <a:buClr>
                <a:schemeClr val="dk1"/>
              </a:buClr>
              <a:buSzPts val="1100"/>
              <a:buFont typeface="Arial"/>
              <a:buNone/>
            </a:pPr>
            <a:r>
              <a:rPr lang="en-US" sz="1400">
                <a:solidFill>
                  <a:srgbClr val="0E3589"/>
                </a:solidFill>
                <a:highlight>
                  <a:schemeClr val="lt1"/>
                </a:highlight>
              </a:rPr>
              <a:t>De esta manera este modelo logró predecir que los precios empezarían a descender a partir de Enero del año 2020.</a:t>
            </a:r>
            <a:endParaRPr>
              <a:solidFill>
                <a:srgbClr val="0E3589"/>
              </a:solidFill>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a0f50db9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E3589"/>
                </a:solidFill>
              </a:rPr>
              <a:t>En la </a:t>
            </a:r>
            <a:r>
              <a:rPr lang="en-US" sz="1400">
                <a:solidFill>
                  <a:srgbClr val="0E3589"/>
                </a:solidFill>
              </a:rPr>
              <a:t>gráfica</a:t>
            </a:r>
            <a:r>
              <a:rPr lang="en-US" sz="1400">
                <a:solidFill>
                  <a:srgbClr val="0E3589"/>
                </a:solidFill>
              </a:rPr>
              <a:t> se observar el comportamiento de los precios al cierre  de los mercados desde enero a septiembre de 2020 en donde </a:t>
            </a:r>
            <a:r>
              <a:rPr lang="en-US" sz="1400">
                <a:solidFill>
                  <a:srgbClr val="0E3589"/>
                </a:solidFill>
              </a:rPr>
              <a:t>podrán</a:t>
            </a:r>
            <a:r>
              <a:rPr lang="en-US" sz="1400">
                <a:solidFill>
                  <a:srgbClr val="0E3589"/>
                </a:solidFill>
              </a:rPr>
              <a:t> apreciar que el la </a:t>
            </a:r>
            <a:r>
              <a:rPr lang="en-US" sz="1400">
                <a:solidFill>
                  <a:srgbClr val="0E3589"/>
                </a:solidFill>
              </a:rPr>
              <a:t>línea</a:t>
            </a:r>
            <a:r>
              <a:rPr lang="en-US" sz="1400">
                <a:solidFill>
                  <a:srgbClr val="0E3589"/>
                </a:solidFill>
              </a:rPr>
              <a:t> azul oscuro representa el precio real y el </a:t>
            </a:r>
            <a:r>
              <a:rPr lang="en-US" sz="1400">
                <a:solidFill>
                  <a:srgbClr val="0E3589"/>
                </a:solidFill>
              </a:rPr>
              <a:t>más</a:t>
            </a:r>
            <a:r>
              <a:rPr lang="en-US" sz="1400">
                <a:solidFill>
                  <a:srgbClr val="0E3589"/>
                </a:solidFill>
              </a:rPr>
              <a:t> claro la </a:t>
            </a:r>
            <a:r>
              <a:rPr lang="en-US" sz="1400">
                <a:solidFill>
                  <a:srgbClr val="0E3589"/>
                </a:solidFill>
              </a:rPr>
              <a:t>predicción</a:t>
            </a:r>
            <a:r>
              <a:rPr lang="en-US" sz="1400">
                <a:solidFill>
                  <a:srgbClr val="0E3589"/>
                </a:solidFill>
              </a:rPr>
              <a:t> del modelo</a:t>
            </a:r>
            <a:endParaRPr sz="1400">
              <a:solidFill>
                <a:srgbClr val="0E3589"/>
              </a:solidFill>
            </a:endParaRPr>
          </a:p>
          <a:p>
            <a:pPr indent="0" lvl="0" marL="0" rtl="0" algn="l">
              <a:spcBef>
                <a:spcPts val="0"/>
              </a:spcBef>
              <a:spcAft>
                <a:spcPts val="0"/>
              </a:spcAft>
              <a:buNone/>
            </a:pPr>
            <a:r>
              <a:t/>
            </a:r>
            <a:endParaRPr sz="1400">
              <a:solidFill>
                <a:srgbClr val="0E3589"/>
              </a:solidFill>
            </a:endParaRPr>
          </a:p>
          <a:p>
            <a:pPr indent="0" lvl="0" marL="0" rtl="0" algn="l">
              <a:spcBef>
                <a:spcPts val="0"/>
              </a:spcBef>
              <a:spcAft>
                <a:spcPts val="0"/>
              </a:spcAft>
              <a:buNone/>
            </a:pPr>
            <a:r>
              <a:rPr lang="en-US" sz="1400">
                <a:solidFill>
                  <a:srgbClr val="0E3589"/>
                </a:solidFill>
              </a:rPr>
              <a:t>La diferencia porcentual entre los datos reales y la </a:t>
            </a:r>
            <a:r>
              <a:rPr lang="en-US" sz="1400">
                <a:solidFill>
                  <a:srgbClr val="0E3589"/>
                </a:solidFill>
              </a:rPr>
              <a:t>proyección</a:t>
            </a:r>
            <a:r>
              <a:rPr lang="en-US" sz="1400">
                <a:solidFill>
                  <a:srgbClr val="0E3589"/>
                </a:solidFill>
              </a:rPr>
              <a:t> es de aproximadamente 9% por lo que la red neuronal si </a:t>
            </a:r>
            <a:r>
              <a:rPr lang="en-US" sz="1400">
                <a:solidFill>
                  <a:srgbClr val="0E3589"/>
                </a:solidFill>
              </a:rPr>
              <a:t>logró</a:t>
            </a:r>
            <a:r>
              <a:rPr lang="en-US" sz="1400">
                <a:solidFill>
                  <a:srgbClr val="0E3589"/>
                </a:solidFill>
              </a:rPr>
              <a:t> predecir la caída de los precios aunque no </a:t>
            </a:r>
            <a:r>
              <a:rPr lang="en-US" sz="1400">
                <a:solidFill>
                  <a:srgbClr val="0E3589"/>
                </a:solidFill>
              </a:rPr>
              <a:t>logró</a:t>
            </a:r>
            <a:r>
              <a:rPr lang="en-US" sz="1400">
                <a:solidFill>
                  <a:srgbClr val="0E3589"/>
                </a:solidFill>
              </a:rPr>
              <a:t> estimar de manera acertada los precios de cierre diario.</a:t>
            </a:r>
            <a:endParaRPr sz="1400">
              <a:solidFill>
                <a:srgbClr val="0E3589"/>
              </a:solidFill>
            </a:endParaRPr>
          </a:p>
          <a:p>
            <a:pPr indent="0" lvl="0" marL="0" rtl="0" algn="l">
              <a:spcBef>
                <a:spcPts val="0"/>
              </a:spcBef>
              <a:spcAft>
                <a:spcPts val="0"/>
              </a:spcAft>
              <a:buNone/>
            </a:pPr>
            <a:r>
              <a:t/>
            </a:r>
            <a:endParaRPr sz="1400">
              <a:solidFill>
                <a:srgbClr val="0E3589"/>
              </a:solidFill>
            </a:endParaRPr>
          </a:p>
          <a:p>
            <a:pPr indent="0" lvl="0" marL="0" rtl="0" algn="l">
              <a:spcBef>
                <a:spcPts val="0"/>
              </a:spcBef>
              <a:spcAft>
                <a:spcPts val="0"/>
              </a:spcAft>
              <a:buNone/>
            </a:pPr>
            <a:r>
              <a:t/>
            </a:r>
            <a:endParaRPr sz="1400">
              <a:solidFill>
                <a:srgbClr val="0E3589"/>
              </a:solidFill>
            </a:endParaRPr>
          </a:p>
        </p:txBody>
      </p:sp>
      <p:sp>
        <p:nvSpPr>
          <p:cNvPr id="190" name="Google Shape;190;gfa0f50db9b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a0f50db9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E3589"/>
                </a:solidFill>
              </a:rPr>
              <a:t>Al ser el SP500 un </a:t>
            </a:r>
            <a:r>
              <a:rPr lang="en-US" sz="1400">
                <a:solidFill>
                  <a:srgbClr val="0E3589"/>
                </a:solidFill>
              </a:rPr>
              <a:t>índice</a:t>
            </a:r>
            <a:r>
              <a:rPr lang="en-US" sz="1400">
                <a:solidFill>
                  <a:srgbClr val="0E3589"/>
                </a:solidFill>
              </a:rPr>
              <a:t> que incluye a las principales 500 empresas de EEUU, es un reflejo del comportamiento de la </a:t>
            </a:r>
            <a:r>
              <a:rPr lang="en-US" sz="1400">
                <a:solidFill>
                  <a:srgbClr val="0E3589"/>
                </a:solidFill>
              </a:rPr>
              <a:t>economía</a:t>
            </a:r>
            <a:r>
              <a:rPr lang="en-US" sz="1400">
                <a:solidFill>
                  <a:srgbClr val="0E3589"/>
                </a:solidFill>
              </a:rPr>
              <a:t> americana </a:t>
            </a:r>
            <a:r>
              <a:rPr lang="en-US" sz="1400">
                <a:solidFill>
                  <a:srgbClr val="0E3589"/>
                </a:solidFill>
              </a:rPr>
              <a:t>así</a:t>
            </a:r>
            <a:r>
              <a:rPr lang="en-US" sz="1400">
                <a:solidFill>
                  <a:srgbClr val="0E3589"/>
                </a:solidFill>
              </a:rPr>
              <a:t> que factores que impactan en la </a:t>
            </a:r>
            <a:r>
              <a:rPr lang="en-US" sz="1400">
                <a:solidFill>
                  <a:srgbClr val="0E3589"/>
                </a:solidFill>
              </a:rPr>
              <a:t>economía</a:t>
            </a:r>
            <a:r>
              <a:rPr lang="en-US" sz="1400">
                <a:solidFill>
                  <a:srgbClr val="0E3589"/>
                </a:solidFill>
              </a:rPr>
              <a:t> se reflejan directamente en el comportamiento del </a:t>
            </a:r>
            <a:r>
              <a:rPr lang="en-US" sz="1400">
                <a:solidFill>
                  <a:srgbClr val="0E3589"/>
                </a:solidFill>
              </a:rPr>
              <a:t>índice</a:t>
            </a:r>
            <a:r>
              <a:rPr lang="en-US" sz="1400">
                <a:solidFill>
                  <a:srgbClr val="0E3589"/>
                </a:solidFill>
              </a:rPr>
              <a:t>. </a:t>
            </a:r>
            <a:endParaRPr sz="1400">
              <a:solidFill>
                <a:srgbClr val="0E3589"/>
              </a:solidFill>
            </a:endParaRPr>
          </a:p>
          <a:p>
            <a:pPr indent="0" lvl="0" marL="0" rtl="0" algn="l">
              <a:spcBef>
                <a:spcPts val="0"/>
              </a:spcBef>
              <a:spcAft>
                <a:spcPts val="0"/>
              </a:spcAft>
              <a:buNone/>
            </a:pPr>
            <a:r>
              <a:t/>
            </a:r>
            <a:endParaRPr sz="1400">
              <a:solidFill>
                <a:srgbClr val="0E3589"/>
              </a:solidFill>
            </a:endParaRPr>
          </a:p>
          <a:p>
            <a:pPr indent="0" lvl="0" marL="0" rtl="0" algn="l">
              <a:spcBef>
                <a:spcPts val="0"/>
              </a:spcBef>
              <a:spcAft>
                <a:spcPts val="0"/>
              </a:spcAft>
              <a:buNone/>
            </a:pPr>
            <a:r>
              <a:rPr lang="en-US" sz="1400">
                <a:solidFill>
                  <a:srgbClr val="0E3589"/>
                </a:solidFill>
              </a:rPr>
              <a:t>A principios del año 2020 la pandemia del COVID-19 </a:t>
            </a:r>
            <a:r>
              <a:rPr lang="en-US" sz="1400">
                <a:solidFill>
                  <a:srgbClr val="0E3589"/>
                </a:solidFill>
              </a:rPr>
              <a:t>originó</a:t>
            </a:r>
            <a:r>
              <a:rPr lang="en-US" sz="1400">
                <a:solidFill>
                  <a:srgbClr val="0E3589"/>
                </a:solidFill>
              </a:rPr>
              <a:t> la </a:t>
            </a:r>
            <a:r>
              <a:rPr lang="en-US" sz="1400">
                <a:solidFill>
                  <a:srgbClr val="0E3589"/>
                </a:solidFill>
              </a:rPr>
              <a:t>paralización</a:t>
            </a:r>
            <a:r>
              <a:rPr lang="en-US" sz="1400">
                <a:solidFill>
                  <a:srgbClr val="0E3589"/>
                </a:solidFill>
              </a:rPr>
              <a:t> parcial o total de muchos sectores </a:t>
            </a:r>
            <a:r>
              <a:rPr lang="en-US" sz="1400">
                <a:solidFill>
                  <a:srgbClr val="0E3589"/>
                </a:solidFill>
              </a:rPr>
              <a:t>económicos</a:t>
            </a:r>
            <a:r>
              <a:rPr lang="en-US" sz="1400">
                <a:solidFill>
                  <a:srgbClr val="0E3589"/>
                </a:solidFill>
              </a:rPr>
              <a:t>  y su impacto fueron un variable que este modelo no pudo </a:t>
            </a:r>
            <a:r>
              <a:rPr lang="en-US" sz="1400">
                <a:solidFill>
                  <a:srgbClr val="0E3589"/>
                </a:solidFill>
              </a:rPr>
              <a:t>prever</a:t>
            </a:r>
            <a:r>
              <a:rPr lang="en-US" sz="1400">
                <a:solidFill>
                  <a:srgbClr val="0E3589"/>
                </a:solidFill>
              </a:rPr>
              <a:t> ni considerar como un factor de </a:t>
            </a:r>
            <a:r>
              <a:rPr lang="en-US" sz="1400">
                <a:solidFill>
                  <a:srgbClr val="0E3589"/>
                </a:solidFill>
              </a:rPr>
              <a:t>análisis</a:t>
            </a:r>
            <a:r>
              <a:rPr lang="en-US" sz="1400">
                <a:solidFill>
                  <a:srgbClr val="0E3589"/>
                </a:solidFill>
              </a:rPr>
              <a:t> durante el periodo de entrenamiento.</a:t>
            </a:r>
            <a:endParaRPr sz="1400">
              <a:solidFill>
                <a:srgbClr val="0E3589"/>
              </a:solidFill>
            </a:endParaRPr>
          </a:p>
          <a:p>
            <a:pPr indent="0" lvl="0" marL="0" rtl="0" algn="l">
              <a:spcBef>
                <a:spcPts val="0"/>
              </a:spcBef>
              <a:spcAft>
                <a:spcPts val="0"/>
              </a:spcAft>
              <a:buNone/>
            </a:pPr>
            <a:r>
              <a:t/>
            </a:r>
            <a:endParaRPr sz="1400">
              <a:solidFill>
                <a:srgbClr val="0E3589"/>
              </a:solidFill>
            </a:endParaRPr>
          </a:p>
          <a:p>
            <a:pPr indent="0" lvl="0" marL="0" rtl="0" algn="l">
              <a:spcBef>
                <a:spcPts val="0"/>
              </a:spcBef>
              <a:spcAft>
                <a:spcPts val="0"/>
              </a:spcAft>
              <a:buClr>
                <a:schemeClr val="dk1"/>
              </a:buClr>
              <a:buSzPts val="1100"/>
              <a:buFont typeface="Arial"/>
              <a:buNone/>
            </a:pPr>
            <a:r>
              <a:rPr lang="en-US" sz="1400">
                <a:solidFill>
                  <a:srgbClr val="0E3589"/>
                </a:solidFill>
              </a:rPr>
              <a:t> Debido a esto es necesario incluir  otras variables en el análisis para mejorar su exactitud. Sería importante incluir variables como análisis fundamental y un análisis de sentimiento del mercado en una próxima versión del modelo.</a:t>
            </a:r>
            <a:endParaRPr sz="1400">
              <a:solidFill>
                <a:srgbClr val="0E3589"/>
              </a:solidFill>
            </a:endParaRPr>
          </a:p>
        </p:txBody>
      </p:sp>
      <p:sp>
        <p:nvSpPr>
          <p:cNvPr id="205" name="Google Shape;205;gfa0f50db9b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a0f50db9b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a0f50db9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US" sz="1400">
                <a:solidFill>
                  <a:srgbClr val="0E3589"/>
                </a:solidFill>
              </a:rPr>
              <a:t>Los que siguen aprendiendo seguirán ascendiendo en la vida. Charlie Munger</a:t>
            </a:r>
            <a:endParaRPr sz="1400">
              <a:solidFill>
                <a:srgbClr val="0E3589"/>
              </a:solidFill>
            </a:endParaRPr>
          </a:p>
          <a:p>
            <a:pPr indent="0" lvl="0" marL="0" rtl="0" algn="just">
              <a:spcBef>
                <a:spcPts val="0"/>
              </a:spcBef>
              <a:spcAft>
                <a:spcPts val="0"/>
              </a:spcAft>
              <a:buNone/>
            </a:pPr>
            <a:r>
              <a:t/>
            </a:r>
            <a:endParaRPr sz="1400">
              <a:solidFill>
                <a:srgbClr val="0E3589"/>
              </a:solidFill>
            </a:endParaRPr>
          </a:p>
          <a:p>
            <a:pPr indent="0" lvl="0" marL="0" rtl="0" algn="just">
              <a:spcBef>
                <a:spcPts val="0"/>
              </a:spcBef>
              <a:spcAft>
                <a:spcPts val="0"/>
              </a:spcAft>
              <a:buNone/>
            </a:pPr>
            <a:r>
              <a:rPr lang="en-US" sz="1400">
                <a:solidFill>
                  <a:srgbClr val="0E3589"/>
                </a:solidFill>
              </a:rPr>
              <a:t>A este modelo le falta mucho por seguir aprendiendo para poder estimar de manera acertada y ser considerado dentro de una estrategia de inversión sin embargo el haber logrado predecir la caída de los precios en un momento de tanta volatilidad en el mercado indica que este modelo pudiese ser es un primer buen acercamiento a un modelo mejorado que si pueda ser confiable a la hora incluir el SPY 500 dentro de los productos de </a:t>
            </a:r>
            <a:r>
              <a:rPr lang="en-US" sz="1400">
                <a:solidFill>
                  <a:srgbClr val="0E3589"/>
                </a:solidFill>
              </a:rPr>
              <a:t>inversión</a:t>
            </a:r>
            <a:r>
              <a:rPr lang="en-US" sz="1400">
                <a:solidFill>
                  <a:srgbClr val="0E3589"/>
                </a:solidFill>
              </a:rPr>
              <a:t> de la casa de bolsa.</a:t>
            </a:r>
            <a:endParaRPr sz="1400">
              <a:solidFill>
                <a:srgbClr val="0E358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a0f50db9b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a0f50db9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13"/>
          <p:cNvSpPr/>
          <p:nvPr/>
        </p:nvSpPr>
        <p:spPr>
          <a:xfrm>
            <a:off x="9144000" y="-350"/>
            <a:ext cx="9144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82" name="Google Shape;82;p13"/>
          <p:cNvCxnSpPr/>
          <p:nvPr/>
        </p:nvCxnSpPr>
        <p:spPr>
          <a:xfrm>
            <a:off x="10059350" y="8991000"/>
            <a:ext cx="936600" cy="0"/>
          </a:xfrm>
          <a:prstGeom prst="straightConnector1">
            <a:avLst/>
          </a:prstGeom>
          <a:noFill/>
          <a:ln cap="flat" cmpd="sng" w="19050">
            <a:solidFill>
              <a:schemeClr val="lt1"/>
            </a:solidFill>
            <a:prstDash val="solid"/>
            <a:round/>
            <a:headEnd len="sm" w="sm" type="none"/>
            <a:tailEnd len="sm" w="sm" type="none"/>
          </a:ln>
        </p:spPr>
      </p:cxnSp>
      <p:sp>
        <p:nvSpPr>
          <p:cNvPr id="83" name="Google Shape;83;p13"/>
          <p:cNvSpPr txBox="1"/>
          <p:nvPr>
            <p:ph type="title"/>
          </p:nvPr>
        </p:nvSpPr>
        <p:spPr>
          <a:xfrm>
            <a:off x="531000" y="2302200"/>
            <a:ext cx="8090400" cy="3129000"/>
          </a:xfrm>
          <a:prstGeom prst="rect">
            <a:avLst/>
          </a:prstGeom>
        </p:spPr>
        <p:txBody>
          <a:bodyPr anchorCtr="0" anchor="b" bIns="45700" lIns="91425" spcFirstLastPara="1" rIns="91425" wrap="square" tIns="45700">
            <a:normAutofit/>
          </a:bodyPr>
          <a:lstStyle>
            <a:lvl1pPr lvl="0" rtl="0" algn="ctr">
              <a:spcBef>
                <a:spcPts val="0"/>
              </a:spcBef>
              <a:spcAft>
                <a:spcPts val="0"/>
              </a:spcAft>
              <a:buSzPts val="8400"/>
              <a:buNone/>
              <a:defRPr sz="8400"/>
            </a:lvl1pPr>
            <a:lvl2pPr lvl="1" rtl="0" algn="ctr">
              <a:spcBef>
                <a:spcPts val="0"/>
              </a:spcBef>
              <a:spcAft>
                <a:spcPts val="0"/>
              </a:spcAft>
              <a:buSzPts val="8400"/>
              <a:buNone/>
              <a:defRPr sz="8400"/>
            </a:lvl2pPr>
            <a:lvl3pPr lvl="2" rtl="0" algn="ctr">
              <a:spcBef>
                <a:spcPts val="0"/>
              </a:spcBef>
              <a:spcAft>
                <a:spcPts val="0"/>
              </a:spcAft>
              <a:buSzPts val="8400"/>
              <a:buNone/>
              <a:defRPr sz="8400"/>
            </a:lvl3pPr>
            <a:lvl4pPr lvl="3" rtl="0" algn="ctr">
              <a:spcBef>
                <a:spcPts val="0"/>
              </a:spcBef>
              <a:spcAft>
                <a:spcPts val="0"/>
              </a:spcAft>
              <a:buSzPts val="8400"/>
              <a:buNone/>
              <a:defRPr sz="8400"/>
            </a:lvl4pPr>
            <a:lvl5pPr lvl="4" rtl="0" algn="ctr">
              <a:spcBef>
                <a:spcPts val="0"/>
              </a:spcBef>
              <a:spcAft>
                <a:spcPts val="0"/>
              </a:spcAft>
              <a:buSzPts val="8400"/>
              <a:buNone/>
              <a:defRPr sz="8400"/>
            </a:lvl5pPr>
            <a:lvl6pPr lvl="5" rtl="0" algn="ctr">
              <a:spcBef>
                <a:spcPts val="0"/>
              </a:spcBef>
              <a:spcAft>
                <a:spcPts val="0"/>
              </a:spcAft>
              <a:buSzPts val="8400"/>
              <a:buNone/>
              <a:defRPr sz="8400"/>
            </a:lvl6pPr>
            <a:lvl7pPr lvl="6" rtl="0" algn="ctr">
              <a:spcBef>
                <a:spcPts val="0"/>
              </a:spcBef>
              <a:spcAft>
                <a:spcPts val="0"/>
              </a:spcAft>
              <a:buSzPts val="8400"/>
              <a:buNone/>
              <a:defRPr sz="8400"/>
            </a:lvl7pPr>
            <a:lvl8pPr lvl="7" rtl="0" algn="ctr">
              <a:spcBef>
                <a:spcPts val="0"/>
              </a:spcBef>
              <a:spcAft>
                <a:spcPts val="0"/>
              </a:spcAft>
              <a:buSzPts val="8400"/>
              <a:buNone/>
              <a:defRPr sz="8400"/>
            </a:lvl8pPr>
            <a:lvl9pPr lvl="8" rtl="0" algn="ctr">
              <a:spcBef>
                <a:spcPts val="0"/>
              </a:spcBef>
              <a:spcAft>
                <a:spcPts val="0"/>
              </a:spcAft>
              <a:buSzPts val="8400"/>
              <a:buNone/>
              <a:defRPr sz="8400"/>
            </a:lvl9pPr>
          </a:lstStyle>
          <a:p/>
        </p:txBody>
      </p:sp>
      <p:sp>
        <p:nvSpPr>
          <p:cNvPr id="84" name="Google Shape;84;p13"/>
          <p:cNvSpPr txBox="1"/>
          <p:nvPr>
            <p:ph idx="1" type="subTitle"/>
          </p:nvPr>
        </p:nvSpPr>
        <p:spPr>
          <a:xfrm>
            <a:off x="531000" y="5538002"/>
            <a:ext cx="8090400" cy="2538600"/>
          </a:xfrm>
          <a:prstGeom prst="rect">
            <a:avLst/>
          </a:prstGeom>
        </p:spPr>
        <p:txBody>
          <a:bodyPr anchorCtr="0" anchor="t" bIns="45700" lIns="91425" spcFirstLastPara="1" rIns="91425" wrap="square" tIns="45700">
            <a:normAutofit/>
          </a:bodyPr>
          <a:lstStyle>
            <a:lvl1pPr lvl="0" rtl="0" algn="ctr">
              <a:lnSpc>
                <a:spcPct val="100000"/>
              </a:lnSpc>
              <a:spcBef>
                <a:spcPts val="640"/>
              </a:spcBef>
              <a:spcAft>
                <a:spcPts val="0"/>
              </a:spcAft>
              <a:buSzPts val="4200"/>
              <a:buNone/>
              <a:defRPr sz="4200"/>
            </a:lvl1pPr>
            <a:lvl2pPr lvl="1" rtl="0" algn="ctr">
              <a:lnSpc>
                <a:spcPct val="100000"/>
              </a:lnSpc>
              <a:spcBef>
                <a:spcPts val="560"/>
              </a:spcBef>
              <a:spcAft>
                <a:spcPts val="0"/>
              </a:spcAft>
              <a:buSzPts val="4200"/>
              <a:buNone/>
              <a:defRPr sz="4200"/>
            </a:lvl2pPr>
            <a:lvl3pPr lvl="2" rtl="0" algn="ctr">
              <a:lnSpc>
                <a:spcPct val="100000"/>
              </a:lnSpc>
              <a:spcBef>
                <a:spcPts val="480"/>
              </a:spcBef>
              <a:spcAft>
                <a:spcPts val="0"/>
              </a:spcAft>
              <a:buSzPts val="4200"/>
              <a:buNone/>
              <a:defRPr sz="4200"/>
            </a:lvl3pPr>
            <a:lvl4pPr lvl="3" rtl="0" algn="ctr">
              <a:lnSpc>
                <a:spcPct val="100000"/>
              </a:lnSpc>
              <a:spcBef>
                <a:spcPts val="400"/>
              </a:spcBef>
              <a:spcAft>
                <a:spcPts val="0"/>
              </a:spcAft>
              <a:buSzPts val="4200"/>
              <a:buNone/>
              <a:defRPr sz="4200"/>
            </a:lvl4pPr>
            <a:lvl5pPr lvl="4" rtl="0" algn="ctr">
              <a:lnSpc>
                <a:spcPct val="100000"/>
              </a:lnSpc>
              <a:spcBef>
                <a:spcPts val="400"/>
              </a:spcBef>
              <a:spcAft>
                <a:spcPts val="0"/>
              </a:spcAft>
              <a:buSzPts val="4200"/>
              <a:buNone/>
              <a:defRPr sz="4200"/>
            </a:lvl5pPr>
            <a:lvl6pPr lvl="5" rtl="0" algn="ctr">
              <a:lnSpc>
                <a:spcPct val="100000"/>
              </a:lnSpc>
              <a:spcBef>
                <a:spcPts val="400"/>
              </a:spcBef>
              <a:spcAft>
                <a:spcPts val="0"/>
              </a:spcAft>
              <a:buSzPts val="4200"/>
              <a:buNone/>
              <a:defRPr sz="4200"/>
            </a:lvl6pPr>
            <a:lvl7pPr lvl="6" rtl="0" algn="ctr">
              <a:lnSpc>
                <a:spcPct val="100000"/>
              </a:lnSpc>
              <a:spcBef>
                <a:spcPts val="400"/>
              </a:spcBef>
              <a:spcAft>
                <a:spcPts val="0"/>
              </a:spcAft>
              <a:buSzPts val="4200"/>
              <a:buNone/>
              <a:defRPr sz="4200"/>
            </a:lvl7pPr>
            <a:lvl8pPr lvl="7" rtl="0" algn="ctr">
              <a:lnSpc>
                <a:spcPct val="100000"/>
              </a:lnSpc>
              <a:spcBef>
                <a:spcPts val="400"/>
              </a:spcBef>
              <a:spcAft>
                <a:spcPts val="0"/>
              </a:spcAft>
              <a:buSzPts val="4200"/>
              <a:buNone/>
              <a:defRPr sz="4200"/>
            </a:lvl8pPr>
            <a:lvl9pPr lvl="8" rtl="0" algn="ctr">
              <a:lnSpc>
                <a:spcPct val="100000"/>
              </a:lnSpc>
              <a:spcBef>
                <a:spcPts val="400"/>
              </a:spcBef>
              <a:spcAft>
                <a:spcPts val="0"/>
              </a:spcAft>
              <a:buSzPts val="4200"/>
              <a:buNone/>
              <a:defRPr sz="4200"/>
            </a:lvl9pPr>
          </a:lstStyle>
          <a:p/>
        </p:txBody>
      </p:sp>
      <p:sp>
        <p:nvSpPr>
          <p:cNvPr id="85" name="Google Shape;85;p13"/>
          <p:cNvSpPr txBox="1"/>
          <p:nvPr>
            <p:ph idx="2" type="body"/>
          </p:nvPr>
        </p:nvSpPr>
        <p:spPr>
          <a:xfrm>
            <a:off x="9879000" y="1448400"/>
            <a:ext cx="7674000" cy="7390200"/>
          </a:xfrm>
          <a:prstGeom prst="rect">
            <a:avLst/>
          </a:prstGeom>
        </p:spPr>
        <p:txBody>
          <a:bodyPr anchorCtr="0" anchor="ctr" bIns="45700" lIns="91425" spcFirstLastPara="1" rIns="91425" wrap="square" tIns="45700">
            <a:normAutofit/>
          </a:bodyPr>
          <a:lstStyle>
            <a:lvl1pPr indent="-431800" lvl="0" marL="457200" rtl="0">
              <a:spcBef>
                <a:spcPts val="640"/>
              </a:spcBef>
              <a:spcAft>
                <a:spcPts val="0"/>
              </a:spcAft>
              <a:buClr>
                <a:schemeClr val="lt1"/>
              </a:buClr>
              <a:buSzPts val="3200"/>
              <a:buChar char="•"/>
              <a:defRPr>
                <a:solidFill>
                  <a:schemeClr val="lt1"/>
                </a:solidFill>
              </a:defRPr>
            </a:lvl1pPr>
            <a:lvl2pPr indent="-406400" lvl="1" marL="914400" rtl="0">
              <a:spcBef>
                <a:spcPts val="560"/>
              </a:spcBef>
              <a:spcAft>
                <a:spcPts val="0"/>
              </a:spcAft>
              <a:buClr>
                <a:schemeClr val="lt1"/>
              </a:buClr>
              <a:buSzPts val="2800"/>
              <a:buChar char="–"/>
              <a:defRPr>
                <a:solidFill>
                  <a:schemeClr val="lt1"/>
                </a:solidFill>
              </a:defRPr>
            </a:lvl2pPr>
            <a:lvl3pPr indent="-381000" lvl="2" marL="1371600" rtl="0">
              <a:spcBef>
                <a:spcPts val="480"/>
              </a:spcBef>
              <a:spcAft>
                <a:spcPts val="0"/>
              </a:spcAft>
              <a:buClr>
                <a:schemeClr val="lt1"/>
              </a:buClr>
              <a:buSzPts val="2400"/>
              <a:buChar char="•"/>
              <a:defRPr>
                <a:solidFill>
                  <a:schemeClr val="lt1"/>
                </a:solidFill>
              </a:defRPr>
            </a:lvl3pPr>
            <a:lvl4pPr indent="-355600" lvl="3" marL="1828800" rtl="0">
              <a:spcBef>
                <a:spcPts val="400"/>
              </a:spcBef>
              <a:spcAft>
                <a:spcPts val="0"/>
              </a:spcAft>
              <a:buClr>
                <a:schemeClr val="lt1"/>
              </a:buClr>
              <a:buSzPts val="2000"/>
              <a:buChar char="–"/>
              <a:defRPr>
                <a:solidFill>
                  <a:schemeClr val="lt1"/>
                </a:solidFill>
              </a:defRPr>
            </a:lvl4pPr>
            <a:lvl5pPr indent="-355600" lvl="4" marL="2286000" rtl="0">
              <a:spcBef>
                <a:spcPts val="400"/>
              </a:spcBef>
              <a:spcAft>
                <a:spcPts val="0"/>
              </a:spcAft>
              <a:buClr>
                <a:schemeClr val="lt1"/>
              </a:buClr>
              <a:buSzPts val="2000"/>
              <a:buChar char="»"/>
              <a:defRPr>
                <a:solidFill>
                  <a:schemeClr val="lt1"/>
                </a:solidFill>
              </a:defRPr>
            </a:lvl5pPr>
            <a:lvl6pPr indent="-355600" lvl="5" marL="2743200" rtl="0">
              <a:spcBef>
                <a:spcPts val="400"/>
              </a:spcBef>
              <a:spcAft>
                <a:spcPts val="0"/>
              </a:spcAft>
              <a:buClr>
                <a:schemeClr val="lt1"/>
              </a:buClr>
              <a:buSzPts val="2000"/>
              <a:buChar char="•"/>
              <a:defRPr>
                <a:solidFill>
                  <a:schemeClr val="lt1"/>
                </a:solidFill>
              </a:defRPr>
            </a:lvl6pPr>
            <a:lvl7pPr indent="-355600" lvl="6" marL="3200400" rtl="0">
              <a:spcBef>
                <a:spcPts val="400"/>
              </a:spcBef>
              <a:spcAft>
                <a:spcPts val="0"/>
              </a:spcAft>
              <a:buClr>
                <a:schemeClr val="lt1"/>
              </a:buClr>
              <a:buSzPts val="2000"/>
              <a:buChar char="•"/>
              <a:defRPr>
                <a:solidFill>
                  <a:schemeClr val="lt1"/>
                </a:solidFill>
              </a:defRPr>
            </a:lvl7pPr>
            <a:lvl8pPr indent="-355600" lvl="7" marL="3657600" rtl="0">
              <a:spcBef>
                <a:spcPts val="400"/>
              </a:spcBef>
              <a:spcAft>
                <a:spcPts val="0"/>
              </a:spcAft>
              <a:buClr>
                <a:schemeClr val="lt1"/>
              </a:buClr>
              <a:buSzPts val="2000"/>
              <a:buChar char="•"/>
              <a:defRPr>
                <a:solidFill>
                  <a:schemeClr val="lt1"/>
                </a:solidFill>
              </a:defRPr>
            </a:lvl8pPr>
            <a:lvl9pPr indent="-355600" lvl="8" marL="4114800" rtl="0">
              <a:spcBef>
                <a:spcPts val="400"/>
              </a:spcBef>
              <a:spcAft>
                <a:spcPts val="0"/>
              </a:spcAft>
              <a:buClr>
                <a:schemeClr val="lt1"/>
              </a:buClr>
              <a:buSzPts val="2000"/>
              <a:buChar char="•"/>
              <a:defRPr>
                <a:solidFill>
                  <a:schemeClr val="lt1"/>
                </a:solidFill>
              </a:defRPr>
            </a:lvl9pPr>
          </a:lstStyle>
          <a:p/>
        </p:txBody>
      </p:sp>
      <p:sp>
        <p:nvSpPr>
          <p:cNvPr id="86" name="Google Shape;86;p13"/>
          <p:cNvSpPr txBox="1"/>
          <p:nvPr>
            <p:ph idx="12" type="sldNum"/>
          </p:nvPr>
        </p:nvSpPr>
        <p:spPr>
          <a:xfrm>
            <a:off x="16920863" y="9302380"/>
            <a:ext cx="1097400" cy="7872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bg>
      <p:bgPr>
        <a:solidFill>
          <a:schemeClr val="dk1"/>
        </a:solidFill>
      </p:bgPr>
    </p:bg>
    <p:spTree>
      <p:nvGrpSpPr>
        <p:cNvPr id="87" name="Shape 87"/>
        <p:cNvGrpSpPr/>
        <p:nvPr/>
      </p:nvGrpSpPr>
      <p:grpSpPr>
        <a:xfrm>
          <a:off x="0" y="0"/>
          <a:ext cx="0" cy="0"/>
          <a:chOff x="0" y="0"/>
          <a:chExt cx="0" cy="0"/>
        </a:xfrm>
      </p:grpSpPr>
      <p:grpSp>
        <p:nvGrpSpPr>
          <p:cNvPr id="88" name="Google Shape;88;p14"/>
          <p:cNvGrpSpPr/>
          <p:nvPr/>
        </p:nvGrpSpPr>
        <p:grpSpPr>
          <a:xfrm>
            <a:off x="12196756" y="10"/>
            <a:ext cx="6091250" cy="4061141"/>
            <a:chOff x="6098378" y="5"/>
            <a:chExt cx="3045625" cy="2030570"/>
          </a:xfrm>
        </p:grpSpPr>
        <p:sp>
          <p:nvSpPr>
            <p:cNvPr id="89" name="Google Shape;89;p14"/>
            <p:cNvSpPr/>
            <p:nvPr/>
          </p:nvSpPr>
          <p:spPr>
            <a:xfrm>
              <a:off x="8128803" y="16"/>
              <a:ext cx="1015200" cy="1015200"/>
            </a:xfrm>
            <a:prstGeom prst="rect">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0" name="Google Shape;90;p14"/>
            <p:cNvSpPr/>
            <p:nvPr/>
          </p:nvSpPr>
          <p:spPr>
            <a:xfrm flipH="1">
              <a:off x="7113463" y="5"/>
              <a:ext cx="1015200" cy="1015200"/>
            </a:xfrm>
            <a:prstGeom prst="rtTriangle">
              <a:avLst/>
            </a:prstGeom>
            <a:solidFill>
              <a:schemeClr val="accen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1" name="Google Shape;91;p14"/>
            <p:cNvSpPr/>
            <p:nvPr/>
          </p:nvSpPr>
          <p:spPr>
            <a:xfrm flipH="1" rot="10800000">
              <a:off x="7113588" y="107"/>
              <a:ext cx="1015200" cy="1015200"/>
            </a:xfrm>
            <a:prstGeom prst="rtTriangle">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2" name="Google Shape;92;p14"/>
            <p:cNvSpPr/>
            <p:nvPr/>
          </p:nvSpPr>
          <p:spPr>
            <a:xfrm rot="10800000">
              <a:off x="6098378" y="97"/>
              <a:ext cx="1015200" cy="1015200"/>
            </a:xfrm>
            <a:prstGeom prst="rtTriangle">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3" name="Google Shape;93;p14"/>
            <p:cNvSpPr/>
            <p:nvPr/>
          </p:nvSpPr>
          <p:spPr>
            <a:xfrm rot="10800000">
              <a:off x="8128789" y="1015375"/>
              <a:ext cx="1015200" cy="1015200"/>
            </a:xfrm>
            <a:prstGeom prst="rtTriangle">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94" name="Google Shape;94;p14"/>
          <p:cNvSpPr txBox="1"/>
          <p:nvPr>
            <p:ph type="title"/>
          </p:nvPr>
        </p:nvSpPr>
        <p:spPr>
          <a:xfrm>
            <a:off x="1196200" y="4304695"/>
            <a:ext cx="16444200" cy="1677600"/>
          </a:xfrm>
          <a:prstGeom prst="rect">
            <a:avLst/>
          </a:prstGeom>
        </p:spPr>
        <p:txBody>
          <a:bodyPr anchorCtr="0" anchor="ctr" bIns="45700" lIns="91425" spcFirstLastPara="1" rIns="91425" wrap="square" tIns="45700">
            <a:normAutofit/>
          </a:bodyPr>
          <a:lstStyle>
            <a:lvl1pPr lvl="0" rtl="0">
              <a:spcBef>
                <a:spcPts val="0"/>
              </a:spcBef>
              <a:spcAft>
                <a:spcPts val="0"/>
              </a:spcAft>
              <a:buClr>
                <a:schemeClr val="lt1"/>
              </a:buClr>
              <a:buSzPts val="8400"/>
              <a:buNone/>
              <a:defRPr sz="8400">
                <a:solidFill>
                  <a:schemeClr val="lt1"/>
                </a:solidFill>
              </a:defRPr>
            </a:lvl1pPr>
            <a:lvl2pPr lvl="1" rtl="0">
              <a:spcBef>
                <a:spcPts val="0"/>
              </a:spcBef>
              <a:spcAft>
                <a:spcPts val="0"/>
              </a:spcAft>
              <a:buClr>
                <a:schemeClr val="lt1"/>
              </a:buClr>
              <a:buSzPts val="8400"/>
              <a:buNone/>
              <a:defRPr sz="8400">
                <a:solidFill>
                  <a:schemeClr val="lt1"/>
                </a:solidFill>
              </a:defRPr>
            </a:lvl2pPr>
            <a:lvl3pPr lvl="2" rtl="0">
              <a:spcBef>
                <a:spcPts val="0"/>
              </a:spcBef>
              <a:spcAft>
                <a:spcPts val="0"/>
              </a:spcAft>
              <a:buClr>
                <a:schemeClr val="lt1"/>
              </a:buClr>
              <a:buSzPts val="8400"/>
              <a:buNone/>
              <a:defRPr sz="8400">
                <a:solidFill>
                  <a:schemeClr val="lt1"/>
                </a:solidFill>
              </a:defRPr>
            </a:lvl3pPr>
            <a:lvl4pPr lvl="3" rtl="0">
              <a:spcBef>
                <a:spcPts val="0"/>
              </a:spcBef>
              <a:spcAft>
                <a:spcPts val="0"/>
              </a:spcAft>
              <a:buClr>
                <a:schemeClr val="lt1"/>
              </a:buClr>
              <a:buSzPts val="8400"/>
              <a:buNone/>
              <a:defRPr sz="8400">
                <a:solidFill>
                  <a:schemeClr val="lt1"/>
                </a:solidFill>
              </a:defRPr>
            </a:lvl4pPr>
            <a:lvl5pPr lvl="4" rtl="0">
              <a:spcBef>
                <a:spcPts val="0"/>
              </a:spcBef>
              <a:spcAft>
                <a:spcPts val="0"/>
              </a:spcAft>
              <a:buClr>
                <a:schemeClr val="lt1"/>
              </a:buClr>
              <a:buSzPts val="8400"/>
              <a:buNone/>
              <a:defRPr sz="8400">
                <a:solidFill>
                  <a:schemeClr val="lt1"/>
                </a:solidFill>
              </a:defRPr>
            </a:lvl5pPr>
            <a:lvl6pPr lvl="5" rtl="0">
              <a:spcBef>
                <a:spcPts val="0"/>
              </a:spcBef>
              <a:spcAft>
                <a:spcPts val="0"/>
              </a:spcAft>
              <a:buClr>
                <a:schemeClr val="lt1"/>
              </a:buClr>
              <a:buSzPts val="8400"/>
              <a:buNone/>
              <a:defRPr sz="8400">
                <a:solidFill>
                  <a:schemeClr val="lt1"/>
                </a:solidFill>
              </a:defRPr>
            </a:lvl6pPr>
            <a:lvl7pPr lvl="6" rtl="0">
              <a:spcBef>
                <a:spcPts val="0"/>
              </a:spcBef>
              <a:spcAft>
                <a:spcPts val="0"/>
              </a:spcAft>
              <a:buClr>
                <a:schemeClr val="lt1"/>
              </a:buClr>
              <a:buSzPts val="8400"/>
              <a:buNone/>
              <a:defRPr sz="8400">
                <a:solidFill>
                  <a:schemeClr val="lt1"/>
                </a:solidFill>
              </a:defRPr>
            </a:lvl7pPr>
            <a:lvl8pPr lvl="7" rtl="0">
              <a:spcBef>
                <a:spcPts val="0"/>
              </a:spcBef>
              <a:spcAft>
                <a:spcPts val="0"/>
              </a:spcAft>
              <a:buClr>
                <a:schemeClr val="lt1"/>
              </a:buClr>
              <a:buSzPts val="8400"/>
              <a:buNone/>
              <a:defRPr sz="8400">
                <a:solidFill>
                  <a:schemeClr val="lt1"/>
                </a:solidFill>
              </a:defRPr>
            </a:lvl8pPr>
            <a:lvl9pPr lvl="8" rtl="0">
              <a:spcBef>
                <a:spcPts val="0"/>
              </a:spcBef>
              <a:spcAft>
                <a:spcPts val="0"/>
              </a:spcAft>
              <a:buClr>
                <a:schemeClr val="lt1"/>
              </a:buClr>
              <a:buSzPts val="8400"/>
              <a:buNone/>
              <a:defRPr sz="8400">
                <a:solidFill>
                  <a:schemeClr val="lt1"/>
                </a:solidFill>
              </a:defRPr>
            </a:lvl9pPr>
          </a:lstStyle>
          <a:p/>
        </p:txBody>
      </p:sp>
      <p:sp>
        <p:nvSpPr>
          <p:cNvPr id="95" name="Google Shape;95;p14"/>
          <p:cNvSpPr txBox="1"/>
          <p:nvPr>
            <p:ph idx="12" type="sldNum"/>
          </p:nvPr>
        </p:nvSpPr>
        <p:spPr>
          <a:xfrm>
            <a:off x="16920863" y="9302380"/>
            <a:ext cx="1097400" cy="7872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F4"/>
        </a:solidFill>
      </p:bgPr>
    </p:bg>
    <p:spTree>
      <p:nvGrpSpPr>
        <p:cNvPr id="99" name="Shape 99"/>
        <p:cNvGrpSpPr/>
        <p:nvPr/>
      </p:nvGrpSpPr>
      <p:grpSpPr>
        <a:xfrm>
          <a:off x="0" y="0"/>
          <a:ext cx="0" cy="0"/>
          <a:chOff x="0" y="0"/>
          <a:chExt cx="0" cy="0"/>
        </a:xfrm>
      </p:grpSpPr>
      <p:sp>
        <p:nvSpPr>
          <p:cNvPr id="100" name="Google Shape;100;p15"/>
          <p:cNvSpPr/>
          <p:nvPr/>
        </p:nvSpPr>
        <p:spPr>
          <a:xfrm>
            <a:off x="14063803" y="8388225"/>
            <a:ext cx="3848446" cy="1384440"/>
          </a:xfrm>
          <a:custGeom>
            <a:rect b="b" l="l" r="r" t="t"/>
            <a:pathLst>
              <a:path extrusionOk="0" h="3643263" w="16732372">
                <a:moveTo>
                  <a:pt x="16427572" y="0"/>
                </a:moveTo>
                <a:lnTo>
                  <a:pt x="304800" y="0"/>
                </a:lnTo>
                <a:cubicBezTo>
                  <a:pt x="135890" y="0"/>
                  <a:pt x="0" y="135890"/>
                  <a:pt x="0" y="304800"/>
                </a:cubicBezTo>
                <a:lnTo>
                  <a:pt x="0" y="3338463"/>
                </a:lnTo>
                <a:cubicBezTo>
                  <a:pt x="0" y="3507373"/>
                  <a:pt x="135890" y="3643263"/>
                  <a:pt x="304800" y="3643263"/>
                </a:cubicBezTo>
                <a:lnTo>
                  <a:pt x="16427572" y="3643263"/>
                </a:lnTo>
                <a:cubicBezTo>
                  <a:pt x="16596483" y="3643263"/>
                  <a:pt x="16732372" y="3507373"/>
                  <a:pt x="16732372" y="3338463"/>
                </a:cubicBezTo>
                <a:lnTo>
                  <a:pt x="16732372" y="304800"/>
                </a:lnTo>
                <a:cubicBezTo>
                  <a:pt x="16732372" y="135890"/>
                  <a:pt x="16596483" y="0"/>
                  <a:pt x="16427572" y="0"/>
                </a:cubicBezTo>
                <a:close/>
              </a:path>
            </a:pathLst>
          </a:cu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5"/>
          <p:cNvPicPr preferRelativeResize="0"/>
          <p:nvPr/>
        </p:nvPicPr>
        <p:blipFill rotWithShape="1">
          <a:blip r:embed="rId3">
            <a:alphaModFix/>
          </a:blip>
          <a:srcRect b="0" l="0" r="0" t="0"/>
          <a:stretch/>
        </p:blipFill>
        <p:spPr>
          <a:xfrm>
            <a:off x="12417850" y="0"/>
            <a:ext cx="5870153" cy="2406763"/>
          </a:xfrm>
          <a:prstGeom prst="rect">
            <a:avLst/>
          </a:prstGeom>
          <a:noFill/>
          <a:ln>
            <a:noFill/>
          </a:ln>
        </p:spPr>
      </p:pic>
      <p:sp>
        <p:nvSpPr>
          <p:cNvPr id="102" name="Google Shape;102;p15"/>
          <p:cNvSpPr txBox="1"/>
          <p:nvPr/>
        </p:nvSpPr>
        <p:spPr>
          <a:xfrm>
            <a:off x="14498218" y="8493785"/>
            <a:ext cx="5310600" cy="12465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699" u="none" cap="none" strike="noStrike">
                <a:solidFill>
                  <a:srgbClr val="FFFFFF"/>
                </a:solidFill>
                <a:latin typeface="Inter"/>
                <a:ea typeface="Inter"/>
                <a:cs typeface="Inter"/>
                <a:sym typeface="Inter"/>
              </a:rPr>
              <a:t>Odra Mathison</a:t>
            </a:r>
            <a:endParaRPr/>
          </a:p>
          <a:p>
            <a:pPr indent="0" lvl="0" marL="0" marR="0" rtl="0" algn="l">
              <a:lnSpc>
                <a:spcPct val="140000"/>
              </a:lnSpc>
              <a:spcBef>
                <a:spcPts val="0"/>
              </a:spcBef>
              <a:spcAft>
                <a:spcPts val="0"/>
              </a:spcAft>
              <a:buNone/>
            </a:pPr>
            <a:r>
              <a:rPr b="1" i="0" lang="en-US" sz="1800" u="none" cap="none" strike="noStrike">
                <a:solidFill>
                  <a:srgbClr val="FFFFFF"/>
                </a:solidFill>
                <a:latin typeface="Inter"/>
                <a:ea typeface="Inter"/>
                <a:cs typeface="Inter"/>
                <a:sym typeface="Inter"/>
              </a:rPr>
              <a:t>Data Analytics</a:t>
            </a:r>
            <a:endParaRPr/>
          </a:p>
          <a:p>
            <a:pPr indent="0" lvl="0" marL="0" marR="0" rtl="0" algn="l">
              <a:lnSpc>
                <a:spcPct val="140000"/>
              </a:lnSpc>
              <a:spcBef>
                <a:spcPts val="0"/>
              </a:spcBef>
              <a:spcAft>
                <a:spcPts val="0"/>
              </a:spcAft>
              <a:buNone/>
            </a:pPr>
            <a:r>
              <a:t/>
            </a:r>
            <a:endParaRPr b="1" i="0" sz="1800" u="none" cap="none" strike="noStrike">
              <a:solidFill>
                <a:srgbClr val="FFFFFF"/>
              </a:solidFill>
              <a:latin typeface="Inter"/>
              <a:ea typeface="Inter"/>
              <a:cs typeface="Inter"/>
              <a:sym typeface="Inter"/>
            </a:endParaRPr>
          </a:p>
        </p:txBody>
      </p:sp>
      <p:grpSp>
        <p:nvGrpSpPr>
          <p:cNvPr id="103" name="Google Shape;103;p15"/>
          <p:cNvGrpSpPr/>
          <p:nvPr/>
        </p:nvGrpSpPr>
        <p:grpSpPr>
          <a:xfrm>
            <a:off x="429356" y="4605133"/>
            <a:ext cx="18309417" cy="1837344"/>
            <a:chOff x="0" y="62794"/>
            <a:chExt cx="24412557" cy="2449791"/>
          </a:xfrm>
        </p:grpSpPr>
        <p:sp>
          <p:nvSpPr>
            <p:cNvPr id="104" name="Google Shape;104;p15"/>
            <p:cNvSpPr txBox="1"/>
            <p:nvPr/>
          </p:nvSpPr>
          <p:spPr>
            <a:xfrm>
              <a:off x="0" y="62794"/>
              <a:ext cx="24412557" cy="1239943"/>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6399" u="none" cap="none" strike="noStrike">
                  <a:solidFill>
                    <a:srgbClr val="0E3589"/>
                  </a:solidFill>
                  <a:latin typeface="Poppins"/>
                  <a:ea typeface="Poppins"/>
                  <a:cs typeface="Poppins"/>
                  <a:sym typeface="Poppins"/>
                </a:rPr>
                <a:t>Predicción de Precios del SPY500</a:t>
              </a:r>
              <a:endParaRPr/>
            </a:p>
          </p:txBody>
        </p:sp>
        <p:sp>
          <p:nvSpPr>
            <p:cNvPr id="105" name="Google Shape;105;p15"/>
            <p:cNvSpPr txBox="1"/>
            <p:nvPr/>
          </p:nvSpPr>
          <p:spPr>
            <a:xfrm>
              <a:off x="0" y="1863615"/>
              <a:ext cx="24066948" cy="64897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925" u="none" cap="none" strike="noStrike">
                  <a:solidFill>
                    <a:srgbClr val="1B1B1B"/>
                  </a:solidFill>
                  <a:latin typeface="Inter"/>
                  <a:ea typeface="Inter"/>
                  <a:cs typeface="Inter"/>
                  <a:sym typeface="Inter"/>
                </a:rPr>
                <a:t>Un ETF del S&amp;P500</a:t>
              </a:r>
              <a:endParaRPr/>
            </a:p>
          </p:txBody>
        </p:sp>
      </p:grpSp>
      <p:grpSp>
        <p:nvGrpSpPr>
          <p:cNvPr id="106" name="Google Shape;106;p15"/>
          <p:cNvGrpSpPr/>
          <p:nvPr/>
        </p:nvGrpSpPr>
        <p:grpSpPr>
          <a:xfrm>
            <a:off x="-8581338" y="666885"/>
            <a:ext cx="20999194" cy="1073010"/>
            <a:chOff x="0" y="-36"/>
            <a:chExt cx="25349100" cy="1430679"/>
          </a:xfrm>
        </p:grpSpPr>
        <p:sp>
          <p:nvSpPr>
            <p:cNvPr id="107" name="Google Shape;107;p15"/>
            <p:cNvSpPr/>
            <p:nvPr/>
          </p:nvSpPr>
          <p:spPr>
            <a:xfrm rot="-5400000">
              <a:off x="12534950" y="-11282007"/>
              <a:ext cx="279300" cy="251460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5400000">
              <a:off x="12535350" y="-11957667"/>
              <a:ext cx="278400" cy="25349100"/>
            </a:xfrm>
            <a:prstGeom prst="rect">
              <a:avLst/>
            </a:pr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5400000">
              <a:off x="12533300" y="-12279336"/>
              <a:ext cx="282600" cy="248412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F4"/>
        </a:solidFill>
      </p:bgPr>
    </p:bg>
    <p:spTree>
      <p:nvGrpSpPr>
        <p:cNvPr id="113" name="Shape 113"/>
        <p:cNvGrpSpPr/>
        <p:nvPr/>
      </p:nvGrpSpPr>
      <p:grpSpPr>
        <a:xfrm>
          <a:off x="0" y="0"/>
          <a:ext cx="0" cy="0"/>
          <a:chOff x="0" y="0"/>
          <a:chExt cx="0" cy="0"/>
        </a:xfrm>
      </p:grpSpPr>
      <p:grpSp>
        <p:nvGrpSpPr>
          <p:cNvPr id="114" name="Google Shape;114;p16"/>
          <p:cNvGrpSpPr/>
          <p:nvPr/>
        </p:nvGrpSpPr>
        <p:grpSpPr>
          <a:xfrm>
            <a:off x="-9129363" y="411275"/>
            <a:ext cx="20999278" cy="1072982"/>
            <a:chOff x="0" y="0"/>
            <a:chExt cx="25349201" cy="1430642"/>
          </a:xfrm>
        </p:grpSpPr>
        <p:sp>
          <p:nvSpPr>
            <p:cNvPr id="115" name="Google Shape;115;p16"/>
            <p:cNvSpPr/>
            <p:nvPr/>
          </p:nvSpPr>
          <p:spPr>
            <a:xfrm rot="-5400000">
              <a:off x="12534900" y="-11282057"/>
              <a:ext cx="279400" cy="25146000"/>
            </a:xfrm>
            <a:prstGeom prst="rect">
              <a:avLst/>
            </a:prstGeom>
            <a:solidFill>
              <a:srgbClr val="0E3589">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5400000">
              <a:off x="12535420" y="-11957698"/>
              <a:ext cx="278361" cy="25349201"/>
            </a:xfrm>
            <a:prstGeom prst="rect">
              <a:avLst/>
            </a:pr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5400000">
              <a:off x="12533318" y="-12279318"/>
              <a:ext cx="282563" cy="24841201"/>
            </a:xfrm>
            <a:prstGeom prst="rect">
              <a:avLst/>
            </a:prstGeom>
            <a:solidFill>
              <a:srgbClr val="0E3589">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18" name="Google Shape;118;p16"/>
          <p:cNvSpPr/>
          <p:nvPr/>
        </p:nvSpPr>
        <p:spPr>
          <a:xfrm>
            <a:off x="187668" y="5180050"/>
            <a:ext cx="3744600" cy="1491000"/>
          </a:xfrm>
          <a:prstGeom prst="homePlate">
            <a:avLst>
              <a:gd fmla="val 50000" name="adj"/>
            </a:avLst>
          </a:prstGeom>
          <a:solidFill>
            <a:srgbClr val="6FA8DC"/>
          </a:solidFill>
          <a:ln cap="flat" cmpd="sng" w="9525">
            <a:solidFill>
              <a:schemeClr val="lt1"/>
            </a:solidFill>
            <a:prstDash val="solid"/>
            <a:round/>
            <a:headEnd len="sm" w="sm" type="none"/>
            <a:tailEnd len="sm" w="sm" type="none"/>
          </a:ln>
        </p:spPr>
        <p:txBody>
          <a:bodyPr anchorCtr="0" anchor="ctr" bIns="243750" lIns="243750" spcFirstLastPara="1" rIns="243750" wrap="square" tIns="243750">
            <a:noAutofit/>
          </a:bodyPr>
          <a:lstStyle/>
          <a:p>
            <a:pPr indent="0" lvl="0" marL="0" rtl="0" algn="l">
              <a:spcBef>
                <a:spcPts val="0"/>
              </a:spcBef>
              <a:spcAft>
                <a:spcPts val="0"/>
              </a:spcAft>
              <a:buNone/>
            </a:pPr>
            <a:r>
              <a:t/>
            </a:r>
            <a:endParaRPr/>
          </a:p>
        </p:txBody>
      </p:sp>
      <p:grpSp>
        <p:nvGrpSpPr>
          <p:cNvPr id="119" name="Google Shape;119;p16"/>
          <p:cNvGrpSpPr/>
          <p:nvPr/>
        </p:nvGrpSpPr>
        <p:grpSpPr>
          <a:xfrm>
            <a:off x="1444340" y="4002480"/>
            <a:ext cx="397800" cy="1187312"/>
            <a:chOff x="722170" y="2001240"/>
            <a:chExt cx="198900" cy="593656"/>
          </a:xfrm>
        </p:grpSpPr>
        <p:cxnSp>
          <p:nvCxnSpPr>
            <p:cNvPr id="120" name="Google Shape;120;p16"/>
            <p:cNvCxnSpPr/>
            <p:nvPr/>
          </p:nvCxnSpPr>
          <p:spPr>
            <a:xfrm>
              <a:off x="821632" y="2040196"/>
              <a:ext cx="0" cy="554700"/>
            </a:xfrm>
            <a:prstGeom prst="straightConnector1">
              <a:avLst/>
            </a:prstGeom>
            <a:noFill/>
            <a:ln cap="flat" cmpd="sng" w="9525">
              <a:solidFill>
                <a:schemeClr val="dk2"/>
              </a:solidFill>
              <a:prstDash val="solid"/>
              <a:round/>
              <a:headEnd len="sm" w="sm" type="none"/>
              <a:tailEnd len="sm" w="sm" type="none"/>
            </a:ln>
          </p:spPr>
        </p:cxnSp>
        <p:sp>
          <p:nvSpPr>
            <p:cNvPr id="121" name="Google Shape;121;p16"/>
            <p:cNvSpPr/>
            <p:nvPr/>
          </p:nvSpPr>
          <p:spPr>
            <a:xfrm>
              <a:off x="722170" y="2001240"/>
              <a:ext cx="198900" cy="198900"/>
            </a:xfrm>
            <a:prstGeom prst="ellipse">
              <a:avLst/>
            </a:prstGeom>
            <a:solidFill>
              <a:srgbClr val="3D85C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22" name="Google Shape;122;p16"/>
          <p:cNvSpPr txBox="1"/>
          <p:nvPr>
            <p:ph idx="4294967295" type="body"/>
          </p:nvPr>
        </p:nvSpPr>
        <p:spPr>
          <a:xfrm>
            <a:off x="187650" y="2927150"/>
            <a:ext cx="4979400" cy="810000"/>
          </a:xfrm>
          <a:prstGeom prst="rect">
            <a:avLst/>
          </a:prstGeom>
        </p:spPr>
        <p:txBody>
          <a:bodyPr anchorCtr="0" anchor="t" bIns="45700" lIns="91425" spcFirstLastPara="1" rIns="91425" wrap="square" tIns="45700">
            <a:normAutofit/>
          </a:bodyPr>
          <a:lstStyle/>
          <a:p>
            <a:pPr indent="0" lvl="0" marL="0" rtl="0" algn="ctr">
              <a:lnSpc>
                <a:spcPct val="120000"/>
              </a:lnSpc>
              <a:spcBef>
                <a:spcPts val="640"/>
              </a:spcBef>
              <a:spcAft>
                <a:spcPts val="0"/>
              </a:spcAft>
              <a:buNone/>
            </a:pPr>
            <a:r>
              <a:rPr b="1" lang="en-US">
                <a:solidFill>
                  <a:srgbClr val="44546A"/>
                </a:solidFill>
              </a:rPr>
              <a:t>Standard &amp; Poor’s 500</a:t>
            </a:r>
            <a:endParaRPr b="1"/>
          </a:p>
        </p:txBody>
      </p:sp>
      <p:sp>
        <p:nvSpPr>
          <p:cNvPr descr="Background pointer shape in timeline graphic" id="123" name="Google Shape;123;p16"/>
          <p:cNvSpPr/>
          <p:nvPr/>
        </p:nvSpPr>
        <p:spPr>
          <a:xfrm>
            <a:off x="3139907" y="5180050"/>
            <a:ext cx="4102200" cy="1491000"/>
          </a:xfrm>
          <a:prstGeom prst="chevron">
            <a:avLst>
              <a:gd fmla="val 50000" name="adj"/>
            </a:avLst>
          </a:prstGeom>
          <a:solidFill>
            <a:srgbClr val="6D9EEB"/>
          </a:solidFill>
          <a:ln cap="flat" cmpd="sng" w="9525">
            <a:solidFill>
              <a:schemeClr val="lt1"/>
            </a:solidFill>
            <a:prstDash val="solid"/>
            <a:round/>
            <a:headEnd len="sm" w="sm" type="none"/>
            <a:tailEnd len="sm" w="sm" type="none"/>
          </a:ln>
        </p:spPr>
        <p:txBody>
          <a:bodyPr anchorCtr="0" anchor="ctr" bIns="243750" lIns="243750" spcFirstLastPara="1" rIns="243750" wrap="square" tIns="243750">
            <a:noAutofit/>
          </a:bodyPr>
          <a:lstStyle/>
          <a:p>
            <a:pPr indent="0" lvl="0" marL="0" rtl="0" algn="l">
              <a:spcBef>
                <a:spcPts val="0"/>
              </a:spcBef>
              <a:spcAft>
                <a:spcPts val="0"/>
              </a:spcAft>
              <a:buNone/>
            </a:pPr>
            <a:r>
              <a:t/>
            </a:r>
            <a:endParaRPr/>
          </a:p>
        </p:txBody>
      </p:sp>
      <p:grpSp>
        <p:nvGrpSpPr>
          <p:cNvPr id="124" name="Google Shape;124;p16"/>
          <p:cNvGrpSpPr/>
          <p:nvPr/>
        </p:nvGrpSpPr>
        <p:grpSpPr>
          <a:xfrm>
            <a:off x="4875065" y="6659966"/>
            <a:ext cx="397800" cy="1187312"/>
            <a:chOff x="2437532" y="3329983"/>
            <a:chExt cx="198900" cy="593656"/>
          </a:xfrm>
        </p:grpSpPr>
        <p:cxnSp>
          <p:nvCxnSpPr>
            <p:cNvPr id="125" name="Google Shape;125;p16"/>
            <p:cNvCxnSpPr/>
            <p:nvPr/>
          </p:nvCxnSpPr>
          <p:spPr>
            <a:xfrm rot="10800000">
              <a:off x="2536995" y="3329983"/>
              <a:ext cx="0" cy="554700"/>
            </a:xfrm>
            <a:prstGeom prst="straightConnector1">
              <a:avLst/>
            </a:prstGeom>
            <a:noFill/>
            <a:ln cap="flat" cmpd="sng" w="9525">
              <a:solidFill>
                <a:schemeClr val="dk2"/>
              </a:solidFill>
              <a:prstDash val="solid"/>
              <a:round/>
              <a:headEnd len="sm" w="sm" type="none"/>
              <a:tailEnd len="sm" w="sm" type="none"/>
            </a:ln>
          </p:spPr>
        </p:cxnSp>
        <p:sp>
          <p:nvSpPr>
            <p:cNvPr id="126" name="Google Shape;126;p16"/>
            <p:cNvSpPr/>
            <p:nvPr/>
          </p:nvSpPr>
          <p:spPr>
            <a:xfrm flipH="1" rot="10800000">
              <a:off x="2437532" y="3724739"/>
              <a:ext cx="198900" cy="198900"/>
            </a:xfrm>
            <a:prstGeom prst="ellipse">
              <a:avLst/>
            </a:prstGeom>
            <a:solidFill>
              <a:srgbClr val="3D85C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27" name="Google Shape;127;p16"/>
          <p:cNvSpPr txBox="1"/>
          <p:nvPr>
            <p:ph idx="4294967295" type="body"/>
          </p:nvPr>
        </p:nvSpPr>
        <p:spPr>
          <a:xfrm>
            <a:off x="3139924" y="8297500"/>
            <a:ext cx="4485600" cy="181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b="1" lang="en-US" sz="3200">
                <a:solidFill>
                  <a:srgbClr val="44546A"/>
                </a:solidFill>
              </a:rPr>
              <a:t>Principales empresas</a:t>
            </a:r>
            <a:endParaRPr b="1" sz="3200">
              <a:solidFill>
                <a:srgbClr val="44546A"/>
              </a:solidFill>
            </a:endParaRPr>
          </a:p>
        </p:txBody>
      </p:sp>
      <p:sp>
        <p:nvSpPr>
          <p:cNvPr descr="Background pointer shape in timeline graphic" id="128" name="Google Shape;128;p16"/>
          <p:cNvSpPr/>
          <p:nvPr/>
        </p:nvSpPr>
        <p:spPr>
          <a:xfrm>
            <a:off x="6449747" y="5180050"/>
            <a:ext cx="4102200" cy="1491000"/>
          </a:xfrm>
          <a:prstGeom prst="chevron">
            <a:avLst>
              <a:gd fmla="val 50000" name="adj"/>
            </a:avLst>
          </a:prstGeom>
          <a:solidFill>
            <a:srgbClr val="3C78D8"/>
          </a:solidFill>
          <a:ln cap="flat" cmpd="sng" w="9525">
            <a:solidFill>
              <a:schemeClr val="lt1"/>
            </a:solidFill>
            <a:prstDash val="solid"/>
            <a:round/>
            <a:headEnd len="sm" w="sm" type="none"/>
            <a:tailEnd len="sm" w="sm" type="none"/>
          </a:ln>
        </p:spPr>
        <p:txBody>
          <a:bodyPr anchorCtr="0" anchor="ctr" bIns="243750" lIns="243750" spcFirstLastPara="1" rIns="243750" wrap="square" tIns="243750">
            <a:noAutofit/>
          </a:bodyPr>
          <a:lstStyle/>
          <a:p>
            <a:pPr indent="0" lvl="0" marL="0" rtl="0" algn="l">
              <a:spcBef>
                <a:spcPts val="0"/>
              </a:spcBef>
              <a:spcAft>
                <a:spcPts val="0"/>
              </a:spcAft>
              <a:buNone/>
            </a:pPr>
            <a:r>
              <a:t/>
            </a:r>
            <a:endParaRPr/>
          </a:p>
        </p:txBody>
      </p:sp>
      <p:grpSp>
        <p:nvGrpSpPr>
          <p:cNvPr id="129" name="Google Shape;129;p16"/>
          <p:cNvGrpSpPr/>
          <p:nvPr/>
        </p:nvGrpSpPr>
        <p:grpSpPr>
          <a:xfrm>
            <a:off x="8144890" y="4002480"/>
            <a:ext cx="397800" cy="1187312"/>
            <a:chOff x="4072445" y="2001240"/>
            <a:chExt cx="198900" cy="593656"/>
          </a:xfrm>
        </p:grpSpPr>
        <p:cxnSp>
          <p:nvCxnSpPr>
            <p:cNvPr id="130" name="Google Shape;130;p16"/>
            <p:cNvCxnSpPr/>
            <p:nvPr/>
          </p:nvCxnSpPr>
          <p:spPr>
            <a:xfrm>
              <a:off x="4171907" y="2040196"/>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6"/>
            <p:cNvSpPr/>
            <p:nvPr/>
          </p:nvSpPr>
          <p:spPr>
            <a:xfrm>
              <a:off x="4072445" y="2001240"/>
              <a:ext cx="198900" cy="198900"/>
            </a:xfrm>
            <a:prstGeom prst="ellipse">
              <a:avLst/>
            </a:prstGeom>
            <a:solidFill>
              <a:srgbClr val="3D85C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32" name="Google Shape;132;p16"/>
          <p:cNvSpPr txBox="1"/>
          <p:nvPr>
            <p:ph idx="4294967295" type="body"/>
          </p:nvPr>
        </p:nvSpPr>
        <p:spPr>
          <a:xfrm>
            <a:off x="6016500" y="2927141"/>
            <a:ext cx="4485600" cy="8100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b="1" lang="en-US">
                <a:solidFill>
                  <a:srgbClr val="44546A"/>
                </a:solidFill>
              </a:rPr>
              <a:t>SPY500</a:t>
            </a:r>
            <a:endParaRPr b="1">
              <a:solidFill>
                <a:srgbClr val="44546A"/>
              </a:solidFill>
            </a:endParaRPr>
          </a:p>
        </p:txBody>
      </p:sp>
      <p:sp>
        <p:nvSpPr>
          <p:cNvPr descr="Background pointer shape in timeline graphic" id="133" name="Google Shape;133;p16"/>
          <p:cNvSpPr/>
          <p:nvPr/>
        </p:nvSpPr>
        <p:spPr>
          <a:xfrm>
            <a:off x="9759587" y="5180050"/>
            <a:ext cx="4102200" cy="1491000"/>
          </a:xfrm>
          <a:prstGeom prst="chevron">
            <a:avLst>
              <a:gd fmla="val 50000" name="adj"/>
            </a:avLst>
          </a:prstGeom>
          <a:solidFill>
            <a:srgbClr val="3D85C6"/>
          </a:solidFill>
          <a:ln cap="flat" cmpd="sng" w="9525">
            <a:solidFill>
              <a:schemeClr val="lt1"/>
            </a:solidFill>
            <a:prstDash val="solid"/>
            <a:round/>
            <a:headEnd len="sm" w="sm" type="none"/>
            <a:tailEnd len="sm" w="sm" type="none"/>
          </a:ln>
        </p:spPr>
        <p:txBody>
          <a:bodyPr anchorCtr="0" anchor="ctr" bIns="243750" lIns="243750" spcFirstLastPara="1" rIns="243750" wrap="square" tIns="243750">
            <a:noAutofit/>
          </a:bodyPr>
          <a:lstStyle/>
          <a:p>
            <a:pPr indent="0" lvl="0" marL="0" rtl="0" algn="l">
              <a:spcBef>
                <a:spcPts val="0"/>
              </a:spcBef>
              <a:spcAft>
                <a:spcPts val="0"/>
              </a:spcAft>
              <a:buNone/>
            </a:pPr>
            <a:r>
              <a:t/>
            </a:r>
            <a:endParaRPr/>
          </a:p>
        </p:txBody>
      </p:sp>
      <p:grpSp>
        <p:nvGrpSpPr>
          <p:cNvPr id="134" name="Google Shape;134;p16"/>
          <p:cNvGrpSpPr/>
          <p:nvPr/>
        </p:nvGrpSpPr>
        <p:grpSpPr>
          <a:xfrm>
            <a:off x="11472115" y="6659966"/>
            <a:ext cx="397800" cy="1187312"/>
            <a:chOff x="5725970" y="3329983"/>
            <a:chExt cx="198900" cy="593656"/>
          </a:xfrm>
        </p:grpSpPr>
        <p:cxnSp>
          <p:nvCxnSpPr>
            <p:cNvPr id="135" name="Google Shape;135;p16"/>
            <p:cNvCxnSpPr/>
            <p:nvPr/>
          </p:nvCxnSpPr>
          <p:spPr>
            <a:xfrm rot="10800000">
              <a:off x="5825432" y="3329983"/>
              <a:ext cx="0" cy="554700"/>
            </a:xfrm>
            <a:prstGeom prst="straightConnector1">
              <a:avLst/>
            </a:prstGeom>
            <a:noFill/>
            <a:ln cap="flat" cmpd="sng" w="9525">
              <a:solidFill>
                <a:schemeClr val="dk2"/>
              </a:solidFill>
              <a:prstDash val="solid"/>
              <a:round/>
              <a:headEnd len="sm" w="sm" type="none"/>
              <a:tailEnd len="sm" w="sm" type="none"/>
            </a:ln>
          </p:spPr>
        </p:cxnSp>
        <p:sp>
          <p:nvSpPr>
            <p:cNvPr id="136" name="Google Shape;136;p16"/>
            <p:cNvSpPr/>
            <p:nvPr/>
          </p:nvSpPr>
          <p:spPr>
            <a:xfrm flipH="1" rot="10800000">
              <a:off x="5725970" y="3724739"/>
              <a:ext cx="198900" cy="198900"/>
            </a:xfrm>
            <a:prstGeom prst="ellipse">
              <a:avLst/>
            </a:prstGeom>
            <a:solidFill>
              <a:srgbClr val="3D85C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solidFill>
                  <a:schemeClr val="dk2"/>
                </a:solidFill>
              </a:endParaRPr>
            </a:p>
          </p:txBody>
        </p:sp>
      </p:grpSp>
      <p:sp>
        <p:nvSpPr>
          <p:cNvPr id="137" name="Google Shape;137;p16"/>
          <p:cNvSpPr txBox="1"/>
          <p:nvPr>
            <p:ph idx="4294967295" type="body"/>
          </p:nvPr>
        </p:nvSpPr>
        <p:spPr>
          <a:xfrm>
            <a:off x="9759605" y="8297500"/>
            <a:ext cx="4485600" cy="18126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b="1" lang="en-US" sz="3200">
                <a:solidFill>
                  <a:srgbClr val="44546A"/>
                </a:solidFill>
              </a:rPr>
              <a:t>Construir un modelo</a:t>
            </a:r>
            <a:endParaRPr b="1" sz="3200">
              <a:solidFill>
                <a:srgbClr val="44546A"/>
              </a:solidFill>
            </a:endParaRPr>
          </a:p>
        </p:txBody>
      </p:sp>
      <p:sp>
        <p:nvSpPr>
          <p:cNvPr descr="Background pointer shape in timeline graphic" id="138" name="Google Shape;138;p16"/>
          <p:cNvSpPr/>
          <p:nvPr/>
        </p:nvSpPr>
        <p:spPr>
          <a:xfrm>
            <a:off x="13069427" y="5180050"/>
            <a:ext cx="4102200" cy="1491000"/>
          </a:xfrm>
          <a:prstGeom prst="chevron">
            <a:avLst>
              <a:gd fmla="val 50000" name="adj"/>
            </a:avLst>
          </a:prstGeom>
          <a:solidFill>
            <a:srgbClr val="0B5394"/>
          </a:solidFill>
          <a:ln cap="flat" cmpd="sng" w="9525">
            <a:solidFill>
              <a:schemeClr val="lt1"/>
            </a:solidFill>
            <a:prstDash val="solid"/>
            <a:round/>
            <a:headEnd len="sm" w="sm" type="none"/>
            <a:tailEnd len="sm" w="sm" type="none"/>
          </a:ln>
        </p:spPr>
        <p:txBody>
          <a:bodyPr anchorCtr="0" anchor="ctr" bIns="243750" lIns="243750" spcFirstLastPara="1" rIns="243750" wrap="square" tIns="243750">
            <a:noAutofit/>
          </a:bodyPr>
          <a:lstStyle/>
          <a:p>
            <a:pPr indent="0" lvl="0" marL="0" rtl="0" algn="l">
              <a:spcBef>
                <a:spcPts val="0"/>
              </a:spcBef>
              <a:spcAft>
                <a:spcPts val="0"/>
              </a:spcAft>
              <a:buNone/>
            </a:pPr>
            <a:r>
              <a:t/>
            </a:r>
            <a:endParaRPr/>
          </a:p>
        </p:txBody>
      </p:sp>
      <p:sp>
        <p:nvSpPr>
          <p:cNvPr id="139" name="Google Shape;139;p16"/>
          <p:cNvSpPr txBox="1"/>
          <p:nvPr>
            <p:ph idx="4294967295" type="body"/>
          </p:nvPr>
        </p:nvSpPr>
        <p:spPr>
          <a:xfrm>
            <a:off x="13728823" y="5455150"/>
            <a:ext cx="2631000" cy="940800"/>
          </a:xfrm>
          <a:prstGeom prst="rect">
            <a:avLst/>
          </a:prstGeom>
        </p:spPr>
        <p:txBody>
          <a:bodyPr anchorCtr="0" anchor="ctr" bIns="45700" lIns="91425" spcFirstLastPara="1" rIns="91425" wrap="square" tIns="45700">
            <a:normAutofit/>
          </a:bodyPr>
          <a:lstStyle/>
          <a:p>
            <a:pPr indent="0" lvl="0" marL="0" rtl="0" algn="ctr">
              <a:lnSpc>
                <a:spcPct val="100000"/>
              </a:lnSpc>
              <a:spcBef>
                <a:spcPts val="640"/>
              </a:spcBef>
              <a:spcAft>
                <a:spcPts val="0"/>
              </a:spcAft>
              <a:buNone/>
            </a:pPr>
            <a:r>
              <a:rPr b="1" lang="en-US" sz="4800">
                <a:solidFill>
                  <a:schemeClr val="lt1"/>
                </a:solidFill>
              </a:rPr>
              <a:t>Invertir</a:t>
            </a:r>
            <a:endParaRPr b="1" sz="4800">
              <a:solidFill>
                <a:schemeClr val="lt1"/>
              </a:solidFill>
            </a:endParaRPr>
          </a:p>
        </p:txBody>
      </p:sp>
      <p:grpSp>
        <p:nvGrpSpPr>
          <p:cNvPr id="140" name="Google Shape;140;p16"/>
          <p:cNvGrpSpPr/>
          <p:nvPr/>
        </p:nvGrpSpPr>
        <p:grpSpPr>
          <a:xfrm>
            <a:off x="14845415" y="4002480"/>
            <a:ext cx="397800" cy="1187312"/>
            <a:chOff x="7422707" y="2001240"/>
            <a:chExt cx="198900" cy="593656"/>
          </a:xfrm>
        </p:grpSpPr>
        <p:cxnSp>
          <p:nvCxnSpPr>
            <p:cNvPr id="141" name="Google Shape;141;p16"/>
            <p:cNvCxnSpPr/>
            <p:nvPr/>
          </p:nvCxnSpPr>
          <p:spPr>
            <a:xfrm>
              <a:off x="7522170" y="2040196"/>
              <a:ext cx="0" cy="554700"/>
            </a:xfrm>
            <a:prstGeom prst="straightConnector1">
              <a:avLst/>
            </a:prstGeom>
            <a:noFill/>
            <a:ln cap="flat" cmpd="sng" w="9525">
              <a:solidFill>
                <a:schemeClr val="dk2"/>
              </a:solidFill>
              <a:prstDash val="solid"/>
              <a:round/>
              <a:headEnd len="sm" w="sm" type="none"/>
              <a:tailEnd len="sm" w="sm" type="none"/>
            </a:ln>
          </p:spPr>
        </p:cxnSp>
        <p:sp>
          <p:nvSpPr>
            <p:cNvPr id="142" name="Google Shape;142;p16"/>
            <p:cNvSpPr/>
            <p:nvPr/>
          </p:nvSpPr>
          <p:spPr>
            <a:xfrm>
              <a:off x="7422707" y="2001240"/>
              <a:ext cx="198900" cy="198900"/>
            </a:xfrm>
            <a:prstGeom prst="ellipse">
              <a:avLst/>
            </a:prstGeom>
            <a:solidFill>
              <a:srgbClr val="3D85C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43" name="Google Shape;143;p16"/>
          <p:cNvSpPr txBox="1"/>
          <p:nvPr>
            <p:ph idx="4294967295" type="body"/>
          </p:nvPr>
        </p:nvSpPr>
        <p:spPr>
          <a:xfrm>
            <a:off x="10872050" y="2927150"/>
            <a:ext cx="7188900" cy="71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b="1" lang="en-US">
                <a:solidFill>
                  <a:srgbClr val="44546A"/>
                </a:solidFill>
                <a:highlight>
                  <a:srgbClr val="FFFFFF"/>
                </a:highlight>
              </a:rPr>
              <a:t>¿</a:t>
            </a:r>
            <a:r>
              <a:rPr b="1" lang="en-US">
                <a:solidFill>
                  <a:srgbClr val="44546A"/>
                </a:solidFill>
              </a:rPr>
              <a:t>Estimar los precios futuros del SPY500?</a:t>
            </a:r>
            <a:endParaRPr b="1">
              <a:solidFill>
                <a:srgbClr val="44546A"/>
              </a:solidFill>
            </a:endParaRPr>
          </a:p>
        </p:txBody>
      </p:sp>
      <p:sp>
        <p:nvSpPr>
          <p:cNvPr id="144" name="Google Shape;144;p16"/>
          <p:cNvSpPr txBox="1"/>
          <p:nvPr>
            <p:ph idx="4294967295" type="body"/>
          </p:nvPr>
        </p:nvSpPr>
        <p:spPr>
          <a:xfrm>
            <a:off x="475584" y="5455150"/>
            <a:ext cx="2631000" cy="940800"/>
          </a:xfrm>
          <a:prstGeom prst="rect">
            <a:avLst/>
          </a:prstGeom>
          <a:noFill/>
        </p:spPr>
        <p:txBody>
          <a:bodyPr anchorCtr="0" anchor="ctr" bIns="45700" lIns="91425" spcFirstLastPara="1" rIns="91425" wrap="square" tIns="45700">
            <a:normAutofit/>
          </a:bodyPr>
          <a:lstStyle/>
          <a:p>
            <a:pPr indent="0" lvl="0" marL="0" rtl="0" algn="ctr">
              <a:lnSpc>
                <a:spcPct val="100000"/>
              </a:lnSpc>
              <a:spcBef>
                <a:spcPts val="640"/>
              </a:spcBef>
              <a:spcAft>
                <a:spcPts val="0"/>
              </a:spcAft>
              <a:buNone/>
            </a:pPr>
            <a:r>
              <a:rPr lang="en-US" sz="3200">
                <a:solidFill>
                  <a:schemeClr val="dk1"/>
                </a:solidFill>
              </a:rPr>
              <a:t>¿Qué es?</a:t>
            </a:r>
            <a:endParaRPr sz="3200">
              <a:solidFill>
                <a:schemeClr val="dk1"/>
              </a:solidFill>
            </a:endParaRPr>
          </a:p>
        </p:txBody>
      </p:sp>
      <p:sp>
        <p:nvSpPr>
          <p:cNvPr id="145" name="Google Shape;145;p16"/>
          <p:cNvSpPr txBox="1"/>
          <p:nvPr>
            <p:ph idx="4294967295" type="body"/>
          </p:nvPr>
        </p:nvSpPr>
        <p:spPr>
          <a:xfrm>
            <a:off x="3875484" y="5455150"/>
            <a:ext cx="2631000" cy="940800"/>
          </a:xfrm>
          <a:prstGeom prst="rect">
            <a:avLst/>
          </a:prstGeom>
          <a:noFill/>
        </p:spPr>
        <p:txBody>
          <a:bodyPr anchorCtr="0" anchor="ctr" bIns="45700" lIns="91425" spcFirstLastPara="1" rIns="91425" wrap="square" tIns="45700">
            <a:normAutofit/>
          </a:bodyPr>
          <a:lstStyle/>
          <a:p>
            <a:pPr indent="0" lvl="0" marL="0" rtl="0" algn="ctr">
              <a:lnSpc>
                <a:spcPct val="100000"/>
              </a:lnSpc>
              <a:spcBef>
                <a:spcPts val="640"/>
              </a:spcBef>
              <a:spcAft>
                <a:spcPts val="0"/>
              </a:spcAft>
              <a:buNone/>
            </a:pPr>
            <a:r>
              <a:rPr lang="en-US" sz="3200">
                <a:solidFill>
                  <a:schemeClr val="dk1"/>
                </a:solidFill>
              </a:rPr>
              <a:t>¿Qui</a:t>
            </a:r>
            <a:r>
              <a:rPr lang="en-US"/>
              <a:t>é</a:t>
            </a:r>
            <a:r>
              <a:rPr lang="en-US" sz="3200">
                <a:solidFill>
                  <a:schemeClr val="dk1"/>
                </a:solidFill>
              </a:rPr>
              <a:t>nes ?</a:t>
            </a:r>
            <a:endParaRPr sz="3200">
              <a:solidFill>
                <a:schemeClr val="dk1"/>
              </a:solidFill>
            </a:endParaRPr>
          </a:p>
        </p:txBody>
      </p:sp>
      <p:sp>
        <p:nvSpPr>
          <p:cNvPr id="146" name="Google Shape;146;p16"/>
          <p:cNvSpPr txBox="1"/>
          <p:nvPr>
            <p:ph idx="4294967295" type="body"/>
          </p:nvPr>
        </p:nvSpPr>
        <p:spPr>
          <a:xfrm>
            <a:off x="7188784" y="5546925"/>
            <a:ext cx="2631000" cy="940800"/>
          </a:xfrm>
          <a:prstGeom prst="rect">
            <a:avLst/>
          </a:prstGeom>
          <a:noFill/>
        </p:spPr>
        <p:txBody>
          <a:bodyPr anchorCtr="0" anchor="ctr" bIns="45700" lIns="91425" spcFirstLastPara="1" rIns="91425" wrap="square" tIns="45700">
            <a:normAutofit/>
          </a:bodyPr>
          <a:lstStyle/>
          <a:p>
            <a:pPr indent="0" lvl="0" marL="0" rtl="0" algn="ctr">
              <a:lnSpc>
                <a:spcPct val="100000"/>
              </a:lnSpc>
              <a:spcBef>
                <a:spcPts val="640"/>
              </a:spcBef>
              <a:spcAft>
                <a:spcPts val="0"/>
              </a:spcAft>
              <a:buNone/>
            </a:pPr>
            <a:r>
              <a:rPr lang="en-US" sz="3200">
                <a:solidFill>
                  <a:schemeClr val="dk1"/>
                </a:solidFill>
              </a:rPr>
              <a:t>¿Qué es?</a:t>
            </a:r>
            <a:endParaRPr sz="3200">
              <a:solidFill>
                <a:schemeClr val="dk1"/>
              </a:solidFill>
            </a:endParaRPr>
          </a:p>
        </p:txBody>
      </p:sp>
      <p:sp>
        <p:nvSpPr>
          <p:cNvPr id="147" name="Google Shape;147;p16"/>
          <p:cNvSpPr txBox="1"/>
          <p:nvPr>
            <p:ph idx="4294967295" type="body"/>
          </p:nvPr>
        </p:nvSpPr>
        <p:spPr>
          <a:xfrm>
            <a:off x="10502084" y="5455150"/>
            <a:ext cx="2631000" cy="940800"/>
          </a:xfrm>
          <a:prstGeom prst="rect">
            <a:avLst/>
          </a:prstGeom>
          <a:noFill/>
        </p:spPr>
        <p:txBody>
          <a:bodyPr anchorCtr="0" anchor="ctr" bIns="45700" lIns="91425" spcFirstLastPara="1" rIns="91425" wrap="square" tIns="45700">
            <a:normAutofit/>
          </a:bodyPr>
          <a:lstStyle/>
          <a:p>
            <a:pPr indent="0" lvl="0" marL="0" rtl="0" algn="ctr">
              <a:lnSpc>
                <a:spcPct val="100000"/>
              </a:lnSpc>
              <a:spcBef>
                <a:spcPts val="640"/>
              </a:spcBef>
              <a:spcAft>
                <a:spcPts val="0"/>
              </a:spcAft>
              <a:buNone/>
            </a:pPr>
            <a:r>
              <a:rPr lang="en-US" sz="3200">
                <a:solidFill>
                  <a:schemeClr val="dk1"/>
                </a:solidFill>
              </a:rPr>
              <a:t>¿Es posible?</a:t>
            </a:r>
            <a:endParaRPr sz="3200">
              <a:solidFill>
                <a:schemeClr val="dk1"/>
              </a:solidFill>
            </a:endParaRPr>
          </a:p>
        </p:txBody>
      </p:sp>
      <p:pic>
        <p:nvPicPr>
          <p:cNvPr id="148" name="Google Shape;148;p16"/>
          <p:cNvPicPr preferRelativeResize="0"/>
          <p:nvPr/>
        </p:nvPicPr>
        <p:blipFill rotWithShape="1">
          <a:blip r:embed="rId3">
            <a:alphaModFix/>
          </a:blip>
          <a:srcRect b="0" l="0" r="0" t="0"/>
          <a:stretch/>
        </p:blipFill>
        <p:spPr>
          <a:xfrm>
            <a:off x="12185450" y="161150"/>
            <a:ext cx="5870153" cy="24067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F4"/>
        </a:solidFill>
      </p:bgPr>
    </p:bg>
    <p:spTree>
      <p:nvGrpSpPr>
        <p:cNvPr id="152" name="Shape 152"/>
        <p:cNvGrpSpPr/>
        <p:nvPr/>
      </p:nvGrpSpPr>
      <p:grpSpPr>
        <a:xfrm>
          <a:off x="0" y="0"/>
          <a:ext cx="0" cy="0"/>
          <a:chOff x="0" y="0"/>
          <a:chExt cx="0" cy="0"/>
        </a:xfrm>
      </p:grpSpPr>
      <p:pic>
        <p:nvPicPr>
          <p:cNvPr id="153" name="Google Shape;153;p17"/>
          <p:cNvPicPr preferRelativeResize="0"/>
          <p:nvPr/>
        </p:nvPicPr>
        <p:blipFill rotWithShape="1">
          <a:blip r:embed="rId3">
            <a:alphaModFix/>
          </a:blip>
          <a:srcRect b="0" l="0" r="0" t="0"/>
          <a:stretch/>
        </p:blipFill>
        <p:spPr>
          <a:xfrm>
            <a:off x="1513763" y="1719431"/>
            <a:ext cx="15260473" cy="6848138"/>
          </a:xfrm>
          <a:prstGeom prst="rect">
            <a:avLst/>
          </a:prstGeom>
          <a:noFill/>
          <a:ln>
            <a:noFill/>
          </a:ln>
        </p:spPr>
      </p:pic>
      <p:grpSp>
        <p:nvGrpSpPr>
          <p:cNvPr id="154" name="Google Shape;154;p17"/>
          <p:cNvGrpSpPr/>
          <p:nvPr/>
        </p:nvGrpSpPr>
        <p:grpSpPr>
          <a:xfrm>
            <a:off x="516747" y="742560"/>
            <a:ext cx="8627175" cy="1273333"/>
            <a:chOff x="0" y="38100"/>
            <a:chExt cx="11502900" cy="1697777"/>
          </a:xfrm>
        </p:grpSpPr>
        <p:sp>
          <p:nvSpPr>
            <p:cNvPr id="155" name="Google Shape;155;p17"/>
            <p:cNvSpPr txBox="1"/>
            <p:nvPr/>
          </p:nvSpPr>
          <p:spPr>
            <a:xfrm>
              <a:off x="0" y="1366577"/>
              <a:ext cx="11502900" cy="369300"/>
            </a:xfrm>
            <a:prstGeom prst="rect">
              <a:avLst/>
            </a:prstGeom>
            <a:noFill/>
            <a:ln>
              <a:noFill/>
            </a:ln>
          </p:spPr>
          <p:txBody>
            <a:bodyPr anchorCtr="0" anchor="t" bIns="0" lIns="0" spcFirstLastPara="1" rIns="0" wrap="square" tIns="0">
              <a:spAutoFit/>
            </a:bodyPr>
            <a:lstStyle/>
            <a:p>
              <a:pPr indent="0" lvl="0" marL="0" marR="0" rtl="0" algn="l">
                <a:lnSpc>
                  <a:spcPct val="116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6" name="Google Shape;156;p17"/>
            <p:cNvSpPr txBox="1"/>
            <p:nvPr/>
          </p:nvSpPr>
          <p:spPr>
            <a:xfrm>
              <a:off x="0" y="38100"/>
              <a:ext cx="11502900" cy="903000"/>
            </a:xfrm>
            <a:prstGeom prst="rect">
              <a:avLst/>
            </a:prstGeom>
            <a:noFill/>
            <a:ln>
              <a:noFill/>
            </a:ln>
          </p:spPr>
          <p:txBody>
            <a:bodyPr anchorCtr="0" anchor="t" bIns="0" lIns="0" spcFirstLastPara="1" rIns="0" wrap="square" tIns="0">
              <a:spAutoFit/>
            </a:bodyPr>
            <a:lstStyle/>
            <a:p>
              <a:pPr indent="0" lvl="0" marL="0" marR="0" rtl="0" algn="l">
                <a:lnSpc>
                  <a:spcPct val="109993"/>
                </a:lnSpc>
                <a:spcBef>
                  <a:spcPts val="0"/>
                </a:spcBef>
                <a:spcAft>
                  <a:spcPts val="0"/>
                </a:spcAft>
                <a:buNone/>
              </a:pPr>
              <a:r>
                <a:rPr b="1" i="0" lang="en-US" sz="4400" u="none" cap="none" strike="noStrike">
                  <a:solidFill>
                    <a:srgbClr val="403F3D"/>
                  </a:solidFill>
                  <a:latin typeface="Inter"/>
                  <a:ea typeface="Inter"/>
                  <a:cs typeface="Inter"/>
                  <a:sym typeface="Inter"/>
                </a:rPr>
                <a:t>CONOZCAMOS EL ACTIVO</a:t>
              </a:r>
              <a:endParaRPr sz="4400"/>
            </a:p>
          </p:txBody>
        </p:sp>
      </p:grpSp>
      <p:sp>
        <p:nvSpPr>
          <p:cNvPr id="157" name="Google Shape;157;p17"/>
          <p:cNvSpPr txBox="1"/>
          <p:nvPr/>
        </p:nvSpPr>
        <p:spPr>
          <a:xfrm>
            <a:off x="16381225" y="7826100"/>
            <a:ext cx="1779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a:t>
            </a:r>
            <a:r>
              <a:rPr b="1" lang="en-US" sz="1500">
                <a:latin typeface="Calibri"/>
                <a:ea typeface="Calibri"/>
                <a:cs typeface="Calibri"/>
                <a:sym typeface="Calibri"/>
              </a:rPr>
              <a:t>Yahoo Finace</a:t>
            </a:r>
            <a:endParaRPr b="1" sz="1500">
              <a:latin typeface="Calibri"/>
              <a:ea typeface="Calibri"/>
              <a:cs typeface="Calibri"/>
              <a:sym typeface="Calibri"/>
            </a:endParaRPr>
          </a:p>
        </p:txBody>
      </p:sp>
      <p:grpSp>
        <p:nvGrpSpPr>
          <p:cNvPr id="158" name="Google Shape;158;p17"/>
          <p:cNvGrpSpPr/>
          <p:nvPr/>
        </p:nvGrpSpPr>
        <p:grpSpPr>
          <a:xfrm>
            <a:off x="-559213" y="8831622"/>
            <a:ext cx="20999194" cy="1073010"/>
            <a:chOff x="0" y="-36"/>
            <a:chExt cx="25349100" cy="1430679"/>
          </a:xfrm>
        </p:grpSpPr>
        <p:sp>
          <p:nvSpPr>
            <p:cNvPr id="159" name="Google Shape;159;p17"/>
            <p:cNvSpPr/>
            <p:nvPr/>
          </p:nvSpPr>
          <p:spPr>
            <a:xfrm rot="-5400000">
              <a:off x="12534950" y="-11282007"/>
              <a:ext cx="279300" cy="251460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rot="-5400000">
              <a:off x="12535350" y="-11957667"/>
              <a:ext cx="278400" cy="25349100"/>
            </a:xfrm>
            <a:prstGeom prst="rect">
              <a:avLst/>
            </a:pr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rot="-5400000">
              <a:off x="12533300" y="-12279336"/>
              <a:ext cx="282600" cy="248412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F4"/>
        </a:solidFill>
      </p:bgPr>
    </p:bg>
    <p:spTree>
      <p:nvGrpSpPr>
        <p:cNvPr id="165" name="Shape 165"/>
        <p:cNvGrpSpPr/>
        <p:nvPr/>
      </p:nvGrpSpPr>
      <p:grpSpPr>
        <a:xfrm>
          <a:off x="0" y="0"/>
          <a:ext cx="0" cy="0"/>
          <a:chOff x="0" y="0"/>
          <a:chExt cx="0" cy="0"/>
        </a:xfrm>
      </p:grpSpPr>
      <p:grpSp>
        <p:nvGrpSpPr>
          <p:cNvPr id="166" name="Google Shape;166;p18"/>
          <p:cNvGrpSpPr/>
          <p:nvPr/>
        </p:nvGrpSpPr>
        <p:grpSpPr>
          <a:xfrm>
            <a:off x="12543037" y="0"/>
            <a:ext cx="1069867" cy="10287000"/>
            <a:chOff x="0" y="0"/>
            <a:chExt cx="1426490" cy="13716000"/>
          </a:xfrm>
        </p:grpSpPr>
        <p:sp>
          <p:nvSpPr>
            <p:cNvPr id="167" name="Google Shape;167;p18"/>
            <p:cNvSpPr/>
            <p:nvPr/>
          </p:nvSpPr>
          <p:spPr>
            <a:xfrm rot="10800000">
              <a:off x="1146533" y="0"/>
              <a:ext cx="279957" cy="13716000"/>
            </a:xfrm>
            <a:prstGeom prst="rect">
              <a:avLst/>
            </a:prstGeom>
            <a:solidFill>
              <a:srgbClr val="0E3589">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rot="10800000">
              <a:off x="571452" y="0"/>
              <a:ext cx="280997" cy="13716000"/>
            </a:xfrm>
            <a:prstGeom prst="rect">
              <a:avLst/>
            </a:pr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rot="10800000">
              <a:off x="0" y="0"/>
              <a:ext cx="278410" cy="13716000"/>
            </a:xfrm>
            <a:prstGeom prst="rect">
              <a:avLst/>
            </a:prstGeom>
            <a:solidFill>
              <a:srgbClr val="0E3589">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8"/>
          <p:cNvSpPr/>
          <p:nvPr/>
        </p:nvSpPr>
        <p:spPr>
          <a:xfrm>
            <a:off x="9579601" y="1786498"/>
            <a:ext cx="7470534" cy="2986709"/>
          </a:xfrm>
          <a:custGeom>
            <a:rect b="b" l="l" r="r" t="t"/>
            <a:pathLst>
              <a:path extrusionOk="0" h="9363939" w="23421643">
                <a:moveTo>
                  <a:pt x="23116843" y="0"/>
                </a:moveTo>
                <a:lnTo>
                  <a:pt x="304800" y="0"/>
                </a:lnTo>
                <a:cubicBezTo>
                  <a:pt x="135890" y="0"/>
                  <a:pt x="0" y="135890"/>
                  <a:pt x="0" y="304800"/>
                </a:cubicBezTo>
                <a:lnTo>
                  <a:pt x="0" y="9059139"/>
                </a:lnTo>
                <a:cubicBezTo>
                  <a:pt x="0" y="9228050"/>
                  <a:pt x="135890" y="9363939"/>
                  <a:pt x="304800" y="9363939"/>
                </a:cubicBezTo>
                <a:lnTo>
                  <a:pt x="23116843" y="9363939"/>
                </a:lnTo>
                <a:cubicBezTo>
                  <a:pt x="23285752" y="9363939"/>
                  <a:pt x="23421643" y="9228050"/>
                  <a:pt x="23421643" y="9059139"/>
                </a:cubicBezTo>
                <a:lnTo>
                  <a:pt x="23421643" y="304800"/>
                </a:lnTo>
                <a:cubicBezTo>
                  <a:pt x="23421643" y="135890"/>
                  <a:pt x="23285752" y="0"/>
                  <a:pt x="23116843" y="0"/>
                </a:cubicBezTo>
                <a:close/>
              </a:path>
            </a:pathLst>
          </a:custGeom>
          <a:solidFill>
            <a:srgbClr val="F2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9579601" y="5513793"/>
            <a:ext cx="7470534" cy="2986709"/>
          </a:xfrm>
          <a:custGeom>
            <a:rect b="b" l="l" r="r" t="t"/>
            <a:pathLst>
              <a:path extrusionOk="0" h="9363939" w="23421643">
                <a:moveTo>
                  <a:pt x="23116843" y="0"/>
                </a:moveTo>
                <a:lnTo>
                  <a:pt x="304800" y="0"/>
                </a:lnTo>
                <a:cubicBezTo>
                  <a:pt x="135890" y="0"/>
                  <a:pt x="0" y="135890"/>
                  <a:pt x="0" y="304800"/>
                </a:cubicBezTo>
                <a:lnTo>
                  <a:pt x="0" y="9059139"/>
                </a:lnTo>
                <a:cubicBezTo>
                  <a:pt x="0" y="9228050"/>
                  <a:pt x="135890" y="9363939"/>
                  <a:pt x="304800" y="9363939"/>
                </a:cubicBezTo>
                <a:lnTo>
                  <a:pt x="23116843" y="9363939"/>
                </a:lnTo>
                <a:cubicBezTo>
                  <a:pt x="23285752" y="9363939"/>
                  <a:pt x="23421643" y="9228050"/>
                  <a:pt x="23421643" y="9059139"/>
                </a:cubicBezTo>
                <a:lnTo>
                  <a:pt x="23421643" y="304800"/>
                </a:lnTo>
                <a:cubicBezTo>
                  <a:pt x="23421643" y="135890"/>
                  <a:pt x="23285752" y="0"/>
                  <a:pt x="23116843" y="0"/>
                </a:cubicBezTo>
                <a:close/>
              </a:path>
            </a:pathLst>
          </a:custGeom>
          <a:solidFill>
            <a:srgbClr val="F2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nvSpPr>
        <p:spPr>
          <a:xfrm>
            <a:off x="474002" y="613124"/>
            <a:ext cx="8284154" cy="153479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400" u="none" cap="none" strike="noStrike">
                <a:solidFill>
                  <a:srgbClr val="403F3D"/>
                </a:solidFill>
                <a:latin typeface="Inter"/>
                <a:ea typeface="Inter"/>
                <a:cs typeface="Inter"/>
                <a:sym typeface="Inter"/>
              </a:rPr>
              <a:t>MODELO DE SERIE DE TIEMPO </a:t>
            </a:r>
            <a:endParaRPr/>
          </a:p>
          <a:p>
            <a:pPr indent="0" lvl="0" marL="0" marR="0" rtl="0" algn="l">
              <a:lnSpc>
                <a:spcPct val="82500"/>
              </a:lnSpc>
              <a:spcBef>
                <a:spcPts val="0"/>
              </a:spcBef>
              <a:spcAft>
                <a:spcPts val="0"/>
              </a:spcAft>
              <a:buNone/>
            </a:pPr>
            <a:r>
              <a:t/>
            </a:r>
            <a:endParaRPr b="1" i="0" sz="4400" u="none" cap="none" strike="noStrike">
              <a:solidFill>
                <a:srgbClr val="403F3D"/>
              </a:solidFill>
              <a:latin typeface="Inter"/>
              <a:ea typeface="Inter"/>
              <a:cs typeface="Inter"/>
              <a:sym typeface="Inter"/>
            </a:endParaRPr>
          </a:p>
          <a:p>
            <a:pPr indent="0" lvl="0" marL="0" marR="0" rtl="0" algn="l">
              <a:lnSpc>
                <a:spcPct val="110000"/>
              </a:lnSpc>
              <a:spcBef>
                <a:spcPts val="0"/>
              </a:spcBef>
              <a:spcAft>
                <a:spcPts val="0"/>
              </a:spcAft>
              <a:buNone/>
            </a:pPr>
            <a:r>
              <a:rPr b="1" i="0" lang="en-US" sz="3300" u="none" cap="none" strike="noStrike">
                <a:solidFill>
                  <a:srgbClr val="403F3D"/>
                </a:solidFill>
                <a:latin typeface="Inter"/>
                <a:ea typeface="Inter"/>
                <a:cs typeface="Inter"/>
                <a:sym typeface="Inter"/>
              </a:rPr>
              <a:t>HOLT WINTERS</a:t>
            </a:r>
            <a:endParaRPr/>
          </a:p>
        </p:txBody>
      </p:sp>
      <p:sp>
        <p:nvSpPr>
          <p:cNvPr id="173" name="Google Shape;173;p18"/>
          <p:cNvSpPr txBox="1"/>
          <p:nvPr/>
        </p:nvSpPr>
        <p:spPr>
          <a:xfrm>
            <a:off x="668872" y="8804910"/>
            <a:ext cx="8680219" cy="94869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699" u="none" cap="none" strike="noStrike">
                <a:solidFill>
                  <a:srgbClr val="403F3D"/>
                </a:solidFill>
                <a:latin typeface="Ruda"/>
                <a:ea typeface="Ruda"/>
                <a:cs typeface="Ruda"/>
                <a:sym typeface="Ruda"/>
              </a:rPr>
              <a:t>Resultados de este modelo</a:t>
            </a:r>
            <a:endParaRPr/>
          </a:p>
          <a:p>
            <a:pPr indent="0" lvl="0" marL="0" marR="0" rtl="0" algn="l">
              <a:lnSpc>
                <a:spcPct val="140014"/>
              </a:lnSpc>
              <a:spcBef>
                <a:spcPts val="0"/>
              </a:spcBef>
              <a:spcAft>
                <a:spcPts val="0"/>
              </a:spcAft>
              <a:buNone/>
            </a:pPr>
            <a:r>
              <a:rPr b="1" i="0" lang="en-US" sz="2699" u="none" cap="none" strike="noStrike">
                <a:solidFill>
                  <a:srgbClr val="403F3D"/>
                </a:solidFill>
                <a:latin typeface="Inter"/>
                <a:ea typeface="Inter"/>
                <a:cs typeface="Inter"/>
                <a:sym typeface="Inter"/>
              </a:rPr>
              <a:t>El precio subirá.</a:t>
            </a:r>
            <a:endParaRPr/>
          </a:p>
        </p:txBody>
      </p:sp>
      <p:pic>
        <p:nvPicPr>
          <p:cNvPr id="174" name="Google Shape;174;p18"/>
          <p:cNvPicPr preferRelativeResize="0"/>
          <p:nvPr/>
        </p:nvPicPr>
        <p:blipFill rotWithShape="1">
          <a:blip r:embed="rId3">
            <a:alphaModFix/>
          </a:blip>
          <a:srcRect b="0" l="0" r="0" t="0"/>
          <a:stretch/>
        </p:blipFill>
        <p:spPr>
          <a:xfrm>
            <a:off x="13612901" y="0"/>
            <a:ext cx="4748825" cy="1947025"/>
          </a:xfrm>
          <a:prstGeom prst="rect">
            <a:avLst/>
          </a:prstGeom>
          <a:noFill/>
          <a:ln>
            <a:noFill/>
          </a:ln>
        </p:spPr>
      </p:pic>
      <p:pic>
        <p:nvPicPr>
          <p:cNvPr id="175" name="Google Shape;175;p18"/>
          <p:cNvPicPr preferRelativeResize="0"/>
          <p:nvPr/>
        </p:nvPicPr>
        <p:blipFill>
          <a:blip r:embed="rId4">
            <a:alphaModFix/>
          </a:blip>
          <a:stretch>
            <a:fillRect/>
          </a:stretch>
        </p:blipFill>
        <p:spPr>
          <a:xfrm>
            <a:off x="6257925" y="1786500"/>
            <a:ext cx="11615750" cy="671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F4"/>
        </a:solidFill>
      </p:bgPr>
    </p:bg>
    <p:spTree>
      <p:nvGrpSpPr>
        <p:cNvPr id="179" name="Shape 179"/>
        <p:cNvGrpSpPr/>
        <p:nvPr/>
      </p:nvGrpSpPr>
      <p:grpSpPr>
        <a:xfrm>
          <a:off x="0" y="0"/>
          <a:ext cx="0" cy="0"/>
          <a:chOff x="0" y="0"/>
          <a:chExt cx="0" cy="0"/>
        </a:xfrm>
      </p:grpSpPr>
      <p:grpSp>
        <p:nvGrpSpPr>
          <p:cNvPr id="180" name="Google Shape;180;p19"/>
          <p:cNvGrpSpPr/>
          <p:nvPr/>
        </p:nvGrpSpPr>
        <p:grpSpPr>
          <a:xfrm>
            <a:off x="-361950" y="2184752"/>
            <a:ext cx="19011901" cy="1072982"/>
            <a:chOff x="0" y="0"/>
            <a:chExt cx="25349201" cy="1430642"/>
          </a:xfrm>
        </p:grpSpPr>
        <p:sp>
          <p:nvSpPr>
            <p:cNvPr id="181" name="Google Shape;181;p19"/>
            <p:cNvSpPr/>
            <p:nvPr/>
          </p:nvSpPr>
          <p:spPr>
            <a:xfrm rot="-5400000">
              <a:off x="12534900" y="-11282057"/>
              <a:ext cx="279400" cy="25146000"/>
            </a:xfrm>
            <a:prstGeom prst="rect">
              <a:avLst/>
            </a:prstGeom>
            <a:solidFill>
              <a:srgbClr val="0E3589">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rot="-5400000">
              <a:off x="12535420" y="-11957698"/>
              <a:ext cx="278361" cy="25349201"/>
            </a:xfrm>
            <a:prstGeom prst="rect">
              <a:avLst/>
            </a:pr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rot="-5400000">
              <a:off x="12533318" y="-12279318"/>
              <a:ext cx="282563" cy="24841201"/>
            </a:xfrm>
            <a:prstGeom prst="rect">
              <a:avLst/>
            </a:prstGeom>
            <a:solidFill>
              <a:srgbClr val="0E3589">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9"/>
          <p:cNvSpPr txBox="1"/>
          <p:nvPr/>
        </p:nvSpPr>
        <p:spPr>
          <a:xfrm>
            <a:off x="430447" y="1066800"/>
            <a:ext cx="8713553" cy="627520"/>
          </a:xfrm>
          <a:prstGeom prst="rect">
            <a:avLst/>
          </a:prstGeom>
          <a:noFill/>
          <a:ln>
            <a:noFill/>
          </a:ln>
        </p:spPr>
        <p:txBody>
          <a:bodyPr anchorCtr="0" anchor="t" bIns="0" lIns="0" spcFirstLastPara="1" rIns="0" wrap="square" tIns="0">
            <a:spAutoFit/>
          </a:bodyPr>
          <a:lstStyle/>
          <a:p>
            <a:pPr indent="0" lvl="0" marL="0" marR="0" rtl="0" algn="l">
              <a:lnSpc>
                <a:spcPct val="109997"/>
              </a:lnSpc>
              <a:spcBef>
                <a:spcPts val="0"/>
              </a:spcBef>
              <a:spcAft>
                <a:spcPts val="0"/>
              </a:spcAft>
              <a:buNone/>
            </a:pPr>
            <a:r>
              <a:rPr b="1" i="0" lang="en-US" sz="4411" u="none" cap="none" strike="noStrike">
                <a:solidFill>
                  <a:srgbClr val="403F3D"/>
                </a:solidFill>
                <a:latin typeface="Inter"/>
                <a:ea typeface="Inter"/>
                <a:cs typeface="Inter"/>
                <a:sym typeface="Inter"/>
              </a:rPr>
              <a:t>RED NEURONAL LSTM </a:t>
            </a:r>
            <a:endParaRPr/>
          </a:p>
        </p:txBody>
      </p:sp>
      <p:sp>
        <p:nvSpPr>
          <p:cNvPr id="185" name="Google Shape;185;p19"/>
          <p:cNvSpPr txBox="1"/>
          <p:nvPr/>
        </p:nvSpPr>
        <p:spPr>
          <a:xfrm>
            <a:off x="231885" y="9097435"/>
            <a:ext cx="8680200" cy="9972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699" u="none" cap="none" strike="noStrike">
                <a:solidFill>
                  <a:srgbClr val="403F3D"/>
                </a:solidFill>
                <a:latin typeface="Ruda"/>
                <a:ea typeface="Ruda"/>
                <a:cs typeface="Ruda"/>
                <a:sym typeface="Ruda"/>
              </a:rPr>
              <a:t>Resultados de este modelo</a:t>
            </a:r>
            <a:endParaRPr/>
          </a:p>
          <a:p>
            <a:pPr indent="0" lvl="0" marL="0" marR="0" rtl="0" algn="l">
              <a:lnSpc>
                <a:spcPct val="140014"/>
              </a:lnSpc>
              <a:spcBef>
                <a:spcPts val="0"/>
              </a:spcBef>
              <a:spcAft>
                <a:spcPts val="0"/>
              </a:spcAft>
              <a:buNone/>
            </a:pPr>
            <a:r>
              <a:rPr b="1" i="0" lang="en-US" sz="2699" u="none" cap="none" strike="noStrike">
                <a:solidFill>
                  <a:srgbClr val="403F3D"/>
                </a:solidFill>
                <a:latin typeface="Inter"/>
                <a:ea typeface="Inter"/>
                <a:cs typeface="Inter"/>
                <a:sym typeface="Inter"/>
              </a:rPr>
              <a:t>El precio </a:t>
            </a:r>
            <a:r>
              <a:rPr b="1" lang="en-US" sz="2699">
                <a:solidFill>
                  <a:srgbClr val="403F3D"/>
                </a:solidFill>
                <a:latin typeface="Inter"/>
                <a:ea typeface="Inter"/>
                <a:cs typeface="Inter"/>
                <a:sym typeface="Inter"/>
              </a:rPr>
              <a:t>bajará</a:t>
            </a:r>
            <a:r>
              <a:rPr b="1" i="0" lang="en-US" sz="2699" u="none" cap="none" strike="noStrike">
                <a:solidFill>
                  <a:srgbClr val="403F3D"/>
                </a:solidFill>
                <a:latin typeface="Inter"/>
                <a:ea typeface="Inter"/>
                <a:cs typeface="Inter"/>
                <a:sym typeface="Inter"/>
              </a:rPr>
              <a:t>. </a:t>
            </a:r>
            <a:endParaRPr/>
          </a:p>
        </p:txBody>
      </p:sp>
      <p:pic>
        <p:nvPicPr>
          <p:cNvPr id="186" name="Google Shape;186;p19"/>
          <p:cNvPicPr preferRelativeResize="0"/>
          <p:nvPr/>
        </p:nvPicPr>
        <p:blipFill rotWithShape="1">
          <a:blip r:embed="rId3">
            <a:alphaModFix/>
          </a:blip>
          <a:srcRect b="0" l="0" r="0" t="0"/>
          <a:stretch/>
        </p:blipFill>
        <p:spPr>
          <a:xfrm>
            <a:off x="12417850" y="0"/>
            <a:ext cx="5870153" cy="2406763"/>
          </a:xfrm>
          <a:prstGeom prst="rect">
            <a:avLst/>
          </a:prstGeom>
          <a:noFill/>
          <a:ln>
            <a:noFill/>
          </a:ln>
        </p:spPr>
      </p:pic>
      <p:pic>
        <p:nvPicPr>
          <p:cNvPr id="187" name="Google Shape;187;p19"/>
          <p:cNvPicPr preferRelativeResize="0"/>
          <p:nvPr/>
        </p:nvPicPr>
        <p:blipFill>
          <a:blip r:embed="rId4">
            <a:alphaModFix/>
          </a:blip>
          <a:stretch>
            <a:fillRect/>
          </a:stretch>
        </p:blipFill>
        <p:spPr>
          <a:xfrm>
            <a:off x="4572000" y="3429000"/>
            <a:ext cx="13716000" cy="666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F4"/>
        </a:solidFill>
      </p:bgPr>
    </p:bg>
    <p:spTree>
      <p:nvGrpSpPr>
        <p:cNvPr id="191" name="Shape 191"/>
        <p:cNvGrpSpPr/>
        <p:nvPr/>
      </p:nvGrpSpPr>
      <p:grpSpPr>
        <a:xfrm>
          <a:off x="0" y="0"/>
          <a:ext cx="0" cy="0"/>
          <a:chOff x="0" y="0"/>
          <a:chExt cx="0" cy="0"/>
        </a:xfrm>
      </p:grpSpPr>
      <p:grpSp>
        <p:nvGrpSpPr>
          <p:cNvPr id="192" name="Google Shape;192;p20"/>
          <p:cNvGrpSpPr/>
          <p:nvPr/>
        </p:nvGrpSpPr>
        <p:grpSpPr>
          <a:xfrm>
            <a:off x="12543044" y="0"/>
            <a:ext cx="1069860" cy="10287000"/>
            <a:chOff x="10" y="0"/>
            <a:chExt cx="1426480" cy="13716000"/>
          </a:xfrm>
        </p:grpSpPr>
        <p:sp>
          <p:nvSpPr>
            <p:cNvPr id="193" name="Google Shape;193;p20"/>
            <p:cNvSpPr/>
            <p:nvPr/>
          </p:nvSpPr>
          <p:spPr>
            <a:xfrm rot="10800000">
              <a:off x="1146590" y="0"/>
              <a:ext cx="279900" cy="137160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rot="10800000">
              <a:off x="571349" y="0"/>
              <a:ext cx="281100" cy="13716000"/>
            </a:xfrm>
            <a:prstGeom prst="rect">
              <a:avLst/>
            </a:pr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10800000">
              <a:off x="10" y="0"/>
              <a:ext cx="278400" cy="137160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0"/>
          <p:cNvSpPr/>
          <p:nvPr/>
        </p:nvSpPr>
        <p:spPr>
          <a:xfrm>
            <a:off x="9579601" y="1786498"/>
            <a:ext cx="7494926" cy="2996460"/>
          </a:xfrm>
          <a:custGeom>
            <a:rect b="b" l="l" r="r" t="t"/>
            <a:pathLst>
              <a:path extrusionOk="0" h="9363939" w="23421643">
                <a:moveTo>
                  <a:pt x="23116843" y="0"/>
                </a:moveTo>
                <a:lnTo>
                  <a:pt x="304800" y="0"/>
                </a:lnTo>
                <a:cubicBezTo>
                  <a:pt x="135890" y="0"/>
                  <a:pt x="0" y="135890"/>
                  <a:pt x="0" y="304800"/>
                </a:cubicBezTo>
                <a:lnTo>
                  <a:pt x="0" y="9059139"/>
                </a:lnTo>
                <a:cubicBezTo>
                  <a:pt x="0" y="9228050"/>
                  <a:pt x="135890" y="9363939"/>
                  <a:pt x="304800" y="9363939"/>
                </a:cubicBezTo>
                <a:lnTo>
                  <a:pt x="23116843" y="9363939"/>
                </a:lnTo>
                <a:cubicBezTo>
                  <a:pt x="23285752" y="9363939"/>
                  <a:pt x="23421643" y="9228050"/>
                  <a:pt x="23421643" y="9059139"/>
                </a:cubicBezTo>
                <a:lnTo>
                  <a:pt x="23421643" y="304800"/>
                </a:lnTo>
                <a:cubicBezTo>
                  <a:pt x="23421643" y="135890"/>
                  <a:pt x="23285752" y="0"/>
                  <a:pt x="23116843" y="0"/>
                </a:cubicBezTo>
                <a:close/>
              </a:path>
            </a:pathLst>
          </a:custGeom>
          <a:solidFill>
            <a:srgbClr val="F2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9579601" y="5513793"/>
            <a:ext cx="7494926" cy="2996460"/>
          </a:xfrm>
          <a:custGeom>
            <a:rect b="b" l="l" r="r" t="t"/>
            <a:pathLst>
              <a:path extrusionOk="0" h="9363939" w="23421643">
                <a:moveTo>
                  <a:pt x="23116843" y="0"/>
                </a:moveTo>
                <a:lnTo>
                  <a:pt x="304800" y="0"/>
                </a:lnTo>
                <a:cubicBezTo>
                  <a:pt x="135890" y="0"/>
                  <a:pt x="0" y="135890"/>
                  <a:pt x="0" y="304800"/>
                </a:cubicBezTo>
                <a:lnTo>
                  <a:pt x="0" y="9059139"/>
                </a:lnTo>
                <a:cubicBezTo>
                  <a:pt x="0" y="9228050"/>
                  <a:pt x="135890" y="9363939"/>
                  <a:pt x="304800" y="9363939"/>
                </a:cubicBezTo>
                <a:lnTo>
                  <a:pt x="23116843" y="9363939"/>
                </a:lnTo>
                <a:cubicBezTo>
                  <a:pt x="23285752" y="9363939"/>
                  <a:pt x="23421643" y="9228050"/>
                  <a:pt x="23421643" y="9059139"/>
                </a:cubicBezTo>
                <a:lnTo>
                  <a:pt x="23421643" y="304800"/>
                </a:lnTo>
                <a:cubicBezTo>
                  <a:pt x="23421643" y="135890"/>
                  <a:pt x="23285752" y="0"/>
                  <a:pt x="23116843" y="0"/>
                </a:cubicBezTo>
                <a:close/>
              </a:path>
            </a:pathLst>
          </a:custGeom>
          <a:solidFill>
            <a:srgbClr val="F2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474002" y="613124"/>
            <a:ext cx="8284200" cy="1813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4411">
                <a:solidFill>
                  <a:srgbClr val="403F3D"/>
                </a:solidFill>
                <a:latin typeface="Inter"/>
                <a:ea typeface="Inter"/>
                <a:cs typeface="Inter"/>
                <a:sym typeface="Inter"/>
              </a:rPr>
              <a:t>RED NEURONAL LSTM </a:t>
            </a:r>
            <a:r>
              <a:rPr b="1" i="0" lang="en-US" sz="4400" u="none" cap="none" strike="noStrike">
                <a:solidFill>
                  <a:srgbClr val="403F3D"/>
                </a:solidFill>
                <a:latin typeface="Inter"/>
                <a:ea typeface="Inter"/>
                <a:cs typeface="Inter"/>
                <a:sym typeface="Inter"/>
              </a:rPr>
              <a:t> </a:t>
            </a:r>
            <a:endParaRPr/>
          </a:p>
          <a:p>
            <a:pPr indent="0" lvl="0" marL="0" marR="0" rtl="0" algn="l">
              <a:lnSpc>
                <a:spcPct val="82500"/>
              </a:lnSpc>
              <a:spcBef>
                <a:spcPts val="0"/>
              </a:spcBef>
              <a:spcAft>
                <a:spcPts val="0"/>
              </a:spcAft>
              <a:buNone/>
            </a:pPr>
            <a:r>
              <a:t/>
            </a:r>
            <a:endParaRPr b="1" i="0" sz="4400" u="none" cap="none" strike="noStrike">
              <a:solidFill>
                <a:srgbClr val="403F3D"/>
              </a:solidFill>
              <a:latin typeface="Inter"/>
              <a:ea typeface="Inter"/>
              <a:cs typeface="Inter"/>
              <a:sym typeface="Inter"/>
            </a:endParaRPr>
          </a:p>
          <a:p>
            <a:pPr indent="0" lvl="0" marL="0" marR="0" rtl="0" algn="l">
              <a:lnSpc>
                <a:spcPct val="110000"/>
              </a:lnSpc>
              <a:spcBef>
                <a:spcPts val="0"/>
              </a:spcBef>
              <a:spcAft>
                <a:spcPts val="0"/>
              </a:spcAft>
              <a:buNone/>
            </a:pPr>
            <a:r>
              <a:rPr b="1" lang="en-US" sz="3300">
                <a:solidFill>
                  <a:srgbClr val="403F3D"/>
                </a:solidFill>
                <a:latin typeface="Inter"/>
                <a:ea typeface="Inter"/>
                <a:cs typeface="Inter"/>
                <a:sym typeface="Inter"/>
              </a:rPr>
              <a:t>EVALUAR RESULTADOS</a:t>
            </a:r>
            <a:endParaRPr/>
          </a:p>
        </p:txBody>
      </p:sp>
      <p:sp>
        <p:nvSpPr>
          <p:cNvPr id="199" name="Google Shape;199;p20"/>
          <p:cNvSpPr txBox="1"/>
          <p:nvPr/>
        </p:nvSpPr>
        <p:spPr>
          <a:xfrm>
            <a:off x="668872" y="8804910"/>
            <a:ext cx="8680200" cy="215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pic>
        <p:nvPicPr>
          <p:cNvPr id="200" name="Google Shape;200;p20"/>
          <p:cNvPicPr preferRelativeResize="0"/>
          <p:nvPr/>
        </p:nvPicPr>
        <p:blipFill rotWithShape="1">
          <a:blip r:embed="rId3">
            <a:alphaModFix/>
          </a:blip>
          <a:srcRect b="0" l="0" r="0" t="0"/>
          <a:stretch/>
        </p:blipFill>
        <p:spPr>
          <a:xfrm>
            <a:off x="13612901" y="0"/>
            <a:ext cx="4748825" cy="1947025"/>
          </a:xfrm>
          <a:prstGeom prst="rect">
            <a:avLst/>
          </a:prstGeom>
          <a:noFill/>
          <a:ln>
            <a:noFill/>
          </a:ln>
        </p:spPr>
      </p:pic>
      <p:pic>
        <p:nvPicPr>
          <p:cNvPr id="201" name="Google Shape;201;p20" title="Gráfico"/>
          <p:cNvPicPr preferRelativeResize="0"/>
          <p:nvPr/>
        </p:nvPicPr>
        <p:blipFill>
          <a:blip r:embed="rId4">
            <a:alphaModFix/>
          </a:blip>
          <a:stretch>
            <a:fillRect/>
          </a:stretch>
        </p:blipFill>
        <p:spPr>
          <a:xfrm>
            <a:off x="6655975" y="1786500"/>
            <a:ext cx="11092074" cy="6858599"/>
          </a:xfrm>
          <a:prstGeom prst="rect">
            <a:avLst/>
          </a:prstGeom>
          <a:noFill/>
          <a:ln>
            <a:noFill/>
          </a:ln>
        </p:spPr>
      </p:pic>
      <p:graphicFrame>
        <p:nvGraphicFramePr>
          <p:cNvPr id="202" name="Google Shape;202;p20"/>
          <p:cNvGraphicFramePr/>
          <p:nvPr/>
        </p:nvGraphicFramePr>
        <p:xfrm>
          <a:off x="1395950" y="2600360"/>
          <a:ext cx="3000000" cy="3000000"/>
        </p:xfrm>
        <a:graphic>
          <a:graphicData uri="http://schemas.openxmlformats.org/drawingml/2006/table">
            <a:tbl>
              <a:tblPr>
                <a:noFill/>
                <a:tableStyleId>{0879F0D8-42F4-4A2C-AA0B-4719ECEC357E}</a:tableStyleId>
              </a:tblPr>
              <a:tblGrid>
                <a:gridCol w="1209225"/>
                <a:gridCol w="932425"/>
                <a:gridCol w="1034400"/>
              </a:tblGrid>
              <a:tr h="315825">
                <a:tc>
                  <a:txBody>
                    <a:bodyPr/>
                    <a:lstStyle/>
                    <a:p>
                      <a:pPr indent="0" lvl="0" marL="0" rtl="0" algn="l">
                        <a:spcBef>
                          <a:spcPts val="0"/>
                        </a:spcBef>
                        <a:spcAft>
                          <a:spcPts val="0"/>
                        </a:spcAft>
                        <a:buNone/>
                      </a:pPr>
                      <a:r>
                        <a:t/>
                      </a:r>
                      <a:endParaRPr sz="1800"/>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gridSpan="2">
                  <a:txBody>
                    <a:bodyPr/>
                    <a:lstStyle/>
                    <a:p>
                      <a:pPr indent="0" lvl="0" marL="0" rtl="0" algn="ctr">
                        <a:lnSpc>
                          <a:spcPct val="115000"/>
                        </a:lnSpc>
                        <a:spcBef>
                          <a:spcPts val="0"/>
                        </a:spcBef>
                        <a:spcAft>
                          <a:spcPts val="0"/>
                        </a:spcAft>
                        <a:buNone/>
                      </a:pPr>
                      <a:r>
                        <a:rPr b="1" lang="en-US"/>
                        <a:t>Close</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hMerge="1"/>
              </a:tr>
              <a:tr h="263200">
                <a:tc>
                  <a:txBody>
                    <a:bodyPr/>
                    <a:lstStyle/>
                    <a:p>
                      <a:pPr indent="0" lvl="0" marL="0" rtl="0" algn="l">
                        <a:lnSpc>
                          <a:spcPct val="115000"/>
                        </a:lnSpc>
                        <a:spcBef>
                          <a:spcPts val="0"/>
                        </a:spcBef>
                        <a:spcAft>
                          <a:spcPts val="0"/>
                        </a:spcAft>
                        <a:buNone/>
                      </a:pPr>
                      <a:r>
                        <a:rPr b="1" lang="en-US"/>
                        <a:t>Fecha</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US"/>
                        <a:t>Mercado</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US">
                          <a:latin typeface="Roboto"/>
                          <a:ea typeface="Roboto"/>
                          <a:cs typeface="Roboto"/>
                          <a:sym typeface="Roboto"/>
                        </a:rPr>
                        <a:t>Predicción</a:t>
                      </a:r>
                      <a:endParaRPr b="1">
                        <a:latin typeface="Roboto"/>
                        <a:ea typeface="Roboto"/>
                        <a:cs typeface="Roboto"/>
                        <a:sym typeface="Robot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2020-01-06</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323,64</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latin typeface="Roboto"/>
                          <a:ea typeface="Roboto"/>
                          <a:cs typeface="Roboto"/>
                          <a:sym typeface="Roboto"/>
                        </a:rPr>
                        <a:t>324,84</a:t>
                      </a:r>
                      <a:endParaRPr b="1">
                        <a:latin typeface="Roboto"/>
                        <a:ea typeface="Roboto"/>
                        <a:cs typeface="Roboto"/>
                        <a:sym typeface="Robo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2020-01-07</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322,73</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latin typeface="Roboto"/>
                          <a:ea typeface="Roboto"/>
                          <a:cs typeface="Roboto"/>
                          <a:sym typeface="Roboto"/>
                        </a:rPr>
                        <a:t>300,64</a:t>
                      </a:r>
                      <a:endParaRPr b="1">
                        <a:latin typeface="Roboto"/>
                        <a:ea typeface="Roboto"/>
                        <a:cs typeface="Roboto"/>
                        <a:sym typeface="Roboto"/>
                      </a:endParaRPr>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2020-01-08</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324,45</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330,79</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2020-01-09</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326,65</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315,79</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2020-01-10</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325,71</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335,01</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2020-01-13</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327,95</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302,33</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2020-01-14</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327,45</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352,15</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2020-01-15</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328,19</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337,70</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2020-01-16</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330,92</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340,73</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2020-01-17</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331,95</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326,33</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2020-01-21</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331,30</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316,70</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2020-01-22</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331,34</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342,52</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2020-01-23</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331,72</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292,88</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2020-01-24</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328,77</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372,00</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2020-01-27</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323,50</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284,69</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2020-01-28</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326,89</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347,51</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2020-01-29</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326,62</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335,89</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2020-01-30</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327,68</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338,57</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263200">
                <a:tc>
                  <a:txBody>
                    <a:bodyPr/>
                    <a:lstStyle/>
                    <a:p>
                      <a:pPr indent="0" lvl="0" marL="0" rtl="0" algn="l">
                        <a:lnSpc>
                          <a:spcPct val="115000"/>
                        </a:lnSpc>
                        <a:spcBef>
                          <a:spcPts val="0"/>
                        </a:spcBef>
                        <a:spcAft>
                          <a:spcPts val="0"/>
                        </a:spcAft>
                        <a:buNone/>
                      </a:pPr>
                      <a:r>
                        <a:rPr b="1" lang="en-US"/>
                        <a:t>2020-01-31</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321,73</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US"/>
                        <a:t>337,93</a:t>
                      </a:r>
                      <a:endParaRPr b="1"/>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F4"/>
        </a:solidFill>
      </p:bgPr>
    </p:bg>
    <p:spTree>
      <p:nvGrpSpPr>
        <p:cNvPr id="206" name="Shape 206"/>
        <p:cNvGrpSpPr/>
        <p:nvPr/>
      </p:nvGrpSpPr>
      <p:grpSpPr>
        <a:xfrm>
          <a:off x="0" y="0"/>
          <a:ext cx="0" cy="0"/>
          <a:chOff x="0" y="0"/>
          <a:chExt cx="0" cy="0"/>
        </a:xfrm>
      </p:grpSpPr>
      <p:grpSp>
        <p:nvGrpSpPr>
          <p:cNvPr id="207" name="Google Shape;207;p21"/>
          <p:cNvGrpSpPr/>
          <p:nvPr/>
        </p:nvGrpSpPr>
        <p:grpSpPr>
          <a:xfrm>
            <a:off x="-9129363" y="411247"/>
            <a:ext cx="20999194" cy="1073010"/>
            <a:chOff x="0" y="-36"/>
            <a:chExt cx="25349100" cy="1430679"/>
          </a:xfrm>
        </p:grpSpPr>
        <p:sp>
          <p:nvSpPr>
            <p:cNvPr id="208" name="Google Shape;208;p21"/>
            <p:cNvSpPr/>
            <p:nvPr/>
          </p:nvSpPr>
          <p:spPr>
            <a:xfrm rot="-5400000">
              <a:off x="12534950" y="-11282007"/>
              <a:ext cx="279300" cy="251460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rot="-5400000">
              <a:off x="12535350" y="-11957667"/>
              <a:ext cx="278400" cy="25349100"/>
            </a:xfrm>
            <a:prstGeom prst="rect">
              <a:avLst/>
            </a:prstGeom>
            <a:solidFill>
              <a:srgbClr val="0E3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rot="-5400000">
              <a:off x="12533300" y="-12279336"/>
              <a:ext cx="282600" cy="24841200"/>
            </a:xfrm>
            <a:prstGeom prst="rect">
              <a:avLst/>
            </a:prstGeom>
            <a:solidFill>
              <a:srgbClr val="0E3589">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1"/>
          <p:cNvGrpSpPr/>
          <p:nvPr/>
        </p:nvGrpSpPr>
        <p:grpSpPr>
          <a:xfrm>
            <a:off x="1444340" y="4002480"/>
            <a:ext cx="397800" cy="1187312"/>
            <a:chOff x="722170" y="2001240"/>
            <a:chExt cx="198900" cy="593656"/>
          </a:xfrm>
        </p:grpSpPr>
        <p:cxnSp>
          <p:nvCxnSpPr>
            <p:cNvPr id="212" name="Google Shape;212;p21"/>
            <p:cNvCxnSpPr/>
            <p:nvPr/>
          </p:nvCxnSpPr>
          <p:spPr>
            <a:xfrm>
              <a:off x="821632" y="2040196"/>
              <a:ext cx="0" cy="554700"/>
            </a:xfrm>
            <a:prstGeom prst="straightConnector1">
              <a:avLst/>
            </a:prstGeom>
            <a:noFill/>
            <a:ln cap="flat" cmpd="sng" w="9525">
              <a:solidFill>
                <a:schemeClr val="dk2"/>
              </a:solidFill>
              <a:prstDash val="solid"/>
              <a:round/>
              <a:headEnd len="sm" w="sm" type="none"/>
              <a:tailEnd len="sm" w="sm" type="none"/>
            </a:ln>
          </p:spPr>
        </p:cxnSp>
        <p:sp>
          <p:nvSpPr>
            <p:cNvPr id="213" name="Google Shape;213;p21"/>
            <p:cNvSpPr/>
            <p:nvPr/>
          </p:nvSpPr>
          <p:spPr>
            <a:xfrm>
              <a:off x="722170" y="2001240"/>
              <a:ext cx="198900" cy="198900"/>
            </a:xfrm>
            <a:prstGeom prst="ellipse">
              <a:avLst/>
            </a:prstGeom>
            <a:solidFill>
              <a:srgbClr val="3D85C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pic>
        <p:nvPicPr>
          <p:cNvPr id="214" name="Google Shape;214;p21"/>
          <p:cNvPicPr preferRelativeResize="0"/>
          <p:nvPr/>
        </p:nvPicPr>
        <p:blipFill rotWithShape="1">
          <a:blip r:embed="rId3">
            <a:alphaModFix/>
          </a:blip>
          <a:srcRect b="0" l="0" r="0" t="0"/>
          <a:stretch/>
        </p:blipFill>
        <p:spPr>
          <a:xfrm>
            <a:off x="12185450" y="161150"/>
            <a:ext cx="5870153" cy="2406763"/>
          </a:xfrm>
          <a:prstGeom prst="rect">
            <a:avLst/>
          </a:prstGeom>
          <a:noFill/>
          <a:ln>
            <a:noFill/>
          </a:ln>
        </p:spPr>
      </p:pic>
      <p:sp>
        <p:nvSpPr>
          <p:cNvPr id="215" name="Google Shape;215;p21"/>
          <p:cNvSpPr/>
          <p:nvPr/>
        </p:nvSpPr>
        <p:spPr>
          <a:xfrm>
            <a:off x="8318250" y="2824675"/>
            <a:ext cx="9485765" cy="6812266"/>
          </a:xfrm>
          <a:custGeom>
            <a:rect b="b" l="l" r="r" t="t"/>
            <a:pathLst>
              <a:path extrusionOk="0" h="9363939" w="23421643">
                <a:moveTo>
                  <a:pt x="23116843" y="0"/>
                </a:moveTo>
                <a:lnTo>
                  <a:pt x="304800" y="0"/>
                </a:lnTo>
                <a:cubicBezTo>
                  <a:pt x="135890" y="0"/>
                  <a:pt x="0" y="135890"/>
                  <a:pt x="0" y="304800"/>
                </a:cubicBezTo>
                <a:lnTo>
                  <a:pt x="0" y="9059139"/>
                </a:lnTo>
                <a:cubicBezTo>
                  <a:pt x="0" y="9228050"/>
                  <a:pt x="135890" y="9363939"/>
                  <a:pt x="304800" y="9363939"/>
                </a:cubicBezTo>
                <a:lnTo>
                  <a:pt x="23116843" y="9363939"/>
                </a:lnTo>
                <a:cubicBezTo>
                  <a:pt x="23285752" y="9363939"/>
                  <a:pt x="23421643" y="9228050"/>
                  <a:pt x="23421643" y="9059139"/>
                </a:cubicBezTo>
                <a:lnTo>
                  <a:pt x="23421643" y="304800"/>
                </a:lnTo>
                <a:cubicBezTo>
                  <a:pt x="23421643" y="135890"/>
                  <a:pt x="23285752" y="0"/>
                  <a:pt x="23116843" y="0"/>
                </a:cubicBezTo>
                <a:close/>
              </a:path>
            </a:pathLst>
          </a:custGeom>
          <a:solidFill>
            <a:srgbClr val="F2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225275" y="2824665"/>
            <a:ext cx="7494926" cy="6812266"/>
          </a:xfrm>
          <a:custGeom>
            <a:rect b="b" l="l" r="r" t="t"/>
            <a:pathLst>
              <a:path extrusionOk="0" h="9363939" w="23421643">
                <a:moveTo>
                  <a:pt x="23116843" y="0"/>
                </a:moveTo>
                <a:lnTo>
                  <a:pt x="304800" y="0"/>
                </a:lnTo>
                <a:cubicBezTo>
                  <a:pt x="135890" y="0"/>
                  <a:pt x="0" y="135890"/>
                  <a:pt x="0" y="304800"/>
                </a:cubicBezTo>
                <a:lnTo>
                  <a:pt x="0" y="9059139"/>
                </a:lnTo>
                <a:cubicBezTo>
                  <a:pt x="0" y="9228050"/>
                  <a:pt x="135890" y="9363939"/>
                  <a:pt x="304800" y="9363939"/>
                </a:cubicBezTo>
                <a:lnTo>
                  <a:pt x="23116843" y="9363939"/>
                </a:lnTo>
                <a:cubicBezTo>
                  <a:pt x="23285752" y="9363939"/>
                  <a:pt x="23421643" y="9228050"/>
                  <a:pt x="23421643" y="9059139"/>
                </a:cubicBezTo>
                <a:lnTo>
                  <a:pt x="23421643" y="304800"/>
                </a:lnTo>
                <a:cubicBezTo>
                  <a:pt x="23421643" y="135890"/>
                  <a:pt x="23285752" y="0"/>
                  <a:pt x="23116843" y="0"/>
                </a:cubicBezTo>
                <a:close/>
              </a:path>
            </a:pathLst>
          </a:custGeom>
          <a:solidFill>
            <a:srgbClr val="F2EDED"/>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17" name="Google Shape;217;p21"/>
          <p:cNvSpPr txBox="1"/>
          <p:nvPr/>
        </p:nvSpPr>
        <p:spPr>
          <a:xfrm>
            <a:off x="225300" y="5189800"/>
            <a:ext cx="7494900" cy="20820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4111">
                <a:solidFill>
                  <a:srgbClr val="403F3D"/>
                </a:solidFill>
                <a:latin typeface="Inter"/>
                <a:ea typeface="Inter"/>
                <a:cs typeface="Inter"/>
                <a:sym typeface="Inter"/>
              </a:rPr>
              <a:t>FACTORES QUE INFLUYERON EN EL PRECIO</a:t>
            </a:r>
            <a:endParaRPr sz="1100"/>
          </a:p>
          <a:p>
            <a:pPr indent="0" lvl="0" marL="0" marR="0" rtl="0" algn="ctr">
              <a:lnSpc>
                <a:spcPct val="82500"/>
              </a:lnSpc>
              <a:spcBef>
                <a:spcPts val="0"/>
              </a:spcBef>
              <a:spcAft>
                <a:spcPts val="0"/>
              </a:spcAft>
              <a:buNone/>
            </a:pPr>
            <a:r>
              <a:t/>
            </a:r>
            <a:endParaRPr b="1" i="0" sz="4100" u="none" cap="none" strike="noStrike">
              <a:solidFill>
                <a:srgbClr val="403F3D"/>
              </a:solidFill>
              <a:latin typeface="Inter"/>
              <a:ea typeface="Inter"/>
              <a:cs typeface="Inter"/>
              <a:sym typeface="Inter"/>
            </a:endParaRPr>
          </a:p>
          <a:p>
            <a:pPr indent="0" lvl="0" marL="0" marR="0" rtl="0" algn="ctr">
              <a:lnSpc>
                <a:spcPct val="110000"/>
              </a:lnSpc>
              <a:spcBef>
                <a:spcPts val="0"/>
              </a:spcBef>
              <a:spcAft>
                <a:spcPts val="0"/>
              </a:spcAft>
              <a:buNone/>
            </a:pPr>
            <a:r>
              <a:t/>
            </a:r>
            <a:endParaRPr sz="1100"/>
          </a:p>
        </p:txBody>
      </p:sp>
      <p:sp>
        <p:nvSpPr>
          <p:cNvPr id="218" name="Google Shape;218;p21"/>
          <p:cNvSpPr txBox="1"/>
          <p:nvPr/>
        </p:nvSpPr>
        <p:spPr>
          <a:xfrm>
            <a:off x="9848386" y="3257575"/>
            <a:ext cx="7494900" cy="15210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4411">
                <a:solidFill>
                  <a:srgbClr val="403F3D"/>
                </a:solidFill>
                <a:latin typeface="Inter"/>
                <a:ea typeface="Inter"/>
                <a:cs typeface="Inter"/>
                <a:sym typeface="Inter"/>
              </a:rPr>
              <a:t>COVID-19</a:t>
            </a:r>
            <a:endParaRPr/>
          </a:p>
          <a:p>
            <a:pPr indent="0" lvl="0" marL="0" marR="0" rtl="0" algn="ctr">
              <a:lnSpc>
                <a:spcPct val="82500"/>
              </a:lnSpc>
              <a:spcBef>
                <a:spcPts val="0"/>
              </a:spcBef>
              <a:spcAft>
                <a:spcPts val="0"/>
              </a:spcAft>
              <a:buNone/>
            </a:pPr>
            <a:r>
              <a:t/>
            </a:r>
            <a:endParaRPr b="1" i="0" sz="4400" u="none" cap="none" strike="noStrike">
              <a:solidFill>
                <a:srgbClr val="403F3D"/>
              </a:solidFill>
              <a:latin typeface="Inter"/>
              <a:ea typeface="Inter"/>
              <a:cs typeface="Inter"/>
              <a:sym typeface="Inter"/>
            </a:endParaRPr>
          </a:p>
          <a:p>
            <a:pPr indent="0" lvl="0" marL="0" marR="0" rtl="0" algn="ctr">
              <a:lnSpc>
                <a:spcPct val="110000"/>
              </a:lnSpc>
              <a:spcBef>
                <a:spcPts val="0"/>
              </a:spcBef>
              <a:spcAft>
                <a:spcPts val="0"/>
              </a:spcAft>
              <a:buNone/>
            </a:pPr>
            <a:r>
              <a:t/>
            </a:r>
            <a:endParaRPr/>
          </a:p>
        </p:txBody>
      </p:sp>
      <p:pic>
        <p:nvPicPr>
          <p:cNvPr id="219" name="Google Shape;219;p21"/>
          <p:cNvPicPr preferRelativeResize="0"/>
          <p:nvPr/>
        </p:nvPicPr>
        <p:blipFill rotWithShape="1">
          <a:blip r:embed="rId4">
            <a:alphaModFix/>
          </a:blip>
          <a:srcRect b="14372" l="3725" r="18502" t="17577"/>
          <a:stretch/>
        </p:blipFill>
        <p:spPr>
          <a:xfrm>
            <a:off x="8589650" y="3048275"/>
            <a:ext cx="9022550" cy="6365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22"/>
          <p:cNvSpPr/>
          <p:nvPr/>
        </p:nvSpPr>
        <p:spPr>
          <a:xfrm>
            <a:off x="8908875" y="-25"/>
            <a:ext cx="9378900" cy="10287000"/>
          </a:xfrm>
          <a:prstGeom prst="rect">
            <a:avLst/>
          </a:prstGeom>
          <a:solidFill>
            <a:srgbClr val="0E358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2"/>
          <p:cNvPicPr preferRelativeResize="0"/>
          <p:nvPr/>
        </p:nvPicPr>
        <p:blipFill>
          <a:blip r:embed="rId3">
            <a:alphaModFix/>
          </a:blip>
          <a:stretch>
            <a:fillRect/>
          </a:stretch>
        </p:blipFill>
        <p:spPr>
          <a:xfrm>
            <a:off x="2256075" y="2208800"/>
            <a:ext cx="15240000" cy="7162800"/>
          </a:xfrm>
          <a:prstGeom prst="rect">
            <a:avLst/>
          </a:prstGeom>
          <a:noFill/>
          <a:ln>
            <a:noFill/>
          </a:ln>
        </p:spPr>
      </p:pic>
      <p:pic>
        <p:nvPicPr>
          <p:cNvPr id="226" name="Google Shape;226;p22"/>
          <p:cNvPicPr preferRelativeResize="0"/>
          <p:nvPr/>
        </p:nvPicPr>
        <p:blipFill rotWithShape="1">
          <a:blip r:embed="rId4">
            <a:alphaModFix/>
          </a:blip>
          <a:srcRect b="0" l="0" r="0" t="0"/>
          <a:stretch/>
        </p:blipFill>
        <p:spPr>
          <a:xfrm>
            <a:off x="0" y="0"/>
            <a:ext cx="5870153" cy="24067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3589"/>
        </a:solidFill>
      </p:bgPr>
    </p:bg>
    <p:spTree>
      <p:nvGrpSpPr>
        <p:cNvPr id="230" name="Shape 230"/>
        <p:cNvGrpSpPr/>
        <p:nvPr/>
      </p:nvGrpSpPr>
      <p:grpSpPr>
        <a:xfrm>
          <a:off x="0" y="0"/>
          <a:ext cx="0" cy="0"/>
          <a:chOff x="0" y="0"/>
          <a:chExt cx="0" cy="0"/>
        </a:xfrm>
      </p:grpSpPr>
      <p:sp>
        <p:nvSpPr>
          <p:cNvPr id="231" name="Google Shape;231;p23"/>
          <p:cNvSpPr/>
          <p:nvPr/>
        </p:nvSpPr>
        <p:spPr>
          <a:xfrm>
            <a:off x="11934900" y="-109950"/>
            <a:ext cx="6353100" cy="1050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23"/>
          <p:cNvPicPr preferRelativeResize="0"/>
          <p:nvPr/>
        </p:nvPicPr>
        <p:blipFill rotWithShape="1">
          <a:blip r:embed="rId3">
            <a:alphaModFix/>
          </a:blip>
          <a:srcRect b="0" l="0" r="0" t="0"/>
          <a:stretch/>
        </p:blipFill>
        <p:spPr>
          <a:xfrm>
            <a:off x="12176375" y="439800"/>
            <a:ext cx="5870153" cy="2406763"/>
          </a:xfrm>
          <a:prstGeom prst="rect">
            <a:avLst/>
          </a:prstGeom>
          <a:noFill/>
          <a:ln>
            <a:noFill/>
          </a:ln>
        </p:spPr>
      </p:pic>
      <p:sp>
        <p:nvSpPr>
          <p:cNvPr id="233" name="Google Shape;233;p23"/>
          <p:cNvSpPr txBox="1"/>
          <p:nvPr/>
        </p:nvSpPr>
        <p:spPr>
          <a:xfrm>
            <a:off x="342075" y="2453050"/>
            <a:ext cx="17704500" cy="43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7200">
                <a:solidFill>
                  <a:srgbClr val="F8F4F4"/>
                </a:solidFill>
                <a:latin typeface="Roboto"/>
                <a:ea typeface="Roboto"/>
                <a:cs typeface="Roboto"/>
                <a:sym typeface="Roboto"/>
              </a:rPr>
              <a:t>Gracias por su atención</a:t>
            </a:r>
            <a:r>
              <a:rPr b="1" lang="en-US" sz="7200">
                <a:solidFill>
                  <a:schemeClr val="lt1"/>
                </a:solidFill>
                <a:latin typeface="Roboto"/>
                <a:ea typeface="Roboto"/>
                <a:cs typeface="Roboto"/>
                <a:sym typeface="Roboto"/>
              </a:rPr>
              <a:t>.</a:t>
            </a:r>
            <a:r>
              <a:rPr b="1" lang="en-US" sz="7200">
                <a:solidFill>
                  <a:srgbClr val="1B1B1B"/>
                </a:solidFill>
                <a:latin typeface="Roboto"/>
                <a:ea typeface="Roboto"/>
                <a:cs typeface="Roboto"/>
                <a:sym typeface="Roboto"/>
              </a:rPr>
              <a:t> </a:t>
            </a:r>
            <a:endParaRPr b="1" sz="7200">
              <a:solidFill>
                <a:srgbClr val="1B1B1B"/>
              </a:solidFill>
              <a:latin typeface="Roboto"/>
              <a:ea typeface="Roboto"/>
              <a:cs typeface="Roboto"/>
              <a:sym typeface="Roboto"/>
            </a:endParaRPr>
          </a:p>
        </p:txBody>
      </p:sp>
      <p:pic>
        <p:nvPicPr>
          <p:cNvPr id="234" name="Google Shape;234;p23"/>
          <p:cNvPicPr preferRelativeResize="0"/>
          <p:nvPr/>
        </p:nvPicPr>
        <p:blipFill>
          <a:blip r:embed="rId4">
            <a:alphaModFix/>
          </a:blip>
          <a:stretch>
            <a:fillRect/>
          </a:stretch>
        </p:blipFill>
        <p:spPr>
          <a:xfrm>
            <a:off x="12604950" y="7792037"/>
            <a:ext cx="663075" cy="663075"/>
          </a:xfrm>
          <a:prstGeom prst="rect">
            <a:avLst/>
          </a:prstGeom>
          <a:noFill/>
          <a:ln>
            <a:noFill/>
          </a:ln>
        </p:spPr>
      </p:pic>
      <p:sp>
        <p:nvSpPr>
          <p:cNvPr id="235" name="Google Shape;235;p23"/>
          <p:cNvSpPr txBox="1"/>
          <p:nvPr/>
        </p:nvSpPr>
        <p:spPr>
          <a:xfrm>
            <a:off x="13268025" y="7861963"/>
            <a:ext cx="263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@OdraDA</a:t>
            </a:r>
            <a:endParaRPr b="1" sz="2200">
              <a:latin typeface="Calibri"/>
              <a:ea typeface="Calibri"/>
              <a:cs typeface="Calibri"/>
              <a:sym typeface="Calibri"/>
            </a:endParaRPr>
          </a:p>
        </p:txBody>
      </p:sp>
      <p:pic>
        <p:nvPicPr>
          <p:cNvPr id="236" name="Google Shape;236;p23"/>
          <p:cNvPicPr preferRelativeResize="0"/>
          <p:nvPr/>
        </p:nvPicPr>
        <p:blipFill>
          <a:blip r:embed="rId5">
            <a:alphaModFix/>
          </a:blip>
          <a:stretch>
            <a:fillRect/>
          </a:stretch>
        </p:blipFill>
        <p:spPr>
          <a:xfrm>
            <a:off x="12604950" y="8714350"/>
            <a:ext cx="760825" cy="760825"/>
          </a:xfrm>
          <a:prstGeom prst="rect">
            <a:avLst/>
          </a:prstGeom>
          <a:noFill/>
          <a:ln>
            <a:noFill/>
          </a:ln>
        </p:spPr>
      </p:pic>
      <p:sp>
        <p:nvSpPr>
          <p:cNvPr id="237" name="Google Shape;237;p23"/>
          <p:cNvSpPr txBox="1"/>
          <p:nvPr/>
        </p:nvSpPr>
        <p:spPr>
          <a:xfrm>
            <a:off x="13365775" y="8833175"/>
            <a:ext cx="439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https://github.com/odramathison</a:t>
            </a:r>
            <a:endParaRPr b="1"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