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74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TS Text Regular"/>
        <a:ea typeface="MTS Text Regular"/>
        <a:cs typeface="MTS Text Regular"/>
        <a:sym typeface="MTS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6FC"/>
          </a:solidFill>
        </a:fill>
      </a:tcStyle>
    </a:wholeTbl>
    <a:band2H>
      <a:tcTxStyle/>
      <a:tcStyle>
        <a:tcBdr/>
        <a:fill>
          <a:solidFill>
            <a:srgbClr val="FDECFD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FE0"/>
          </a:solidFill>
        </a:fill>
      </a:tcStyle>
    </a:wholeTbl>
    <a:band2H>
      <a:tcTxStyle/>
      <a:tcStyle>
        <a:tcBdr/>
        <a:fill>
          <a:solidFill>
            <a:srgbClr val="F6FFF0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ACC"/>
          </a:solidFill>
        </a:fill>
      </a:tcStyle>
    </a:wholeTbl>
    <a:band2H>
      <a:tcTxStyle/>
      <a:tcStyle>
        <a:tcBdr/>
        <a:fill>
          <a:solidFill>
            <a:srgbClr val="FFE6E7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TS Text Regular"/>
          <a:ea typeface="MTS Text Regular"/>
          <a:cs typeface="MTS T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MTS Text Bold"/>
          <a:ea typeface="MTS Text Bold"/>
          <a:cs typeface="MTS Text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1" autoAdjust="0"/>
    <p:restoredTop sz="94660"/>
  </p:normalViewPr>
  <p:slideViewPr>
    <p:cSldViewPr snapToGrid="0">
      <p:cViewPr>
        <p:scale>
          <a:sx n="49" d="100"/>
          <a:sy n="49" d="100"/>
        </p:scale>
        <p:origin x="12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39144" y="7302945"/>
            <a:ext cx="3913271" cy="494902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Спикер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1439144" y="7917650"/>
            <a:ext cx="3913271" cy="719139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Должность</a:t>
            </a:r>
          </a:p>
        </p:txBody>
      </p:sp>
      <p:sp>
        <p:nvSpPr>
          <p:cNvPr id="29" name="Рисунок 3"/>
          <p:cNvSpPr>
            <a:spLocks noGrp="1"/>
          </p:cNvSpPr>
          <p:nvPr>
            <p:ph type="pic" sz="quarter" idx="22"/>
          </p:nvPr>
        </p:nvSpPr>
        <p:spPr>
          <a:xfrm>
            <a:off x="349136" y="7386084"/>
            <a:ext cx="914401" cy="914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30" name="Рисунок 6" descr="Рисунок 6"/>
          <p:cNvPicPr>
            <a:picLocks noChangeAspect="1"/>
          </p:cNvPicPr>
          <p:nvPr/>
        </p:nvPicPr>
        <p:blipFill>
          <a:blip r:embed="rId3"/>
          <a:srcRect r="48564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" name="Рисунок 9" descr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ОБРАЗЕЦ ЗАГОЛОВКА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ЗАГОЛОВКАЗАГОЛОВКА</a:t>
            </a:r>
          </a:p>
        </p:txBody>
      </p:sp>
      <p:pic>
        <p:nvPicPr>
          <p:cNvPr id="33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36" name="Скругленный прямоугольник 2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34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37" name="Рисунок 4" descr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9" name="Рисунок 7" descr="Рисунок 7"/>
          <p:cNvPicPr>
            <a:picLocks noChangeAspect="1"/>
          </p:cNvPicPr>
          <p:nvPr/>
        </p:nvPicPr>
        <p:blipFill>
          <a:blip r:embed="rId5"/>
          <a:srcRect r="24372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8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18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3000" y="2478409"/>
            <a:ext cx="7450282" cy="1080121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 sz="36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7" name="Рисунок 6"/>
          <p:cNvSpPr>
            <a:spLocks noGrp="1"/>
          </p:cNvSpPr>
          <p:nvPr>
            <p:ph type="pic" sz="half" idx="21"/>
          </p:nvPr>
        </p:nvSpPr>
        <p:spPr>
          <a:xfrm>
            <a:off x="8135887" y="2478409"/>
            <a:ext cx="6526212" cy="65262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192" name="Группа 6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90" name="Скругленный прямоугольник 7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88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91" name="Рисунок 8" descr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7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0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0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206" name="Рисунок 6" descr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6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22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20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221" name="Рисунок 6" descr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Пользовательский макет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2550417"/>
            <a:ext cx="7450282" cy="5616625"/>
          </a:xfrm>
          <a:prstGeom prst="rect">
            <a:avLst/>
          </a:prstGeom>
        </p:spPr>
        <p:txBody>
          <a:bodyPr/>
          <a:lstStyle>
            <a:lvl1pPr marL="360899" indent="-342900">
              <a:spcBef>
                <a:spcPts val="2400"/>
              </a:spcBef>
              <a:buSzPct val="100000"/>
              <a:buChar char="▪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buFont typeface="Wingdings"/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7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3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3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236" name="Рисунок 6" descr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0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3270498"/>
            <a:ext cx="7450282" cy="5616624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Текст 12"/>
          <p:cNvSpPr>
            <a:spLocks noGrp="1"/>
          </p:cNvSpPr>
          <p:nvPr>
            <p:ph type="body" sz="quarter" idx="21"/>
          </p:nvPr>
        </p:nvSpPr>
        <p:spPr>
          <a:xfrm>
            <a:off x="14299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endParaRPr/>
          </a:p>
        </p:txBody>
      </p:sp>
      <p:grpSp>
        <p:nvGrpSpPr>
          <p:cNvPr id="253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51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49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0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252" name="Рисунок 6" descr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7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6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3270498"/>
            <a:ext cx="7450282" cy="5616624"/>
          </a:xfrm>
          <a:prstGeom prst="rect">
            <a:avLst/>
          </a:prstGeom>
        </p:spPr>
        <p:txBody>
          <a:bodyPr/>
          <a:lstStyle>
            <a:lvl1pPr indent="18000"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Текст 12"/>
          <p:cNvSpPr>
            <a:spLocks noGrp="1"/>
          </p:cNvSpPr>
          <p:nvPr>
            <p:ph type="body" sz="quarter" idx="21"/>
          </p:nvPr>
        </p:nvSpPr>
        <p:spPr>
          <a:xfrm>
            <a:off x="14299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endParaRPr/>
          </a:p>
        </p:txBody>
      </p:sp>
      <p:sp>
        <p:nvSpPr>
          <p:cNvPr id="265" name="Текст 12"/>
          <p:cNvSpPr>
            <a:spLocks noGrp="1"/>
          </p:cNvSpPr>
          <p:nvPr>
            <p:ph type="body" sz="quarter" idx="22"/>
          </p:nvPr>
        </p:nvSpPr>
        <p:spPr>
          <a:xfrm>
            <a:off x="8423919" y="2478409"/>
            <a:ext cx="7488240" cy="649289"/>
          </a:xfrm>
          <a:prstGeom prst="rect">
            <a:avLst/>
          </a:prstGeom>
        </p:spPr>
        <p:txBody>
          <a:bodyPr/>
          <a:lstStyle/>
          <a:p>
            <a:pPr indent="18000">
              <a:spcBef>
                <a:spcPts val="800"/>
              </a:spcBef>
              <a:defRPr sz="3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endParaRPr/>
          </a:p>
        </p:txBody>
      </p:sp>
      <p:grpSp>
        <p:nvGrpSpPr>
          <p:cNvPr id="270" name="Группа 6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68" name="Скругленный прямоугольник 7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66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269" name="Рисунок 8" descr="Рисунок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4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28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216008" y="2648941"/>
            <a:ext cx="7450282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1" name="Текст 8"/>
          <p:cNvSpPr>
            <a:spLocks noGrp="1"/>
          </p:cNvSpPr>
          <p:nvPr>
            <p:ph type="body" sz="quarter" idx="21" hasCustomPrompt="1"/>
          </p:nvPr>
        </p:nvSpPr>
        <p:spPr>
          <a:xfrm>
            <a:off x="374821" y="2772596"/>
            <a:ext cx="8407008" cy="4152173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indent="179999">
              <a:spcBef>
                <a:spcPts val="1100"/>
              </a:spcBef>
              <a:defRPr sz="20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Пример кода</a:t>
            </a:r>
          </a:p>
        </p:txBody>
      </p:sp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5008" y="5286721"/>
            <a:ext cx="3913271" cy="494902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Спикер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92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215007" y="5901426"/>
            <a:ext cx="3913272" cy="71914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Должность</a:t>
            </a:r>
          </a:p>
        </p:txBody>
      </p:sp>
      <p:sp>
        <p:nvSpPr>
          <p:cNvPr id="293" name="ОБРАЗЕЦ ЗАГОЛОВКА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ЗАГОЛОВКАЗАГОЛОВКА</a:t>
            </a:r>
          </a:p>
        </p:txBody>
      </p:sp>
      <p:sp>
        <p:nvSpPr>
          <p:cNvPr id="294" name="Текст 19"/>
          <p:cNvSpPr>
            <a:spLocks noGrp="1"/>
          </p:cNvSpPr>
          <p:nvPr>
            <p:ph type="body" sz="quarter" idx="22" hasCustomPrompt="1"/>
          </p:nvPr>
        </p:nvSpPr>
        <p:spPr>
          <a:xfrm>
            <a:off x="215007" y="6815825"/>
            <a:ext cx="3913272" cy="1351216"/>
          </a:xfrm>
          <a:prstGeom prst="rect">
            <a:avLst/>
          </a:prstGeom>
        </p:spPr>
        <p:txBody>
          <a:bodyPr/>
          <a:lstStyle>
            <a:lvl1pPr>
              <a:defRPr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Почта
Телеграм</a:t>
            </a:r>
          </a:p>
        </p:txBody>
      </p:sp>
      <p:pic>
        <p:nvPicPr>
          <p:cNvPr id="295" name="Рисунок 10" descr="Рисунок 10"/>
          <p:cNvPicPr>
            <a:picLocks noChangeAspect="1"/>
          </p:cNvPicPr>
          <p:nvPr/>
        </p:nvPicPr>
        <p:blipFill>
          <a:blip r:embed="rId3"/>
          <a:srcRect r="48564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Рисунок 11" descr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1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299" name="Скругленный прямоугольник 2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297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8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300" name="Рисунок 3" descr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02" name="Рисунок 6" descr="Рисунок 6"/>
          <p:cNvPicPr>
            <a:picLocks noChangeAspect="1"/>
          </p:cNvPicPr>
          <p:nvPr/>
        </p:nvPicPr>
        <p:blipFill>
          <a:blip r:embed="rId5"/>
          <a:srcRect r="24372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Рисунок 10" descr="Рисунок 10"/>
          <p:cNvPicPr>
            <a:picLocks noChangeAspect="1"/>
          </p:cNvPicPr>
          <p:nvPr/>
        </p:nvPicPr>
        <p:blipFill>
          <a:blip r:embed="rId3"/>
          <a:srcRect r="24372"/>
          <a:stretch>
            <a:fillRect/>
          </a:stretch>
        </p:blipFill>
        <p:spPr>
          <a:xfrm>
            <a:off x="6407787" y="1830338"/>
            <a:ext cx="11880213" cy="8712969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3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215007" y="5286721"/>
            <a:ext cx="3913272" cy="494902"/>
          </a:xfrm>
          <a:prstGeom prst="rect">
            <a:avLst/>
          </a:prstGeom>
        </p:spPr>
        <p:txBody>
          <a:bodyPr/>
          <a:lstStyle>
            <a:lvl1pPr defTabSz="1117344">
              <a:spcBef>
                <a:spcPts val="600"/>
              </a:spcBef>
              <a:defRPr sz="2772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Спикер</a:t>
            </a:r>
          </a:p>
        </p:txBody>
      </p:sp>
      <p:sp>
        <p:nvSpPr>
          <p:cNvPr id="315" name="Текст 19"/>
          <p:cNvSpPr>
            <a:spLocks noGrp="1"/>
          </p:cNvSpPr>
          <p:nvPr>
            <p:ph type="body" sz="quarter" idx="22" hasCustomPrompt="1"/>
          </p:nvPr>
        </p:nvSpPr>
        <p:spPr>
          <a:xfrm>
            <a:off x="215007" y="5901426"/>
            <a:ext cx="3913272" cy="719140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Должность</a:t>
            </a:r>
          </a:p>
        </p:txBody>
      </p:sp>
      <p:sp>
        <p:nvSpPr>
          <p:cNvPr id="316" name="ОБРАЗЕЦ ЗАГОЛОВКА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47055" y="1686322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ЗАГОЛОВКАЗАГОЛОВКА</a:t>
            </a:r>
          </a:p>
        </p:txBody>
      </p:sp>
      <p:sp>
        <p:nvSpPr>
          <p:cNvPr id="317" name="Текст 19"/>
          <p:cNvSpPr>
            <a:spLocks noGrp="1"/>
          </p:cNvSpPr>
          <p:nvPr>
            <p:ph type="body" sz="quarter" idx="23" hasCustomPrompt="1"/>
          </p:nvPr>
        </p:nvSpPr>
        <p:spPr>
          <a:xfrm>
            <a:off x="215007" y="6815825"/>
            <a:ext cx="3913272" cy="13512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Почта
Телеграм</a:t>
            </a:r>
          </a:p>
        </p:txBody>
      </p:sp>
      <p:sp>
        <p:nvSpPr>
          <p:cNvPr id="318" name="Скругленный прямоугольник 1"/>
          <p:cNvSpPr/>
          <p:nvPr/>
        </p:nvSpPr>
        <p:spPr>
          <a:xfrm>
            <a:off x="15803373" y="7807001"/>
            <a:ext cx="2125603" cy="2125603"/>
          </a:xfrm>
          <a:prstGeom prst="roundRect">
            <a:avLst>
              <a:gd name="adj" fmla="val 11007"/>
            </a:avLst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Рисунок 30"/>
          <p:cNvSpPr>
            <a:spLocks noGrp="1"/>
          </p:cNvSpPr>
          <p:nvPr>
            <p:ph type="pic" sz="quarter" idx="24"/>
          </p:nvPr>
        </p:nvSpPr>
        <p:spPr>
          <a:xfrm>
            <a:off x="15921364" y="7924993"/>
            <a:ext cx="1889620" cy="188961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320" name="Рисунок 5" descr="Рисунок 5"/>
          <p:cNvPicPr>
            <a:picLocks noChangeAspect="1"/>
          </p:cNvPicPr>
          <p:nvPr/>
        </p:nvPicPr>
        <p:blipFill>
          <a:blip r:embed="rId4"/>
          <a:srcRect r="48564"/>
          <a:stretch>
            <a:fillRect/>
          </a:stretch>
        </p:blipFill>
        <p:spPr>
          <a:xfrm>
            <a:off x="287015" y="293979"/>
            <a:ext cx="3691861" cy="98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Рисунок 8" descr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612" y="293979"/>
            <a:ext cx="1190483" cy="986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6" name="Группа 2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324" name="Скругленный прямоугольник 6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32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325" name="Рисунок 7" descr="Рисунок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9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60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10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5008" y="5286721"/>
            <a:ext cx="3913271" cy="494906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 indent="0" defTabSz="1451096">
              <a:spcBef>
                <a:spcPts val="800"/>
              </a:spcBef>
              <a:defRPr sz="36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Спикер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7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215005" y="5901425"/>
            <a:ext cx="3913277" cy="719144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spcBef>
                <a:spcPts val="400"/>
              </a:spcBef>
              <a:defRPr sz="2000">
                <a:solidFill>
                  <a:srgbClr val="282828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Должность</a:t>
            </a:r>
          </a:p>
        </p:txBody>
      </p:sp>
      <p:sp>
        <p:nvSpPr>
          <p:cNvPr id="338" name="ОБРАЗЕЦ ЗАГОЛОВКА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647054" y="1686322"/>
            <a:ext cx="13716005" cy="2808312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ЗАГОЛОВКАЗАГОЛОВКА</a:t>
            </a:r>
          </a:p>
        </p:txBody>
      </p:sp>
      <p:sp>
        <p:nvSpPr>
          <p:cNvPr id="339" name="Текст 19"/>
          <p:cNvSpPr>
            <a:spLocks noGrp="1"/>
          </p:cNvSpPr>
          <p:nvPr>
            <p:ph type="body" sz="quarter" idx="22" hasCustomPrompt="1"/>
          </p:nvPr>
        </p:nvSpPr>
        <p:spPr>
          <a:xfrm>
            <a:off x="215005" y="6815825"/>
            <a:ext cx="3913277" cy="1351220"/>
          </a:xfrm>
          <a:prstGeom prst="rect">
            <a:avLst/>
          </a:prstGeom>
        </p:spPr>
        <p:txBody>
          <a:bodyPr lIns="45718" tIns="45718" rIns="45718" bIns="45718"/>
          <a:lstStyle>
            <a:lvl1pPr defTabSz="1451096">
              <a:defRPr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Почта
Телеграм</a:t>
            </a:r>
          </a:p>
        </p:txBody>
      </p:sp>
      <p:pic>
        <p:nvPicPr>
          <p:cNvPr id="340" name="Рисунок 10" descr="Рисунок 10"/>
          <p:cNvPicPr>
            <a:picLocks noChangeAspect="1"/>
          </p:cNvPicPr>
          <p:nvPr/>
        </p:nvPicPr>
        <p:blipFill>
          <a:blip r:embed="rId3"/>
          <a:srcRect r="48564"/>
          <a:stretch>
            <a:fillRect/>
          </a:stretch>
        </p:blipFill>
        <p:spPr>
          <a:xfrm>
            <a:off x="287013" y="293979"/>
            <a:ext cx="3691865" cy="9864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Рисунок 11" descr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12" y="293979"/>
            <a:ext cx="1190487" cy="9864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6" name="Группа 1"/>
          <p:cNvGrpSpPr/>
          <p:nvPr/>
        </p:nvGrpSpPr>
        <p:grpSpPr>
          <a:xfrm>
            <a:off x="287010" y="9173231"/>
            <a:ext cx="3854744" cy="853437"/>
            <a:chOff x="-1" y="-2"/>
            <a:chExt cx="3854742" cy="853435"/>
          </a:xfrm>
        </p:grpSpPr>
        <p:grpSp>
          <p:nvGrpSpPr>
            <p:cNvPr id="344" name="Скругленный прямоугольник 2"/>
            <p:cNvGrpSpPr/>
            <p:nvPr/>
          </p:nvGrpSpPr>
          <p:grpSpPr>
            <a:xfrm>
              <a:off x="-2" y="-3"/>
              <a:ext cx="2952339" cy="853437"/>
              <a:chOff x="0" y="-1"/>
              <a:chExt cx="2952338" cy="853435"/>
            </a:xfrm>
          </p:grpSpPr>
          <p:sp>
            <p:nvSpPr>
              <p:cNvPr id="342" name="Rounded Rectangle"/>
              <p:cNvSpPr/>
              <p:nvPr/>
            </p:nvSpPr>
            <p:spPr>
              <a:xfrm>
                <a:off x="-1" y="73922"/>
                <a:ext cx="2952339" cy="705615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МТС х НИУ ВШЭ"/>
              <p:cNvSpPr txBox="1"/>
              <p:nvPr/>
            </p:nvSpPr>
            <p:spPr>
              <a:xfrm>
                <a:off x="149051" y="-2"/>
                <a:ext cx="2654236" cy="853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345" name="Рисунок 3" descr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148" y="73924"/>
              <a:ext cx="851594" cy="7056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47" name="Рисунок 6" descr="Рисунок 6"/>
          <p:cNvPicPr>
            <a:picLocks noChangeAspect="1"/>
          </p:cNvPicPr>
          <p:nvPr/>
        </p:nvPicPr>
        <p:blipFill>
          <a:blip r:embed="rId5"/>
          <a:srcRect r="24371"/>
          <a:stretch>
            <a:fillRect/>
          </a:stretch>
        </p:blipFill>
        <p:spPr>
          <a:xfrm>
            <a:off x="6407786" y="1830338"/>
            <a:ext cx="11880215" cy="8712970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767950" y="9344801"/>
            <a:ext cx="338452" cy="355903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Рисунок 34" descr="Рисунок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61392">
            <a:off x="1632257" y="8000114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Прямоугольник 35"/>
          <p:cNvSpPr/>
          <p:nvPr/>
        </p:nvSpPr>
        <p:spPr>
          <a:xfrm>
            <a:off x="17136887" y="-1"/>
            <a:ext cx="1151113" cy="1182268"/>
          </a:xfrm>
          <a:prstGeom prst="rect">
            <a:avLst/>
          </a:prstGeom>
          <a:solidFill>
            <a:srgbClr val="E1EEF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50" name="Рисунок 19" descr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620" y="-2490143"/>
            <a:ext cx="5119538" cy="417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Рисунок 20" descr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656900">
            <a:off x="11904795" y="-2984066"/>
            <a:ext cx="6433347" cy="523878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Скругленный прямоугольник 21"/>
          <p:cNvSpPr/>
          <p:nvPr/>
        </p:nvSpPr>
        <p:spPr>
          <a:xfrm>
            <a:off x="287016" y="1140396"/>
            <a:ext cx="8454161" cy="6664109"/>
          </a:xfrm>
          <a:prstGeom prst="roundRect">
            <a:avLst>
              <a:gd name="adj" fmla="val 455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591272" y="2691936"/>
            <a:ext cx="6032963" cy="595975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2400"/>
              </a:spcBef>
              <a:defRPr sz="2000">
                <a:solidFill>
                  <a:srgbClr val="9F9F9F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Должность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4" name="Скругленный прямоугольник 14"/>
          <p:cNvSpPr/>
          <p:nvPr/>
        </p:nvSpPr>
        <p:spPr>
          <a:xfrm>
            <a:off x="8932632" y="1140396"/>
            <a:ext cx="9068353" cy="8250782"/>
          </a:xfrm>
          <a:prstGeom prst="roundRect">
            <a:avLst>
              <a:gd name="adj" fmla="val 365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5" name="Текст 24"/>
          <p:cNvSpPr>
            <a:spLocks noGrp="1"/>
          </p:cNvSpPr>
          <p:nvPr>
            <p:ph type="body" sz="quarter" idx="21" hasCustomPrompt="1"/>
          </p:nvPr>
        </p:nvSpPr>
        <p:spPr>
          <a:xfrm>
            <a:off x="9276991" y="1554835"/>
            <a:ext cx="4441826" cy="1313755"/>
          </a:xfrm>
          <a:prstGeom prst="rect">
            <a:avLst/>
          </a:prstGeom>
        </p:spPr>
        <p:txBody>
          <a:bodyPr/>
          <a:lstStyle>
            <a:lvl1pPr defTabSz="1422075">
              <a:lnSpc>
                <a:spcPct val="90000"/>
              </a:lnSpc>
              <a:spcBef>
                <a:spcPts val="0"/>
              </a:spcBef>
              <a:defRPr sz="4214" spc="97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План
лекции</a:t>
            </a:r>
          </a:p>
        </p:txBody>
      </p:sp>
      <p:sp>
        <p:nvSpPr>
          <p:cNvPr id="56" name="Рисунок 30"/>
          <p:cNvSpPr>
            <a:spLocks noGrp="1"/>
          </p:cNvSpPr>
          <p:nvPr>
            <p:ph type="pic" sz="quarter" idx="22"/>
          </p:nvPr>
        </p:nvSpPr>
        <p:spPr>
          <a:xfrm>
            <a:off x="647055" y="1482827"/>
            <a:ext cx="1606750" cy="16067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57" name="Рисунок 28" descr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14811" y="1572445"/>
            <a:ext cx="326133" cy="3261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Рисунок 36" descr="Рисунок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70797">
            <a:off x="-1274335" y="7448922"/>
            <a:ext cx="5119539" cy="4176465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Текст 24"/>
          <p:cNvSpPr>
            <a:spLocks noGrp="1"/>
          </p:cNvSpPr>
          <p:nvPr>
            <p:ph type="body" sz="quarter" idx="23" hasCustomPrompt="1"/>
          </p:nvPr>
        </p:nvSpPr>
        <p:spPr>
          <a:xfrm>
            <a:off x="2591272" y="1463781"/>
            <a:ext cx="4441826" cy="1313755"/>
          </a:xfrm>
          <a:prstGeom prst="rect">
            <a:avLst/>
          </a:prstGeom>
        </p:spPr>
        <p:txBody>
          <a:bodyPr/>
          <a:lstStyle>
            <a:lvl1pPr defTabSz="1422075">
              <a:lnSpc>
                <a:spcPct val="90000"/>
              </a:lnSpc>
              <a:spcBef>
                <a:spcPts val="0"/>
              </a:spcBef>
              <a:defRPr sz="4214" spc="97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Имя
Фамилия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691503" y="9046525"/>
            <a:ext cx="338456" cy="355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9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ЗАГОЛОВОКПЕРЕБИВОЧКИ"/>
          <p:cNvSpPr txBox="1">
            <a:spLocks noGrp="1"/>
          </p:cNvSpPr>
          <p:nvPr>
            <p:ph type="title" hasCustomPrompt="1"/>
          </p:nvPr>
        </p:nvSpPr>
        <p:spPr>
          <a:xfrm>
            <a:off x="143000" y="174154"/>
            <a:ext cx="13716001" cy="2808312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ЗАГОЛОВОКПЕРЕБИВОЧКИ</a:t>
            </a:r>
          </a:p>
        </p:txBody>
      </p:sp>
      <p:sp>
        <p:nvSpPr>
          <p:cNvPr id="71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142999" y="2271540"/>
            <a:ext cx="7776866" cy="265514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Подзаголовок</a:t>
            </a:r>
          </a:p>
        </p:txBody>
      </p:sp>
      <p:pic>
        <p:nvPicPr>
          <p:cNvPr id="72" name="Рисунок 3" descr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42" y="5862785"/>
            <a:ext cx="14001314" cy="44226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75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73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4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76" name="Рисунок 5" descr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2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7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ЗАГОЛОВОКПЕРЕБИВОЧКИ"/>
          <p:cNvSpPr txBox="1">
            <a:spLocks noGrp="1"/>
          </p:cNvSpPr>
          <p:nvPr>
            <p:ph type="title" hasCustomPrompt="1"/>
          </p:nvPr>
        </p:nvSpPr>
        <p:spPr>
          <a:xfrm>
            <a:off x="143000" y="174154"/>
            <a:ext cx="13716001" cy="1944217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ЗАГОЛОВОКПЕРЕБИВОЧКИ</a:t>
            </a:r>
          </a:p>
        </p:txBody>
      </p:sp>
      <p:sp>
        <p:nvSpPr>
          <p:cNvPr id="89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142999" y="2559573"/>
            <a:ext cx="7776866" cy="26551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Подзаголовок</a:t>
            </a:r>
          </a:p>
        </p:txBody>
      </p:sp>
      <p:pic>
        <p:nvPicPr>
          <p:cNvPr id="90" name="Рисунок 4" descr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7" y="6182145"/>
            <a:ext cx="12993683" cy="4103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93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91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94" name="Рисунок 5" descr="Рисунок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3_Слайд с заголовком">
    <p:bg>
      <p:bgPr>
        <a:solidFill>
          <a:srgbClr val="E0D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Рисунок 12" descr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664" y="6906655"/>
            <a:ext cx="7274583" cy="675751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48309" y="16869092"/>
            <a:ext cx="13716001" cy="24828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indent="457200">
              <a:defRPr>
                <a:solidFill>
                  <a:srgbClr val="FFFFFF"/>
                </a:solidFill>
              </a:defRPr>
            </a:lvl2pPr>
            <a:lvl3pPr indent="914400">
              <a:defRPr>
                <a:solidFill>
                  <a:srgbClr val="FFFFFF"/>
                </a:solidFill>
              </a:defRPr>
            </a:lvl3pPr>
            <a:lvl4pPr indent="1371600">
              <a:defRPr>
                <a:solidFill>
                  <a:srgbClr val="FFFFFF"/>
                </a:solidFill>
              </a:defRPr>
            </a:lvl4pPr>
            <a:lvl5pPr indent="1828800"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06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495" y="1"/>
            <a:ext cx="2478506" cy="2478123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ЗАГОЛОВОКПЕРЕБИВОЧКИ"/>
          <p:cNvSpPr txBox="1">
            <a:spLocks noGrp="1"/>
          </p:cNvSpPr>
          <p:nvPr>
            <p:ph type="title" hasCustomPrompt="1"/>
          </p:nvPr>
        </p:nvSpPr>
        <p:spPr>
          <a:xfrm>
            <a:off x="143000" y="174154"/>
            <a:ext cx="13716001" cy="1944217"/>
          </a:xfrm>
          <a:prstGeom prst="rect">
            <a:avLst/>
          </a:prstGeom>
        </p:spPr>
        <p:txBody>
          <a:bodyPr/>
          <a:lstStyle>
            <a:lvl1pPr>
              <a:defRPr sz="7200" spc="300"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ЗАГОЛОВОКПЕРЕБИВОЧКИ</a:t>
            </a:r>
          </a:p>
        </p:txBody>
      </p:sp>
      <p:sp>
        <p:nvSpPr>
          <p:cNvPr id="108" name="Текст 19"/>
          <p:cNvSpPr>
            <a:spLocks noGrp="1"/>
          </p:cNvSpPr>
          <p:nvPr>
            <p:ph type="body" sz="quarter" idx="21" hasCustomPrompt="1"/>
          </p:nvPr>
        </p:nvSpPr>
        <p:spPr>
          <a:xfrm>
            <a:off x="142999" y="2559573"/>
            <a:ext cx="7776866" cy="26551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0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Подзаголовок</a:t>
            </a:r>
          </a:p>
        </p:txBody>
      </p:sp>
      <p:pic>
        <p:nvPicPr>
          <p:cNvPr id="109" name="Рисунок 6" descr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2496" y="6438850"/>
            <a:ext cx="5226973" cy="5228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Рисунок 10" descr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990358">
            <a:off x="10688776" y="5967402"/>
            <a:ext cx="5216964" cy="5216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Рисунок 16" descr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100000">
            <a:off x="4254834" y="7353131"/>
            <a:ext cx="3526306" cy="329431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14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1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15" name="Рисунок 4" descr="Рисунок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9200" y="9249247"/>
            <a:ext cx="4267200" cy="54701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Заголовок 1"/>
          <p:cNvSpPr txBox="1"/>
          <p:nvPr/>
        </p:nvSpPr>
        <p:spPr>
          <a:xfrm>
            <a:off x="188720" y="318169"/>
            <a:ext cx="16225257" cy="301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1451096"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Вопросы?</a:t>
            </a:r>
          </a:p>
        </p:txBody>
      </p:sp>
      <p:sp>
        <p:nvSpPr>
          <p:cNvPr id="133" name="TextBox 11"/>
          <p:cNvSpPr txBox="1"/>
          <p:nvPr/>
        </p:nvSpPr>
        <p:spPr>
          <a:xfrm>
            <a:off x="189735" y="3378836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spc="1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«+», </a:t>
            </a:r>
            <a:br/>
            <a:r>
              <a:t>если есть вопросы</a:t>
            </a:r>
          </a:p>
        </p:txBody>
      </p:sp>
      <p:sp>
        <p:nvSpPr>
          <p:cNvPr id="134" name="Graphic 43"/>
          <p:cNvSpPr/>
          <p:nvPr/>
        </p:nvSpPr>
        <p:spPr>
          <a:xfrm>
            <a:off x="287016" y="2406401"/>
            <a:ext cx="7416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16"/>
                </a:moveTo>
                <a:cubicBezTo>
                  <a:pt x="4964" y="216"/>
                  <a:pt x="216" y="4964"/>
                  <a:pt x="216" y="10800"/>
                </a:cubicBezTo>
                <a:cubicBezTo>
                  <a:pt x="216" y="16636"/>
                  <a:pt x="4964" y="21384"/>
                  <a:pt x="10800" y="21384"/>
                </a:cubicBezTo>
                <a:cubicBezTo>
                  <a:pt x="16636" y="21384"/>
                  <a:pt x="21384" y="16636"/>
                  <a:pt x="21384" y="10800"/>
                </a:cubicBezTo>
                <a:cubicBezTo>
                  <a:pt x="21384" y="4964"/>
                  <a:pt x="16636" y="216"/>
                  <a:pt x="10800" y="216"/>
                </a:cubicBezTo>
                <a:close/>
                <a:moveTo>
                  <a:pt x="10908" y="17280"/>
                </a:moveTo>
                <a:lnTo>
                  <a:pt x="10692" y="17280"/>
                </a:lnTo>
                <a:lnTo>
                  <a:pt x="10692" y="10908"/>
                </a:lnTo>
                <a:lnTo>
                  <a:pt x="4320" y="10908"/>
                </a:lnTo>
                <a:lnTo>
                  <a:pt x="4320" y="10692"/>
                </a:lnTo>
                <a:lnTo>
                  <a:pt x="10692" y="10692"/>
                </a:lnTo>
                <a:lnTo>
                  <a:pt x="10692" y="4320"/>
                </a:lnTo>
                <a:lnTo>
                  <a:pt x="10908" y="4320"/>
                </a:lnTo>
                <a:lnTo>
                  <a:pt x="10908" y="10692"/>
                </a:lnTo>
                <a:lnTo>
                  <a:pt x="17280" y="10692"/>
                </a:lnTo>
                <a:lnTo>
                  <a:pt x="17280" y="10908"/>
                </a:lnTo>
                <a:lnTo>
                  <a:pt x="10908" y="10908"/>
                </a:lnTo>
                <a:lnTo>
                  <a:pt x="10908" y="172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1B1D22"/>
            </a:solidFill>
            <a:miter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35" name="Рисунок 17" descr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00000" flipH="1">
            <a:off x="22766481" y="12725820"/>
            <a:ext cx="7870076" cy="78700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8" name="Овал 15"/>
          <p:cNvGrpSpPr/>
          <p:nvPr/>
        </p:nvGrpSpPr>
        <p:grpSpPr>
          <a:xfrm>
            <a:off x="287016" y="5329296"/>
            <a:ext cx="741602" cy="741601"/>
            <a:chOff x="0" y="0"/>
            <a:chExt cx="741600" cy="741600"/>
          </a:xfrm>
        </p:grpSpPr>
        <p:sp>
          <p:nvSpPr>
            <p:cNvPr id="136" name="Circle"/>
            <p:cNvSpPr/>
            <p:nvPr/>
          </p:nvSpPr>
          <p:spPr>
            <a:xfrm>
              <a:off x="-1" y="-1"/>
              <a:ext cx="741602" cy="741602"/>
            </a:xfrm>
            <a:prstGeom prst="ellipse">
              <a:avLst/>
            </a:prstGeom>
            <a:noFill/>
            <a:ln w="25400" cap="flat">
              <a:solidFill>
                <a:srgbClr val="1B1D2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—"/>
            <p:cNvSpPr txBox="1"/>
            <p:nvPr/>
          </p:nvSpPr>
          <p:spPr>
            <a:xfrm>
              <a:off x="121305" y="197985"/>
              <a:ext cx="498990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80000"/>
                </a:lnSpc>
                <a:defRPr sz="2400">
                  <a:solidFill>
                    <a:srgbClr val="1B1D2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—</a:t>
              </a:r>
            </a:p>
          </p:txBody>
        </p:sp>
      </p:grpSp>
      <p:sp>
        <p:nvSpPr>
          <p:cNvPr id="139" name="TextBox 18"/>
          <p:cNvSpPr txBox="1"/>
          <p:nvPr/>
        </p:nvSpPr>
        <p:spPr>
          <a:xfrm>
            <a:off x="189735" y="6301730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spc="1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«-», </a:t>
            </a:r>
            <a:br/>
            <a:r>
              <a:t>если нет вопросов</a:t>
            </a:r>
          </a:p>
        </p:txBody>
      </p:sp>
      <p:pic>
        <p:nvPicPr>
          <p:cNvPr id="140" name="Рисунок 13" descr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904" y="2004492"/>
            <a:ext cx="16561842" cy="8280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43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41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2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44" name="Рисунок 4" descr="Рисунок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3000" y="2478409"/>
            <a:ext cx="7450282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0" name="Группа 3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58" name="Скругленный прямоугольник 4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56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59" name="Рисунок 6" descr="Рисунок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9_Пользовательский макет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3;p8" descr="Google Shape;13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43000" y="318169"/>
            <a:ext cx="16316696" cy="130016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055767" y="2360909"/>
            <a:ext cx="7450283" cy="65262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  <a:lvl2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2pPr>
            <a:lvl3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3pPr>
            <a:lvl4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4pPr>
            <a:lvl5pPr>
              <a:spcBef>
                <a:spcPts val="1200"/>
              </a:spcBef>
              <a:defRPr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Рисунок 6"/>
          <p:cNvSpPr>
            <a:spLocks noGrp="1"/>
          </p:cNvSpPr>
          <p:nvPr>
            <p:ph type="pic" sz="half" idx="21"/>
          </p:nvPr>
        </p:nvSpPr>
        <p:spPr>
          <a:xfrm>
            <a:off x="241524" y="2406401"/>
            <a:ext cx="6526211" cy="590465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176" name="Группа 4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74" name="Скругленный прямоугольник 6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75" name="Рисунок 7" descr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;p8" descr="Google Shape;13;p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140944" y="2"/>
            <a:ext cx="1147056" cy="114687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Заголовок 1"/>
          <p:cNvSpPr txBox="1"/>
          <p:nvPr/>
        </p:nvSpPr>
        <p:spPr>
          <a:xfrm>
            <a:off x="188720" y="318169"/>
            <a:ext cx="16225257" cy="301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1451096">
              <a:lnSpc>
                <a:spcPct val="70000"/>
              </a:lnSpc>
              <a:defRPr sz="66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Меня хорошо </a:t>
            </a:r>
            <a:br/>
            <a:r>
              <a:t>видно и слышно?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189735" y="4042211"/>
            <a:ext cx="9052561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spc="1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Проверить, идет ли запись</a:t>
            </a:r>
          </a:p>
        </p:txBody>
      </p:sp>
      <p:grpSp>
        <p:nvGrpSpPr>
          <p:cNvPr id="7" name="Скругленный прямоугольник 9"/>
          <p:cNvGrpSpPr/>
          <p:nvPr/>
        </p:nvGrpSpPr>
        <p:grpSpPr>
          <a:xfrm>
            <a:off x="287017" y="3021766"/>
            <a:ext cx="1719316" cy="828041"/>
            <a:chOff x="0" y="0"/>
            <a:chExt cx="1719315" cy="828039"/>
          </a:xfrm>
        </p:grpSpPr>
        <p:sp>
          <p:nvSpPr>
            <p:cNvPr id="5" name="Rounded Rectangle"/>
            <p:cNvSpPr/>
            <p:nvPr/>
          </p:nvSpPr>
          <p:spPr>
            <a:xfrm>
              <a:off x="0" y="43220"/>
              <a:ext cx="1719316" cy="741600"/>
            </a:xfrm>
            <a:prstGeom prst="roundRect">
              <a:avLst>
                <a:gd name="adj" fmla="val 50000"/>
              </a:avLst>
            </a:prstGeom>
            <a:noFill/>
            <a:ln w="25400" cap="flat">
              <a:solidFill>
                <a:srgbClr val="1B1D2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2400">
                  <a:solidFill>
                    <a:srgbClr val="464646"/>
                  </a:solidFill>
                  <a:latin typeface="MTS Compact"/>
                  <a:ea typeface="MTS Compact"/>
                  <a:cs typeface="MTS Compact"/>
                  <a:sym typeface="MTS Compact"/>
                </a:defRPr>
              </a:pPr>
              <a:endParaRPr/>
            </a:p>
          </p:txBody>
        </p:sp>
        <p:sp>
          <p:nvSpPr>
            <p:cNvPr id="6" name="REC"/>
            <p:cNvSpPr txBox="1"/>
            <p:nvPr/>
          </p:nvSpPr>
          <p:spPr>
            <a:xfrm>
              <a:off x="167023" y="0"/>
              <a:ext cx="1385269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464646"/>
                  </a:solidFill>
                  <a:latin typeface="MTS Compact"/>
                  <a:ea typeface="MTS Compact"/>
                  <a:cs typeface="MTS Compact"/>
                  <a:sym typeface="MTS Compact"/>
                </a:defRPr>
              </a:lvl1pPr>
            </a:lstStyle>
            <a:p>
              <a:r>
                <a:t>        REC </a:t>
              </a:r>
            </a:p>
          </p:txBody>
        </p:sp>
      </p:grpSp>
      <p:sp>
        <p:nvSpPr>
          <p:cNvPr id="8" name="Овал 10"/>
          <p:cNvSpPr/>
          <p:nvPr/>
        </p:nvSpPr>
        <p:spPr>
          <a:xfrm>
            <a:off x="503039" y="3212583"/>
            <a:ext cx="443345" cy="443345"/>
          </a:xfrm>
          <a:prstGeom prst="ellipse">
            <a:avLst/>
          </a:prstGeom>
          <a:solidFill>
            <a:srgbClr val="1B1D2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" name="TextBox 11"/>
          <p:cNvSpPr txBox="1"/>
          <p:nvPr/>
        </p:nvSpPr>
        <p:spPr>
          <a:xfrm>
            <a:off x="189735" y="6277990"/>
            <a:ext cx="905256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spc="1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Ставим «+», если все хорошо</a:t>
            </a:r>
          </a:p>
          <a:p>
            <a:pPr>
              <a:defRPr sz="2800" spc="100">
                <a:solidFill>
                  <a:srgbClr val="1B1D22"/>
                </a:solidFill>
                <a:latin typeface="MTS Compact"/>
                <a:ea typeface="MTS Compact"/>
                <a:cs typeface="MTS Compact"/>
                <a:sym typeface="MTS Compact"/>
              </a:defRPr>
            </a:pPr>
            <a:r>
              <a:t>«-», если есть проблемы</a:t>
            </a:r>
          </a:p>
        </p:txBody>
      </p:sp>
      <p:sp>
        <p:nvSpPr>
          <p:cNvPr id="10" name="Graphic 43"/>
          <p:cNvSpPr/>
          <p:nvPr/>
        </p:nvSpPr>
        <p:spPr>
          <a:xfrm>
            <a:off x="287016" y="5305557"/>
            <a:ext cx="741601" cy="74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cubicBezTo>
                  <a:pt x="4845" y="21600"/>
                  <a:pt x="0" y="16755"/>
                  <a:pt x="0" y="10800"/>
                </a:cubicBezTo>
                <a:cubicBezTo>
                  <a:pt x="0" y="4845"/>
                  <a:pt x="4845" y="0"/>
                  <a:pt x="10800" y="0"/>
                </a:cubicBezTo>
                <a:cubicBezTo>
                  <a:pt x="16755" y="0"/>
                  <a:pt x="21600" y="4845"/>
                  <a:pt x="21600" y="10800"/>
                </a:cubicBezTo>
                <a:cubicBezTo>
                  <a:pt x="21600" y="16755"/>
                  <a:pt x="16755" y="21600"/>
                  <a:pt x="10800" y="21600"/>
                </a:cubicBezTo>
                <a:close/>
                <a:moveTo>
                  <a:pt x="10800" y="216"/>
                </a:moveTo>
                <a:cubicBezTo>
                  <a:pt x="4964" y="216"/>
                  <a:pt x="216" y="4964"/>
                  <a:pt x="216" y="10800"/>
                </a:cubicBezTo>
                <a:cubicBezTo>
                  <a:pt x="216" y="16636"/>
                  <a:pt x="4964" y="21384"/>
                  <a:pt x="10800" y="21384"/>
                </a:cubicBezTo>
                <a:cubicBezTo>
                  <a:pt x="16636" y="21384"/>
                  <a:pt x="21384" y="16636"/>
                  <a:pt x="21384" y="10800"/>
                </a:cubicBezTo>
                <a:cubicBezTo>
                  <a:pt x="21384" y="4964"/>
                  <a:pt x="16636" y="216"/>
                  <a:pt x="10800" y="216"/>
                </a:cubicBezTo>
                <a:close/>
                <a:moveTo>
                  <a:pt x="10908" y="17280"/>
                </a:moveTo>
                <a:lnTo>
                  <a:pt x="10692" y="17280"/>
                </a:lnTo>
                <a:lnTo>
                  <a:pt x="10692" y="10908"/>
                </a:lnTo>
                <a:lnTo>
                  <a:pt x="4320" y="10908"/>
                </a:lnTo>
                <a:lnTo>
                  <a:pt x="4320" y="10692"/>
                </a:lnTo>
                <a:lnTo>
                  <a:pt x="10692" y="10692"/>
                </a:lnTo>
                <a:lnTo>
                  <a:pt x="10692" y="4320"/>
                </a:lnTo>
                <a:lnTo>
                  <a:pt x="10908" y="4320"/>
                </a:lnTo>
                <a:lnTo>
                  <a:pt x="10908" y="10692"/>
                </a:lnTo>
                <a:lnTo>
                  <a:pt x="17280" y="10692"/>
                </a:lnTo>
                <a:lnTo>
                  <a:pt x="17280" y="10908"/>
                </a:lnTo>
                <a:lnTo>
                  <a:pt x="10908" y="10908"/>
                </a:lnTo>
                <a:lnTo>
                  <a:pt x="10908" y="1728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1B1D22"/>
            </a:solidFill>
            <a:miter/>
          </a:ln>
        </p:spPr>
        <p:txBody>
          <a:bodyPr lIns="0" tIns="0" rIns="0" bIns="0" anchor="ctr"/>
          <a:lstStyle/>
          <a:p>
            <a:endParaRPr/>
          </a:p>
        </p:txBody>
      </p:sp>
      <p:pic>
        <p:nvPicPr>
          <p:cNvPr id="11" name="Рисунок 14" descr="Рисунок 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39904" y="2004492"/>
            <a:ext cx="16561842" cy="82809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Группа 1"/>
          <p:cNvGrpSpPr/>
          <p:nvPr/>
        </p:nvGrpSpPr>
        <p:grpSpPr>
          <a:xfrm>
            <a:off x="287015" y="9173241"/>
            <a:ext cx="3854734" cy="853441"/>
            <a:chOff x="0" y="0"/>
            <a:chExt cx="3854732" cy="853439"/>
          </a:xfrm>
        </p:grpSpPr>
        <p:grpSp>
          <p:nvGrpSpPr>
            <p:cNvPr id="14" name="Скругленный прямоугольник 3"/>
            <p:cNvGrpSpPr/>
            <p:nvPr/>
          </p:nvGrpSpPr>
          <p:grpSpPr>
            <a:xfrm>
              <a:off x="0" y="0"/>
              <a:ext cx="2952327" cy="853440"/>
              <a:chOff x="0" y="0"/>
              <a:chExt cx="2952326" cy="853439"/>
            </a:xfrm>
          </p:grpSpPr>
          <p:sp>
            <p:nvSpPr>
              <p:cNvPr id="12" name="Rounded Rectangle"/>
              <p:cNvSpPr/>
              <p:nvPr/>
            </p:nvSpPr>
            <p:spPr>
              <a:xfrm>
                <a:off x="0" y="73919"/>
                <a:ext cx="2952327" cy="70560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МТС х НИУ ВШЭ"/>
              <p:cNvSpPr txBox="1"/>
              <p:nvPr/>
            </p:nvSpPr>
            <p:spPr>
              <a:xfrm>
                <a:off x="149051" y="-1"/>
                <a:ext cx="2654225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500" spc="80">
                    <a:solidFill>
                      <a:srgbClr val="464646"/>
                    </a:solidFill>
                    <a:latin typeface="MTS Compact"/>
                    <a:ea typeface="MTS Compact"/>
                    <a:cs typeface="MTS Compact"/>
                    <a:sym typeface="MTS Compact"/>
                  </a:defRPr>
                </a:lvl1pPr>
              </a:lstStyle>
              <a:p>
                <a:r>
                  <a:t>МТС х НИУ ВШЭ</a:t>
                </a:r>
              </a:p>
            </p:txBody>
          </p:sp>
        </p:grpSp>
        <p:pic>
          <p:nvPicPr>
            <p:cNvPr id="15" name="Рисунок 4" descr="Рисунок 4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03146" y="73919"/>
              <a:ext cx="851587" cy="705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14400" y="411447"/>
            <a:ext cx="16459200" cy="1985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397336"/>
            <a:ext cx="16459200" cy="7876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691503" y="9625087"/>
            <a:ext cx="338456" cy="35590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med"/>
  <p:txStyles>
    <p:titleStyle>
      <a:lvl1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1pPr>
      <a:lvl2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2pPr>
      <a:lvl3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3pPr>
      <a:lvl4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4pPr>
      <a:lvl5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5pPr>
      <a:lvl6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6pPr>
      <a:lvl7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7pPr>
      <a:lvl8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8pPr>
      <a:lvl9pPr marL="0" marR="0" indent="0" algn="l" defTabSz="145109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MTS Wide Medium"/>
          <a:ea typeface="MTS Wide Medium"/>
          <a:cs typeface="MTS Wide Medium"/>
          <a:sym typeface="MTS Wide Medium"/>
        </a:defRPr>
      </a:lvl9pPr>
    </p:titleStyle>
    <p:bodyStyle>
      <a:lvl1pPr marL="0" marR="0" indent="0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1pPr>
      <a:lvl2pPr marL="0" marR="0" indent="72554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2pPr>
      <a:lvl3pPr marL="0" marR="0" indent="1451093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3pPr>
      <a:lvl4pPr marL="0" marR="0" indent="2176642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4pPr>
      <a:lvl5pPr marL="0" marR="0" indent="2902191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5pPr>
      <a:lvl6pPr marL="3908595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6pPr>
      <a:lvl7pPr marL="4634145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7pPr>
      <a:lvl8pPr marL="5359691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8pPr>
      <a:lvl9pPr marL="6085240" marR="0" indent="-280858" algn="l" defTabSz="1451096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MTS Text Regular"/>
          <a:ea typeface="MTS Text Regular"/>
          <a:cs typeface="MTS Text Regular"/>
          <a:sym typeface="MTS Text Regular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TS T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Выделение признаков…"/>
          <p:cNvSpPr txBox="1">
            <a:spLocks noGrp="1"/>
          </p:cNvSpPr>
          <p:nvPr>
            <p:ph type="ctrTitle"/>
          </p:nvPr>
        </p:nvSpPr>
        <p:spPr>
          <a:xfrm>
            <a:off x="381290" y="1669711"/>
            <a:ext cx="13716001" cy="2808313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ts val="6800"/>
              </a:lnSpc>
              <a:defRPr sz="5400" spc="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Выделение признаков </a:t>
            </a:r>
          </a:p>
          <a:p>
            <a:pPr defTabSz="457200">
              <a:lnSpc>
                <a:spcPts val="6800"/>
              </a:lnSpc>
              <a:defRPr sz="5400" spc="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в компьютерном зрении</a:t>
            </a:r>
          </a:p>
        </p:txBody>
      </p:sp>
      <p:sp>
        <p:nvSpPr>
          <p:cNvPr id="358" name="Shape 2"/>
          <p:cNvSpPr/>
          <p:nvPr/>
        </p:nvSpPr>
        <p:spPr>
          <a:xfrm>
            <a:off x="7851834" y="7073094"/>
            <a:ext cx="453070" cy="453070"/>
          </a:xfrm>
          <a:prstGeom prst="roundRect">
            <a:avLst>
              <a:gd name="adj" fmla="val 50000"/>
            </a:avLst>
          </a:prstGeom>
          <a:ln w="3175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9" name="Иван Копылов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45718" tIns="45718" rIns="45718" bIns="45718">
            <a:normAutofit lnSpcReduction="10000"/>
          </a:bodyPr>
          <a:lstStyle>
            <a:lvl1pPr defTabSz="1117344">
              <a:spcBef>
                <a:spcPts val="600"/>
              </a:spcBef>
              <a:defRPr sz="2700">
                <a:solidFill>
                  <a:srgbClr val="464646"/>
                </a:solidFill>
              </a:defRPr>
            </a:lvl1pPr>
          </a:lstStyle>
          <a:p>
            <a:r>
              <a:t>Иван Копылов</a:t>
            </a:r>
          </a:p>
        </p:txBody>
      </p:sp>
      <p:sp>
        <p:nvSpPr>
          <p:cNvPr id="360" name="Текст 16"/>
          <p:cNvSpPr txBox="1"/>
          <p:nvPr/>
        </p:nvSpPr>
        <p:spPr>
          <a:xfrm>
            <a:off x="1439144" y="7917650"/>
            <a:ext cx="3913271" cy="719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>
            <a:lvl1pPr defTabSz="1451096">
              <a:spcBef>
                <a:spcPts val="400"/>
              </a:spcBef>
              <a:defRPr sz="2000">
                <a:solidFill>
                  <a:srgbClr val="464646"/>
                </a:solidFill>
                <a:latin typeface="MTS Compact"/>
                <a:ea typeface="MTS Compact"/>
                <a:cs typeface="MTS Compact"/>
                <a:sym typeface="MTS Compact"/>
              </a:defRPr>
            </a:lvl1pPr>
          </a:lstStyle>
          <a:p>
            <a:r>
              <a:t>CV Engineer </a:t>
            </a:r>
          </a:p>
        </p:txBody>
      </p:sp>
      <p:pic>
        <p:nvPicPr>
          <p:cNvPr id="361" name="Рисунок 2" descr="Рисунок 2"/>
          <p:cNvPicPr>
            <a:picLocks noChangeAspect="1"/>
          </p:cNvPicPr>
          <p:nvPr/>
        </p:nvPicPr>
        <p:blipFill>
          <a:blip r:embed="rId2"/>
          <a:srcRect t="17843" b="36219"/>
          <a:stretch>
            <a:fillRect/>
          </a:stretch>
        </p:blipFill>
        <p:spPr>
          <a:xfrm>
            <a:off x="349136" y="7386083"/>
            <a:ext cx="914401" cy="9144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Регулировка параметров Cann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Регулировка параметров Canny</a:t>
            </a:r>
          </a:p>
        </p:txBody>
      </p:sp>
      <p:sp>
        <p:nvSpPr>
          <p:cNvPr id="457" name="Shape 1"/>
          <p:cNvSpPr/>
          <p:nvPr/>
        </p:nvSpPr>
        <p:spPr>
          <a:xfrm>
            <a:off x="1008725" y="382536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8" name="Text 2"/>
          <p:cNvSpPr txBox="1"/>
          <p:nvPr/>
        </p:nvSpPr>
        <p:spPr>
          <a:xfrm>
            <a:off x="1327196" y="3931494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459" name="Text 3"/>
          <p:cNvSpPr txBox="1"/>
          <p:nvPr/>
        </p:nvSpPr>
        <p:spPr>
          <a:xfrm>
            <a:off x="1928982" y="3825362"/>
            <a:ext cx="201180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threshold1 (T_low)</a:t>
            </a:r>
          </a:p>
        </p:txBody>
      </p:sp>
      <p:sp>
        <p:nvSpPr>
          <p:cNvPr id="460" name="Text 4"/>
          <p:cNvSpPr txBox="1"/>
          <p:nvPr/>
        </p:nvSpPr>
        <p:spPr>
          <a:xfrm>
            <a:off x="1928983" y="4437628"/>
            <a:ext cx="4318715" cy="13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Нижний порог для определения краев. Слишком низкий - много шума, слишком высокий - потеря слабых краев.</a:t>
            </a:r>
          </a:p>
        </p:txBody>
      </p:sp>
      <p:sp>
        <p:nvSpPr>
          <p:cNvPr id="461" name="Shape 5"/>
          <p:cNvSpPr/>
          <p:nvPr/>
        </p:nvSpPr>
        <p:spPr>
          <a:xfrm>
            <a:off x="6530865" y="382536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2" name="Text 6"/>
          <p:cNvSpPr txBox="1"/>
          <p:nvPr/>
        </p:nvSpPr>
        <p:spPr>
          <a:xfrm>
            <a:off x="6849409" y="3931494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463" name="Text 7"/>
          <p:cNvSpPr txBox="1"/>
          <p:nvPr/>
        </p:nvSpPr>
        <p:spPr>
          <a:xfrm>
            <a:off x="7451122" y="3825362"/>
            <a:ext cx="216634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threshold2 (T_high)</a:t>
            </a:r>
          </a:p>
        </p:txBody>
      </p:sp>
      <p:sp>
        <p:nvSpPr>
          <p:cNvPr id="464" name="Text 8"/>
          <p:cNvSpPr txBox="1"/>
          <p:nvPr/>
        </p:nvSpPr>
        <p:spPr>
          <a:xfrm>
            <a:off x="7451122" y="4437628"/>
            <a:ext cx="4318715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Верхний порог. Обычно T_high ≈ 2 × T_low. Влияет на количество сильных краев.</a:t>
            </a:r>
          </a:p>
        </p:txBody>
      </p:sp>
      <p:sp>
        <p:nvSpPr>
          <p:cNvPr id="465" name="Shape 9"/>
          <p:cNvSpPr/>
          <p:nvPr/>
        </p:nvSpPr>
        <p:spPr>
          <a:xfrm>
            <a:off x="12053003" y="382536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6" name="Text 10"/>
          <p:cNvSpPr txBox="1"/>
          <p:nvPr/>
        </p:nvSpPr>
        <p:spPr>
          <a:xfrm>
            <a:off x="12371474" y="3931494"/>
            <a:ext cx="24450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467" name="Text 11"/>
          <p:cNvSpPr txBox="1"/>
          <p:nvPr/>
        </p:nvSpPr>
        <p:spPr>
          <a:xfrm>
            <a:off x="12973260" y="3825362"/>
            <a:ext cx="142979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apertureSize</a:t>
            </a:r>
          </a:p>
        </p:txBody>
      </p:sp>
      <p:sp>
        <p:nvSpPr>
          <p:cNvPr id="468" name="Text 12"/>
          <p:cNvSpPr txBox="1"/>
          <p:nvPr/>
        </p:nvSpPr>
        <p:spPr>
          <a:xfrm>
            <a:off x="12973260" y="4437628"/>
            <a:ext cx="4318715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Размер ядра Собеля. Больше значение - больше сглаживание, но меньше точность локализации.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Подготовка изображения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030278">
              <a:defRPr sz="4685"/>
            </a:pPr>
            <a:r>
              <a:t>Подготовка изображения </a:t>
            </a:r>
          </a:p>
          <a:p>
            <a:pPr defTabSz="1030278">
              <a:defRPr sz="4685"/>
            </a:pPr>
            <a:r>
              <a:t>к детектированию краёв</a:t>
            </a:r>
          </a:p>
        </p:txBody>
      </p:sp>
      <p:sp>
        <p:nvSpPr>
          <p:cNvPr id="471" name="Shape 1"/>
          <p:cNvSpPr/>
          <p:nvPr/>
        </p:nvSpPr>
        <p:spPr>
          <a:xfrm>
            <a:off x="1002375" y="3641712"/>
            <a:ext cx="5238972" cy="2990876"/>
          </a:xfrm>
          <a:prstGeom prst="roundRect">
            <a:avLst>
              <a:gd name="adj" fmla="val 14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2" name="Text 2"/>
          <p:cNvSpPr txBox="1"/>
          <p:nvPr/>
        </p:nvSpPr>
        <p:spPr>
          <a:xfrm>
            <a:off x="1285542" y="3924880"/>
            <a:ext cx="155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Сглаживание</a:t>
            </a:r>
          </a:p>
        </p:txBody>
      </p:sp>
      <p:sp>
        <p:nvSpPr>
          <p:cNvPr id="473" name="Text 3"/>
          <p:cNvSpPr txBox="1"/>
          <p:nvPr/>
        </p:nvSpPr>
        <p:spPr>
          <a:xfrm>
            <a:off x="1285542" y="4537146"/>
            <a:ext cx="4672638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Гауссово</a:t>
            </a:r>
            <a:r>
              <a:rPr dirty="0"/>
              <a:t> </a:t>
            </a:r>
            <a:r>
              <a:rPr dirty="0" err="1"/>
              <a:t>размытие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медианный</a:t>
            </a:r>
            <a:r>
              <a:rPr dirty="0"/>
              <a:t> </a:t>
            </a:r>
            <a:r>
              <a:rPr dirty="0" err="1"/>
              <a:t>фильтр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удаления</a:t>
            </a:r>
            <a:r>
              <a:rPr dirty="0"/>
              <a:t> </a:t>
            </a:r>
            <a:r>
              <a:rPr dirty="0" err="1"/>
              <a:t>шума</a:t>
            </a:r>
            <a:r>
              <a:rPr dirty="0"/>
              <a:t>. </a:t>
            </a:r>
            <a:r>
              <a:rPr dirty="0" err="1"/>
              <a:t>Важно</a:t>
            </a:r>
            <a:r>
              <a:rPr dirty="0"/>
              <a:t> </a:t>
            </a:r>
            <a:r>
              <a:rPr dirty="0" err="1"/>
              <a:t>выбрать</a:t>
            </a:r>
            <a:r>
              <a:rPr dirty="0"/>
              <a:t> </a:t>
            </a:r>
            <a:r>
              <a:rPr dirty="0" err="1"/>
              <a:t>правильную</a:t>
            </a:r>
            <a:r>
              <a:rPr dirty="0"/>
              <a:t> </a:t>
            </a:r>
            <a:r>
              <a:rPr dirty="0" err="1"/>
              <a:t>степень</a:t>
            </a:r>
            <a:r>
              <a:rPr dirty="0"/>
              <a:t> </a:t>
            </a:r>
            <a:r>
              <a:rPr dirty="0" err="1"/>
              <a:t>размытия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кенни уже вшит блюр, предобработка не нужна</a:t>
            </a:r>
            <a:endParaRPr dirty="0"/>
          </a:p>
        </p:txBody>
      </p:sp>
      <p:sp>
        <p:nvSpPr>
          <p:cNvPr id="474" name="Shape 4"/>
          <p:cNvSpPr/>
          <p:nvPr/>
        </p:nvSpPr>
        <p:spPr>
          <a:xfrm>
            <a:off x="6524514" y="3641712"/>
            <a:ext cx="5238973" cy="2990876"/>
          </a:xfrm>
          <a:prstGeom prst="roundRect">
            <a:avLst>
              <a:gd name="adj" fmla="val 14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5" name="Text 5"/>
          <p:cNvSpPr txBox="1"/>
          <p:nvPr/>
        </p:nvSpPr>
        <p:spPr>
          <a:xfrm>
            <a:off x="6807681" y="3924880"/>
            <a:ext cx="17217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Нормализация</a:t>
            </a:r>
          </a:p>
        </p:txBody>
      </p:sp>
      <p:sp>
        <p:nvSpPr>
          <p:cNvPr id="476" name="Text 6"/>
          <p:cNvSpPr txBox="1"/>
          <p:nvPr/>
        </p:nvSpPr>
        <p:spPr>
          <a:xfrm>
            <a:off x="6807681" y="4537146"/>
            <a:ext cx="467263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Выравнивание</a:t>
            </a:r>
            <a:r>
              <a:rPr dirty="0"/>
              <a:t> </a:t>
            </a:r>
            <a:r>
              <a:rPr dirty="0" err="1"/>
              <a:t>гистограммы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улучшения</a:t>
            </a:r>
            <a:r>
              <a:rPr dirty="0"/>
              <a:t> </a:t>
            </a:r>
            <a:r>
              <a:rPr dirty="0" err="1"/>
              <a:t>контраста</a:t>
            </a:r>
            <a:r>
              <a:rPr dirty="0"/>
              <a:t>.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помочь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неравномерном</a:t>
            </a:r>
            <a:r>
              <a:rPr dirty="0"/>
              <a:t> </a:t>
            </a:r>
            <a:r>
              <a:rPr dirty="0" err="1"/>
              <a:t>освещении</a:t>
            </a:r>
            <a:r>
              <a:rPr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Можно </a:t>
            </a:r>
            <a:r>
              <a:rPr lang="en-US" dirty="0" err="1"/>
              <a:t>equalize_hist</a:t>
            </a:r>
            <a:r>
              <a:rPr lang="en-US" dirty="0"/>
              <a:t>, </a:t>
            </a:r>
            <a:r>
              <a:rPr lang="ru-RU" dirty="0"/>
              <a:t>но лучше </a:t>
            </a:r>
            <a:r>
              <a:rPr lang="en-US" dirty="0" err="1"/>
              <a:t>clahe</a:t>
            </a:r>
            <a:endParaRPr dirty="0"/>
          </a:p>
        </p:txBody>
      </p:sp>
      <p:sp>
        <p:nvSpPr>
          <p:cNvPr id="477" name="Shape 7"/>
          <p:cNvSpPr/>
          <p:nvPr/>
        </p:nvSpPr>
        <p:spPr>
          <a:xfrm>
            <a:off x="12046653" y="3641712"/>
            <a:ext cx="5238972" cy="2990876"/>
          </a:xfrm>
          <a:prstGeom prst="roundRect">
            <a:avLst>
              <a:gd name="adj" fmla="val 14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8" name="Text 8"/>
          <p:cNvSpPr txBox="1"/>
          <p:nvPr/>
        </p:nvSpPr>
        <p:spPr>
          <a:xfrm>
            <a:off x="12329821" y="3924880"/>
            <a:ext cx="277784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Выбор цветового канала</a:t>
            </a:r>
          </a:p>
        </p:txBody>
      </p:sp>
      <p:sp>
        <p:nvSpPr>
          <p:cNvPr id="479" name="Text 9"/>
          <p:cNvSpPr txBox="1"/>
          <p:nvPr/>
        </p:nvSpPr>
        <p:spPr>
          <a:xfrm>
            <a:off x="12329821" y="4537146"/>
            <a:ext cx="4672638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ru-RU" dirty="0"/>
              <a:t>Можно подавать по одному каналу и потом конкатить (а не грейскейл)</a:t>
            </a:r>
          </a:p>
          <a:p>
            <a:endParaRPr lang="ru-RU" dirty="0"/>
          </a:p>
          <a:p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цветных</a:t>
            </a:r>
            <a:r>
              <a:rPr dirty="0"/>
              <a:t> </a:t>
            </a:r>
            <a:r>
              <a:rPr dirty="0" err="1"/>
              <a:t>изображений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подходящего</a:t>
            </a:r>
            <a:r>
              <a:rPr dirty="0"/>
              <a:t> </a:t>
            </a:r>
            <a:r>
              <a:rPr dirty="0" err="1"/>
              <a:t>канала</a:t>
            </a:r>
            <a:r>
              <a:rPr dirty="0"/>
              <a:t> (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оттенок</a:t>
            </a:r>
            <a:r>
              <a:rPr dirty="0"/>
              <a:t> в HSV)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Общая идея детектирования угл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Общая идея детектирования углов</a:t>
            </a:r>
          </a:p>
        </p:txBody>
      </p:sp>
      <p:pic>
        <p:nvPicPr>
          <p:cNvPr id="482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1" y="2481468"/>
            <a:ext cx="6141541" cy="5311214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Shape 1"/>
          <p:cNvSpPr/>
          <p:nvPr/>
        </p:nvSpPr>
        <p:spPr>
          <a:xfrm>
            <a:off x="7851834" y="3673597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4" name="Text 2"/>
          <p:cNvSpPr txBox="1"/>
          <p:nvPr/>
        </p:nvSpPr>
        <p:spPr>
          <a:xfrm>
            <a:off x="8170305" y="3779729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485" name="Text 3"/>
          <p:cNvSpPr txBox="1"/>
          <p:nvPr/>
        </p:nvSpPr>
        <p:spPr>
          <a:xfrm>
            <a:off x="8772091" y="3673597"/>
            <a:ext cx="237871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Однородная область</a:t>
            </a:r>
          </a:p>
        </p:txBody>
      </p:sp>
      <p:sp>
        <p:nvSpPr>
          <p:cNvPr id="486" name="Text 4"/>
          <p:cNvSpPr txBox="1"/>
          <p:nvPr/>
        </p:nvSpPr>
        <p:spPr>
          <a:xfrm>
            <a:off x="8772091" y="4285863"/>
            <a:ext cx="3655167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Смещение окна не вносит сильных изменений. Неинформативно.</a:t>
            </a:r>
          </a:p>
        </p:txBody>
      </p:sp>
      <p:sp>
        <p:nvSpPr>
          <p:cNvPr id="487" name="Shape 5"/>
          <p:cNvSpPr/>
          <p:nvPr/>
        </p:nvSpPr>
        <p:spPr>
          <a:xfrm>
            <a:off x="12710425" y="3673597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8" name="Text 6"/>
          <p:cNvSpPr txBox="1"/>
          <p:nvPr/>
        </p:nvSpPr>
        <p:spPr>
          <a:xfrm>
            <a:off x="13028969" y="3779729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489" name="Text 7"/>
          <p:cNvSpPr txBox="1"/>
          <p:nvPr/>
        </p:nvSpPr>
        <p:spPr>
          <a:xfrm>
            <a:off x="13630682" y="3673597"/>
            <a:ext cx="36551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Линейная структура / край</a:t>
            </a:r>
          </a:p>
        </p:txBody>
      </p:sp>
      <p:sp>
        <p:nvSpPr>
          <p:cNvPr id="490" name="Text 8"/>
          <p:cNvSpPr txBox="1"/>
          <p:nvPr/>
        </p:nvSpPr>
        <p:spPr>
          <a:xfrm>
            <a:off x="13630682" y="4728229"/>
            <a:ext cx="3655167" cy="13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Смещение вдоль линии не меняет содержимое окна, перпендикулярно - меняет. Одномерно информативно.</a:t>
            </a:r>
          </a:p>
        </p:txBody>
      </p:sp>
      <p:sp>
        <p:nvSpPr>
          <p:cNvPr id="491" name="Shape 9"/>
          <p:cNvSpPr/>
          <p:nvPr/>
        </p:nvSpPr>
        <p:spPr>
          <a:xfrm>
            <a:off x="7851834" y="636595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2" name="Text 10"/>
          <p:cNvSpPr txBox="1"/>
          <p:nvPr/>
        </p:nvSpPr>
        <p:spPr>
          <a:xfrm>
            <a:off x="8170305" y="6506544"/>
            <a:ext cx="24450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3</a:t>
            </a:r>
          </a:p>
        </p:txBody>
      </p:sp>
      <p:sp>
        <p:nvSpPr>
          <p:cNvPr id="493" name="Text 11"/>
          <p:cNvSpPr txBox="1"/>
          <p:nvPr/>
        </p:nvSpPr>
        <p:spPr>
          <a:xfrm>
            <a:off x="8772091" y="6365953"/>
            <a:ext cx="58054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Угол</a:t>
            </a:r>
            <a:endParaRPr dirty="0"/>
          </a:p>
        </p:txBody>
      </p:sp>
      <p:sp>
        <p:nvSpPr>
          <p:cNvPr id="494" name="Text 12"/>
          <p:cNvSpPr txBox="1"/>
          <p:nvPr/>
        </p:nvSpPr>
        <p:spPr>
          <a:xfrm>
            <a:off x="8772091" y="6978218"/>
            <a:ext cx="851360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Смещение</a:t>
            </a:r>
            <a:r>
              <a:rPr dirty="0"/>
              <a:t> 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направлении</a:t>
            </a:r>
            <a:r>
              <a:rPr dirty="0"/>
              <a:t> </a:t>
            </a:r>
            <a:r>
              <a:rPr dirty="0" err="1"/>
              <a:t>дает</a:t>
            </a:r>
            <a:r>
              <a:rPr dirty="0"/>
              <a:t> </a:t>
            </a:r>
            <a:r>
              <a:rPr dirty="0" err="1"/>
              <a:t>существенное</a:t>
            </a:r>
            <a:r>
              <a:rPr dirty="0"/>
              <a:t> </a:t>
            </a:r>
            <a:r>
              <a:rPr dirty="0" err="1"/>
              <a:t>изменение</a:t>
            </a:r>
            <a:r>
              <a:rPr dirty="0"/>
              <a:t>. </a:t>
            </a:r>
            <a:r>
              <a:rPr dirty="0" err="1"/>
              <a:t>Двухмерно</a:t>
            </a:r>
            <a:r>
              <a:rPr dirty="0"/>
              <a:t> </a:t>
            </a:r>
            <a:r>
              <a:rPr dirty="0" err="1"/>
              <a:t>уникальная</a:t>
            </a:r>
            <a:r>
              <a:rPr dirty="0"/>
              <a:t> </a:t>
            </a:r>
            <a:r>
              <a:rPr dirty="0" err="1"/>
              <a:t>точка</a:t>
            </a:r>
            <a:r>
              <a:rPr dirty="0"/>
              <a:t>.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По ним можно отслеживать движение объекта на видео (углы останутся примерно в том же месте)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Матрица ковариации градиент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Матрица ковариации градиентов</a:t>
            </a:r>
          </a:p>
        </p:txBody>
      </p:sp>
      <p:pic>
        <p:nvPicPr>
          <p:cNvPr id="497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1" y="3089870"/>
            <a:ext cx="6141541" cy="4094411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Text 1"/>
          <p:cNvSpPr txBox="1"/>
          <p:nvPr/>
        </p:nvSpPr>
        <p:spPr>
          <a:xfrm>
            <a:off x="7768782" y="2659026"/>
            <a:ext cx="40214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Матрица ковариации градиентов M:</a:t>
            </a:r>
          </a:p>
        </p:txBody>
      </p:sp>
      <p:sp>
        <p:nvSpPr>
          <p:cNvPr id="499" name="Shape 2"/>
          <p:cNvSpPr/>
          <p:nvPr/>
        </p:nvSpPr>
        <p:spPr>
          <a:xfrm>
            <a:off x="7768782" y="3430640"/>
            <a:ext cx="9433867" cy="1783733"/>
          </a:xfrm>
          <a:prstGeom prst="roundRect">
            <a:avLst>
              <a:gd name="adj" fmla="val 238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0" name="Shape 3"/>
          <p:cNvSpPr/>
          <p:nvPr/>
        </p:nvSpPr>
        <p:spPr>
          <a:xfrm>
            <a:off x="7754661" y="3430640"/>
            <a:ext cx="9462109" cy="1783733"/>
          </a:xfrm>
          <a:prstGeom prst="roundRect">
            <a:avLst>
              <a:gd name="adj" fmla="val 238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1" name="Text 4"/>
          <p:cNvSpPr txBox="1"/>
          <p:nvPr/>
        </p:nvSpPr>
        <p:spPr>
          <a:xfrm>
            <a:off x="8037829" y="3642904"/>
            <a:ext cx="889577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 5"/>
              <p:cNvSpPr txBox="1"/>
              <p:nvPr/>
            </p:nvSpPr>
            <p:spPr>
              <a:xfrm>
                <a:off x="7768782" y="5532917"/>
                <a:ext cx="9433867" cy="3912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 - </a:t>
                </a:r>
                <a:r>
                  <a:rPr lang="ru-RU" dirty="0" err="1"/>
                  <a:t>частные</a:t>
                </a:r>
                <a:r>
                  <a:rPr lang="ru-RU" dirty="0"/>
                  <a:t> </a:t>
                </a:r>
                <a:r>
                  <a:rPr lang="ru-RU" dirty="0" err="1"/>
                  <a:t>производные</a:t>
                </a:r>
                <a:r>
                  <a:rPr lang="ru-RU" dirty="0"/>
                  <a:t> </a:t>
                </a:r>
                <a:r>
                  <a:rPr lang="ru-RU" dirty="0" err="1"/>
                  <a:t>по</a:t>
                </a:r>
                <a:r>
                  <a:rPr lang="ru-RU" dirty="0"/>
                  <a:t>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y. </a:t>
                </a:r>
                <a:r>
                  <a:rPr lang="ru-RU" dirty="0" err="1"/>
                  <a:t>Суммирование</a:t>
                </a:r>
                <a:r>
                  <a:rPr lang="ru-RU" dirty="0"/>
                  <a:t> </a:t>
                </a:r>
                <a:r>
                  <a:rPr lang="ru-RU" dirty="0" err="1"/>
                  <a:t>идет</a:t>
                </a:r>
                <a:r>
                  <a:rPr lang="ru-RU" dirty="0"/>
                  <a:t> </a:t>
                </a:r>
                <a:r>
                  <a:rPr lang="ru-RU" dirty="0" err="1"/>
                  <a:t>по</a:t>
                </a:r>
                <a:r>
                  <a:rPr lang="ru-RU" dirty="0"/>
                  <a:t> </a:t>
                </a:r>
                <a:r>
                  <a:rPr lang="ru-RU" dirty="0" err="1"/>
                  <a:t>локальному</a:t>
                </a:r>
                <a:r>
                  <a:rPr lang="ru-RU" dirty="0"/>
                  <a:t> </a:t>
                </a:r>
                <a:r>
                  <a:rPr lang="ru-RU" dirty="0" err="1"/>
                  <a:t>окну</a:t>
                </a:r>
                <a:r>
                  <a:rPr lang="ru-RU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502" name="Tex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782" y="5532917"/>
                <a:ext cx="9433867" cy="391261"/>
              </a:xfrm>
              <a:prstGeom prst="rect">
                <a:avLst/>
              </a:prstGeom>
              <a:blipFill>
                <a:blip r:embed="rId3"/>
                <a:stretch>
                  <a:fillRect l="-1034" t="-7813" b="-2031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3" name="Text 6"/>
          <p:cNvSpPr txBox="1"/>
          <p:nvPr/>
        </p:nvSpPr>
        <p:spPr>
          <a:xfrm>
            <a:off x="7768782" y="6757597"/>
            <a:ext cx="9433867" cy="70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Собственные</a:t>
            </a:r>
            <a:r>
              <a:rPr dirty="0"/>
              <a:t> </a:t>
            </a:r>
            <a:r>
              <a:rPr dirty="0" err="1"/>
              <a:t>значения</a:t>
            </a:r>
            <a:r>
              <a:rPr dirty="0"/>
              <a:t> λ1, λ2 </a:t>
            </a:r>
            <a:r>
              <a:rPr dirty="0" err="1"/>
              <a:t>этой</a:t>
            </a:r>
            <a:r>
              <a:rPr dirty="0"/>
              <a:t> </a:t>
            </a:r>
            <a:r>
              <a:rPr dirty="0" err="1"/>
              <a:t>матрицы</a:t>
            </a:r>
            <a:r>
              <a:rPr dirty="0"/>
              <a:t> </a:t>
            </a:r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определения</a:t>
            </a:r>
            <a:r>
              <a:rPr dirty="0"/>
              <a:t> </a:t>
            </a:r>
            <a:r>
              <a:rPr dirty="0" err="1"/>
              <a:t>наличия</a:t>
            </a:r>
            <a:r>
              <a:rPr dirty="0"/>
              <a:t> </a:t>
            </a:r>
            <a:r>
              <a:rPr dirty="0" err="1"/>
              <a:t>угла</a:t>
            </a:r>
            <a:r>
              <a:rPr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4C7E4-4AAE-CC1A-A6ED-9169F25B9256}"/>
                  </a:ext>
                </a:extLst>
              </p:cNvPr>
              <p:cNvSpPr txBox="1"/>
              <p:nvPr/>
            </p:nvSpPr>
            <p:spPr>
              <a:xfrm>
                <a:off x="8110448" y="3917601"/>
                <a:ext cx="2067104" cy="6957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TS Text Regular"/>
                          <a:cs typeface="MTS Text Regular"/>
                          <a:sym typeface="MTS Text Regular"/>
                        </a:rPr>
                        <m:t>𝑀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MTS Text Regular"/>
                          <a:cs typeface="MTS Text Regular"/>
                          <a:sym typeface="MTS Text Regular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MTS Text Regular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MTS Text Regular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MTS Text Regular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MTS Text Regular"/>
                  <a:ea typeface="MTS Text Regular"/>
                  <a:cs typeface="MTS Text Regular"/>
                  <a:sym typeface="MTS Text Regular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4C7E4-4AAE-CC1A-A6ED-9169F25B9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448" y="3917601"/>
                <a:ext cx="2067104" cy="69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Принцип Harris Cor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Принцип Harris Corner</a:t>
            </a:r>
          </a:p>
        </p:txBody>
      </p:sp>
      <p:pic>
        <p:nvPicPr>
          <p:cNvPr id="506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1" y="2644680"/>
            <a:ext cx="6141541" cy="4984940"/>
          </a:xfrm>
          <a:prstGeom prst="rect">
            <a:avLst/>
          </a:prstGeom>
          <a:ln w="12700">
            <a:miter lim="400000"/>
          </a:ln>
        </p:spPr>
      </p:pic>
      <p:sp>
        <p:nvSpPr>
          <p:cNvPr id="507" name="Text 1"/>
          <p:cNvSpPr txBox="1"/>
          <p:nvPr/>
        </p:nvSpPr>
        <p:spPr>
          <a:xfrm>
            <a:off x="7851834" y="3201056"/>
            <a:ext cx="569615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Формула отклика Harris: R = det(M) - k * (trace(M))^2</a:t>
            </a:r>
          </a:p>
        </p:txBody>
      </p:sp>
      <p:sp>
        <p:nvSpPr>
          <p:cNvPr id="508" name="Shape 2"/>
          <p:cNvSpPr/>
          <p:nvPr/>
        </p:nvSpPr>
        <p:spPr>
          <a:xfrm>
            <a:off x="7851834" y="4291214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9" name="Text 3"/>
          <p:cNvSpPr txBox="1"/>
          <p:nvPr/>
        </p:nvSpPr>
        <p:spPr>
          <a:xfrm>
            <a:off x="8170305" y="4397347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510" name="Text 4"/>
          <p:cNvSpPr txBox="1"/>
          <p:nvPr/>
        </p:nvSpPr>
        <p:spPr>
          <a:xfrm>
            <a:off x="8772091" y="4291214"/>
            <a:ext cx="1715612" cy="38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det(M) = λ1 * λ2</a:t>
            </a:r>
          </a:p>
        </p:txBody>
      </p:sp>
      <p:sp>
        <p:nvSpPr>
          <p:cNvPr id="511" name="Text 5"/>
          <p:cNvSpPr txBox="1"/>
          <p:nvPr/>
        </p:nvSpPr>
        <p:spPr>
          <a:xfrm>
            <a:off x="8772091" y="4903481"/>
            <a:ext cx="3655167" cy="70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Большое значение, когда оба λ велики (характерно для углов).</a:t>
            </a:r>
          </a:p>
        </p:txBody>
      </p:sp>
      <p:sp>
        <p:nvSpPr>
          <p:cNvPr id="512" name="Shape 6"/>
          <p:cNvSpPr/>
          <p:nvPr/>
        </p:nvSpPr>
        <p:spPr>
          <a:xfrm>
            <a:off x="12710425" y="4291214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3" name="Text 7"/>
          <p:cNvSpPr txBox="1"/>
          <p:nvPr/>
        </p:nvSpPr>
        <p:spPr>
          <a:xfrm>
            <a:off x="13028969" y="4397347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514" name="Text 8"/>
          <p:cNvSpPr txBox="1"/>
          <p:nvPr/>
        </p:nvSpPr>
        <p:spPr>
          <a:xfrm>
            <a:off x="13630682" y="4291214"/>
            <a:ext cx="1953814" cy="38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trace(M) = λ1 + λ2</a:t>
            </a:r>
          </a:p>
        </p:txBody>
      </p:sp>
      <p:sp>
        <p:nvSpPr>
          <p:cNvPr id="515" name="Text 9"/>
          <p:cNvSpPr txBox="1"/>
          <p:nvPr/>
        </p:nvSpPr>
        <p:spPr>
          <a:xfrm>
            <a:off x="13630682" y="4903481"/>
            <a:ext cx="36551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Большое значение при наличии края.</a:t>
            </a:r>
          </a:p>
        </p:txBody>
      </p:sp>
      <p:sp>
        <p:nvSpPr>
          <p:cNvPr id="516" name="Shape 10"/>
          <p:cNvSpPr/>
          <p:nvPr/>
        </p:nvSpPr>
        <p:spPr>
          <a:xfrm>
            <a:off x="7851834" y="6864397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7" name="Text 11"/>
          <p:cNvSpPr txBox="1"/>
          <p:nvPr/>
        </p:nvSpPr>
        <p:spPr>
          <a:xfrm>
            <a:off x="8170304" y="6970530"/>
            <a:ext cx="24450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518" name="Text 12"/>
          <p:cNvSpPr txBox="1"/>
          <p:nvPr/>
        </p:nvSpPr>
        <p:spPr>
          <a:xfrm>
            <a:off x="8772091" y="6864397"/>
            <a:ext cx="135504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Параметр k</a:t>
            </a:r>
          </a:p>
        </p:txBody>
      </p:sp>
      <p:sp>
        <p:nvSpPr>
          <p:cNvPr id="519" name="Text 13"/>
          <p:cNvSpPr txBox="1"/>
          <p:nvPr/>
        </p:nvSpPr>
        <p:spPr>
          <a:xfrm>
            <a:off x="8772091" y="7476664"/>
            <a:ext cx="851360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 err="1"/>
              <a:t>Эмпирический</a:t>
            </a:r>
            <a:r>
              <a:rPr dirty="0"/>
              <a:t> </a:t>
            </a:r>
            <a:r>
              <a:rPr dirty="0" err="1"/>
              <a:t>коэффициент</a:t>
            </a:r>
            <a:r>
              <a:rPr dirty="0"/>
              <a:t> (</a:t>
            </a:r>
            <a:r>
              <a:rPr dirty="0" err="1"/>
              <a:t>обычно</a:t>
            </a:r>
            <a:r>
              <a:rPr dirty="0"/>
              <a:t> 0.04-0.06), </a:t>
            </a:r>
            <a:r>
              <a:rPr dirty="0" err="1"/>
              <a:t>позволяющий</a:t>
            </a:r>
            <a:r>
              <a:rPr dirty="0"/>
              <a:t> </a:t>
            </a:r>
            <a:r>
              <a:rPr dirty="0" err="1"/>
              <a:t>настроить</a:t>
            </a:r>
            <a:r>
              <a:rPr dirty="0"/>
              <a:t> </a:t>
            </a:r>
            <a:r>
              <a:rPr dirty="0" err="1"/>
              <a:t>чувствительность</a:t>
            </a:r>
            <a:r>
              <a:rPr dirty="0"/>
              <a:t> </a:t>
            </a:r>
            <a:r>
              <a:rPr dirty="0" err="1"/>
              <a:t>детектора</a:t>
            </a:r>
            <a:r>
              <a:rPr dirty="0"/>
              <a:t>.</a:t>
            </a:r>
            <a:r>
              <a:rPr lang="en-US" dirty="0"/>
              <a:t> (</a:t>
            </a:r>
            <a:r>
              <a:rPr lang="ru-RU" dirty="0"/>
              <a:t>можно от 0.03 до 1)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Реализация Harris в OpenC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Реализация Harris в OpenCV</a:t>
            </a:r>
          </a:p>
        </p:txBody>
      </p:sp>
      <p:pic>
        <p:nvPicPr>
          <p:cNvPr id="522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620" y="2452780"/>
            <a:ext cx="6141542" cy="5368739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Shape 1"/>
          <p:cNvSpPr/>
          <p:nvPr/>
        </p:nvSpPr>
        <p:spPr>
          <a:xfrm>
            <a:off x="969080" y="2783214"/>
            <a:ext cx="9433866" cy="4049075"/>
          </a:xfrm>
          <a:prstGeom prst="roundRect">
            <a:avLst>
              <a:gd name="adj" fmla="val 10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4" name="Shape 2"/>
          <p:cNvSpPr/>
          <p:nvPr/>
        </p:nvSpPr>
        <p:spPr>
          <a:xfrm>
            <a:off x="954959" y="2783214"/>
            <a:ext cx="9462108" cy="4049075"/>
          </a:xfrm>
          <a:prstGeom prst="roundRect">
            <a:avLst>
              <a:gd name="adj" fmla="val 10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5" name="Text 3"/>
          <p:cNvSpPr txBox="1"/>
          <p:nvPr/>
        </p:nvSpPr>
        <p:spPr>
          <a:xfrm>
            <a:off x="1238126" y="2995478"/>
            <a:ext cx="8895773" cy="226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import cv2</a:t>
            </a:r>
          </a:p>
          <a:p>
            <a:r>
              <a:t>import numpy as np</a:t>
            </a:r>
          </a:p>
          <a:p>
            <a:endParaRPr/>
          </a:p>
          <a:p>
            <a:r>
              <a:t>gray = cv2.imread("example.jpg", cv2.IMREAD_GRAYSCALE)</a:t>
            </a:r>
          </a:p>
          <a:p>
            <a:r>
              <a:t>gray_f = np.float32(gray)</a:t>
            </a:r>
          </a:p>
          <a:p>
            <a:r>
              <a:t>corner_response = cv2.cornerHarris(gray_f, blockSize=2, ksize=3, k=0.04)</a:t>
            </a:r>
          </a:p>
        </p:txBody>
      </p:sp>
      <p:sp>
        <p:nvSpPr>
          <p:cNvPr id="526" name="Text 4"/>
          <p:cNvSpPr txBox="1"/>
          <p:nvPr/>
        </p:nvSpPr>
        <p:spPr>
          <a:xfrm>
            <a:off x="969080" y="7150831"/>
            <a:ext cx="9433866" cy="67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Параметры: blockSize - размер окна, ksize - апертура оператора Собеля, k - коэффициент в формуле Harris.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Усовершенствование Shi-Tomas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Усовершенствование Shi-Tomasi</a:t>
            </a:r>
          </a:p>
        </p:txBody>
      </p:sp>
      <p:sp>
        <p:nvSpPr>
          <p:cNvPr id="529" name="Text 1"/>
          <p:cNvSpPr txBox="1"/>
          <p:nvPr/>
        </p:nvSpPr>
        <p:spPr>
          <a:xfrm>
            <a:off x="997544" y="4345619"/>
            <a:ext cx="115387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Критерий</a:t>
            </a:r>
          </a:p>
        </p:txBody>
      </p:sp>
      <p:sp>
        <p:nvSpPr>
          <p:cNvPr id="530" name="Text 2"/>
          <p:cNvSpPr txBox="1"/>
          <p:nvPr/>
        </p:nvSpPr>
        <p:spPr>
          <a:xfrm>
            <a:off x="997544" y="5071152"/>
            <a:ext cx="7796251" cy="70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Использует min(λ1, λ2) вместо формулы Харриса. Если оно больше порога, точка считается углом.</a:t>
            </a:r>
          </a:p>
        </p:txBody>
      </p:sp>
      <p:sp>
        <p:nvSpPr>
          <p:cNvPr id="531" name="Text 3"/>
          <p:cNvSpPr txBox="1"/>
          <p:nvPr/>
        </p:nvSpPr>
        <p:spPr>
          <a:xfrm>
            <a:off x="9494205" y="4345619"/>
            <a:ext cx="173108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Преимущества</a:t>
            </a:r>
          </a:p>
        </p:txBody>
      </p:sp>
      <p:sp>
        <p:nvSpPr>
          <p:cNvPr id="532" name="Text 4"/>
          <p:cNvSpPr txBox="1"/>
          <p:nvPr/>
        </p:nvSpPr>
        <p:spPr>
          <a:xfrm>
            <a:off x="9494205" y="5071152"/>
            <a:ext cx="7796251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Отсутствие параметра k, более простая пороговая схема, лучшая стабильность для задач трекинга.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Реализация Shi-Tomasi в OpenCV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Реализация Shi-Tomasi в OpenCV</a:t>
            </a:r>
          </a:p>
        </p:txBody>
      </p:sp>
      <p:pic>
        <p:nvPicPr>
          <p:cNvPr id="535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807" y="3332747"/>
            <a:ext cx="6141244" cy="2180168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Shape 1"/>
          <p:cNvSpPr/>
          <p:nvPr/>
        </p:nvSpPr>
        <p:spPr>
          <a:xfrm>
            <a:off x="935859" y="2656711"/>
            <a:ext cx="9433867" cy="4049075"/>
          </a:xfrm>
          <a:prstGeom prst="roundRect">
            <a:avLst>
              <a:gd name="adj" fmla="val 10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7" name="Shape 2"/>
          <p:cNvSpPr/>
          <p:nvPr/>
        </p:nvSpPr>
        <p:spPr>
          <a:xfrm>
            <a:off x="921738" y="2656711"/>
            <a:ext cx="9462109" cy="4049075"/>
          </a:xfrm>
          <a:prstGeom prst="roundRect">
            <a:avLst>
              <a:gd name="adj" fmla="val 1049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8" name="Text 3"/>
          <p:cNvSpPr txBox="1"/>
          <p:nvPr/>
        </p:nvSpPr>
        <p:spPr>
          <a:xfrm>
            <a:off x="1204905" y="2868976"/>
            <a:ext cx="889577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corners = cv2.goodFeaturesToTrack(</a:t>
            </a:r>
          </a:p>
          <a:p>
            <a:r>
              <a:rPr dirty="0"/>
              <a:t>    image=</a:t>
            </a:r>
            <a:r>
              <a:rPr dirty="0" err="1"/>
              <a:t>gray_f</a:t>
            </a:r>
            <a:r>
              <a:rPr dirty="0"/>
              <a:t>,</a:t>
            </a:r>
          </a:p>
          <a:p>
            <a:r>
              <a:rPr dirty="0"/>
              <a:t>    </a:t>
            </a:r>
            <a:r>
              <a:rPr dirty="0" err="1"/>
              <a:t>maxCorners</a:t>
            </a:r>
            <a:r>
              <a:rPr dirty="0"/>
              <a:t>=100,</a:t>
            </a:r>
          </a:p>
          <a:p>
            <a:r>
              <a:rPr dirty="0"/>
              <a:t>    </a:t>
            </a:r>
            <a:r>
              <a:rPr dirty="0" err="1"/>
              <a:t>qualityLevel</a:t>
            </a:r>
            <a:r>
              <a:rPr dirty="0"/>
              <a:t>=0.01,</a:t>
            </a:r>
            <a:r>
              <a:rPr lang="en-US" dirty="0"/>
              <a:t> (</a:t>
            </a:r>
            <a:r>
              <a:rPr lang="ru-RU" dirty="0"/>
              <a:t>процент от максимальной лямбды на картинке, по которому </a:t>
            </a:r>
            <a:endParaRPr dirty="0"/>
          </a:p>
          <a:p>
            <a:r>
              <a:rPr dirty="0"/>
              <a:t>    </a:t>
            </a:r>
            <a:r>
              <a:rPr dirty="0" err="1"/>
              <a:t>minDistance</a:t>
            </a:r>
            <a:r>
              <a:rPr dirty="0"/>
              <a:t>=10,</a:t>
            </a:r>
            <a:r>
              <a:rPr lang="ru-RU" dirty="0"/>
              <a:t>                                           отсекается лямбда в формуле минимума)</a:t>
            </a:r>
            <a:endParaRPr dirty="0"/>
          </a:p>
          <a:p>
            <a:r>
              <a:rPr dirty="0"/>
              <a:t>    </a:t>
            </a:r>
            <a:r>
              <a:rPr dirty="0" err="1"/>
              <a:t>blockSize</a:t>
            </a:r>
            <a:r>
              <a:rPr dirty="0"/>
              <a:t>=3</a:t>
            </a:r>
          </a:p>
          <a:p>
            <a:r>
              <a:rPr dirty="0"/>
              <a:t>)</a:t>
            </a:r>
          </a:p>
        </p:txBody>
      </p:sp>
      <p:sp>
        <p:nvSpPr>
          <p:cNvPr id="539" name="Text 4"/>
          <p:cNvSpPr txBox="1"/>
          <p:nvPr/>
        </p:nvSpPr>
        <p:spPr>
          <a:xfrm>
            <a:off x="935859" y="7024330"/>
            <a:ext cx="94338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Параметры: maxCorners - максимальное число углов, qualityLevel - порог качества, minDistance - минимальное расстояние между углами.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Сравнение Harris и Shi-Tomas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Сравнение Harris и Shi-Tomasi</a:t>
            </a:r>
          </a:p>
        </p:txBody>
      </p:sp>
      <p:sp>
        <p:nvSpPr>
          <p:cNvPr id="542" name="Text 1"/>
          <p:cNvSpPr txBox="1"/>
          <p:nvPr/>
        </p:nvSpPr>
        <p:spPr>
          <a:xfrm>
            <a:off x="1229059" y="3596533"/>
            <a:ext cx="73324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Harris</a:t>
            </a:r>
          </a:p>
        </p:txBody>
      </p:sp>
      <p:sp>
        <p:nvSpPr>
          <p:cNvPr id="543" name="Text 2"/>
          <p:cNvSpPr txBox="1"/>
          <p:nvPr/>
        </p:nvSpPr>
        <p:spPr>
          <a:xfrm>
            <a:off x="1229059" y="4322066"/>
            <a:ext cx="285031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Формула с параметром k</a:t>
            </a:r>
          </a:p>
        </p:txBody>
      </p:sp>
      <p:sp>
        <p:nvSpPr>
          <p:cNvPr id="544" name="Text 3"/>
          <p:cNvSpPr txBox="1"/>
          <p:nvPr/>
        </p:nvSpPr>
        <p:spPr>
          <a:xfrm>
            <a:off x="1229059" y="4874131"/>
            <a:ext cx="40173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Тепловая карта на всё изображение</a:t>
            </a:r>
          </a:p>
        </p:txBody>
      </p:sp>
      <p:sp>
        <p:nvSpPr>
          <p:cNvPr id="545" name="Text 4"/>
          <p:cNvSpPr txBox="1"/>
          <p:nvPr/>
        </p:nvSpPr>
        <p:spPr>
          <a:xfrm>
            <a:off x="1229059" y="5426196"/>
            <a:ext cx="210416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Требует подбора k</a:t>
            </a:r>
          </a:p>
        </p:txBody>
      </p:sp>
      <p:sp>
        <p:nvSpPr>
          <p:cNvPr id="546" name="Text 5"/>
          <p:cNvSpPr txBox="1"/>
          <p:nvPr/>
        </p:nvSpPr>
        <p:spPr>
          <a:xfrm>
            <a:off x="9725720" y="3596533"/>
            <a:ext cx="125651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Shi-Tomasi</a:t>
            </a:r>
          </a:p>
        </p:txBody>
      </p:sp>
      <p:sp>
        <p:nvSpPr>
          <p:cNvPr id="547" name="Text 6"/>
          <p:cNvSpPr txBox="1"/>
          <p:nvPr/>
        </p:nvSpPr>
        <p:spPr>
          <a:xfrm>
            <a:off x="9725720" y="4322066"/>
            <a:ext cx="2517769" cy="385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Использует min(λ1, λ2)</a:t>
            </a:r>
          </a:p>
        </p:txBody>
      </p:sp>
      <p:sp>
        <p:nvSpPr>
          <p:cNvPr id="548" name="Text 7"/>
          <p:cNvSpPr txBox="1"/>
          <p:nvPr/>
        </p:nvSpPr>
        <p:spPr>
          <a:xfrm>
            <a:off x="9725720" y="4874131"/>
            <a:ext cx="47714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Возвращает конкретные координаты углов</a:t>
            </a:r>
          </a:p>
        </p:txBody>
      </p:sp>
      <p:sp>
        <p:nvSpPr>
          <p:cNvPr id="549" name="Text 8"/>
          <p:cNvSpPr txBox="1"/>
          <p:nvPr/>
        </p:nvSpPr>
        <p:spPr>
          <a:xfrm>
            <a:off x="9725720" y="5426196"/>
            <a:ext cx="330888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Лучше работает для трекинга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актический пайплайн обработки изображ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189899">
              <a:defRPr sz="5412"/>
            </a:lvl1pPr>
          </a:lstStyle>
          <a:p>
            <a:r>
              <a:t>Практический пайплайн обработки изображения</a:t>
            </a:r>
          </a:p>
        </p:txBody>
      </p:sp>
      <p:pic>
        <p:nvPicPr>
          <p:cNvPr id="552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03" y="2017698"/>
            <a:ext cx="6238903" cy="6238903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hape 1"/>
          <p:cNvSpPr/>
          <p:nvPr/>
        </p:nvSpPr>
        <p:spPr>
          <a:xfrm>
            <a:off x="8034742" y="1760023"/>
            <a:ext cx="28541" cy="675425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4" name="Shape 2"/>
          <p:cNvSpPr/>
          <p:nvPr/>
        </p:nvSpPr>
        <p:spPr>
          <a:xfrm>
            <a:off x="8295315" y="2295439"/>
            <a:ext cx="855004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5" name="Shape 3"/>
          <p:cNvSpPr/>
          <p:nvPr/>
        </p:nvSpPr>
        <p:spPr>
          <a:xfrm>
            <a:off x="7774169" y="2034867"/>
            <a:ext cx="549687" cy="549687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6" name="Text 4"/>
          <p:cNvSpPr txBox="1"/>
          <p:nvPr/>
        </p:nvSpPr>
        <p:spPr>
          <a:xfrm>
            <a:off x="8048938" y="2126431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557" name="Text 5"/>
          <p:cNvSpPr txBox="1"/>
          <p:nvPr/>
        </p:nvSpPr>
        <p:spPr>
          <a:xfrm>
            <a:off x="9392608" y="2004246"/>
            <a:ext cx="338249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Сглаживание и нормализация</a:t>
            </a:r>
          </a:p>
        </p:txBody>
      </p:sp>
      <p:sp>
        <p:nvSpPr>
          <p:cNvPr id="558" name="Text 6"/>
          <p:cNvSpPr txBox="1"/>
          <p:nvPr/>
        </p:nvSpPr>
        <p:spPr>
          <a:xfrm>
            <a:off x="9392608" y="2532528"/>
            <a:ext cx="799588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Подготовка изображения, устранение шума и выравнивание яркости.</a:t>
            </a:r>
          </a:p>
        </p:txBody>
      </p:sp>
      <p:sp>
        <p:nvSpPr>
          <p:cNvPr id="559" name="Shape 7"/>
          <p:cNvSpPr/>
          <p:nvPr/>
        </p:nvSpPr>
        <p:spPr>
          <a:xfrm>
            <a:off x="8295315" y="4338259"/>
            <a:ext cx="855004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0" name="Shape 8"/>
          <p:cNvSpPr/>
          <p:nvPr/>
        </p:nvSpPr>
        <p:spPr>
          <a:xfrm>
            <a:off x="7774169" y="4077686"/>
            <a:ext cx="549687" cy="549688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1" name="Text 9"/>
          <p:cNvSpPr txBox="1"/>
          <p:nvPr/>
        </p:nvSpPr>
        <p:spPr>
          <a:xfrm>
            <a:off x="8048938" y="4169251"/>
            <a:ext cx="24061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562" name="Text 10"/>
          <p:cNvSpPr txBox="1"/>
          <p:nvPr/>
        </p:nvSpPr>
        <p:spPr>
          <a:xfrm>
            <a:off x="9392608" y="4047066"/>
            <a:ext cx="268572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Детекция краёв (Canny)</a:t>
            </a:r>
          </a:p>
        </p:txBody>
      </p:sp>
      <p:sp>
        <p:nvSpPr>
          <p:cNvPr id="563" name="Text 11"/>
          <p:cNvSpPr txBox="1"/>
          <p:nvPr/>
        </p:nvSpPr>
        <p:spPr>
          <a:xfrm>
            <a:off x="9392608" y="4575348"/>
            <a:ext cx="690933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Получение тонких линий для последующего анализа контуров.</a:t>
            </a:r>
          </a:p>
        </p:txBody>
      </p:sp>
      <p:sp>
        <p:nvSpPr>
          <p:cNvPr id="564" name="Shape 12"/>
          <p:cNvSpPr/>
          <p:nvPr/>
        </p:nvSpPr>
        <p:spPr>
          <a:xfrm>
            <a:off x="8295315" y="5990145"/>
            <a:ext cx="855004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5" name="Shape 13"/>
          <p:cNvSpPr/>
          <p:nvPr/>
        </p:nvSpPr>
        <p:spPr>
          <a:xfrm>
            <a:off x="7774169" y="5729571"/>
            <a:ext cx="549687" cy="549688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6" name="Text 14"/>
          <p:cNvSpPr txBox="1"/>
          <p:nvPr/>
        </p:nvSpPr>
        <p:spPr>
          <a:xfrm>
            <a:off x="8048937" y="5821137"/>
            <a:ext cx="24450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567" name="Text 15"/>
          <p:cNvSpPr txBox="1"/>
          <p:nvPr/>
        </p:nvSpPr>
        <p:spPr>
          <a:xfrm>
            <a:off x="9392608" y="5698950"/>
            <a:ext cx="388015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Детекция углов (Harris/Shi-Tomasi)</a:t>
            </a:r>
          </a:p>
        </p:txBody>
      </p:sp>
      <p:sp>
        <p:nvSpPr>
          <p:cNvPr id="568" name="Text 16"/>
          <p:cNvSpPr txBox="1"/>
          <p:nvPr/>
        </p:nvSpPr>
        <p:spPr>
          <a:xfrm>
            <a:off x="9392608" y="6227232"/>
            <a:ext cx="673216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Выделение ключевых точек для сопоставления или трекинга.</a:t>
            </a:r>
          </a:p>
        </p:txBody>
      </p:sp>
      <p:sp>
        <p:nvSpPr>
          <p:cNvPr id="569" name="Shape 17"/>
          <p:cNvSpPr/>
          <p:nvPr/>
        </p:nvSpPr>
        <p:spPr>
          <a:xfrm>
            <a:off x="8295315" y="7642030"/>
            <a:ext cx="855004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0" name="Shape 18"/>
          <p:cNvSpPr/>
          <p:nvPr/>
        </p:nvSpPr>
        <p:spPr>
          <a:xfrm>
            <a:off x="7774169" y="7381457"/>
            <a:ext cx="549687" cy="549688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1" name="Text 19"/>
          <p:cNvSpPr txBox="1"/>
          <p:nvPr/>
        </p:nvSpPr>
        <p:spPr>
          <a:xfrm>
            <a:off x="8049012" y="7473022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572" name="Text 20"/>
          <p:cNvSpPr txBox="1"/>
          <p:nvPr/>
        </p:nvSpPr>
        <p:spPr>
          <a:xfrm>
            <a:off x="9392608" y="7350836"/>
            <a:ext cx="176034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Постобработка</a:t>
            </a:r>
          </a:p>
        </p:txBody>
      </p:sp>
      <p:sp>
        <p:nvSpPr>
          <p:cNvPr id="573" name="Text 21"/>
          <p:cNvSpPr txBox="1"/>
          <p:nvPr/>
        </p:nvSpPr>
        <p:spPr>
          <a:xfrm>
            <a:off x="9392608" y="7879118"/>
            <a:ext cx="628022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Фильтрация результатов, применение области интереса.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Введение: зачем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5468">
              <a:lnSpc>
                <a:spcPts val="4600"/>
              </a:lnSpc>
              <a:defRPr sz="3588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Введение: зачем </a:t>
            </a:r>
          </a:p>
          <a:p>
            <a:pPr defTabSz="315468">
              <a:lnSpc>
                <a:spcPts val="4600"/>
              </a:lnSpc>
              <a:defRPr sz="3588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нужны «признаки»</a:t>
            </a:r>
          </a:p>
        </p:txBody>
      </p:sp>
      <p:sp>
        <p:nvSpPr>
          <p:cNvPr id="364" name="Shape 1"/>
          <p:cNvSpPr/>
          <p:nvPr/>
        </p:nvSpPr>
        <p:spPr>
          <a:xfrm>
            <a:off x="4412574" y="2413051"/>
            <a:ext cx="627726" cy="62772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5" name="Text 2"/>
          <p:cNvSpPr txBox="1"/>
          <p:nvPr/>
        </p:nvSpPr>
        <p:spPr>
          <a:xfrm>
            <a:off x="4726362" y="2517548"/>
            <a:ext cx="152502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1</a:t>
            </a:r>
          </a:p>
        </p:txBody>
      </p:sp>
      <p:sp>
        <p:nvSpPr>
          <p:cNvPr id="366" name="Text 3"/>
          <p:cNvSpPr txBox="1"/>
          <p:nvPr/>
        </p:nvSpPr>
        <p:spPr>
          <a:xfrm>
            <a:off x="5319304" y="2413051"/>
            <a:ext cx="200050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Края (edges)</a:t>
            </a:r>
          </a:p>
        </p:txBody>
      </p:sp>
      <p:sp>
        <p:nvSpPr>
          <p:cNvPr id="367" name="Text 4"/>
          <p:cNvSpPr txBox="1"/>
          <p:nvPr/>
        </p:nvSpPr>
        <p:spPr>
          <a:xfrm>
            <a:off x="5319304" y="3016399"/>
            <a:ext cx="3685194" cy="264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Резкие перепады интенсивности или цвета между соседними областями. Полезны для сегментации, распознавания форм и сжатия изображений.</a:t>
            </a:r>
          </a:p>
        </p:txBody>
      </p:sp>
      <p:sp>
        <p:nvSpPr>
          <p:cNvPr id="368" name="Shape 5"/>
          <p:cNvSpPr/>
          <p:nvPr/>
        </p:nvSpPr>
        <p:spPr>
          <a:xfrm>
            <a:off x="9283502" y="2413051"/>
            <a:ext cx="627727" cy="62772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9" name="Text 6"/>
          <p:cNvSpPr txBox="1"/>
          <p:nvPr/>
        </p:nvSpPr>
        <p:spPr>
          <a:xfrm>
            <a:off x="9597365" y="2517548"/>
            <a:ext cx="255322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2</a:t>
            </a:r>
          </a:p>
        </p:txBody>
      </p:sp>
      <p:sp>
        <p:nvSpPr>
          <p:cNvPr id="370" name="Text 7"/>
          <p:cNvSpPr txBox="1"/>
          <p:nvPr/>
        </p:nvSpPr>
        <p:spPr>
          <a:xfrm>
            <a:off x="10190232" y="2413051"/>
            <a:ext cx="2193672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Углы (corners)</a:t>
            </a:r>
          </a:p>
        </p:txBody>
      </p:sp>
      <p:sp>
        <p:nvSpPr>
          <p:cNvPr id="371" name="Text 8"/>
          <p:cNvSpPr txBox="1"/>
          <p:nvPr/>
        </p:nvSpPr>
        <p:spPr>
          <a:xfrm>
            <a:off x="10190232" y="3016399"/>
            <a:ext cx="3685194" cy="2205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Места пересечения двух или более краёв. Важны для сопоставления изображений, оптического потока и распознавания объектов.</a:t>
            </a:r>
          </a:p>
        </p:txBody>
      </p:sp>
      <p:sp>
        <p:nvSpPr>
          <p:cNvPr id="372" name="Shape 9"/>
          <p:cNvSpPr/>
          <p:nvPr/>
        </p:nvSpPr>
        <p:spPr>
          <a:xfrm>
            <a:off x="4412574" y="6733847"/>
            <a:ext cx="627726" cy="627726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3" name="Text 10"/>
          <p:cNvSpPr txBox="1"/>
          <p:nvPr/>
        </p:nvSpPr>
        <p:spPr>
          <a:xfrm>
            <a:off x="4726437" y="6838344"/>
            <a:ext cx="262230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3</a:t>
            </a:r>
          </a:p>
        </p:txBody>
      </p:sp>
      <p:sp>
        <p:nvSpPr>
          <p:cNvPr id="374" name="Text 11"/>
          <p:cNvSpPr txBox="1"/>
          <p:nvPr/>
        </p:nvSpPr>
        <p:spPr>
          <a:xfrm>
            <a:off x="5319304" y="6733847"/>
            <a:ext cx="3222906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Ценность признаков</a:t>
            </a:r>
          </a:p>
        </p:txBody>
      </p:sp>
      <p:sp>
        <p:nvSpPr>
          <p:cNvPr id="375" name="Text 12"/>
          <p:cNvSpPr txBox="1"/>
          <p:nvPr/>
        </p:nvSpPr>
        <p:spPr>
          <a:xfrm>
            <a:off x="5319304" y="7337193"/>
            <a:ext cx="8555971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Снижают объем данных, сохраняя описательную мощность изображения. Устойчивы к небольшим изменениям освещения и перспективы.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13"/>
          <p:cNvSpPr/>
          <p:nvPr/>
        </p:nvSpPr>
        <p:spPr>
          <a:xfrm>
            <a:off x="611915" y="568877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6" name="Комбинация Кэнни и угловых детектор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422075">
              <a:defRPr sz="6468"/>
            </a:lvl1pPr>
          </a:lstStyle>
          <a:p>
            <a:r>
              <a:t>Комбинация Кэнни и угловых детекторов</a:t>
            </a:r>
          </a:p>
        </p:txBody>
      </p:sp>
      <p:pic>
        <p:nvPicPr>
          <p:cNvPr id="577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00" y="2662518"/>
            <a:ext cx="6141541" cy="4949116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Shape 1"/>
          <p:cNvSpPr/>
          <p:nvPr/>
        </p:nvSpPr>
        <p:spPr>
          <a:xfrm>
            <a:off x="520600" y="267322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9" name="Text 2"/>
          <p:cNvSpPr txBox="1"/>
          <p:nvPr/>
        </p:nvSpPr>
        <p:spPr>
          <a:xfrm>
            <a:off x="839071" y="2779354"/>
            <a:ext cx="18278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580" name="Text 3"/>
          <p:cNvSpPr txBox="1"/>
          <p:nvPr/>
        </p:nvSpPr>
        <p:spPr>
          <a:xfrm>
            <a:off x="1440858" y="2673222"/>
            <a:ext cx="36551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Детекция ключевых точек</a:t>
            </a:r>
          </a:p>
        </p:txBody>
      </p:sp>
      <p:sp>
        <p:nvSpPr>
          <p:cNvPr id="581" name="Text 4"/>
          <p:cNvSpPr txBox="1"/>
          <p:nvPr/>
        </p:nvSpPr>
        <p:spPr>
          <a:xfrm>
            <a:off x="1440858" y="3727855"/>
            <a:ext cx="36551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Использование Harris/Shi-Tomasi для нахождения углов.</a:t>
            </a:r>
          </a:p>
        </p:txBody>
      </p:sp>
      <p:sp>
        <p:nvSpPr>
          <p:cNvPr id="582" name="Shape 5"/>
          <p:cNvSpPr/>
          <p:nvPr/>
        </p:nvSpPr>
        <p:spPr>
          <a:xfrm>
            <a:off x="5379191" y="267322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3" name="Text 6"/>
          <p:cNvSpPr txBox="1"/>
          <p:nvPr/>
        </p:nvSpPr>
        <p:spPr>
          <a:xfrm>
            <a:off x="5697735" y="2779354"/>
            <a:ext cx="24061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584" name="Text 7"/>
          <p:cNvSpPr txBox="1"/>
          <p:nvPr/>
        </p:nvSpPr>
        <p:spPr>
          <a:xfrm>
            <a:off x="6299449" y="2673222"/>
            <a:ext cx="365516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Формирование дескрипторов</a:t>
            </a:r>
          </a:p>
        </p:txBody>
      </p:sp>
      <p:sp>
        <p:nvSpPr>
          <p:cNvPr id="585" name="Text 8"/>
          <p:cNvSpPr txBox="1"/>
          <p:nvPr/>
        </p:nvSpPr>
        <p:spPr>
          <a:xfrm>
            <a:off x="6299449" y="3727855"/>
            <a:ext cx="3655166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Описание окрестности каждой ключевой точки.</a:t>
            </a:r>
          </a:p>
        </p:txBody>
      </p:sp>
      <p:sp>
        <p:nvSpPr>
          <p:cNvPr id="586" name="Text 10"/>
          <p:cNvSpPr txBox="1"/>
          <p:nvPr/>
        </p:nvSpPr>
        <p:spPr>
          <a:xfrm>
            <a:off x="839070" y="5794903"/>
            <a:ext cx="24450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587" name="Text 11"/>
          <p:cNvSpPr txBox="1"/>
          <p:nvPr/>
        </p:nvSpPr>
        <p:spPr>
          <a:xfrm>
            <a:off x="1440858" y="5688771"/>
            <a:ext cx="176949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Сопоставление</a:t>
            </a:r>
          </a:p>
        </p:txBody>
      </p:sp>
      <p:sp>
        <p:nvSpPr>
          <p:cNvPr id="588" name="Text 12"/>
          <p:cNvSpPr txBox="1"/>
          <p:nvPr/>
        </p:nvSpPr>
        <p:spPr>
          <a:xfrm>
            <a:off x="1440858" y="6301038"/>
            <a:ext cx="36551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Matching дескрипторов между изображениями.</a:t>
            </a:r>
          </a:p>
        </p:txBody>
      </p:sp>
      <p:sp>
        <p:nvSpPr>
          <p:cNvPr id="589" name="Shape 13"/>
          <p:cNvSpPr/>
          <p:nvPr/>
        </p:nvSpPr>
        <p:spPr>
          <a:xfrm>
            <a:off x="5379191" y="568877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0" name="Text 14"/>
          <p:cNvSpPr txBox="1"/>
          <p:nvPr/>
        </p:nvSpPr>
        <p:spPr>
          <a:xfrm>
            <a:off x="5697661" y="5794903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591" name="Text 15"/>
          <p:cNvSpPr txBox="1"/>
          <p:nvPr/>
        </p:nvSpPr>
        <p:spPr>
          <a:xfrm>
            <a:off x="6299449" y="5688771"/>
            <a:ext cx="3655166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Геометрическое преобразование</a:t>
            </a:r>
          </a:p>
        </p:txBody>
      </p:sp>
      <p:sp>
        <p:nvSpPr>
          <p:cNvPr id="592" name="Text 16"/>
          <p:cNvSpPr txBox="1"/>
          <p:nvPr/>
        </p:nvSpPr>
        <p:spPr>
          <a:xfrm>
            <a:off x="6299449" y="6743402"/>
            <a:ext cx="3655166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Оценка трансформации между изображениями.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Влияние параметров на результат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Влияние параметров на результат</a:t>
            </a:r>
          </a:p>
        </p:txBody>
      </p:sp>
      <p:sp>
        <p:nvSpPr>
          <p:cNvPr id="595" name="Shape 1"/>
          <p:cNvSpPr/>
          <p:nvPr/>
        </p:nvSpPr>
        <p:spPr>
          <a:xfrm>
            <a:off x="3584340" y="2489863"/>
            <a:ext cx="4575425" cy="3443942"/>
          </a:xfrm>
          <a:prstGeom prst="roundRect">
            <a:avLst>
              <a:gd name="adj" fmla="val 123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6" name="Text 2"/>
          <p:cNvSpPr txBox="1"/>
          <p:nvPr/>
        </p:nvSpPr>
        <p:spPr>
          <a:xfrm>
            <a:off x="3867508" y="2773030"/>
            <a:ext cx="400908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Размер окна (blockSize)</a:t>
            </a:r>
          </a:p>
        </p:txBody>
      </p:sp>
      <p:sp>
        <p:nvSpPr>
          <p:cNvPr id="597" name="Text 3"/>
          <p:cNvSpPr txBox="1"/>
          <p:nvPr/>
        </p:nvSpPr>
        <p:spPr>
          <a:xfrm>
            <a:off x="3867508" y="3827661"/>
            <a:ext cx="4009089" cy="13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Влияет на чувствительность к мелким деталям и шуму. Больше окно - меньше деталей, но меньше шума.</a:t>
            </a:r>
          </a:p>
        </p:txBody>
      </p:sp>
      <p:sp>
        <p:nvSpPr>
          <p:cNvPr id="598" name="Shape 4"/>
          <p:cNvSpPr/>
          <p:nvPr/>
        </p:nvSpPr>
        <p:spPr>
          <a:xfrm>
            <a:off x="8442931" y="2489863"/>
            <a:ext cx="4575424" cy="3443942"/>
          </a:xfrm>
          <a:prstGeom prst="roundRect">
            <a:avLst>
              <a:gd name="adj" fmla="val 1233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9" name="Text 5"/>
          <p:cNvSpPr txBox="1"/>
          <p:nvPr/>
        </p:nvSpPr>
        <p:spPr>
          <a:xfrm>
            <a:off x="8726099" y="2773030"/>
            <a:ext cx="160855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Пороги Canny</a:t>
            </a:r>
          </a:p>
        </p:txBody>
      </p:sp>
      <p:sp>
        <p:nvSpPr>
          <p:cNvPr id="600" name="Text 6"/>
          <p:cNvSpPr txBox="1"/>
          <p:nvPr/>
        </p:nvSpPr>
        <p:spPr>
          <a:xfrm>
            <a:off x="8726099" y="3385296"/>
            <a:ext cx="4009089" cy="13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Определяют чувствительность к слабым и сильным краям. Требуют тонкой настройки для каждого изображения.</a:t>
            </a:r>
          </a:p>
        </p:txBody>
      </p:sp>
      <p:sp>
        <p:nvSpPr>
          <p:cNvPr id="601" name="Shape 7"/>
          <p:cNvSpPr/>
          <p:nvPr/>
        </p:nvSpPr>
        <p:spPr>
          <a:xfrm>
            <a:off x="3584340" y="6216972"/>
            <a:ext cx="9433866" cy="2084739"/>
          </a:xfrm>
          <a:prstGeom prst="roundRect">
            <a:avLst>
              <a:gd name="adj" fmla="val 203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2" name="Text 8"/>
          <p:cNvSpPr txBox="1"/>
          <p:nvPr/>
        </p:nvSpPr>
        <p:spPr>
          <a:xfrm>
            <a:off x="3867508" y="6500140"/>
            <a:ext cx="220954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Параметр k в Harris</a:t>
            </a:r>
          </a:p>
        </p:txBody>
      </p:sp>
      <p:sp>
        <p:nvSpPr>
          <p:cNvPr id="603" name="Text 9"/>
          <p:cNvSpPr txBox="1"/>
          <p:nvPr/>
        </p:nvSpPr>
        <p:spPr>
          <a:xfrm>
            <a:off x="3867508" y="7112405"/>
            <a:ext cx="88675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Влияет на баланс между количеством и качеством обнаруженных углов.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Производительность и масштабируемост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393053">
              <a:defRPr sz="6335"/>
            </a:lvl1pPr>
          </a:lstStyle>
          <a:p>
            <a:r>
              <a:t>Производительность и масштабируемость</a:t>
            </a:r>
          </a:p>
        </p:txBody>
      </p:sp>
      <p:sp>
        <p:nvSpPr>
          <p:cNvPr id="606" name="Shape 1"/>
          <p:cNvSpPr/>
          <p:nvPr/>
        </p:nvSpPr>
        <p:spPr>
          <a:xfrm>
            <a:off x="1002226" y="360083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7" name="Text 2"/>
          <p:cNvSpPr txBox="1"/>
          <p:nvPr/>
        </p:nvSpPr>
        <p:spPr>
          <a:xfrm>
            <a:off x="1320696" y="3706964"/>
            <a:ext cx="18278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08" name="Text 3"/>
          <p:cNvSpPr txBox="1"/>
          <p:nvPr/>
        </p:nvSpPr>
        <p:spPr>
          <a:xfrm>
            <a:off x="1922483" y="3600832"/>
            <a:ext cx="312531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Downscale / Image pyramids</a:t>
            </a:r>
          </a:p>
        </p:txBody>
      </p:sp>
      <p:sp>
        <p:nvSpPr>
          <p:cNvPr id="609" name="Text 4"/>
          <p:cNvSpPr txBox="1"/>
          <p:nvPr/>
        </p:nvSpPr>
        <p:spPr>
          <a:xfrm>
            <a:off x="1922483" y="4213099"/>
            <a:ext cx="707993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Уменьшение размера изображения для ускорения обработки.</a:t>
            </a:r>
          </a:p>
        </p:txBody>
      </p:sp>
      <p:sp>
        <p:nvSpPr>
          <p:cNvPr id="610" name="Shape 5"/>
          <p:cNvSpPr/>
          <p:nvPr/>
        </p:nvSpPr>
        <p:spPr>
          <a:xfrm>
            <a:off x="9285583" y="3600832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1" name="Text 6"/>
          <p:cNvSpPr txBox="1"/>
          <p:nvPr/>
        </p:nvSpPr>
        <p:spPr>
          <a:xfrm>
            <a:off x="9604128" y="3706964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12" name="Text 7"/>
          <p:cNvSpPr txBox="1"/>
          <p:nvPr/>
        </p:nvSpPr>
        <p:spPr>
          <a:xfrm>
            <a:off x="10205841" y="3600832"/>
            <a:ext cx="252044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ROI (Region of Interest)</a:t>
            </a:r>
          </a:p>
        </p:txBody>
      </p:sp>
      <p:sp>
        <p:nvSpPr>
          <p:cNvPr id="613" name="Text 8"/>
          <p:cNvSpPr txBox="1"/>
          <p:nvPr/>
        </p:nvSpPr>
        <p:spPr>
          <a:xfrm>
            <a:off x="10205840" y="4213099"/>
            <a:ext cx="529473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Обработка только важных частей изображения.</a:t>
            </a:r>
          </a:p>
        </p:txBody>
      </p:sp>
      <p:sp>
        <p:nvSpPr>
          <p:cNvPr id="614" name="Shape 9"/>
          <p:cNvSpPr/>
          <p:nvPr/>
        </p:nvSpPr>
        <p:spPr>
          <a:xfrm>
            <a:off x="1002226" y="5720948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5" name="Text 10"/>
          <p:cNvSpPr txBox="1"/>
          <p:nvPr/>
        </p:nvSpPr>
        <p:spPr>
          <a:xfrm>
            <a:off x="1320696" y="5827079"/>
            <a:ext cx="24450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16" name="Text 11"/>
          <p:cNvSpPr txBox="1"/>
          <p:nvPr/>
        </p:nvSpPr>
        <p:spPr>
          <a:xfrm>
            <a:off x="1922483" y="5720948"/>
            <a:ext cx="258650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Аппаратное ускорение</a:t>
            </a:r>
          </a:p>
        </p:txBody>
      </p:sp>
      <p:sp>
        <p:nvSpPr>
          <p:cNvPr id="617" name="Text 12"/>
          <p:cNvSpPr txBox="1"/>
          <p:nvPr/>
        </p:nvSpPr>
        <p:spPr>
          <a:xfrm>
            <a:off x="1922483" y="6333213"/>
            <a:ext cx="7079934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Использование GPU и специализированных библиотек для ускорения вычислений.</a:t>
            </a:r>
          </a:p>
        </p:txBody>
      </p:sp>
      <p:sp>
        <p:nvSpPr>
          <p:cNvPr id="618" name="Shape 13"/>
          <p:cNvSpPr/>
          <p:nvPr/>
        </p:nvSpPr>
        <p:spPr>
          <a:xfrm>
            <a:off x="9285583" y="5720948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9" name="Text 14"/>
          <p:cNvSpPr txBox="1"/>
          <p:nvPr/>
        </p:nvSpPr>
        <p:spPr>
          <a:xfrm>
            <a:off x="9604053" y="5827079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20" name="Text 15"/>
          <p:cNvSpPr txBox="1"/>
          <p:nvPr/>
        </p:nvSpPr>
        <p:spPr>
          <a:xfrm>
            <a:off x="10205841" y="5720948"/>
            <a:ext cx="193362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Параллелизация</a:t>
            </a:r>
          </a:p>
        </p:txBody>
      </p:sp>
      <p:sp>
        <p:nvSpPr>
          <p:cNvPr id="621" name="Text 16"/>
          <p:cNvSpPr txBox="1"/>
          <p:nvPr/>
        </p:nvSpPr>
        <p:spPr>
          <a:xfrm>
            <a:off x="10205840" y="6333213"/>
            <a:ext cx="707993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Распределение вычислений на несколько ядер процессора.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имеры реальных кейсов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Примеры реальных кейсов</a:t>
            </a:r>
          </a:p>
        </p:txBody>
      </p:sp>
      <p:pic>
        <p:nvPicPr>
          <p:cNvPr id="624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100" y="3409753"/>
            <a:ext cx="6141541" cy="3454646"/>
          </a:xfrm>
          <a:prstGeom prst="rect">
            <a:avLst/>
          </a:prstGeom>
          <a:ln w="12700">
            <a:miter lim="400000"/>
          </a:ln>
        </p:spPr>
      </p:pic>
      <p:sp>
        <p:nvSpPr>
          <p:cNvPr id="625" name="Shape 1"/>
          <p:cNvSpPr/>
          <p:nvPr/>
        </p:nvSpPr>
        <p:spPr>
          <a:xfrm>
            <a:off x="769756" y="2231152"/>
            <a:ext cx="4575424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6" name="Text 2"/>
          <p:cNvSpPr txBox="1"/>
          <p:nvPr/>
        </p:nvSpPr>
        <p:spPr>
          <a:xfrm>
            <a:off x="1052923" y="2514320"/>
            <a:ext cx="257645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Сегментация объектов</a:t>
            </a:r>
          </a:p>
        </p:txBody>
      </p:sp>
      <p:sp>
        <p:nvSpPr>
          <p:cNvPr id="627" name="Text 3"/>
          <p:cNvSpPr txBox="1"/>
          <p:nvPr/>
        </p:nvSpPr>
        <p:spPr>
          <a:xfrm>
            <a:off x="1052923" y="3126585"/>
            <a:ext cx="4009089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Использование Canny и findContours для выделения объектов на изображении.</a:t>
            </a:r>
          </a:p>
        </p:txBody>
      </p:sp>
      <p:sp>
        <p:nvSpPr>
          <p:cNvPr id="628" name="Shape 4"/>
          <p:cNvSpPr/>
          <p:nvPr/>
        </p:nvSpPr>
        <p:spPr>
          <a:xfrm>
            <a:off x="5628347" y="2231152"/>
            <a:ext cx="4575424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9" name="Text 5"/>
          <p:cNvSpPr txBox="1"/>
          <p:nvPr/>
        </p:nvSpPr>
        <p:spPr>
          <a:xfrm>
            <a:off x="5911514" y="2514320"/>
            <a:ext cx="159918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Трекинг углов</a:t>
            </a:r>
          </a:p>
        </p:txBody>
      </p:sp>
      <p:sp>
        <p:nvSpPr>
          <p:cNvPr id="630" name="Text 6"/>
          <p:cNvSpPr txBox="1"/>
          <p:nvPr/>
        </p:nvSpPr>
        <p:spPr>
          <a:xfrm>
            <a:off x="5911514" y="3126585"/>
            <a:ext cx="4009089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Применение Shi-Tomasi и оптического потока для отслеживания движения.</a:t>
            </a:r>
          </a:p>
        </p:txBody>
      </p:sp>
      <p:sp>
        <p:nvSpPr>
          <p:cNvPr id="631" name="Shape 7"/>
          <p:cNvSpPr/>
          <p:nvPr/>
        </p:nvSpPr>
        <p:spPr>
          <a:xfrm>
            <a:off x="769756" y="5052125"/>
            <a:ext cx="4575424" cy="2990876"/>
          </a:xfrm>
          <a:prstGeom prst="roundRect">
            <a:avLst>
              <a:gd name="adj" fmla="val 14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2" name="Text 8"/>
          <p:cNvSpPr txBox="1"/>
          <p:nvPr/>
        </p:nvSpPr>
        <p:spPr>
          <a:xfrm>
            <a:off x="1052923" y="5335293"/>
            <a:ext cx="222006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Сшивание панорам</a:t>
            </a:r>
          </a:p>
        </p:txBody>
      </p:sp>
      <p:sp>
        <p:nvSpPr>
          <p:cNvPr id="633" name="Text 9"/>
          <p:cNvSpPr txBox="1"/>
          <p:nvPr/>
        </p:nvSpPr>
        <p:spPr>
          <a:xfrm>
            <a:off x="1052923" y="5947558"/>
            <a:ext cx="4009089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Использование детекторов углов для нахождения соответствий между изображениями.</a:t>
            </a:r>
          </a:p>
        </p:txBody>
      </p:sp>
      <p:sp>
        <p:nvSpPr>
          <p:cNvPr id="634" name="Shape 10"/>
          <p:cNvSpPr/>
          <p:nvPr/>
        </p:nvSpPr>
        <p:spPr>
          <a:xfrm>
            <a:off x="5628347" y="5052125"/>
            <a:ext cx="4575424" cy="2990876"/>
          </a:xfrm>
          <a:prstGeom prst="roundRect">
            <a:avLst>
              <a:gd name="adj" fmla="val 142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5" name="Text 11"/>
          <p:cNvSpPr txBox="1"/>
          <p:nvPr/>
        </p:nvSpPr>
        <p:spPr>
          <a:xfrm>
            <a:off x="5911514" y="5335293"/>
            <a:ext cx="242854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Распознавание форм</a:t>
            </a:r>
          </a:p>
        </p:txBody>
      </p:sp>
      <p:sp>
        <p:nvSpPr>
          <p:cNvPr id="636" name="Text 12"/>
          <p:cNvSpPr txBox="1"/>
          <p:nvPr/>
        </p:nvSpPr>
        <p:spPr>
          <a:xfrm>
            <a:off x="5911514" y="5947558"/>
            <a:ext cx="4009089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Комбинация Canny и геометрического анализа для идентификации объектов.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FAQ и частые проблем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FAQ и частые проблемы</a:t>
            </a:r>
          </a:p>
        </p:txBody>
      </p:sp>
      <p:pic>
        <p:nvPicPr>
          <p:cNvPr id="639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9" y="3312540"/>
            <a:ext cx="6141393" cy="3649072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Shape 1"/>
          <p:cNvSpPr/>
          <p:nvPr/>
        </p:nvSpPr>
        <p:spPr>
          <a:xfrm>
            <a:off x="7519627" y="200360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1" name="Text 2"/>
          <p:cNvSpPr txBox="1"/>
          <p:nvPr/>
        </p:nvSpPr>
        <p:spPr>
          <a:xfrm>
            <a:off x="7838098" y="2109735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42" name="Text 3"/>
          <p:cNvSpPr txBox="1"/>
          <p:nvPr/>
        </p:nvSpPr>
        <p:spPr>
          <a:xfrm>
            <a:off x="8439884" y="2003603"/>
            <a:ext cx="36551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Прерывистые линии после Canny</a:t>
            </a:r>
          </a:p>
        </p:txBody>
      </p:sp>
      <p:sp>
        <p:nvSpPr>
          <p:cNvPr id="643" name="Text 4"/>
          <p:cNvSpPr txBox="1"/>
          <p:nvPr/>
        </p:nvSpPr>
        <p:spPr>
          <a:xfrm>
            <a:off x="8439884" y="3058235"/>
            <a:ext cx="3655167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Возможные причины: высокий нижний порог, шум, неравномерное освещение.</a:t>
            </a:r>
          </a:p>
        </p:txBody>
      </p:sp>
      <p:sp>
        <p:nvSpPr>
          <p:cNvPr id="644" name="Shape 5"/>
          <p:cNvSpPr/>
          <p:nvPr/>
        </p:nvSpPr>
        <p:spPr>
          <a:xfrm>
            <a:off x="12378218" y="200360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5" name="Text 6"/>
          <p:cNvSpPr txBox="1"/>
          <p:nvPr/>
        </p:nvSpPr>
        <p:spPr>
          <a:xfrm>
            <a:off x="12696762" y="2109735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46" name="Text 7"/>
          <p:cNvSpPr txBox="1"/>
          <p:nvPr/>
        </p:nvSpPr>
        <p:spPr>
          <a:xfrm>
            <a:off x="13298475" y="2003603"/>
            <a:ext cx="36551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Слишком много углов в Harris</a:t>
            </a:r>
          </a:p>
        </p:txBody>
      </p:sp>
      <p:sp>
        <p:nvSpPr>
          <p:cNvPr id="647" name="Text 8"/>
          <p:cNvSpPr txBox="1"/>
          <p:nvPr/>
        </p:nvSpPr>
        <p:spPr>
          <a:xfrm>
            <a:off x="13298475" y="3058236"/>
            <a:ext cx="3655167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Решение: увеличить порог, увеличить k, увеличить blockSize.</a:t>
            </a:r>
          </a:p>
        </p:txBody>
      </p:sp>
      <p:sp>
        <p:nvSpPr>
          <p:cNvPr id="648" name="Shape 9"/>
          <p:cNvSpPr/>
          <p:nvPr/>
        </p:nvSpPr>
        <p:spPr>
          <a:xfrm>
            <a:off x="7519627" y="547222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9" name="Text 10"/>
          <p:cNvSpPr txBox="1"/>
          <p:nvPr/>
        </p:nvSpPr>
        <p:spPr>
          <a:xfrm>
            <a:off x="7838097" y="5578352"/>
            <a:ext cx="24450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50" name="Text 11"/>
          <p:cNvSpPr txBox="1"/>
          <p:nvPr/>
        </p:nvSpPr>
        <p:spPr>
          <a:xfrm>
            <a:off x="8439884" y="5472221"/>
            <a:ext cx="3655167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Shi-Tomasi не находит очевидные углы</a:t>
            </a:r>
          </a:p>
        </p:txBody>
      </p:sp>
      <p:sp>
        <p:nvSpPr>
          <p:cNvPr id="651" name="Text 12"/>
          <p:cNvSpPr txBox="1"/>
          <p:nvPr/>
        </p:nvSpPr>
        <p:spPr>
          <a:xfrm>
            <a:off x="8439884" y="6969218"/>
            <a:ext cx="3655167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Проверить qualityLevel и minDistance, возможно, они слишком строгие.</a:t>
            </a:r>
          </a:p>
        </p:txBody>
      </p:sp>
      <p:sp>
        <p:nvSpPr>
          <p:cNvPr id="652" name="Shape 13"/>
          <p:cNvSpPr/>
          <p:nvPr/>
        </p:nvSpPr>
        <p:spPr>
          <a:xfrm>
            <a:off x="12378218" y="547222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3" name="Text 14"/>
          <p:cNvSpPr txBox="1"/>
          <p:nvPr/>
        </p:nvSpPr>
        <p:spPr>
          <a:xfrm>
            <a:off x="12696688" y="5578352"/>
            <a:ext cx="25113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54" name="Text 15"/>
          <p:cNvSpPr txBox="1"/>
          <p:nvPr/>
        </p:nvSpPr>
        <p:spPr>
          <a:xfrm>
            <a:off x="13298475" y="5472221"/>
            <a:ext cx="36551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Проблемы с масштабом</a:t>
            </a:r>
          </a:p>
        </p:txBody>
      </p:sp>
      <p:sp>
        <p:nvSpPr>
          <p:cNvPr id="655" name="Text 16"/>
          <p:cNvSpPr txBox="1"/>
          <p:nvPr/>
        </p:nvSpPr>
        <p:spPr>
          <a:xfrm>
            <a:off x="13298475" y="6526852"/>
            <a:ext cx="3655167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Классические детекторы не инвариантны к масштабу, рассмотреть SIFT/SURF/ORB.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Домашнее зада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Домашнее задание</a:t>
            </a:r>
          </a:p>
        </p:txBody>
      </p:sp>
      <p:sp>
        <p:nvSpPr>
          <p:cNvPr id="658" name="Shape 1"/>
          <p:cNvSpPr/>
          <p:nvPr/>
        </p:nvSpPr>
        <p:spPr>
          <a:xfrm>
            <a:off x="1002375" y="311110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9" name="Text 2"/>
          <p:cNvSpPr txBox="1"/>
          <p:nvPr/>
        </p:nvSpPr>
        <p:spPr>
          <a:xfrm>
            <a:off x="1320846" y="3217235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60" name="Text 3"/>
          <p:cNvSpPr txBox="1"/>
          <p:nvPr/>
        </p:nvSpPr>
        <p:spPr>
          <a:xfrm>
            <a:off x="1922633" y="3111103"/>
            <a:ext cx="245574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Сглаживание + Кэнни</a:t>
            </a:r>
          </a:p>
        </p:txBody>
      </p:sp>
      <p:sp>
        <p:nvSpPr>
          <p:cNvPr id="661" name="Text 4"/>
          <p:cNvSpPr txBox="1"/>
          <p:nvPr/>
        </p:nvSpPr>
        <p:spPr>
          <a:xfrm>
            <a:off x="1922633" y="3723370"/>
            <a:ext cx="4318715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Эксперименты с разными параметрами GaussianBlur и Canny на различных изображениях.</a:t>
            </a:r>
          </a:p>
        </p:txBody>
      </p:sp>
      <p:sp>
        <p:nvSpPr>
          <p:cNvPr id="662" name="Shape 5"/>
          <p:cNvSpPr/>
          <p:nvPr/>
        </p:nvSpPr>
        <p:spPr>
          <a:xfrm>
            <a:off x="6524515" y="311110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3" name="Text 6"/>
          <p:cNvSpPr txBox="1"/>
          <p:nvPr/>
        </p:nvSpPr>
        <p:spPr>
          <a:xfrm>
            <a:off x="6843059" y="3217235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64" name="Text 7"/>
          <p:cNvSpPr txBox="1"/>
          <p:nvPr/>
        </p:nvSpPr>
        <p:spPr>
          <a:xfrm>
            <a:off x="7444772" y="3111103"/>
            <a:ext cx="188744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Собель vs Кэнни</a:t>
            </a:r>
          </a:p>
        </p:txBody>
      </p:sp>
      <p:sp>
        <p:nvSpPr>
          <p:cNvPr id="665" name="Text 8"/>
          <p:cNvSpPr txBox="1"/>
          <p:nvPr/>
        </p:nvSpPr>
        <p:spPr>
          <a:xfrm>
            <a:off x="7444772" y="3723370"/>
            <a:ext cx="4318715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Сравнение результатов Собеля и Кэнни на одних и тех же изображениях.</a:t>
            </a:r>
          </a:p>
        </p:txBody>
      </p:sp>
      <p:sp>
        <p:nvSpPr>
          <p:cNvPr id="666" name="Shape 9"/>
          <p:cNvSpPr/>
          <p:nvPr/>
        </p:nvSpPr>
        <p:spPr>
          <a:xfrm>
            <a:off x="12046653" y="3111103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7" name="Text 10"/>
          <p:cNvSpPr txBox="1"/>
          <p:nvPr/>
        </p:nvSpPr>
        <p:spPr>
          <a:xfrm>
            <a:off x="12365124" y="3217235"/>
            <a:ext cx="24450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68" name="Text 11"/>
          <p:cNvSpPr txBox="1"/>
          <p:nvPr/>
        </p:nvSpPr>
        <p:spPr>
          <a:xfrm>
            <a:off x="12966910" y="3111103"/>
            <a:ext cx="222349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Harris vs Shi-Tomasi</a:t>
            </a:r>
          </a:p>
        </p:txBody>
      </p:sp>
      <p:sp>
        <p:nvSpPr>
          <p:cNvPr id="669" name="Text 12"/>
          <p:cNvSpPr txBox="1"/>
          <p:nvPr/>
        </p:nvSpPr>
        <p:spPr>
          <a:xfrm>
            <a:off x="12966910" y="3723370"/>
            <a:ext cx="4318715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Сравнение детекторов углов на шахматной доске и архитектурных изображениях.</a:t>
            </a:r>
          </a:p>
        </p:txBody>
      </p:sp>
      <p:sp>
        <p:nvSpPr>
          <p:cNvPr id="670" name="Shape 13"/>
          <p:cNvSpPr/>
          <p:nvPr/>
        </p:nvSpPr>
        <p:spPr>
          <a:xfrm>
            <a:off x="1002375" y="6137355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1" name="Text 14"/>
          <p:cNvSpPr txBox="1"/>
          <p:nvPr/>
        </p:nvSpPr>
        <p:spPr>
          <a:xfrm>
            <a:off x="1320845" y="6243486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72" name="Text 15"/>
          <p:cNvSpPr txBox="1"/>
          <p:nvPr/>
        </p:nvSpPr>
        <p:spPr>
          <a:xfrm>
            <a:off x="1922632" y="6137355"/>
            <a:ext cx="197111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Трекинг на видео</a:t>
            </a:r>
          </a:p>
        </p:txBody>
      </p:sp>
      <p:sp>
        <p:nvSpPr>
          <p:cNvPr id="673" name="Text 16"/>
          <p:cNvSpPr txBox="1"/>
          <p:nvPr/>
        </p:nvSpPr>
        <p:spPr>
          <a:xfrm>
            <a:off x="1922632" y="6749620"/>
            <a:ext cx="777230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Применение Shi-Tomasi и оптического потока для отслеживания точек.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Расширенные ресурс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Расширенные ресурсы</a:t>
            </a:r>
          </a:p>
        </p:txBody>
      </p:sp>
      <p:sp>
        <p:nvSpPr>
          <p:cNvPr id="676" name="Shape 1"/>
          <p:cNvSpPr/>
          <p:nvPr/>
        </p:nvSpPr>
        <p:spPr>
          <a:xfrm>
            <a:off x="952579" y="3471311"/>
            <a:ext cx="605132" cy="605132"/>
          </a:xfrm>
          <a:prstGeom prst="roundRect">
            <a:avLst>
              <a:gd name="adj" fmla="val 666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7" name="Text 2"/>
          <p:cNvSpPr txBox="1"/>
          <p:nvPr/>
        </p:nvSpPr>
        <p:spPr>
          <a:xfrm>
            <a:off x="1255144" y="3572092"/>
            <a:ext cx="18278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678" name="Text 3"/>
          <p:cNvSpPr txBox="1"/>
          <p:nvPr/>
        </p:nvSpPr>
        <p:spPr>
          <a:xfrm>
            <a:off x="1826607" y="3471311"/>
            <a:ext cx="113329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Учебники</a:t>
            </a:r>
          </a:p>
        </p:txBody>
      </p:sp>
      <p:sp>
        <p:nvSpPr>
          <p:cNvPr id="679" name="Text 4"/>
          <p:cNvSpPr txBox="1"/>
          <p:nvPr/>
        </p:nvSpPr>
        <p:spPr>
          <a:xfrm>
            <a:off x="1826607" y="4052809"/>
            <a:ext cx="7182944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"Computer Vision: Algorithms and Applications" (Richard Szeliski), "Multiple View Geometry in Computer Vision" (Hartley, Zisserman)</a:t>
            </a:r>
          </a:p>
        </p:txBody>
      </p:sp>
      <p:sp>
        <p:nvSpPr>
          <p:cNvPr id="680" name="Shape 5"/>
          <p:cNvSpPr/>
          <p:nvPr/>
        </p:nvSpPr>
        <p:spPr>
          <a:xfrm>
            <a:off x="9278449" y="3471311"/>
            <a:ext cx="605132" cy="605132"/>
          </a:xfrm>
          <a:prstGeom prst="roundRect">
            <a:avLst>
              <a:gd name="adj" fmla="val 666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1" name="Text 6"/>
          <p:cNvSpPr txBox="1"/>
          <p:nvPr/>
        </p:nvSpPr>
        <p:spPr>
          <a:xfrm>
            <a:off x="9580940" y="3572092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682" name="Text 7"/>
          <p:cNvSpPr txBox="1"/>
          <p:nvPr/>
        </p:nvSpPr>
        <p:spPr>
          <a:xfrm>
            <a:off x="10152477" y="3471311"/>
            <a:ext cx="260228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Документация OpenCV</a:t>
            </a:r>
          </a:p>
        </p:txBody>
      </p:sp>
      <p:sp>
        <p:nvSpPr>
          <p:cNvPr id="683" name="Text 8"/>
          <p:cNvSpPr txBox="1"/>
          <p:nvPr/>
        </p:nvSpPr>
        <p:spPr>
          <a:xfrm>
            <a:off x="10152477" y="4052809"/>
            <a:ext cx="593184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Официальный сайт с туториалами и примерами кода.</a:t>
            </a:r>
          </a:p>
        </p:txBody>
      </p:sp>
      <p:sp>
        <p:nvSpPr>
          <p:cNvPr id="684" name="Shape 9"/>
          <p:cNvSpPr/>
          <p:nvPr/>
        </p:nvSpPr>
        <p:spPr>
          <a:xfrm>
            <a:off x="952579" y="5915619"/>
            <a:ext cx="605132" cy="605132"/>
          </a:xfrm>
          <a:prstGeom prst="roundRect">
            <a:avLst>
              <a:gd name="adj" fmla="val 666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5" name="Text 10"/>
          <p:cNvSpPr txBox="1"/>
          <p:nvPr/>
        </p:nvSpPr>
        <p:spPr>
          <a:xfrm>
            <a:off x="1255070" y="6016400"/>
            <a:ext cx="24450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686" name="Text 11"/>
          <p:cNvSpPr txBox="1"/>
          <p:nvPr/>
        </p:nvSpPr>
        <p:spPr>
          <a:xfrm>
            <a:off x="1826607" y="5915619"/>
            <a:ext cx="181109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Научные статьи</a:t>
            </a:r>
          </a:p>
        </p:txBody>
      </p:sp>
      <p:sp>
        <p:nvSpPr>
          <p:cNvPr id="687" name="Text 12"/>
          <p:cNvSpPr txBox="1"/>
          <p:nvPr/>
        </p:nvSpPr>
        <p:spPr>
          <a:xfrm>
            <a:off x="1826607" y="6497116"/>
            <a:ext cx="528970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Оригинальные работы Canny, Harris, Shi-Tomasi.</a:t>
            </a:r>
          </a:p>
        </p:txBody>
      </p:sp>
      <p:sp>
        <p:nvSpPr>
          <p:cNvPr id="688" name="Shape 13"/>
          <p:cNvSpPr/>
          <p:nvPr/>
        </p:nvSpPr>
        <p:spPr>
          <a:xfrm>
            <a:off x="9278449" y="5915619"/>
            <a:ext cx="605132" cy="605132"/>
          </a:xfrm>
          <a:prstGeom prst="roundRect">
            <a:avLst>
              <a:gd name="adj" fmla="val 6668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9" name="Text 14"/>
          <p:cNvSpPr txBox="1"/>
          <p:nvPr/>
        </p:nvSpPr>
        <p:spPr>
          <a:xfrm>
            <a:off x="9580939" y="6016400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690" name="Text 15"/>
          <p:cNvSpPr txBox="1"/>
          <p:nvPr/>
        </p:nvSpPr>
        <p:spPr>
          <a:xfrm>
            <a:off x="10152477" y="5915619"/>
            <a:ext cx="16837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Онлайн-курсы</a:t>
            </a:r>
          </a:p>
        </p:txBody>
      </p:sp>
      <p:sp>
        <p:nvSpPr>
          <p:cNvPr id="691" name="Text 16"/>
          <p:cNvSpPr txBox="1"/>
          <p:nvPr/>
        </p:nvSpPr>
        <p:spPr>
          <a:xfrm>
            <a:off x="10152477" y="6497116"/>
            <a:ext cx="7182944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Coursera, edX, Udemy предлагают курсы по компьютерному зрению.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Связь с дальнейшими темами курс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Связь с дальнейшими темами курса</a:t>
            </a:r>
          </a:p>
        </p:txBody>
      </p:sp>
      <p:pic>
        <p:nvPicPr>
          <p:cNvPr id="694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1504578"/>
            <a:ext cx="1135198" cy="1816287"/>
          </a:xfrm>
          <a:prstGeom prst="rect">
            <a:avLst/>
          </a:prstGeom>
          <a:ln w="12700">
            <a:miter lim="400000"/>
          </a:ln>
        </p:spPr>
      </p:pic>
      <p:sp>
        <p:nvSpPr>
          <p:cNvPr id="695" name="Text 1"/>
          <p:cNvSpPr txBox="1"/>
          <p:nvPr/>
        </p:nvSpPr>
        <p:spPr>
          <a:xfrm>
            <a:off x="2065748" y="1731557"/>
            <a:ext cx="279110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Детекторы краёв и углов</a:t>
            </a:r>
          </a:p>
        </p:txBody>
      </p:sp>
      <p:sp>
        <p:nvSpPr>
          <p:cNvPr id="696" name="Text 2"/>
          <p:cNvSpPr txBox="1"/>
          <p:nvPr/>
        </p:nvSpPr>
        <p:spPr>
          <a:xfrm>
            <a:off x="2065748" y="2222380"/>
            <a:ext cx="435015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Базовые методы выделения признаков</a:t>
            </a:r>
          </a:p>
        </p:txBody>
      </p:sp>
      <p:pic>
        <p:nvPicPr>
          <p:cNvPr id="697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6" y="3320862"/>
            <a:ext cx="1135198" cy="1816288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ext 3"/>
          <p:cNvSpPr txBox="1"/>
          <p:nvPr/>
        </p:nvSpPr>
        <p:spPr>
          <a:xfrm>
            <a:off x="2065748" y="3547843"/>
            <a:ext cx="329974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Масштабная инвариантность</a:t>
            </a:r>
          </a:p>
        </p:txBody>
      </p:sp>
      <p:sp>
        <p:nvSpPr>
          <p:cNvPr id="699" name="Text 4"/>
          <p:cNvSpPr txBox="1"/>
          <p:nvPr/>
        </p:nvSpPr>
        <p:spPr>
          <a:xfrm>
            <a:off x="2065748" y="4038667"/>
            <a:ext cx="40045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SIFT, SURF - расширение идеи углов</a:t>
            </a:r>
          </a:p>
        </p:txBody>
      </p:sp>
      <p:pic>
        <p:nvPicPr>
          <p:cNvPr id="700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6" y="5137149"/>
            <a:ext cx="1135198" cy="1816287"/>
          </a:xfrm>
          <a:prstGeom prst="rect">
            <a:avLst/>
          </a:prstGeom>
          <a:ln w="12700">
            <a:miter lim="400000"/>
          </a:ln>
        </p:spPr>
      </p:pic>
      <p:sp>
        <p:nvSpPr>
          <p:cNvPr id="701" name="Text 5"/>
          <p:cNvSpPr txBox="1"/>
          <p:nvPr/>
        </p:nvSpPr>
        <p:spPr>
          <a:xfrm>
            <a:off x="2065748" y="5364128"/>
            <a:ext cx="157335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Дескрипторы</a:t>
            </a:r>
          </a:p>
        </p:txBody>
      </p:sp>
      <p:sp>
        <p:nvSpPr>
          <p:cNvPr id="702" name="Text 6"/>
          <p:cNvSpPr txBox="1"/>
          <p:nvPr/>
        </p:nvSpPr>
        <p:spPr>
          <a:xfrm>
            <a:off x="2065748" y="5854953"/>
            <a:ext cx="436890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Описание окрестности ключевых точек</a:t>
            </a:r>
          </a:p>
        </p:txBody>
      </p:sp>
      <p:pic>
        <p:nvPicPr>
          <p:cNvPr id="703" name="Image 4" descr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06" y="6953435"/>
            <a:ext cx="1135198" cy="1816287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Text 7"/>
          <p:cNvSpPr txBox="1"/>
          <p:nvPr/>
        </p:nvSpPr>
        <p:spPr>
          <a:xfrm>
            <a:off x="2065748" y="7180414"/>
            <a:ext cx="2276070" cy="35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Сложные задачи CV</a:t>
            </a:r>
          </a:p>
        </p:txBody>
      </p:sp>
      <p:sp>
        <p:nvSpPr>
          <p:cNvPr id="705" name="Text 8"/>
          <p:cNvSpPr txBox="1"/>
          <p:nvPr/>
        </p:nvSpPr>
        <p:spPr>
          <a:xfrm>
            <a:off x="2065748" y="7671238"/>
            <a:ext cx="495366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Распознавание объектов, 3D-реконструкция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Краткое повторение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030278">
              <a:defRPr sz="4685"/>
            </a:pPr>
            <a:r>
              <a:t>Краткое повторение </a:t>
            </a:r>
          </a:p>
          <a:p>
            <a:pPr defTabSz="1030278">
              <a:defRPr sz="4685"/>
            </a:pPr>
            <a:r>
              <a:t>ключевых идей</a:t>
            </a:r>
          </a:p>
        </p:txBody>
      </p:sp>
      <p:sp>
        <p:nvSpPr>
          <p:cNvPr id="708" name="Shape 1"/>
          <p:cNvSpPr/>
          <p:nvPr/>
        </p:nvSpPr>
        <p:spPr>
          <a:xfrm>
            <a:off x="3584340" y="2457760"/>
            <a:ext cx="4575425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9" name="Text 2"/>
          <p:cNvSpPr txBox="1"/>
          <p:nvPr/>
        </p:nvSpPr>
        <p:spPr>
          <a:xfrm>
            <a:off x="3867508" y="2740928"/>
            <a:ext cx="196174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Детекторы краёв</a:t>
            </a:r>
          </a:p>
        </p:txBody>
      </p:sp>
      <p:sp>
        <p:nvSpPr>
          <p:cNvPr id="710" name="Text 3"/>
          <p:cNvSpPr txBox="1"/>
          <p:nvPr/>
        </p:nvSpPr>
        <p:spPr>
          <a:xfrm>
            <a:off x="3867508" y="3353193"/>
            <a:ext cx="4009090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Sobel для градиентов, Canny для тонких линий</a:t>
            </a:r>
          </a:p>
        </p:txBody>
      </p:sp>
      <p:sp>
        <p:nvSpPr>
          <p:cNvPr id="711" name="Shape 4"/>
          <p:cNvSpPr/>
          <p:nvPr/>
        </p:nvSpPr>
        <p:spPr>
          <a:xfrm>
            <a:off x="8442931" y="2457760"/>
            <a:ext cx="4575424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2" name="Text 5"/>
          <p:cNvSpPr txBox="1"/>
          <p:nvPr/>
        </p:nvSpPr>
        <p:spPr>
          <a:xfrm>
            <a:off x="8726098" y="2740928"/>
            <a:ext cx="192014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Детекторы углов</a:t>
            </a:r>
          </a:p>
        </p:txBody>
      </p:sp>
      <p:sp>
        <p:nvSpPr>
          <p:cNvPr id="713" name="Text 6"/>
          <p:cNvSpPr txBox="1"/>
          <p:nvPr/>
        </p:nvSpPr>
        <p:spPr>
          <a:xfrm>
            <a:off x="8726098" y="3353193"/>
            <a:ext cx="4009090" cy="70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Harris с R = det(M) - k(trace(M))^2, Shi-Tomasi с min(λ1, λ2)</a:t>
            </a:r>
          </a:p>
        </p:txBody>
      </p:sp>
      <p:sp>
        <p:nvSpPr>
          <p:cNvPr id="714" name="Shape 7"/>
          <p:cNvSpPr/>
          <p:nvPr/>
        </p:nvSpPr>
        <p:spPr>
          <a:xfrm>
            <a:off x="3584340" y="5278733"/>
            <a:ext cx="4575425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5" name="Text 8"/>
          <p:cNvSpPr txBox="1"/>
          <p:nvPr/>
        </p:nvSpPr>
        <p:spPr>
          <a:xfrm>
            <a:off x="3867508" y="5561901"/>
            <a:ext cx="253667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Практические нюансы</a:t>
            </a:r>
          </a:p>
        </p:txBody>
      </p:sp>
      <p:sp>
        <p:nvSpPr>
          <p:cNvPr id="716" name="Text 9"/>
          <p:cNvSpPr txBox="1"/>
          <p:nvPr/>
        </p:nvSpPr>
        <p:spPr>
          <a:xfrm>
            <a:off x="3867508" y="6174167"/>
            <a:ext cx="4009090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Настройка порогов, предобработка, учет шума и освещения</a:t>
            </a:r>
          </a:p>
        </p:txBody>
      </p:sp>
      <p:sp>
        <p:nvSpPr>
          <p:cNvPr id="717" name="Shape 10"/>
          <p:cNvSpPr/>
          <p:nvPr/>
        </p:nvSpPr>
        <p:spPr>
          <a:xfrm>
            <a:off x="8442931" y="5278733"/>
            <a:ext cx="4575424" cy="2537807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8" name="Text 11"/>
          <p:cNvSpPr txBox="1"/>
          <p:nvPr/>
        </p:nvSpPr>
        <p:spPr>
          <a:xfrm>
            <a:off x="8726098" y="5561901"/>
            <a:ext cx="146362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Применения</a:t>
            </a:r>
          </a:p>
        </p:txBody>
      </p:sp>
      <p:sp>
        <p:nvSpPr>
          <p:cNvPr id="719" name="Text 12"/>
          <p:cNvSpPr txBox="1"/>
          <p:nvPr/>
        </p:nvSpPr>
        <p:spPr>
          <a:xfrm>
            <a:off x="8726098" y="6174167"/>
            <a:ext cx="4009090" cy="673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Сегментация, трекинг, панорамы, распознавание форм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Заключени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Заключение</a:t>
            </a:r>
          </a:p>
        </p:txBody>
      </p:sp>
      <p:sp>
        <p:nvSpPr>
          <p:cNvPr id="722" name="Text 1"/>
          <p:cNvSpPr txBox="1"/>
          <p:nvPr/>
        </p:nvSpPr>
        <p:spPr>
          <a:xfrm>
            <a:off x="561330" y="3211736"/>
            <a:ext cx="9433866" cy="13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Мы рассмотрели основные методы выделения признаков в компьютерном зрении, включая детекторы краев и углов. Эти базовые алгоритмы служат фундаментом для более сложных задач и являются ключевыми инструментами в арсенале специалиста по компьютерному зрению.</a:t>
            </a:r>
          </a:p>
        </p:txBody>
      </p:sp>
      <p:sp>
        <p:nvSpPr>
          <p:cNvPr id="723" name="Text 2"/>
          <p:cNvSpPr txBox="1"/>
          <p:nvPr/>
        </p:nvSpPr>
        <p:spPr>
          <a:xfrm>
            <a:off x="561330" y="5795623"/>
            <a:ext cx="9433866" cy="990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В следующих лекциях мы перейдем к более продвинутым темам, таким как SIFT, SURF и ORB, которые расширяют концепцию выделения признаков и вводят инвариантность к масштабу и повороту.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Края и углы как базовые примитив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r>
              <a:t>Края и углы как базовые примитивы</a:t>
            </a:r>
          </a:p>
        </p:txBody>
      </p:sp>
      <p:sp>
        <p:nvSpPr>
          <p:cNvPr id="378" name="Text 1"/>
          <p:cNvSpPr txBox="1"/>
          <p:nvPr/>
        </p:nvSpPr>
        <p:spPr>
          <a:xfrm>
            <a:off x="1002301" y="4763755"/>
            <a:ext cx="200050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201B18"/>
                </a:solidFill>
              </a:defRPr>
            </a:lvl1pPr>
          </a:lstStyle>
          <a:p>
            <a:r>
              <a:t>Края (edges)</a:t>
            </a:r>
          </a:p>
        </p:txBody>
      </p:sp>
      <p:sp>
        <p:nvSpPr>
          <p:cNvPr id="379" name="Text 2"/>
          <p:cNvSpPr txBox="1"/>
          <p:nvPr/>
        </p:nvSpPr>
        <p:spPr>
          <a:xfrm>
            <a:off x="1002301" y="5489288"/>
            <a:ext cx="7796250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r>
              <a:t>Пиксели с заметным изменением интенсивности в одном направлении. Обычно образуют линии вдоль границ объектов.</a:t>
            </a:r>
          </a:p>
        </p:txBody>
      </p:sp>
      <p:sp>
        <p:nvSpPr>
          <p:cNvPr id="380" name="Text 3"/>
          <p:cNvSpPr txBox="1"/>
          <p:nvPr/>
        </p:nvSpPr>
        <p:spPr>
          <a:xfrm>
            <a:off x="9498961" y="4763755"/>
            <a:ext cx="2193672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>
                <a:solidFill>
                  <a:srgbClr val="201B18"/>
                </a:solidFill>
              </a:defRPr>
            </a:lvl1pPr>
          </a:lstStyle>
          <a:p>
            <a:r>
              <a:t>Углы (corners)</a:t>
            </a:r>
          </a:p>
        </p:txBody>
      </p:sp>
      <p:sp>
        <p:nvSpPr>
          <p:cNvPr id="381" name="Text 4"/>
          <p:cNvSpPr txBox="1"/>
          <p:nvPr/>
        </p:nvSpPr>
        <p:spPr>
          <a:xfrm>
            <a:off x="9498961" y="5489288"/>
            <a:ext cx="7796251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>
                <a:solidFill>
                  <a:srgbClr val="504C49"/>
                </a:solidFill>
              </a:defRPr>
            </a:lvl1pPr>
          </a:lstStyle>
          <a:p>
            <a:r>
              <a:t>Пересечение двух краев, создающее локально уникальную структуру. Характеризуются значительной вариацией градиента в обоих направлениях.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Скругленный прямоугольник 9"/>
          <p:cNvSpPr/>
          <p:nvPr/>
        </p:nvSpPr>
        <p:spPr>
          <a:xfrm>
            <a:off x="287016" y="1398290"/>
            <a:ext cx="7416825" cy="2664301"/>
          </a:xfrm>
          <a:prstGeom prst="roundRect">
            <a:avLst>
              <a:gd name="adj" fmla="val 10472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6" name="Текст 15"/>
          <p:cNvSpPr txBox="1">
            <a:spLocks noGrp="1"/>
          </p:cNvSpPr>
          <p:nvPr>
            <p:ph type="body" sz="quarter" idx="1"/>
          </p:nvPr>
        </p:nvSpPr>
        <p:spPr>
          <a:xfrm>
            <a:off x="215005" y="5286721"/>
            <a:ext cx="3913277" cy="4949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defTabSz="1117344">
              <a:spcBef>
                <a:spcPts val="600"/>
              </a:spcBef>
              <a:defRPr sz="2700"/>
            </a:lvl1pPr>
          </a:lstStyle>
          <a:p>
            <a:r>
              <a:t>Иван Копылов</a:t>
            </a:r>
          </a:p>
        </p:txBody>
      </p:sp>
      <p:sp>
        <p:nvSpPr>
          <p:cNvPr id="727" name="Текст 16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CV Engineer </a:t>
            </a:r>
          </a:p>
        </p:txBody>
      </p:sp>
      <p:sp>
        <p:nvSpPr>
          <p:cNvPr id="728" name="Заголовок 13"/>
          <p:cNvSpPr txBox="1">
            <a:spLocks noGrp="1"/>
          </p:cNvSpPr>
          <p:nvPr>
            <p:ph type="title"/>
          </p:nvPr>
        </p:nvSpPr>
        <p:spPr>
          <a:xfrm>
            <a:off x="364679" y="889024"/>
            <a:ext cx="13716002" cy="2808317"/>
          </a:xfrm>
          <a:prstGeom prst="rect">
            <a:avLst/>
          </a:prstGeom>
        </p:spPr>
        <p:txBody>
          <a:bodyPr/>
          <a:lstStyle/>
          <a:p>
            <a:pPr defTabSz="943212">
              <a:lnSpc>
                <a:spcPct val="90000"/>
              </a:lnSpc>
              <a:defRPr sz="4600" spc="195">
                <a:solidFill>
                  <a:srgbClr val="282828"/>
                </a:solidFill>
              </a:defRPr>
            </a:pPr>
            <a:endParaRPr/>
          </a:p>
          <a:p>
            <a:pPr defTabSz="943212">
              <a:lnSpc>
                <a:spcPct val="90000"/>
              </a:lnSpc>
              <a:defRPr sz="4600" spc="100">
                <a:solidFill>
                  <a:srgbClr val="282828"/>
                </a:solidFill>
              </a:defRPr>
            </a:pPr>
            <a:r>
              <a:t>THANK YOU FOR</a:t>
            </a:r>
            <a:br/>
            <a:r>
              <a:t>YOUR ATTENTION</a:t>
            </a:r>
          </a:p>
        </p:txBody>
      </p:sp>
      <p:sp>
        <p:nvSpPr>
          <p:cNvPr id="729" name="Подзаголовок 14"/>
          <p:cNvSpPr txBox="1"/>
          <p:nvPr/>
        </p:nvSpPr>
        <p:spPr>
          <a:xfrm>
            <a:off x="4617720" y="16868776"/>
            <a:ext cx="13624561" cy="2482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defTabSz="1451096">
              <a:spcBef>
                <a:spcPts val="500"/>
              </a:spcBef>
              <a:defRPr sz="2400"/>
            </a:pPr>
            <a:r>
              <a:t>Подзаголовок, если он нужен,</a:t>
            </a:r>
          </a:p>
          <a:p>
            <a:pPr defTabSz="1451096">
              <a:spcBef>
                <a:spcPts val="500"/>
              </a:spcBef>
              <a:defRPr sz="2400"/>
            </a:pPr>
            <a:r>
              <a:t>если не нужен – удалить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Частотное представление и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Частотное представление и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связь с фильтрами ВЧ</a:t>
            </a:r>
          </a:p>
        </p:txBody>
      </p:sp>
      <p:sp>
        <p:nvSpPr>
          <p:cNvPr id="384" name="Shape 1"/>
          <p:cNvSpPr/>
          <p:nvPr/>
        </p:nvSpPr>
        <p:spPr>
          <a:xfrm>
            <a:off x="852807" y="421773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5" name="Text 2"/>
          <p:cNvSpPr txBox="1"/>
          <p:nvPr/>
        </p:nvSpPr>
        <p:spPr>
          <a:xfrm>
            <a:off x="1171278" y="4323864"/>
            <a:ext cx="152503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1</a:t>
            </a:r>
          </a:p>
        </p:txBody>
      </p:sp>
      <p:sp>
        <p:nvSpPr>
          <p:cNvPr id="386" name="Text 3"/>
          <p:cNvSpPr txBox="1"/>
          <p:nvPr/>
        </p:nvSpPr>
        <p:spPr>
          <a:xfrm>
            <a:off x="1773065" y="4217731"/>
            <a:ext cx="4318715" cy="86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Высокочастотные компоненты</a:t>
            </a:r>
          </a:p>
        </p:txBody>
      </p:sp>
      <p:sp>
        <p:nvSpPr>
          <p:cNvPr id="387" name="Text 4"/>
          <p:cNvSpPr txBox="1"/>
          <p:nvPr/>
        </p:nvSpPr>
        <p:spPr>
          <a:xfrm>
            <a:off x="1773065" y="5272363"/>
            <a:ext cx="4318715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Соответствуют быстрым изменениям яркости, характерным для краев.</a:t>
            </a:r>
          </a:p>
        </p:txBody>
      </p:sp>
      <p:sp>
        <p:nvSpPr>
          <p:cNvPr id="388" name="Shape 5"/>
          <p:cNvSpPr/>
          <p:nvPr/>
        </p:nvSpPr>
        <p:spPr>
          <a:xfrm>
            <a:off x="6374947" y="421773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9" name="Text 6"/>
          <p:cNvSpPr txBox="1"/>
          <p:nvPr/>
        </p:nvSpPr>
        <p:spPr>
          <a:xfrm>
            <a:off x="6693491" y="4323864"/>
            <a:ext cx="255322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2</a:t>
            </a:r>
          </a:p>
        </p:txBody>
      </p:sp>
      <p:sp>
        <p:nvSpPr>
          <p:cNvPr id="390" name="Text 7"/>
          <p:cNvSpPr txBox="1"/>
          <p:nvPr/>
        </p:nvSpPr>
        <p:spPr>
          <a:xfrm>
            <a:off x="7295204" y="4217731"/>
            <a:ext cx="4318716" cy="86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Низкочастотные компоненты</a:t>
            </a:r>
          </a:p>
        </p:txBody>
      </p:sp>
      <p:sp>
        <p:nvSpPr>
          <p:cNvPr id="391" name="Text 8"/>
          <p:cNvSpPr txBox="1"/>
          <p:nvPr/>
        </p:nvSpPr>
        <p:spPr>
          <a:xfrm>
            <a:off x="7295204" y="5272363"/>
            <a:ext cx="4318716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Представляют плавные градиенты и ровные заливки.</a:t>
            </a:r>
          </a:p>
        </p:txBody>
      </p:sp>
      <p:sp>
        <p:nvSpPr>
          <p:cNvPr id="392" name="Shape 9"/>
          <p:cNvSpPr/>
          <p:nvPr/>
        </p:nvSpPr>
        <p:spPr>
          <a:xfrm>
            <a:off x="11897085" y="4217731"/>
            <a:ext cx="637091" cy="637091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3" name="Text 10"/>
          <p:cNvSpPr txBox="1"/>
          <p:nvPr/>
        </p:nvSpPr>
        <p:spPr>
          <a:xfrm>
            <a:off x="12215556" y="4323864"/>
            <a:ext cx="262230" cy="44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200"/>
              </a:lnSpc>
              <a:defRPr sz="3200"/>
            </a:lvl1pPr>
          </a:lstStyle>
          <a:p>
            <a:r>
              <a:t>3</a:t>
            </a:r>
          </a:p>
        </p:txBody>
      </p:sp>
      <p:sp>
        <p:nvSpPr>
          <p:cNvPr id="394" name="Text 11"/>
          <p:cNvSpPr txBox="1"/>
          <p:nvPr/>
        </p:nvSpPr>
        <p:spPr>
          <a:xfrm>
            <a:off x="12817342" y="4217731"/>
            <a:ext cx="4318715" cy="43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Связь с детекторами краев</a:t>
            </a:r>
          </a:p>
        </p:txBody>
      </p:sp>
      <p:sp>
        <p:nvSpPr>
          <p:cNvPr id="395" name="Text 12"/>
          <p:cNvSpPr txBox="1"/>
          <p:nvPr/>
        </p:nvSpPr>
        <p:spPr>
          <a:xfrm>
            <a:off x="12817342" y="5272363"/>
            <a:ext cx="4318715" cy="1317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Высокочастотные фильтры подсвечивают края, подавляя медленные изменения.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Обзор простейших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Обзор простейших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градиентных операторов</a:t>
            </a:r>
          </a:p>
        </p:txBody>
      </p:sp>
      <p:sp>
        <p:nvSpPr>
          <p:cNvPr id="398" name="Text 1"/>
          <p:cNvSpPr txBox="1"/>
          <p:nvPr/>
        </p:nvSpPr>
        <p:spPr>
          <a:xfrm>
            <a:off x="997544" y="4123644"/>
            <a:ext cx="2677745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Оператор Prewitt</a:t>
            </a:r>
          </a:p>
        </p:txBody>
      </p:sp>
      <p:sp>
        <p:nvSpPr>
          <p:cNvPr id="399" name="Text 2"/>
          <p:cNvSpPr txBox="1"/>
          <p:nvPr/>
        </p:nvSpPr>
        <p:spPr>
          <a:xfrm>
            <a:off x="997544" y="4849177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Использует ядра 3x3 для аппроксимации производных по x и y. Простой в реализации, но чувствителен к шуму.</a:t>
            </a:r>
          </a:p>
        </p:txBody>
      </p:sp>
      <p:sp>
        <p:nvSpPr>
          <p:cNvPr id="400" name="Text 3"/>
          <p:cNvSpPr txBox="1"/>
          <p:nvPr/>
        </p:nvSpPr>
        <p:spPr>
          <a:xfrm>
            <a:off x="9494205" y="4123644"/>
            <a:ext cx="2473351" cy="438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300"/>
              </a:lnSpc>
              <a:defRPr sz="2600"/>
            </a:lvl1pPr>
          </a:lstStyle>
          <a:p>
            <a:r>
              <a:t>Оператор Sobel</a:t>
            </a:r>
          </a:p>
        </p:txBody>
      </p:sp>
      <p:sp>
        <p:nvSpPr>
          <p:cNvPr id="401" name="Text 4"/>
          <p:cNvSpPr txBox="1"/>
          <p:nvPr/>
        </p:nvSpPr>
        <p:spPr>
          <a:xfrm>
            <a:off x="9494205" y="4849177"/>
            <a:ext cx="7796251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Улучшает Prewitt за счет веса центральной строки/столбца. Дает более сглаженный результат и менее чувствителен к шуму.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Математический аппарат свёртк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ts val="6800"/>
              </a:lnSpc>
              <a:defRPr sz="5400">
                <a:solidFill>
                  <a:srgbClr val="201B18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lvl1pPr>
          </a:lstStyle>
          <a:p>
            <a:r>
              <a:t>Математический аппарат свёртки</a:t>
            </a:r>
          </a:p>
        </p:txBody>
      </p:sp>
      <p:pic>
        <p:nvPicPr>
          <p:cNvPr id="40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1" y="2908821"/>
            <a:ext cx="6141541" cy="4456658"/>
          </a:xfrm>
          <a:prstGeom prst="rect">
            <a:avLst/>
          </a:prstGeom>
          <a:ln w="12700">
            <a:miter lim="400000"/>
          </a:ln>
        </p:spPr>
      </p:pic>
      <p:sp>
        <p:nvSpPr>
          <p:cNvPr id="405" name="Text 1"/>
          <p:cNvSpPr txBox="1"/>
          <p:nvPr/>
        </p:nvSpPr>
        <p:spPr>
          <a:xfrm>
            <a:off x="7868444" y="3271441"/>
            <a:ext cx="5962143" cy="42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Основная формула свертки для 2D изображения:</a:t>
            </a:r>
          </a:p>
        </p:txBody>
      </p:sp>
      <p:sp>
        <p:nvSpPr>
          <p:cNvPr id="406" name="Shape 2"/>
          <p:cNvSpPr/>
          <p:nvPr/>
        </p:nvSpPr>
        <p:spPr>
          <a:xfrm>
            <a:off x="7868444" y="4043053"/>
            <a:ext cx="9433867" cy="1783734"/>
          </a:xfrm>
          <a:prstGeom prst="roundRect">
            <a:avLst>
              <a:gd name="adj" fmla="val 2381"/>
            </a:avLst>
          </a:prstGeom>
          <a:solidFill>
            <a:srgbClr val="F3E3D8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7" name="Shape 3"/>
          <p:cNvSpPr/>
          <p:nvPr/>
        </p:nvSpPr>
        <p:spPr>
          <a:xfrm>
            <a:off x="7854323" y="4043053"/>
            <a:ext cx="9462109" cy="1783734"/>
          </a:xfrm>
          <a:prstGeom prst="roundRect">
            <a:avLst>
              <a:gd name="adj" fmla="val 2381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08" name="Text 4"/>
          <p:cNvSpPr txBox="1"/>
          <p:nvPr/>
        </p:nvSpPr>
        <p:spPr>
          <a:xfrm>
            <a:off x="8137491" y="4255317"/>
            <a:ext cx="8895773" cy="1317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2000"/>
            </a:pPr>
            <a:r>
              <a:t>I'(x,y) = Σ Σ K(u,v) * I(x-u, y-v)</a:t>
            </a:r>
          </a:p>
          <a:p>
            <a:pPr>
              <a:lnSpc>
                <a:spcPts val="3400"/>
              </a:lnSpc>
              <a:defRPr sz="2000"/>
            </a:pPr>
            <a:r>
              <a:t>u v</a:t>
            </a:r>
          </a:p>
        </p:txBody>
      </p:sp>
      <p:sp>
        <p:nvSpPr>
          <p:cNvPr id="409" name="Text 5"/>
          <p:cNvSpPr txBox="1"/>
          <p:nvPr/>
        </p:nvSpPr>
        <p:spPr>
          <a:xfrm>
            <a:off x="7868444" y="6145331"/>
            <a:ext cx="9433867" cy="873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где K - ядро, I - исходное изображение, I' - результат свертки, (x,y) - координаты выходного пикселя, (u,v) - индексы внутри ядра.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Практическое использование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Практическое использование </a:t>
            </a:r>
          </a:p>
          <a:p>
            <a:pPr defTabSz="310895">
              <a:lnSpc>
                <a:spcPts val="4600"/>
              </a:lnSpc>
              <a:defRPr sz="3672">
                <a:solidFill>
                  <a:srgbClr val="000000"/>
                </a:solidFill>
                <a:latin typeface="MTS Text Regular"/>
                <a:ea typeface="MTS Text Regular"/>
                <a:cs typeface="MTS Text Regular"/>
                <a:sym typeface="MTS Text Regular"/>
              </a:defRPr>
            </a:pPr>
            <a:r>
              <a:t>Sobel в OpenCV</a:t>
            </a:r>
          </a:p>
        </p:txBody>
      </p:sp>
      <p:pic>
        <p:nvPicPr>
          <p:cNvPr id="412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8" y="2943009"/>
            <a:ext cx="6147487" cy="439036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hape 1"/>
          <p:cNvSpPr/>
          <p:nvPr/>
        </p:nvSpPr>
        <p:spPr>
          <a:xfrm>
            <a:off x="7843658" y="3825809"/>
            <a:ext cx="9450216" cy="4464089"/>
          </a:xfrm>
          <a:prstGeom prst="roundRect">
            <a:avLst>
              <a:gd name="adj" fmla="val 944"/>
            </a:avLst>
          </a:prstGeom>
          <a:solidFill>
            <a:srgbClr val="F3E3D8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4" name="Shape 2"/>
          <p:cNvSpPr/>
          <p:nvPr/>
        </p:nvSpPr>
        <p:spPr>
          <a:xfrm>
            <a:off x="7829685" y="3825809"/>
            <a:ext cx="9478162" cy="4464089"/>
          </a:xfrm>
          <a:prstGeom prst="roundRect">
            <a:avLst>
              <a:gd name="adj" fmla="val 944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15" name="Text 3"/>
          <p:cNvSpPr txBox="1"/>
          <p:nvPr/>
        </p:nvSpPr>
        <p:spPr>
          <a:xfrm>
            <a:off x="8110474" y="4036438"/>
            <a:ext cx="8916582" cy="398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400"/>
              </a:lnSpc>
              <a:defRPr sz="2000"/>
            </a:pPr>
            <a:r>
              <a:t>import cv2</a:t>
            </a:r>
          </a:p>
          <a:p>
            <a:pPr>
              <a:lnSpc>
                <a:spcPts val="3400"/>
              </a:lnSpc>
              <a:defRPr sz="2000"/>
            </a:pPr>
            <a:r>
              <a:t>import numpy as np</a:t>
            </a:r>
          </a:p>
          <a:p>
            <a:pPr>
              <a:lnSpc>
                <a:spcPts val="3400"/>
              </a:lnSpc>
              <a:defRPr sz="2000"/>
            </a:pPr>
            <a:endParaRPr/>
          </a:p>
          <a:p>
            <a:pPr>
              <a:lnSpc>
                <a:spcPts val="3400"/>
              </a:lnSpc>
              <a:defRPr sz="2000"/>
            </a:pPr>
            <a:r>
              <a:t>img = cv2.imread("example.jpg", cv2.IMREAD_GRAYSCALE)</a:t>
            </a:r>
          </a:p>
          <a:p>
            <a:pPr>
              <a:lnSpc>
                <a:spcPts val="3400"/>
              </a:lnSpc>
              <a:defRPr sz="2000"/>
            </a:pPr>
            <a:r>
              <a:t>gx = cv2.Sobel(img, cv2.CV_64F, 1, 0, ksize=3)</a:t>
            </a:r>
          </a:p>
          <a:p>
            <a:pPr>
              <a:lnSpc>
                <a:spcPts val="3400"/>
              </a:lnSpc>
              <a:defRPr sz="2000"/>
            </a:pPr>
            <a:r>
              <a:t>gy = cv2.Sobel(img, cv2.CV_64F, 0, 1, ksize=3)</a:t>
            </a:r>
          </a:p>
          <a:p>
            <a:pPr>
              <a:lnSpc>
                <a:spcPts val="3400"/>
              </a:lnSpc>
              <a:defRPr sz="2000"/>
            </a:pPr>
            <a:r>
              <a:t>mag = np.sqrt(gx**2 + gy**2)</a:t>
            </a:r>
          </a:p>
          <a:p>
            <a:pPr>
              <a:lnSpc>
                <a:spcPts val="3400"/>
              </a:lnSpc>
              <a:defRPr sz="2000"/>
            </a:pPr>
            <a:r>
              <a:t>mag_8u = np.uint8(np.clip(mag, 0, 255))</a:t>
            </a:r>
          </a:p>
        </p:txBody>
      </p:sp>
      <p:sp>
        <p:nvSpPr>
          <p:cNvPr id="416" name="Text 4"/>
          <p:cNvSpPr txBox="1"/>
          <p:nvPr/>
        </p:nvSpPr>
        <p:spPr>
          <a:xfrm>
            <a:off x="7843658" y="8605765"/>
            <a:ext cx="9450216" cy="87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400"/>
              </a:lnSpc>
              <a:defRPr sz="2000"/>
            </a:lvl1pPr>
          </a:lstStyle>
          <a:p>
            <a:r>
              <a:t>Параметры: cv2.CV_64F для точности, ksize=3 для классического варианта Собеля.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Алгоритм Кэнни (Canny) детектирования краёв"/>
          <p:cNvSpPr txBox="1">
            <a:spLocks noGrp="1"/>
          </p:cNvSpPr>
          <p:nvPr>
            <p:ph type="title"/>
          </p:nvPr>
        </p:nvSpPr>
        <p:spPr>
          <a:xfrm>
            <a:off x="418331" y="199286"/>
            <a:ext cx="16316696" cy="1300163"/>
          </a:xfrm>
          <a:prstGeom prst="rect">
            <a:avLst/>
          </a:prstGeom>
        </p:spPr>
        <p:txBody>
          <a:bodyPr/>
          <a:lstStyle>
            <a:lvl1pPr defTabSz="1233432">
              <a:defRPr sz="5610"/>
            </a:lvl1pPr>
          </a:lstStyle>
          <a:p>
            <a:r>
              <a:t>Алгоритм Кэнни (Canny) детектирования краёв</a:t>
            </a:r>
          </a:p>
        </p:txBody>
      </p:sp>
      <p:sp>
        <p:nvSpPr>
          <p:cNvPr id="419" name="Shape 1"/>
          <p:cNvSpPr/>
          <p:nvPr/>
        </p:nvSpPr>
        <p:spPr>
          <a:xfrm>
            <a:off x="8562408" y="1754821"/>
            <a:ext cx="28541" cy="676465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0" name="Shape 2"/>
          <p:cNvSpPr/>
          <p:nvPr/>
        </p:nvSpPr>
        <p:spPr>
          <a:xfrm>
            <a:off x="8848020" y="2301412"/>
            <a:ext cx="893503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1" name="Shape 3"/>
          <p:cNvSpPr/>
          <p:nvPr/>
        </p:nvSpPr>
        <p:spPr>
          <a:xfrm>
            <a:off x="8289497" y="2042002"/>
            <a:ext cx="574363" cy="574362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2" name="Text 4"/>
          <p:cNvSpPr txBox="1"/>
          <p:nvPr/>
        </p:nvSpPr>
        <p:spPr>
          <a:xfrm>
            <a:off x="8576605" y="2137729"/>
            <a:ext cx="1827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1</a:t>
            </a:r>
          </a:p>
        </p:txBody>
      </p:sp>
      <p:sp>
        <p:nvSpPr>
          <p:cNvPr id="423" name="Text 5"/>
          <p:cNvSpPr txBox="1"/>
          <p:nvPr/>
        </p:nvSpPr>
        <p:spPr>
          <a:xfrm>
            <a:off x="10038514" y="1877382"/>
            <a:ext cx="154706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Gaussian Blur</a:t>
            </a:r>
          </a:p>
        </p:txBody>
      </p:sp>
      <p:sp>
        <p:nvSpPr>
          <p:cNvPr id="424" name="Text 6"/>
          <p:cNvSpPr txBox="1"/>
          <p:nvPr/>
        </p:nvSpPr>
        <p:spPr>
          <a:xfrm>
            <a:off x="9980773" y="2492339"/>
            <a:ext cx="527164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Сглаживание изображения для удаления шума.</a:t>
            </a:r>
          </a:p>
        </p:txBody>
      </p:sp>
      <p:sp>
        <p:nvSpPr>
          <p:cNvPr id="425" name="Shape 7"/>
          <p:cNvSpPr/>
          <p:nvPr/>
        </p:nvSpPr>
        <p:spPr>
          <a:xfrm>
            <a:off x="8835320" y="3591174"/>
            <a:ext cx="893503" cy="285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6" name="Shape 8"/>
          <p:cNvSpPr/>
          <p:nvPr/>
        </p:nvSpPr>
        <p:spPr>
          <a:xfrm>
            <a:off x="8289497" y="3318262"/>
            <a:ext cx="574363" cy="574362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7" name="Text 9"/>
          <p:cNvSpPr txBox="1"/>
          <p:nvPr/>
        </p:nvSpPr>
        <p:spPr>
          <a:xfrm>
            <a:off x="8576604" y="3413989"/>
            <a:ext cx="2406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2</a:t>
            </a:r>
          </a:p>
        </p:txBody>
      </p:sp>
      <p:sp>
        <p:nvSpPr>
          <p:cNvPr id="428" name="Text 10"/>
          <p:cNvSpPr txBox="1"/>
          <p:nvPr/>
        </p:nvSpPr>
        <p:spPr>
          <a:xfrm>
            <a:off x="9980773" y="3286304"/>
            <a:ext cx="2611654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Вычисление градиента</a:t>
            </a:r>
          </a:p>
        </p:txBody>
      </p:sp>
      <p:sp>
        <p:nvSpPr>
          <p:cNvPr id="429" name="Text 11"/>
          <p:cNvSpPr txBox="1"/>
          <p:nvPr/>
        </p:nvSpPr>
        <p:spPr>
          <a:xfrm>
            <a:off x="9980773" y="3838221"/>
            <a:ext cx="683511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Использование оператора Собеля для получения Gx и Gy.</a:t>
            </a:r>
          </a:p>
        </p:txBody>
      </p:sp>
      <p:sp>
        <p:nvSpPr>
          <p:cNvPr id="430" name="Shape 12"/>
          <p:cNvSpPr/>
          <p:nvPr/>
        </p:nvSpPr>
        <p:spPr>
          <a:xfrm>
            <a:off x="7424537" y="4739898"/>
            <a:ext cx="893502" cy="285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1" name="Shape 13"/>
          <p:cNvSpPr/>
          <p:nvPr/>
        </p:nvSpPr>
        <p:spPr>
          <a:xfrm>
            <a:off x="8289497" y="4466986"/>
            <a:ext cx="574363" cy="574362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2" name="Text 14"/>
          <p:cNvSpPr txBox="1"/>
          <p:nvPr/>
        </p:nvSpPr>
        <p:spPr>
          <a:xfrm>
            <a:off x="8576679" y="4562713"/>
            <a:ext cx="244502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3</a:t>
            </a:r>
          </a:p>
        </p:txBody>
      </p:sp>
      <p:sp>
        <p:nvSpPr>
          <p:cNvPr id="433" name="Text 15"/>
          <p:cNvSpPr txBox="1"/>
          <p:nvPr/>
        </p:nvSpPr>
        <p:spPr>
          <a:xfrm>
            <a:off x="4148934" y="4454286"/>
            <a:ext cx="301696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Non-Maximum Suppression</a:t>
            </a:r>
          </a:p>
        </p:txBody>
      </p:sp>
      <p:sp>
        <p:nvSpPr>
          <p:cNvPr id="434" name="Text 16"/>
          <p:cNvSpPr txBox="1"/>
          <p:nvPr/>
        </p:nvSpPr>
        <p:spPr>
          <a:xfrm>
            <a:off x="3050665" y="4861849"/>
            <a:ext cx="4064179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Утончение линий краев до 1 пикселя.</a:t>
            </a:r>
          </a:p>
        </p:txBody>
      </p:sp>
      <p:sp>
        <p:nvSpPr>
          <p:cNvPr id="435" name="Shape 17"/>
          <p:cNvSpPr/>
          <p:nvPr/>
        </p:nvSpPr>
        <p:spPr>
          <a:xfrm>
            <a:off x="8835320" y="5888621"/>
            <a:ext cx="893503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6" name="Shape 18"/>
          <p:cNvSpPr/>
          <p:nvPr/>
        </p:nvSpPr>
        <p:spPr>
          <a:xfrm>
            <a:off x="8289497" y="5615710"/>
            <a:ext cx="574363" cy="574362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37" name="Text 19"/>
          <p:cNvSpPr txBox="1"/>
          <p:nvPr/>
        </p:nvSpPr>
        <p:spPr>
          <a:xfrm>
            <a:off x="8576678" y="5711438"/>
            <a:ext cx="251131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4</a:t>
            </a:r>
          </a:p>
        </p:txBody>
      </p:sp>
      <p:sp>
        <p:nvSpPr>
          <p:cNvPr id="438" name="Text 20"/>
          <p:cNvSpPr txBox="1"/>
          <p:nvPr/>
        </p:nvSpPr>
        <p:spPr>
          <a:xfrm>
            <a:off x="9980773" y="5583752"/>
            <a:ext cx="342089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Двойная пороговая обработка</a:t>
            </a:r>
          </a:p>
        </p:txBody>
      </p:sp>
      <p:sp>
        <p:nvSpPr>
          <p:cNvPr id="439" name="Text 21"/>
          <p:cNvSpPr txBox="1"/>
          <p:nvPr/>
        </p:nvSpPr>
        <p:spPr>
          <a:xfrm>
            <a:off x="9980773" y="6135668"/>
            <a:ext cx="430306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Определение сильных и слабых краев.</a:t>
            </a:r>
          </a:p>
        </p:txBody>
      </p:sp>
      <p:sp>
        <p:nvSpPr>
          <p:cNvPr id="440" name="Shape 22"/>
          <p:cNvSpPr/>
          <p:nvPr/>
        </p:nvSpPr>
        <p:spPr>
          <a:xfrm>
            <a:off x="7424537" y="7037345"/>
            <a:ext cx="893502" cy="285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1" name="Shape 23"/>
          <p:cNvSpPr/>
          <p:nvPr/>
        </p:nvSpPr>
        <p:spPr>
          <a:xfrm>
            <a:off x="8289497" y="6764434"/>
            <a:ext cx="574363" cy="574362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2" name="Text 24"/>
          <p:cNvSpPr txBox="1"/>
          <p:nvPr/>
        </p:nvSpPr>
        <p:spPr>
          <a:xfrm>
            <a:off x="8576605" y="6860162"/>
            <a:ext cx="24335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5</a:t>
            </a:r>
          </a:p>
        </p:txBody>
      </p:sp>
      <p:sp>
        <p:nvSpPr>
          <p:cNvPr id="443" name="Text 25"/>
          <p:cNvSpPr txBox="1"/>
          <p:nvPr/>
        </p:nvSpPr>
        <p:spPr>
          <a:xfrm>
            <a:off x="5844689" y="6887162"/>
            <a:ext cx="1321208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r"/>
          </a:lstStyle>
          <a:p>
            <a:r>
              <a:t>Гистерезис</a:t>
            </a:r>
          </a:p>
        </p:txBody>
      </p:sp>
      <p:sp>
        <p:nvSpPr>
          <p:cNvPr id="444" name="Text 26"/>
          <p:cNvSpPr txBox="1"/>
          <p:nvPr/>
        </p:nvSpPr>
        <p:spPr>
          <a:xfrm>
            <a:off x="1482921" y="7281282"/>
            <a:ext cx="6835117" cy="673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/>
          </a:lstStyle>
          <a:p>
            <a:r>
              <a:t>Связывание слабых краев с сильными для получения итоговой карты.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Сравнение Собеля и Кэнн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Сравнение Собеля и Кэнни</a:t>
            </a:r>
          </a:p>
        </p:txBody>
      </p:sp>
      <p:sp>
        <p:nvSpPr>
          <p:cNvPr id="447" name="Text 1"/>
          <p:cNvSpPr txBox="1"/>
          <p:nvPr/>
        </p:nvSpPr>
        <p:spPr>
          <a:xfrm>
            <a:off x="809363" y="3297546"/>
            <a:ext cx="89464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Собель</a:t>
            </a:r>
          </a:p>
        </p:txBody>
      </p:sp>
      <p:sp>
        <p:nvSpPr>
          <p:cNvPr id="448" name="Text 2"/>
          <p:cNvSpPr txBox="1"/>
          <p:nvPr/>
        </p:nvSpPr>
        <p:spPr>
          <a:xfrm>
            <a:off x="809363" y="4023080"/>
            <a:ext cx="246786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Простота реализации</a:t>
            </a:r>
          </a:p>
        </p:txBody>
      </p:sp>
      <p:sp>
        <p:nvSpPr>
          <p:cNvPr id="449" name="Text 3"/>
          <p:cNvSpPr txBox="1"/>
          <p:nvPr/>
        </p:nvSpPr>
        <p:spPr>
          <a:xfrm>
            <a:off x="809363" y="4575144"/>
            <a:ext cx="497583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Доступ к отдельным компонентам градиента</a:t>
            </a:r>
          </a:p>
        </p:txBody>
      </p:sp>
      <p:sp>
        <p:nvSpPr>
          <p:cNvPr id="450" name="Text 4"/>
          <p:cNvSpPr txBox="1"/>
          <p:nvPr/>
        </p:nvSpPr>
        <p:spPr>
          <a:xfrm>
            <a:off x="809363" y="5127210"/>
            <a:ext cx="4690315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Возможность регулировать масштаб ядра</a:t>
            </a:r>
          </a:p>
        </p:txBody>
      </p:sp>
      <p:sp>
        <p:nvSpPr>
          <p:cNvPr id="451" name="Text 5"/>
          <p:cNvSpPr txBox="1"/>
          <p:nvPr/>
        </p:nvSpPr>
        <p:spPr>
          <a:xfrm>
            <a:off x="9306024" y="3297546"/>
            <a:ext cx="762967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Кэнни</a:t>
            </a:r>
          </a:p>
        </p:txBody>
      </p:sp>
      <p:sp>
        <p:nvSpPr>
          <p:cNvPr id="452" name="Text 6"/>
          <p:cNvSpPr txBox="1"/>
          <p:nvPr/>
        </p:nvSpPr>
        <p:spPr>
          <a:xfrm>
            <a:off x="9306024" y="4023080"/>
            <a:ext cx="5500930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Полный набор шагов для тонкого детектирования</a:t>
            </a:r>
          </a:p>
        </p:txBody>
      </p:sp>
      <p:sp>
        <p:nvSpPr>
          <p:cNvPr id="453" name="Text 7"/>
          <p:cNvSpPr txBox="1"/>
          <p:nvPr/>
        </p:nvSpPr>
        <p:spPr>
          <a:xfrm>
            <a:off x="9306024" y="4575144"/>
            <a:ext cx="3591663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Устранение прерывистых линий</a:t>
            </a:r>
          </a:p>
        </p:txBody>
      </p:sp>
      <p:sp>
        <p:nvSpPr>
          <p:cNvPr id="454" name="Text 8"/>
          <p:cNvSpPr txBox="1"/>
          <p:nvPr/>
        </p:nvSpPr>
        <p:spPr>
          <a:xfrm>
            <a:off x="9306024" y="5127210"/>
            <a:ext cx="2923236" cy="355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Двойная пороговая схема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1-22">
  <a:themeElements>
    <a:clrScheme name="Тема1-22">
      <a:dk1>
        <a:srgbClr val="000000"/>
      </a:dk1>
      <a:lt1>
        <a:srgbClr val="E1EEFA"/>
      </a:lt1>
      <a:dk2>
        <a:srgbClr val="A7A7A7"/>
      </a:dk2>
      <a:lt2>
        <a:srgbClr val="535353"/>
      </a:lt2>
      <a:accent1>
        <a:srgbClr val="F77BF7"/>
      </a:accent1>
      <a:accent2>
        <a:srgbClr val="04CFFF"/>
      </a:accent2>
      <a:accent3>
        <a:srgbClr val="CEFFA6"/>
      </a:accent3>
      <a:accent4>
        <a:srgbClr val="9557E5"/>
      </a:accent4>
      <a:accent5>
        <a:srgbClr val="007EE8"/>
      </a:accent5>
      <a:accent6>
        <a:srgbClr val="FF0032"/>
      </a:accent6>
      <a:hlink>
        <a:srgbClr val="0000FF"/>
      </a:hlink>
      <a:folHlink>
        <a:srgbClr val="FF00FF"/>
      </a:folHlink>
    </a:clrScheme>
    <a:fontScheme name="Тема1-2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1-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1-22">
  <a:themeElements>
    <a:clrScheme name="Тема1-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77BF7"/>
      </a:accent1>
      <a:accent2>
        <a:srgbClr val="04CFFF"/>
      </a:accent2>
      <a:accent3>
        <a:srgbClr val="CEFFA6"/>
      </a:accent3>
      <a:accent4>
        <a:srgbClr val="9557E5"/>
      </a:accent4>
      <a:accent5>
        <a:srgbClr val="007EE8"/>
      </a:accent5>
      <a:accent6>
        <a:srgbClr val="FF0032"/>
      </a:accent6>
      <a:hlink>
        <a:srgbClr val="0000FF"/>
      </a:hlink>
      <a:folHlink>
        <a:srgbClr val="FF00FF"/>
      </a:folHlink>
    </a:clrScheme>
    <a:fontScheme name="Тема1-22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1-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TS Text Regular"/>
            <a:ea typeface="MTS Text Regular"/>
            <a:cs typeface="MTS Text Regular"/>
            <a:sym typeface="MTS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1706</Words>
  <Application>Microsoft Office PowerPoint</Application>
  <PresentationFormat>Custom</PresentationFormat>
  <Paragraphs>283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MTS Compact</vt:lpstr>
      <vt:lpstr>MTS Text Regular</vt:lpstr>
      <vt:lpstr>MTS Wide Medium</vt:lpstr>
      <vt:lpstr>Wingdings</vt:lpstr>
      <vt:lpstr>Тема1-22</vt:lpstr>
      <vt:lpstr>Выделение признаков  в компьютерном зрении</vt:lpstr>
      <vt:lpstr>Введение: зачем  нужны «признаки»</vt:lpstr>
      <vt:lpstr>Края и углы как базовые примитивы</vt:lpstr>
      <vt:lpstr>Частотное представление и  связь с фильтрами ВЧ</vt:lpstr>
      <vt:lpstr>Обзор простейших  градиентных операторов</vt:lpstr>
      <vt:lpstr>Математический аппарат свёртки</vt:lpstr>
      <vt:lpstr>Практическое использование  Sobel в OpenCV</vt:lpstr>
      <vt:lpstr>Алгоритм Кэнни (Canny) детектирования краёв</vt:lpstr>
      <vt:lpstr>Сравнение Собеля и Кэнни</vt:lpstr>
      <vt:lpstr>Регулировка параметров Canny</vt:lpstr>
      <vt:lpstr>Подготовка изображения  к детектированию краёв</vt:lpstr>
      <vt:lpstr>Общая идея детектирования углов</vt:lpstr>
      <vt:lpstr>Матрица ковариации градиентов</vt:lpstr>
      <vt:lpstr>Принцип Harris Corner</vt:lpstr>
      <vt:lpstr> Реализация Harris в OpenCV</vt:lpstr>
      <vt:lpstr>Усовершенствование Shi-Tomasi</vt:lpstr>
      <vt:lpstr>Реализация Shi-Tomasi в OpenCV</vt:lpstr>
      <vt:lpstr>Сравнение Harris и Shi-Tomasi</vt:lpstr>
      <vt:lpstr>Практический пайплайн обработки изображения</vt:lpstr>
      <vt:lpstr>Комбинация Кэнни и угловых детекторов</vt:lpstr>
      <vt:lpstr>Влияние параметров на результат</vt:lpstr>
      <vt:lpstr>Производительность и масштабируемость</vt:lpstr>
      <vt:lpstr>Примеры реальных кейсов</vt:lpstr>
      <vt:lpstr>FAQ и частые проблемы</vt:lpstr>
      <vt:lpstr>Домашнее задание</vt:lpstr>
      <vt:lpstr>Расширенные ресурсы</vt:lpstr>
      <vt:lpstr>Связь с дальнейшими темами курса</vt:lpstr>
      <vt:lpstr>Краткое повторение  ключевых идей</vt:lpstr>
      <vt:lpstr>Заключение</vt:lpstr>
      <vt:lpstr> 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egor prosvirnin</cp:lastModifiedBy>
  <cp:revision>4</cp:revision>
  <dcterms:modified xsi:type="dcterms:W3CDTF">2025-02-07T19:22:25Z</dcterms:modified>
</cp:coreProperties>
</file>