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9" r:id="rId4"/>
    <p:sldId id="265" r:id="rId5"/>
    <p:sldId id="258" r:id="rId6"/>
    <p:sldId id="266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8E00"/>
    <a:srgbClr val="DE7400"/>
    <a:srgbClr val="4E863A"/>
    <a:srgbClr val="6BA4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41"/>
    <p:restoredTop sz="94682"/>
  </p:normalViewPr>
  <p:slideViewPr>
    <p:cSldViewPr>
      <p:cViewPr>
        <p:scale>
          <a:sx n="74" d="100"/>
          <a:sy n="74" d="100"/>
        </p:scale>
        <p:origin x="1328" y="1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22B22-81B2-426B-B13F-917D5E416A93}" type="datetimeFigureOut">
              <a:rPr lang="en-US" smtClean="0"/>
              <a:t>4/22/25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0819A-7291-4B76-8FE1-C8D3FE5A5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61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B8DFF-3B96-41A0-9B28-6E55A2E48E01}" type="datetimeFigureOut">
              <a:rPr lang="en-US" smtClean="0"/>
              <a:t>4/22/25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AC6CA-E053-4EC7-B801-A64BBB984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17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my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AC6CA-E053-4EC7-B801-A64BBB9841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01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Creation Proxy</a:t>
            </a:r>
            <a:r>
              <a:rPr lang="en-US" dirty="0"/>
              <a:t> is a metric designed to </a:t>
            </a:r>
            <a:r>
              <a:rPr lang="en-US" b="1" dirty="0"/>
              <a:t>estimate how much offensive playmaking or shot creation a player is responsible for, Load is a blend of a players contribution to a possession.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DAC6CA-E053-4EC7-B801-A64BBB9841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66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3800" y="4826000"/>
            <a:ext cx="5105400" cy="1066800"/>
          </a:xfrm>
        </p:spPr>
        <p:txBody>
          <a:bodyPr>
            <a:normAutofit/>
          </a:bodyPr>
          <a:lstStyle>
            <a:lvl1pPr algn="ctr"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Your Master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0" y="5892800"/>
            <a:ext cx="49530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443835"/>
            <a:ext cx="8229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9248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73998"/>
            <a:ext cx="7924800" cy="4622002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8130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3835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073697"/>
            <a:ext cx="4040188" cy="379858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43835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073697"/>
            <a:ext cx="4041775" cy="3798583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Microsoft New Tai Lue" pitchFamily="34" charset="0"/>
          <a:ea typeface="Microsoft Himalaya" pitchFamily="2" charset="0"/>
          <a:cs typeface="Microsoft New Tai Lue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bg1"/>
          </a:solidFill>
          <a:latin typeface="Microsoft New Tai Lue" pitchFamily="34" charset="0"/>
          <a:ea typeface="+mn-ea"/>
          <a:cs typeface="Microsoft New Tai Lue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ppttemplate.net/?utm_source=ppt&amp;utm_medium=logo&amp;utm_term=ppt&amp;utm_content=NNNN&amp;utm_campaign=ppt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3800" y="5320371"/>
            <a:ext cx="5105400" cy="1066800"/>
          </a:xfrm>
        </p:spPr>
        <p:txBody>
          <a:bodyPr>
            <a:noAutofit/>
          </a:bodyPr>
          <a:lstStyle/>
          <a:p>
            <a:pPr algn="ctr" rtl="0"/>
            <a:r>
              <a:rPr lang="en-US" sz="36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NBA ANALYSIS PROJECT</a:t>
            </a:r>
            <a:br>
              <a:rPr lang="en-US" sz="3600" b="0" dirty="0">
                <a:effectLst/>
              </a:rPr>
            </a:br>
            <a:br>
              <a:rPr lang="en-US" sz="3600" dirty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OMAR DUKUREH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061" y="729176"/>
            <a:ext cx="8229600" cy="1143000"/>
          </a:xfrm>
        </p:spPr>
        <p:txBody>
          <a:bodyPr>
            <a:noAutofit/>
          </a:bodyPr>
          <a:lstStyle/>
          <a:p>
            <a:pPr rtl="0"/>
            <a:r>
              <a:rPr lang="en-US" i="0" u="none" strike="noStrike" dirty="0">
                <a:solidFill>
                  <a:srgbClr val="FFFFFF"/>
                </a:solidFill>
                <a:effectLst/>
              </a:rPr>
              <a:t>Project Overview</a:t>
            </a:r>
            <a:br>
              <a:rPr lang="en-US" dirty="0">
                <a:effectLst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This project aims to explore the opportunity to use historical data to predict player stats for future NBA seasons</a:t>
            </a:r>
          </a:p>
          <a:p>
            <a:pPr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It will aim to predict points, assists, rebounds, Turnovers, Steals, blocks. 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The goal is to give teams, fantasy players, and sports analysts a tool to forecast season-long performances and to make smarter decisions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549370"/>
            <a:ext cx="7924800" cy="1143000"/>
          </a:xfrm>
        </p:spPr>
        <p:txBody>
          <a:bodyPr>
            <a:normAutofit fontScale="90000"/>
          </a:bodyPr>
          <a:lstStyle/>
          <a:p>
            <a:pPr rtl="0"/>
            <a:r>
              <a:rPr lang="en-US" sz="4000" i="0" u="none" strike="noStrike" dirty="0">
                <a:solidFill>
                  <a:srgbClr val="FFFFFF"/>
                </a:solidFill>
                <a:effectLst/>
              </a:rPr>
              <a:t>Proposed Vision</a:t>
            </a:r>
            <a:br>
              <a:rPr lang="en-US" sz="4000" dirty="0">
                <a:effectLst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Collect and Clean the data from </a:t>
            </a:r>
            <a:r>
              <a:rPr lang="en-US" b="0" i="0" u="none" strike="noStrike" dirty="0" err="1">
                <a:effectLst/>
              </a:rPr>
              <a:t>BasketBall-Reference.com</a:t>
            </a:r>
            <a:endParaRPr lang="en-US" b="0" i="0" u="none" strike="noStrike" dirty="0">
              <a:effectLst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Feature engineering to add more adva</a:t>
            </a:r>
            <a:r>
              <a:rPr lang="en-US" dirty="0"/>
              <a:t>nced stats to accurately predict season averages. </a:t>
            </a:r>
            <a:endParaRPr lang="en-US" b="0" i="0" u="none" strike="noStrike" dirty="0">
              <a:effectLst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Apply Linear regression to help predict season long stats from the input data.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Evaluating the predictions to see how accurate it is. </a:t>
            </a:r>
          </a:p>
        </p:txBody>
      </p:sp>
      <p:pic>
        <p:nvPicPr>
          <p:cNvPr id="7" name="Picture 2" descr="E:\cloud\drive\websites\ppttemplate\ppt\logo-ppttemplate.p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176" y="6606315"/>
            <a:ext cx="1167819" cy="25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A7C2F-D90F-D6B7-B416-4DBB7F876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62000"/>
            <a:ext cx="7924800" cy="1143000"/>
          </a:xfrm>
        </p:spPr>
        <p:txBody>
          <a:bodyPr>
            <a:noAutofit/>
          </a:bodyPr>
          <a:lstStyle/>
          <a:p>
            <a:pPr rtl="0"/>
            <a:r>
              <a:rPr lang="en-US" i="0" u="none" strike="noStrike" dirty="0">
                <a:solidFill>
                  <a:srgbClr val="FFFFFF"/>
                </a:solidFill>
                <a:effectLst/>
              </a:rPr>
              <a:t>Estimated Impact</a:t>
            </a:r>
            <a:br>
              <a:rPr lang="en-US" dirty="0">
                <a:effectLst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C07EF-535E-8167-C004-C12BED977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rtl="0">
              <a:spcAft>
                <a:spcPts val="1200"/>
              </a:spcAft>
              <a:buNone/>
            </a:pPr>
            <a:r>
              <a:rPr lang="en-US" b="0" i="0" u="none" strike="noStrike" dirty="0">
                <a:effectLst/>
              </a:rPr>
              <a:t>This project hopes to impact multiple groups in their decision making; </a:t>
            </a:r>
            <a:endParaRPr lang="en-US" b="0" dirty="0">
              <a:effectLst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Fantasy sports : Helps users build smarter rosters and gain a competitive edge.</a:t>
            </a:r>
          </a:p>
          <a:p>
            <a:pPr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Sports Betting : More accurate season-long projections help sportsbooks set better odds.</a:t>
            </a:r>
          </a:p>
          <a:p>
            <a:pPr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NBA Teams &amp; Analysts : Teams can use projections for better decision-making on trades, contracts, and player development.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661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Data Overview</a:t>
            </a:r>
          </a:p>
        </p:txBody>
      </p:sp>
      <p:pic>
        <p:nvPicPr>
          <p:cNvPr id="20" name="Content Placeholder 19" descr="A screen shot of a graph&#10;&#10;Description automatically generated">
            <a:extLst>
              <a:ext uri="{FF2B5EF4-FFF2-40B4-BE49-F238E27FC236}">
                <a16:creationId xmlns:a16="http://schemas.microsoft.com/office/drawing/2014/main" id="{83DB31C8-EF4D-9667-1750-62482EA6A8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687" y="782619"/>
            <a:ext cx="4329179" cy="26670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70B9CA-7F72-2FD0-C828-29E11325035C}"/>
              </a:ext>
            </a:extLst>
          </p:cNvPr>
          <p:cNvSpPr txBox="1"/>
          <p:nvPr/>
        </p:nvSpPr>
        <p:spPr>
          <a:xfrm>
            <a:off x="685800" y="1437953"/>
            <a:ext cx="3429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chemeClr val="bg1"/>
                </a:solidFill>
                <a:effectLst/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Data is sourced from Basketball-Reference, it contains data from the 2018 NBA season to 2024 NBA season. 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chemeClr val="bg1"/>
                </a:solidFill>
                <a:effectLst/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There were missing values but since the amount was less than 5% of the data, I dropped them. 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chemeClr val="bg1"/>
                </a:solidFill>
                <a:effectLst/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The heat map shows correlation bet</a:t>
            </a:r>
            <a:r>
              <a:rPr lang="en-US" sz="16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ween what I want to predict and the variables that are going to help predict. </a:t>
            </a:r>
            <a:endParaRPr lang="en-US" sz="1600" b="0" i="0" u="none" strike="noStrike" dirty="0">
              <a:solidFill>
                <a:schemeClr val="bg1"/>
              </a:solidFill>
              <a:effectLst/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From the Correlation heatmap, age is not really correlated with, Points is highly correlated with many of the features. 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</a:t>
            </a:r>
            <a:r>
              <a:rPr lang="en-US" sz="1600" b="0" i="0" u="none" strike="noStrike" dirty="0">
                <a:solidFill>
                  <a:schemeClr val="bg1"/>
                </a:solidFill>
                <a:effectLst/>
                <a:latin typeface="Microsoft New Tai Lue" panose="020B0502040204020203" pitchFamily="34" charset="0"/>
                <a:cs typeface="Microsoft New Tai Lue" panose="020B0502040204020203" pitchFamily="34" charset="0"/>
              </a:rPr>
              <a:t>The averages of players’ stats remain stable over time, with no significant increase or decrease. </a:t>
            </a:r>
          </a:p>
          <a:p>
            <a:pPr rtl="0" fontAlgn="base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Microsoft New Tai Lue" panose="020B0502040204020203" pitchFamily="34" charset="0"/>
              <a:cs typeface="Microsoft New Tai Lue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5722C8-93D5-23D7-2B5B-8FF819D473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040" y="3675529"/>
            <a:ext cx="4868345" cy="241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291DA-34E9-5A90-C95B-A7C3DACF3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CECEB-EEC8-18F0-B1A2-333E9FE63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effectLst/>
              </a:rPr>
              <a:t>Creating a linear regression/</a:t>
            </a:r>
            <a:r>
              <a:rPr lang="en-US" sz="3200" b="0" i="0" u="none" strike="noStrike" dirty="0" err="1">
                <a:effectLst/>
              </a:rPr>
              <a:t>XGBoost</a:t>
            </a:r>
            <a:r>
              <a:rPr lang="en-US" sz="3200" b="0" i="0" u="none" strike="noStrike" dirty="0">
                <a:effectLst/>
              </a:rPr>
              <a:t> model to accurately predict season averages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effectLst/>
              </a:rPr>
              <a:t>Adding more analytical data to help with predictions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effectLst/>
              </a:rPr>
              <a:t>Evaluating R^2 for the models and Normality of the predictions</a:t>
            </a:r>
          </a:p>
          <a:p>
            <a:pPr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effectLst/>
              </a:rPr>
              <a:t>Creating a prediction data frame to compare with actual stats for the 2025 NBA season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11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/>
            </a:gs>
            <a:gs pos="50000">
              <a:schemeClr val="accent1"/>
            </a:gs>
            <a:gs pos="100000">
              <a:schemeClr val="tx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3629" y="2207360"/>
            <a:ext cx="9144000" cy="1040914"/>
            <a:chOff x="-3629" y="2998906"/>
            <a:chExt cx="9144000" cy="1040914"/>
          </a:xfrm>
        </p:grpSpPr>
        <p:sp>
          <p:nvSpPr>
            <p:cNvPr id="8" name="Rectangle 7"/>
            <p:cNvSpPr/>
            <p:nvPr/>
          </p:nvSpPr>
          <p:spPr>
            <a:xfrm>
              <a:off x="-3629" y="3041313"/>
              <a:ext cx="9144000" cy="956100"/>
            </a:xfrm>
            <a:prstGeom prst="rect">
              <a:avLst/>
            </a:prstGeom>
            <a:gradFill flip="none" rotWithShape="1">
              <a:gsLst>
                <a:gs pos="71000">
                  <a:schemeClr val="bg1"/>
                </a:gs>
                <a:gs pos="0">
                  <a:schemeClr val="bg1">
                    <a:lumMod val="75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THANK YOU!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57200" y="2998906"/>
              <a:ext cx="853973" cy="1040914"/>
              <a:chOff x="6522100" y="381000"/>
              <a:chExt cx="1250303" cy="1524000"/>
            </a:xfrm>
          </p:grpSpPr>
          <p:sp>
            <p:nvSpPr>
              <p:cNvPr id="10" name="Freeform 9"/>
              <p:cNvSpPr/>
              <p:nvPr userDrawn="1"/>
            </p:nvSpPr>
            <p:spPr>
              <a:xfrm>
                <a:off x="7695030" y="381116"/>
                <a:ext cx="77370" cy="61971"/>
              </a:xfrm>
              <a:custGeom>
                <a:avLst/>
                <a:gdLst/>
                <a:ahLst/>
                <a:cxnLst/>
                <a:rect l="l" t="t" r="r" b="b"/>
                <a:pathLst>
                  <a:path w="242596" h="194310">
                    <a:moveTo>
                      <a:pt x="150495" y="0"/>
                    </a:moveTo>
                    <a:lnTo>
                      <a:pt x="152682" y="2754"/>
                    </a:lnTo>
                    <a:lnTo>
                      <a:pt x="242596" y="194310"/>
                    </a:lnTo>
                    <a:lnTo>
                      <a:pt x="0" y="19431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1" name="Isosceles Triangle 10"/>
              <p:cNvSpPr/>
              <p:nvPr userDrawn="1"/>
            </p:nvSpPr>
            <p:spPr>
              <a:xfrm flipV="1">
                <a:off x="6550567" y="381000"/>
                <a:ext cx="1193067" cy="762000"/>
              </a:xfrm>
              <a:prstGeom prst="triangle">
                <a:avLst/>
              </a:prstGeom>
              <a:solidFill>
                <a:srgbClr val="00B0F0">
                  <a:alpha val="86667"/>
                </a:srgbClr>
              </a:solidFill>
              <a:ln>
                <a:noFill/>
              </a:ln>
              <a:effectLst>
                <a:outerShdw blurRad="889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2" name="Freeform 11"/>
              <p:cNvSpPr/>
              <p:nvPr userDrawn="1"/>
            </p:nvSpPr>
            <p:spPr>
              <a:xfrm flipH="1">
                <a:off x="6522100" y="381116"/>
                <a:ext cx="77370" cy="61971"/>
              </a:xfrm>
              <a:custGeom>
                <a:avLst/>
                <a:gdLst/>
                <a:ahLst/>
                <a:cxnLst/>
                <a:rect l="l" t="t" r="r" b="b"/>
                <a:pathLst>
                  <a:path w="242596" h="194310">
                    <a:moveTo>
                      <a:pt x="150495" y="0"/>
                    </a:moveTo>
                    <a:lnTo>
                      <a:pt x="152682" y="2754"/>
                    </a:lnTo>
                    <a:lnTo>
                      <a:pt x="242596" y="194310"/>
                    </a:lnTo>
                    <a:lnTo>
                      <a:pt x="0" y="19431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3" name="Freeform 12"/>
              <p:cNvSpPr/>
              <p:nvPr userDrawn="1"/>
            </p:nvSpPr>
            <p:spPr>
              <a:xfrm flipV="1">
                <a:off x="7695033" y="1843029"/>
                <a:ext cx="77370" cy="61971"/>
              </a:xfrm>
              <a:custGeom>
                <a:avLst/>
                <a:gdLst/>
                <a:ahLst/>
                <a:cxnLst/>
                <a:rect l="l" t="t" r="r" b="b"/>
                <a:pathLst>
                  <a:path w="242596" h="194310">
                    <a:moveTo>
                      <a:pt x="150495" y="0"/>
                    </a:moveTo>
                    <a:lnTo>
                      <a:pt x="152682" y="2754"/>
                    </a:lnTo>
                    <a:lnTo>
                      <a:pt x="242596" y="194310"/>
                    </a:lnTo>
                    <a:lnTo>
                      <a:pt x="0" y="19431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4" name="Freeform 13"/>
              <p:cNvSpPr/>
              <p:nvPr userDrawn="1"/>
            </p:nvSpPr>
            <p:spPr>
              <a:xfrm flipH="1" flipV="1">
                <a:off x="6522100" y="1843029"/>
                <a:ext cx="77370" cy="61971"/>
              </a:xfrm>
              <a:custGeom>
                <a:avLst/>
                <a:gdLst/>
                <a:ahLst/>
                <a:cxnLst/>
                <a:rect l="l" t="t" r="r" b="b"/>
                <a:pathLst>
                  <a:path w="242596" h="194310">
                    <a:moveTo>
                      <a:pt x="150495" y="0"/>
                    </a:moveTo>
                    <a:lnTo>
                      <a:pt x="152682" y="2754"/>
                    </a:lnTo>
                    <a:lnTo>
                      <a:pt x="242596" y="194310"/>
                    </a:lnTo>
                    <a:lnTo>
                      <a:pt x="0" y="19431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5" name="Isosceles Triangle 14"/>
              <p:cNvSpPr/>
              <p:nvPr userDrawn="1"/>
            </p:nvSpPr>
            <p:spPr>
              <a:xfrm>
                <a:off x="6550567" y="1143000"/>
                <a:ext cx="1193067" cy="762000"/>
              </a:xfrm>
              <a:prstGeom prst="triangle">
                <a:avLst/>
              </a:prstGeom>
              <a:solidFill>
                <a:srgbClr val="00B0F0">
                  <a:alpha val="86667"/>
                </a:srgbClr>
              </a:solidFill>
              <a:ln>
                <a:noFill/>
              </a:ln>
              <a:effectLst>
                <a:outerShdw blurRad="889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178084"/>
      </p:ext>
    </p:extLst>
  </p:cSld>
  <p:clrMapOvr>
    <a:masterClrMapping/>
  </p:clrMapOvr>
</p:sld>
</file>

<file path=ppt/theme/theme1.xml><?xml version="1.0" encoding="utf-8"?>
<a:theme xmlns:a="http://schemas.openxmlformats.org/drawingml/2006/main" name="20028-nb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20028-nba</Template>
  <TotalTime>299</TotalTime>
  <Words>383</Words>
  <Application>Microsoft Macintosh PowerPoint</Application>
  <PresentationFormat>On-screen Show (4:3)</PresentationFormat>
  <Paragraphs>32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Microsoft New Tai Lue</vt:lpstr>
      <vt:lpstr>20028-nba</vt:lpstr>
      <vt:lpstr>NBA ANALYSIS PROJECT  </vt:lpstr>
      <vt:lpstr>Project Overview  </vt:lpstr>
      <vt:lpstr>Proposed Vision  </vt:lpstr>
      <vt:lpstr>Estimated Impact  </vt:lpstr>
      <vt:lpstr>Data Overview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OMAR DUKUREH</dc:creator>
  <cp:lastModifiedBy>OMAR DUKUREH</cp:lastModifiedBy>
  <cp:revision>4</cp:revision>
  <dcterms:created xsi:type="dcterms:W3CDTF">2025-04-20T13:30:56Z</dcterms:created>
  <dcterms:modified xsi:type="dcterms:W3CDTF">2025-04-22T19:44:09Z</dcterms:modified>
</cp:coreProperties>
</file>