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Roboto"/>
      <p:regular r:id="rId24"/>
      <p:bold r:id="rId25"/>
      <p:italic r:id="rId26"/>
      <p:boldItalic r:id="rId27"/>
    </p:embeddedFont>
    <p:embeddedFont>
      <p:font typeface="Inter"/>
      <p:regular r:id="rId28"/>
      <p:bold r:id="rId29"/>
    </p:embeddedFont>
    <p:embeddedFont>
      <p:font typeface="Century Gothic"/>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jWHJv7ddvAr8/yMICqvvurNpQ4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A78015-B7D9-43F1-AF4E-DB907A26FDD5}">
  <a:tblStyle styleId="{A5A78015-B7D9-43F1-AF4E-DB907A26FDD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Inter-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nt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bold.fntdata"/><Relationship Id="rId30" Type="http://schemas.openxmlformats.org/officeDocument/2006/relationships/font" Target="fonts/CenturyGothic-regular.fntdata"/><Relationship Id="rId11" Type="http://schemas.openxmlformats.org/officeDocument/2006/relationships/slide" Target="slides/slide6.xml"/><Relationship Id="rId33" Type="http://schemas.openxmlformats.org/officeDocument/2006/relationships/font" Target="fonts/CenturyGothic-boldItalic.fntdata"/><Relationship Id="rId10" Type="http://schemas.openxmlformats.org/officeDocument/2006/relationships/slide" Target="slides/slide5.xml"/><Relationship Id="rId32" Type="http://schemas.openxmlformats.org/officeDocument/2006/relationships/font" Target="fonts/CenturyGothic-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a64e9ffbfa_4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2a64e9ffbfa_4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a64e9ffbfa_4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a64e9ffbfa_4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2a64e9ffbfa_4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6b7aef00c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2a6b7aef00c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64e9ffbfa_4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64e9ffbfa_4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2a64e9ffbfa_4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64e9ffbfa_4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64e9ffbfa_4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2a64e9ffbfa_4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6b7aef00c_2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a6b7aef00c_2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2a6b7aef00c_2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a6b7aef00c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a6b7aef00c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2a6b7aef00c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6b7aef00c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2a6b7aef00c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pic>
        <p:nvPicPr>
          <p:cNvPr descr="Celestia-R1---OverlayTitleHD.png" id="16" name="Google Shape;16;p12"/>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7" name="Google Shape;17;p12"/>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2"/>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9" name="Google Shape;19;p12"/>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0" name="Shape 80"/>
        <p:cNvGrpSpPr/>
        <p:nvPr/>
      </p:nvGrpSpPr>
      <p:grpSpPr>
        <a:xfrm>
          <a:off x="0" y="0"/>
          <a:ext cx="0" cy="0"/>
          <a:chOff x="0" y="0"/>
          <a:chExt cx="0" cy="0"/>
        </a:xfrm>
      </p:grpSpPr>
      <p:pic>
        <p:nvPicPr>
          <p:cNvPr descr="Celestia-R1---OverlayContentHD.png" id="81" name="Google Shape;81;p2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2" name="Google Shape;82;p21"/>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4" name="Google Shape;84;p21"/>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5" name="Google Shape;85;p2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8" name="Shape 88"/>
        <p:cNvGrpSpPr/>
        <p:nvPr/>
      </p:nvGrpSpPr>
      <p:grpSpPr>
        <a:xfrm>
          <a:off x="0" y="0"/>
          <a:ext cx="0" cy="0"/>
          <a:chOff x="0" y="0"/>
          <a:chExt cx="0" cy="0"/>
        </a:xfrm>
      </p:grpSpPr>
      <p:pic>
        <p:nvPicPr>
          <p:cNvPr descr="Celestia-R1---OverlayContentHD.png" id="89" name="Google Shape;89;p2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0" name="Google Shape;90;p22"/>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2" name="Google Shape;92;p2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5" name="Shape 95"/>
        <p:cNvGrpSpPr/>
        <p:nvPr/>
      </p:nvGrpSpPr>
      <p:grpSpPr>
        <a:xfrm>
          <a:off x="0" y="0"/>
          <a:ext cx="0" cy="0"/>
          <a:chOff x="0" y="0"/>
          <a:chExt cx="0" cy="0"/>
        </a:xfrm>
      </p:grpSpPr>
      <p:pic>
        <p:nvPicPr>
          <p:cNvPr descr="Celestia-R1---OverlayContentHD.png" id="96" name="Google Shape;96;p2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7" name="Google Shape;97;p23"/>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98" name="Google Shape;98;p23"/>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99" name="Google Shape;99;p23"/>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3"/>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01" name="Google Shape;101;p23"/>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2" name="Google Shape;102;p2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pic>
        <p:nvPicPr>
          <p:cNvPr descr="Celestia-R1---OverlayContentHD.png" id="106" name="Google Shape;106;p2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7" name="Google Shape;107;p24"/>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4"/>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9" name="Google Shape;109;p2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2" name="Shape 112"/>
        <p:cNvGrpSpPr/>
        <p:nvPr/>
      </p:nvGrpSpPr>
      <p:grpSpPr>
        <a:xfrm>
          <a:off x="0" y="0"/>
          <a:ext cx="0" cy="0"/>
          <a:chOff x="0" y="0"/>
          <a:chExt cx="0" cy="0"/>
        </a:xfrm>
      </p:grpSpPr>
      <p:pic>
        <p:nvPicPr>
          <p:cNvPr descr="Celestia-R1---OverlayContentHD.png" id="113" name="Google Shape;113;p2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4" name="Google Shape;114;p25"/>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115" name="Google Shape;115;p25"/>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116" name="Google Shape;116;p25"/>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5"/>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8" name="Google Shape;118;p25"/>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9" name="Google Shape;119;p2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2" name="Shape 122"/>
        <p:cNvGrpSpPr/>
        <p:nvPr/>
      </p:nvGrpSpPr>
      <p:grpSpPr>
        <a:xfrm>
          <a:off x="0" y="0"/>
          <a:ext cx="0" cy="0"/>
          <a:chOff x="0" y="0"/>
          <a:chExt cx="0" cy="0"/>
        </a:xfrm>
      </p:grpSpPr>
      <p:pic>
        <p:nvPicPr>
          <p:cNvPr descr="Celestia-R1---OverlayContentHD.png" id="123" name="Google Shape;123;p2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4" name="Google Shape;124;p26"/>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6"/>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6" name="Google Shape;126;p26"/>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7" name="Google Shape;127;p2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pic>
        <p:nvPicPr>
          <p:cNvPr descr="Celestia-R1---OverlayContentHD.png" id="131" name="Google Shape;131;p2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2" name="Google Shape;132;p27"/>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3" name="Google Shape;133;p2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2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pic>
        <p:nvPicPr>
          <p:cNvPr descr="Celestia-R1---OverlayContentHD.png" id="138" name="Google Shape;138;p2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9" name="Google Shape;139;p28"/>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8"/>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41" name="Google Shape;141;p2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pic>
        <p:nvPicPr>
          <p:cNvPr descr="Celestia-R1---OverlayContentHD.png" id="23" name="Google Shape;23;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4" name="Google Shape;24;p1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6" name="Google Shape;26;p1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pic>
        <p:nvPicPr>
          <p:cNvPr descr="Celestia-R1---OverlayContentHD.png" id="30" name="Google Shape;30;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1" name="Google Shape;31;p14"/>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33" name="Google Shape;33;p1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pic>
        <p:nvPicPr>
          <p:cNvPr descr="Celestia-R1---OverlayContentHD.png" id="37" name="Google Shape;37;p1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8" name="Google Shape;38;p1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0" name="Google Shape;40;p15"/>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1" name="Google Shape;41;p1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6"/>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7" name="Google Shape;47;p16"/>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8" name="Google Shape;48;p16"/>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9" name="Google Shape;49;p16"/>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0" name="Google Shape;50;p1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pic>
        <p:nvPicPr>
          <p:cNvPr descr="Celestia-R1---OverlayContentHD.png" id="54" name="Google Shape;54;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5" name="Google Shape;55;p1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pic>
        <p:nvPicPr>
          <p:cNvPr descr="Celestia-R1---OverlayContentHD.png" id="60" name="Google Shape;60;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1" name="Google Shape;61;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pic>
        <p:nvPicPr>
          <p:cNvPr descr="Celestia-R1---OverlayContentHD.png" id="65" name="Google Shape;65;p1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6" name="Google Shape;66;p19"/>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8" name="Google Shape;68;p19"/>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9" name="Google Shape;69;p1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pic>
        <p:nvPicPr>
          <p:cNvPr descr="Celestia-R1---OverlayContentHD.png" id="73" name="Google Shape;73;p2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4" name="Google Shape;74;p20"/>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0"/>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6" name="Google Shape;76;p20"/>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7" name="Google Shape;77;p2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1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12" name="Google Shape;12;p1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1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1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
          <p:cNvSpPr txBox="1"/>
          <p:nvPr>
            <p:ph type="ctrTitle"/>
          </p:nvPr>
        </p:nvSpPr>
        <p:spPr>
          <a:xfrm>
            <a:off x="1986037" y="500710"/>
            <a:ext cx="8219925" cy="1623179"/>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4800"/>
              <a:buFont typeface="Calibri"/>
              <a:buNone/>
            </a:pPr>
            <a:r>
              <a:rPr b="1" lang="en-US" sz="5800"/>
              <a:t>HEART DISEASE REFERRAL APPLICATION</a:t>
            </a:r>
            <a:endParaRPr b="1" sz="5800"/>
          </a:p>
        </p:txBody>
      </p:sp>
      <p:sp>
        <p:nvSpPr>
          <p:cNvPr id="149" name="Google Shape;149;p1"/>
          <p:cNvSpPr txBox="1"/>
          <p:nvPr>
            <p:ph idx="1" type="subTitle"/>
          </p:nvPr>
        </p:nvSpPr>
        <p:spPr>
          <a:xfrm>
            <a:off x="2322135" y="2415530"/>
            <a:ext cx="7197726" cy="14054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3200"/>
              <a:buNone/>
            </a:pPr>
            <a:r>
              <a:rPr lang="en-US" sz="3200">
                <a:solidFill>
                  <a:srgbClr val="FFC000"/>
                </a:solidFill>
              </a:rPr>
              <a:t>FINAL PROJECT</a:t>
            </a:r>
            <a:endParaRPr/>
          </a:p>
          <a:p>
            <a:pPr indent="0" lvl="0" marL="0" rtl="0" algn="ctr">
              <a:spcBef>
                <a:spcPts val="1000"/>
              </a:spcBef>
              <a:spcAft>
                <a:spcPts val="0"/>
              </a:spcAft>
              <a:buSzPts val="3200"/>
              <a:buNone/>
            </a:pPr>
            <a:r>
              <a:rPr lang="en-US" sz="3200">
                <a:solidFill>
                  <a:srgbClr val="FFC000"/>
                </a:solidFill>
              </a:rPr>
              <a:t>GROUP PRESENTATION</a:t>
            </a:r>
            <a:endParaRPr/>
          </a:p>
        </p:txBody>
      </p:sp>
      <p:sp>
        <p:nvSpPr>
          <p:cNvPr id="150" name="Google Shape;150;p1"/>
          <p:cNvSpPr txBox="1"/>
          <p:nvPr/>
        </p:nvSpPr>
        <p:spPr>
          <a:xfrm>
            <a:off x="635366" y="4900660"/>
            <a:ext cx="2461339" cy="92328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FFC000"/>
                </a:solidFill>
                <a:latin typeface="Century Gothic"/>
                <a:ea typeface="Century Gothic"/>
                <a:cs typeface="Century Gothic"/>
                <a:sym typeface="Century Gothic"/>
              </a:rPr>
              <a:t>Terryann Barnett</a:t>
            </a:r>
            <a:endParaRPr sz="1800">
              <a:solidFill>
                <a:srgbClr val="FFC000"/>
              </a:solidFill>
              <a:latin typeface="Arial"/>
              <a:ea typeface="Arial"/>
              <a:cs typeface="Arial"/>
              <a:sym typeface="Arial"/>
            </a:endParaRPr>
          </a:p>
          <a:p>
            <a:pPr indent="0" lvl="0" marL="0" marR="0" rtl="0" algn="l">
              <a:spcBef>
                <a:spcPts val="0"/>
              </a:spcBef>
              <a:spcAft>
                <a:spcPts val="0"/>
              </a:spcAft>
              <a:buNone/>
            </a:pPr>
            <a:r>
              <a:rPr lang="en-US" sz="1800">
                <a:solidFill>
                  <a:srgbClr val="FFC000"/>
                </a:solidFill>
                <a:latin typeface="Century Gothic"/>
                <a:ea typeface="Century Gothic"/>
                <a:cs typeface="Century Gothic"/>
                <a:sym typeface="Century Gothic"/>
              </a:rPr>
              <a:t>Osman Dumbuya</a:t>
            </a:r>
            <a:endParaRPr sz="1800">
              <a:solidFill>
                <a:srgbClr val="FFC000"/>
              </a:solidFill>
              <a:latin typeface="Arial"/>
              <a:ea typeface="Arial"/>
              <a:cs typeface="Arial"/>
              <a:sym typeface="Arial"/>
            </a:endParaRPr>
          </a:p>
          <a:p>
            <a:pPr indent="0" lvl="0" marL="0" marR="0" rtl="0" algn="l">
              <a:spcBef>
                <a:spcPts val="0"/>
              </a:spcBef>
              <a:spcAft>
                <a:spcPts val="0"/>
              </a:spcAft>
              <a:buNone/>
            </a:pPr>
            <a:r>
              <a:rPr lang="en-US" sz="1800">
                <a:solidFill>
                  <a:srgbClr val="FFC000"/>
                </a:solidFill>
                <a:latin typeface="Century Gothic"/>
                <a:ea typeface="Century Gothic"/>
                <a:cs typeface="Century Gothic"/>
                <a:sym typeface="Century Gothic"/>
              </a:rPr>
              <a:t>Michael Roberts</a:t>
            </a:r>
            <a:endParaRPr sz="1800">
              <a:solidFill>
                <a:srgbClr val="FFC000"/>
              </a:solidFill>
              <a:latin typeface="Arial"/>
              <a:ea typeface="Arial"/>
              <a:cs typeface="Arial"/>
              <a:sym typeface="Arial"/>
            </a:endParaRPr>
          </a:p>
        </p:txBody>
      </p:sp>
      <p:sp>
        <p:nvSpPr>
          <p:cNvPr id="151" name="Google Shape;151;p1"/>
          <p:cNvSpPr txBox="1"/>
          <p:nvPr/>
        </p:nvSpPr>
        <p:spPr>
          <a:xfrm>
            <a:off x="6889751" y="4941802"/>
            <a:ext cx="4907057" cy="92328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Data Analytics Boot Camp Program</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Columbia University School of Engineering</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December 14, 2023</a:t>
            </a:r>
            <a:endParaRPr sz="1800">
              <a:solidFill>
                <a:schemeClr val="lt1"/>
              </a:solidFill>
              <a:latin typeface="Arial"/>
              <a:ea typeface="Arial"/>
              <a:cs typeface="Arial"/>
              <a:sym typeface="Arial"/>
            </a:endParaRPr>
          </a:p>
        </p:txBody>
      </p:sp>
      <p:pic>
        <p:nvPicPr>
          <p:cNvPr id="152" name="Google Shape;152;p1"/>
          <p:cNvPicPr preferRelativeResize="0"/>
          <p:nvPr/>
        </p:nvPicPr>
        <p:blipFill>
          <a:blip r:embed="rId3">
            <a:alphaModFix/>
          </a:blip>
          <a:stretch>
            <a:fillRect/>
          </a:stretch>
        </p:blipFill>
        <p:spPr>
          <a:xfrm>
            <a:off x="3120013" y="2183787"/>
            <a:ext cx="5601949" cy="2490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
          <p:cNvSpPr txBox="1"/>
          <p:nvPr>
            <p:ph type="title"/>
          </p:nvPr>
        </p:nvSpPr>
        <p:spPr>
          <a:xfrm>
            <a:off x="391664" y="-224725"/>
            <a:ext cx="10131300" cy="1456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C000"/>
              </a:buClr>
              <a:buSzPts val="3600"/>
              <a:buFont typeface="Calibri"/>
              <a:buNone/>
            </a:pPr>
            <a:r>
              <a:rPr b="1" lang="en-US" sz="3900">
                <a:solidFill>
                  <a:srgbClr val="FFC000"/>
                </a:solidFill>
              </a:rPr>
              <a:t>WORKFLOW: FLASK SERVER</a:t>
            </a:r>
            <a:endParaRPr sz="3900"/>
          </a:p>
        </p:txBody>
      </p:sp>
      <p:sp>
        <p:nvSpPr>
          <p:cNvPr id="212" name="Google Shape;212;p4"/>
          <p:cNvSpPr txBox="1"/>
          <p:nvPr>
            <p:ph idx="1" type="body"/>
          </p:nvPr>
        </p:nvSpPr>
        <p:spPr>
          <a:xfrm>
            <a:off x="391675" y="1077125"/>
            <a:ext cx="11510100" cy="5545800"/>
          </a:xfrm>
          <a:prstGeom prst="rect">
            <a:avLst/>
          </a:prstGeom>
          <a:noFill/>
          <a:ln>
            <a:noFill/>
          </a:ln>
        </p:spPr>
        <p:txBody>
          <a:bodyPr anchorCtr="0" anchor="t" bIns="45700" lIns="91425" spcFirstLastPara="1" rIns="91425" wrap="square" tIns="45700">
            <a:noAutofit/>
          </a:bodyPr>
          <a:lstStyle/>
          <a:p>
            <a:pPr indent="0" lvl="0" marL="285750" rtl="0" algn="l">
              <a:spcBef>
                <a:spcPts val="0"/>
              </a:spcBef>
              <a:spcAft>
                <a:spcPts val="0"/>
              </a:spcAft>
              <a:buNone/>
            </a:pPr>
            <a:r>
              <a:t/>
            </a:r>
            <a:endParaRPr sz="2100"/>
          </a:p>
          <a:p>
            <a:pPr indent="-304800" lvl="0" marL="285750" rtl="0" algn="l">
              <a:spcBef>
                <a:spcPts val="0"/>
              </a:spcBef>
              <a:spcAft>
                <a:spcPts val="0"/>
              </a:spcAft>
              <a:buSzPts val="2100"/>
              <a:buChar char="•"/>
            </a:pPr>
            <a:r>
              <a:rPr lang="en-US" sz="2100"/>
              <a:t>Set up Flask</a:t>
            </a:r>
            <a:endParaRPr sz="2100"/>
          </a:p>
          <a:p>
            <a:pPr indent="0" lvl="0" marL="285750" rtl="0" algn="l">
              <a:spcBef>
                <a:spcPts val="0"/>
              </a:spcBef>
              <a:spcAft>
                <a:spcPts val="0"/>
              </a:spcAft>
              <a:buNone/>
            </a:pPr>
            <a:r>
              <a:t/>
            </a:r>
            <a:endParaRPr sz="2100"/>
          </a:p>
          <a:p>
            <a:pPr indent="-304800" lvl="0" marL="285750" rtl="0" algn="l">
              <a:spcBef>
                <a:spcPts val="0"/>
              </a:spcBef>
              <a:spcAft>
                <a:spcPts val="0"/>
              </a:spcAft>
              <a:buSzPts val="2100"/>
              <a:buChar char="•"/>
            </a:pPr>
            <a:r>
              <a:rPr lang="en-US" sz="2100"/>
              <a:t>Load the Random Forest model with Joblib </a:t>
            </a:r>
            <a:r>
              <a:rPr b="1" lang="en-US" sz="2100">
                <a:solidFill>
                  <a:srgbClr val="93C47D"/>
                </a:solidFill>
              </a:rPr>
              <a:t>load </a:t>
            </a:r>
            <a:r>
              <a:rPr lang="en-US" sz="2100"/>
              <a:t>method</a:t>
            </a:r>
            <a:endParaRPr sz="2100"/>
          </a:p>
          <a:p>
            <a:pPr indent="0" lvl="0" marL="285750" rtl="0" algn="l">
              <a:spcBef>
                <a:spcPts val="0"/>
              </a:spcBef>
              <a:spcAft>
                <a:spcPts val="0"/>
              </a:spcAft>
              <a:buNone/>
            </a:pPr>
            <a:r>
              <a:t/>
            </a:r>
            <a:endParaRPr sz="2100"/>
          </a:p>
          <a:p>
            <a:pPr indent="-304800" lvl="0" marL="285750" rtl="0" algn="l">
              <a:spcBef>
                <a:spcPts val="0"/>
              </a:spcBef>
              <a:spcAft>
                <a:spcPts val="0"/>
              </a:spcAft>
              <a:buSzPts val="2100"/>
              <a:buChar char="•"/>
            </a:pPr>
            <a:r>
              <a:rPr lang="en-US" sz="2100"/>
              <a:t>Define a function to preprocess the input data from the</a:t>
            </a:r>
            <a:r>
              <a:rPr b="1" lang="en-US" sz="2100"/>
              <a:t> </a:t>
            </a:r>
            <a:r>
              <a:rPr b="1" lang="en-US" sz="2100">
                <a:solidFill>
                  <a:srgbClr val="B6D7A8"/>
                </a:solidFill>
              </a:rPr>
              <a:t>formWizard</a:t>
            </a:r>
            <a:endParaRPr b="1" sz="2100">
              <a:solidFill>
                <a:srgbClr val="B6D7A8"/>
              </a:solidFill>
            </a:endParaRPr>
          </a:p>
          <a:p>
            <a:pPr indent="0" lvl="0" marL="285750" rtl="0" algn="l">
              <a:spcBef>
                <a:spcPts val="0"/>
              </a:spcBef>
              <a:spcAft>
                <a:spcPts val="0"/>
              </a:spcAft>
              <a:buNone/>
            </a:pPr>
            <a:r>
              <a:t/>
            </a:r>
            <a:endParaRPr b="1" sz="2100">
              <a:solidFill>
                <a:srgbClr val="B6D7A8"/>
              </a:solidFill>
            </a:endParaRPr>
          </a:p>
          <a:p>
            <a:pPr indent="-304800" lvl="0" marL="285750" rtl="0" algn="l">
              <a:spcBef>
                <a:spcPts val="0"/>
              </a:spcBef>
              <a:spcAft>
                <a:spcPts val="0"/>
              </a:spcAft>
              <a:buSzPts val="2100"/>
              <a:buChar char="•"/>
            </a:pPr>
            <a:r>
              <a:rPr lang="en-US" sz="2100"/>
              <a:t>Define the home route to render the index.html to receive input data</a:t>
            </a:r>
            <a:endParaRPr sz="2100"/>
          </a:p>
          <a:p>
            <a:pPr indent="0" lvl="0" marL="285750" rtl="0" algn="l">
              <a:spcBef>
                <a:spcPts val="0"/>
              </a:spcBef>
              <a:spcAft>
                <a:spcPts val="0"/>
              </a:spcAft>
              <a:buNone/>
            </a:pPr>
            <a:r>
              <a:t/>
            </a:r>
            <a:endParaRPr sz="2100"/>
          </a:p>
          <a:p>
            <a:pPr indent="-304800" lvl="0" marL="285750" rtl="0" algn="l">
              <a:spcBef>
                <a:spcPts val="0"/>
              </a:spcBef>
              <a:spcAft>
                <a:spcPts val="0"/>
              </a:spcAft>
              <a:buSzPts val="2100"/>
              <a:buChar char="•"/>
            </a:pPr>
            <a:r>
              <a:rPr lang="en-US" sz="2100"/>
              <a:t>Define the prediction route with </a:t>
            </a:r>
            <a:r>
              <a:rPr b="1" lang="en-US" sz="2100">
                <a:solidFill>
                  <a:srgbClr val="93C47D"/>
                </a:solidFill>
              </a:rPr>
              <a:t>POST </a:t>
            </a:r>
            <a:r>
              <a:rPr lang="en-US" sz="2100"/>
              <a:t>method to submit data to be processed </a:t>
            </a:r>
            <a:endParaRPr sz="2100"/>
          </a:p>
          <a:p>
            <a:pPr indent="0" lvl="0" marL="285750" rtl="0" algn="l">
              <a:spcBef>
                <a:spcPts val="0"/>
              </a:spcBef>
              <a:spcAft>
                <a:spcPts val="0"/>
              </a:spcAft>
              <a:buNone/>
            </a:pPr>
            <a:r>
              <a:t/>
            </a:r>
            <a:endParaRPr sz="2100"/>
          </a:p>
          <a:p>
            <a:pPr indent="-304800" lvl="0" marL="285750" rtl="0" algn="l">
              <a:spcBef>
                <a:spcPts val="0"/>
              </a:spcBef>
              <a:spcAft>
                <a:spcPts val="0"/>
              </a:spcAft>
              <a:buSzPts val="2100"/>
              <a:buChar char="•"/>
            </a:pPr>
            <a:r>
              <a:rPr lang="en-US" sz="2100"/>
              <a:t>Ensure that preprocessing creates an array and processing creates a dictionary</a:t>
            </a:r>
            <a:r>
              <a:rPr lang="en-US" sz="2100">
                <a:solidFill>
                  <a:srgbClr val="B6D7A8"/>
                </a:solidFill>
              </a:rPr>
              <a:t> </a:t>
            </a:r>
            <a:r>
              <a:rPr b="1" lang="en-US" sz="2100">
                <a:solidFill>
                  <a:srgbClr val="B6D7A8"/>
                </a:solidFill>
              </a:rPr>
              <a:t>(request.form.to_dict) </a:t>
            </a:r>
            <a:endParaRPr b="1" sz="2100">
              <a:solidFill>
                <a:srgbClr val="B6D7A8"/>
              </a:solidFill>
            </a:endParaRPr>
          </a:p>
          <a:p>
            <a:pPr indent="0" lvl="0" marL="285750" rtl="0" algn="l">
              <a:spcBef>
                <a:spcPts val="0"/>
              </a:spcBef>
              <a:spcAft>
                <a:spcPts val="0"/>
              </a:spcAft>
              <a:buNone/>
            </a:pPr>
            <a:r>
              <a:t/>
            </a:r>
            <a:endParaRPr b="1" sz="2100">
              <a:solidFill>
                <a:srgbClr val="B6D7A8"/>
              </a:solidFill>
            </a:endParaRPr>
          </a:p>
          <a:p>
            <a:pPr indent="-304800" lvl="0" marL="285750" rtl="0" algn="l">
              <a:spcBef>
                <a:spcPts val="0"/>
              </a:spcBef>
              <a:spcAft>
                <a:spcPts val="0"/>
              </a:spcAft>
              <a:buSzPts val="2100"/>
              <a:buChar char="•"/>
            </a:pPr>
            <a:r>
              <a:rPr lang="en-US" sz="2100"/>
              <a:t>Random Forest model’s </a:t>
            </a:r>
            <a:r>
              <a:rPr b="1" lang="en-US" sz="2100">
                <a:solidFill>
                  <a:srgbClr val="93C47D"/>
                </a:solidFill>
              </a:rPr>
              <a:t>predict</a:t>
            </a:r>
            <a:r>
              <a:rPr lang="en-US" sz="2100">
                <a:solidFill>
                  <a:srgbClr val="93C47D"/>
                </a:solidFill>
              </a:rPr>
              <a:t> </a:t>
            </a:r>
            <a:r>
              <a:rPr lang="en-US" sz="2100"/>
              <a:t>method makes the prediction </a:t>
            </a:r>
            <a:endParaRPr sz="2100"/>
          </a:p>
          <a:p>
            <a:pPr indent="0" lvl="0" marL="285750" rtl="0" algn="l">
              <a:spcBef>
                <a:spcPts val="0"/>
              </a:spcBef>
              <a:spcAft>
                <a:spcPts val="0"/>
              </a:spcAft>
              <a:buNone/>
            </a:pPr>
            <a:r>
              <a:t/>
            </a:r>
            <a:endParaRPr sz="2100"/>
          </a:p>
          <a:p>
            <a:pPr indent="-304800" lvl="0" marL="285750" rtl="0" algn="l">
              <a:spcBef>
                <a:spcPts val="0"/>
              </a:spcBef>
              <a:spcAft>
                <a:spcPts val="0"/>
              </a:spcAft>
              <a:buSzPts val="2100"/>
              <a:buChar char="•"/>
            </a:pPr>
            <a:r>
              <a:rPr b="1" lang="en-US" sz="2100">
                <a:solidFill>
                  <a:srgbClr val="93C47D"/>
                </a:solidFill>
              </a:rPr>
              <a:t>result.html</a:t>
            </a:r>
            <a:r>
              <a:rPr lang="en-US" sz="2100"/>
              <a:t> is rendered with the appropriate message </a:t>
            </a:r>
            <a:endParaRPr sz="2100"/>
          </a:p>
        </p:txBody>
      </p:sp>
      <p:pic>
        <p:nvPicPr>
          <p:cNvPr id="213" name="Google Shape;213;p4"/>
          <p:cNvPicPr preferRelativeResize="0"/>
          <p:nvPr/>
        </p:nvPicPr>
        <p:blipFill>
          <a:blip r:embed="rId3">
            <a:alphaModFix/>
          </a:blip>
          <a:stretch>
            <a:fillRect/>
          </a:stretch>
        </p:blipFill>
        <p:spPr>
          <a:xfrm>
            <a:off x="9276848" y="0"/>
            <a:ext cx="2915152" cy="2065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5"/>
          <p:cNvSpPr txBox="1"/>
          <p:nvPr>
            <p:ph type="title"/>
          </p:nvPr>
        </p:nvSpPr>
        <p:spPr>
          <a:xfrm>
            <a:off x="770464" y="169350"/>
            <a:ext cx="10131300" cy="1456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C000"/>
              </a:buClr>
              <a:buSzPts val="3600"/>
              <a:buFont typeface="Calibri"/>
              <a:buNone/>
            </a:pPr>
            <a:r>
              <a:rPr b="1" lang="en-US" sz="4000">
                <a:solidFill>
                  <a:srgbClr val="FFC000"/>
                </a:solidFill>
              </a:rPr>
              <a:t>WORKFLOW: HTML/JavaScript</a:t>
            </a:r>
            <a:endParaRPr sz="4000"/>
          </a:p>
        </p:txBody>
      </p:sp>
      <p:sp>
        <p:nvSpPr>
          <p:cNvPr id="219" name="Google Shape;219;p5"/>
          <p:cNvSpPr txBox="1"/>
          <p:nvPr>
            <p:ph idx="1" type="body"/>
          </p:nvPr>
        </p:nvSpPr>
        <p:spPr>
          <a:xfrm>
            <a:off x="770475" y="1532475"/>
            <a:ext cx="11133600" cy="5097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b="1" sz="2800"/>
          </a:p>
          <a:p>
            <a:pPr indent="0" lvl="0" marL="0" rtl="0" algn="l">
              <a:spcBef>
                <a:spcPts val="0"/>
              </a:spcBef>
              <a:spcAft>
                <a:spcPts val="0"/>
              </a:spcAft>
              <a:buNone/>
            </a:pPr>
            <a:r>
              <a:rPr b="1" lang="en-US" sz="3300"/>
              <a:t>index</a:t>
            </a:r>
            <a:r>
              <a:rPr b="1" lang="en-US" sz="3300"/>
              <a:t>.html</a:t>
            </a:r>
            <a:endParaRPr b="1" sz="3300"/>
          </a:p>
          <a:p>
            <a:pPr indent="0" lvl="0" marL="0" rtl="0" algn="l">
              <a:spcBef>
                <a:spcPts val="0"/>
              </a:spcBef>
              <a:spcAft>
                <a:spcPts val="0"/>
              </a:spcAft>
              <a:buNone/>
            </a:pPr>
            <a:r>
              <a:t/>
            </a:r>
            <a:endParaRPr b="1" sz="2800"/>
          </a:p>
          <a:p>
            <a:pPr indent="-342900" lvl="0" marL="457200" rtl="0" algn="l">
              <a:spcBef>
                <a:spcPts val="0"/>
              </a:spcBef>
              <a:spcAft>
                <a:spcPts val="0"/>
              </a:spcAft>
              <a:buSzPts val="1800"/>
              <a:buChar char="●"/>
            </a:pPr>
            <a:r>
              <a:rPr lang="en-US"/>
              <a:t>S</a:t>
            </a:r>
            <a:r>
              <a:rPr lang="en-US" sz="2000"/>
              <a:t>et up </a:t>
            </a:r>
            <a:r>
              <a:rPr b="1" lang="en-US" sz="2000">
                <a:solidFill>
                  <a:srgbClr val="93C47D"/>
                </a:solidFill>
              </a:rPr>
              <a:t>head</a:t>
            </a:r>
            <a:r>
              <a:rPr lang="en-US" sz="2000"/>
              <a:t> with CSS Link</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Set up </a:t>
            </a:r>
            <a:r>
              <a:rPr b="1" lang="en-US" sz="2000">
                <a:solidFill>
                  <a:srgbClr val="B6D7A8"/>
                </a:solidFill>
              </a:rPr>
              <a:t>navbar </a:t>
            </a:r>
            <a:r>
              <a:rPr lang="en-US" sz="2000"/>
              <a:t>with </a:t>
            </a:r>
            <a:r>
              <a:rPr b="1" lang="en-US" sz="2000">
                <a:solidFill>
                  <a:srgbClr val="93C47D"/>
                </a:solidFill>
              </a:rPr>
              <a:t>container</a:t>
            </a:r>
            <a:r>
              <a:rPr lang="en-US" sz="2000"/>
              <a:t> for buttons to navigate to external sites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 </a:t>
            </a:r>
            <a:r>
              <a:rPr b="1" lang="en-US" sz="2000">
                <a:solidFill>
                  <a:srgbClr val="93C47D"/>
                </a:solidFill>
              </a:rPr>
              <a:t>Div</a:t>
            </a:r>
            <a:r>
              <a:rPr lang="en-US" sz="2000"/>
              <a:t> for the </a:t>
            </a:r>
            <a:r>
              <a:rPr b="1" lang="en-US" sz="2000">
                <a:solidFill>
                  <a:srgbClr val="93C47D"/>
                </a:solidFill>
              </a:rPr>
              <a:t>formWizard </a:t>
            </a:r>
            <a:r>
              <a:rPr lang="en-US" sz="2000"/>
              <a:t>being careful </a:t>
            </a:r>
            <a:r>
              <a:rPr lang="en-US" sz="2000"/>
              <a:t>with</a:t>
            </a:r>
            <a:r>
              <a:rPr lang="en-US" sz="2000"/>
              <a:t> setting up the </a:t>
            </a:r>
            <a:r>
              <a:rPr b="1" lang="en-US" sz="2000">
                <a:solidFill>
                  <a:srgbClr val="93C47D"/>
                </a:solidFill>
              </a:rPr>
              <a:t>form steps</a:t>
            </a:r>
            <a:r>
              <a:rPr lang="en-US" sz="2000"/>
              <a:t> and </a:t>
            </a:r>
            <a:r>
              <a:rPr b="1" lang="en-US" sz="2000">
                <a:solidFill>
                  <a:srgbClr val="93C47D"/>
                </a:solidFill>
              </a:rPr>
              <a:t>button</a:t>
            </a:r>
            <a:r>
              <a:rPr lang="en-US" sz="2000"/>
              <a:t> functionality and also turning of the </a:t>
            </a:r>
            <a:r>
              <a:rPr b="1" lang="en-US" sz="2000">
                <a:solidFill>
                  <a:srgbClr val="93C47D"/>
                </a:solidFill>
              </a:rPr>
              <a:t>auto-complete dropdown</a:t>
            </a:r>
            <a:r>
              <a:rPr lang="en-US" sz="2000"/>
              <a:t> to avoid crowding and input errors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Script tag for </a:t>
            </a:r>
            <a:r>
              <a:rPr b="1" lang="en-US" sz="2000">
                <a:solidFill>
                  <a:srgbClr val="B6D7A8"/>
                </a:solidFill>
              </a:rPr>
              <a:t>jQuery</a:t>
            </a:r>
            <a:r>
              <a:rPr lang="en-US" sz="2000"/>
              <a:t> for functionality/event handling</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JavaScript code to handle the </a:t>
            </a:r>
            <a:r>
              <a:rPr b="1" lang="en-US" sz="2000">
                <a:solidFill>
                  <a:srgbClr val="93C47D"/>
                </a:solidFill>
              </a:rPr>
              <a:t>form steps</a:t>
            </a:r>
            <a:endParaRPr b="1" sz="2000">
              <a:solidFill>
                <a:srgbClr val="93C47D"/>
              </a:solidFill>
            </a:endParaRPr>
          </a:p>
        </p:txBody>
      </p:sp>
      <p:pic>
        <p:nvPicPr>
          <p:cNvPr id="220" name="Google Shape;220;p5"/>
          <p:cNvPicPr preferRelativeResize="0"/>
          <p:nvPr/>
        </p:nvPicPr>
        <p:blipFill>
          <a:blip r:embed="rId3">
            <a:alphaModFix/>
          </a:blip>
          <a:stretch>
            <a:fillRect/>
          </a:stretch>
        </p:blipFill>
        <p:spPr>
          <a:xfrm>
            <a:off x="9537125" y="33875"/>
            <a:ext cx="2607249" cy="2616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a64e9ffbfa_4_54"/>
          <p:cNvSpPr txBox="1"/>
          <p:nvPr>
            <p:ph type="title"/>
          </p:nvPr>
        </p:nvSpPr>
        <p:spPr>
          <a:xfrm>
            <a:off x="770476" y="76275"/>
            <a:ext cx="10131300" cy="1456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C000"/>
              </a:buClr>
              <a:buSzPts val="3600"/>
              <a:buFont typeface="Calibri"/>
              <a:buNone/>
            </a:pPr>
            <a:r>
              <a:rPr b="1" lang="en-US" sz="4100">
                <a:solidFill>
                  <a:srgbClr val="FFC000"/>
                </a:solidFill>
              </a:rPr>
              <a:t>WORKFLOW: HTML/JavaScript</a:t>
            </a:r>
            <a:endParaRPr b="1" sz="4100"/>
          </a:p>
        </p:txBody>
      </p:sp>
      <p:sp>
        <p:nvSpPr>
          <p:cNvPr id="226" name="Google Shape;226;g2a64e9ffbfa_4_54"/>
          <p:cNvSpPr txBox="1"/>
          <p:nvPr>
            <p:ph idx="1" type="body"/>
          </p:nvPr>
        </p:nvSpPr>
        <p:spPr>
          <a:xfrm>
            <a:off x="770475" y="1532475"/>
            <a:ext cx="11133600" cy="5097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b="1" sz="2800"/>
          </a:p>
          <a:p>
            <a:pPr indent="0" lvl="0" marL="0" rtl="0" algn="l">
              <a:spcBef>
                <a:spcPts val="0"/>
              </a:spcBef>
              <a:spcAft>
                <a:spcPts val="0"/>
              </a:spcAft>
              <a:buNone/>
            </a:pPr>
            <a:r>
              <a:rPr b="1" lang="en-US" sz="4000"/>
              <a:t>result.html</a:t>
            </a:r>
            <a:endParaRPr b="1" sz="4000"/>
          </a:p>
          <a:p>
            <a:pPr indent="0" lvl="0" marL="0" rtl="0" algn="l">
              <a:spcBef>
                <a:spcPts val="0"/>
              </a:spcBef>
              <a:spcAft>
                <a:spcPts val="0"/>
              </a:spcAft>
              <a:buNone/>
            </a:pPr>
            <a:r>
              <a:t/>
            </a:r>
            <a:endParaRPr b="1" sz="2800"/>
          </a:p>
          <a:p>
            <a:pPr indent="-355600" lvl="0" marL="457200" rtl="0" algn="l">
              <a:spcBef>
                <a:spcPts val="0"/>
              </a:spcBef>
              <a:spcAft>
                <a:spcPts val="0"/>
              </a:spcAft>
              <a:buSzPts val="2000"/>
              <a:buChar char="●"/>
            </a:pPr>
            <a:r>
              <a:rPr lang="en-US" sz="2000"/>
              <a:t>Set up </a:t>
            </a:r>
            <a:r>
              <a:rPr b="1" lang="en-US" sz="2000">
                <a:solidFill>
                  <a:srgbClr val="93C47D"/>
                </a:solidFill>
              </a:rPr>
              <a:t>head </a:t>
            </a:r>
            <a:r>
              <a:rPr lang="en-US" sz="2000"/>
              <a:t>with CSS link</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Set up </a:t>
            </a:r>
            <a:r>
              <a:rPr b="1" lang="en-US" sz="2000">
                <a:solidFill>
                  <a:srgbClr val="93C47D"/>
                </a:solidFill>
              </a:rPr>
              <a:t>navbar </a:t>
            </a:r>
            <a:r>
              <a:rPr lang="en-US" sz="2000"/>
              <a:t>with </a:t>
            </a:r>
            <a:r>
              <a:rPr b="1" lang="en-US" sz="2000">
                <a:solidFill>
                  <a:srgbClr val="93C47D"/>
                </a:solidFill>
              </a:rPr>
              <a:t>container</a:t>
            </a:r>
            <a:r>
              <a:rPr lang="en-US" sz="2000"/>
              <a:t> for buttons to navigate to external sites</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 </a:t>
            </a:r>
            <a:r>
              <a:rPr b="1" lang="en-US" sz="2000">
                <a:solidFill>
                  <a:srgbClr val="93C47D"/>
                </a:solidFill>
              </a:rPr>
              <a:t>Div</a:t>
            </a:r>
            <a:r>
              <a:rPr lang="en-US" sz="2000"/>
              <a:t> for the </a:t>
            </a:r>
            <a:r>
              <a:rPr lang="en-US" sz="2000"/>
              <a:t>prediction</a:t>
            </a:r>
            <a:r>
              <a:rPr lang="en-US" sz="2000"/>
              <a:t> which includes </a:t>
            </a:r>
            <a:r>
              <a:rPr b="1" lang="en-US" sz="2000">
                <a:solidFill>
                  <a:srgbClr val="93C47D"/>
                </a:solidFill>
              </a:rPr>
              <a:t>if...else…endif </a:t>
            </a:r>
            <a:r>
              <a:rPr lang="en-US" sz="2000"/>
              <a:t>and the statements to be printed when a condition is met</a:t>
            </a:r>
            <a:endParaRPr sz="2000"/>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227" name="Google Shape;227;g2a64e9ffbfa_4_54"/>
          <p:cNvPicPr preferRelativeResize="0"/>
          <p:nvPr/>
        </p:nvPicPr>
        <p:blipFill>
          <a:blip r:embed="rId3">
            <a:alphaModFix/>
          </a:blip>
          <a:stretch>
            <a:fillRect/>
          </a:stretch>
        </p:blipFill>
        <p:spPr>
          <a:xfrm>
            <a:off x="9474200" y="33875"/>
            <a:ext cx="2670175" cy="267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6"/>
          <p:cNvSpPr txBox="1"/>
          <p:nvPr>
            <p:ph type="title"/>
          </p:nvPr>
        </p:nvSpPr>
        <p:spPr>
          <a:xfrm>
            <a:off x="660401" y="609600"/>
            <a:ext cx="10131300" cy="1456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C000"/>
              </a:buClr>
              <a:buSzPts val="3600"/>
              <a:buFont typeface="Calibri"/>
              <a:buNone/>
            </a:pPr>
            <a:r>
              <a:rPr b="1" lang="en-US" sz="4000">
                <a:solidFill>
                  <a:srgbClr val="FFC000"/>
                </a:solidFill>
              </a:rPr>
              <a:t>WORKFLOW: CSS</a:t>
            </a:r>
            <a:endParaRPr sz="4000"/>
          </a:p>
        </p:txBody>
      </p:sp>
      <p:sp>
        <p:nvSpPr>
          <p:cNvPr id="233" name="Google Shape;233;p6"/>
          <p:cNvSpPr txBox="1"/>
          <p:nvPr>
            <p:ph idx="1" type="body"/>
          </p:nvPr>
        </p:nvSpPr>
        <p:spPr>
          <a:xfrm>
            <a:off x="592676" y="2065867"/>
            <a:ext cx="10131300" cy="3649200"/>
          </a:xfrm>
          <a:prstGeom prst="rect">
            <a:avLst/>
          </a:prstGeom>
          <a:noFill/>
          <a:ln>
            <a:noFill/>
          </a:ln>
        </p:spPr>
        <p:txBody>
          <a:bodyPr anchorCtr="0" anchor="t" bIns="45700" lIns="91425" spcFirstLastPara="1" rIns="91425" wrap="square" tIns="45700">
            <a:normAutofit lnSpcReduction="20000"/>
          </a:bodyPr>
          <a:lstStyle/>
          <a:p>
            <a:pPr indent="-323850" lvl="0" marL="285750" rtl="0" algn="l">
              <a:spcBef>
                <a:spcPts val="0"/>
              </a:spcBef>
              <a:spcAft>
                <a:spcPts val="0"/>
              </a:spcAft>
              <a:buSzPts val="2400"/>
              <a:buChar char="•"/>
            </a:pPr>
            <a:r>
              <a:rPr b="1" lang="en-US" sz="2400">
                <a:solidFill>
                  <a:srgbClr val="93C47D"/>
                </a:solidFill>
              </a:rPr>
              <a:t>index_style.css/result_style.css:</a:t>
            </a:r>
            <a:r>
              <a:rPr lang="en-US" sz="2400"/>
              <a:t> scripts provide styling for the</a:t>
            </a:r>
            <a:r>
              <a:rPr lang="en-US" sz="2400">
                <a:solidFill>
                  <a:srgbClr val="93C47D"/>
                </a:solidFill>
              </a:rPr>
              <a:t> </a:t>
            </a:r>
            <a:r>
              <a:rPr b="1" lang="en-US" sz="2400">
                <a:solidFill>
                  <a:srgbClr val="93C47D"/>
                </a:solidFill>
              </a:rPr>
              <a:t>index.html </a:t>
            </a:r>
            <a:r>
              <a:rPr lang="en-US" sz="2400"/>
              <a:t>and </a:t>
            </a:r>
            <a:r>
              <a:rPr b="1" lang="en-US" sz="2400">
                <a:solidFill>
                  <a:srgbClr val="93C47D"/>
                </a:solidFill>
              </a:rPr>
              <a:t>result.html </a:t>
            </a:r>
            <a:endParaRPr b="1" sz="2400">
              <a:solidFill>
                <a:srgbClr val="93C47D"/>
              </a:solidFill>
            </a:endParaRPr>
          </a:p>
          <a:p>
            <a:pPr indent="0" lvl="0" marL="285750" rtl="0" algn="l">
              <a:spcBef>
                <a:spcPts val="0"/>
              </a:spcBef>
              <a:spcAft>
                <a:spcPts val="0"/>
              </a:spcAft>
              <a:buNone/>
            </a:pPr>
            <a:r>
              <a:t/>
            </a:r>
            <a:endParaRPr b="1" sz="2400"/>
          </a:p>
          <a:p>
            <a:pPr indent="0" lvl="0" marL="285750" rtl="0" algn="l">
              <a:spcBef>
                <a:spcPts val="0"/>
              </a:spcBef>
              <a:spcAft>
                <a:spcPts val="0"/>
              </a:spcAft>
              <a:buNone/>
            </a:pPr>
            <a:r>
              <a:t/>
            </a:r>
            <a:endParaRPr b="1" sz="2400"/>
          </a:p>
          <a:p>
            <a:pPr indent="-323850" lvl="0" marL="285750" rtl="0" algn="l">
              <a:spcBef>
                <a:spcPts val="0"/>
              </a:spcBef>
              <a:spcAft>
                <a:spcPts val="0"/>
              </a:spcAft>
              <a:buSzPts val="2400"/>
              <a:buChar char="•"/>
            </a:pPr>
            <a:r>
              <a:rPr b="1" lang="en-US" sz="2400">
                <a:solidFill>
                  <a:srgbClr val="93C47D"/>
                </a:solidFill>
              </a:rPr>
              <a:t>navbar:</a:t>
            </a:r>
            <a:r>
              <a:rPr lang="en-US" sz="2400"/>
              <a:t> with title and functioning buttons </a:t>
            </a:r>
            <a:endParaRPr sz="2400"/>
          </a:p>
          <a:p>
            <a:pPr indent="0" lvl="0" marL="285750" rtl="0" algn="l">
              <a:spcBef>
                <a:spcPts val="0"/>
              </a:spcBef>
              <a:spcAft>
                <a:spcPts val="0"/>
              </a:spcAft>
              <a:buNone/>
            </a:pPr>
            <a:r>
              <a:t/>
            </a:r>
            <a:endParaRPr sz="2400"/>
          </a:p>
          <a:p>
            <a:pPr indent="0" lvl="0" marL="285750" rtl="0" algn="l">
              <a:spcBef>
                <a:spcPts val="0"/>
              </a:spcBef>
              <a:spcAft>
                <a:spcPts val="0"/>
              </a:spcAft>
              <a:buNone/>
            </a:pPr>
            <a:r>
              <a:t/>
            </a:r>
            <a:endParaRPr sz="2400"/>
          </a:p>
          <a:p>
            <a:pPr indent="-323850" lvl="0" marL="285750" rtl="0" algn="l">
              <a:spcBef>
                <a:spcPts val="0"/>
              </a:spcBef>
              <a:spcAft>
                <a:spcPts val="0"/>
              </a:spcAft>
              <a:buSzPts val="2400"/>
              <a:buChar char="•"/>
            </a:pPr>
            <a:r>
              <a:rPr b="1" lang="en-US" sz="2400">
                <a:solidFill>
                  <a:srgbClr val="93C47D"/>
                </a:solidFill>
              </a:rPr>
              <a:t>body:</a:t>
            </a:r>
            <a:r>
              <a:rPr lang="en-US" sz="2400"/>
              <a:t> background picture with </a:t>
            </a:r>
            <a:r>
              <a:rPr b="1" lang="en-US" sz="2400">
                <a:solidFill>
                  <a:srgbClr val="B6D7A8"/>
                </a:solidFill>
              </a:rPr>
              <a:t>no repeat  </a:t>
            </a:r>
            <a:endParaRPr b="1" sz="2400">
              <a:solidFill>
                <a:srgbClr val="B6D7A8"/>
              </a:solidFill>
            </a:endParaRPr>
          </a:p>
          <a:p>
            <a:pPr indent="0" lvl="0" marL="285750" rtl="0" algn="l">
              <a:spcBef>
                <a:spcPts val="0"/>
              </a:spcBef>
              <a:spcAft>
                <a:spcPts val="0"/>
              </a:spcAft>
              <a:buNone/>
            </a:pPr>
            <a:r>
              <a:t/>
            </a:r>
            <a:endParaRPr sz="2400"/>
          </a:p>
          <a:p>
            <a:pPr indent="0" lvl="0" marL="285750" rtl="0" algn="l">
              <a:spcBef>
                <a:spcPts val="0"/>
              </a:spcBef>
              <a:spcAft>
                <a:spcPts val="0"/>
              </a:spcAft>
              <a:buNone/>
            </a:pPr>
            <a:r>
              <a:t/>
            </a:r>
            <a:endParaRPr sz="2400"/>
          </a:p>
          <a:p>
            <a:pPr indent="-323850" lvl="0" marL="285750" rtl="0" algn="l">
              <a:spcBef>
                <a:spcPts val="0"/>
              </a:spcBef>
              <a:spcAft>
                <a:spcPts val="0"/>
              </a:spcAft>
              <a:buSzPts val="2400"/>
              <a:buChar char="•"/>
            </a:pPr>
            <a:r>
              <a:rPr b="1" lang="en-US" sz="2400">
                <a:solidFill>
                  <a:srgbClr val="93C47D"/>
                </a:solidFill>
              </a:rPr>
              <a:t>formWizard:</a:t>
            </a:r>
            <a:r>
              <a:rPr lang="en-US" sz="2400"/>
              <a:t> size, position, padding, linear gradient color, shadow</a:t>
            </a:r>
            <a:endParaRPr sz="2400"/>
          </a:p>
        </p:txBody>
      </p:sp>
      <p:pic>
        <p:nvPicPr>
          <p:cNvPr id="234" name="Google Shape;234;p6"/>
          <p:cNvPicPr preferRelativeResize="0"/>
          <p:nvPr/>
        </p:nvPicPr>
        <p:blipFill>
          <a:blip r:embed="rId3">
            <a:alphaModFix/>
          </a:blip>
          <a:stretch>
            <a:fillRect/>
          </a:stretch>
        </p:blipFill>
        <p:spPr>
          <a:xfrm>
            <a:off x="9533475" y="0"/>
            <a:ext cx="2658524" cy="2065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8"/>
          <p:cNvSpPr txBox="1"/>
          <p:nvPr>
            <p:ph type="title"/>
          </p:nvPr>
        </p:nvSpPr>
        <p:spPr>
          <a:xfrm>
            <a:off x="685875" y="0"/>
            <a:ext cx="10131300" cy="1102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C000"/>
              </a:buClr>
              <a:buSzPts val="3600"/>
              <a:buFont typeface="Calibri"/>
              <a:buNone/>
            </a:pPr>
            <a:r>
              <a:rPr b="1" lang="en-US" sz="4100">
                <a:solidFill>
                  <a:srgbClr val="FFC000"/>
                </a:solidFill>
              </a:rPr>
              <a:t>KEY CHALLENGES</a:t>
            </a:r>
            <a:r>
              <a:rPr b="1" lang="en-US">
                <a:solidFill>
                  <a:srgbClr val="FFC000"/>
                </a:solidFill>
              </a:rPr>
              <a:t> </a:t>
            </a:r>
            <a:endParaRPr b="1"/>
          </a:p>
        </p:txBody>
      </p:sp>
      <p:sp>
        <p:nvSpPr>
          <p:cNvPr id="240" name="Google Shape;240;p8"/>
          <p:cNvSpPr txBox="1"/>
          <p:nvPr>
            <p:ph idx="1" type="body"/>
          </p:nvPr>
        </p:nvSpPr>
        <p:spPr>
          <a:xfrm>
            <a:off x="293750" y="947225"/>
            <a:ext cx="11448000" cy="56979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395"/>
              <a:buNone/>
            </a:pPr>
            <a:r>
              <a:t/>
            </a:r>
            <a:endParaRPr b="1" sz="1672"/>
          </a:p>
          <a:p>
            <a:pPr indent="-334803" lvl="0" marL="457200" rtl="0" algn="l">
              <a:lnSpc>
                <a:spcPct val="100000"/>
              </a:lnSpc>
              <a:spcBef>
                <a:spcPts val="0"/>
              </a:spcBef>
              <a:spcAft>
                <a:spcPts val="0"/>
              </a:spcAft>
              <a:buSzPts val="1673"/>
              <a:buChar char="•"/>
            </a:pPr>
            <a:r>
              <a:rPr b="1" lang="en-US" sz="1672"/>
              <a:t>DATA ANALYSIS</a:t>
            </a:r>
            <a:endParaRPr b="1" sz="1672"/>
          </a:p>
          <a:p>
            <a:pPr indent="457200" lvl="0" marL="0" rtl="0" algn="l">
              <a:lnSpc>
                <a:spcPct val="100000"/>
              </a:lnSpc>
              <a:spcBef>
                <a:spcPts val="0"/>
              </a:spcBef>
              <a:spcAft>
                <a:spcPts val="0"/>
              </a:spcAft>
              <a:buSzPts val="1395"/>
              <a:buNone/>
            </a:pPr>
            <a:r>
              <a:rPr lang="en-US" sz="1672"/>
              <a:t>Large Data Set (440,000 rows by 330 columns</a:t>
            </a:r>
            <a:endParaRPr sz="1672"/>
          </a:p>
          <a:p>
            <a:pPr indent="457200" lvl="0" marL="0" rtl="0" algn="l">
              <a:lnSpc>
                <a:spcPct val="100000"/>
              </a:lnSpc>
              <a:spcBef>
                <a:spcPts val="0"/>
              </a:spcBef>
              <a:spcAft>
                <a:spcPts val="0"/>
              </a:spcAft>
              <a:buSzPts val="1395"/>
              <a:buNone/>
            </a:pPr>
            <a:r>
              <a:rPr lang="en-US" sz="1672"/>
              <a:t>Domain Knowledge - BRFSS Codebook/clinician feedback</a:t>
            </a:r>
            <a:endParaRPr sz="1672"/>
          </a:p>
          <a:p>
            <a:pPr indent="457200" lvl="0" marL="0" rtl="0" algn="l">
              <a:lnSpc>
                <a:spcPct val="100000"/>
              </a:lnSpc>
              <a:spcBef>
                <a:spcPts val="0"/>
              </a:spcBef>
              <a:spcAft>
                <a:spcPts val="0"/>
              </a:spcAft>
              <a:buSzPts val="1395"/>
              <a:buNone/>
            </a:pPr>
            <a:r>
              <a:rPr lang="en-US" sz="1672"/>
              <a:t>Locate and remove nulls/missing values/blanks/extraneous data</a:t>
            </a:r>
            <a:endParaRPr sz="1672"/>
          </a:p>
          <a:p>
            <a:pPr indent="0" lvl="0" marL="0" rtl="0" algn="l">
              <a:lnSpc>
                <a:spcPct val="100000"/>
              </a:lnSpc>
              <a:spcBef>
                <a:spcPts val="0"/>
              </a:spcBef>
              <a:spcAft>
                <a:spcPts val="0"/>
              </a:spcAft>
              <a:buSzPts val="1395"/>
              <a:buNone/>
            </a:pPr>
            <a:r>
              <a:t/>
            </a:r>
            <a:endParaRPr sz="1672"/>
          </a:p>
          <a:p>
            <a:pPr indent="-334803" lvl="0" marL="457200" rtl="0" algn="l">
              <a:lnSpc>
                <a:spcPct val="100000"/>
              </a:lnSpc>
              <a:spcBef>
                <a:spcPts val="0"/>
              </a:spcBef>
              <a:spcAft>
                <a:spcPts val="0"/>
              </a:spcAft>
              <a:buSzPts val="1673"/>
              <a:buChar char="•"/>
            </a:pPr>
            <a:r>
              <a:rPr b="1" lang="en-US" sz="1672"/>
              <a:t>DATA SCIENCE</a:t>
            </a:r>
            <a:endParaRPr b="1" sz="1672"/>
          </a:p>
          <a:p>
            <a:pPr indent="457200" lvl="0" marL="0" rtl="0" algn="l">
              <a:lnSpc>
                <a:spcPct val="100000"/>
              </a:lnSpc>
              <a:spcBef>
                <a:spcPts val="0"/>
              </a:spcBef>
              <a:spcAft>
                <a:spcPts val="0"/>
              </a:spcAft>
              <a:buSzPts val="1395"/>
              <a:buNone/>
            </a:pPr>
            <a:r>
              <a:rPr lang="en-US" sz="1672"/>
              <a:t>Encoding: </a:t>
            </a:r>
            <a:r>
              <a:rPr lang="en-US" sz="1672"/>
              <a:t>Binary structure of 1 &amp; 2/Categorical coding (0 to 14) for BMI and age/Extraneous values (7 and 9) </a:t>
            </a:r>
            <a:endParaRPr sz="1672"/>
          </a:p>
          <a:p>
            <a:pPr indent="457200" lvl="0" marL="0" rtl="0" algn="l">
              <a:lnSpc>
                <a:spcPct val="100000"/>
              </a:lnSpc>
              <a:spcBef>
                <a:spcPts val="0"/>
              </a:spcBef>
              <a:spcAft>
                <a:spcPts val="0"/>
              </a:spcAft>
              <a:buSzPts val="1395"/>
              <a:buNone/>
            </a:pPr>
            <a:r>
              <a:rPr lang="en-US" sz="1672"/>
              <a:t>Logistic Regression Model not converging</a:t>
            </a:r>
            <a:endParaRPr sz="1672"/>
          </a:p>
          <a:p>
            <a:pPr indent="457200" lvl="0" marL="0" rtl="0" algn="l">
              <a:lnSpc>
                <a:spcPct val="100000"/>
              </a:lnSpc>
              <a:spcBef>
                <a:spcPts val="0"/>
              </a:spcBef>
              <a:spcAft>
                <a:spcPts val="0"/>
              </a:spcAft>
              <a:buSzPts val="1395"/>
              <a:buNone/>
            </a:pPr>
            <a:r>
              <a:rPr lang="en-US" sz="1672"/>
              <a:t>Weakness in model especially High Risk recall score persists at 70%</a:t>
            </a:r>
            <a:endParaRPr sz="1672"/>
          </a:p>
          <a:p>
            <a:pPr indent="0" lvl="0" marL="0" rtl="0" algn="l">
              <a:lnSpc>
                <a:spcPct val="100000"/>
              </a:lnSpc>
              <a:spcBef>
                <a:spcPts val="0"/>
              </a:spcBef>
              <a:spcAft>
                <a:spcPts val="0"/>
              </a:spcAft>
              <a:buSzPts val="1395"/>
              <a:buNone/>
            </a:pPr>
            <a:r>
              <a:t/>
            </a:r>
            <a:endParaRPr b="1" sz="1672"/>
          </a:p>
          <a:p>
            <a:pPr indent="-334803" lvl="0" marL="457200" rtl="0" algn="l">
              <a:lnSpc>
                <a:spcPct val="100000"/>
              </a:lnSpc>
              <a:spcBef>
                <a:spcPts val="0"/>
              </a:spcBef>
              <a:spcAft>
                <a:spcPts val="0"/>
              </a:spcAft>
              <a:buSzPts val="1673"/>
              <a:buChar char="•"/>
            </a:pPr>
            <a:r>
              <a:rPr b="1" lang="en-US" sz="1672"/>
              <a:t>WEB DEVELOPMENT</a:t>
            </a:r>
            <a:endParaRPr b="1" sz="1672"/>
          </a:p>
          <a:p>
            <a:pPr indent="457200" lvl="0" marL="0" rtl="0" algn="l">
              <a:lnSpc>
                <a:spcPct val="100000"/>
              </a:lnSpc>
              <a:spcBef>
                <a:spcPts val="0"/>
              </a:spcBef>
              <a:spcAft>
                <a:spcPts val="0"/>
              </a:spcAft>
              <a:buSzPts val="1395"/>
              <a:buNone/>
            </a:pPr>
            <a:r>
              <a:rPr lang="en-US" sz="1672"/>
              <a:t>Flask (return.html) failure</a:t>
            </a:r>
            <a:endParaRPr sz="1672"/>
          </a:p>
          <a:p>
            <a:pPr indent="457200" lvl="0" marL="0" rtl="0" algn="l">
              <a:lnSpc>
                <a:spcPct val="100000"/>
              </a:lnSpc>
              <a:spcBef>
                <a:spcPts val="0"/>
              </a:spcBef>
              <a:spcAft>
                <a:spcPts val="0"/>
              </a:spcAft>
              <a:buSzPts val="1395"/>
              <a:buNone/>
            </a:pPr>
            <a:r>
              <a:rPr lang="en-US" sz="1672"/>
              <a:t>Navigation Bar </a:t>
            </a:r>
            <a:endParaRPr sz="1672"/>
          </a:p>
          <a:p>
            <a:pPr indent="457200" lvl="0" marL="0" rtl="0" algn="l">
              <a:lnSpc>
                <a:spcPct val="100000"/>
              </a:lnSpc>
              <a:spcBef>
                <a:spcPts val="0"/>
              </a:spcBef>
              <a:spcAft>
                <a:spcPts val="0"/>
              </a:spcAft>
              <a:buSzPts val="1395"/>
              <a:buNone/>
            </a:pPr>
            <a:r>
              <a:rPr lang="en-US" sz="1672"/>
              <a:t>formWizard</a:t>
            </a:r>
            <a:endParaRPr sz="1672"/>
          </a:p>
          <a:p>
            <a:pPr indent="0" lvl="0" marL="0" rtl="0" algn="l">
              <a:lnSpc>
                <a:spcPct val="100000"/>
              </a:lnSpc>
              <a:spcBef>
                <a:spcPts val="0"/>
              </a:spcBef>
              <a:spcAft>
                <a:spcPts val="0"/>
              </a:spcAft>
              <a:buSzPts val="1395"/>
              <a:buNone/>
            </a:pPr>
            <a:r>
              <a:t/>
            </a:r>
            <a:endParaRPr b="1" sz="1672"/>
          </a:p>
          <a:p>
            <a:pPr indent="-334803" lvl="0" marL="457200" rtl="0" algn="l">
              <a:lnSpc>
                <a:spcPct val="100000"/>
              </a:lnSpc>
              <a:spcBef>
                <a:spcPts val="0"/>
              </a:spcBef>
              <a:spcAft>
                <a:spcPts val="0"/>
              </a:spcAft>
              <a:buSzPts val="1673"/>
              <a:buChar char="•"/>
            </a:pPr>
            <a:r>
              <a:rPr b="1" lang="en-US" sz="1672"/>
              <a:t>USER EXPERIENCE</a:t>
            </a:r>
            <a:endParaRPr b="1" sz="1672"/>
          </a:p>
          <a:p>
            <a:pPr indent="457200" lvl="0" marL="0" rtl="0" algn="l">
              <a:lnSpc>
                <a:spcPct val="100000"/>
              </a:lnSpc>
              <a:spcBef>
                <a:spcPts val="0"/>
              </a:spcBef>
              <a:spcAft>
                <a:spcPts val="0"/>
              </a:spcAft>
              <a:buSzPts val="1395"/>
              <a:buNone/>
            </a:pPr>
            <a:r>
              <a:rPr lang="en-US" sz="1672"/>
              <a:t>Modern</a:t>
            </a:r>
            <a:endParaRPr sz="1672"/>
          </a:p>
          <a:p>
            <a:pPr indent="457200" lvl="0" marL="0" rtl="0" algn="l">
              <a:lnSpc>
                <a:spcPct val="100000"/>
              </a:lnSpc>
              <a:spcBef>
                <a:spcPts val="0"/>
              </a:spcBef>
              <a:spcAft>
                <a:spcPts val="0"/>
              </a:spcAft>
              <a:buSzPts val="1395"/>
              <a:buNone/>
            </a:pPr>
            <a:r>
              <a:rPr lang="en-US" sz="1672"/>
              <a:t>Interactive</a:t>
            </a:r>
            <a:endParaRPr sz="1672"/>
          </a:p>
          <a:p>
            <a:pPr indent="457200" lvl="0" marL="0" rtl="0" algn="l">
              <a:lnSpc>
                <a:spcPct val="100000"/>
              </a:lnSpc>
              <a:spcBef>
                <a:spcPts val="0"/>
              </a:spcBef>
              <a:spcAft>
                <a:spcPts val="0"/>
              </a:spcAft>
              <a:buSzPts val="1395"/>
              <a:buNone/>
            </a:pPr>
            <a:r>
              <a:rPr lang="en-US" sz="1672"/>
              <a:t>One-page vs carousel</a:t>
            </a:r>
            <a:endParaRPr sz="1672"/>
          </a:p>
          <a:p>
            <a:pPr indent="457200" lvl="0" marL="0" rtl="0" algn="l">
              <a:lnSpc>
                <a:spcPct val="100000"/>
              </a:lnSpc>
              <a:spcBef>
                <a:spcPts val="0"/>
              </a:spcBef>
              <a:spcAft>
                <a:spcPts val="0"/>
              </a:spcAft>
              <a:buSzPts val="1395"/>
              <a:buNone/>
            </a:pPr>
            <a:r>
              <a:rPr lang="en-US" sz="1672"/>
              <a:t>Turn off auto complete</a:t>
            </a:r>
            <a:endParaRPr sz="1672"/>
          </a:p>
          <a:p>
            <a:pPr indent="457200" lvl="0" marL="0" rtl="0" algn="l">
              <a:lnSpc>
                <a:spcPct val="100000"/>
              </a:lnSpc>
              <a:spcBef>
                <a:spcPts val="0"/>
              </a:spcBef>
              <a:spcAft>
                <a:spcPts val="0"/>
              </a:spcAft>
              <a:buSzPts val="1395"/>
              <a:buNone/>
            </a:pPr>
            <a:r>
              <a:rPr lang="en-US" sz="1672"/>
              <a:t>Links</a:t>
            </a:r>
            <a:endParaRPr sz="1672"/>
          </a:p>
        </p:txBody>
      </p:sp>
      <p:pic>
        <p:nvPicPr>
          <p:cNvPr id="241" name="Google Shape;241;p8"/>
          <p:cNvPicPr preferRelativeResize="0"/>
          <p:nvPr/>
        </p:nvPicPr>
        <p:blipFill>
          <a:blip r:embed="rId3">
            <a:alphaModFix/>
          </a:blip>
          <a:stretch>
            <a:fillRect/>
          </a:stretch>
        </p:blipFill>
        <p:spPr>
          <a:xfrm>
            <a:off x="4807817" y="3736550"/>
            <a:ext cx="3188208" cy="2550001"/>
          </a:xfrm>
          <a:prstGeom prst="rect">
            <a:avLst/>
          </a:prstGeom>
          <a:noFill/>
          <a:ln>
            <a:noFill/>
          </a:ln>
        </p:spPr>
      </p:pic>
      <p:pic>
        <p:nvPicPr>
          <p:cNvPr id="242" name="Google Shape;242;p8"/>
          <p:cNvPicPr preferRelativeResize="0"/>
          <p:nvPr/>
        </p:nvPicPr>
        <p:blipFill>
          <a:blip r:embed="rId4">
            <a:alphaModFix/>
          </a:blip>
          <a:stretch>
            <a:fillRect/>
          </a:stretch>
        </p:blipFill>
        <p:spPr>
          <a:xfrm>
            <a:off x="8218550" y="3736550"/>
            <a:ext cx="3623250" cy="2550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C000"/>
              </a:buClr>
              <a:buSzPts val="3600"/>
              <a:buFont typeface="Calibri"/>
              <a:buNone/>
            </a:pPr>
            <a:r>
              <a:rPr b="1" lang="en-US" sz="4000">
                <a:solidFill>
                  <a:srgbClr val="FFC000"/>
                </a:solidFill>
              </a:rPr>
              <a:t>REFERENCES</a:t>
            </a:r>
            <a:endParaRPr b="1" sz="4000"/>
          </a:p>
        </p:txBody>
      </p:sp>
      <p:sp>
        <p:nvSpPr>
          <p:cNvPr id="248" name="Google Shape;248;p9"/>
          <p:cNvSpPr txBox="1"/>
          <p:nvPr>
            <p:ph idx="1" type="body"/>
          </p:nvPr>
        </p:nvSpPr>
        <p:spPr>
          <a:xfrm>
            <a:off x="685800" y="2262450"/>
            <a:ext cx="10515600" cy="2333100"/>
          </a:xfrm>
          <a:prstGeom prst="rect">
            <a:avLst/>
          </a:prstGeom>
          <a:noFill/>
          <a:ln>
            <a:noFill/>
          </a:ln>
        </p:spPr>
        <p:txBody>
          <a:bodyPr anchorCtr="0" anchor="ctr" bIns="45700" lIns="91425" spcFirstLastPara="1" rIns="91425" wrap="square" tIns="45700">
            <a:noAutofit/>
          </a:bodyPr>
          <a:lstStyle/>
          <a:p>
            <a:pPr indent="-345519" lvl="0" marL="457200" rtl="0" algn="l">
              <a:lnSpc>
                <a:spcPct val="80000"/>
              </a:lnSpc>
              <a:spcBef>
                <a:spcPts val="1000"/>
              </a:spcBef>
              <a:spcAft>
                <a:spcPts val="0"/>
              </a:spcAft>
              <a:buSzPts val="1841"/>
              <a:buFont typeface="Arial"/>
              <a:buAutoNum type="arabicPeriod"/>
            </a:pPr>
            <a:r>
              <a:rPr b="1" lang="en-US" sz="1841">
                <a:latin typeface="Arial"/>
                <a:ea typeface="Arial"/>
                <a:cs typeface="Arial"/>
                <a:sym typeface="Arial"/>
              </a:rPr>
              <a:t>Kaggle Dataset: Behavioral Risk Factor Surveillance System (2015)</a:t>
            </a:r>
            <a:endParaRPr b="1" sz="1841">
              <a:latin typeface="Arial"/>
              <a:ea typeface="Arial"/>
              <a:cs typeface="Arial"/>
              <a:sym typeface="Arial"/>
            </a:endParaRPr>
          </a:p>
          <a:p>
            <a:pPr indent="0" lvl="0" marL="457200" rtl="0" algn="l">
              <a:lnSpc>
                <a:spcPct val="80000"/>
              </a:lnSpc>
              <a:spcBef>
                <a:spcPts val="1000"/>
              </a:spcBef>
              <a:spcAft>
                <a:spcPts val="0"/>
              </a:spcAft>
              <a:buSzPts val="650"/>
              <a:buNone/>
            </a:pPr>
            <a:r>
              <a:rPr b="1" lang="en-US" sz="1841">
                <a:latin typeface="Arial"/>
                <a:ea typeface="Arial"/>
                <a:cs typeface="Arial"/>
                <a:sym typeface="Arial"/>
              </a:rPr>
              <a:t>https://www.kaggle.com/datasets/cdc/behavioral-risk-factor-surveillance-system?select=2015.csv</a:t>
            </a:r>
            <a:endParaRPr b="1" sz="1841">
              <a:latin typeface="Arial"/>
              <a:ea typeface="Arial"/>
              <a:cs typeface="Arial"/>
              <a:sym typeface="Arial"/>
            </a:endParaRPr>
          </a:p>
          <a:p>
            <a:pPr indent="-168275" lvl="0" marL="285750" rtl="0" algn="l">
              <a:lnSpc>
                <a:spcPct val="80000"/>
              </a:lnSpc>
              <a:spcBef>
                <a:spcPts val="1000"/>
              </a:spcBef>
              <a:spcAft>
                <a:spcPts val="0"/>
              </a:spcAft>
              <a:buSzPts val="650"/>
              <a:buNone/>
            </a:pPr>
            <a:r>
              <a:t/>
            </a:r>
            <a:endParaRPr b="1" sz="1841">
              <a:latin typeface="Arial"/>
              <a:ea typeface="Arial"/>
              <a:cs typeface="Arial"/>
              <a:sym typeface="Arial"/>
            </a:endParaRPr>
          </a:p>
          <a:p>
            <a:pPr indent="-345519" lvl="0" marL="457200" rtl="0" algn="l">
              <a:lnSpc>
                <a:spcPct val="80000"/>
              </a:lnSpc>
              <a:spcBef>
                <a:spcPts val="1000"/>
              </a:spcBef>
              <a:spcAft>
                <a:spcPts val="0"/>
              </a:spcAft>
              <a:buSzPts val="1841"/>
              <a:buFont typeface="Arial"/>
              <a:buAutoNum type="arabicPeriod"/>
            </a:pPr>
            <a:r>
              <a:rPr b="1" lang="en-US" sz="1841">
                <a:latin typeface="Arial"/>
                <a:ea typeface="Arial"/>
                <a:cs typeface="Arial"/>
                <a:sym typeface="Arial"/>
              </a:rPr>
              <a:t>Behavioral Risk Factor Surveillance System 2015 Codebook Report</a:t>
            </a:r>
            <a:endParaRPr b="1" sz="1841">
              <a:latin typeface="Arial"/>
              <a:ea typeface="Arial"/>
              <a:cs typeface="Arial"/>
              <a:sym typeface="Arial"/>
            </a:endParaRPr>
          </a:p>
          <a:p>
            <a:pPr indent="457200" lvl="0" marL="0" rtl="0" algn="l">
              <a:lnSpc>
                <a:spcPct val="80000"/>
              </a:lnSpc>
              <a:spcBef>
                <a:spcPts val="1000"/>
              </a:spcBef>
              <a:spcAft>
                <a:spcPts val="0"/>
              </a:spcAft>
              <a:buSzPts val="358"/>
              <a:buNone/>
            </a:pPr>
            <a:r>
              <a:rPr b="1" lang="en-US" sz="1841">
                <a:latin typeface="Arial"/>
                <a:ea typeface="Arial"/>
                <a:cs typeface="Arial"/>
                <a:sym typeface="Arial"/>
              </a:rPr>
              <a:t>https://www.cdc.gov/brfss/annual_data/2015/pdf/codebook15_llcp.pdf</a:t>
            </a:r>
            <a:endParaRPr b="1" sz="1841">
              <a:latin typeface="Arial"/>
              <a:ea typeface="Arial"/>
              <a:cs typeface="Arial"/>
              <a:sym typeface="Arial"/>
            </a:endParaRPr>
          </a:p>
          <a:p>
            <a:pPr indent="457200" lvl="0" marL="0" rtl="0" algn="l">
              <a:lnSpc>
                <a:spcPct val="80000"/>
              </a:lnSpc>
              <a:spcBef>
                <a:spcPts val="1000"/>
              </a:spcBef>
              <a:spcAft>
                <a:spcPts val="0"/>
              </a:spcAft>
              <a:buSzPts val="358"/>
              <a:buNone/>
            </a:pPr>
            <a:r>
              <a:t/>
            </a:r>
            <a:endParaRPr b="1" sz="801">
              <a:latin typeface="Arial"/>
              <a:ea typeface="Arial"/>
              <a:cs typeface="Arial"/>
              <a:sym typeface="Arial"/>
            </a:endParaRPr>
          </a:p>
          <a:p>
            <a:pPr indent="0" lvl="0" marL="0" rtl="0" algn="l">
              <a:lnSpc>
                <a:spcPct val="80000"/>
              </a:lnSpc>
              <a:spcBef>
                <a:spcPts val="1000"/>
              </a:spcBef>
              <a:spcAft>
                <a:spcPts val="0"/>
              </a:spcAft>
              <a:buSzPts val="358"/>
              <a:buNone/>
            </a:pPr>
            <a:r>
              <a:t/>
            </a:r>
            <a:endParaRPr b="1" sz="801">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C000"/>
              </a:buClr>
              <a:buSzPts val="3600"/>
              <a:buFont typeface="Calibri"/>
              <a:buNone/>
            </a:pPr>
            <a:r>
              <a:rPr b="1" lang="en-US" sz="4000">
                <a:solidFill>
                  <a:srgbClr val="FFC000"/>
                </a:solidFill>
              </a:rPr>
              <a:t>LIVE DEMONSTRATION OF THE APPLICATION!</a:t>
            </a:r>
            <a:endParaRPr b="1" sz="4000"/>
          </a:p>
        </p:txBody>
      </p:sp>
      <p:sp>
        <p:nvSpPr>
          <p:cNvPr id="254" name="Google Shape;254;p7"/>
          <p:cNvSpPr txBox="1"/>
          <p:nvPr>
            <p:ph idx="1" type="body"/>
          </p:nvPr>
        </p:nvSpPr>
        <p:spPr>
          <a:xfrm>
            <a:off x="745051" y="2125142"/>
            <a:ext cx="10131300" cy="3649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t/>
            </a:r>
            <a:endParaRPr b="1" sz="2100"/>
          </a:p>
          <a:p>
            <a:pPr indent="-304800" lvl="0" marL="285750" rtl="0" algn="l">
              <a:spcBef>
                <a:spcPts val="1000"/>
              </a:spcBef>
              <a:spcAft>
                <a:spcPts val="0"/>
              </a:spcAft>
              <a:buSzPts val="2100"/>
              <a:buChar char="•"/>
            </a:pPr>
            <a:r>
              <a:rPr b="1" lang="en-US" sz="2100"/>
              <a:t>Terryann: </a:t>
            </a:r>
            <a:r>
              <a:rPr i="1" lang="en-US" sz="2100"/>
              <a:t>Project Structure </a:t>
            </a:r>
            <a:endParaRPr i="1" sz="2100"/>
          </a:p>
          <a:p>
            <a:pPr indent="0" lvl="0" marL="0" rtl="0" algn="l">
              <a:spcBef>
                <a:spcPts val="1000"/>
              </a:spcBef>
              <a:spcAft>
                <a:spcPts val="0"/>
              </a:spcAft>
              <a:buNone/>
            </a:pPr>
            <a:r>
              <a:t/>
            </a:r>
            <a:endParaRPr i="1" sz="2100"/>
          </a:p>
          <a:p>
            <a:pPr indent="-304800" lvl="0" marL="285750" rtl="0" algn="l">
              <a:spcBef>
                <a:spcPts val="1000"/>
              </a:spcBef>
              <a:spcAft>
                <a:spcPts val="0"/>
              </a:spcAft>
              <a:buSzPts val="2100"/>
              <a:buChar char="•"/>
            </a:pPr>
            <a:r>
              <a:rPr b="1" lang="en-US" sz="2100"/>
              <a:t>Micha</a:t>
            </a:r>
            <a:r>
              <a:rPr lang="en-US" sz="2100"/>
              <a:t>el: </a:t>
            </a:r>
            <a:r>
              <a:rPr i="1" lang="en-US" sz="2100"/>
              <a:t>formWizard</a:t>
            </a:r>
            <a:endParaRPr i="1" sz="2100"/>
          </a:p>
          <a:p>
            <a:pPr indent="0" lvl="0" marL="0" rtl="0" algn="l">
              <a:spcBef>
                <a:spcPts val="1000"/>
              </a:spcBef>
              <a:spcAft>
                <a:spcPts val="0"/>
              </a:spcAft>
              <a:buNone/>
            </a:pPr>
            <a:r>
              <a:t/>
            </a:r>
            <a:endParaRPr i="1" sz="2100"/>
          </a:p>
          <a:p>
            <a:pPr indent="-304800" lvl="0" marL="285750" rtl="0" algn="l">
              <a:spcBef>
                <a:spcPts val="1000"/>
              </a:spcBef>
              <a:spcAft>
                <a:spcPts val="0"/>
              </a:spcAft>
              <a:buSzPts val="2100"/>
              <a:buChar char="•"/>
            </a:pPr>
            <a:r>
              <a:rPr lang="en-US" sz="2100"/>
              <a:t>Osman: </a:t>
            </a:r>
            <a:r>
              <a:rPr i="1" lang="en-US" sz="2100"/>
              <a:t>OnClickSubmit</a:t>
            </a:r>
            <a:endParaRPr i="1" sz="2100"/>
          </a:p>
          <a:p>
            <a:pPr indent="0" lvl="0" marL="0" rtl="0" algn="l">
              <a:spcBef>
                <a:spcPts val="1000"/>
              </a:spcBef>
              <a:spcAft>
                <a:spcPts val="0"/>
              </a:spcAft>
              <a:buNone/>
            </a:pPr>
            <a:r>
              <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a64e9ffbfa_4_42"/>
          <p:cNvSpPr txBox="1"/>
          <p:nvPr>
            <p:ph type="title"/>
          </p:nvPr>
        </p:nvSpPr>
        <p:spPr>
          <a:xfrm>
            <a:off x="685801" y="609600"/>
            <a:ext cx="10131300" cy="1456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rgbClr val="FFC000"/>
              </a:buClr>
              <a:buSzPts val="3600"/>
              <a:buFont typeface="Calibri"/>
              <a:buNone/>
            </a:pPr>
            <a:r>
              <a:rPr b="1" lang="en-US" sz="4000">
                <a:solidFill>
                  <a:srgbClr val="FFC000"/>
                </a:solidFill>
              </a:rPr>
              <a:t>RECOMMENDATIONS FOR IMPROVEMENT</a:t>
            </a:r>
            <a:endParaRPr sz="4000"/>
          </a:p>
        </p:txBody>
      </p:sp>
      <p:sp>
        <p:nvSpPr>
          <p:cNvPr id="261" name="Google Shape;261;g2a64e9ffbfa_4_42"/>
          <p:cNvSpPr txBox="1"/>
          <p:nvPr>
            <p:ph idx="1" type="body"/>
          </p:nvPr>
        </p:nvSpPr>
        <p:spPr>
          <a:xfrm>
            <a:off x="685801" y="2142067"/>
            <a:ext cx="10131300" cy="3649200"/>
          </a:xfrm>
          <a:prstGeom prst="rect">
            <a:avLst/>
          </a:prstGeom>
        </p:spPr>
        <p:txBody>
          <a:bodyPr anchorCtr="0" anchor="ctr" bIns="45700" lIns="91425" spcFirstLastPara="1" rIns="91425" wrap="square" tIns="45700">
            <a:normAutofit/>
          </a:bodyPr>
          <a:lstStyle/>
          <a:p>
            <a:pPr indent="-361950" lvl="0" marL="457200" rtl="0" algn="l">
              <a:spcBef>
                <a:spcPts val="0"/>
              </a:spcBef>
              <a:spcAft>
                <a:spcPts val="0"/>
              </a:spcAft>
              <a:buSzPts val="2100"/>
              <a:buChar char="•"/>
            </a:pPr>
            <a:r>
              <a:rPr b="1" lang="en-US" sz="2100"/>
              <a:t>Leverage feature engineering</a:t>
            </a:r>
            <a:r>
              <a:rPr b="1" lang="en-US" sz="2100"/>
              <a:t> and optimize model </a:t>
            </a:r>
            <a:endParaRPr b="1" sz="2100"/>
          </a:p>
          <a:p>
            <a:pPr indent="0" lvl="0" marL="0" rtl="0" algn="l">
              <a:spcBef>
                <a:spcPts val="1000"/>
              </a:spcBef>
              <a:spcAft>
                <a:spcPts val="0"/>
              </a:spcAft>
              <a:buNone/>
            </a:pPr>
            <a:r>
              <a:t/>
            </a:r>
            <a:endParaRPr b="1" sz="2100"/>
          </a:p>
          <a:p>
            <a:pPr indent="-361950" lvl="0" marL="457200" rtl="0" algn="l">
              <a:spcBef>
                <a:spcPts val="1000"/>
              </a:spcBef>
              <a:spcAft>
                <a:spcPts val="0"/>
              </a:spcAft>
              <a:buSzPts val="2100"/>
              <a:buChar char="•"/>
            </a:pPr>
            <a:r>
              <a:rPr b="1" lang="en-US" sz="2100"/>
              <a:t>Develop application for mobile devices</a:t>
            </a:r>
            <a:endParaRPr b="1" sz="2100"/>
          </a:p>
          <a:p>
            <a:pPr indent="0" lvl="0" marL="0" rtl="0" algn="l">
              <a:spcBef>
                <a:spcPts val="1000"/>
              </a:spcBef>
              <a:spcAft>
                <a:spcPts val="0"/>
              </a:spcAft>
              <a:buNone/>
            </a:pPr>
            <a:r>
              <a:t/>
            </a:r>
            <a:endParaRPr b="1" sz="2100"/>
          </a:p>
          <a:p>
            <a:pPr indent="-361950" lvl="0" marL="457200" rtl="0" algn="l">
              <a:spcBef>
                <a:spcPts val="1000"/>
              </a:spcBef>
              <a:spcAft>
                <a:spcPts val="0"/>
              </a:spcAft>
              <a:buSzPts val="2100"/>
              <a:buChar char="•"/>
            </a:pPr>
            <a:r>
              <a:rPr b="1" lang="en-US" sz="2100"/>
              <a:t>Develop application for patient use</a:t>
            </a:r>
            <a:endParaRPr b="1" sz="2100"/>
          </a:p>
          <a:p>
            <a:pPr indent="0" lvl="0" marL="457200" rtl="0" algn="l">
              <a:spcBef>
                <a:spcPts val="1000"/>
              </a:spcBef>
              <a:spcAft>
                <a:spcPts val="10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0"/>
          <p:cNvSpPr txBox="1"/>
          <p:nvPr>
            <p:ph type="title"/>
          </p:nvPr>
        </p:nvSpPr>
        <p:spPr>
          <a:xfrm>
            <a:off x="1030339" y="152400"/>
            <a:ext cx="10131300" cy="1456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C000"/>
              </a:buClr>
              <a:buSzPts val="3600"/>
              <a:buFont typeface="Calibri"/>
              <a:buNone/>
            </a:pPr>
            <a:r>
              <a:rPr b="1" lang="en-US" sz="4000">
                <a:solidFill>
                  <a:srgbClr val="FFC000"/>
                </a:solidFill>
              </a:rPr>
              <a:t>QUESTIONS/COMMENTS</a:t>
            </a:r>
            <a:endParaRPr b="1" sz="4000"/>
          </a:p>
        </p:txBody>
      </p:sp>
      <p:pic>
        <p:nvPicPr>
          <p:cNvPr id="267" name="Google Shape;267;p10"/>
          <p:cNvPicPr preferRelativeResize="0"/>
          <p:nvPr/>
        </p:nvPicPr>
        <p:blipFill>
          <a:blip r:embed="rId3">
            <a:alphaModFix/>
          </a:blip>
          <a:stretch>
            <a:fillRect/>
          </a:stretch>
        </p:blipFill>
        <p:spPr>
          <a:xfrm>
            <a:off x="1780650" y="1661225"/>
            <a:ext cx="8630700" cy="4980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
          <p:cNvSpPr txBox="1"/>
          <p:nvPr>
            <p:ph type="title"/>
          </p:nvPr>
        </p:nvSpPr>
        <p:spPr>
          <a:xfrm>
            <a:off x="1030351" y="211651"/>
            <a:ext cx="10131300" cy="10449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C000"/>
              </a:buClr>
              <a:buSzPts val="3600"/>
              <a:buFont typeface="Calibri"/>
              <a:buNone/>
            </a:pPr>
            <a:r>
              <a:rPr b="1" lang="en-US" sz="4000">
                <a:solidFill>
                  <a:srgbClr val="FFC000"/>
                </a:solidFill>
              </a:rPr>
              <a:t>INTRODUCTION</a:t>
            </a:r>
            <a:endParaRPr b="1" sz="4000"/>
          </a:p>
        </p:txBody>
      </p:sp>
      <p:sp>
        <p:nvSpPr>
          <p:cNvPr id="158" name="Google Shape;158;p2"/>
          <p:cNvSpPr txBox="1"/>
          <p:nvPr>
            <p:ph idx="1" type="body"/>
          </p:nvPr>
        </p:nvSpPr>
        <p:spPr>
          <a:xfrm>
            <a:off x="279400" y="1397000"/>
            <a:ext cx="11718000" cy="5147700"/>
          </a:xfrm>
          <a:prstGeom prst="rect">
            <a:avLst/>
          </a:prstGeom>
          <a:noFill/>
          <a:ln>
            <a:noFill/>
          </a:ln>
        </p:spPr>
        <p:txBody>
          <a:bodyPr anchorCtr="0" anchor="ctr" bIns="45700" lIns="91425" spcFirstLastPara="1" rIns="91425" wrap="square" tIns="45700">
            <a:normAutofit fontScale="77500" lnSpcReduction="20000"/>
          </a:bodyPr>
          <a:lstStyle/>
          <a:p>
            <a:pPr indent="0" lvl="0" marL="457200" rtl="0" algn="l">
              <a:spcBef>
                <a:spcPts val="1000"/>
              </a:spcBef>
              <a:spcAft>
                <a:spcPts val="0"/>
              </a:spcAft>
              <a:buNone/>
            </a:pPr>
            <a:r>
              <a:t/>
            </a:r>
            <a:endParaRPr sz="2644">
              <a:latin typeface="Inter"/>
              <a:ea typeface="Inter"/>
              <a:cs typeface="Inter"/>
              <a:sym typeface="Inter"/>
            </a:endParaRPr>
          </a:p>
          <a:p>
            <a:pPr indent="-358729" lvl="0" marL="457200" rtl="0" algn="l">
              <a:spcBef>
                <a:spcPts val="1000"/>
              </a:spcBef>
              <a:spcAft>
                <a:spcPts val="0"/>
              </a:spcAft>
              <a:buSzPct val="100000"/>
              <a:buFont typeface="Inter"/>
              <a:buChar char="❏"/>
            </a:pPr>
            <a:r>
              <a:rPr lang="en-US" sz="2644">
                <a:latin typeface="Inter"/>
                <a:ea typeface="Inter"/>
                <a:cs typeface="Inter"/>
                <a:sym typeface="Inter"/>
              </a:rPr>
              <a:t>This is a supervised machine learning project which uses Python (Pandas, NumPy, Scikit-learn, Flask, Joblib) HTML, CSS, and JavaScript technologies.</a:t>
            </a:r>
            <a:endParaRPr sz="2644">
              <a:latin typeface="Inter"/>
              <a:ea typeface="Inter"/>
              <a:cs typeface="Inter"/>
              <a:sym typeface="Inter"/>
            </a:endParaRPr>
          </a:p>
          <a:p>
            <a:pPr indent="0" lvl="0" marL="457200" rtl="0" algn="l">
              <a:spcBef>
                <a:spcPts val="1000"/>
              </a:spcBef>
              <a:spcAft>
                <a:spcPts val="0"/>
              </a:spcAft>
              <a:buNone/>
            </a:pPr>
            <a:r>
              <a:t/>
            </a:r>
            <a:endParaRPr sz="2644">
              <a:latin typeface="Inter"/>
              <a:ea typeface="Inter"/>
              <a:cs typeface="Inter"/>
              <a:sym typeface="Inter"/>
            </a:endParaRPr>
          </a:p>
          <a:p>
            <a:pPr indent="0" lvl="0" marL="457200" rtl="0" algn="l">
              <a:spcBef>
                <a:spcPts val="1000"/>
              </a:spcBef>
              <a:spcAft>
                <a:spcPts val="0"/>
              </a:spcAft>
              <a:buNone/>
            </a:pPr>
            <a:r>
              <a:t/>
            </a:r>
            <a:endParaRPr sz="2644">
              <a:latin typeface="Inter"/>
              <a:ea typeface="Inter"/>
              <a:cs typeface="Inter"/>
              <a:sym typeface="Inter"/>
            </a:endParaRPr>
          </a:p>
          <a:p>
            <a:pPr indent="-358729" lvl="0" marL="457200" rtl="0" algn="l">
              <a:spcBef>
                <a:spcPts val="1000"/>
              </a:spcBef>
              <a:spcAft>
                <a:spcPts val="0"/>
              </a:spcAft>
              <a:buSzPct val="100000"/>
              <a:buFont typeface="Inter"/>
              <a:buChar char="❏"/>
            </a:pPr>
            <a:r>
              <a:rPr lang="en-US" sz="2644">
                <a:latin typeface="Inter"/>
                <a:ea typeface="Inter"/>
                <a:cs typeface="Inter"/>
                <a:sym typeface="Inter"/>
              </a:rPr>
              <a:t>The project aims to build a binary classifier, which performs with at least 90% accuracy, to make predictions about the risk of heart disease.</a:t>
            </a:r>
            <a:endParaRPr sz="2644">
              <a:latin typeface="Inter"/>
              <a:ea typeface="Inter"/>
              <a:cs typeface="Inter"/>
              <a:sym typeface="Inter"/>
            </a:endParaRPr>
          </a:p>
          <a:p>
            <a:pPr indent="0" lvl="0" marL="457200" rtl="0" algn="l">
              <a:spcBef>
                <a:spcPts val="1000"/>
              </a:spcBef>
              <a:spcAft>
                <a:spcPts val="0"/>
              </a:spcAft>
              <a:buNone/>
            </a:pPr>
            <a:r>
              <a:t/>
            </a:r>
            <a:endParaRPr sz="2644">
              <a:latin typeface="Inter"/>
              <a:ea typeface="Inter"/>
              <a:cs typeface="Inter"/>
              <a:sym typeface="Inter"/>
            </a:endParaRPr>
          </a:p>
          <a:p>
            <a:pPr indent="0" lvl="0" marL="457200" rtl="0" algn="l">
              <a:spcBef>
                <a:spcPts val="1000"/>
              </a:spcBef>
              <a:spcAft>
                <a:spcPts val="0"/>
              </a:spcAft>
              <a:buNone/>
            </a:pPr>
            <a:r>
              <a:t/>
            </a:r>
            <a:endParaRPr sz="2644">
              <a:latin typeface="Inter"/>
              <a:ea typeface="Inter"/>
              <a:cs typeface="Inter"/>
              <a:sym typeface="Inter"/>
            </a:endParaRPr>
          </a:p>
          <a:p>
            <a:pPr indent="-358729" lvl="0" marL="457200" rtl="0" algn="l">
              <a:spcBef>
                <a:spcPts val="1000"/>
              </a:spcBef>
              <a:spcAft>
                <a:spcPts val="0"/>
              </a:spcAft>
              <a:buSzPct val="100000"/>
              <a:buFont typeface="Inter"/>
              <a:buChar char="❏"/>
            </a:pPr>
            <a:r>
              <a:rPr lang="en-US" sz="2644">
                <a:latin typeface="Inter"/>
                <a:ea typeface="Inter"/>
                <a:cs typeface="Inter"/>
                <a:sym typeface="Inter"/>
              </a:rPr>
              <a:t>The project features a full stack of front and back end development tools to create a functional application that </a:t>
            </a:r>
            <a:r>
              <a:rPr lang="en-US" sz="2644">
                <a:latin typeface="Inter"/>
                <a:ea typeface="Inter"/>
                <a:cs typeface="Inter"/>
                <a:sym typeface="Inter"/>
              </a:rPr>
              <a:t>satisfies</a:t>
            </a:r>
            <a:r>
              <a:rPr lang="en-US" sz="2644">
                <a:latin typeface="Inter"/>
                <a:ea typeface="Inter"/>
                <a:cs typeface="Inter"/>
                <a:sym typeface="Inter"/>
              </a:rPr>
              <a:t> modern industry standards.  </a:t>
            </a:r>
            <a:endParaRPr sz="2644">
              <a:latin typeface="Inter"/>
              <a:ea typeface="Inter"/>
              <a:cs typeface="Inter"/>
              <a:sym typeface="Inter"/>
            </a:endParaRPr>
          </a:p>
          <a:p>
            <a:pPr indent="0" lvl="0" marL="0" rtl="0" algn="l">
              <a:spcBef>
                <a:spcPts val="1000"/>
              </a:spcBef>
              <a:spcAft>
                <a:spcPts val="0"/>
              </a:spcAft>
              <a:buNone/>
            </a:pPr>
            <a:r>
              <a:t/>
            </a:r>
            <a:endParaRPr sz="2400">
              <a:latin typeface="Inter"/>
              <a:ea typeface="Inter"/>
              <a:cs typeface="Inter"/>
              <a:sym typeface="Inter"/>
            </a:endParaRPr>
          </a:p>
          <a:p>
            <a:pPr indent="0" lvl="0" marL="0" rtl="0" algn="l">
              <a:spcBef>
                <a:spcPts val="1000"/>
              </a:spcBef>
              <a:spcAft>
                <a:spcPts val="0"/>
              </a:spcAft>
              <a:buNone/>
            </a:pPr>
            <a:r>
              <a:rPr lang="en-US" sz="2400">
                <a:latin typeface="Inter"/>
                <a:ea typeface="Inter"/>
                <a:cs typeface="Inter"/>
                <a:sym typeface="Inter"/>
              </a:rPr>
              <a:t> </a:t>
            </a:r>
            <a:endParaRPr/>
          </a:p>
          <a:p>
            <a:pPr indent="0" lvl="0" marL="0" rtl="0" algn="l">
              <a:spcBef>
                <a:spcPts val="1000"/>
              </a:spcBef>
              <a:spcAft>
                <a:spcPts val="0"/>
              </a:spcAft>
              <a:buNone/>
            </a:pPr>
            <a:r>
              <a:t/>
            </a:r>
            <a:endParaRPr/>
          </a:p>
          <a:p>
            <a:pPr indent="-144780" lvl="0" marL="285750" rtl="0" algn="l">
              <a:spcBef>
                <a:spcPts val="1000"/>
              </a:spcBef>
              <a:spcAft>
                <a:spcPts val="0"/>
              </a:spcAft>
              <a:buSzPct val="10000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a6b7aef00c_0_6"/>
          <p:cNvSpPr txBox="1"/>
          <p:nvPr>
            <p:ph type="title"/>
          </p:nvPr>
        </p:nvSpPr>
        <p:spPr>
          <a:xfrm>
            <a:off x="1030350" y="211650"/>
            <a:ext cx="10131300" cy="10449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C000"/>
              </a:buClr>
              <a:buSzPts val="3600"/>
              <a:buFont typeface="Calibri"/>
              <a:buNone/>
            </a:pPr>
            <a:r>
              <a:rPr b="1" lang="en-US" sz="4000">
                <a:solidFill>
                  <a:srgbClr val="FFC000"/>
                </a:solidFill>
              </a:rPr>
              <a:t>BACKGROUND AND PURPOSE</a:t>
            </a:r>
            <a:endParaRPr b="1" sz="4000"/>
          </a:p>
        </p:txBody>
      </p:sp>
      <p:sp>
        <p:nvSpPr>
          <p:cNvPr id="164" name="Google Shape;164;g2a6b7aef00c_0_6"/>
          <p:cNvSpPr txBox="1"/>
          <p:nvPr>
            <p:ph idx="1" type="body"/>
          </p:nvPr>
        </p:nvSpPr>
        <p:spPr>
          <a:xfrm>
            <a:off x="279400" y="1256550"/>
            <a:ext cx="11718000" cy="5288100"/>
          </a:xfrm>
          <a:prstGeom prst="rect">
            <a:avLst/>
          </a:prstGeom>
          <a:noFill/>
          <a:ln>
            <a:noFill/>
          </a:ln>
        </p:spPr>
        <p:txBody>
          <a:bodyPr anchorCtr="0" anchor="ctr" bIns="45700" lIns="91425" spcFirstLastPara="1" rIns="91425" wrap="square" tIns="45700">
            <a:noAutofit/>
          </a:bodyPr>
          <a:lstStyle/>
          <a:p>
            <a:pPr indent="-341630" lvl="0" marL="457200" rtl="0" algn="l">
              <a:lnSpc>
                <a:spcPct val="90000"/>
              </a:lnSpc>
              <a:spcBef>
                <a:spcPts val="0"/>
              </a:spcBef>
              <a:spcAft>
                <a:spcPts val="0"/>
              </a:spcAft>
              <a:buSzPts val="1780"/>
              <a:buFont typeface="Inter"/>
              <a:buChar char="❏"/>
            </a:pPr>
            <a:r>
              <a:rPr b="0" i="0" lang="en-US" sz="1779">
                <a:latin typeface="Inter"/>
                <a:ea typeface="Inter"/>
                <a:cs typeface="Inter"/>
                <a:sym typeface="Inter"/>
              </a:rPr>
              <a:t>Heart Disease is among the most prevalent chronic diseases in the United States. </a:t>
            </a:r>
            <a:endParaRPr b="0" i="0" sz="1779">
              <a:latin typeface="Inter"/>
              <a:ea typeface="Inter"/>
              <a:cs typeface="Inter"/>
              <a:sym typeface="Inter"/>
            </a:endParaRPr>
          </a:p>
          <a:p>
            <a:pPr indent="0" lvl="0" marL="457200" rtl="0" algn="l">
              <a:lnSpc>
                <a:spcPct val="90000"/>
              </a:lnSpc>
              <a:spcBef>
                <a:spcPts val="0"/>
              </a:spcBef>
              <a:spcAft>
                <a:spcPts val="0"/>
              </a:spcAft>
              <a:buSzPts val="770"/>
              <a:buNone/>
            </a:pPr>
            <a:r>
              <a:t/>
            </a:r>
            <a:endParaRPr sz="1779">
              <a:latin typeface="Inter"/>
              <a:ea typeface="Inter"/>
              <a:cs typeface="Inter"/>
              <a:sym typeface="Inter"/>
            </a:endParaRPr>
          </a:p>
          <a:p>
            <a:pPr indent="-341630" lvl="0" marL="457200" rtl="0" algn="l">
              <a:lnSpc>
                <a:spcPct val="90000"/>
              </a:lnSpc>
              <a:spcBef>
                <a:spcPts val="0"/>
              </a:spcBef>
              <a:spcAft>
                <a:spcPts val="0"/>
              </a:spcAft>
              <a:buSzPts val="1780"/>
              <a:buFont typeface="Inter"/>
              <a:buChar char="❏"/>
            </a:pPr>
            <a:r>
              <a:rPr b="0" i="0" lang="en-US" sz="1779">
                <a:latin typeface="Inter"/>
                <a:ea typeface="Inter"/>
                <a:cs typeface="Inter"/>
                <a:sym typeface="Inter"/>
              </a:rPr>
              <a:t>It claims roughly </a:t>
            </a:r>
            <a:r>
              <a:rPr b="1" i="0" lang="en-US" sz="1779">
                <a:solidFill>
                  <a:srgbClr val="FF0000"/>
                </a:solidFill>
                <a:latin typeface="Inter"/>
                <a:ea typeface="Inter"/>
                <a:cs typeface="Inter"/>
                <a:sym typeface="Inter"/>
              </a:rPr>
              <a:t>647,000</a:t>
            </a:r>
            <a:r>
              <a:rPr b="0" i="0" lang="en-US" sz="1779">
                <a:latin typeface="Inter"/>
                <a:ea typeface="Inter"/>
                <a:cs typeface="Inter"/>
                <a:sym typeface="Inter"/>
              </a:rPr>
              <a:t> lives each year!</a:t>
            </a:r>
            <a:endParaRPr b="0" i="0" sz="1779">
              <a:latin typeface="Inter"/>
              <a:ea typeface="Inter"/>
              <a:cs typeface="Inter"/>
              <a:sym typeface="Inter"/>
            </a:endParaRPr>
          </a:p>
          <a:p>
            <a:pPr indent="0" lvl="0" marL="0" rtl="0" algn="l">
              <a:lnSpc>
                <a:spcPct val="90000"/>
              </a:lnSpc>
              <a:spcBef>
                <a:spcPts val="1000"/>
              </a:spcBef>
              <a:spcAft>
                <a:spcPts val="0"/>
              </a:spcAft>
              <a:buSzPts val="770"/>
              <a:buNone/>
            </a:pPr>
            <a:r>
              <a:t/>
            </a:r>
            <a:endParaRPr sz="1779">
              <a:latin typeface="Inter"/>
              <a:ea typeface="Inter"/>
              <a:cs typeface="Inter"/>
              <a:sym typeface="Inter"/>
            </a:endParaRPr>
          </a:p>
          <a:p>
            <a:pPr indent="-341630" lvl="0" marL="457200" rtl="0" algn="l">
              <a:lnSpc>
                <a:spcPct val="90000"/>
              </a:lnSpc>
              <a:spcBef>
                <a:spcPts val="1000"/>
              </a:spcBef>
              <a:spcAft>
                <a:spcPts val="0"/>
              </a:spcAft>
              <a:buSzPts val="1780"/>
              <a:buFont typeface="Inter"/>
              <a:buChar char="❏"/>
            </a:pPr>
            <a:r>
              <a:rPr lang="en-US" sz="1779">
                <a:latin typeface="Inter"/>
                <a:ea typeface="Inter"/>
                <a:cs typeface="Inter"/>
                <a:sym typeface="Inter"/>
              </a:rPr>
              <a:t>Nucare Health Insurance Company is concerned about 2 phenomena which occurred in 2015:</a:t>
            </a:r>
            <a:endParaRPr sz="1779">
              <a:latin typeface="Inter"/>
              <a:ea typeface="Inter"/>
              <a:cs typeface="Inter"/>
              <a:sym typeface="Inter"/>
            </a:endParaRPr>
          </a:p>
          <a:p>
            <a:pPr indent="457200" lvl="0" marL="457200" rtl="0" algn="l">
              <a:lnSpc>
                <a:spcPct val="90000"/>
              </a:lnSpc>
              <a:spcBef>
                <a:spcPts val="1000"/>
              </a:spcBef>
              <a:spcAft>
                <a:spcPts val="0"/>
              </a:spcAft>
              <a:buSzPts val="770"/>
              <a:buNone/>
            </a:pPr>
            <a:r>
              <a:rPr lang="en-US" sz="1779">
                <a:latin typeface="Inter"/>
                <a:ea typeface="Inter"/>
                <a:cs typeface="Inter"/>
                <a:sym typeface="Inter"/>
              </a:rPr>
              <a:t>(i)   80% of their cardiovascular specialist referrals were for cases that had low risk </a:t>
            </a:r>
            <a:endParaRPr sz="1779">
              <a:latin typeface="Inter"/>
              <a:ea typeface="Inter"/>
              <a:cs typeface="Inter"/>
              <a:sym typeface="Inter"/>
            </a:endParaRPr>
          </a:p>
          <a:p>
            <a:pPr indent="457200" lvl="0" marL="914400" rtl="0" algn="l">
              <a:lnSpc>
                <a:spcPct val="90000"/>
              </a:lnSpc>
              <a:spcBef>
                <a:spcPts val="1000"/>
              </a:spcBef>
              <a:spcAft>
                <a:spcPts val="0"/>
              </a:spcAft>
              <a:buSzPts val="770"/>
              <a:buNone/>
            </a:pPr>
            <a:r>
              <a:rPr lang="en-US" sz="1779">
                <a:latin typeface="Inter"/>
                <a:ea typeface="Inter"/>
                <a:cs typeface="Inter"/>
                <a:sym typeface="Inter"/>
              </a:rPr>
              <a:t>for heart disease.</a:t>
            </a:r>
            <a:endParaRPr sz="1779">
              <a:latin typeface="Inter"/>
              <a:ea typeface="Inter"/>
              <a:cs typeface="Inter"/>
              <a:sym typeface="Inter"/>
            </a:endParaRPr>
          </a:p>
          <a:p>
            <a:pPr indent="0" lvl="0" marL="914400" rtl="0" algn="l">
              <a:lnSpc>
                <a:spcPct val="90000"/>
              </a:lnSpc>
              <a:spcBef>
                <a:spcPts val="1000"/>
              </a:spcBef>
              <a:spcAft>
                <a:spcPts val="0"/>
              </a:spcAft>
              <a:buSzPts val="770"/>
              <a:buNone/>
            </a:pPr>
            <a:r>
              <a:rPr lang="en-US" sz="1779">
                <a:latin typeface="Inter"/>
                <a:ea typeface="Inter"/>
                <a:cs typeface="Inter"/>
                <a:sym typeface="Inter"/>
              </a:rPr>
              <a:t>(ii) 	The expenditures for Cardiologist specialist care was 40% more than the previous year. </a:t>
            </a:r>
            <a:endParaRPr sz="1779">
              <a:latin typeface="Inter"/>
              <a:ea typeface="Inter"/>
              <a:cs typeface="Inter"/>
              <a:sym typeface="Inter"/>
            </a:endParaRPr>
          </a:p>
          <a:p>
            <a:pPr indent="0" lvl="0" marL="457200" rtl="0" algn="l">
              <a:lnSpc>
                <a:spcPct val="90000"/>
              </a:lnSpc>
              <a:spcBef>
                <a:spcPts val="1000"/>
              </a:spcBef>
              <a:spcAft>
                <a:spcPts val="0"/>
              </a:spcAft>
              <a:buSzPts val="770"/>
              <a:buNone/>
            </a:pPr>
            <a:r>
              <a:t/>
            </a:r>
            <a:endParaRPr sz="1779">
              <a:latin typeface="Inter"/>
              <a:ea typeface="Inter"/>
              <a:cs typeface="Inter"/>
              <a:sym typeface="Inter"/>
            </a:endParaRPr>
          </a:p>
          <a:p>
            <a:pPr indent="-341630" lvl="0" marL="457200" rtl="0" algn="l">
              <a:lnSpc>
                <a:spcPct val="90000"/>
              </a:lnSpc>
              <a:spcBef>
                <a:spcPts val="1000"/>
              </a:spcBef>
              <a:spcAft>
                <a:spcPts val="0"/>
              </a:spcAft>
              <a:buSzPts val="1780"/>
              <a:buFont typeface="Inter"/>
              <a:buChar char="❏"/>
            </a:pPr>
            <a:r>
              <a:rPr lang="en-US" sz="1779">
                <a:latin typeface="Inter"/>
                <a:ea typeface="Inter"/>
                <a:cs typeface="Inter"/>
                <a:sym typeface="Inter"/>
              </a:rPr>
              <a:t>The National Health Insurance Equity Board is looking to lower the number of “No Referral Needed from Primary Care” appointments to make more spots available to patients who need them the most. </a:t>
            </a:r>
            <a:endParaRPr sz="1779">
              <a:latin typeface="Inter"/>
              <a:ea typeface="Inter"/>
              <a:cs typeface="Inter"/>
              <a:sym typeface="Inter"/>
            </a:endParaRPr>
          </a:p>
          <a:p>
            <a:pPr indent="0" lvl="0" marL="0" rtl="0" algn="l">
              <a:lnSpc>
                <a:spcPct val="90000"/>
              </a:lnSpc>
              <a:spcBef>
                <a:spcPts val="1000"/>
              </a:spcBef>
              <a:spcAft>
                <a:spcPts val="0"/>
              </a:spcAft>
              <a:buSzPts val="770"/>
              <a:buNone/>
            </a:pPr>
            <a:r>
              <a:t/>
            </a:r>
            <a:endParaRPr sz="1779">
              <a:latin typeface="Inter"/>
              <a:ea typeface="Inter"/>
              <a:cs typeface="Inter"/>
              <a:sym typeface="Inter"/>
            </a:endParaRPr>
          </a:p>
          <a:p>
            <a:pPr indent="-341630" lvl="0" marL="457200" rtl="0" algn="l">
              <a:lnSpc>
                <a:spcPct val="90000"/>
              </a:lnSpc>
              <a:spcBef>
                <a:spcPts val="1000"/>
              </a:spcBef>
              <a:spcAft>
                <a:spcPts val="0"/>
              </a:spcAft>
              <a:buSzPts val="1780"/>
              <a:buFont typeface="Inter"/>
              <a:buChar char="❏"/>
            </a:pPr>
            <a:r>
              <a:rPr lang="en-US" sz="1779">
                <a:latin typeface="Inter"/>
                <a:ea typeface="Inter"/>
                <a:cs typeface="Inter"/>
                <a:sym typeface="Inter"/>
              </a:rPr>
              <a:t>Our organization is contracted to develop an application which can be used as a baseline that primary care doctors can use to generate a code to make a referral to a cardiologist. </a:t>
            </a:r>
            <a:endParaRPr sz="1360"/>
          </a:p>
          <a:p>
            <a:pPr indent="0" lvl="0" marL="0" rtl="0" algn="l">
              <a:lnSpc>
                <a:spcPct val="90000"/>
              </a:lnSpc>
              <a:spcBef>
                <a:spcPts val="1000"/>
              </a:spcBef>
              <a:spcAft>
                <a:spcPts val="0"/>
              </a:spcAft>
              <a:buSzPts val="770"/>
              <a:buNone/>
            </a:pPr>
            <a:r>
              <a:t/>
            </a:r>
            <a:endParaRPr sz="1360"/>
          </a:p>
          <a:p>
            <a:pPr indent="-144780" lvl="0" marL="285750" rtl="0" algn="l">
              <a:lnSpc>
                <a:spcPct val="90000"/>
              </a:lnSpc>
              <a:spcBef>
                <a:spcPts val="1000"/>
              </a:spcBef>
              <a:spcAft>
                <a:spcPts val="0"/>
              </a:spcAft>
              <a:buSzPts val="1680"/>
              <a:buNone/>
            </a:pPr>
            <a:r>
              <a:t/>
            </a:r>
            <a:endParaRPr sz="1679"/>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a64e9ffbfa_4_13"/>
          <p:cNvSpPr txBox="1"/>
          <p:nvPr>
            <p:ph type="title"/>
          </p:nvPr>
        </p:nvSpPr>
        <p:spPr>
          <a:xfrm>
            <a:off x="889001" y="550325"/>
            <a:ext cx="10131300" cy="145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rgbClr val="FFC000"/>
              </a:buClr>
              <a:buSzPts val="3600"/>
              <a:buFont typeface="Calibri"/>
              <a:buNone/>
            </a:pPr>
            <a:r>
              <a:rPr b="1" lang="en-US" sz="4000">
                <a:solidFill>
                  <a:srgbClr val="FFC000"/>
                </a:solidFill>
              </a:rPr>
              <a:t>FEATURES</a:t>
            </a:r>
            <a:endParaRPr b="1" sz="4000"/>
          </a:p>
        </p:txBody>
      </p:sp>
      <p:sp>
        <p:nvSpPr>
          <p:cNvPr id="171" name="Google Shape;171;g2a64e9ffbfa_4_13"/>
          <p:cNvSpPr txBox="1"/>
          <p:nvPr>
            <p:ph idx="1" type="body"/>
          </p:nvPr>
        </p:nvSpPr>
        <p:spPr>
          <a:xfrm>
            <a:off x="685801" y="2116667"/>
            <a:ext cx="10131300" cy="3649200"/>
          </a:xfrm>
          <a:prstGeom prst="rect">
            <a:avLst/>
          </a:prstGeom>
        </p:spPr>
        <p:txBody>
          <a:bodyPr anchorCtr="0" anchor="ctr" bIns="45700" lIns="91425" spcFirstLastPara="1" rIns="91425" wrap="square" tIns="45700">
            <a:normAutofit/>
          </a:bodyPr>
          <a:lstStyle/>
          <a:p>
            <a:pPr indent="-368300" lvl="0" marL="457200" rtl="0" algn="l">
              <a:spcBef>
                <a:spcPts val="0"/>
              </a:spcBef>
              <a:spcAft>
                <a:spcPts val="0"/>
              </a:spcAft>
              <a:buSzPts val="2200"/>
              <a:buChar char="•"/>
            </a:pPr>
            <a:r>
              <a:rPr b="1" lang="en-US" sz="2200"/>
              <a:t>ETL</a:t>
            </a:r>
            <a:endParaRPr b="1" sz="2200"/>
          </a:p>
          <a:p>
            <a:pPr indent="0" lvl="0" marL="0" rtl="0" algn="l">
              <a:spcBef>
                <a:spcPts val="1000"/>
              </a:spcBef>
              <a:spcAft>
                <a:spcPts val="0"/>
              </a:spcAft>
              <a:buNone/>
            </a:pPr>
            <a:r>
              <a:t/>
            </a:r>
            <a:endParaRPr b="1" sz="2200"/>
          </a:p>
          <a:p>
            <a:pPr indent="-368300" lvl="0" marL="457200" rtl="0" algn="l">
              <a:spcBef>
                <a:spcPts val="1000"/>
              </a:spcBef>
              <a:spcAft>
                <a:spcPts val="0"/>
              </a:spcAft>
              <a:buSzPts val="2200"/>
              <a:buChar char="•"/>
            </a:pPr>
            <a:r>
              <a:rPr b="1" lang="en-US" sz="2200"/>
              <a:t>RANDOM FOREST BINARY CLASSIFIER</a:t>
            </a:r>
            <a:endParaRPr b="1" sz="2200"/>
          </a:p>
          <a:p>
            <a:pPr indent="0" lvl="0" marL="0" rtl="0" algn="l">
              <a:spcBef>
                <a:spcPts val="1000"/>
              </a:spcBef>
              <a:spcAft>
                <a:spcPts val="0"/>
              </a:spcAft>
              <a:buNone/>
            </a:pPr>
            <a:r>
              <a:t/>
            </a:r>
            <a:endParaRPr b="1" sz="2200"/>
          </a:p>
          <a:p>
            <a:pPr indent="-368300" lvl="0" marL="457200" rtl="0" algn="l">
              <a:spcBef>
                <a:spcPts val="1000"/>
              </a:spcBef>
              <a:spcAft>
                <a:spcPts val="0"/>
              </a:spcAft>
              <a:buSzPts val="2200"/>
              <a:buChar char="•"/>
            </a:pPr>
            <a:r>
              <a:rPr b="1" lang="en-US" sz="2200"/>
              <a:t>BACKEND DEVELOPMENT</a:t>
            </a:r>
            <a:endParaRPr b="1" sz="2200"/>
          </a:p>
          <a:p>
            <a:pPr indent="0" lvl="0" marL="0" rtl="0" algn="l">
              <a:spcBef>
                <a:spcPts val="1000"/>
              </a:spcBef>
              <a:spcAft>
                <a:spcPts val="0"/>
              </a:spcAft>
              <a:buNone/>
            </a:pPr>
            <a:r>
              <a:t/>
            </a:r>
            <a:endParaRPr b="1" sz="2200"/>
          </a:p>
          <a:p>
            <a:pPr indent="-368300" lvl="0" marL="457200" rtl="0" algn="l">
              <a:spcBef>
                <a:spcPts val="1000"/>
              </a:spcBef>
              <a:spcAft>
                <a:spcPts val="0"/>
              </a:spcAft>
              <a:buSzPts val="2200"/>
              <a:buChar char="•"/>
            </a:pPr>
            <a:r>
              <a:rPr b="1" lang="en-US" sz="2200"/>
              <a:t>FRONT END DEVELOPMENT</a:t>
            </a:r>
            <a:endParaRPr b="1" sz="2200"/>
          </a:p>
          <a:p>
            <a:pPr indent="0" lvl="0" marL="0" rtl="0" algn="l">
              <a:spcBef>
                <a:spcPts val="1000"/>
              </a:spcBef>
              <a:spcAft>
                <a:spcPts val="10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
          <p:cNvSpPr txBox="1"/>
          <p:nvPr>
            <p:ph type="title"/>
          </p:nvPr>
        </p:nvSpPr>
        <p:spPr>
          <a:xfrm>
            <a:off x="727425" y="516450"/>
            <a:ext cx="10737000" cy="1102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C000"/>
              </a:buClr>
              <a:buSzPts val="3600"/>
              <a:buFont typeface="Calibri"/>
              <a:buNone/>
            </a:pPr>
            <a:r>
              <a:rPr b="1" lang="en-US" sz="4000">
                <a:solidFill>
                  <a:srgbClr val="FFC000"/>
                </a:solidFill>
              </a:rPr>
              <a:t>WORKFLOW: Extract, Transform, and Load (ETL) </a:t>
            </a:r>
            <a:endParaRPr b="1" sz="4000"/>
          </a:p>
        </p:txBody>
      </p:sp>
      <p:sp>
        <p:nvSpPr>
          <p:cNvPr id="177" name="Google Shape;177;p3"/>
          <p:cNvSpPr txBox="1"/>
          <p:nvPr>
            <p:ph idx="1" type="body"/>
          </p:nvPr>
        </p:nvSpPr>
        <p:spPr>
          <a:xfrm>
            <a:off x="727425" y="1618950"/>
            <a:ext cx="10131300" cy="4697400"/>
          </a:xfrm>
          <a:prstGeom prst="rect">
            <a:avLst/>
          </a:prstGeom>
          <a:noFill/>
          <a:ln>
            <a:noFill/>
          </a:ln>
        </p:spPr>
        <p:txBody>
          <a:bodyPr anchorCtr="0" anchor="t" bIns="45700" lIns="91425" spcFirstLastPara="1" rIns="91425" wrap="square" tIns="45700">
            <a:noAutofit/>
          </a:bodyPr>
          <a:lstStyle/>
          <a:p>
            <a:pPr indent="-298450" lvl="0" marL="285750" rtl="0" algn="l">
              <a:spcBef>
                <a:spcPts val="0"/>
              </a:spcBef>
              <a:spcAft>
                <a:spcPts val="0"/>
              </a:spcAft>
              <a:buSzPts val="2000"/>
              <a:buChar char="•"/>
            </a:pPr>
            <a:r>
              <a:rPr lang="en-US" sz="2000"/>
              <a:t>Convert 500mb size dataset of more than 300 columns and 440k rows to 67k columns and 14 rows</a:t>
            </a:r>
            <a:endParaRPr sz="2000"/>
          </a:p>
          <a:p>
            <a:pPr indent="0" lvl="0" marL="285750" rtl="0" algn="l">
              <a:spcBef>
                <a:spcPts val="0"/>
              </a:spcBef>
              <a:spcAft>
                <a:spcPts val="0"/>
              </a:spcAft>
              <a:buNone/>
            </a:pPr>
            <a:r>
              <a:t/>
            </a:r>
            <a:endParaRPr sz="2000"/>
          </a:p>
          <a:p>
            <a:pPr indent="-298450" lvl="0" marL="285750" rtl="0" algn="l">
              <a:spcBef>
                <a:spcPts val="0"/>
              </a:spcBef>
              <a:spcAft>
                <a:spcPts val="0"/>
              </a:spcAft>
              <a:buSzPts val="2000"/>
              <a:buChar char="•"/>
            </a:pPr>
            <a:r>
              <a:rPr lang="en-US" sz="2000"/>
              <a:t>Utilized dataset documentation (Codebook) and advise of medical </a:t>
            </a:r>
            <a:r>
              <a:rPr lang="en-US" sz="2000"/>
              <a:t>clinician to determine columns in the dataset that illustrated health conditions that correlate strongly with heart disease</a:t>
            </a:r>
            <a:endParaRPr sz="2000"/>
          </a:p>
          <a:p>
            <a:pPr indent="0" lvl="0" marL="285750" rtl="0" algn="l">
              <a:spcBef>
                <a:spcPts val="0"/>
              </a:spcBef>
              <a:spcAft>
                <a:spcPts val="0"/>
              </a:spcAft>
              <a:buNone/>
            </a:pPr>
            <a:r>
              <a:t/>
            </a:r>
            <a:endParaRPr sz="2000"/>
          </a:p>
          <a:p>
            <a:pPr indent="-298450" lvl="0" marL="285750" rtl="0" algn="l">
              <a:spcBef>
                <a:spcPts val="1000"/>
              </a:spcBef>
              <a:spcAft>
                <a:spcPts val="0"/>
              </a:spcAft>
              <a:buSzPts val="2000"/>
              <a:buChar char="•"/>
            </a:pPr>
            <a:r>
              <a:rPr lang="en-US" sz="2000"/>
              <a:t>Rename columns to make them more readable and drop data rows with null (empty) values</a:t>
            </a:r>
            <a:endParaRPr sz="2000"/>
          </a:p>
          <a:p>
            <a:pPr indent="0" lvl="0" marL="285750" rtl="0" algn="l">
              <a:spcBef>
                <a:spcPts val="1000"/>
              </a:spcBef>
              <a:spcAft>
                <a:spcPts val="0"/>
              </a:spcAft>
              <a:buNone/>
            </a:pPr>
            <a:r>
              <a:t/>
            </a:r>
            <a:endParaRPr sz="2000"/>
          </a:p>
          <a:p>
            <a:pPr indent="-298450" lvl="0" marL="285750" rtl="0" algn="l">
              <a:spcBef>
                <a:spcPts val="1000"/>
              </a:spcBef>
              <a:spcAft>
                <a:spcPts val="0"/>
              </a:spcAft>
              <a:buSzPts val="2000"/>
              <a:buChar char="•"/>
            </a:pPr>
            <a:r>
              <a:rPr lang="en-US" sz="2000"/>
              <a:t>Ensure that columns had binary values (0 or 1) to match expected input data</a:t>
            </a:r>
            <a:endParaRPr sz="2000"/>
          </a:p>
          <a:p>
            <a:pPr indent="0" lvl="0" marL="285750" rtl="0" algn="l">
              <a:spcBef>
                <a:spcPts val="1000"/>
              </a:spcBef>
              <a:spcAft>
                <a:spcPts val="0"/>
              </a:spcAft>
              <a:buNone/>
            </a:pPr>
            <a:r>
              <a:t/>
            </a:r>
            <a:endParaRPr sz="2000"/>
          </a:p>
          <a:p>
            <a:pPr indent="-298450" lvl="0" marL="285750" rtl="0" algn="l">
              <a:spcBef>
                <a:spcPts val="1000"/>
              </a:spcBef>
              <a:spcAft>
                <a:spcPts val="0"/>
              </a:spcAft>
              <a:buSzPts val="2000"/>
              <a:buChar char="•"/>
            </a:pPr>
            <a:r>
              <a:rPr lang="en-US" sz="2000"/>
              <a:t>Separate the dataset into labels (heart disease) and features (13 categories) in preparation to develop training and testing data to use with a Binary Classifier Model </a:t>
            </a:r>
            <a:endParaRPr sz="2000"/>
          </a:p>
          <a:p>
            <a:pPr indent="-171450" lvl="0" marL="285750" rtl="0" algn="l">
              <a:spcBef>
                <a:spcPts val="1000"/>
              </a:spcBef>
              <a:spcAft>
                <a:spcPts val="0"/>
              </a:spcAft>
              <a:buSzPts val="1800"/>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a64e9ffbfa_4_48"/>
          <p:cNvSpPr txBox="1"/>
          <p:nvPr>
            <p:ph type="title"/>
          </p:nvPr>
        </p:nvSpPr>
        <p:spPr>
          <a:xfrm>
            <a:off x="685800" y="440775"/>
            <a:ext cx="10131300" cy="942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rgbClr val="FFC000"/>
              </a:buClr>
              <a:buSzPts val="3600"/>
              <a:buFont typeface="Calibri"/>
              <a:buNone/>
            </a:pPr>
            <a:r>
              <a:rPr b="1" lang="en-US">
                <a:solidFill>
                  <a:srgbClr val="FFC000"/>
                </a:solidFill>
              </a:rPr>
              <a:t>WORKFLOW: Binary Classifier Model Build</a:t>
            </a:r>
            <a:endParaRPr/>
          </a:p>
        </p:txBody>
      </p:sp>
      <p:sp>
        <p:nvSpPr>
          <p:cNvPr id="184" name="Google Shape;184;g2a64e9ffbfa_4_48"/>
          <p:cNvSpPr txBox="1"/>
          <p:nvPr>
            <p:ph idx="1" type="body"/>
          </p:nvPr>
        </p:nvSpPr>
        <p:spPr>
          <a:xfrm>
            <a:off x="685800" y="1499200"/>
            <a:ext cx="10131300" cy="4581600"/>
          </a:xfrm>
          <a:prstGeom prst="rect">
            <a:avLst/>
          </a:prstGeom>
        </p:spPr>
        <p:txBody>
          <a:bodyPr anchorCtr="0" anchor="ctr" bIns="91425" lIns="91425" spcFirstLastPara="1" rIns="90050" wrap="square" tIns="91425">
            <a:normAutofit lnSpcReduction="10000"/>
          </a:bodyPr>
          <a:lstStyle/>
          <a:p>
            <a:pPr indent="0" lvl="0" marL="0" rtl="0" algn="l">
              <a:spcBef>
                <a:spcPts val="0"/>
              </a:spcBef>
              <a:spcAft>
                <a:spcPts val="0"/>
              </a:spcAft>
              <a:buNone/>
            </a:pPr>
            <a:r>
              <a:rPr b="1" lang="en-US" u="sng"/>
              <a:t>The Random Forest Classifier Model</a:t>
            </a:r>
            <a:r>
              <a:rPr b="1" lang="en-US"/>
              <a:t> (RFCM)</a:t>
            </a:r>
            <a:endParaRPr b="1"/>
          </a:p>
          <a:p>
            <a:pPr indent="-342900" lvl="0" marL="457200" rtl="0" algn="l">
              <a:spcBef>
                <a:spcPts val="1000"/>
              </a:spcBef>
              <a:spcAft>
                <a:spcPts val="0"/>
              </a:spcAft>
              <a:buSzPts val="1800"/>
              <a:buChar char="●"/>
            </a:pPr>
            <a:r>
              <a:rPr b="1" lang="en-US" u="sng"/>
              <a:t>Meaning:</a:t>
            </a:r>
            <a:r>
              <a:rPr b="1" lang="en-US"/>
              <a:t> </a:t>
            </a:r>
            <a:r>
              <a:rPr lang="en-US"/>
              <a:t>Is a machine learning algorithm used to predict patients whom are at risk of heart disease using  the train dataset. </a:t>
            </a:r>
            <a:endParaRPr/>
          </a:p>
          <a:p>
            <a:pPr indent="-342900" lvl="0" marL="457200" rtl="0" algn="l">
              <a:spcBef>
                <a:spcPts val="0"/>
              </a:spcBef>
              <a:spcAft>
                <a:spcPts val="0"/>
              </a:spcAft>
              <a:buSzPts val="1800"/>
              <a:buChar char="●"/>
            </a:pPr>
            <a:r>
              <a:rPr b="1" lang="en-US" u="sng"/>
              <a:t>How it Works</a:t>
            </a:r>
            <a:r>
              <a:rPr b="1" lang="en-US"/>
              <a:t> : </a:t>
            </a:r>
            <a:r>
              <a:rPr lang="en-US"/>
              <a:t>the algorithm randomly selects </a:t>
            </a:r>
            <a:r>
              <a:rPr lang="en-US"/>
              <a:t>different</a:t>
            </a:r>
            <a:r>
              <a:rPr lang="en-US"/>
              <a:t> subsets from the train dataset and create  a decision tree from each subset, and RF grows into </a:t>
            </a:r>
            <a:r>
              <a:rPr lang="en-US"/>
              <a:t>multiple</a:t>
            </a:r>
            <a:r>
              <a:rPr lang="en-US"/>
              <a:t> decision tree. Each decision tree makes </a:t>
            </a:r>
            <a:r>
              <a:rPr lang="en-US"/>
              <a:t>unique</a:t>
            </a:r>
            <a:r>
              <a:rPr lang="en-US"/>
              <a:t> prediction (Bootstrap) and the algorithm combines the predictions of the multiple decision trees to predict the class of the dataset. The </a:t>
            </a:r>
            <a:r>
              <a:rPr lang="en-US"/>
              <a:t>target</a:t>
            </a:r>
            <a:r>
              <a:rPr lang="en-US"/>
              <a:t> variable (y) is called class .</a:t>
            </a:r>
            <a:endParaRPr/>
          </a:p>
          <a:p>
            <a:pPr indent="-342900" lvl="0" marL="457200" rtl="0" algn="l">
              <a:spcBef>
                <a:spcPts val="0"/>
              </a:spcBef>
              <a:spcAft>
                <a:spcPts val="0"/>
              </a:spcAft>
              <a:buSzPts val="1800"/>
              <a:buChar char="●"/>
            </a:pPr>
            <a:r>
              <a:rPr b="1" lang="en-US" u="sng"/>
              <a:t>Model Evaluation</a:t>
            </a:r>
            <a:r>
              <a:rPr b="1" lang="en-US"/>
              <a:t>: </a:t>
            </a:r>
            <a:r>
              <a:rPr lang="en-US"/>
              <a:t>the classification report analyzes model’s performance for each class as well as overall </a:t>
            </a:r>
            <a:r>
              <a:rPr lang="en-US"/>
              <a:t>metrics</a:t>
            </a:r>
            <a:r>
              <a:rPr lang="en-US" sz="1200">
                <a:solidFill>
                  <a:srgbClr val="0F0F0F"/>
                </a:solidFill>
                <a:latin typeface="Roboto"/>
                <a:ea typeface="Roboto"/>
                <a:cs typeface="Roboto"/>
                <a:sym typeface="Roboto"/>
              </a:rPr>
              <a:t> </a:t>
            </a:r>
            <a:r>
              <a:rPr lang="en-US" sz="1200">
                <a:solidFill>
                  <a:srgbClr val="FFFFFF"/>
                </a:solidFill>
                <a:latin typeface="Roboto"/>
                <a:ea typeface="Roboto"/>
                <a:cs typeface="Roboto"/>
                <a:sym typeface="Roboto"/>
              </a:rPr>
              <a:t> </a:t>
            </a:r>
            <a:r>
              <a:rPr b="1" lang="en-US" sz="1200">
                <a:solidFill>
                  <a:srgbClr val="FFFFFF"/>
                </a:solidFill>
                <a:latin typeface="Roboto"/>
                <a:ea typeface="Roboto"/>
                <a:cs typeface="Roboto"/>
                <a:sym typeface="Roboto"/>
              </a:rPr>
              <a:t> Balanced Accuracy: 0.8461485786755695</a:t>
            </a:r>
            <a:endParaRPr b="1" sz="1200">
              <a:solidFill>
                <a:srgbClr val="FFFFFF"/>
              </a:solidFill>
              <a:latin typeface="Roboto"/>
              <a:ea typeface="Roboto"/>
              <a:cs typeface="Roboto"/>
              <a:sym typeface="Roboto"/>
            </a:endParaRPr>
          </a:p>
          <a:p>
            <a:pPr indent="0" lvl="0" marL="457200" rtl="0" algn="l">
              <a:spcBef>
                <a:spcPts val="1000"/>
              </a:spcBef>
              <a:spcAft>
                <a:spcPts val="0"/>
              </a:spcAft>
              <a:buNone/>
            </a:pPr>
            <a:r>
              <a:rPr lang="en-US" sz="1200">
                <a:solidFill>
                  <a:srgbClr val="FFFFFF"/>
                </a:solidFill>
                <a:latin typeface="Roboto"/>
                <a:ea typeface="Roboto"/>
                <a:cs typeface="Roboto"/>
                <a:sym typeface="Roboto"/>
              </a:rPr>
              <a:t>                   </a:t>
            </a:r>
            <a:r>
              <a:rPr b="1" lang="en-US" sz="1200">
                <a:solidFill>
                  <a:srgbClr val="FFFFFF"/>
                </a:solidFill>
                <a:latin typeface="Roboto"/>
                <a:ea typeface="Roboto"/>
                <a:cs typeface="Roboto"/>
                <a:sym typeface="Roboto"/>
              </a:rPr>
              <a:t>precision    recall  f1-score   support</a:t>
            </a:r>
            <a:endParaRPr b="1" sz="1200">
              <a:solidFill>
                <a:srgbClr val="FFFFFF"/>
              </a:solidFill>
              <a:latin typeface="Roboto"/>
              <a:ea typeface="Roboto"/>
              <a:cs typeface="Roboto"/>
              <a:sym typeface="Roboto"/>
            </a:endParaRPr>
          </a:p>
          <a:p>
            <a:pPr indent="-342900" lvl="0" marL="457200" rtl="0" algn="l">
              <a:spcBef>
                <a:spcPts val="1000"/>
              </a:spcBef>
              <a:spcAft>
                <a:spcPts val="0"/>
              </a:spcAft>
              <a:buClr>
                <a:srgbClr val="FFFFFF"/>
              </a:buClr>
              <a:buSzPts val="1800"/>
              <a:buChar char="●"/>
            </a:pPr>
            <a:r>
              <a:rPr lang="en-US" sz="1200">
                <a:solidFill>
                  <a:srgbClr val="FFFFFF"/>
                </a:solidFill>
                <a:latin typeface="Roboto"/>
                <a:ea typeface="Roboto"/>
                <a:cs typeface="Roboto"/>
                <a:sym typeface="Roboto"/>
              </a:rPr>
              <a:t>  </a:t>
            </a:r>
            <a:r>
              <a:rPr b="1" lang="en-US" sz="1200">
                <a:solidFill>
                  <a:srgbClr val="FFFFFF"/>
                </a:solidFill>
                <a:latin typeface="Roboto"/>
                <a:ea typeface="Roboto"/>
                <a:cs typeface="Roboto"/>
                <a:sym typeface="Roboto"/>
              </a:rPr>
              <a:t>  Low Risk       0.93      0.99      0.96     10767                                        </a:t>
            </a:r>
            <a:endParaRPr b="1" sz="12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Char char="●"/>
            </a:pPr>
            <a:r>
              <a:rPr b="1" lang="en-US" sz="1200">
                <a:solidFill>
                  <a:srgbClr val="FFFFFF"/>
                </a:solidFill>
                <a:latin typeface="Roboto"/>
                <a:ea typeface="Roboto"/>
                <a:cs typeface="Roboto"/>
                <a:sym typeface="Roboto"/>
              </a:rPr>
              <a:t>   High Risk       0.96      0.70      0.81      2794</a:t>
            </a:r>
            <a:r>
              <a:rPr b="1" lang="en-US">
                <a:solidFill>
                  <a:srgbClr val="FFFFFF"/>
                </a:solidFill>
              </a:rPr>
              <a:t>.</a:t>
            </a:r>
            <a:r>
              <a:rPr b="1" lang="en-US">
                <a:solidFill>
                  <a:srgbClr val="FFFFFF"/>
                </a:solidFill>
              </a:rPr>
              <a:t> </a:t>
            </a:r>
            <a:endParaRPr b="1">
              <a:solidFill>
                <a:srgbClr val="FFFFFF"/>
              </a:solidFill>
            </a:endParaRPr>
          </a:p>
          <a:p>
            <a:pPr indent="-342900" lvl="0" marL="457200" rtl="0" algn="l">
              <a:spcBef>
                <a:spcPts val="0"/>
              </a:spcBef>
              <a:spcAft>
                <a:spcPts val="0"/>
              </a:spcAft>
              <a:buClr>
                <a:srgbClr val="FFFFFF"/>
              </a:buClr>
              <a:buSzPts val="1800"/>
              <a:buChar char="●"/>
            </a:pPr>
            <a:r>
              <a:rPr b="1" lang="en-US" sz="1200">
                <a:solidFill>
                  <a:srgbClr val="FFFFFF"/>
                </a:solidFill>
                <a:latin typeface="Roboto"/>
                <a:ea typeface="Roboto"/>
                <a:cs typeface="Roboto"/>
                <a:sym typeface="Roboto"/>
              </a:rPr>
              <a:t>   accuracy                                        0.93     13561</a:t>
            </a:r>
            <a:endParaRPr b="1" sz="12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Char char="●"/>
            </a:pPr>
            <a:r>
              <a:rPr b="1" lang="en-US" sz="1200">
                <a:solidFill>
                  <a:srgbClr val="FFFFFF"/>
                </a:solidFill>
                <a:latin typeface="Roboto"/>
                <a:ea typeface="Roboto"/>
                <a:cs typeface="Roboto"/>
                <a:sym typeface="Roboto"/>
              </a:rPr>
              <a:t>   macro avg       0.94      0.85      0.88     13561</a:t>
            </a:r>
            <a:endParaRPr b="1" sz="12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Char char="●"/>
            </a:pPr>
            <a:r>
              <a:rPr b="1" lang="en-US" sz="1200">
                <a:solidFill>
                  <a:srgbClr val="FFFFFF"/>
                </a:solidFill>
                <a:latin typeface="Roboto"/>
                <a:ea typeface="Roboto"/>
                <a:cs typeface="Roboto"/>
                <a:sym typeface="Roboto"/>
              </a:rPr>
              <a:t>weighted avg       0.93      0.93      0.93     13561</a:t>
            </a:r>
            <a:endParaRPr b="1">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a6b7aef00c_2_9"/>
          <p:cNvSpPr txBox="1"/>
          <p:nvPr>
            <p:ph type="title"/>
          </p:nvPr>
        </p:nvSpPr>
        <p:spPr>
          <a:xfrm>
            <a:off x="685800" y="440775"/>
            <a:ext cx="10131300" cy="942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rgbClr val="FFC000"/>
              </a:buClr>
              <a:buSzPts val="3600"/>
              <a:buFont typeface="Calibri"/>
              <a:buNone/>
            </a:pPr>
            <a:r>
              <a:rPr b="1" lang="en-US">
                <a:solidFill>
                  <a:srgbClr val="FFC000"/>
                </a:solidFill>
              </a:rPr>
              <a:t>WORKFLOW: Binary Classifier Model Build</a:t>
            </a:r>
            <a:endParaRPr/>
          </a:p>
        </p:txBody>
      </p:sp>
      <p:sp>
        <p:nvSpPr>
          <p:cNvPr id="191" name="Google Shape;191;g2a6b7aef00c_2_9"/>
          <p:cNvSpPr txBox="1"/>
          <p:nvPr>
            <p:ph idx="1" type="body"/>
          </p:nvPr>
        </p:nvSpPr>
        <p:spPr>
          <a:xfrm>
            <a:off x="685800" y="1644000"/>
            <a:ext cx="10131300" cy="4061700"/>
          </a:xfrm>
          <a:prstGeom prst="rect">
            <a:avLst/>
          </a:prstGeom>
        </p:spPr>
        <p:txBody>
          <a:bodyPr anchorCtr="0" anchor="ctr" bIns="91425" lIns="91425" spcFirstLastPara="1" rIns="90050" wrap="square" tIns="91425">
            <a:noAutofit/>
          </a:bodyPr>
          <a:lstStyle/>
          <a:p>
            <a:pPr indent="0" lvl="0" marL="0" rtl="0" algn="l">
              <a:lnSpc>
                <a:spcPct val="80000"/>
              </a:lnSpc>
              <a:spcBef>
                <a:spcPts val="0"/>
              </a:spcBef>
              <a:spcAft>
                <a:spcPts val="0"/>
              </a:spcAft>
              <a:buSzPts val="935"/>
              <a:buNone/>
            </a:pPr>
            <a:r>
              <a:rPr b="1" lang="en-US" sz="2075"/>
              <a:t>The Random Forest Classifier Model (RFCM)</a:t>
            </a:r>
            <a:endParaRPr b="1" sz="2075"/>
          </a:p>
          <a:p>
            <a:pPr indent="0" lvl="0" marL="0" rtl="0" algn="l">
              <a:lnSpc>
                <a:spcPct val="80000"/>
              </a:lnSpc>
              <a:spcBef>
                <a:spcPts val="1000"/>
              </a:spcBef>
              <a:spcAft>
                <a:spcPts val="0"/>
              </a:spcAft>
              <a:buSzPts val="935"/>
              <a:buNone/>
            </a:pPr>
            <a:r>
              <a:t/>
            </a:r>
            <a:endParaRPr b="1" sz="1800"/>
          </a:p>
          <a:p>
            <a:pPr indent="-344290" lvl="0" marL="457200" rtl="0" algn="l">
              <a:lnSpc>
                <a:spcPct val="80000"/>
              </a:lnSpc>
              <a:spcBef>
                <a:spcPts val="1000"/>
              </a:spcBef>
              <a:spcAft>
                <a:spcPts val="0"/>
              </a:spcAft>
              <a:buSzPts val="1822"/>
              <a:buChar char="●"/>
            </a:pPr>
            <a:r>
              <a:rPr b="1" lang="en-US" sz="1821"/>
              <a:t>Meaning: </a:t>
            </a:r>
            <a:r>
              <a:rPr lang="en-US" sz="1821"/>
              <a:t>Is a machine learning algorithm used to predict patients whom are at risk of heart disease using  the train dataset.</a:t>
            </a:r>
            <a:endParaRPr sz="1821"/>
          </a:p>
          <a:p>
            <a:pPr indent="0" lvl="0" marL="457200" rtl="0" algn="l">
              <a:lnSpc>
                <a:spcPct val="80000"/>
              </a:lnSpc>
              <a:spcBef>
                <a:spcPts val="1000"/>
              </a:spcBef>
              <a:spcAft>
                <a:spcPts val="0"/>
              </a:spcAft>
              <a:buSzPts val="935"/>
              <a:buNone/>
            </a:pPr>
            <a:r>
              <a:t/>
            </a:r>
            <a:endParaRPr sz="1821"/>
          </a:p>
          <a:p>
            <a:pPr indent="-325755" lvl="0" marL="457200" rtl="0" algn="l">
              <a:lnSpc>
                <a:spcPct val="80000"/>
              </a:lnSpc>
              <a:spcBef>
                <a:spcPts val="1000"/>
              </a:spcBef>
              <a:spcAft>
                <a:spcPts val="0"/>
              </a:spcAft>
              <a:buSzPts val="1530"/>
              <a:buChar char="●"/>
            </a:pPr>
            <a:r>
              <a:rPr b="1" lang="en-US"/>
              <a:t>How it Works</a:t>
            </a:r>
            <a:r>
              <a:rPr b="1" lang="en-US"/>
              <a:t>:</a:t>
            </a:r>
            <a:r>
              <a:rPr b="1" lang="en-US" sz="1821"/>
              <a:t> </a:t>
            </a:r>
            <a:r>
              <a:rPr lang="en-US" sz="1821"/>
              <a:t>the algorithm randomly selects different subsets from the train dataset and create  a decision tree from each subset, and RF grows into multiple decision tree. Each decision tree makes unique prediction (Bootstrap) and the algorithm combines the predictions of the multiple decision trees to predict the class of the dataset. The target variable (y) is called class.</a:t>
            </a:r>
            <a:endParaRPr sz="1821"/>
          </a:p>
          <a:p>
            <a:pPr indent="0" lvl="0" marL="457200" rtl="0" algn="l">
              <a:lnSpc>
                <a:spcPct val="80000"/>
              </a:lnSpc>
              <a:spcBef>
                <a:spcPts val="1000"/>
              </a:spcBef>
              <a:spcAft>
                <a:spcPts val="0"/>
              </a:spcAft>
              <a:buSzPts val="935"/>
              <a:buNone/>
            </a:pPr>
            <a:r>
              <a:t/>
            </a:r>
            <a:endParaRPr sz="1821"/>
          </a:p>
          <a:p>
            <a:pPr indent="-325755" lvl="0" marL="457200" rtl="0" algn="l">
              <a:lnSpc>
                <a:spcPct val="80000"/>
              </a:lnSpc>
              <a:spcBef>
                <a:spcPts val="1000"/>
              </a:spcBef>
              <a:spcAft>
                <a:spcPts val="1000"/>
              </a:spcAft>
              <a:buSzPts val="1530"/>
              <a:buChar char="●"/>
            </a:pPr>
            <a:r>
              <a:rPr b="1" lang="en-US" sz="1821"/>
              <a:t>Model Evaluation: </a:t>
            </a:r>
            <a:r>
              <a:rPr lang="en-US" sz="1821"/>
              <a:t>the classification report analyzes model’s performance for each class as well as overall metrics</a:t>
            </a:r>
            <a:r>
              <a:rPr lang="en-US" sz="1311">
                <a:solidFill>
                  <a:srgbClr val="0F0F0F"/>
                </a:solidFill>
                <a:latin typeface="Roboto"/>
                <a:ea typeface="Roboto"/>
                <a:cs typeface="Roboto"/>
                <a:sym typeface="Roboto"/>
              </a:rPr>
              <a:t> </a:t>
            </a:r>
            <a:r>
              <a:rPr lang="en-US" sz="1311">
                <a:solidFill>
                  <a:srgbClr val="FFFFFF"/>
                </a:solidFill>
                <a:latin typeface="Roboto"/>
                <a:ea typeface="Roboto"/>
                <a:cs typeface="Roboto"/>
                <a:sym typeface="Roboto"/>
              </a:rPr>
              <a:t> </a:t>
            </a:r>
            <a:r>
              <a:rPr b="1" lang="en-US" sz="1311">
                <a:solidFill>
                  <a:srgbClr val="FFFFFF"/>
                </a:solidFill>
                <a:latin typeface="Roboto"/>
                <a:ea typeface="Roboto"/>
                <a:cs typeface="Roboto"/>
                <a:sym typeface="Roboto"/>
              </a:rPr>
              <a:t> </a:t>
            </a:r>
            <a:r>
              <a:rPr lang="en-US" sz="1311">
                <a:solidFill>
                  <a:srgbClr val="FFFFFF"/>
                </a:solidFill>
                <a:latin typeface="Roboto"/>
                <a:ea typeface="Roboto"/>
                <a:cs typeface="Roboto"/>
                <a:sym typeface="Roboto"/>
              </a:rPr>
              <a:t>       </a:t>
            </a:r>
            <a:r>
              <a:rPr lang="en-US" sz="1120">
                <a:solidFill>
                  <a:srgbClr val="FFFFFF"/>
                </a:solidFill>
                <a:latin typeface="Roboto"/>
                <a:ea typeface="Roboto"/>
                <a:cs typeface="Roboto"/>
                <a:sym typeface="Roboto"/>
              </a:rPr>
              <a:t>            </a:t>
            </a:r>
            <a:endParaRPr b="1" sz="1629">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a6b7aef00c_2_0"/>
          <p:cNvSpPr txBox="1"/>
          <p:nvPr>
            <p:ph type="title"/>
          </p:nvPr>
        </p:nvSpPr>
        <p:spPr>
          <a:xfrm>
            <a:off x="841500" y="557900"/>
            <a:ext cx="10131300" cy="5865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rgbClr val="FFC000"/>
              </a:buClr>
              <a:buSzPct val="100000"/>
              <a:buFont typeface="Calibri"/>
              <a:buNone/>
            </a:pPr>
            <a:r>
              <a:rPr b="1" lang="en-US">
                <a:solidFill>
                  <a:srgbClr val="FFC000"/>
                </a:solidFill>
              </a:rPr>
              <a:t>WORKFLOW: Binary Classifier Model Build - EVALUATION</a:t>
            </a:r>
            <a:endParaRPr/>
          </a:p>
        </p:txBody>
      </p:sp>
      <p:graphicFrame>
        <p:nvGraphicFramePr>
          <p:cNvPr id="198" name="Google Shape;198;g2a6b7aef00c_2_0"/>
          <p:cNvGraphicFramePr/>
          <p:nvPr/>
        </p:nvGraphicFramePr>
        <p:xfrm>
          <a:off x="838200" y="2787000"/>
          <a:ext cx="3000000" cy="3000000"/>
        </p:xfrm>
        <a:graphic>
          <a:graphicData uri="http://schemas.openxmlformats.org/drawingml/2006/table">
            <a:tbl>
              <a:tblPr>
                <a:noFill/>
                <a:tableStyleId>{A5A78015-B7D9-43F1-AF4E-DB907A26FDD5}</a:tableStyleId>
              </a:tblPr>
              <a:tblGrid>
                <a:gridCol w="2057400"/>
                <a:gridCol w="2057400"/>
                <a:gridCol w="2057400"/>
                <a:gridCol w="2057400"/>
                <a:gridCol w="2057400"/>
              </a:tblGrid>
              <a:tr h="381000">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b="1" lang="en-US" sz="1800">
                          <a:solidFill>
                            <a:schemeClr val="lt1"/>
                          </a:solidFill>
                        </a:rPr>
                        <a:t>PRECISION</a:t>
                      </a:r>
                      <a:endParaRPr b="1" sz="1800">
                        <a:solidFill>
                          <a:schemeClr val="lt1"/>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b="1" lang="en-US" sz="1800">
                          <a:solidFill>
                            <a:schemeClr val="lt1"/>
                          </a:solidFill>
                        </a:rPr>
                        <a:t>RECALL</a:t>
                      </a:r>
                      <a:endParaRPr b="1" sz="1800">
                        <a:solidFill>
                          <a:schemeClr val="lt1"/>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b="1" lang="en-US" sz="1800">
                          <a:solidFill>
                            <a:schemeClr val="lt1"/>
                          </a:solidFill>
                        </a:rPr>
                        <a:t>F1-SCORE</a:t>
                      </a:r>
                      <a:endParaRPr b="1" sz="1800">
                        <a:solidFill>
                          <a:schemeClr val="lt1"/>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b="1" lang="en-US" sz="1800">
                          <a:solidFill>
                            <a:schemeClr val="lt1"/>
                          </a:solidFill>
                        </a:rPr>
                        <a:t>SUPPORT</a:t>
                      </a:r>
                      <a:endParaRPr b="1" sz="1800">
                        <a:solidFill>
                          <a:schemeClr val="lt1"/>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sz="1800">
                          <a:solidFill>
                            <a:schemeClr val="accent4"/>
                          </a:solidFill>
                        </a:rPr>
                        <a:t>LOW RISK</a:t>
                      </a:r>
                      <a:endParaRPr b="1" sz="1800">
                        <a:solidFill>
                          <a:schemeClr val="accent4"/>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chemeClr val="lt1"/>
                          </a:solidFill>
                        </a:rPr>
                        <a:t>.93</a:t>
                      </a:r>
                      <a:endParaRPr sz="1800">
                        <a:solidFill>
                          <a:schemeClr val="lt1"/>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chemeClr val="lt1"/>
                          </a:solidFill>
                        </a:rPr>
                        <a:t>.99</a:t>
                      </a:r>
                      <a:endParaRPr sz="1800">
                        <a:solidFill>
                          <a:schemeClr val="lt1"/>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chemeClr val="lt1"/>
                          </a:solidFill>
                        </a:rPr>
                        <a:t>.96</a:t>
                      </a:r>
                      <a:endParaRPr sz="1800">
                        <a:solidFill>
                          <a:schemeClr val="lt1"/>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chemeClr val="lt1"/>
                          </a:solidFill>
                        </a:rPr>
                        <a:t>10767</a:t>
                      </a:r>
                      <a:endParaRPr sz="1800">
                        <a:solidFill>
                          <a:schemeClr val="lt1"/>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sz="1800">
                          <a:solidFill>
                            <a:schemeClr val="accent4"/>
                          </a:solidFill>
                        </a:rPr>
                        <a:t>HIGH RISK</a:t>
                      </a:r>
                      <a:endParaRPr b="1" sz="1800">
                        <a:solidFill>
                          <a:schemeClr val="accent4"/>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chemeClr val="lt1"/>
                          </a:solidFill>
                        </a:rPr>
                        <a:t>.96</a:t>
                      </a:r>
                      <a:endParaRPr sz="1800">
                        <a:solidFill>
                          <a:schemeClr val="lt1"/>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rgbClr val="FF0000"/>
                          </a:solidFill>
                        </a:rPr>
                        <a:t>.70</a:t>
                      </a:r>
                      <a:endParaRPr sz="1800">
                        <a:solidFill>
                          <a:srgbClr val="FF0000"/>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chemeClr val="lt1"/>
                          </a:solidFill>
                        </a:rPr>
                        <a:t>.81</a:t>
                      </a:r>
                      <a:endParaRPr sz="1800">
                        <a:solidFill>
                          <a:schemeClr val="lt1"/>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chemeClr val="lt1"/>
                          </a:solidFill>
                        </a:rPr>
                        <a:t>  2794</a:t>
                      </a:r>
                      <a:endParaRPr sz="1800">
                        <a:solidFill>
                          <a:schemeClr val="lt1"/>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sz="1800">
                          <a:solidFill>
                            <a:srgbClr val="FFC000"/>
                          </a:solidFill>
                        </a:rPr>
                        <a:t>ACCURACY</a:t>
                      </a:r>
                      <a:endParaRPr b="1" sz="1800">
                        <a:solidFill>
                          <a:srgbClr val="FFC000"/>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chemeClr val="lt1"/>
                          </a:solidFill>
                        </a:rPr>
                        <a:t>.</a:t>
                      </a:r>
                      <a:r>
                        <a:rPr b="1" lang="en-US" sz="1800">
                          <a:solidFill>
                            <a:srgbClr val="FFC000"/>
                          </a:solidFill>
                        </a:rPr>
                        <a:t>93</a:t>
                      </a:r>
                      <a:endParaRPr b="1" sz="1800">
                        <a:solidFill>
                          <a:srgbClr val="FFC000"/>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chemeClr val="lt1"/>
                          </a:solidFill>
                        </a:rPr>
                        <a:t>13561</a:t>
                      </a:r>
                      <a:endParaRPr sz="1800">
                        <a:solidFill>
                          <a:schemeClr val="lt1"/>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sz="1800">
                          <a:solidFill>
                            <a:schemeClr val="accent4"/>
                          </a:solidFill>
                        </a:rPr>
                        <a:t>MACRO AVG</a:t>
                      </a:r>
                      <a:endParaRPr b="1" sz="1800">
                        <a:solidFill>
                          <a:schemeClr val="accent4"/>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chemeClr val="lt1"/>
                          </a:solidFill>
                        </a:rPr>
                        <a:t>.94</a:t>
                      </a:r>
                      <a:endParaRPr sz="1800">
                        <a:solidFill>
                          <a:schemeClr val="lt1"/>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chemeClr val="lt1"/>
                          </a:solidFill>
                        </a:rPr>
                        <a:t>.85</a:t>
                      </a:r>
                      <a:endParaRPr sz="1800">
                        <a:solidFill>
                          <a:schemeClr val="lt1"/>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chemeClr val="lt1"/>
                          </a:solidFill>
                        </a:rPr>
                        <a:t>.88</a:t>
                      </a:r>
                      <a:endParaRPr sz="1800">
                        <a:solidFill>
                          <a:schemeClr val="lt1"/>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chemeClr val="lt1"/>
                          </a:solidFill>
                        </a:rPr>
                        <a:t>13561</a:t>
                      </a:r>
                      <a:endParaRPr sz="1800">
                        <a:solidFill>
                          <a:schemeClr val="lt1"/>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sz="1800">
                          <a:solidFill>
                            <a:schemeClr val="accent4"/>
                          </a:solidFill>
                        </a:rPr>
                        <a:t>WEIGHTED AVG</a:t>
                      </a:r>
                      <a:endParaRPr b="1" sz="1800">
                        <a:solidFill>
                          <a:schemeClr val="accent4"/>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chemeClr val="lt1"/>
                          </a:solidFill>
                        </a:rPr>
                        <a:t>.93</a:t>
                      </a:r>
                      <a:endParaRPr sz="1800">
                        <a:solidFill>
                          <a:schemeClr val="lt1"/>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chemeClr val="lt1"/>
                          </a:solidFill>
                        </a:rPr>
                        <a:t>.93</a:t>
                      </a:r>
                      <a:endParaRPr sz="1800">
                        <a:solidFill>
                          <a:schemeClr val="lt1"/>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chemeClr val="lt1"/>
                          </a:solidFill>
                        </a:rPr>
                        <a:t>.93</a:t>
                      </a:r>
                      <a:endParaRPr sz="1800">
                        <a:solidFill>
                          <a:schemeClr val="lt1"/>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chemeClr val="lt1"/>
                          </a:solidFill>
                        </a:rPr>
                        <a:t>13561</a:t>
                      </a:r>
                      <a:endParaRPr sz="1800">
                        <a:solidFill>
                          <a:schemeClr val="lt1"/>
                        </a:solidFill>
                      </a:endParaRPr>
                    </a:p>
                  </a:txBody>
                  <a:tcPr marT="91425" marB="91425" marR="91425" marL="91425">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r>
            </a:tbl>
          </a:graphicData>
        </a:graphic>
      </p:graphicFrame>
      <p:sp>
        <p:nvSpPr>
          <p:cNvPr id="199" name="Google Shape;199;g2a6b7aef00c_2_0"/>
          <p:cNvSpPr txBox="1"/>
          <p:nvPr/>
        </p:nvSpPr>
        <p:spPr>
          <a:xfrm>
            <a:off x="1334025" y="1587675"/>
            <a:ext cx="9425700" cy="5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g2a6b7aef00c_2_0"/>
          <p:cNvSpPr txBox="1"/>
          <p:nvPr/>
        </p:nvSpPr>
        <p:spPr>
          <a:xfrm>
            <a:off x="1696175" y="1384000"/>
            <a:ext cx="8171100" cy="11634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Clr>
                <a:schemeClr val="dk1"/>
              </a:buClr>
              <a:buSzPts val="1100"/>
              <a:buFont typeface="Arial"/>
              <a:buNone/>
            </a:pPr>
            <a:r>
              <a:rPr b="1" lang="en-US" sz="2100">
                <a:solidFill>
                  <a:schemeClr val="lt1"/>
                </a:solidFill>
                <a:latin typeface="Roboto"/>
                <a:ea typeface="Roboto"/>
                <a:cs typeface="Roboto"/>
                <a:sym typeface="Roboto"/>
              </a:rPr>
              <a:t>Balanced Accuracy: 0.8461485786755695</a:t>
            </a:r>
            <a:endParaRPr b="1" sz="2100">
              <a:solidFill>
                <a:schemeClr val="lt1"/>
              </a:solidFill>
              <a:latin typeface="Roboto"/>
              <a:ea typeface="Roboto"/>
              <a:cs typeface="Roboto"/>
              <a:sym typeface="Roboto"/>
            </a:endParaRPr>
          </a:p>
          <a:p>
            <a:pPr indent="0" lvl="0" marL="0" rtl="0" algn="l">
              <a:spcBef>
                <a:spcPts val="100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a6b7aef00c_0_14"/>
          <p:cNvSpPr txBox="1"/>
          <p:nvPr>
            <p:ph type="title"/>
          </p:nvPr>
        </p:nvSpPr>
        <p:spPr>
          <a:xfrm>
            <a:off x="985851" y="51426"/>
            <a:ext cx="10131300" cy="10449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C000"/>
              </a:buClr>
              <a:buSzPts val="3600"/>
              <a:buFont typeface="Calibri"/>
              <a:buNone/>
            </a:pPr>
            <a:r>
              <a:rPr b="1" lang="en-US" sz="4000">
                <a:solidFill>
                  <a:srgbClr val="FFC000"/>
                </a:solidFill>
              </a:rPr>
              <a:t>MODEL ANALYSIS</a:t>
            </a:r>
            <a:endParaRPr b="1" sz="4000"/>
          </a:p>
        </p:txBody>
      </p:sp>
      <p:sp>
        <p:nvSpPr>
          <p:cNvPr id="206" name="Google Shape;206;g2a6b7aef00c_0_14"/>
          <p:cNvSpPr txBox="1"/>
          <p:nvPr>
            <p:ph idx="1" type="body"/>
          </p:nvPr>
        </p:nvSpPr>
        <p:spPr>
          <a:xfrm>
            <a:off x="288300" y="997025"/>
            <a:ext cx="11718000" cy="5741700"/>
          </a:xfrm>
          <a:prstGeom prst="rect">
            <a:avLst/>
          </a:prstGeom>
          <a:noFill/>
          <a:ln>
            <a:noFill/>
          </a:ln>
        </p:spPr>
        <p:txBody>
          <a:bodyPr anchorCtr="0" anchor="ctr" bIns="45700" lIns="91425" spcFirstLastPara="1" rIns="91425" wrap="square" tIns="45700">
            <a:normAutofit fontScale="70000" lnSpcReduction="20000"/>
          </a:bodyPr>
          <a:lstStyle/>
          <a:p>
            <a:pPr indent="0" lvl="0" marL="457200" rtl="0" algn="l">
              <a:spcBef>
                <a:spcPts val="1000"/>
              </a:spcBef>
              <a:spcAft>
                <a:spcPts val="0"/>
              </a:spcAft>
              <a:buNone/>
            </a:pPr>
            <a:r>
              <a:t/>
            </a:r>
            <a:endParaRPr sz="2644">
              <a:latin typeface="Inter"/>
              <a:ea typeface="Inter"/>
              <a:cs typeface="Inter"/>
              <a:sym typeface="Inter"/>
            </a:endParaRPr>
          </a:p>
          <a:p>
            <a:pPr indent="-346136" lvl="0" marL="457200" rtl="0" algn="l">
              <a:spcBef>
                <a:spcPts val="1000"/>
              </a:spcBef>
              <a:spcAft>
                <a:spcPts val="0"/>
              </a:spcAft>
              <a:buSzPct val="100000"/>
              <a:buFont typeface="Inter"/>
              <a:buChar char="❏"/>
            </a:pPr>
            <a:r>
              <a:rPr b="1" lang="en-US" sz="2644">
                <a:solidFill>
                  <a:srgbClr val="93C47D"/>
                </a:solidFill>
                <a:latin typeface="Inter"/>
                <a:ea typeface="Inter"/>
                <a:cs typeface="Inter"/>
                <a:sym typeface="Inter"/>
              </a:rPr>
              <a:t>94% ACCURACY</a:t>
            </a:r>
            <a:r>
              <a:rPr lang="en-US" sz="2644">
                <a:latin typeface="Inter"/>
                <a:ea typeface="Inter"/>
                <a:cs typeface="Inter"/>
                <a:sym typeface="Inter"/>
              </a:rPr>
              <a:t>-only 6% of all predictions of both classes are incorrect</a:t>
            </a:r>
            <a:endParaRPr sz="2644">
              <a:latin typeface="Inter"/>
              <a:ea typeface="Inter"/>
              <a:cs typeface="Inter"/>
              <a:sym typeface="Inter"/>
            </a:endParaRPr>
          </a:p>
          <a:p>
            <a:pPr indent="0" lvl="0" marL="0" rtl="0" algn="l">
              <a:spcBef>
                <a:spcPts val="1000"/>
              </a:spcBef>
              <a:spcAft>
                <a:spcPts val="0"/>
              </a:spcAft>
              <a:buNone/>
            </a:pPr>
            <a:r>
              <a:t/>
            </a:r>
            <a:endParaRPr sz="2644">
              <a:latin typeface="Inter"/>
              <a:ea typeface="Inter"/>
              <a:cs typeface="Inter"/>
              <a:sym typeface="Inter"/>
            </a:endParaRPr>
          </a:p>
          <a:p>
            <a:pPr indent="0" lvl="0" marL="457200" rtl="0" algn="l">
              <a:spcBef>
                <a:spcPts val="1000"/>
              </a:spcBef>
              <a:spcAft>
                <a:spcPts val="0"/>
              </a:spcAft>
              <a:buNone/>
            </a:pPr>
            <a:r>
              <a:t/>
            </a:r>
            <a:endParaRPr sz="2644">
              <a:latin typeface="Inter"/>
              <a:ea typeface="Inter"/>
              <a:cs typeface="Inter"/>
              <a:sym typeface="Inter"/>
            </a:endParaRPr>
          </a:p>
          <a:p>
            <a:pPr indent="-346136" lvl="0" marL="457200" rtl="0" algn="l">
              <a:spcBef>
                <a:spcPts val="1000"/>
              </a:spcBef>
              <a:spcAft>
                <a:spcPts val="0"/>
              </a:spcAft>
              <a:buSzPct val="100000"/>
              <a:buFont typeface="Inter"/>
              <a:buChar char="❏"/>
            </a:pPr>
            <a:r>
              <a:rPr b="1" lang="en-US" sz="2644">
                <a:solidFill>
                  <a:srgbClr val="FFE599"/>
                </a:solidFill>
                <a:latin typeface="Inter"/>
                <a:ea typeface="Inter"/>
                <a:cs typeface="Inter"/>
                <a:sym typeface="Inter"/>
              </a:rPr>
              <a:t>Low Risk: </a:t>
            </a:r>
            <a:r>
              <a:rPr b="1" lang="en-US" sz="2644">
                <a:solidFill>
                  <a:srgbClr val="93C47D"/>
                </a:solidFill>
                <a:latin typeface="Inter"/>
                <a:ea typeface="Inter"/>
                <a:cs typeface="Inter"/>
                <a:sym typeface="Inter"/>
              </a:rPr>
              <a:t>0.93 Precision</a:t>
            </a:r>
            <a:r>
              <a:rPr lang="en-US" sz="2644">
                <a:latin typeface="Inter"/>
                <a:ea typeface="Inter"/>
                <a:cs typeface="Inter"/>
                <a:sym typeface="Inter"/>
              </a:rPr>
              <a:t>-is not correct only 7% of the time when low risk is predicte</a:t>
            </a:r>
            <a:r>
              <a:rPr lang="en-US" sz="2644">
                <a:latin typeface="Inter"/>
                <a:ea typeface="Inter"/>
                <a:cs typeface="Inter"/>
                <a:sym typeface="Inter"/>
              </a:rPr>
              <a:t>d</a:t>
            </a:r>
            <a:endParaRPr sz="2644">
              <a:latin typeface="Inter"/>
              <a:ea typeface="Inter"/>
              <a:cs typeface="Inter"/>
              <a:sym typeface="Inter"/>
            </a:endParaRPr>
          </a:p>
          <a:p>
            <a:pPr indent="0" lvl="0" marL="457200" rtl="0" algn="l">
              <a:spcBef>
                <a:spcPts val="1000"/>
              </a:spcBef>
              <a:spcAft>
                <a:spcPts val="0"/>
              </a:spcAft>
              <a:buNone/>
            </a:pPr>
            <a:r>
              <a:rPr lang="en-US" sz="2644">
                <a:latin typeface="Inter"/>
                <a:ea typeface="Inter"/>
                <a:cs typeface="Inter"/>
                <a:sym typeface="Inter"/>
              </a:rPr>
              <a:t>	    </a:t>
            </a:r>
            <a:endParaRPr sz="2644">
              <a:latin typeface="Inter"/>
              <a:ea typeface="Inter"/>
              <a:cs typeface="Inter"/>
              <a:sym typeface="Inter"/>
            </a:endParaRPr>
          </a:p>
          <a:p>
            <a:pPr indent="0" lvl="0" marL="457200" rtl="0" algn="l">
              <a:spcBef>
                <a:spcPts val="1000"/>
              </a:spcBef>
              <a:spcAft>
                <a:spcPts val="0"/>
              </a:spcAft>
              <a:buNone/>
            </a:pPr>
            <a:r>
              <a:rPr lang="en-US" sz="2644">
                <a:latin typeface="Inter"/>
                <a:ea typeface="Inter"/>
                <a:cs typeface="Inter"/>
                <a:sym typeface="Inter"/>
              </a:rPr>
              <a:t>                 </a:t>
            </a:r>
            <a:r>
              <a:rPr b="1" lang="en-US" sz="2644">
                <a:solidFill>
                  <a:srgbClr val="93C47D"/>
                </a:solidFill>
                <a:latin typeface="Inter"/>
                <a:ea typeface="Inter"/>
                <a:cs typeface="Inter"/>
                <a:sym typeface="Inter"/>
              </a:rPr>
              <a:t>1.00  Recall</a:t>
            </a:r>
            <a:r>
              <a:rPr lang="en-US" sz="2644">
                <a:latin typeface="Inter"/>
                <a:ea typeface="Inter"/>
                <a:cs typeface="Inter"/>
                <a:sym typeface="Inter"/>
              </a:rPr>
              <a:t>-correctly identifies 100% of all instances of low risk</a:t>
            </a:r>
            <a:endParaRPr sz="2644">
              <a:latin typeface="Inter"/>
              <a:ea typeface="Inter"/>
              <a:cs typeface="Inter"/>
              <a:sym typeface="Inter"/>
            </a:endParaRPr>
          </a:p>
          <a:p>
            <a:pPr indent="0" lvl="0" marL="457200" rtl="0" algn="l">
              <a:spcBef>
                <a:spcPts val="1000"/>
              </a:spcBef>
              <a:spcAft>
                <a:spcPts val="0"/>
              </a:spcAft>
              <a:buNone/>
            </a:pPr>
            <a:r>
              <a:t/>
            </a:r>
            <a:endParaRPr sz="2644">
              <a:latin typeface="Inter"/>
              <a:ea typeface="Inter"/>
              <a:cs typeface="Inter"/>
              <a:sym typeface="Inter"/>
            </a:endParaRPr>
          </a:p>
          <a:p>
            <a:pPr indent="0" lvl="0" marL="457200" rtl="0" algn="l">
              <a:spcBef>
                <a:spcPts val="1000"/>
              </a:spcBef>
              <a:spcAft>
                <a:spcPts val="0"/>
              </a:spcAft>
              <a:buNone/>
            </a:pPr>
            <a:r>
              <a:t/>
            </a:r>
            <a:endParaRPr sz="2644">
              <a:latin typeface="Inter"/>
              <a:ea typeface="Inter"/>
              <a:cs typeface="Inter"/>
              <a:sym typeface="Inter"/>
            </a:endParaRPr>
          </a:p>
          <a:p>
            <a:pPr indent="-346136" lvl="0" marL="457200" rtl="0" algn="l">
              <a:spcBef>
                <a:spcPts val="1000"/>
              </a:spcBef>
              <a:spcAft>
                <a:spcPts val="0"/>
              </a:spcAft>
              <a:buSzPct val="100000"/>
              <a:buFont typeface="Inter"/>
              <a:buChar char="❏"/>
            </a:pPr>
            <a:r>
              <a:rPr b="1" lang="en-US" sz="2644">
                <a:solidFill>
                  <a:srgbClr val="FFE599"/>
                </a:solidFill>
                <a:latin typeface="Inter"/>
                <a:ea typeface="Inter"/>
                <a:cs typeface="Inter"/>
                <a:sym typeface="Inter"/>
              </a:rPr>
              <a:t>High</a:t>
            </a:r>
            <a:r>
              <a:rPr b="1" lang="en-US" sz="2644">
                <a:solidFill>
                  <a:srgbClr val="FFE599"/>
                </a:solidFill>
                <a:latin typeface="Inter"/>
                <a:ea typeface="Inter"/>
                <a:cs typeface="Inter"/>
                <a:sym typeface="Inter"/>
              </a:rPr>
              <a:t> Risk: </a:t>
            </a:r>
            <a:r>
              <a:rPr b="1" lang="en-US" sz="2644">
                <a:solidFill>
                  <a:srgbClr val="93C47D"/>
                </a:solidFill>
                <a:latin typeface="Inter"/>
                <a:ea typeface="Inter"/>
                <a:cs typeface="Inter"/>
                <a:sym typeface="Inter"/>
              </a:rPr>
              <a:t>1.00 Precision</a:t>
            </a:r>
            <a:r>
              <a:rPr lang="en-US" sz="2644">
                <a:latin typeface="Inter"/>
                <a:ea typeface="Inter"/>
                <a:cs typeface="Inter"/>
                <a:sym typeface="Inter"/>
              </a:rPr>
              <a:t>-is 100% correct when high risk is predicted</a:t>
            </a:r>
            <a:endParaRPr sz="2644">
              <a:latin typeface="Inter"/>
              <a:ea typeface="Inter"/>
              <a:cs typeface="Inter"/>
              <a:sym typeface="Inter"/>
            </a:endParaRPr>
          </a:p>
          <a:p>
            <a:pPr indent="0" lvl="0" marL="457200" rtl="0" algn="l">
              <a:spcBef>
                <a:spcPts val="1000"/>
              </a:spcBef>
              <a:spcAft>
                <a:spcPts val="0"/>
              </a:spcAft>
              <a:buNone/>
            </a:pPr>
            <a:r>
              <a:t/>
            </a:r>
            <a:endParaRPr sz="2644">
              <a:latin typeface="Inter"/>
              <a:ea typeface="Inter"/>
              <a:cs typeface="Inter"/>
              <a:sym typeface="Inter"/>
            </a:endParaRPr>
          </a:p>
          <a:p>
            <a:pPr indent="0" lvl="0" marL="0" rtl="0" algn="l">
              <a:spcBef>
                <a:spcPts val="1000"/>
              </a:spcBef>
              <a:spcAft>
                <a:spcPts val="0"/>
              </a:spcAft>
              <a:buNone/>
            </a:pPr>
            <a:r>
              <a:rPr lang="en-US" sz="2644">
                <a:latin typeface="Inter"/>
                <a:ea typeface="Inter"/>
                <a:cs typeface="Inter"/>
                <a:sym typeface="Inter"/>
              </a:rPr>
              <a:t>                       </a:t>
            </a:r>
            <a:r>
              <a:rPr b="1" lang="en-US" sz="2644">
                <a:solidFill>
                  <a:srgbClr val="93C47D"/>
                </a:solidFill>
                <a:latin typeface="Inter"/>
                <a:ea typeface="Inter"/>
                <a:cs typeface="Inter"/>
                <a:sym typeface="Inter"/>
              </a:rPr>
              <a:t> 0.70  Recall</a:t>
            </a:r>
            <a:r>
              <a:rPr lang="en-US" sz="2644">
                <a:latin typeface="Inter"/>
                <a:ea typeface="Inter"/>
                <a:cs typeface="Inter"/>
                <a:sym typeface="Inter"/>
              </a:rPr>
              <a:t>-misses 30% of the instances of high risk</a:t>
            </a:r>
            <a:r>
              <a:rPr lang="en-US" sz="2644">
                <a:latin typeface="Inter"/>
                <a:ea typeface="Inter"/>
                <a:cs typeface="Inter"/>
                <a:sym typeface="Inter"/>
              </a:rPr>
              <a:t>	</a:t>
            </a:r>
            <a:r>
              <a:rPr lang="en-US" sz="2644">
                <a:latin typeface="Inter"/>
                <a:ea typeface="Inter"/>
                <a:cs typeface="Inter"/>
                <a:sym typeface="Inter"/>
              </a:rPr>
              <a:t>	  </a:t>
            </a:r>
            <a:r>
              <a:rPr lang="en-US" sz="2644">
                <a:latin typeface="Inter"/>
                <a:ea typeface="Inter"/>
                <a:cs typeface="Inter"/>
                <a:sym typeface="Inter"/>
              </a:rPr>
              <a:t>  </a:t>
            </a:r>
            <a:endParaRPr sz="2644">
              <a:latin typeface="Inter"/>
              <a:ea typeface="Inter"/>
              <a:cs typeface="Inter"/>
              <a:sym typeface="Inter"/>
            </a:endParaRPr>
          </a:p>
          <a:p>
            <a:pPr indent="0" lvl="0" marL="457200" rtl="0" algn="l">
              <a:spcBef>
                <a:spcPts val="1000"/>
              </a:spcBef>
              <a:spcAft>
                <a:spcPts val="0"/>
              </a:spcAft>
              <a:buNone/>
            </a:pPr>
            <a:r>
              <a:t/>
            </a:r>
            <a:endParaRPr sz="2644">
              <a:latin typeface="Inter"/>
              <a:ea typeface="Inter"/>
              <a:cs typeface="Inter"/>
              <a:sym typeface="Inter"/>
            </a:endParaRPr>
          </a:p>
          <a:p>
            <a:pPr indent="0" lvl="0" marL="0" rtl="0" algn="l">
              <a:spcBef>
                <a:spcPts val="1000"/>
              </a:spcBef>
              <a:spcAft>
                <a:spcPts val="0"/>
              </a:spcAft>
              <a:buNone/>
            </a:pPr>
            <a:r>
              <a:rPr lang="en-US" sz="2400">
                <a:latin typeface="Inter"/>
                <a:ea typeface="Inter"/>
                <a:cs typeface="Inter"/>
                <a:sym typeface="Inter"/>
              </a:rPr>
              <a:t>                    </a:t>
            </a:r>
            <a:r>
              <a:rPr lang="en-US" sz="2400">
                <a:latin typeface="Inter"/>
                <a:ea typeface="Inter"/>
                <a:cs typeface="Inter"/>
                <a:sym typeface="Inter"/>
              </a:rPr>
              <a:t> </a:t>
            </a:r>
            <a:endParaRPr/>
          </a:p>
          <a:p>
            <a:pPr indent="-346136" lvl="0" marL="457200" rtl="0" algn="l">
              <a:spcBef>
                <a:spcPts val="1000"/>
              </a:spcBef>
              <a:spcAft>
                <a:spcPts val="0"/>
              </a:spcAft>
              <a:buSzPct val="100000"/>
              <a:buFont typeface="Inter"/>
              <a:buChar char="❏"/>
            </a:pPr>
            <a:r>
              <a:rPr b="1" lang="en-US" sz="2644">
                <a:solidFill>
                  <a:srgbClr val="FFE599"/>
                </a:solidFill>
                <a:latin typeface="Inter"/>
                <a:ea typeface="Inter"/>
                <a:cs typeface="Inter"/>
                <a:sym typeface="Inter"/>
              </a:rPr>
              <a:t>Recommendation: </a:t>
            </a:r>
            <a:r>
              <a:rPr lang="en-US" sz="2644">
                <a:latin typeface="Inter"/>
                <a:ea typeface="Inter"/>
                <a:cs typeface="Inter"/>
                <a:sym typeface="Inter"/>
              </a:rPr>
              <a:t>The physician considers prevalence and presenting clinical data</a:t>
            </a:r>
            <a:endParaRPr/>
          </a:p>
          <a:p>
            <a:pPr indent="-144780" lvl="0" marL="285750" rtl="0" algn="l">
              <a:spcBef>
                <a:spcPts val="1000"/>
              </a:spcBef>
              <a:spcAft>
                <a:spcPts val="0"/>
              </a:spcAft>
              <a:buSzPct val="100000"/>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2023-12-12T19:57:24Z</dcterms:created>
  <dc:creator>Michael Roberts</dc:creator>
</cp:coreProperties>
</file>