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57" r:id="rId3"/>
    <p:sldId id="258" r:id="rId4"/>
    <p:sldId id="263" r:id="rId5"/>
    <p:sldId id="264" r:id="rId6"/>
    <p:sldId id="260" r:id="rId7"/>
    <p:sldId id="265" r:id="rId8"/>
    <p:sldId id="259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0" autoAdjust="0"/>
    <p:restoredTop sz="94660"/>
  </p:normalViewPr>
  <p:slideViewPr>
    <p:cSldViewPr snapToGrid="0">
      <p:cViewPr varScale="1">
        <p:scale>
          <a:sx n="81" d="100"/>
          <a:sy n="81" d="100"/>
        </p:scale>
        <p:origin x="691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85AC3-6154-404B-9975-6DCACFB11C9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CC9A4-B368-4F2D-8CCB-5DFF8577F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50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1F5AD89-E6BC-4876-AA5D-C08F912449E7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FAC98723-5CB4-4944-B5E4-797EA2D37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95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AD89-E6BC-4876-AA5D-C08F912449E7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8723-5CB4-4944-B5E4-797EA2D37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27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AD89-E6BC-4876-AA5D-C08F912449E7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8723-5CB4-4944-B5E4-797EA2D37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86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AD89-E6BC-4876-AA5D-C08F912449E7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8723-5CB4-4944-B5E4-797EA2D37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51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AD89-E6BC-4876-AA5D-C08F912449E7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8723-5CB4-4944-B5E4-797EA2D37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41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AD89-E6BC-4876-AA5D-C08F912449E7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8723-5CB4-4944-B5E4-797EA2D37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95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AD89-E6BC-4876-AA5D-C08F912449E7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8723-5CB4-4944-B5E4-797EA2D37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52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AD89-E6BC-4876-AA5D-C08F912449E7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8723-5CB4-4944-B5E4-797EA2D37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59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AD89-E6BC-4876-AA5D-C08F912449E7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8723-5CB4-4944-B5E4-797EA2D37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27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AD89-E6BC-4876-AA5D-C08F912449E7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8723-5CB4-4944-B5E4-797EA2D37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5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AD89-E6BC-4876-AA5D-C08F912449E7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8723-5CB4-4944-B5E4-797EA2D37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87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AD89-E6BC-4876-AA5D-C08F912449E7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8723-5CB4-4944-B5E4-797EA2D37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95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AD89-E6BC-4876-AA5D-C08F912449E7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8723-5CB4-4944-B5E4-797EA2D37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49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AD89-E6BC-4876-AA5D-C08F912449E7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8723-5CB4-4944-B5E4-797EA2D37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47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AD89-E6BC-4876-AA5D-C08F912449E7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8723-5CB4-4944-B5E4-797EA2D37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95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AD89-E6BC-4876-AA5D-C08F912449E7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8723-5CB4-4944-B5E4-797EA2D37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AD89-E6BC-4876-AA5D-C08F912449E7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8723-5CB4-4944-B5E4-797EA2D37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79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1F5AD89-E6BC-4876-AA5D-C08F912449E7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C98723-5CB4-4944-B5E4-797EA2D37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144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E935B-5424-E51C-88F3-35C8728DF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6037" y="500710"/>
            <a:ext cx="8219925" cy="1623179"/>
          </a:xfrm>
        </p:spPr>
        <p:txBody>
          <a:bodyPr/>
          <a:lstStyle/>
          <a:p>
            <a:pPr algn="ctr"/>
            <a:r>
              <a:rPr lang="en-US" dirty="0"/>
              <a:t>Heart Disease Prediction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4FCA6A-AEA4-D8FB-FC08-1E12F0494B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2135" y="2415530"/>
            <a:ext cx="7197726" cy="1405467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solidFill>
                  <a:srgbClr val="FFC000"/>
                </a:solidFill>
              </a:rPr>
              <a:t>FINAL PROJECT</a:t>
            </a:r>
          </a:p>
          <a:p>
            <a:pPr algn="ctr"/>
            <a:r>
              <a:rPr lang="en-US" sz="3200" dirty="0">
                <a:solidFill>
                  <a:srgbClr val="FFC000"/>
                </a:solidFill>
              </a:rPr>
              <a:t>GROUP PRESENTATION</a:t>
            </a:r>
          </a:p>
        </p:txBody>
      </p:sp>
      <p:sp>
        <p:nvSpPr>
          <p:cNvPr id="4" name="Google Shape;159;p1">
            <a:extLst>
              <a:ext uri="{FF2B5EF4-FFF2-40B4-BE49-F238E27FC236}">
                <a16:creationId xmlns:a16="http://schemas.microsoft.com/office/drawing/2014/main" id="{4D85DC67-52F3-A929-505D-09D3CB8DB2A7}"/>
              </a:ext>
            </a:extLst>
          </p:cNvPr>
          <p:cNvSpPr txBox="1"/>
          <p:nvPr/>
        </p:nvSpPr>
        <p:spPr>
          <a:xfrm>
            <a:off x="635366" y="4900660"/>
            <a:ext cx="2461339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Century Gothic"/>
                <a:sym typeface="Century Gothic"/>
              </a:rPr>
              <a:t>Terryann Barnett</a:t>
            </a:r>
            <a:endParaRPr dirty="0">
              <a:solidFill>
                <a:srgbClr val="FFC000"/>
              </a:solidFill>
              <a:latin typeface="Arial"/>
            </a:endParaRPr>
          </a:p>
          <a:p>
            <a:r>
              <a:rPr lang="en-US" dirty="0">
                <a:solidFill>
                  <a:srgbClr val="FFC000"/>
                </a:solidFill>
                <a:latin typeface="Century Gothic"/>
                <a:sym typeface="Century Gothic"/>
              </a:rPr>
              <a:t>Osman Dumbuya</a:t>
            </a:r>
            <a:endParaRPr dirty="0">
              <a:solidFill>
                <a:srgbClr val="FFC000"/>
              </a:solidFill>
              <a:latin typeface="Arial"/>
            </a:endParaRPr>
          </a:p>
          <a:p>
            <a:r>
              <a:rPr lang="en-US" dirty="0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Michael Roberts</a:t>
            </a:r>
            <a:endParaRPr dirty="0">
              <a:solidFill>
                <a:srgbClr val="FFC000"/>
              </a:solidFill>
              <a:latin typeface="Arial"/>
            </a:endParaRPr>
          </a:p>
        </p:txBody>
      </p:sp>
      <p:sp>
        <p:nvSpPr>
          <p:cNvPr id="5" name="Google Shape;160;p1">
            <a:extLst>
              <a:ext uri="{FF2B5EF4-FFF2-40B4-BE49-F238E27FC236}">
                <a16:creationId xmlns:a16="http://schemas.microsoft.com/office/drawing/2014/main" id="{FCCEFB7F-A307-B297-A22E-45FB0FA9BF53}"/>
              </a:ext>
            </a:extLst>
          </p:cNvPr>
          <p:cNvSpPr txBox="1"/>
          <p:nvPr/>
        </p:nvSpPr>
        <p:spPr>
          <a:xfrm>
            <a:off x="6889751" y="4941802"/>
            <a:ext cx="4907057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dirty="0">
                <a:latin typeface="Century Gothic"/>
                <a:ea typeface="Century Gothic"/>
                <a:cs typeface="Century Gothic"/>
                <a:sym typeface="Century Gothic"/>
              </a:rPr>
              <a:t>Data Analytics Boot Camp Program</a:t>
            </a:r>
            <a:endParaRPr lang="en-US" dirty="0">
              <a:latin typeface="Arial"/>
            </a:endParaRPr>
          </a:p>
          <a:p>
            <a:r>
              <a:rPr lang="en-US" dirty="0">
                <a:latin typeface="Century Gothic"/>
                <a:ea typeface="Century Gothic"/>
                <a:cs typeface="Century Gothic"/>
                <a:sym typeface="Century Gothic"/>
              </a:rPr>
              <a:t>Columbia University School of Engineering</a:t>
            </a:r>
            <a:endParaRPr dirty="0">
              <a:latin typeface="Arial"/>
            </a:endParaRPr>
          </a:p>
          <a:p>
            <a:r>
              <a:rPr lang="en-US" dirty="0">
                <a:latin typeface="Century Gothic"/>
                <a:ea typeface="Century Gothic"/>
                <a:cs typeface="Century Gothic"/>
                <a:sym typeface="Century Gothic"/>
              </a:rPr>
              <a:t>December 14, 2023</a:t>
            </a:r>
            <a:endParaRPr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3919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C6BD5-2644-2F15-AB92-8672E8FD3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QUESTIONS, DISCUSSION, LESSONS LEARNED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52B618-6D0E-E13A-E40D-877338DD3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703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F617B-D255-1DA9-8E11-8F2007A7C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1044804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Nature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D29B2-0A0D-0460-06FE-2C774D4B5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984" y="2142068"/>
            <a:ext cx="11097706" cy="3099236"/>
          </a:xfrm>
        </p:spPr>
        <p:txBody>
          <a:bodyPr>
            <a:normAutofit fontScale="92500" lnSpcReduction="10000"/>
          </a:bodyPr>
          <a:lstStyle/>
          <a:p>
            <a:r>
              <a:rPr lang="en-US" sz="2400" b="0" i="0" dirty="0">
                <a:effectLst/>
                <a:latin typeface="Inter"/>
              </a:rPr>
              <a:t>Heart Disease is among the most prevalent chronic diseases in the United States. </a:t>
            </a:r>
          </a:p>
          <a:p>
            <a:r>
              <a:rPr lang="en-US" sz="2400" b="0" i="0" dirty="0">
                <a:effectLst/>
                <a:latin typeface="Inter"/>
              </a:rPr>
              <a:t>It claims roughly 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Inter"/>
              </a:rPr>
              <a:t>647,000</a:t>
            </a:r>
            <a:r>
              <a:rPr lang="en-US" sz="2400" b="0" i="0" dirty="0">
                <a:effectLst/>
                <a:latin typeface="Inter"/>
              </a:rPr>
              <a:t> lives each year!</a:t>
            </a:r>
            <a:endParaRPr lang="en-US" sz="2400" dirty="0"/>
          </a:p>
          <a:p>
            <a:r>
              <a:rPr lang="en-US" sz="2400" dirty="0"/>
              <a:t>Primary care physicians can benefit from an application that quickly screens patients for heart disease risk and recommend them for further tests and treatment.</a:t>
            </a:r>
          </a:p>
          <a:p>
            <a:r>
              <a:rPr lang="en-US" sz="2400" dirty="0"/>
              <a:t>This project’s objective is to develop and demonstrate such an application.</a:t>
            </a:r>
          </a:p>
          <a:p>
            <a:endParaRPr lang="en-US" sz="2400" dirty="0"/>
          </a:p>
          <a:p>
            <a:r>
              <a:rPr lang="en-US" sz="2400" dirty="0"/>
              <a:t>(</a:t>
            </a:r>
            <a:r>
              <a:rPr lang="en-US" sz="2400" dirty="0">
                <a:solidFill>
                  <a:srgbClr val="00B050"/>
                </a:solidFill>
              </a:rPr>
              <a:t>one or two more bullet points could be added – if needed</a:t>
            </a:r>
            <a:r>
              <a:rPr lang="en-US" sz="2400" dirty="0"/>
              <a:t>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4419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5C1F0-5DD6-16E9-D44E-41E59B86C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Strategy of Extracting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D0B6C-E094-13C0-19BC-A0DF0F401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Convert 500mb size dataset of more than 300 columns and 440k rows to under 15 rows and 67k columns</a:t>
            </a:r>
          </a:p>
          <a:p>
            <a:r>
              <a:rPr lang="en-US" dirty="0"/>
              <a:t>Rename columns to make them more readable and drop rows with null (empty) values</a:t>
            </a:r>
          </a:p>
          <a:p>
            <a:r>
              <a:rPr lang="en-US" dirty="0"/>
              <a:t>Ensured that columns had binary values (0 or 1) </a:t>
            </a:r>
          </a:p>
          <a:p>
            <a:r>
              <a:rPr lang="en-US" dirty="0"/>
              <a:t>(more text to follow)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685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18665-4D5B-F3DA-27EE-C0CAA900E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Strategy for building the predictive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F1BE6-4D91-FD85-501E-52D2EEDB6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(need text here)</a:t>
            </a:r>
          </a:p>
        </p:txBody>
      </p:sp>
    </p:spTree>
    <p:extLst>
      <p:ext uri="{BB962C8B-B14F-4D97-AF65-F5344CB8AC3E}">
        <p14:creationId xmlns:p14="http://schemas.microsoft.com/office/powerpoint/2010/main" val="2653602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37FAA-CAD3-39F4-6B3A-B44714768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Description of Client &amp; Server-Side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A8827-F8CB-B92A-7D3D-20D99C2A3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(need text here)</a:t>
            </a:r>
          </a:p>
        </p:txBody>
      </p:sp>
    </p:spTree>
    <p:extLst>
      <p:ext uri="{BB962C8B-B14F-4D97-AF65-F5344CB8AC3E}">
        <p14:creationId xmlns:p14="http://schemas.microsoft.com/office/powerpoint/2010/main" val="411595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09588-D27A-1CF2-6090-2D78FC846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Flow of Application Website &amp;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95A54-78D2-D9CB-16E3-1FF465953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(need text here and maybe a screen shot of the website/application main page)</a:t>
            </a:r>
          </a:p>
        </p:txBody>
      </p:sp>
    </p:spTree>
    <p:extLst>
      <p:ext uri="{BB962C8B-B14F-4D97-AF65-F5344CB8AC3E}">
        <p14:creationId xmlns:p14="http://schemas.microsoft.com/office/powerpoint/2010/main" val="1871982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61687-4D63-3706-88BA-D491978CD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Live Demonstration of the application!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39E58-CD8D-D1C9-454F-6E99C892A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/>
              <a:t>Jointly Presented By:</a:t>
            </a:r>
          </a:p>
          <a:p>
            <a:r>
              <a:rPr lang="en-US" dirty="0"/>
              <a:t>Terryann</a:t>
            </a:r>
          </a:p>
          <a:p>
            <a:r>
              <a:rPr lang="en-US" dirty="0"/>
              <a:t>Osman</a:t>
            </a:r>
          </a:p>
          <a:p>
            <a:r>
              <a:rPr lang="en-US" dirty="0"/>
              <a:t>Michael</a:t>
            </a:r>
          </a:p>
        </p:txBody>
      </p:sp>
    </p:spTree>
    <p:extLst>
      <p:ext uri="{BB962C8B-B14F-4D97-AF65-F5344CB8AC3E}">
        <p14:creationId xmlns:p14="http://schemas.microsoft.com/office/powerpoint/2010/main" val="706677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76E16-9990-F424-A0CB-F606F77D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Key Challenges in using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4B2E1-D512-37AA-1F84-C0E01B68A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/>
              <a:t>(text to be added here)</a:t>
            </a:r>
          </a:p>
        </p:txBody>
      </p:sp>
    </p:spTree>
    <p:extLst>
      <p:ext uri="{BB962C8B-B14F-4D97-AF65-F5344CB8AC3E}">
        <p14:creationId xmlns:p14="http://schemas.microsoft.com/office/powerpoint/2010/main" val="1421422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65F48-0EE6-6BDC-C7B8-59DF76021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Project 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2565D-9EF3-7EA0-2C4A-E38D0319F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365" y="2381037"/>
            <a:ext cx="10515600" cy="2095926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https://www.kaggle.com/datasets/alexteboul/heart-disease-health-indicators-dataset - Background information on heart disease in the US and the role the Centers for Disease Control and Prevention &amp; The National Heart, Lung, and Blood Institute have played in identifying several key risk factors related to heart disease</a:t>
            </a:r>
          </a:p>
          <a:p>
            <a:r>
              <a:rPr lang="en-US" sz="2000" dirty="0"/>
              <a:t>https://www.kaggle.com/datasets/cdc/behavioral-risk-factor-surveillance-system - </a:t>
            </a:r>
          </a:p>
          <a:p>
            <a:r>
              <a:rPr lang="en-US" sz="2000" dirty="0"/>
              <a:t>https://www.kaggle.com/datasets/cdc/behavioral-risk-factor-surveillance -system?select=2015.csv – Direct link to full database used in this project.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70711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216</TotalTime>
  <Words>342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Inter</vt:lpstr>
      <vt:lpstr>Celestial</vt:lpstr>
      <vt:lpstr>Heart Disease Prediction Application</vt:lpstr>
      <vt:lpstr>Nature of the project</vt:lpstr>
      <vt:lpstr>Strategy of Extracting the Dataset</vt:lpstr>
      <vt:lpstr>Strategy for building the predictive model</vt:lpstr>
      <vt:lpstr>Description of Client &amp; Server-Side Infrastructure</vt:lpstr>
      <vt:lpstr>Flow of Application Website &amp; Dashboard</vt:lpstr>
      <vt:lpstr>Live Demonstration of the application!</vt:lpstr>
      <vt:lpstr>Key Challenges in using the Dataset</vt:lpstr>
      <vt:lpstr>Project Data Source</vt:lpstr>
      <vt:lpstr>QUESTIONS, DISCUSSION, LESSONS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Prediction Application</dc:title>
  <dc:creator>Michael Roberts</dc:creator>
  <cp:lastModifiedBy>Michael Roberts</cp:lastModifiedBy>
  <cp:revision>7</cp:revision>
  <dcterms:created xsi:type="dcterms:W3CDTF">2023-12-12T19:57:24Z</dcterms:created>
  <dcterms:modified xsi:type="dcterms:W3CDTF">2023-12-12T23:33:46Z</dcterms:modified>
</cp:coreProperties>
</file>