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Inter"/>
      <p:regular r:id="rId19"/>
      <p:bold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xIfvhdMdVQkuJq4MoCG74UHzq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Inter-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64e9ffbfa_4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a64e9ffbfa_4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a64e9ffbfa_4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64e9ffbfa_4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64e9ffbfa_4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a64e9ffbfa_4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64e9ffbfa_4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64e9ffbfa_4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a64e9ffbfa_4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64e9ffbfa_4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a64e9ffbfa_4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descr="Celestia-R1---OverlayTitleHD.png" id="16" name="Google Shape;16;p1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7" name="Google Shape;17;p1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9" name="Google Shape;19;p1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pic>
        <p:nvPicPr>
          <p:cNvPr descr="Celestia-R1---OverlayContentHD.png" id="81" name="Google Shape;81;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2" name="Google Shape;82;p2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4" name="Google Shape;84;p2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5" name="Google Shape;85;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8" name="Shape 88"/>
        <p:cNvGrpSpPr/>
        <p:nvPr/>
      </p:nvGrpSpPr>
      <p:grpSpPr>
        <a:xfrm>
          <a:off x="0" y="0"/>
          <a:ext cx="0" cy="0"/>
          <a:chOff x="0" y="0"/>
          <a:chExt cx="0" cy="0"/>
        </a:xfrm>
      </p:grpSpPr>
      <p:pic>
        <p:nvPicPr>
          <p:cNvPr descr="Celestia-R1---OverlayContentHD.png" id="89" name="Google Shape;89;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2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2" name="Google Shape;92;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pic>
        <p:nvPicPr>
          <p:cNvPr descr="Celestia-R1---OverlayContentHD.png" id="96" name="Google Shape;96;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2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8" name="Google Shape;98;p2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9" name="Google Shape;99;p2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1" name="Google Shape;101;p2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2" name="Google Shape;102;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pic>
        <p:nvPicPr>
          <p:cNvPr descr="Celestia-R1---OverlayContentHD.png" id="106" name="Google Shape;106;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7" name="Google Shape;107;p2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9" name="Google Shape;109;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pic>
        <p:nvPicPr>
          <p:cNvPr descr="Celestia-R1---OverlayContentHD.png" id="113" name="Google Shape;113;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2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5" name="Google Shape;115;p2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6" name="Google Shape;116;p2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8" name="Google Shape;118;p2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9" name="Google Shape;119;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2" name="Shape 122"/>
        <p:cNvGrpSpPr/>
        <p:nvPr/>
      </p:nvGrpSpPr>
      <p:grpSpPr>
        <a:xfrm>
          <a:off x="0" y="0"/>
          <a:ext cx="0" cy="0"/>
          <a:chOff x="0" y="0"/>
          <a:chExt cx="0" cy="0"/>
        </a:xfrm>
      </p:grpSpPr>
      <p:pic>
        <p:nvPicPr>
          <p:cNvPr descr="Celestia-R1---OverlayContentHD.png" id="123" name="Google Shape;123;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2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6" name="Google Shape;126;p2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7" name="Google Shape;127;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pic>
        <p:nvPicPr>
          <p:cNvPr descr="Celestia-R1---OverlayContentHD.png" id="131" name="Google Shape;131;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2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3" name="Google Shape;133;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2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1" name="Google Shape;141;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Celestia-R1---OverlayContentHD.png" id="23" name="Google Shape;23;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4" name="Google Shape;24;p1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6" name="Google Shape;26;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pic>
        <p:nvPicPr>
          <p:cNvPr descr="Celestia-R1---OverlayContentHD.png" id="30" name="Google Shape;30;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1" name="Google Shape;31;p14"/>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3" name="Google Shape;33;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pic>
        <p:nvPicPr>
          <p:cNvPr descr="Celestia-R1---OverlayContentHD.png" id="37" name="Google Shape;37;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 name="Google Shape;38;p1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0" name="Google Shape;40;p15"/>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7" name="Google Shape;47;p1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8" name="Google Shape;48;p1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9" name="Google Shape;49;p1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0" name="Google Shape;50;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pic>
        <p:nvPicPr>
          <p:cNvPr descr="Celestia-R1---OverlayContentHD.png" id="54" name="Google Shape;54;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5" name="Google Shape;55;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pic>
        <p:nvPicPr>
          <p:cNvPr descr="Celestia-R1---OverlayContentHD.png" id="60" name="Google Shape;60;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1" name="Google Shape;61;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pic>
        <p:nvPicPr>
          <p:cNvPr descr="Celestia-R1---OverlayContentHD.png" id="65" name="Google Shape;65;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6" name="Google Shape;66;p1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8" name="Google Shape;68;p1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9" name="Google Shape;69;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4" name="Google Shape;74;p2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6" name="Google Shape;76;p2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7" name="Google Shape;77;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ctrTitle"/>
          </p:nvPr>
        </p:nvSpPr>
        <p:spPr>
          <a:xfrm>
            <a:off x="1986037" y="500710"/>
            <a:ext cx="8219925" cy="1623179"/>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Calibri"/>
              <a:buNone/>
            </a:pPr>
            <a:r>
              <a:rPr b="1" lang="en-US" sz="5800"/>
              <a:t>HEART DISEASE REFERRAL APPLICATION</a:t>
            </a:r>
            <a:endParaRPr b="1" sz="5800"/>
          </a:p>
        </p:txBody>
      </p:sp>
      <p:sp>
        <p:nvSpPr>
          <p:cNvPr id="149" name="Google Shape;149;p1"/>
          <p:cNvSpPr txBox="1"/>
          <p:nvPr>
            <p:ph idx="1" type="subTitle"/>
          </p:nvPr>
        </p:nvSpPr>
        <p:spPr>
          <a:xfrm>
            <a:off x="2322135" y="2415530"/>
            <a:ext cx="7197726" cy="14054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200"/>
              <a:buNone/>
            </a:pPr>
            <a:r>
              <a:rPr lang="en-US" sz="3200">
                <a:solidFill>
                  <a:srgbClr val="FFC000"/>
                </a:solidFill>
              </a:rPr>
              <a:t>FINAL PROJECT</a:t>
            </a:r>
            <a:endParaRPr/>
          </a:p>
          <a:p>
            <a:pPr indent="0" lvl="0" marL="0" rtl="0" algn="ctr">
              <a:spcBef>
                <a:spcPts val="1000"/>
              </a:spcBef>
              <a:spcAft>
                <a:spcPts val="0"/>
              </a:spcAft>
              <a:buSzPts val="3200"/>
              <a:buNone/>
            </a:pPr>
            <a:r>
              <a:rPr lang="en-US" sz="3200">
                <a:solidFill>
                  <a:srgbClr val="FFC000"/>
                </a:solidFill>
              </a:rPr>
              <a:t>GROUP PRESENTATION</a:t>
            </a:r>
            <a:endParaRPr/>
          </a:p>
        </p:txBody>
      </p:sp>
      <p:sp>
        <p:nvSpPr>
          <p:cNvPr id="150" name="Google Shape;150;p1"/>
          <p:cNvSpPr txBox="1"/>
          <p:nvPr/>
        </p:nvSpPr>
        <p:spPr>
          <a:xfrm>
            <a:off x="635366" y="4900660"/>
            <a:ext cx="2461339" cy="9232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C000"/>
                </a:solidFill>
                <a:latin typeface="Century Gothic"/>
                <a:ea typeface="Century Gothic"/>
                <a:cs typeface="Century Gothic"/>
                <a:sym typeface="Century Gothic"/>
              </a:rPr>
              <a:t>Terryann Barnett</a:t>
            </a:r>
            <a:endParaRPr sz="1800">
              <a:solidFill>
                <a:srgbClr val="FFC000"/>
              </a:solidFill>
              <a:latin typeface="Arial"/>
              <a:ea typeface="Arial"/>
              <a:cs typeface="Arial"/>
              <a:sym typeface="Arial"/>
            </a:endParaRPr>
          </a:p>
          <a:p>
            <a:pPr indent="0" lvl="0" marL="0" marR="0" rtl="0" algn="l">
              <a:spcBef>
                <a:spcPts val="0"/>
              </a:spcBef>
              <a:spcAft>
                <a:spcPts val="0"/>
              </a:spcAft>
              <a:buNone/>
            </a:pPr>
            <a:r>
              <a:rPr lang="en-US" sz="1800">
                <a:solidFill>
                  <a:srgbClr val="FFC000"/>
                </a:solidFill>
                <a:latin typeface="Century Gothic"/>
                <a:ea typeface="Century Gothic"/>
                <a:cs typeface="Century Gothic"/>
                <a:sym typeface="Century Gothic"/>
              </a:rPr>
              <a:t>Osman Dumbuya</a:t>
            </a:r>
            <a:endParaRPr sz="1800">
              <a:solidFill>
                <a:srgbClr val="FFC000"/>
              </a:solidFill>
              <a:latin typeface="Arial"/>
              <a:ea typeface="Arial"/>
              <a:cs typeface="Arial"/>
              <a:sym typeface="Arial"/>
            </a:endParaRPr>
          </a:p>
          <a:p>
            <a:pPr indent="0" lvl="0" marL="0" marR="0" rtl="0" algn="l">
              <a:spcBef>
                <a:spcPts val="0"/>
              </a:spcBef>
              <a:spcAft>
                <a:spcPts val="0"/>
              </a:spcAft>
              <a:buNone/>
            </a:pPr>
            <a:r>
              <a:rPr lang="en-US" sz="1800">
                <a:solidFill>
                  <a:srgbClr val="FFC000"/>
                </a:solidFill>
                <a:latin typeface="Century Gothic"/>
                <a:ea typeface="Century Gothic"/>
                <a:cs typeface="Century Gothic"/>
                <a:sym typeface="Century Gothic"/>
              </a:rPr>
              <a:t>Michael Roberts</a:t>
            </a:r>
            <a:endParaRPr sz="1800">
              <a:solidFill>
                <a:srgbClr val="FFC000"/>
              </a:solidFill>
              <a:latin typeface="Arial"/>
              <a:ea typeface="Arial"/>
              <a:cs typeface="Arial"/>
              <a:sym typeface="Arial"/>
            </a:endParaRPr>
          </a:p>
        </p:txBody>
      </p:sp>
      <p:sp>
        <p:nvSpPr>
          <p:cNvPr id="151" name="Google Shape;151;p1"/>
          <p:cNvSpPr txBox="1"/>
          <p:nvPr/>
        </p:nvSpPr>
        <p:spPr>
          <a:xfrm>
            <a:off x="6889751" y="4941802"/>
            <a:ext cx="4907057" cy="9232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Data Analytics Boot Camp Program</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Columbia University School of Engineering</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December 14, 2023</a:t>
            </a:r>
            <a:endParaRPr sz="1800">
              <a:solidFill>
                <a:schemeClr val="lt1"/>
              </a:solidFill>
              <a:latin typeface="Arial"/>
              <a:ea typeface="Arial"/>
              <a:cs typeface="Arial"/>
              <a:sym typeface="Arial"/>
            </a:endParaRPr>
          </a:p>
        </p:txBody>
      </p:sp>
      <p:pic>
        <p:nvPicPr>
          <p:cNvPr id="152" name="Google Shape;152;p1"/>
          <p:cNvPicPr preferRelativeResize="0"/>
          <p:nvPr/>
        </p:nvPicPr>
        <p:blipFill>
          <a:blip r:embed="rId3">
            <a:alphaModFix/>
          </a:blip>
          <a:stretch>
            <a:fillRect/>
          </a:stretch>
        </p:blipFill>
        <p:spPr>
          <a:xfrm>
            <a:off x="3120013" y="2183787"/>
            <a:ext cx="5601949" cy="249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ph type="title"/>
          </p:nvPr>
        </p:nvSpPr>
        <p:spPr>
          <a:xfrm>
            <a:off x="685876" y="220125"/>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a:solidFill>
                  <a:srgbClr val="FFC000"/>
                </a:solidFill>
              </a:rPr>
              <a:t>KEY CHALLENGES </a:t>
            </a:r>
            <a:endParaRPr b="1"/>
          </a:p>
        </p:txBody>
      </p:sp>
      <p:sp>
        <p:nvSpPr>
          <p:cNvPr id="212" name="Google Shape;212;p8"/>
          <p:cNvSpPr txBox="1"/>
          <p:nvPr>
            <p:ph idx="1" type="body"/>
          </p:nvPr>
        </p:nvSpPr>
        <p:spPr>
          <a:xfrm>
            <a:off x="685875" y="1515525"/>
            <a:ext cx="10778100" cy="49443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94736"/>
              <a:buNone/>
            </a:pPr>
            <a:r>
              <a:t/>
            </a:r>
            <a:endParaRPr b="1" sz="1900"/>
          </a:p>
          <a:p>
            <a:pPr indent="0" lvl="0" marL="0" rtl="0" algn="l">
              <a:spcBef>
                <a:spcPts val="0"/>
              </a:spcBef>
              <a:spcAft>
                <a:spcPts val="0"/>
              </a:spcAft>
              <a:buSzPct val="94736"/>
              <a:buNone/>
            </a:pPr>
            <a:r>
              <a:rPr b="1" lang="en-US" sz="1900"/>
              <a:t>DATA ANALYSIS</a:t>
            </a:r>
            <a:endParaRPr b="1" sz="1900"/>
          </a:p>
          <a:p>
            <a:pPr indent="0" lvl="0" marL="0" rtl="0" algn="l">
              <a:spcBef>
                <a:spcPts val="0"/>
              </a:spcBef>
              <a:spcAft>
                <a:spcPts val="0"/>
              </a:spcAft>
              <a:buSzPct val="94736"/>
              <a:buNone/>
            </a:pPr>
            <a:r>
              <a:rPr lang="en-US" sz="1900"/>
              <a:t>Large Data Set (440,000 rows by 330 columns</a:t>
            </a:r>
            <a:endParaRPr sz="1900"/>
          </a:p>
          <a:p>
            <a:pPr indent="0" lvl="0" marL="0" rtl="0" algn="l">
              <a:spcBef>
                <a:spcPts val="0"/>
              </a:spcBef>
              <a:spcAft>
                <a:spcPts val="0"/>
              </a:spcAft>
              <a:buSzPct val="94736"/>
              <a:buNone/>
            </a:pPr>
            <a:r>
              <a:rPr lang="en-US" sz="1900"/>
              <a:t>Domain Knowledge - BRFSS Codebook/clinician feedback</a:t>
            </a:r>
            <a:endParaRPr sz="1900"/>
          </a:p>
          <a:p>
            <a:pPr indent="0" lvl="0" marL="0" rtl="0" algn="l">
              <a:spcBef>
                <a:spcPts val="0"/>
              </a:spcBef>
              <a:spcAft>
                <a:spcPts val="0"/>
              </a:spcAft>
              <a:buSzPct val="94736"/>
              <a:buNone/>
            </a:pPr>
            <a:r>
              <a:rPr lang="en-US" sz="1900"/>
              <a:t>Locate and remove nulls/missing values/blanks/extraneous data</a:t>
            </a:r>
            <a:endParaRPr sz="1900"/>
          </a:p>
          <a:p>
            <a:pPr indent="0" lvl="0" marL="0" rtl="0" algn="l">
              <a:spcBef>
                <a:spcPts val="0"/>
              </a:spcBef>
              <a:spcAft>
                <a:spcPts val="0"/>
              </a:spcAft>
              <a:buSzPct val="94736"/>
              <a:buNone/>
            </a:pPr>
            <a:r>
              <a:t/>
            </a:r>
            <a:endParaRPr sz="1900"/>
          </a:p>
          <a:p>
            <a:pPr indent="0" lvl="0" marL="0" rtl="0" algn="l">
              <a:spcBef>
                <a:spcPts val="0"/>
              </a:spcBef>
              <a:spcAft>
                <a:spcPts val="0"/>
              </a:spcAft>
              <a:buSzPct val="94736"/>
              <a:buNone/>
            </a:pPr>
            <a:r>
              <a:rPr b="1" lang="en-US" sz="1900"/>
              <a:t>DATA SCIENCE</a:t>
            </a:r>
            <a:endParaRPr b="1" sz="1900"/>
          </a:p>
          <a:p>
            <a:pPr indent="0" lvl="0" marL="0" rtl="0" algn="l">
              <a:spcBef>
                <a:spcPts val="0"/>
              </a:spcBef>
              <a:spcAft>
                <a:spcPts val="0"/>
              </a:spcAft>
              <a:buSzPct val="94736"/>
              <a:buNone/>
            </a:pPr>
            <a:r>
              <a:rPr lang="en-US" sz="1900"/>
              <a:t>Binary structure (1 &amp; 2)</a:t>
            </a:r>
            <a:endParaRPr sz="1900"/>
          </a:p>
          <a:p>
            <a:pPr indent="0" lvl="0" marL="0" rtl="0" algn="l">
              <a:spcBef>
                <a:spcPts val="0"/>
              </a:spcBef>
              <a:spcAft>
                <a:spcPts val="0"/>
              </a:spcAft>
              <a:buSzPct val="94736"/>
              <a:buNone/>
            </a:pPr>
            <a:r>
              <a:rPr lang="en-US" sz="1900"/>
              <a:t>Categorical coding (0 t0 14)</a:t>
            </a:r>
            <a:endParaRPr sz="1900"/>
          </a:p>
          <a:p>
            <a:pPr indent="0" lvl="0" marL="0" rtl="0" algn="l">
              <a:spcBef>
                <a:spcPts val="0"/>
              </a:spcBef>
              <a:spcAft>
                <a:spcPts val="0"/>
              </a:spcAft>
              <a:buSzPct val="94736"/>
              <a:buNone/>
            </a:pPr>
            <a:r>
              <a:rPr lang="en-US" sz="1900"/>
              <a:t>Logistic Regression Model not converging</a:t>
            </a:r>
            <a:endParaRPr sz="1900"/>
          </a:p>
          <a:p>
            <a:pPr indent="0" lvl="0" marL="0" rtl="0" algn="l">
              <a:spcBef>
                <a:spcPts val="0"/>
              </a:spcBef>
              <a:spcAft>
                <a:spcPts val="0"/>
              </a:spcAft>
              <a:buSzPct val="94736"/>
              <a:buNone/>
            </a:pPr>
            <a:r>
              <a:rPr lang="en-US" sz="1900"/>
              <a:t>Some weakness in model especially High Risk Recall</a:t>
            </a:r>
            <a:endParaRPr sz="1900"/>
          </a:p>
          <a:p>
            <a:pPr indent="0" lvl="0" marL="0" rtl="0" algn="l">
              <a:spcBef>
                <a:spcPts val="0"/>
              </a:spcBef>
              <a:spcAft>
                <a:spcPts val="0"/>
              </a:spcAft>
              <a:buSzPct val="94736"/>
              <a:buNone/>
            </a:pPr>
            <a:r>
              <a:t/>
            </a:r>
            <a:endParaRPr b="1" sz="1900"/>
          </a:p>
          <a:p>
            <a:pPr indent="0" lvl="0" marL="0" rtl="0" algn="l">
              <a:spcBef>
                <a:spcPts val="0"/>
              </a:spcBef>
              <a:spcAft>
                <a:spcPts val="0"/>
              </a:spcAft>
              <a:buSzPct val="94736"/>
              <a:buNone/>
            </a:pPr>
            <a:r>
              <a:t/>
            </a:r>
            <a:endParaRPr sz="1900"/>
          </a:p>
          <a:p>
            <a:pPr indent="0" lvl="0" marL="0" rtl="0" algn="l">
              <a:spcBef>
                <a:spcPts val="0"/>
              </a:spcBef>
              <a:spcAft>
                <a:spcPts val="0"/>
              </a:spcAft>
              <a:buSzPct val="94736"/>
              <a:buNone/>
            </a:pPr>
            <a:r>
              <a:rPr b="1" lang="en-US" sz="1900"/>
              <a:t>WEB DEVELOPMENT</a:t>
            </a:r>
            <a:endParaRPr b="1" sz="1900"/>
          </a:p>
          <a:p>
            <a:pPr indent="0" lvl="0" marL="0" rtl="0" algn="l">
              <a:spcBef>
                <a:spcPts val="0"/>
              </a:spcBef>
              <a:spcAft>
                <a:spcPts val="0"/>
              </a:spcAft>
              <a:buSzPct val="94736"/>
              <a:buNone/>
            </a:pPr>
            <a:r>
              <a:rPr lang="en-US" sz="1900"/>
              <a:t>Flask (return.html)</a:t>
            </a:r>
            <a:endParaRPr sz="1900"/>
          </a:p>
          <a:p>
            <a:pPr indent="0" lvl="0" marL="0" rtl="0" algn="l">
              <a:spcBef>
                <a:spcPts val="0"/>
              </a:spcBef>
              <a:spcAft>
                <a:spcPts val="0"/>
              </a:spcAft>
              <a:buSzPct val="94736"/>
              <a:buNone/>
            </a:pPr>
            <a:r>
              <a:rPr lang="en-US" sz="1900"/>
              <a:t>Navigation Bar </a:t>
            </a:r>
            <a:endParaRPr sz="1900"/>
          </a:p>
          <a:p>
            <a:pPr indent="0" lvl="0" marL="0" rtl="0" algn="l">
              <a:spcBef>
                <a:spcPts val="0"/>
              </a:spcBef>
              <a:spcAft>
                <a:spcPts val="0"/>
              </a:spcAft>
              <a:buSzPct val="94736"/>
              <a:buNone/>
            </a:pPr>
            <a:r>
              <a:rPr lang="en-US" sz="1900"/>
              <a:t>formWizard</a:t>
            </a:r>
            <a:endParaRPr sz="1900"/>
          </a:p>
          <a:p>
            <a:pPr indent="0" lvl="0" marL="0" rtl="0" algn="l">
              <a:spcBef>
                <a:spcPts val="0"/>
              </a:spcBef>
              <a:spcAft>
                <a:spcPts val="0"/>
              </a:spcAft>
              <a:buSzPct val="94736"/>
              <a:buNone/>
            </a:pPr>
            <a:r>
              <a:t/>
            </a:r>
            <a:endParaRPr b="1" sz="1900"/>
          </a:p>
          <a:p>
            <a:pPr indent="0" lvl="0" marL="0" rtl="0" algn="l">
              <a:spcBef>
                <a:spcPts val="0"/>
              </a:spcBef>
              <a:spcAft>
                <a:spcPts val="0"/>
              </a:spcAft>
              <a:buSzPct val="94736"/>
              <a:buNone/>
            </a:pPr>
            <a:r>
              <a:rPr b="1" lang="en-US" sz="1900"/>
              <a:t>USER EXPERIENCE</a:t>
            </a:r>
            <a:endParaRPr b="1" sz="1900"/>
          </a:p>
          <a:p>
            <a:pPr indent="0" lvl="0" marL="0" rtl="0" algn="l">
              <a:spcBef>
                <a:spcPts val="0"/>
              </a:spcBef>
              <a:spcAft>
                <a:spcPts val="0"/>
              </a:spcAft>
              <a:buSzPct val="94736"/>
              <a:buNone/>
            </a:pPr>
            <a:r>
              <a:rPr lang="en-US" sz="1900"/>
              <a:t>Modern</a:t>
            </a:r>
            <a:endParaRPr sz="1900"/>
          </a:p>
          <a:p>
            <a:pPr indent="0" lvl="0" marL="0" rtl="0" algn="l">
              <a:spcBef>
                <a:spcPts val="0"/>
              </a:spcBef>
              <a:spcAft>
                <a:spcPts val="0"/>
              </a:spcAft>
              <a:buSzPct val="94736"/>
              <a:buNone/>
            </a:pPr>
            <a:r>
              <a:rPr lang="en-US" sz="1900"/>
              <a:t>Interactive</a:t>
            </a:r>
            <a:endParaRPr sz="1900"/>
          </a:p>
          <a:p>
            <a:pPr indent="0" lvl="0" marL="0" rtl="0" algn="l">
              <a:spcBef>
                <a:spcPts val="0"/>
              </a:spcBef>
              <a:spcAft>
                <a:spcPts val="0"/>
              </a:spcAft>
              <a:buSzPct val="94736"/>
              <a:buNone/>
            </a:pPr>
            <a:r>
              <a:rPr lang="en-US" sz="1900"/>
              <a:t>Attends to precision</a:t>
            </a:r>
            <a:endParaRPr sz="1900"/>
          </a:p>
          <a:p>
            <a:pPr indent="0" lvl="0" marL="0" rtl="0" algn="l">
              <a:spcBef>
                <a:spcPts val="0"/>
              </a:spcBef>
              <a:spcAft>
                <a:spcPts val="0"/>
              </a:spcAft>
              <a:buSzPct val="94736"/>
              <a:buNone/>
            </a:pPr>
            <a:r>
              <a:rPr lang="en-US" sz="1900"/>
              <a:t>Turn off auto complete</a:t>
            </a:r>
            <a:endParaRPr sz="1900"/>
          </a:p>
          <a:p>
            <a:pPr indent="0" lvl="0" marL="0" rtl="0" algn="l">
              <a:spcBef>
                <a:spcPts val="0"/>
              </a:spcBef>
              <a:spcAft>
                <a:spcPts val="0"/>
              </a:spcAft>
              <a:buSzPct val="94736"/>
              <a:buNone/>
            </a:pPr>
            <a:r>
              <a:rPr lang="en-US" sz="1900"/>
              <a:t>Links</a:t>
            </a:r>
            <a:endParaRPr sz="1900"/>
          </a:p>
        </p:txBody>
      </p:sp>
      <p:pic>
        <p:nvPicPr>
          <p:cNvPr id="213" name="Google Shape;213;p8"/>
          <p:cNvPicPr preferRelativeResize="0"/>
          <p:nvPr/>
        </p:nvPicPr>
        <p:blipFill>
          <a:blip r:embed="rId3">
            <a:alphaModFix/>
          </a:blip>
          <a:stretch>
            <a:fillRect/>
          </a:stretch>
        </p:blipFill>
        <p:spPr>
          <a:xfrm>
            <a:off x="3420525" y="3898450"/>
            <a:ext cx="3799251" cy="2561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600"/>
              <a:buFont typeface="Calibri"/>
              <a:buNone/>
            </a:pPr>
            <a:r>
              <a:rPr b="1" lang="en-US" sz="4000">
                <a:solidFill>
                  <a:srgbClr val="FFC000"/>
                </a:solidFill>
              </a:rPr>
              <a:t>REFERENCES</a:t>
            </a:r>
            <a:endParaRPr b="1" sz="4000"/>
          </a:p>
        </p:txBody>
      </p:sp>
      <p:sp>
        <p:nvSpPr>
          <p:cNvPr id="219" name="Google Shape;219;p9"/>
          <p:cNvSpPr txBox="1"/>
          <p:nvPr>
            <p:ph idx="1" type="body"/>
          </p:nvPr>
        </p:nvSpPr>
        <p:spPr>
          <a:xfrm>
            <a:off x="685790" y="2381112"/>
            <a:ext cx="10515600" cy="2095800"/>
          </a:xfrm>
          <a:prstGeom prst="rect">
            <a:avLst/>
          </a:prstGeom>
          <a:noFill/>
          <a:ln>
            <a:noFill/>
          </a:ln>
        </p:spPr>
        <p:txBody>
          <a:bodyPr anchorCtr="0" anchor="ctr" bIns="45700" lIns="91425" spcFirstLastPara="1" rIns="91425" wrap="square" tIns="45700">
            <a:normAutofit fontScale="32500" lnSpcReduction="20000"/>
          </a:bodyPr>
          <a:lstStyle/>
          <a:p>
            <a:pPr indent="-332819" lvl="0" marL="457200" rtl="0" algn="l">
              <a:spcBef>
                <a:spcPts val="1000"/>
              </a:spcBef>
              <a:spcAft>
                <a:spcPts val="0"/>
              </a:spcAft>
              <a:buSzPct val="100000"/>
              <a:buFont typeface="Arial"/>
              <a:buAutoNum type="arabicPeriod"/>
            </a:pPr>
            <a:r>
              <a:rPr b="1" lang="en-US" sz="5050">
                <a:latin typeface="Arial"/>
                <a:ea typeface="Arial"/>
                <a:cs typeface="Arial"/>
                <a:sym typeface="Arial"/>
              </a:rPr>
              <a:t>Kaggle Dataset: Behavioral Risk Factor Surveillance System (2015)</a:t>
            </a:r>
            <a:endParaRPr b="1" sz="5050">
              <a:latin typeface="Arial"/>
              <a:ea typeface="Arial"/>
              <a:cs typeface="Arial"/>
              <a:sym typeface="Arial"/>
            </a:endParaRPr>
          </a:p>
          <a:p>
            <a:pPr indent="0" lvl="0" marL="457200" rtl="0" algn="l">
              <a:spcBef>
                <a:spcPts val="1000"/>
              </a:spcBef>
              <a:spcAft>
                <a:spcPts val="0"/>
              </a:spcAft>
              <a:buSzPct val="39603"/>
              <a:buNone/>
            </a:pPr>
            <a:r>
              <a:rPr b="1" lang="en-US" sz="5050">
                <a:latin typeface="Arial"/>
                <a:ea typeface="Arial"/>
                <a:cs typeface="Arial"/>
                <a:sym typeface="Arial"/>
              </a:rPr>
              <a:t>https://www.kaggle.com/datasets/cdc/behavioral-risk-factor-surveillance-system?select=2015.csv</a:t>
            </a:r>
            <a:endParaRPr b="1" sz="5050">
              <a:latin typeface="Arial"/>
              <a:ea typeface="Arial"/>
              <a:cs typeface="Arial"/>
              <a:sym typeface="Arial"/>
            </a:endParaRPr>
          </a:p>
          <a:p>
            <a:pPr indent="-168275" lvl="0" marL="285750" rtl="0" algn="l">
              <a:spcBef>
                <a:spcPts val="1000"/>
              </a:spcBef>
              <a:spcAft>
                <a:spcPts val="0"/>
              </a:spcAft>
              <a:buSzPct val="39603"/>
              <a:buNone/>
            </a:pPr>
            <a:r>
              <a:t/>
            </a:r>
            <a:endParaRPr b="1" sz="5050">
              <a:latin typeface="Arial"/>
              <a:ea typeface="Arial"/>
              <a:cs typeface="Arial"/>
              <a:sym typeface="Arial"/>
            </a:endParaRPr>
          </a:p>
          <a:p>
            <a:pPr indent="-332819" lvl="0" marL="457200" rtl="0" algn="l">
              <a:spcBef>
                <a:spcPts val="1000"/>
              </a:spcBef>
              <a:spcAft>
                <a:spcPts val="0"/>
              </a:spcAft>
              <a:buSzPct val="100000"/>
              <a:buFont typeface="Arial"/>
              <a:buAutoNum type="arabicPeriod"/>
            </a:pPr>
            <a:r>
              <a:rPr b="1" lang="en-US" sz="5050">
                <a:latin typeface="Arial"/>
                <a:ea typeface="Arial"/>
                <a:cs typeface="Arial"/>
                <a:sym typeface="Arial"/>
              </a:rPr>
              <a:t>Behavioral Risk Factor Surveillance System 2015 Codebook Report</a:t>
            </a:r>
            <a:endParaRPr b="1" sz="5050">
              <a:latin typeface="Arial"/>
              <a:ea typeface="Arial"/>
              <a:cs typeface="Arial"/>
              <a:sym typeface="Arial"/>
            </a:endParaRPr>
          </a:p>
          <a:p>
            <a:pPr indent="457200" lvl="0" marL="0" rtl="0" algn="l">
              <a:spcBef>
                <a:spcPts val="1000"/>
              </a:spcBef>
              <a:spcAft>
                <a:spcPts val="0"/>
              </a:spcAft>
              <a:buNone/>
            </a:pPr>
            <a:r>
              <a:rPr b="1" lang="en-US" sz="5050">
                <a:latin typeface="Arial"/>
                <a:ea typeface="Arial"/>
                <a:cs typeface="Arial"/>
                <a:sym typeface="Arial"/>
              </a:rPr>
              <a:t>https://www.cdc.gov/brfss/annual_data/2015/pdf/codebook15_llcp.pdf</a:t>
            </a:r>
            <a:endParaRPr b="1" sz="5050">
              <a:latin typeface="Arial"/>
              <a:ea typeface="Arial"/>
              <a:cs typeface="Arial"/>
              <a:sym typeface="Arial"/>
            </a:endParaRPr>
          </a:p>
          <a:p>
            <a:pPr indent="457200" lvl="0" marL="0" rtl="0" algn="l">
              <a:spcBef>
                <a:spcPts val="1000"/>
              </a:spcBef>
              <a:spcAft>
                <a:spcPts val="0"/>
              </a:spcAft>
              <a:buNone/>
            </a:pPr>
            <a:r>
              <a:t/>
            </a:r>
            <a:endParaRPr b="1" sz="1850">
              <a:latin typeface="Arial"/>
              <a:ea typeface="Arial"/>
              <a:cs typeface="Arial"/>
              <a:sym typeface="Arial"/>
            </a:endParaRPr>
          </a:p>
          <a:p>
            <a:pPr indent="0" lvl="0" marL="0" rtl="0" algn="l">
              <a:spcBef>
                <a:spcPts val="1000"/>
              </a:spcBef>
              <a:spcAft>
                <a:spcPts val="0"/>
              </a:spcAft>
              <a:buNone/>
            </a:pPr>
            <a:r>
              <a:t/>
            </a:r>
            <a:endParaRPr b="1" sz="185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sz="4000">
                <a:solidFill>
                  <a:srgbClr val="FFC000"/>
                </a:solidFill>
              </a:rPr>
              <a:t>LIVE DEMONSTRATION OF THE APPLICATION!</a:t>
            </a:r>
            <a:endParaRPr b="1" sz="4000"/>
          </a:p>
        </p:txBody>
      </p:sp>
      <p:sp>
        <p:nvSpPr>
          <p:cNvPr id="225" name="Google Shape;225;p7"/>
          <p:cNvSpPr txBox="1"/>
          <p:nvPr>
            <p:ph idx="1" type="body"/>
          </p:nvPr>
        </p:nvSpPr>
        <p:spPr>
          <a:xfrm>
            <a:off x="745051" y="2125142"/>
            <a:ext cx="10131300" cy="3649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b="1"/>
          </a:p>
          <a:p>
            <a:pPr indent="-285750" lvl="0" marL="285750" rtl="0" algn="l">
              <a:spcBef>
                <a:spcPts val="1000"/>
              </a:spcBef>
              <a:spcAft>
                <a:spcPts val="0"/>
              </a:spcAft>
              <a:buSzPts val="1800"/>
              <a:buChar char="•"/>
            </a:pPr>
            <a:r>
              <a:rPr b="1" lang="en-US"/>
              <a:t>Terryann: </a:t>
            </a:r>
            <a:r>
              <a:rPr i="1" lang="en-US"/>
              <a:t>Project Structure </a:t>
            </a:r>
            <a:endParaRPr i="1"/>
          </a:p>
          <a:p>
            <a:pPr indent="0" lvl="0" marL="0" rtl="0" algn="l">
              <a:spcBef>
                <a:spcPts val="1000"/>
              </a:spcBef>
              <a:spcAft>
                <a:spcPts val="0"/>
              </a:spcAft>
              <a:buNone/>
            </a:pPr>
            <a:r>
              <a:t/>
            </a:r>
            <a:endParaRPr i="1"/>
          </a:p>
          <a:p>
            <a:pPr indent="-285750" lvl="0" marL="285750" rtl="0" algn="l">
              <a:spcBef>
                <a:spcPts val="1000"/>
              </a:spcBef>
              <a:spcAft>
                <a:spcPts val="0"/>
              </a:spcAft>
              <a:buSzPts val="1800"/>
              <a:buChar char="•"/>
            </a:pPr>
            <a:r>
              <a:rPr b="1" lang="en-US"/>
              <a:t>Micha</a:t>
            </a:r>
            <a:r>
              <a:rPr lang="en-US"/>
              <a:t>el: </a:t>
            </a:r>
            <a:r>
              <a:rPr i="1" lang="en-US"/>
              <a:t>formWizard</a:t>
            </a:r>
            <a:endParaRPr i="1"/>
          </a:p>
          <a:p>
            <a:pPr indent="0" lvl="0" marL="0" rtl="0" algn="l">
              <a:spcBef>
                <a:spcPts val="1000"/>
              </a:spcBef>
              <a:spcAft>
                <a:spcPts val="0"/>
              </a:spcAft>
              <a:buNone/>
            </a:pPr>
            <a:r>
              <a:t/>
            </a:r>
            <a:endParaRPr i="1"/>
          </a:p>
          <a:p>
            <a:pPr indent="-285750" lvl="0" marL="285750" rtl="0" algn="l">
              <a:spcBef>
                <a:spcPts val="1000"/>
              </a:spcBef>
              <a:spcAft>
                <a:spcPts val="0"/>
              </a:spcAft>
              <a:buSzPts val="1800"/>
              <a:buChar char="•"/>
            </a:pPr>
            <a:r>
              <a:rPr lang="en-US"/>
              <a:t>Osman: </a:t>
            </a:r>
            <a:r>
              <a:rPr i="1" lang="en-US"/>
              <a:t>OnClickSubmit</a:t>
            </a:r>
            <a:endParaRPr i="1"/>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a64e9ffbfa_4_42"/>
          <p:cNvSpPr txBox="1"/>
          <p:nvPr>
            <p:ph type="title"/>
          </p:nvPr>
        </p:nvSpPr>
        <p:spPr>
          <a:xfrm>
            <a:off x="685801" y="609600"/>
            <a:ext cx="10131300" cy="1456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600"/>
              <a:buFont typeface="Calibri"/>
              <a:buNone/>
            </a:pPr>
            <a:r>
              <a:rPr b="1" lang="en-US" sz="4000">
                <a:solidFill>
                  <a:srgbClr val="FFC000"/>
                </a:solidFill>
              </a:rPr>
              <a:t>RECOMMENDATIONS FOR IMPROVEMENT</a:t>
            </a:r>
            <a:endParaRPr sz="4000"/>
          </a:p>
        </p:txBody>
      </p:sp>
      <p:sp>
        <p:nvSpPr>
          <p:cNvPr id="232" name="Google Shape;232;g2a64e9ffbfa_4_42"/>
          <p:cNvSpPr txBox="1"/>
          <p:nvPr>
            <p:ph idx="1" type="body"/>
          </p:nvPr>
        </p:nvSpPr>
        <p:spPr>
          <a:xfrm>
            <a:off x="685801" y="2142067"/>
            <a:ext cx="10131300" cy="3649200"/>
          </a:xfrm>
          <a:prstGeom prst="rect">
            <a:avLst/>
          </a:prstGeom>
        </p:spPr>
        <p:txBody>
          <a:bodyPr anchorCtr="0" anchor="ctr" bIns="45700" lIns="91425" spcFirstLastPara="1" rIns="91425" wrap="square" tIns="45700">
            <a:normAutofit/>
          </a:bodyPr>
          <a:lstStyle/>
          <a:p>
            <a:pPr indent="-361950" lvl="0" marL="457200" rtl="0" algn="l">
              <a:spcBef>
                <a:spcPts val="0"/>
              </a:spcBef>
              <a:spcAft>
                <a:spcPts val="0"/>
              </a:spcAft>
              <a:buSzPts val="2100"/>
              <a:buChar char="•"/>
            </a:pPr>
            <a:r>
              <a:rPr b="1" lang="en-US" sz="2100"/>
              <a:t>Improve features engineering/improve model performance</a:t>
            </a:r>
            <a:endParaRPr b="1" sz="2100"/>
          </a:p>
          <a:p>
            <a:pPr indent="0" lvl="0" marL="0" rtl="0" algn="l">
              <a:spcBef>
                <a:spcPts val="1000"/>
              </a:spcBef>
              <a:spcAft>
                <a:spcPts val="0"/>
              </a:spcAft>
              <a:buNone/>
            </a:pPr>
            <a:r>
              <a:t/>
            </a:r>
            <a:endParaRPr b="1" sz="2100"/>
          </a:p>
          <a:p>
            <a:pPr indent="-361950" lvl="0" marL="457200" rtl="0" algn="l">
              <a:spcBef>
                <a:spcPts val="1000"/>
              </a:spcBef>
              <a:spcAft>
                <a:spcPts val="0"/>
              </a:spcAft>
              <a:buSzPts val="2100"/>
              <a:buChar char="•"/>
            </a:pPr>
            <a:r>
              <a:rPr b="1" lang="en-US" sz="2100"/>
              <a:t>Develop for use on mobile devices</a:t>
            </a:r>
            <a:endParaRPr b="1" sz="2100"/>
          </a:p>
          <a:p>
            <a:pPr indent="0" lvl="0" marL="0" rtl="0" algn="l">
              <a:spcBef>
                <a:spcPts val="1000"/>
              </a:spcBef>
              <a:spcAft>
                <a:spcPts val="0"/>
              </a:spcAft>
              <a:buNone/>
            </a:pPr>
            <a:r>
              <a:t/>
            </a:r>
            <a:endParaRPr b="1" sz="2100"/>
          </a:p>
          <a:p>
            <a:pPr indent="-361950" lvl="0" marL="457200" rtl="0" algn="l">
              <a:spcBef>
                <a:spcPts val="1000"/>
              </a:spcBef>
              <a:spcAft>
                <a:spcPts val="0"/>
              </a:spcAft>
              <a:buSzPts val="2100"/>
              <a:buChar char="•"/>
            </a:pPr>
            <a:r>
              <a:rPr b="1" lang="en-US" sz="2100"/>
              <a:t>Develop for patient use</a:t>
            </a:r>
            <a:endParaRPr b="1" sz="2100"/>
          </a:p>
          <a:p>
            <a:pPr indent="0" lvl="0" marL="457200" rtl="0" algn="l">
              <a:spcBef>
                <a:spcPts val="1000"/>
              </a:spcBef>
              <a:spcAft>
                <a:spcPts val="10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0"/>
          <p:cNvSpPr txBox="1"/>
          <p:nvPr>
            <p:ph type="title"/>
          </p:nvPr>
        </p:nvSpPr>
        <p:spPr>
          <a:xfrm>
            <a:off x="1030339" y="152400"/>
            <a:ext cx="10131300" cy="1456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600"/>
              <a:buFont typeface="Calibri"/>
              <a:buNone/>
            </a:pPr>
            <a:r>
              <a:rPr b="1" lang="en-US" sz="4000">
                <a:solidFill>
                  <a:srgbClr val="FFC000"/>
                </a:solidFill>
              </a:rPr>
              <a:t>QUESTIONS/COMMENTS</a:t>
            </a:r>
            <a:endParaRPr b="1" sz="4000"/>
          </a:p>
        </p:txBody>
      </p:sp>
      <p:pic>
        <p:nvPicPr>
          <p:cNvPr id="238" name="Google Shape;238;p10"/>
          <p:cNvPicPr preferRelativeResize="0"/>
          <p:nvPr/>
        </p:nvPicPr>
        <p:blipFill>
          <a:blip r:embed="rId3">
            <a:alphaModFix/>
          </a:blip>
          <a:stretch>
            <a:fillRect/>
          </a:stretch>
        </p:blipFill>
        <p:spPr>
          <a:xfrm>
            <a:off x="1780650" y="1661225"/>
            <a:ext cx="8630700" cy="498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330201" y="220126"/>
            <a:ext cx="10131300" cy="1044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600"/>
              <a:buFont typeface="Calibri"/>
              <a:buNone/>
            </a:pPr>
            <a:r>
              <a:rPr b="1" lang="en-US">
                <a:solidFill>
                  <a:srgbClr val="FFC000"/>
                </a:solidFill>
              </a:rPr>
              <a:t>BACKGROUND AND PURPOSE</a:t>
            </a:r>
            <a:endParaRPr b="1"/>
          </a:p>
        </p:txBody>
      </p:sp>
      <p:sp>
        <p:nvSpPr>
          <p:cNvPr id="158" name="Google Shape;158;p2"/>
          <p:cNvSpPr txBox="1"/>
          <p:nvPr>
            <p:ph idx="1" type="body"/>
          </p:nvPr>
        </p:nvSpPr>
        <p:spPr>
          <a:xfrm>
            <a:off x="279400" y="1397000"/>
            <a:ext cx="11718000" cy="5147700"/>
          </a:xfrm>
          <a:prstGeom prst="rect">
            <a:avLst/>
          </a:prstGeom>
          <a:noFill/>
          <a:ln>
            <a:noFill/>
          </a:ln>
        </p:spPr>
        <p:txBody>
          <a:bodyPr anchorCtr="0" anchor="ctr" bIns="45700" lIns="91425" spcFirstLastPara="1" rIns="91425" wrap="square" tIns="45700">
            <a:normAutofit fontScale="70000" lnSpcReduction="10000"/>
          </a:bodyPr>
          <a:lstStyle/>
          <a:p>
            <a:pPr indent="-335280" lvl="0" marL="457200" rtl="0" algn="l">
              <a:spcBef>
                <a:spcPts val="0"/>
              </a:spcBef>
              <a:spcAft>
                <a:spcPts val="0"/>
              </a:spcAft>
              <a:buSzPct val="100000"/>
              <a:buFont typeface="Inter"/>
              <a:buChar char="❏"/>
            </a:pPr>
            <a:r>
              <a:rPr b="0" i="0" lang="en-US" sz="2400">
                <a:latin typeface="Inter"/>
                <a:ea typeface="Inter"/>
                <a:cs typeface="Inter"/>
                <a:sym typeface="Inter"/>
              </a:rPr>
              <a:t>Heart Disease is among the most prevalent chronic diseases in the United States. </a:t>
            </a:r>
            <a:endParaRPr b="0" i="0" sz="2400">
              <a:latin typeface="Inter"/>
              <a:ea typeface="Inter"/>
              <a:cs typeface="Inter"/>
              <a:sym typeface="Inter"/>
            </a:endParaRPr>
          </a:p>
          <a:p>
            <a:pPr indent="0" lvl="0" marL="457200" rtl="0" algn="l">
              <a:spcBef>
                <a:spcPts val="0"/>
              </a:spcBef>
              <a:spcAft>
                <a:spcPts val="0"/>
              </a:spcAft>
              <a:buNone/>
            </a:pPr>
            <a:r>
              <a:t/>
            </a:r>
            <a:endParaRPr sz="2400">
              <a:latin typeface="Inter"/>
              <a:ea typeface="Inter"/>
              <a:cs typeface="Inter"/>
              <a:sym typeface="Inter"/>
            </a:endParaRPr>
          </a:p>
          <a:p>
            <a:pPr indent="-335280" lvl="0" marL="457200" rtl="0" algn="l">
              <a:spcBef>
                <a:spcPts val="0"/>
              </a:spcBef>
              <a:spcAft>
                <a:spcPts val="0"/>
              </a:spcAft>
              <a:buSzPct val="100000"/>
              <a:buFont typeface="Inter"/>
              <a:buChar char="❏"/>
            </a:pPr>
            <a:r>
              <a:rPr b="0" i="0" lang="en-US" sz="2400">
                <a:latin typeface="Inter"/>
                <a:ea typeface="Inter"/>
                <a:cs typeface="Inter"/>
                <a:sym typeface="Inter"/>
              </a:rPr>
              <a:t>It claims roughly </a:t>
            </a:r>
            <a:r>
              <a:rPr b="1" i="0" lang="en-US" sz="2400">
                <a:solidFill>
                  <a:srgbClr val="FF0000"/>
                </a:solidFill>
                <a:latin typeface="Inter"/>
                <a:ea typeface="Inter"/>
                <a:cs typeface="Inter"/>
                <a:sym typeface="Inter"/>
              </a:rPr>
              <a:t>647,000</a:t>
            </a:r>
            <a:r>
              <a:rPr b="0" i="0" lang="en-US" sz="2400">
                <a:latin typeface="Inter"/>
                <a:ea typeface="Inter"/>
                <a:cs typeface="Inter"/>
                <a:sym typeface="Inter"/>
              </a:rPr>
              <a:t> lives each year!</a:t>
            </a:r>
            <a:endParaRPr b="0" i="0" sz="2400">
              <a:latin typeface="Inter"/>
              <a:ea typeface="Inter"/>
              <a:cs typeface="Inter"/>
              <a:sym typeface="Inter"/>
            </a:endParaRPr>
          </a:p>
          <a:p>
            <a:pPr indent="0" lvl="0" marL="0" rtl="0" algn="l">
              <a:spcBef>
                <a:spcPts val="1000"/>
              </a:spcBef>
              <a:spcAft>
                <a:spcPts val="0"/>
              </a:spcAft>
              <a:buNone/>
            </a:pPr>
            <a:r>
              <a:t/>
            </a:r>
            <a:endParaRPr sz="2400">
              <a:latin typeface="Inter"/>
              <a:ea typeface="Inter"/>
              <a:cs typeface="Inter"/>
              <a:sym typeface="Inter"/>
            </a:endParaRPr>
          </a:p>
          <a:p>
            <a:pPr indent="-335280" lvl="0" marL="457200" rtl="0" algn="l">
              <a:spcBef>
                <a:spcPts val="1000"/>
              </a:spcBef>
              <a:spcAft>
                <a:spcPts val="0"/>
              </a:spcAft>
              <a:buSzPct val="100000"/>
              <a:buFont typeface="Inter"/>
              <a:buChar char="❏"/>
            </a:pPr>
            <a:r>
              <a:rPr lang="en-US" sz="2400">
                <a:latin typeface="Inter"/>
                <a:ea typeface="Inter"/>
                <a:cs typeface="Inter"/>
                <a:sym typeface="Inter"/>
              </a:rPr>
              <a:t>Nucare health insurance company is concerned about 2 phenomena which occurred in 2015:</a:t>
            </a:r>
            <a:endParaRPr sz="2400">
              <a:latin typeface="Inter"/>
              <a:ea typeface="Inter"/>
              <a:cs typeface="Inter"/>
              <a:sym typeface="Inter"/>
            </a:endParaRPr>
          </a:p>
          <a:p>
            <a:pPr indent="457200" lvl="0" marL="457200" rtl="0" algn="l">
              <a:spcBef>
                <a:spcPts val="1000"/>
              </a:spcBef>
              <a:spcAft>
                <a:spcPts val="0"/>
              </a:spcAft>
              <a:buNone/>
            </a:pPr>
            <a:r>
              <a:rPr lang="en-US" sz="2400">
                <a:latin typeface="Inter"/>
                <a:ea typeface="Inter"/>
                <a:cs typeface="Inter"/>
                <a:sym typeface="Inter"/>
              </a:rPr>
              <a:t>(i)   80% of their cardiovascular specialist referrals were for cases that had low risk </a:t>
            </a:r>
            <a:endParaRPr sz="2400">
              <a:latin typeface="Inter"/>
              <a:ea typeface="Inter"/>
              <a:cs typeface="Inter"/>
              <a:sym typeface="Inter"/>
            </a:endParaRPr>
          </a:p>
          <a:p>
            <a:pPr indent="457200" lvl="0" marL="914400" rtl="0" algn="l">
              <a:spcBef>
                <a:spcPts val="1000"/>
              </a:spcBef>
              <a:spcAft>
                <a:spcPts val="0"/>
              </a:spcAft>
              <a:buNone/>
            </a:pPr>
            <a:r>
              <a:rPr lang="en-US" sz="2400">
                <a:latin typeface="Inter"/>
                <a:ea typeface="Inter"/>
                <a:cs typeface="Inter"/>
                <a:sym typeface="Inter"/>
              </a:rPr>
              <a:t>for heart disease.</a:t>
            </a:r>
            <a:endParaRPr sz="2400">
              <a:latin typeface="Inter"/>
              <a:ea typeface="Inter"/>
              <a:cs typeface="Inter"/>
              <a:sym typeface="Inter"/>
            </a:endParaRPr>
          </a:p>
          <a:p>
            <a:pPr indent="0" lvl="0" marL="914400" rtl="0" algn="l">
              <a:spcBef>
                <a:spcPts val="1000"/>
              </a:spcBef>
              <a:spcAft>
                <a:spcPts val="0"/>
              </a:spcAft>
              <a:buNone/>
            </a:pPr>
            <a:r>
              <a:rPr lang="en-US" sz="2400">
                <a:latin typeface="Inter"/>
                <a:ea typeface="Inter"/>
                <a:cs typeface="Inter"/>
                <a:sym typeface="Inter"/>
              </a:rPr>
              <a:t>(ii) 	The expenditures for Cardiologist specialist care was 40% more than the previous year. </a:t>
            </a:r>
            <a:endParaRPr sz="2400">
              <a:latin typeface="Inter"/>
              <a:ea typeface="Inter"/>
              <a:cs typeface="Inter"/>
              <a:sym typeface="Inter"/>
            </a:endParaRPr>
          </a:p>
          <a:p>
            <a:pPr indent="0" lvl="0" marL="457200" rtl="0" algn="l">
              <a:spcBef>
                <a:spcPts val="1000"/>
              </a:spcBef>
              <a:spcAft>
                <a:spcPts val="0"/>
              </a:spcAft>
              <a:buNone/>
            </a:pPr>
            <a:r>
              <a:t/>
            </a:r>
            <a:endParaRPr sz="2400">
              <a:latin typeface="Inter"/>
              <a:ea typeface="Inter"/>
              <a:cs typeface="Inter"/>
              <a:sym typeface="Inter"/>
            </a:endParaRPr>
          </a:p>
          <a:p>
            <a:pPr indent="-335280" lvl="0" marL="457200" rtl="0" algn="l">
              <a:spcBef>
                <a:spcPts val="1000"/>
              </a:spcBef>
              <a:spcAft>
                <a:spcPts val="0"/>
              </a:spcAft>
              <a:buSzPct val="100000"/>
              <a:buFont typeface="Inter"/>
              <a:buChar char="❏"/>
            </a:pPr>
            <a:r>
              <a:rPr lang="en-US" sz="2400">
                <a:latin typeface="Inter"/>
                <a:ea typeface="Inter"/>
                <a:cs typeface="Inter"/>
                <a:sym typeface="Inter"/>
              </a:rPr>
              <a:t>The National Health Insurance Equity Board is looking to lower the number of “No Referral Needed from Primary Care” appointments to make more spots available to patients who need them the most. </a:t>
            </a:r>
            <a:endParaRPr sz="2400">
              <a:latin typeface="Inter"/>
              <a:ea typeface="Inter"/>
              <a:cs typeface="Inter"/>
              <a:sym typeface="Inter"/>
            </a:endParaRPr>
          </a:p>
          <a:p>
            <a:pPr indent="0" lvl="0" marL="0" rtl="0" algn="l">
              <a:spcBef>
                <a:spcPts val="1000"/>
              </a:spcBef>
              <a:spcAft>
                <a:spcPts val="0"/>
              </a:spcAft>
              <a:buNone/>
            </a:pPr>
            <a:r>
              <a:t/>
            </a:r>
            <a:endParaRPr sz="2400">
              <a:latin typeface="Inter"/>
              <a:ea typeface="Inter"/>
              <a:cs typeface="Inter"/>
              <a:sym typeface="Inter"/>
            </a:endParaRPr>
          </a:p>
          <a:p>
            <a:pPr indent="-335280" lvl="0" marL="457200" rtl="0" algn="l">
              <a:spcBef>
                <a:spcPts val="1000"/>
              </a:spcBef>
              <a:spcAft>
                <a:spcPts val="0"/>
              </a:spcAft>
              <a:buSzPct val="100000"/>
              <a:buFont typeface="Inter"/>
              <a:buChar char="❏"/>
            </a:pPr>
            <a:r>
              <a:rPr lang="en-US" sz="2400">
                <a:latin typeface="Inter"/>
                <a:ea typeface="Inter"/>
                <a:cs typeface="Inter"/>
                <a:sym typeface="Inter"/>
              </a:rPr>
              <a:t>Our organization is contracted to develop an application which can be used as a baseline that primary care doctors can use to generate a code to make a referral to a cardiologist. </a:t>
            </a:r>
            <a:endParaRPr/>
          </a:p>
          <a:p>
            <a:pPr indent="0" lvl="0" marL="0" rtl="0" algn="l">
              <a:spcBef>
                <a:spcPts val="1000"/>
              </a:spcBef>
              <a:spcAft>
                <a:spcPts val="0"/>
              </a:spcAft>
              <a:buNone/>
            </a:pPr>
            <a:r>
              <a:t/>
            </a:r>
            <a:endParaRPr/>
          </a:p>
          <a:p>
            <a:pPr indent="-144780" lvl="0" marL="285750" rtl="0" algn="l">
              <a:spcBef>
                <a:spcPts val="1000"/>
              </a:spcBef>
              <a:spcAft>
                <a:spcPts val="0"/>
              </a:spcAft>
              <a:buSzPct val="1000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a64e9ffbfa_4_13"/>
          <p:cNvSpPr txBox="1"/>
          <p:nvPr>
            <p:ph type="title"/>
          </p:nvPr>
        </p:nvSpPr>
        <p:spPr>
          <a:xfrm>
            <a:off x="889001" y="550325"/>
            <a:ext cx="10131300" cy="145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a:solidFill>
                  <a:srgbClr val="FFC000"/>
                </a:solidFill>
              </a:rPr>
              <a:t>FEATURES</a:t>
            </a:r>
            <a:endParaRPr b="1"/>
          </a:p>
        </p:txBody>
      </p:sp>
      <p:sp>
        <p:nvSpPr>
          <p:cNvPr id="165" name="Google Shape;165;g2a64e9ffbfa_4_13"/>
          <p:cNvSpPr txBox="1"/>
          <p:nvPr>
            <p:ph idx="1" type="body"/>
          </p:nvPr>
        </p:nvSpPr>
        <p:spPr>
          <a:xfrm>
            <a:off x="685801" y="2116667"/>
            <a:ext cx="10131300" cy="3649200"/>
          </a:xfrm>
          <a:prstGeom prst="rect">
            <a:avLst/>
          </a:prstGeom>
        </p:spPr>
        <p:txBody>
          <a:bodyPr anchorCtr="0" anchor="ctr" bIns="45700" lIns="91425" spcFirstLastPara="1" rIns="91425" wrap="square" tIns="45700">
            <a:normAutofit/>
          </a:bodyPr>
          <a:lstStyle/>
          <a:p>
            <a:pPr indent="-368300" lvl="0" marL="457200" rtl="0" algn="l">
              <a:spcBef>
                <a:spcPts val="0"/>
              </a:spcBef>
              <a:spcAft>
                <a:spcPts val="0"/>
              </a:spcAft>
              <a:buSzPts val="2200"/>
              <a:buChar char="•"/>
            </a:pPr>
            <a:r>
              <a:rPr b="1" lang="en-US" sz="2200"/>
              <a:t>ETL</a:t>
            </a:r>
            <a:endParaRPr b="1" sz="2200"/>
          </a:p>
          <a:p>
            <a:pPr indent="0" lvl="0" marL="0" rtl="0" algn="l">
              <a:spcBef>
                <a:spcPts val="1000"/>
              </a:spcBef>
              <a:spcAft>
                <a:spcPts val="0"/>
              </a:spcAft>
              <a:buNone/>
            </a:pPr>
            <a:r>
              <a:t/>
            </a:r>
            <a:endParaRPr b="1" sz="2200"/>
          </a:p>
          <a:p>
            <a:pPr indent="-368300" lvl="0" marL="457200" rtl="0" algn="l">
              <a:spcBef>
                <a:spcPts val="1000"/>
              </a:spcBef>
              <a:spcAft>
                <a:spcPts val="0"/>
              </a:spcAft>
              <a:buSzPts val="2200"/>
              <a:buChar char="•"/>
            </a:pPr>
            <a:r>
              <a:rPr b="1" lang="en-US" sz="2200"/>
              <a:t>RANDOM FOREST BINARY CLASSIFIER</a:t>
            </a:r>
            <a:endParaRPr b="1" sz="2200"/>
          </a:p>
          <a:p>
            <a:pPr indent="0" lvl="0" marL="0" rtl="0" algn="l">
              <a:spcBef>
                <a:spcPts val="1000"/>
              </a:spcBef>
              <a:spcAft>
                <a:spcPts val="0"/>
              </a:spcAft>
              <a:buNone/>
            </a:pPr>
            <a:r>
              <a:t/>
            </a:r>
            <a:endParaRPr b="1" sz="2200"/>
          </a:p>
          <a:p>
            <a:pPr indent="-368300" lvl="0" marL="457200" rtl="0" algn="l">
              <a:spcBef>
                <a:spcPts val="1000"/>
              </a:spcBef>
              <a:spcAft>
                <a:spcPts val="0"/>
              </a:spcAft>
              <a:buSzPts val="2200"/>
              <a:buChar char="•"/>
            </a:pPr>
            <a:r>
              <a:rPr b="1" lang="en-US" sz="2200"/>
              <a:t>BACKEND DEVELOPMENT</a:t>
            </a:r>
            <a:endParaRPr b="1" sz="2200"/>
          </a:p>
          <a:p>
            <a:pPr indent="0" lvl="0" marL="0" rtl="0" algn="l">
              <a:spcBef>
                <a:spcPts val="1000"/>
              </a:spcBef>
              <a:spcAft>
                <a:spcPts val="0"/>
              </a:spcAft>
              <a:buNone/>
            </a:pPr>
            <a:r>
              <a:t/>
            </a:r>
            <a:endParaRPr b="1" sz="2200"/>
          </a:p>
          <a:p>
            <a:pPr indent="-368300" lvl="0" marL="457200" rtl="0" algn="l">
              <a:spcBef>
                <a:spcPts val="1000"/>
              </a:spcBef>
              <a:spcAft>
                <a:spcPts val="0"/>
              </a:spcAft>
              <a:buSzPts val="2200"/>
              <a:buChar char="•"/>
            </a:pPr>
            <a:r>
              <a:rPr b="1" lang="en-US" sz="2200"/>
              <a:t>FRONT END DEVELOPMENT</a:t>
            </a:r>
            <a:endParaRPr b="1" sz="2200"/>
          </a:p>
          <a:p>
            <a:pPr indent="0" lvl="0" marL="0" rtl="0" algn="l">
              <a:spcBef>
                <a:spcPts val="100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a:solidFill>
                  <a:srgbClr val="FFC000"/>
                </a:solidFill>
              </a:rPr>
              <a:t>WORKFLOW: ETL</a:t>
            </a:r>
            <a:r>
              <a:rPr b="1" lang="en-US">
                <a:solidFill>
                  <a:srgbClr val="FFC000"/>
                </a:solidFill>
              </a:rPr>
              <a:t>/Binary Classifier Model Build</a:t>
            </a:r>
            <a:endParaRPr b="1"/>
          </a:p>
        </p:txBody>
      </p:sp>
      <p:sp>
        <p:nvSpPr>
          <p:cNvPr id="171" name="Google Shape;171;p3"/>
          <p:cNvSpPr txBox="1"/>
          <p:nvPr>
            <p:ph idx="1" type="body"/>
          </p:nvPr>
        </p:nvSpPr>
        <p:spPr>
          <a:xfrm>
            <a:off x="685800" y="2108200"/>
            <a:ext cx="10131300" cy="3856800"/>
          </a:xfrm>
          <a:prstGeom prst="rect">
            <a:avLst/>
          </a:prstGeom>
          <a:noFill/>
          <a:ln>
            <a:noFill/>
          </a:ln>
        </p:spPr>
        <p:txBody>
          <a:bodyPr anchorCtr="0" anchor="t" bIns="45700" lIns="91425" spcFirstLastPara="1" rIns="91425" wrap="square" tIns="45700">
            <a:noAutofit/>
          </a:bodyPr>
          <a:lstStyle/>
          <a:p>
            <a:pPr indent="-298450" lvl="0" marL="285750" rtl="0" algn="l">
              <a:spcBef>
                <a:spcPts val="0"/>
              </a:spcBef>
              <a:spcAft>
                <a:spcPts val="0"/>
              </a:spcAft>
              <a:buSzPts val="2000"/>
              <a:buChar char="•"/>
            </a:pPr>
            <a:r>
              <a:rPr lang="en-US" sz="2000"/>
              <a:t>Convert 500mb size dataset of more than 300 columns and 440k rows to 67k columns and 14 rows</a:t>
            </a:r>
            <a:endParaRPr sz="2000"/>
          </a:p>
          <a:p>
            <a:pPr indent="0" lvl="0" marL="285750" rtl="0" algn="l">
              <a:spcBef>
                <a:spcPts val="0"/>
              </a:spcBef>
              <a:spcAft>
                <a:spcPts val="0"/>
              </a:spcAft>
              <a:buNone/>
            </a:pPr>
            <a:r>
              <a:t/>
            </a:r>
            <a:endParaRPr sz="2000"/>
          </a:p>
          <a:p>
            <a:pPr indent="-298450" lvl="0" marL="285750" rtl="0" algn="l">
              <a:spcBef>
                <a:spcPts val="1000"/>
              </a:spcBef>
              <a:spcAft>
                <a:spcPts val="0"/>
              </a:spcAft>
              <a:buSzPts val="2000"/>
              <a:buChar char="•"/>
            </a:pPr>
            <a:r>
              <a:rPr lang="en-US" sz="2000"/>
              <a:t>Rename columns to make them more readable and drop data rows with null (empty) values</a:t>
            </a:r>
            <a:endParaRPr sz="2000"/>
          </a:p>
          <a:p>
            <a:pPr indent="0" lvl="0" marL="285750" rtl="0" algn="l">
              <a:spcBef>
                <a:spcPts val="1000"/>
              </a:spcBef>
              <a:spcAft>
                <a:spcPts val="0"/>
              </a:spcAft>
              <a:buNone/>
            </a:pPr>
            <a:r>
              <a:t/>
            </a:r>
            <a:endParaRPr sz="2000"/>
          </a:p>
          <a:p>
            <a:pPr indent="-298450" lvl="0" marL="285750" rtl="0" algn="l">
              <a:spcBef>
                <a:spcPts val="1000"/>
              </a:spcBef>
              <a:spcAft>
                <a:spcPts val="0"/>
              </a:spcAft>
              <a:buSzPts val="2000"/>
              <a:buChar char="•"/>
            </a:pPr>
            <a:r>
              <a:rPr lang="en-US" sz="2000"/>
              <a:t>Ensure that columns had binary values (0 or 1) to match expected input data</a:t>
            </a:r>
            <a:endParaRPr sz="2000"/>
          </a:p>
          <a:p>
            <a:pPr indent="0" lvl="0" marL="285750" rtl="0" algn="l">
              <a:spcBef>
                <a:spcPts val="1000"/>
              </a:spcBef>
              <a:spcAft>
                <a:spcPts val="0"/>
              </a:spcAft>
              <a:buNone/>
            </a:pPr>
            <a:r>
              <a:t/>
            </a:r>
            <a:endParaRPr sz="2000"/>
          </a:p>
          <a:p>
            <a:pPr indent="-298450" lvl="0" marL="285750" rtl="0" algn="l">
              <a:spcBef>
                <a:spcPts val="1000"/>
              </a:spcBef>
              <a:spcAft>
                <a:spcPts val="0"/>
              </a:spcAft>
              <a:buSzPts val="2000"/>
              <a:buChar char="•"/>
            </a:pPr>
            <a:r>
              <a:rPr lang="en-US" sz="2000"/>
              <a:t>Separate the dataset into labels (heart disease) and features (13 categories) in preparation to develop training and testing data to use with a Binary Classifier Model </a:t>
            </a:r>
            <a:endParaRPr sz="2000"/>
          </a:p>
          <a:p>
            <a:pPr indent="-171450" lvl="0" marL="285750" rtl="0" algn="l">
              <a:spcBef>
                <a:spcPts val="1000"/>
              </a:spcBef>
              <a:spcAft>
                <a:spcPts val="0"/>
              </a:spcAft>
              <a:buSzPts val="18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a64e9ffbfa_4_48"/>
          <p:cNvSpPr txBox="1"/>
          <p:nvPr>
            <p:ph type="title"/>
          </p:nvPr>
        </p:nvSpPr>
        <p:spPr>
          <a:xfrm>
            <a:off x="685801" y="609600"/>
            <a:ext cx="10131300" cy="145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a:solidFill>
                  <a:srgbClr val="FFC000"/>
                </a:solidFill>
              </a:rPr>
              <a:t>WORKFLOW: Binary Classifier Model Build</a:t>
            </a:r>
            <a:endParaRPr/>
          </a:p>
        </p:txBody>
      </p:sp>
      <p:sp>
        <p:nvSpPr>
          <p:cNvPr id="178" name="Google Shape;178;g2a64e9ffbfa_4_48"/>
          <p:cNvSpPr txBox="1"/>
          <p:nvPr>
            <p:ph idx="1" type="body"/>
          </p:nvPr>
        </p:nvSpPr>
        <p:spPr>
          <a:xfrm>
            <a:off x="685801" y="2142067"/>
            <a:ext cx="10131300" cy="3649200"/>
          </a:xfrm>
          <a:prstGeom prst="rect">
            <a:avLst/>
          </a:prstGeom>
        </p:spPr>
        <p:txBody>
          <a:bodyPr anchorCtr="0" anchor="ctr" bIns="45700" lIns="91425" spcFirstLastPara="1" rIns="91425" wrap="square" tIns="45700">
            <a:normAutofit/>
          </a:bodyPr>
          <a:lstStyle/>
          <a:p>
            <a:pPr indent="0" lvl="0" marL="0" rtl="0" algn="l">
              <a:spcBef>
                <a:spcPts val="0"/>
              </a:spcBef>
              <a:spcAft>
                <a:spcPts val="10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type="title"/>
          </p:nvPr>
        </p:nvSpPr>
        <p:spPr>
          <a:xfrm>
            <a:off x="685789" y="42325"/>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sz="3900">
                <a:solidFill>
                  <a:srgbClr val="FFC000"/>
                </a:solidFill>
              </a:rPr>
              <a:t>WORKFLOW: FLASK SERVER</a:t>
            </a:r>
            <a:endParaRPr sz="3900"/>
          </a:p>
        </p:txBody>
      </p:sp>
      <p:sp>
        <p:nvSpPr>
          <p:cNvPr id="184" name="Google Shape;184;p4"/>
          <p:cNvSpPr txBox="1"/>
          <p:nvPr>
            <p:ph idx="1" type="body"/>
          </p:nvPr>
        </p:nvSpPr>
        <p:spPr>
          <a:xfrm>
            <a:off x="685851" y="1998142"/>
            <a:ext cx="10131300" cy="36492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800"/>
              <a:buChar char="•"/>
            </a:pPr>
            <a:r>
              <a:rPr lang="en-US"/>
              <a:t>(need text here)</a:t>
            </a:r>
            <a:endParaRPr/>
          </a:p>
        </p:txBody>
      </p:sp>
      <p:pic>
        <p:nvPicPr>
          <p:cNvPr id="185" name="Google Shape;185;p4"/>
          <p:cNvPicPr preferRelativeResize="0"/>
          <p:nvPr/>
        </p:nvPicPr>
        <p:blipFill>
          <a:blip r:embed="rId3">
            <a:alphaModFix/>
          </a:blip>
          <a:stretch>
            <a:fillRect/>
          </a:stretch>
        </p:blipFill>
        <p:spPr>
          <a:xfrm>
            <a:off x="9223923" y="0"/>
            <a:ext cx="2915152" cy="206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770464" y="169350"/>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a:solidFill>
                  <a:srgbClr val="FFC000"/>
                </a:solidFill>
              </a:rPr>
              <a:t>WORKFLOW: HTML/JavaScript</a:t>
            </a:r>
            <a:endParaRPr/>
          </a:p>
        </p:txBody>
      </p:sp>
      <p:sp>
        <p:nvSpPr>
          <p:cNvPr id="191" name="Google Shape;191;p5"/>
          <p:cNvSpPr txBox="1"/>
          <p:nvPr>
            <p:ph idx="1" type="body"/>
          </p:nvPr>
        </p:nvSpPr>
        <p:spPr>
          <a:xfrm>
            <a:off x="770475" y="1532475"/>
            <a:ext cx="11133600" cy="5097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1" sz="2800"/>
          </a:p>
          <a:p>
            <a:pPr indent="0" lvl="0" marL="0" rtl="0" algn="l">
              <a:spcBef>
                <a:spcPts val="0"/>
              </a:spcBef>
              <a:spcAft>
                <a:spcPts val="0"/>
              </a:spcAft>
              <a:buNone/>
            </a:pPr>
            <a:r>
              <a:rPr b="1" lang="en-US" sz="2800"/>
              <a:t>index</a:t>
            </a:r>
            <a:r>
              <a:rPr b="1" lang="en-US" sz="2800"/>
              <a:t>.html</a:t>
            </a:r>
            <a:endParaRPr b="1" sz="2800"/>
          </a:p>
          <a:p>
            <a:pPr indent="0" lvl="0" marL="0" rtl="0" algn="l">
              <a:spcBef>
                <a:spcPts val="0"/>
              </a:spcBef>
              <a:spcAft>
                <a:spcPts val="0"/>
              </a:spcAft>
              <a:buNone/>
            </a:pPr>
            <a:r>
              <a:t/>
            </a:r>
            <a:endParaRPr b="1" sz="2800"/>
          </a:p>
          <a:p>
            <a:pPr indent="-342900" lvl="0" marL="457200" rtl="0" algn="l">
              <a:spcBef>
                <a:spcPts val="0"/>
              </a:spcBef>
              <a:spcAft>
                <a:spcPts val="0"/>
              </a:spcAft>
              <a:buSzPts val="1800"/>
              <a:buChar char="●"/>
            </a:pPr>
            <a:r>
              <a:rPr lang="en-US"/>
              <a:t>S</a:t>
            </a:r>
            <a:r>
              <a:rPr lang="en-US" sz="2000"/>
              <a:t>et up head with CSS Link</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Set up Navbar with container for button to navigate to external sites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 Div for the Form Wizard being careful </a:t>
            </a:r>
            <a:r>
              <a:rPr lang="en-US" sz="2000"/>
              <a:t>with</a:t>
            </a:r>
            <a:r>
              <a:rPr lang="en-US" sz="2000"/>
              <a:t> setting up the form steps and button functionality and also turning of the auto-complete dropdown to avoid crowding and input errors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Script tag for jQuery for functionality/event handling</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JavaScript code to handle the form steps</a:t>
            </a:r>
            <a:endParaRPr sz="2000"/>
          </a:p>
        </p:txBody>
      </p:sp>
      <p:pic>
        <p:nvPicPr>
          <p:cNvPr id="192" name="Google Shape;192;p5"/>
          <p:cNvPicPr preferRelativeResize="0"/>
          <p:nvPr/>
        </p:nvPicPr>
        <p:blipFill>
          <a:blip r:embed="rId3">
            <a:alphaModFix/>
          </a:blip>
          <a:stretch>
            <a:fillRect/>
          </a:stretch>
        </p:blipFill>
        <p:spPr>
          <a:xfrm>
            <a:off x="9537125" y="33875"/>
            <a:ext cx="2607249" cy="261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a64e9ffbfa_4_54"/>
          <p:cNvSpPr txBox="1"/>
          <p:nvPr>
            <p:ph type="title"/>
          </p:nvPr>
        </p:nvSpPr>
        <p:spPr>
          <a:xfrm>
            <a:off x="770476" y="76275"/>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a:solidFill>
                  <a:srgbClr val="FFC000"/>
                </a:solidFill>
              </a:rPr>
              <a:t>WORKFLOW: HTML/JavaScript</a:t>
            </a:r>
            <a:endParaRPr/>
          </a:p>
        </p:txBody>
      </p:sp>
      <p:sp>
        <p:nvSpPr>
          <p:cNvPr id="198" name="Google Shape;198;g2a64e9ffbfa_4_54"/>
          <p:cNvSpPr txBox="1"/>
          <p:nvPr>
            <p:ph idx="1" type="body"/>
          </p:nvPr>
        </p:nvSpPr>
        <p:spPr>
          <a:xfrm>
            <a:off x="770475" y="1532475"/>
            <a:ext cx="11133600" cy="5097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1" sz="2800"/>
          </a:p>
          <a:p>
            <a:pPr indent="0" lvl="0" marL="0" rtl="0" algn="l">
              <a:spcBef>
                <a:spcPts val="0"/>
              </a:spcBef>
              <a:spcAft>
                <a:spcPts val="0"/>
              </a:spcAft>
              <a:buNone/>
            </a:pPr>
            <a:r>
              <a:rPr b="1" lang="en-US" sz="2800"/>
              <a:t>result.html</a:t>
            </a:r>
            <a:endParaRPr b="1" sz="2800"/>
          </a:p>
          <a:p>
            <a:pPr indent="0" lvl="0" marL="0" rtl="0" algn="l">
              <a:spcBef>
                <a:spcPts val="0"/>
              </a:spcBef>
              <a:spcAft>
                <a:spcPts val="0"/>
              </a:spcAft>
              <a:buNone/>
            </a:pPr>
            <a:r>
              <a:t/>
            </a:r>
            <a:endParaRPr b="1" sz="2800"/>
          </a:p>
          <a:p>
            <a:pPr indent="-355600" lvl="0" marL="457200" rtl="0" algn="l">
              <a:spcBef>
                <a:spcPts val="0"/>
              </a:spcBef>
              <a:spcAft>
                <a:spcPts val="0"/>
              </a:spcAft>
              <a:buSzPts val="2000"/>
              <a:buChar char="●"/>
            </a:pPr>
            <a:r>
              <a:rPr lang="en-US" sz="2000"/>
              <a:t>Set up head with CSS Link</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Set up Navbar with container for button to navigate to external sites</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 Div for the </a:t>
            </a:r>
            <a:r>
              <a:rPr lang="en-US" sz="2000"/>
              <a:t>prediction</a:t>
            </a:r>
            <a:r>
              <a:rPr lang="en-US" sz="2000"/>
              <a:t> which includes </a:t>
            </a:r>
            <a:r>
              <a:rPr b="1" lang="en-US" sz="2000"/>
              <a:t>‘if’ ‘else’ ‘endif’ </a:t>
            </a:r>
            <a:r>
              <a:rPr lang="en-US" sz="2000"/>
              <a:t>and the statements to be printed when a condition is met</a:t>
            </a:r>
            <a:endParaRPr sz="20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99" name="Google Shape;199;g2a64e9ffbfa_4_54"/>
          <p:cNvPicPr preferRelativeResize="0"/>
          <p:nvPr/>
        </p:nvPicPr>
        <p:blipFill>
          <a:blip r:embed="rId3">
            <a:alphaModFix/>
          </a:blip>
          <a:stretch>
            <a:fillRect/>
          </a:stretch>
        </p:blipFill>
        <p:spPr>
          <a:xfrm>
            <a:off x="9474200" y="33875"/>
            <a:ext cx="2670175" cy="267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txBox="1"/>
          <p:nvPr>
            <p:ph type="title"/>
          </p:nvPr>
        </p:nvSpPr>
        <p:spPr>
          <a:xfrm>
            <a:off x="660401" y="609600"/>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sz="4000">
                <a:solidFill>
                  <a:srgbClr val="FFC000"/>
                </a:solidFill>
              </a:rPr>
              <a:t>WORKFLOW: CSS</a:t>
            </a:r>
            <a:endParaRPr sz="4000"/>
          </a:p>
        </p:txBody>
      </p:sp>
      <p:sp>
        <p:nvSpPr>
          <p:cNvPr id="205" name="Google Shape;205;p6"/>
          <p:cNvSpPr txBox="1"/>
          <p:nvPr>
            <p:ph idx="1" type="body"/>
          </p:nvPr>
        </p:nvSpPr>
        <p:spPr>
          <a:xfrm>
            <a:off x="592676" y="2065867"/>
            <a:ext cx="10131300" cy="3649200"/>
          </a:xfrm>
          <a:prstGeom prst="rect">
            <a:avLst/>
          </a:prstGeom>
          <a:noFill/>
          <a:ln>
            <a:noFill/>
          </a:ln>
        </p:spPr>
        <p:txBody>
          <a:bodyPr anchorCtr="0" anchor="t" bIns="45700" lIns="91425" spcFirstLastPara="1" rIns="91425" wrap="square" tIns="45700">
            <a:normAutofit lnSpcReduction="20000"/>
          </a:bodyPr>
          <a:lstStyle/>
          <a:p>
            <a:pPr indent="-323850" lvl="0" marL="285750" rtl="0" algn="l">
              <a:spcBef>
                <a:spcPts val="0"/>
              </a:spcBef>
              <a:spcAft>
                <a:spcPts val="0"/>
              </a:spcAft>
              <a:buSzPts val="2400"/>
              <a:buChar char="•"/>
            </a:pPr>
            <a:r>
              <a:rPr b="1" lang="en-US" sz="2400"/>
              <a:t>index_style.css/result_style.css</a:t>
            </a:r>
            <a:r>
              <a:rPr lang="en-US" sz="2400"/>
              <a:t> scripts provide styling for the </a:t>
            </a:r>
            <a:r>
              <a:rPr b="1" lang="en-US" sz="2400"/>
              <a:t>index.html </a:t>
            </a:r>
            <a:r>
              <a:rPr lang="en-US" sz="2400"/>
              <a:t>and </a:t>
            </a:r>
            <a:r>
              <a:rPr b="1" lang="en-US" sz="2400"/>
              <a:t>result.html </a:t>
            </a:r>
            <a:endParaRPr b="1" sz="2400"/>
          </a:p>
          <a:p>
            <a:pPr indent="0" lvl="0" marL="285750" rtl="0" algn="l">
              <a:spcBef>
                <a:spcPts val="0"/>
              </a:spcBef>
              <a:spcAft>
                <a:spcPts val="0"/>
              </a:spcAft>
              <a:buNone/>
            </a:pPr>
            <a:r>
              <a:t/>
            </a:r>
            <a:endParaRPr b="1" sz="2400"/>
          </a:p>
          <a:p>
            <a:pPr indent="0" lvl="0" marL="285750" rtl="0" algn="l">
              <a:spcBef>
                <a:spcPts val="0"/>
              </a:spcBef>
              <a:spcAft>
                <a:spcPts val="0"/>
              </a:spcAft>
              <a:buNone/>
            </a:pPr>
            <a:r>
              <a:t/>
            </a:r>
            <a:endParaRPr b="1" sz="2400"/>
          </a:p>
          <a:p>
            <a:pPr indent="-323850" lvl="0" marL="285750" rtl="0" algn="l">
              <a:spcBef>
                <a:spcPts val="0"/>
              </a:spcBef>
              <a:spcAft>
                <a:spcPts val="0"/>
              </a:spcAft>
              <a:buSzPts val="2400"/>
              <a:buChar char="•"/>
            </a:pPr>
            <a:r>
              <a:rPr b="1" lang="en-US" sz="2400"/>
              <a:t>&lt;</a:t>
            </a:r>
            <a:r>
              <a:rPr lang="en-US" sz="2400"/>
              <a:t>navbar&gt; with title and buttons </a:t>
            </a:r>
            <a:endParaRPr sz="2400"/>
          </a:p>
          <a:p>
            <a:pPr indent="0" lvl="0" marL="285750" rtl="0" algn="l">
              <a:spcBef>
                <a:spcPts val="0"/>
              </a:spcBef>
              <a:spcAft>
                <a:spcPts val="0"/>
              </a:spcAft>
              <a:buNone/>
            </a:pPr>
            <a:r>
              <a:t/>
            </a:r>
            <a:endParaRPr sz="2400"/>
          </a:p>
          <a:p>
            <a:pPr indent="0" lvl="0" marL="285750" rtl="0" algn="l">
              <a:spcBef>
                <a:spcPts val="0"/>
              </a:spcBef>
              <a:spcAft>
                <a:spcPts val="0"/>
              </a:spcAft>
              <a:buNone/>
            </a:pPr>
            <a:r>
              <a:t/>
            </a:r>
            <a:endParaRPr sz="2400"/>
          </a:p>
          <a:p>
            <a:pPr indent="-323850" lvl="0" marL="285750" rtl="0" algn="l">
              <a:spcBef>
                <a:spcPts val="0"/>
              </a:spcBef>
              <a:spcAft>
                <a:spcPts val="0"/>
              </a:spcAft>
              <a:buSzPts val="2400"/>
              <a:buChar char="•"/>
            </a:pPr>
            <a:r>
              <a:rPr lang="en-US" sz="2400"/>
              <a:t>&lt;body&gt;-background picture with ‘no repeat’  </a:t>
            </a:r>
            <a:endParaRPr sz="2400"/>
          </a:p>
          <a:p>
            <a:pPr indent="0" lvl="0" marL="285750" rtl="0" algn="l">
              <a:spcBef>
                <a:spcPts val="0"/>
              </a:spcBef>
              <a:spcAft>
                <a:spcPts val="0"/>
              </a:spcAft>
              <a:buNone/>
            </a:pPr>
            <a:r>
              <a:t/>
            </a:r>
            <a:endParaRPr sz="2400"/>
          </a:p>
          <a:p>
            <a:pPr indent="0" lvl="0" marL="285750" rtl="0" algn="l">
              <a:spcBef>
                <a:spcPts val="0"/>
              </a:spcBef>
              <a:spcAft>
                <a:spcPts val="0"/>
              </a:spcAft>
              <a:buNone/>
            </a:pPr>
            <a:r>
              <a:t/>
            </a:r>
            <a:endParaRPr sz="2400"/>
          </a:p>
          <a:p>
            <a:pPr indent="-323850" lvl="0" marL="285750" rtl="0" algn="l">
              <a:spcBef>
                <a:spcPts val="0"/>
              </a:spcBef>
              <a:spcAft>
                <a:spcPts val="0"/>
              </a:spcAft>
              <a:buSzPts val="2400"/>
              <a:buChar char="•"/>
            </a:pPr>
            <a:r>
              <a:rPr lang="en-US" sz="2400"/>
              <a:t>&lt;formWizard&gt; size, position, padding, linear gradient color, shadow</a:t>
            </a:r>
            <a:endParaRPr sz="2400"/>
          </a:p>
        </p:txBody>
      </p:sp>
      <p:pic>
        <p:nvPicPr>
          <p:cNvPr id="206" name="Google Shape;206;p6"/>
          <p:cNvPicPr preferRelativeResize="0"/>
          <p:nvPr/>
        </p:nvPicPr>
        <p:blipFill>
          <a:blip r:embed="rId3">
            <a:alphaModFix/>
          </a:blip>
          <a:stretch>
            <a:fillRect/>
          </a:stretch>
        </p:blipFill>
        <p:spPr>
          <a:xfrm>
            <a:off x="9533475" y="0"/>
            <a:ext cx="2658524" cy="206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2023-12-12T19:57:24Z</dcterms:created>
  <dc:creator>Michael Roberts</dc:creator>
</cp:coreProperties>
</file>