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68" r:id="rId5"/>
    <p:sldId id="282" r:id="rId6"/>
    <p:sldId id="272" r:id="rId7"/>
    <p:sldId id="263" r:id="rId8"/>
    <p:sldId id="284" r:id="rId9"/>
    <p:sldId id="267" r:id="rId10"/>
    <p:sldId id="273" r:id="rId11"/>
    <p:sldId id="275" r:id="rId12"/>
    <p:sldId id="278" r:id="rId13"/>
    <p:sldId id="279" r:id="rId14"/>
    <p:sldId id="280"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634FDF-D5DB-4E0E-B0D3-DC91777A64C9}" v="302" dt="2024-01-03T16:36:1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BA592-9580-4FC9-8BEE-1F26AFF98C44}"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AC519-BC31-4728-AEF8-40FC77ECC9C5}" type="slidenum">
              <a:rPr lang="en-US" smtClean="0"/>
              <a:t>‹#›</a:t>
            </a:fld>
            <a:endParaRPr lang="en-US"/>
          </a:p>
        </p:txBody>
      </p:sp>
    </p:spTree>
    <p:extLst>
      <p:ext uri="{BB962C8B-B14F-4D97-AF65-F5344CB8AC3E}">
        <p14:creationId xmlns:p14="http://schemas.microsoft.com/office/powerpoint/2010/main" val="355893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11ED-7FB9-F257-73BC-905D2D8B83F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4DC5C1-6DDF-35F3-C34C-5F98354A309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723586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46231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2B04-AA5D-D744-02B4-87DBE94DF71A}"/>
              </a:ext>
            </a:extLst>
          </p:cNvPr>
          <p:cNvSpPr>
            <a:spLocks noGrp="1"/>
          </p:cNvSpPr>
          <p:nvPr>
            <p:ph type="ctrTitle"/>
          </p:nvPr>
        </p:nvSpPr>
        <p:spPr>
          <a:xfrm>
            <a:off x="1524000" y="1474839"/>
            <a:ext cx="9144000" cy="983226"/>
          </a:xfrm>
        </p:spPr>
        <p:txBody>
          <a:bodyPr/>
          <a:lstStyle/>
          <a:p>
            <a:r>
              <a:rPr lang="en-US" b="1" dirty="0">
                <a:latin typeface="Times New Roman" panose="02020603050405020304" pitchFamily="18" charset="0"/>
                <a:cs typeface="Times New Roman" panose="02020603050405020304" pitchFamily="18" charset="0"/>
              </a:rPr>
              <a:t>Project</a:t>
            </a:r>
            <a:r>
              <a:rPr lang="en-US" b="1" dirty="0"/>
              <a:t> 1 </a:t>
            </a:r>
          </a:p>
        </p:txBody>
      </p:sp>
      <p:sp>
        <p:nvSpPr>
          <p:cNvPr id="3" name="Subtitle 2">
            <a:extLst>
              <a:ext uri="{FF2B5EF4-FFF2-40B4-BE49-F238E27FC236}">
                <a16:creationId xmlns:a16="http://schemas.microsoft.com/office/drawing/2014/main" id="{22F1F0A6-1D4F-7B23-0885-49AA9CC4BBC6}"/>
              </a:ext>
            </a:extLst>
          </p:cNvPr>
          <p:cNvSpPr>
            <a:spLocks noGrp="1"/>
          </p:cNvSpPr>
          <p:nvPr>
            <p:ph type="subTitle" idx="1"/>
          </p:nvPr>
        </p:nvSpPr>
        <p:spPr>
          <a:xfrm>
            <a:off x="1524000" y="2733368"/>
            <a:ext cx="9144000" cy="2900516"/>
          </a:xfrm>
        </p:spPr>
        <p:txBody>
          <a:bodyPr/>
          <a:lstStyle/>
          <a:p>
            <a:r>
              <a:rPr lang="en-US" sz="4800" b="1" dirty="0"/>
              <a:t>Topic:   Using Price Correlation to </a:t>
            </a:r>
            <a:r>
              <a:rPr lang="en-US" sz="4800" b="1" dirty="0">
                <a:latin typeface="Times New Roman" panose="02020603050405020304" pitchFamily="18" charset="0"/>
                <a:cs typeface="Times New Roman" panose="02020603050405020304" pitchFamily="18" charset="0"/>
              </a:rPr>
              <a:t>Minimize</a:t>
            </a:r>
            <a:r>
              <a:rPr lang="en-US" sz="4800" b="1" dirty="0"/>
              <a:t> Portfolio risk.</a:t>
            </a:r>
          </a:p>
          <a:p>
            <a:r>
              <a:rPr lang="en-US" sz="2800" b="1" dirty="0"/>
              <a:t>By </a:t>
            </a:r>
          </a:p>
          <a:p>
            <a:r>
              <a:rPr lang="en-US" sz="2800" b="1" dirty="0"/>
              <a:t>Osman Dumbuya</a:t>
            </a:r>
          </a:p>
          <a:p>
            <a:r>
              <a:rPr lang="en-US" sz="1400" dirty="0"/>
              <a:t>See Jupiter notebook file name “ ProjPracAug13.ipynb” in GitHub Repository address: https://github.com/odumbuya1/Project-1.git</a:t>
            </a:r>
          </a:p>
        </p:txBody>
      </p:sp>
    </p:spTree>
    <p:extLst>
      <p:ext uri="{BB962C8B-B14F-4D97-AF65-F5344CB8AC3E}">
        <p14:creationId xmlns:p14="http://schemas.microsoft.com/office/powerpoint/2010/main" val="91515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50A5-6DD9-49B1-4193-9DAC88B87BDE}"/>
              </a:ext>
            </a:extLst>
          </p:cNvPr>
          <p:cNvSpPr>
            <a:spLocks noGrp="1"/>
          </p:cNvSpPr>
          <p:nvPr>
            <p:ph type="ctrTitle"/>
          </p:nvPr>
        </p:nvSpPr>
        <p:spPr>
          <a:xfrm>
            <a:off x="1524000" y="511277"/>
            <a:ext cx="9144000" cy="491613"/>
          </a:xfrm>
        </p:spPr>
        <p:txBody>
          <a:bodyPr/>
          <a:lstStyle/>
          <a:p>
            <a:pPr algn="l"/>
            <a:br>
              <a:rPr lang="en-US" sz="2000" dirty="0"/>
            </a:br>
            <a:endParaRPr lang="en-US" sz="2000" dirty="0"/>
          </a:p>
        </p:txBody>
      </p:sp>
      <p:sp>
        <p:nvSpPr>
          <p:cNvPr id="3" name="Subtitle 2">
            <a:extLst>
              <a:ext uri="{FF2B5EF4-FFF2-40B4-BE49-F238E27FC236}">
                <a16:creationId xmlns:a16="http://schemas.microsoft.com/office/drawing/2014/main" id="{0F9AFFF9-EA04-060E-DA80-EA27A69DC9B5}"/>
              </a:ext>
            </a:extLst>
          </p:cNvPr>
          <p:cNvSpPr>
            <a:spLocks noGrp="1"/>
          </p:cNvSpPr>
          <p:nvPr>
            <p:ph type="subTitle" idx="1"/>
          </p:nvPr>
        </p:nvSpPr>
        <p:spPr>
          <a:xfrm>
            <a:off x="1160207" y="1370115"/>
            <a:ext cx="9144000" cy="4234271"/>
          </a:xfrm>
        </p:spPr>
        <p:txBody>
          <a:bodyPr/>
          <a:lstStyle/>
          <a:p>
            <a:pPr algn="l"/>
            <a:endParaRPr lang="en-US" sz="2400" dirty="0"/>
          </a:p>
        </p:txBody>
      </p:sp>
      <p:pic>
        <p:nvPicPr>
          <p:cNvPr id="6" name="Picture 5">
            <a:extLst>
              <a:ext uri="{FF2B5EF4-FFF2-40B4-BE49-F238E27FC236}">
                <a16:creationId xmlns:a16="http://schemas.microsoft.com/office/drawing/2014/main" id="{76D61FC6-C5C1-B6A4-44C7-89D96143CDC2}"/>
              </a:ext>
            </a:extLst>
          </p:cNvPr>
          <p:cNvPicPr>
            <a:picLocks noChangeAspect="1"/>
          </p:cNvPicPr>
          <p:nvPr/>
        </p:nvPicPr>
        <p:blipFill>
          <a:blip r:embed="rId2"/>
          <a:stretch>
            <a:fillRect/>
          </a:stretch>
        </p:blipFill>
        <p:spPr>
          <a:xfrm>
            <a:off x="261937" y="42862"/>
            <a:ext cx="11668125" cy="6772275"/>
          </a:xfrm>
          <a:prstGeom prst="rect">
            <a:avLst/>
          </a:prstGeom>
        </p:spPr>
      </p:pic>
    </p:spTree>
    <p:extLst>
      <p:ext uri="{BB962C8B-B14F-4D97-AF65-F5344CB8AC3E}">
        <p14:creationId xmlns:p14="http://schemas.microsoft.com/office/powerpoint/2010/main" val="220215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C833A-1673-0B0E-FE8B-09029F7FB7BF}"/>
              </a:ext>
            </a:extLst>
          </p:cNvPr>
          <p:cNvSpPr>
            <a:spLocks noGrp="1"/>
          </p:cNvSpPr>
          <p:nvPr>
            <p:ph type="ctrTitle"/>
          </p:nvPr>
        </p:nvSpPr>
        <p:spPr>
          <a:xfrm>
            <a:off x="477981" y="962185"/>
            <a:ext cx="4023360" cy="3364312"/>
          </a:xfrm>
        </p:spPr>
        <p:txBody>
          <a:bodyPr anchor="b">
            <a:normAutofit fontScale="90000"/>
          </a:bodyPr>
          <a:lstStyle/>
          <a:p>
            <a:pPr algn="l"/>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700" b="1" u="sng" dirty="0">
                <a:latin typeface="Times New Roman" panose="02020603050405020304" pitchFamily="18" charset="0"/>
                <a:cs typeface="Times New Roman" panose="02020603050405020304" pitchFamily="18" charset="0"/>
              </a:rPr>
              <a:t>Heatmap (Dataset1</a:t>
            </a:r>
            <a:r>
              <a:rPr lang="en-US" sz="2700" u="sng" dirty="0"/>
              <a:t>)</a:t>
            </a:r>
            <a:br>
              <a:rPr lang="en-US" sz="2700" u="sng" dirty="0"/>
            </a:br>
            <a:r>
              <a:rPr lang="en-US" sz="2000" dirty="0">
                <a:latin typeface="Times New Roman" panose="02020603050405020304" pitchFamily="18" charset="0"/>
                <a:cs typeface="Times New Roman" panose="02020603050405020304" pitchFamily="18" charset="0"/>
              </a:rPr>
              <a:t>The heatmap to the left is price correlation matrix for this dataset or portfolio. It shows very strong correlation to a high of 0.79 between the price of Applied Materials Inc(AMAT) stocks and Texas Instrument (TXN). More than half of 10 stocks are high correlated. As shown for AMZN, TXN, AVGO and MU. Hence a turmoil in semiconductor technology industry will significantly affect this portfolio.</a:t>
            </a:r>
            <a:br>
              <a:rPr lang="en-US" sz="2000" dirty="0"/>
            </a:br>
            <a:endParaRPr lang="en-US" sz="2000" dirty="0"/>
          </a:p>
        </p:txBody>
      </p:sp>
      <p:sp>
        <p:nvSpPr>
          <p:cNvPr id="3" name="Subtitle 2">
            <a:extLst>
              <a:ext uri="{FF2B5EF4-FFF2-40B4-BE49-F238E27FC236}">
                <a16:creationId xmlns:a16="http://schemas.microsoft.com/office/drawing/2014/main" id="{F502D2CF-0663-8F19-BE27-9E8635784EBF}"/>
              </a:ext>
            </a:extLst>
          </p:cNvPr>
          <p:cNvSpPr>
            <a:spLocks noGrp="1"/>
          </p:cNvSpPr>
          <p:nvPr>
            <p:ph type="subTitle" idx="1"/>
          </p:nvPr>
        </p:nvSpPr>
        <p:spPr>
          <a:xfrm>
            <a:off x="477981" y="4872922"/>
            <a:ext cx="3933306" cy="1208141"/>
          </a:xfrm>
        </p:spPr>
        <p:txBody>
          <a:bodyPr>
            <a:normAutofit/>
          </a:bodyPr>
          <a:lstStyle/>
          <a:p>
            <a:pPr algn="l"/>
            <a:endParaRPr lang="en-US" sz="20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E5BECFD1-5012-2BD8-A414-2D31D94DFA6E}"/>
              </a:ext>
            </a:extLst>
          </p:cNvPr>
          <p:cNvPicPr>
            <a:picLocks noChangeAspect="1"/>
          </p:cNvPicPr>
          <p:nvPr/>
        </p:nvPicPr>
        <p:blipFill>
          <a:blip r:embed="rId2"/>
          <a:stretch>
            <a:fillRect/>
          </a:stretch>
        </p:blipFill>
        <p:spPr>
          <a:xfrm>
            <a:off x="4979321" y="771989"/>
            <a:ext cx="6632576" cy="5159616"/>
          </a:xfrm>
          <a:prstGeom prst="rect">
            <a:avLst/>
          </a:prstGeom>
        </p:spPr>
      </p:pic>
    </p:spTree>
    <p:extLst>
      <p:ext uri="{BB962C8B-B14F-4D97-AF65-F5344CB8AC3E}">
        <p14:creationId xmlns:p14="http://schemas.microsoft.com/office/powerpoint/2010/main" val="141609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A37E-8BD4-1576-309F-2D08C4E2746C}"/>
              </a:ext>
            </a:extLst>
          </p:cNvPr>
          <p:cNvSpPr>
            <a:spLocks noGrp="1"/>
          </p:cNvSpPr>
          <p:nvPr>
            <p:ph type="ctrTitle"/>
          </p:nvPr>
        </p:nvSpPr>
        <p:spPr/>
        <p:txBody>
          <a:bodyPr/>
          <a:lstStyle/>
          <a:p>
            <a:endParaRPr lang="en-US" sz="2000" dirty="0"/>
          </a:p>
        </p:txBody>
      </p:sp>
      <p:sp>
        <p:nvSpPr>
          <p:cNvPr id="3" name="Subtitle 2">
            <a:extLst>
              <a:ext uri="{FF2B5EF4-FFF2-40B4-BE49-F238E27FC236}">
                <a16:creationId xmlns:a16="http://schemas.microsoft.com/office/drawing/2014/main" id="{A5676092-7F3B-88A4-2CDF-7769A6985DE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F1FA3D8-34D7-E2DD-9456-4F4E8ED0A56F}"/>
              </a:ext>
            </a:extLst>
          </p:cNvPr>
          <p:cNvPicPr>
            <a:picLocks noChangeAspect="1"/>
          </p:cNvPicPr>
          <p:nvPr/>
        </p:nvPicPr>
        <p:blipFill>
          <a:blip r:embed="rId2"/>
          <a:stretch>
            <a:fillRect/>
          </a:stretch>
        </p:blipFill>
        <p:spPr>
          <a:xfrm>
            <a:off x="261937" y="42862"/>
            <a:ext cx="11668125" cy="6772275"/>
          </a:xfrm>
          <a:prstGeom prst="rect">
            <a:avLst/>
          </a:prstGeom>
        </p:spPr>
      </p:pic>
    </p:spTree>
    <p:extLst>
      <p:ext uri="{BB962C8B-B14F-4D97-AF65-F5344CB8AC3E}">
        <p14:creationId xmlns:p14="http://schemas.microsoft.com/office/powerpoint/2010/main" val="132665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90C53-AAD3-371B-7618-92973139E3C7}"/>
              </a:ext>
            </a:extLst>
          </p:cNvPr>
          <p:cNvSpPr>
            <a:spLocks noGrp="1"/>
          </p:cNvSpPr>
          <p:nvPr>
            <p:ph type="ctrTitle"/>
          </p:nvPr>
        </p:nvSpPr>
        <p:spPr>
          <a:xfrm>
            <a:off x="477981" y="1122362"/>
            <a:ext cx="4023360" cy="4147728"/>
          </a:xfrm>
        </p:spPr>
        <p:txBody>
          <a:bodyPr anchor="b">
            <a:normAutofit fontScale="90000"/>
          </a:bodyPr>
          <a:lstStyle/>
          <a:p>
            <a:pPr algn="l"/>
            <a:r>
              <a:rPr lang="en-US" sz="2000" b="1" u="sng" dirty="0"/>
              <a:t>Dataset2</a:t>
            </a:r>
            <a:br>
              <a:rPr lang="en-US" sz="2000" dirty="0"/>
            </a:br>
            <a:r>
              <a:rPr lang="en-US" sz="2000" dirty="0"/>
              <a:t>The heatmap  reveals weak correlation across  information technology companies to oil and gas companies.  For example, APPL has weak correlation with Exxon Mobile (XOM), Occidental Petroleum (OXY) and Phillips 66(PSX). It is also evident that there is a strong correlation between the price returns for oil and gas companies within the same industry. The price of Chevron Corporation (CVX) showed a strong price correlation  with Occidental Petroleum (OXY),  Philips 66 and Exxon Mobile (XOM). This portfolio may not be most ideal for risk minimization. </a:t>
            </a:r>
          </a:p>
        </p:txBody>
      </p:sp>
      <p:sp>
        <p:nvSpPr>
          <p:cNvPr id="3" name="Subtitle 2">
            <a:extLst>
              <a:ext uri="{FF2B5EF4-FFF2-40B4-BE49-F238E27FC236}">
                <a16:creationId xmlns:a16="http://schemas.microsoft.com/office/drawing/2014/main" id="{4E37FC19-9E8C-F811-CC2A-22CF039CFCA9}"/>
              </a:ext>
            </a:extLst>
          </p:cNvPr>
          <p:cNvSpPr>
            <a:spLocks noGrp="1"/>
          </p:cNvSpPr>
          <p:nvPr>
            <p:ph type="subTitle" idx="1"/>
          </p:nvPr>
        </p:nvSpPr>
        <p:spPr>
          <a:xfrm>
            <a:off x="477981" y="5428636"/>
            <a:ext cx="3933306" cy="652427"/>
          </a:xfrm>
        </p:spPr>
        <p:txBody>
          <a:bodyPr>
            <a:normAutofit/>
          </a:bodyPr>
          <a:lstStyle/>
          <a:p>
            <a:pPr algn="l"/>
            <a:endParaRPr lang="en-US" sz="20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4C1DBF9C-A2CE-9FF5-EE1C-97CBA6341D01}"/>
              </a:ext>
            </a:extLst>
          </p:cNvPr>
          <p:cNvPicPr>
            <a:picLocks noChangeAspect="1"/>
          </p:cNvPicPr>
          <p:nvPr/>
        </p:nvPicPr>
        <p:blipFill>
          <a:blip r:embed="rId2"/>
          <a:stretch>
            <a:fillRect/>
          </a:stretch>
        </p:blipFill>
        <p:spPr>
          <a:xfrm>
            <a:off x="4930632" y="625683"/>
            <a:ext cx="6714314" cy="5455380"/>
          </a:xfrm>
          <a:prstGeom prst="rect">
            <a:avLst/>
          </a:prstGeom>
        </p:spPr>
      </p:pic>
    </p:spTree>
    <p:extLst>
      <p:ext uri="{BB962C8B-B14F-4D97-AF65-F5344CB8AC3E}">
        <p14:creationId xmlns:p14="http://schemas.microsoft.com/office/powerpoint/2010/main" val="122542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8E0F-8E77-C8FC-F1AF-01242AFEDC4E}"/>
              </a:ext>
            </a:extLst>
          </p:cNvPr>
          <p:cNvSpPr>
            <a:spLocks noGrp="1"/>
          </p:cNvSpPr>
          <p:nvPr>
            <p:ph type="ctrTitle"/>
          </p:nvPr>
        </p:nvSpPr>
        <p:spPr>
          <a:xfrm>
            <a:off x="1524000" y="1122363"/>
            <a:ext cx="9144000" cy="477837"/>
          </a:xfrm>
        </p:spPr>
        <p:txBody>
          <a:bodyPr/>
          <a:lstStyle/>
          <a:p>
            <a:pPr algn="l"/>
            <a:r>
              <a:rPr lang="en-US" sz="2800" b="1" u="sng"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5B0BB3-D7D8-E6F6-11FA-CE2BDB195E1A}"/>
              </a:ext>
            </a:extLst>
          </p:cNvPr>
          <p:cNvSpPr>
            <a:spLocks noGrp="1"/>
          </p:cNvSpPr>
          <p:nvPr>
            <p:ph type="subTitle" idx="1"/>
          </p:nvPr>
        </p:nvSpPr>
        <p:spPr>
          <a:xfrm>
            <a:off x="1524000" y="1759974"/>
            <a:ext cx="9144000" cy="3497826"/>
          </a:xfrm>
        </p:spPr>
        <p:txBody>
          <a:bodyPr/>
          <a:lstStyle/>
          <a:p>
            <a:pPr algn="just"/>
            <a:r>
              <a:rPr lang="en-US" dirty="0">
                <a:latin typeface="Times New Roman" panose="02020603050405020304" pitchFamily="18" charset="0"/>
                <a:cs typeface="Times New Roman" panose="02020603050405020304" pitchFamily="18" charset="0"/>
              </a:rPr>
              <a:t>The use of correlation to filter for risk minimization is necessary condition but needs to be accompanied with tools to increase safe and high returns as well. Secondly, building and managing a stock portfolio with minimized or zero risk environment is of keen interest to my career aspirations. </a:t>
            </a:r>
            <a:r>
              <a:rPr lang="en-US" sz="2400" dirty="0">
                <a:latin typeface="Times New Roman" panose="02020603050405020304" pitchFamily="18" charset="0"/>
                <a:cs typeface="Times New Roman" panose="02020603050405020304" pitchFamily="18" charset="0"/>
              </a:rPr>
              <a:t>The search for high return and well diversified stocks with weak or low correlation coefficient </a:t>
            </a:r>
            <a:r>
              <a:rPr lang="en-US" dirty="0">
                <a:latin typeface="Times New Roman" panose="02020603050405020304" pitchFamily="18" charset="0"/>
                <a:cs typeface="Times New Roman" panose="02020603050405020304" pitchFamily="18" charset="0"/>
              </a:rPr>
              <a:t>has just started.</a:t>
            </a: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8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2262F5-2DA3-4021-E48D-79485F3A17C0}"/>
              </a:ext>
            </a:extLst>
          </p:cNvPr>
          <p:cNvSpPr>
            <a:spLocks noGrp="1"/>
          </p:cNvSpPr>
          <p:nvPr>
            <p:ph type="subTitle" idx="1"/>
          </p:nvPr>
        </p:nvSpPr>
        <p:spPr>
          <a:xfrm>
            <a:off x="1524000" y="1425677"/>
            <a:ext cx="9144000" cy="4365523"/>
          </a:xfrm>
        </p:spPr>
        <p:txBody>
          <a:bodyPr/>
          <a:lstStyle/>
          <a:p>
            <a:endParaRPr lang="en-US" dirty="0"/>
          </a:p>
        </p:txBody>
      </p:sp>
      <p:graphicFrame>
        <p:nvGraphicFramePr>
          <p:cNvPr id="4" name="Table 3">
            <a:extLst>
              <a:ext uri="{FF2B5EF4-FFF2-40B4-BE49-F238E27FC236}">
                <a16:creationId xmlns:a16="http://schemas.microsoft.com/office/drawing/2014/main" id="{6CE3D49E-8848-9A88-5E60-4005BE02F9D3}"/>
              </a:ext>
            </a:extLst>
          </p:cNvPr>
          <p:cNvGraphicFramePr>
            <a:graphicFrameLocks noGrp="1"/>
          </p:cNvGraphicFramePr>
          <p:nvPr>
            <p:extLst>
              <p:ext uri="{D42A27DB-BD31-4B8C-83A1-F6EECF244321}">
                <p14:modId xmlns:p14="http://schemas.microsoft.com/office/powerpoint/2010/main" val="4157756698"/>
              </p:ext>
            </p:extLst>
          </p:nvPr>
        </p:nvGraphicFramePr>
        <p:xfrm>
          <a:off x="2032000" y="1522037"/>
          <a:ext cx="8128000" cy="4023360"/>
        </p:xfrm>
        <a:graphic>
          <a:graphicData uri="http://schemas.openxmlformats.org/drawingml/2006/table">
            <a:tbl>
              <a:tblPr firstRow="1" bandRow="1">
                <a:tableStyleId>{5C22544A-7EE6-4342-B048-85BDC9FD1C3A}</a:tableStyleId>
              </a:tblPr>
              <a:tblGrid>
                <a:gridCol w="650240">
                  <a:extLst>
                    <a:ext uri="{9D8B030D-6E8A-4147-A177-3AD203B41FA5}">
                      <a16:colId xmlns:a16="http://schemas.microsoft.com/office/drawing/2014/main" val="3842630223"/>
                    </a:ext>
                  </a:extLst>
                </a:gridCol>
                <a:gridCol w="2155231">
                  <a:extLst>
                    <a:ext uri="{9D8B030D-6E8A-4147-A177-3AD203B41FA5}">
                      <a16:colId xmlns:a16="http://schemas.microsoft.com/office/drawing/2014/main" val="3536609910"/>
                    </a:ext>
                  </a:extLst>
                </a:gridCol>
                <a:gridCol w="1514168">
                  <a:extLst>
                    <a:ext uri="{9D8B030D-6E8A-4147-A177-3AD203B41FA5}">
                      <a16:colId xmlns:a16="http://schemas.microsoft.com/office/drawing/2014/main" val="3600728210"/>
                    </a:ext>
                  </a:extLst>
                </a:gridCol>
                <a:gridCol w="2320413">
                  <a:extLst>
                    <a:ext uri="{9D8B030D-6E8A-4147-A177-3AD203B41FA5}">
                      <a16:colId xmlns:a16="http://schemas.microsoft.com/office/drawing/2014/main" val="1320891012"/>
                    </a:ext>
                  </a:extLst>
                </a:gridCol>
                <a:gridCol w="983225">
                  <a:extLst>
                    <a:ext uri="{9D8B030D-6E8A-4147-A177-3AD203B41FA5}">
                      <a16:colId xmlns:a16="http://schemas.microsoft.com/office/drawing/2014/main" val="2768252334"/>
                    </a:ext>
                  </a:extLst>
                </a:gridCol>
                <a:gridCol w="504723">
                  <a:extLst>
                    <a:ext uri="{9D8B030D-6E8A-4147-A177-3AD203B41FA5}">
                      <a16:colId xmlns:a16="http://schemas.microsoft.com/office/drawing/2014/main" val="856745559"/>
                    </a:ext>
                  </a:extLst>
                </a:gridCol>
              </a:tblGrid>
              <a:tr h="221666">
                <a:tc>
                  <a:txBody>
                    <a:bodyPr/>
                    <a:lstStyle/>
                    <a:p>
                      <a:endParaRPr lang="en-US" dirty="0"/>
                    </a:p>
                  </a:txBody>
                  <a:tcPr/>
                </a:tc>
                <a:tc gridSpan="2">
                  <a:txBody>
                    <a:bodyPr/>
                    <a:lstStyle/>
                    <a:p>
                      <a:pPr algn="ctr"/>
                      <a:r>
                        <a:rPr lang="en-US" dirty="0"/>
                        <a:t>Dataset1</a:t>
                      </a:r>
                    </a:p>
                  </a:txBody>
                  <a:tcPr/>
                </a:tc>
                <a:tc hMerge="1">
                  <a:txBody>
                    <a:bodyPr/>
                    <a:lstStyle/>
                    <a:p>
                      <a:endParaRPr lang="en-US"/>
                    </a:p>
                  </a:txBody>
                  <a:tcPr/>
                </a:tc>
                <a:tc gridSpan="2">
                  <a:txBody>
                    <a:bodyPr/>
                    <a:lstStyle/>
                    <a:p>
                      <a:pPr algn="ctr"/>
                      <a:r>
                        <a:rPr lang="en-US" dirty="0"/>
                        <a:t>Dataset2</a:t>
                      </a:r>
                    </a:p>
                  </a:txBody>
                  <a:tcPr/>
                </a:tc>
                <a:tc hMerge="1">
                  <a:txBody>
                    <a:bodyPr/>
                    <a:lstStyle/>
                    <a:p>
                      <a:endParaRPr lang="en-US" dirty="0"/>
                    </a:p>
                  </a:txBody>
                  <a:tcPr/>
                </a:tc>
                <a:tc>
                  <a:txBody>
                    <a:bodyPr/>
                    <a:lstStyle/>
                    <a:p>
                      <a:endParaRPr lang="en-US"/>
                    </a:p>
                  </a:txBody>
                  <a:tcPr/>
                </a:tc>
                <a:extLst>
                  <a:ext uri="{0D108BD9-81ED-4DB2-BD59-A6C34878D82A}">
                    <a16:rowId xmlns:a16="http://schemas.microsoft.com/office/drawing/2014/main" val="1461661090"/>
                  </a:ext>
                </a:extLst>
              </a:tr>
              <a:tr h="339660">
                <a:tc>
                  <a:txBody>
                    <a:bodyPr/>
                    <a:lstStyle/>
                    <a:p>
                      <a:r>
                        <a:rPr lang="en-US" dirty="0"/>
                        <a:t>1.</a:t>
                      </a:r>
                    </a:p>
                  </a:txBody>
                  <a:tcPr/>
                </a:tc>
                <a:tc>
                  <a:txBody>
                    <a:bodyPr/>
                    <a:lstStyle/>
                    <a:p>
                      <a:r>
                        <a:rPr lang="en-US" dirty="0"/>
                        <a:t>Tesla Inc.</a:t>
                      </a:r>
                    </a:p>
                  </a:txBody>
                  <a:tcPr/>
                </a:tc>
                <a:tc>
                  <a:txBody>
                    <a:bodyPr/>
                    <a:lstStyle/>
                    <a:p>
                      <a:r>
                        <a:rPr lang="en-US" sz="1800" b="0" dirty="0">
                          <a:solidFill>
                            <a:schemeClr val="tx1"/>
                          </a:solidFill>
                          <a:effectLst/>
                          <a:latin typeface="Times New Roman" panose="02020603050405020304" pitchFamily="18" charset="0"/>
                          <a:cs typeface="Times New Roman" panose="02020603050405020304" pitchFamily="18" charset="0"/>
                        </a:rPr>
                        <a:t>TSLA</a:t>
                      </a:r>
                      <a:endParaRPr lang="en-US" b="0" dirty="0">
                        <a:solidFill>
                          <a:schemeClr val="tx1"/>
                        </a:solidFill>
                      </a:endParaRPr>
                    </a:p>
                  </a:txBody>
                  <a:tcPr/>
                </a:tc>
                <a:tc>
                  <a:txBody>
                    <a:bodyPr/>
                    <a:lstStyle/>
                    <a:p>
                      <a:r>
                        <a:rPr lang="en-US" dirty="0"/>
                        <a:t>Microsoft Corporation</a:t>
                      </a:r>
                    </a:p>
                  </a:txBody>
                  <a:tcPr/>
                </a:tc>
                <a:tc>
                  <a:txBody>
                    <a:bodyPr/>
                    <a:lstStyle/>
                    <a:p>
                      <a:r>
                        <a:rPr lang="en-US" sz="1800" b="0" dirty="0">
                          <a:solidFill>
                            <a:schemeClr val="tx1"/>
                          </a:solidFill>
                          <a:effectLst/>
                          <a:latin typeface="Consolas" panose="020B0609020204030204" pitchFamily="49" charset="0"/>
                        </a:rPr>
                        <a:t>MSFT</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2828256683"/>
                  </a:ext>
                </a:extLst>
              </a:tr>
              <a:tr h="339660">
                <a:tc>
                  <a:txBody>
                    <a:bodyPr/>
                    <a:lstStyle/>
                    <a:p>
                      <a:r>
                        <a:rPr lang="en-US" dirty="0"/>
                        <a:t>2.</a:t>
                      </a:r>
                    </a:p>
                  </a:txBody>
                  <a:tcPr/>
                </a:tc>
                <a:tc>
                  <a:txBody>
                    <a:bodyPr/>
                    <a:lstStyle/>
                    <a:p>
                      <a:r>
                        <a:rPr lang="en-US" dirty="0"/>
                        <a:t>Apple Inc.</a:t>
                      </a:r>
                    </a:p>
                  </a:txBody>
                  <a:tcPr/>
                </a:tc>
                <a:tc>
                  <a:txBody>
                    <a:bodyPr/>
                    <a:lstStyle/>
                    <a:p>
                      <a:r>
                        <a:rPr lang="en-US" sz="1800" b="0" dirty="0">
                          <a:solidFill>
                            <a:schemeClr val="tx1"/>
                          </a:solidFill>
                          <a:effectLst/>
                          <a:latin typeface="Times New Roman" panose="02020603050405020304" pitchFamily="18" charset="0"/>
                          <a:cs typeface="Times New Roman" panose="02020603050405020304" pitchFamily="18" charset="0"/>
                        </a:rPr>
                        <a:t>AAPL</a:t>
                      </a:r>
                      <a:endParaRPr lang="en-US" dirty="0">
                        <a:solidFill>
                          <a:schemeClr val="tx1"/>
                        </a:solidFill>
                      </a:endParaRPr>
                    </a:p>
                  </a:txBody>
                  <a:tcPr/>
                </a:tc>
                <a:tc>
                  <a:txBody>
                    <a:bodyPr/>
                    <a:lstStyle/>
                    <a:p>
                      <a:r>
                        <a:rPr lang="en-US" dirty="0"/>
                        <a:t>Alphabet Inc</a:t>
                      </a:r>
                    </a:p>
                  </a:txBody>
                  <a:tcPr/>
                </a:tc>
                <a:tc>
                  <a:txBody>
                    <a:bodyPr/>
                    <a:lstStyle/>
                    <a:p>
                      <a:r>
                        <a:rPr lang="en-US" sz="1800" b="0" dirty="0">
                          <a:solidFill>
                            <a:schemeClr val="tx1"/>
                          </a:solidFill>
                          <a:effectLst/>
                          <a:latin typeface="Consolas" panose="020B0609020204030204" pitchFamily="49" charset="0"/>
                        </a:rPr>
                        <a:t>GOOG</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857477052"/>
                  </a:ext>
                </a:extLst>
              </a:tr>
              <a:tr h="339660">
                <a:tc>
                  <a:txBody>
                    <a:bodyPr/>
                    <a:lstStyle/>
                    <a:p>
                      <a:r>
                        <a:rPr lang="en-US" dirty="0"/>
                        <a:t>3.</a:t>
                      </a:r>
                    </a:p>
                  </a:txBody>
                  <a:tcPr/>
                </a:tc>
                <a:tc>
                  <a:txBody>
                    <a:bodyPr/>
                    <a:lstStyle/>
                    <a:p>
                      <a:r>
                        <a:rPr lang="en-US" dirty="0"/>
                        <a:t>Amazon.com</a:t>
                      </a:r>
                    </a:p>
                  </a:txBody>
                  <a:tcPr/>
                </a:tc>
                <a:tc>
                  <a:txBody>
                    <a:bodyPr/>
                    <a:lstStyle/>
                    <a:p>
                      <a:r>
                        <a:rPr lang="en-US" sz="1800" b="0" dirty="0">
                          <a:solidFill>
                            <a:schemeClr val="tx1"/>
                          </a:solidFill>
                          <a:effectLst/>
                          <a:latin typeface="Times New Roman" panose="02020603050405020304" pitchFamily="18" charset="0"/>
                          <a:cs typeface="Times New Roman" panose="02020603050405020304" pitchFamily="18" charset="0"/>
                        </a:rPr>
                        <a:t>AMZN</a:t>
                      </a:r>
                      <a:endParaRPr lang="en-US" dirty="0">
                        <a:solidFill>
                          <a:schemeClr val="tx1"/>
                        </a:solidFill>
                      </a:endParaRPr>
                    </a:p>
                  </a:txBody>
                  <a:tcPr/>
                </a:tc>
                <a:tc>
                  <a:txBody>
                    <a:bodyPr/>
                    <a:lstStyle/>
                    <a:p>
                      <a:r>
                        <a:rPr lang="en-US" dirty="0"/>
                        <a:t>Apple Inc</a:t>
                      </a:r>
                    </a:p>
                  </a:txBody>
                  <a:tcPr/>
                </a:tc>
                <a:tc>
                  <a:txBody>
                    <a:bodyPr/>
                    <a:lstStyle/>
                    <a:p>
                      <a:r>
                        <a:rPr lang="en-US" sz="1800" b="0" dirty="0">
                          <a:solidFill>
                            <a:schemeClr val="tx1"/>
                          </a:solidFill>
                          <a:effectLst/>
                          <a:latin typeface="Consolas" panose="020B0609020204030204" pitchFamily="49" charset="0"/>
                        </a:rPr>
                        <a:t>AAPL</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369200596"/>
                  </a:ext>
                </a:extLst>
              </a:tr>
              <a:tr h="339660">
                <a:tc>
                  <a:txBody>
                    <a:bodyPr/>
                    <a:lstStyle/>
                    <a:p>
                      <a:r>
                        <a:rPr lang="en-US" dirty="0"/>
                        <a:t>4.</a:t>
                      </a:r>
                    </a:p>
                  </a:txBody>
                  <a:tcPr/>
                </a:tc>
                <a:tc>
                  <a:txBody>
                    <a:bodyPr/>
                    <a:lstStyle/>
                    <a:p>
                      <a:r>
                        <a:rPr lang="en-US" dirty="0"/>
                        <a:t>Texas instrument</a:t>
                      </a:r>
                    </a:p>
                  </a:txBody>
                  <a:tcPr/>
                </a:tc>
                <a:tc>
                  <a:txBody>
                    <a:bodyPr/>
                    <a:lstStyle/>
                    <a:p>
                      <a:r>
                        <a:rPr lang="en-US" sz="1800" b="0" dirty="0">
                          <a:solidFill>
                            <a:schemeClr val="tx1"/>
                          </a:solidFill>
                          <a:effectLst/>
                          <a:latin typeface="Times New Roman" panose="02020603050405020304" pitchFamily="18" charset="0"/>
                          <a:cs typeface="Times New Roman" panose="02020603050405020304" pitchFamily="18" charset="0"/>
                        </a:rPr>
                        <a:t>TXN</a:t>
                      </a:r>
                      <a:endParaRPr lang="en-US" dirty="0">
                        <a:solidFill>
                          <a:schemeClr val="tx1"/>
                        </a:solidFill>
                      </a:endParaRPr>
                    </a:p>
                  </a:txBody>
                  <a:tcPr/>
                </a:tc>
                <a:tc>
                  <a:txBody>
                    <a:bodyPr/>
                    <a:lstStyle/>
                    <a:p>
                      <a:r>
                        <a:rPr lang="en-US" dirty="0"/>
                        <a:t>Hewlett Packard Ent.</a:t>
                      </a:r>
                    </a:p>
                  </a:txBody>
                  <a:tcPr/>
                </a:tc>
                <a:tc>
                  <a:txBody>
                    <a:bodyPr/>
                    <a:lstStyle/>
                    <a:p>
                      <a:r>
                        <a:rPr lang="en-US" sz="1800" b="0" dirty="0">
                          <a:solidFill>
                            <a:schemeClr val="tx1"/>
                          </a:solidFill>
                          <a:effectLst/>
                          <a:latin typeface="Consolas" panose="020B0609020204030204" pitchFamily="49" charset="0"/>
                        </a:rPr>
                        <a:t>HPE</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2443890007"/>
                  </a:ext>
                </a:extLst>
              </a:tr>
              <a:tr h="339660">
                <a:tc>
                  <a:txBody>
                    <a:bodyPr/>
                    <a:lstStyle/>
                    <a:p>
                      <a:r>
                        <a:rPr lang="en-US" dirty="0"/>
                        <a:t>5.</a:t>
                      </a:r>
                    </a:p>
                  </a:txBody>
                  <a:tcPr/>
                </a:tc>
                <a:tc>
                  <a:txBody>
                    <a:bodyPr/>
                    <a:lstStyle/>
                    <a:p>
                      <a:r>
                        <a:rPr lang="en-US" dirty="0"/>
                        <a:t>Pfizer Inc</a:t>
                      </a:r>
                    </a:p>
                  </a:txBody>
                  <a:tcPr/>
                </a:tc>
                <a:tc>
                  <a:txBody>
                    <a:bodyPr/>
                    <a:lstStyle/>
                    <a:p>
                      <a:r>
                        <a:rPr lang="en-US" sz="1800" b="0" dirty="0">
                          <a:solidFill>
                            <a:schemeClr val="tx1"/>
                          </a:solidFill>
                          <a:effectLst/>
                          <a:latin typeface="Times New Roman" panose="02020603050405020304" pitchFamily="18" charset="0"/>
                          <a:cs typeface="Times New Roman" panose="02020603050405020304" pitchFamily="18" charset="0"/>
                        </a:rPr>
                        <a:t>PFE</a:t>
                      </a:r>
                      <a:endParaRPr lang="en-US" dirty="0">
                        <a:solidFill>
                          <a:schemeClr val="tx1"/>
                        </a:solidFill>
                      </a:endParaRPr>
                    </a:p>
                  </a:txBody>
                  <a:tcPr/>
                </a:tc>
                <a:tc>
                  <a:txBody>
                    <a:bodyPr/>
                    <a:lstStyle/>
                    <a:p>
                      <a:r>
                        <a:rPr lang="en-US" dirty="0"/>
                        <a:t>Salesforce, Inc</a:t>
                      </a:r>
                    </a:p>
                  </a:txBody>
                  <a:tcPr/>
                </a:tc>
                <a:tc>
                  <a:txBody>
                    <a:bodyPr/>
                    <a:lstStyle/>
                    <a:p>
                      <a:r>
                        <a:rPr lang="en-US" sz="1800" b="0" dirty="0">
                          <a:solidFill>
                            <a:schemeClr val="tx1"/>
                          </a:solidFill>
                          <a:effectLst/>
                          <a:latin typeface="Consolas" panose="020B0609020204030204" pitchFamily="49" charset="0"/>
                        </a:rPr>
                        <a:t>CRM</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2960839620"/>
                  </a:ext>
                </a:extLst>
              </a:tr>
              <a:tr h="339660">
                <a:tc>
                  <a:txBody>
                    <a:bodyPr/>
                    <a:lstStyle/>
                    <a:p>
                      <a:r>
                        <a:rPr lang="en-US" dirty="0"/>
                        <a:t>6.</a:t>
                      </a:r>
                    </a:p>
                  </a:txBody>
                  <a:tcPr/>
                </a:tc>
                <a:tc>
                  <a:txBody>
                    <a:bodyPr/>
                    <a:lstStyle/>
                    <a:p>
                      <a:r>
                        <a:rPr lang="en-US" dirty="0"/>
                        <a:t>Qualcomm Inc</a:t>
                      </a:r>
                    </a:p>
                  </a:txBody>
                  <a:tcPr/>
                </a:tc>
                <a:tc>
                  <a:txBody>
                    <a:bodyPr/>
                    <a:lstStyle/>
                    <a:p>
                      <a:r>
                        <a:rPr lang="en-US" dirty="0"/>
                        <a:t>QCOM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ConocoPhillips</a:t>
                      </a:r>
                    </a:p>
                  </a:txBody>
                  <a:tcPr/>
                </a:tc>
                <a:tc>
                  <a:txBody>
                    <a:bodyPr/>
                    <a:lstStyle/>
                    <a:p>
                      <a:r>
                        <a:rPr lang="en-US" sz="1800" b="0" dirty="0">
                          <a:solidFill>
                            <a:schemeClr val="tx1"/>
                          </a:solidFill>
                          <a:effectLst/>
                          <a:latin typeface="Consolas" panose="020B0609020204030204" pitchFamily="49" charset="0"/>
                        </a:rPr>
                        <a:t>COP</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214384046"/>
                  </a:ext>
                </a:extLst>
              </a:tr>
              <a:tr h="339660">
                <a:tc>
                  <a:txBody>
                    <a:bodyPr/>
                    <a:lstStyle/>
                    <a:p>
                      <a:r>
                        <a:rPr lang="en-US" dirty="0"/>
                        <a:t>7.</a:t>
                      </a:r>
                    </a:p>
                  </a:txBody>
                  <a:tcPr/>
                </a:tc>
                <a:tc>
                  <a:txBody>
                    <a:bodyPr/>
                    <a:lstStyle/>
                    <a:p>
                      <a:r>
                        <a:rPr lang="en-US" dirty="0"/>
                        <a:t>Broadcom Inc</a:t>
                      </a:r>
                    </a:p>
                  </a:txBody>
                  <a:tcPr/>
                </a:tc>
                <a:tc>
                  <a:txBody>
                    <a:bodyPr/>
                    <a:lstStyle/>
                    <a:p>
                      <a:r>
                        <a:rPr lang="en-US" dirty="0"/>
                        <a:t>AVGO</a:t>
                      </a:r>
                    </a:p>
                  </a:txBody>
                  <a:tcPr/>
                </a:tc>
                <a:tc>
                  <a:txBody>
                    <a:bodyPr/>
                    <a:lstStyle/>
                    <a:p>
                      <a:r>
                        <a:rPr lang="en-US" dirty="0"/>
                        <a:t>Phillips 66</a:t>
                      </a:r>
                    </a:p>
                  </a:txBody>
                  <a:tcPr/>
                </a:tc>
                <a:tc>
                  <a:txBody>
                    <a:bodyPr/>
                    <a:lstStyle/>
                    <a:p>
                      <a:r>
                        <a:rPr lang="en-US" sz="1800" b="0" dirty="0">
                          <a:solidFill>
                            <a:schemeClr val="tx1"/>
                          </a:solidFill>
                          <a:effectLst/>
                          <a:latin typeface="Consolas" panose="020B0609020204030204" pitchFamily="49" charset="0"/>
                        </a:rPr>
                        <a:t>PSX</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1905152531"/>
                  </a:ext>
                </a:extLst>
              </a:tr>
              <a:tr h="339660">
                <a:tc>
                  <a:txBody>
                    <a:bodyPr/>
                    <a:lstStyle/>
                    <a:p>
                      <a:r>
                        <a:rPr lang="en-US" dirty="0"/>
                        <a:t>8.</a:t>
                      </a:r>
                    </a:p>
                  </a:txBody>
                  <a:tcPr/>
                </a:tc>
                <a:tc>
                  <a:txBody>
                    <a:bodyPr/>
                    <a:lstStyle/>
                    <a:p>
                      <a:r>
                        <a:rPr lang="en-US" dirty="0"/>
                        <a:t>Micro Technology</a:t>
                      </a:r>
                    </a:p>
                  </a:txBody>
                  <a:tcPr/>
                </a:tc>
                <a:tc>
                  <a:txBody>
                    <a:bodyPr/>
                    <a:lstStyle/>
                    <a:p>
                      <a:r>
                        <a:rPr lang="en-US" dirty="0"/>
                        <a:t>MU</a:t>
                      </a:r>
                    </a:p>
                  </a:txBody>
                  <a:tcPr/>
                </a:tc>
                <a:tc>
                  <a:txBody>
                    <a:bodyPr/>
                    <a:lstStyle/>
                    <a:p>
                      <a:r>
                        <a:rPr lang="en-US" dirty="0"/>
                        <a:t>Occidental petroleum</a:t>
                      </a:r>
                    </a:p>
                  </a:txBody>
                  <a:tcPr/>
                </a:tc>
                <a:tc>
                  <a:txBody>
                    <a:bodyPr/>
                    <a:lstStyle/>
                    <a:p>
                      <a:r>
                        <a:rPr lang="en-US" sz="1800" b="0" dirty="0">
                          <a:solidFill>
                            <a:schemeClr val="tx1"/>
                          </a:solidFill>
                          <a:effectLst/>
                          <a:latin typeface="Consolas" panose="020B0609020204030204" pitchFamily="49" charset="0"/>
                        </a:rPr>
                        <a:t>OXY</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1342016842"/>
                  </a:ext>
                </a:extLst>
              </a:tr>
              <a:tr h="339660">
                <a:tc>
                  <a:txBody>
                    <a:bodyPr/>
                    <a:lstStyle/>
                    <a:p>
                      <a:r>
                        <a:rPr lang="en-US" dirty="0"/>
                        <a:t>9.</a:t>
                      </a:r>
                    </a:p>
                  </a:txBody>
                  <a:tcPr/>
                </a:tc>
                <a:tc>
                  <a:txBody>
                    <a:bodyPr/>
                    <a:lstStyle/>
                    <a:p>
                      <a:r>
                        <a:rPr lang="en-US" dirty="0"/>
                        <a:t>Exxon Mobile</a:t>
                      </a:r>
                    </a:p>
                  </a:txBody>
                  <a:tcPr/>
                </a:tc>
                <a:tc>
                  <a:txBody>
                    <a:bodyPr/>
                    <a:lstStyle/>
                    <a:p>
                      <a:r>
                        <a:rPr lang="en-US" dirty="0"/>
                        <a:t>XOM</a:t>
                      </a:r>
                    </a:p>
                  </a:txBody>
                  <a:tcPr/>
                </a:tc>
                <a:tc>
                  <a:txBody>
                    <a:bodyPr/>
                    <a:lstStyle/>
                    <a:p>
                      <a:r>
                        <a:rPr lang="en-US" dirty="0"/>
                        <a:t>Exxon Mobile</a:t>
                      </a:r>
                    </a:p>
                  </a:txBody>
                  <a:tcPr/>
                </a:tc>
                <a:tc>
                  <a:txBody>
                    <a:bodyPr/>
                    <a:lstStyle/>
                    <a:p>
                      <a:r>
                        <a:rPr lang="en-US" sz="1800" b="0" dirty="0">
                          <a:solidFill>
                            <a:schemeClr val="tx1"/>
                          </a:solidFill>
                          <a:effectLst/>
                          <a:latin typeface="Consolas" panose="020B0609020204030204" pitchFamily="49" charset="0"/>
                        </a:rPr>
                        <a:t>XOM</a:t>
                      </a:r>
                      <a:endParaRPr lang="en-US" dirty="0">
                        <a:solidFill>
                          <a:schemeClr val="tx1"/>
                        </a:solidFill>
                      </a:endParaRPr>
                    </a:p>
                  </a:txBody>
                  <a:tcPr/>
                </a:tc>
                <a:tc>
                  <a:txBody>
                    <a:bodyPr/>
                    <a:lstStyle/>
                    <a:p>
                      <a:endParaRPr lang="en-US"/>
                    </a:p>
                  </a:txBody>
                  <a:tcPr/>
                </a:tc>
                <a:extLst>
                  <a:ext uri="{0D108BD9-81ED-4DB2-BD59-A6C34878D82A}">
                    <a16:rowId xmlns:a16="http://schemas.microsoft.com/office/drawing/2014/main" val="2443943100"/>
                  </a:ext>
                </a:extLst>
              </a:tr>
              <a:tr h="339660">
                <a:tc>
                  <a:txBody>
                    <a:bodyPr/>
                    <a:lstStyle/>
                    <a:p>
                      <a:r>
                        <a:rPr lang="en-US" dirty="0"/>
                        <a:t>10</a:t>
                      </a:r>
                    </a:p>
                  </a:txBody>
                  <a:tcPr/>
                </a:tc>
                <a:tc>
                  <a:txBody>
                    <a:bodyPr/>
                    <a:lstStyle/>
                    <a:p>
                      <a:r>
                        <a:rPr lang="en-US" dirty="0"/>
                        <a:t>Applied materials Inc</a:t>
                      </a:r>
                    </a:p>
                  </a:txBody>
                  <a:tcPr/>
                </a:tc>
                <a:tc>
                  <a:txBody>
                    <a:bodyPr/>
                    <a:lstStyle/>
                    <a:p>
                      <a:r>
                        <a:rPr lang="en-US" dirty="0"/>
                        <a:t>AMAT</a:t>
                      </a:r>
                    </a:p>
                  </a:txBody>
                  <a:tcPr/>
                </a:tc>
                <a:tc>
                  <a:txBody>
                    <a:bodyPr/>
                    <a:lstStyle/>
                    <a:p>
                      <a:r>
                        <a:rPr lang="en-US" dirty="0"/>
                        <a:t>Chevron Corporation</a:t>
                      </a:r>
                    </a:p>
                  </a:txBody>
                  <a:tcPr/>
                </a:tc>
                <a:tc>
                  <a:txBody>
                    <a:bodyPr/>
                    <a:lstStyle/>
                    <a:p>
                      <a:r>
                        <a:rPr lang="en-US" dirty="0">
                          <a:solidFill>
                            <a:schemeClr val="tx1"/>
                          </a:solidFill>
                        </a:rPr>
                        <a:t>CVX</a:t>
                      </a:r>
                    </a:p>
                  </a:txBody>
                  <a:tcPr/>
                </a:tc>
                <a:tc>
                  <a:txBody>
                    <a:bodyPr/>
                    <a:lstStyle/>
                    <a:p>
                      <a:endParaRPr lang="en-US" dirty="0"/>
                    </a:p>
                  </a:txBody>
                  <a:tcPr/>
                </a:tc>
                <a:extLst>
                  <a:ext uri="{0D108BD9-81ED-4DB2-BD59-A6C34878D82A}">
                    <a16:rowId xmlns:a16="http://schemas.microsoft.com/office/drawing/2014/main" val="553193610"/>
                  </a:ext>
                </a:extLst>
              </a:tr>
            </a:tbl>
          </a:graphicData>
        </a:graphic>
      </p:graphicFrame>
      <p:sp>
        <p:nvSpPr>
          <p:cNvPr id="6" name="Title 5">
            <a:extLst>
              <a:ext uri="{FF2B5EF4-FFF2-40B4-BE49-F238E27FC236}">
                <a16:creationId xmlns:a16="http://schemas.microsoft.com/office/drawing/2014/main" id="{10439FAD-8EE9-197B-582C-0524BA281E89}"/>
              </a:ext>
            </a:extLst>
          </p:cNvPr>
          <p:cNvSpPr>
            <a:spLocks noGrp="1"/>
          </p:cNvSpPr>
          <p:nvPr>
            <p:ph type="ctrTitle"/>
          </p:nvPr>
        </p:nvSpPr>
        <p:spPr>
          <a:xfrm>
            <a:off x="1524000" y="668594"/>
            <a:ext cx="9144000" cy="644008"/>
          </a:xfrm>
        </p:spPr>
        <p:txBody>
          <a:bodyPr/>
          <a:lstStyle/>
          <a:p>
            <a:pPr algn="l"/>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sz="2800" b="1" dirty="0">
                <a:effectLst/>
                <a:latin typeface="Times New Roman" panose="02020603050405020304" pitchFamily="18" charset="0"/>
                <a:cs typeface="Times New Roman" panose="02020603050405020304" pitchFamily="18" charset="0"/>
              </a:rPr>
              <a:t>Datasets Tickers Define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82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F66-1833-5CC6-EB7B-8437AAFFC770}"/>
              </a:ext>
            </a:extLst>
          </p:cNvPr>
          <p:cNvSpPr>
            <a:spLocks noGrp="1"/>
          </p:cNvSpPr>
          <p:nvPr>
            <p:ph type="ctrTitle"/>
          </p:nvPr>
        </p:nvSpPr>
        <p:spPr>
          <a:xfrm>
            <a:off x="1524000" y="1122363"/>
            <a:ext cx="9144000" cy="588450"/>
          </a:xfrm>
        </p:spPr>
        <p:txBody>
          <a:bodyPr/>
          <a:lstStyle/>
          <a:p>
            <a:pPr algn="l"/>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br>
              <a:rPr lang="en-US" sz="2400" b="1" u="sng" dirty="0">
                <a:latin typeface="Times New Roman" panose="02020603050405020304" pitchFamily="18" charset="0"/>
                <a:cs typeface="Times New Roman" panose="02020603050405020304" pitchFamily="18" charset="0"/>
              </a:rPr>
            </a:br>
            <a:br>
              <a:rPr lang="en-US" sz="2400" b="1"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a:t>
            </a:r>
            <a:br>
              <a:rPr lang="en-US" sz="2400" dirty="0">
                <a:latin typeface="Times New Roman" panose="02020603050405020304" pitchFamily="18" charset="0"/>
                <a:cs typeface="Times New Roman" panose="02020603050405020304" pitchFamily="18" charset="0"/>
              </a:rPr>
            </a:br>
            <a:r>
              <a:rPr lang="en-US" sz="2800" b="1" u="sng" dirty="0">
                <a:latin typeface="Times New Roman" panose="02020603050405020304" pitchFamily="18" charset="0"/>
                <a:cs typeface="Times New Roman" panose="02020603050405020304" pitchFamily="18" charset="0"/>
              </a:rPr>
              <a:t>Content:</a:t>
            </a:r>
            <a:endParaRPr lang="en-US" sz="2800" dirty="0">
              <a:latin typeface="The Serif Hand Light" panose="020F0502020204030204" pitchFamily="66" charset="0"/>
              <a:cs typeface="Times New Roman" panose="02020603050405020304" pitchFamily="18" charset="0"/>
            </a:endParaRPr>
          </a:p>
        </p:txBody>
      </p:sp>
      <p:sp>
        <p:nvSpPr>
          <p:cNvPr id="3" name="Subtitle 2">
            <a:extLst>
              <a:ext uri="{FF2B5EF4-FFF2-40B4-BE49-F238E27FC236}">
                <a16:creationId xmlns:a16="http://schemas.microsoft.com/office/drawing/2014/main" id="{26B795A8-4962-25DC-2D3B-465070F6C4B4}"/>
              </a:ext>
            </a:extLst>
          </p:cNvPr>
          <p:cNvSpPr>
            <a:spLocks noGrp="1"/>
          </p:cNvSpPr>
          <p:nvPr>
            <p:ph type="subTitle" idx="1"/>
          </p:nvPr>
        </p:nvSpPr>
        <p:spPr>
          <a:xfrm>
            <a:off x="1524000" y="1848466"/>
            <a:ext cx="9144000" cy="2998838"/>
          </a:xfrm>
        </p:spPr>
        <p:txBody>
          <a:bodyPr/>
          <a:lstStyle/>
          <a:p>
            <a:pPr algn="l"/>
            <a:r>
              <a:rPr lang="en-US"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Introduction.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Correlation and Stock portfolio Diversification.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Daily Stock Price Returns.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Two (2) Datasets of Stocks Considered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Plot Cumulative Stock Returns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6. Heatmaps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7. Conclusion</a:t>
            </a:r>
            <a:endParaRPr lang="en-US" dirty="0"/>
          </a:p>
        </p:txBody>
      </p:sp>
    </p:spTree>
    <p:extLst>
      <p:ext uri="{BB962C8B-B14F-4D97-AF65-F5344CB8AC3E}">
        <p14:creationId xmlns:p14="http://schemas.microsoft.com/office/powerpoint/2010/main" val="157670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68BB-BE4F-0425-C280-18FC898B6C67}"/>
              </a:ext>
            </a:extLst>
          </p:cNvPr>
          <p:cNvSpPr>
            <a:spLocks noGrp="1"/>
          </p:cNvSpPr>
          <p:nvPr>
            <p:ph type="ctrTitle"/>
          </p:nvPr>
        </p:nvSpPr>
        <p:spPr>
          <a:xfrm>
            <a:off x="1524000" y="383459"/>
            <a:ext cx="9144000" cy="3218580"/>
          </a:xfrm>
        </p:spPr>
        <p:txBody>
          <a:bodyPr/>
          <a:lstStyle/>
          <a:p>
            <a:pPr marL="457200" indent="-457200" algn="l">
              <a:buFont typeface="Arial" panose="020B0604020202020204" pitchFamily="34" charset="0"/>
              <a:buChar char="•"/>
            </a:pPr>
            <a:r>
              <a:rPr lang="en-US" sz="3200" dirty="0"/>
              <a:t>Content:</a:t>
            </a:r>
            <a:br>
              <a:rPr lang="en-US" sz="3200" dirty="0"/>
            </a:br>
            <a:r>
              <a:rPr lang="en-US" sz="2800" dirty="0"/>
              <a:t>1.	Data source: </a:t>
            </a:r>
            <a:r>
              <a:rPr lang="en-US" sz="2800" dirty="0" err="1"/>
              <a:t>yfinance</a:t>
            </a:r>
            <a:br>
              <a:rPr lang="en-US" sz="2800" dirty="0"/>
            </a:br>
            <a:r>
              <a:rPr lang="en-US" sz="2800" dirty="0"/>
              <a:t>2. 10 Stocks Considered</a:t>
            </a:r>
            <a:br>
              <a:rPr lang="en-US" sz="2800" dirty="0"/>
            </a:br>
            <a:r>
              <a:rPr lang="en-US" sz="2800" dirty="0"/>
              <a:t>3. Meaning of Correlation Coefficient</a:t>
            </a:r>
            <a:br>
              <a:rPr lang="en-US" sz="2800" dirty="0"/>
            </a:br>
            <a:r>
              <a:rPr lang="en-US" sz="2800" dirty="0"/>
              <a:t>4. Daily price returns computed</a:t>
            </a:r>
            <a:br>
              <a:rPr lang="en-US" sz="2800" dirty="0"/>
            </a:br>
            <a:r>
              <a:rPr lang="en-US" sz="2800" dirty="0"/>
              <a:t>5. Cumulative Price Returns show stock performance</a:t>
            </a:r>
            <a:br>
              <a:rPr lang="en-US" sz="2800" dirty="0"/>
            </a:br>
            <a:endParaRPr lang="en-US" sz="2800" dirty="0"/>
          </a:p>
        </p:txBody>
      </p:sp>
      <p:sp>
        <p:nvSpPr>
          <p:cNvPr id="3" name="Subtitle 2">
            <a:extLst>
              <a:ext uri="{FF2B5EF4-FFF2-40B4-BE49-F238E27FC236}">
                <a16:creationId xmlns:a16="http://schemas.microsoft.com/office/drawing/2014/main" id="{3B8FD381-FA0A-9C1F-584C-707C5033AF89}"/>
              </a:ext>
            </a:extLst>
          </p:cNvPr>
          <p:cNvSpPr>
            <a:spLocks noGrp="1"/>
          </p:cNvSpPr>
          <p:nvPr>
            <p:ph type="subTitle" idx="1"/>
          </p:nvPr>
        </p:nvSpPr>
        <p:spPr>
          <a:xfrm>
            <a:off x="2015612" y="3156155"/>
            <a:ext cx="8652387" cy="2101645"/>
          </a:xfrm>
        </p:spPr>
        <p:txBody>
          <a:bodyPr/>
          <a:lstStyle/>
          <a:p>
            <a:pPr marL="457200" indent="-457200" algn="l">
              <a:buAutoNum type="arabicPeriod" startAt="6"/>
            </a:pPr>
            <a:r>
              <a:rPr lang="en-US" dirty="0"/>
              <a:t>Correlation Matrix for 10 stocks created and analyzed</a:t>
            </a:r>
          </a:p>
          <a:p>
            <a:pPr marL="457200" indent="-457200" algn="l">
              <a:buAutoNum type="arabicPeriod" startAt="6"/>
            </a:pPr>
            <a:r>
              <a:rPr lang="en-US" dirty="0"/>
              <a:t>Plot Scatter diagram for correlation matrix</a:t>
            </a:r>
          </a:p>
          <a:p>
            <a:pPr marL="457200" indent="-457200" algn="l">
              <a:buAutoNum type="arabicPeriod" startAt="6"/>
            </a:pPr>
            <a:r>
              <a:rPr lang="en-US" dirty="0"/>
              <a:t>Conclusion.</a:t>
            </a:r>
          </a:p>
        </p:txBody>
      </p:sp>
    </p:spTree>
    <p:extLst>
      <p:ext uri="{BB962C8B-B14F-4D97-AF65-F5344CB8AC3E}">
        <p14:creationId xmlns:p14="http://schemas.microsoft.com/office/powerpoint/2010/main" val="76301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E70F-3DF3-8786-CCC6-00096526D4FD}"/>
              </a:ext>
            </a:extLst>
          </p:cNvPr>
          <p:cNvSpPr>
            <a:spLocks noGrp="1"/>
          </p:cNvSpPr>
          <p:nvPr>
            <p:ph type="ctrTitle"/>
          </p:nvPr>
        </p:nvSpPr>
        <p:spPr>
          <a:xfrm>
            <a:off x="1524000" y="685800"/>
            <a:ext cx="9144000" cy="4741605"/>
          </a:xfrm>
        </p:spPr>
        <p:txBody>
          <a:bodyPr/>
          <a:lstStyle/>
          <a:p>
            <a:pPr marL="342900" indent="-342900" algn="l">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Introduction:</a:t>
            </a:r>
            <a:br>
              <a:rPr lang="en-US" sz="2400" b="1"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project’s goal is to build a well diversified portfolio that minimizes risk. Portfolio risk is simply defined to be the loss associated with fall in stock prices. The project shows that that risk is much greater in a non diversified portfolio with high correlated stocks. While the loss in a diversified stock portfolio may be minimized, if stocks had low or zero correlation.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Key factors that may trigger a fall in stock price have their roots in economic, and or financial markets instabilities for example increases in interest rates, increases in market uncertainties, stock market decline or crashes and deterioration in bank balance sheets. Regardless of the source of stock price decline, the project advances a first line of defense to minimize stock price portfolio losses.</a:t>
            </a:r>
          </a:p>
        </p:txBody>
      </p:sp>
      <p:sp>
        <p:nvSpPr>
          <p:cNvPr id="3" name="Subtitle 2">
            <a:extLst>
              <a:ext uri="{FF2B5EF4-FFF2-40B4-BE49-F238E27FC236}">
                <a16:creationId xmlns:a16="http://schemas.microsoft.com/office/drawing/2014/main" id="{ED7BC14F-87D6-7EA8-E48A-3B8E3E16C77D}"/>
              </a:ext>
            </a:extLst>
          </p:cNvPr>
          <p:cNvSpPr>
            <a:spLocks noGrp="1"/>
          </p:cNvSpPr>
          <p:nvPr>
            <p:ph type="subTitle" idx="1"/>
          </p:nvPr>
        </p:nvSpPr>
        <p:spPr>
          <a:xfrm>
            <a:off x="1524000" y="5427405"/>
            <a:ext cx="9144000" cy="427706"/>
          </a:xfrm>
        </p:spPr>
        <p:txBody>
          <a:bodyPr/>
          <a:lstStyle/>
          <a:p>
            <a:pPr marL="342900" indent="-342900" algn="l">
              <a:buFont typeface="Arial" panose="020B0604020202020204" pitchFamily="34" charset="0"/>
              <a:buChar char="•"/>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89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C059-FB73-431F-CF44-034D53680BDF}"/>
              </a:ext>
            </a:extLst>
          </p:cNvPr>
          <p:cNvSpPr>
            <a:spLocks noGrp="1"/>
          </p:cNvSpPr>
          <p:nvPr>
            <p:ph type="ctrTitle"/>
          </p:nvPr>
        </p:nvSpPr>
        <p:spPr>
          <a:xfrm>
            <a:off x="1524000" y="639097"/>
            <a:ext cx="9144000" cy="658761"/>
          </a:xfrm>
        </p:spPr>
        <p:txBody>
          <a:bodyPr/>
          <a:lstStyle/>
          <a:p>
            <a:pPr algn="l"/>
            <a:r>
              <a:rPr lang="en-US" sz="2800" b="1" u="sng" dirty="0">
                <a:latin typeface="Times New Roman" panose="02020603050405020304" pitchFamily="18" charset="0"/>
                <a:cs typeface="Times New Roman" panose="02020603050405020304" pitchFamily="18" charset="0"/>
              </a:rPr>
              <a:t>Introduction(contd.)</a:t>
            </a:r>
            <a:endParaRPr lang="en-US" sz="2800" dirty="0"/>
          </a:p>
        </p:txBody>
      </p:sp>
      <p:sp>
        <p:nvSpPr>
          <p:cNvPr id="3" name="Subtitle 2">
            <a:extLst>
              <a:ext uri="{FF2B5EF4-FFF2-40B4-BE49-F238E27FC236}">
                <a16:creationId xmlns:a16="http://schemas.microsoft.com/office/drawing/2014/main" id="{84F3FCE0-1A1E-B708-5511-19736124C007}"/>
              </a:ext>
            </a:extLst>
          </p:cNvPr>
          <p:cNvSpPr>
            <a:spLocks noGrp="1"/>
          </p:cNvSpPr>
          <p:nvPr>
            <p:ph type="subTitle" idx="1"/>
          </p:nvPr>
        </p:nvSpPr>
        <p:spPr>
          <a:xfrm>
            <a:off x="1524000" y="1445342"/>
            <a:ext cx="9144000" cy="4773560"/>
          </a:xfrm>
        </p:spPr>
        <p:txBody>
          <a:bodyPr/>
          <a:lstStyle/>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project’s hypothesis states ” a fall in stock prices given a diversified portfolio minimize losses relative to a non-diversified portfolio. </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(2) datasets were collected from Yahoo Finance: </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10 companies selected from within the technology industry; and another 10 companies selected from diverse sectors (including technology, automotive, pharmaceuticals, finance, home improvement and oil and gas.</a:t>
            </a:r>
            <a:r>
              <a:rPr lang="en-US" sz="2400" dirty="0"/>
              <a:t> </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covers  a period of 5 years starting Jan 2019 to Jan 2024.</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Pandas, NumPy, matplotlib, seaborn , datetime were used and data was imported from Yahoo finance. In the next section, the meaning of correlation is explained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271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6EC3-29B0-534B-1554-D195635D7E71}"/>
              </a:ext>
            </a:extLst>
          </p:cNvPr>
          <p:cNvSpPr>
            <a:spLocks noGrp="1"/>
          </p:cNvSpPr>
          <p:nvPr>
            <p:ph type="ctrTitle"/>
          </p:nvPr>
        </p:nvSpPr>
        <p:spPr>
          <a:xfrm>
            <a:off x="1516380" y="501445"/>
            <a:ext cx="9144000" cy="511278"/>
          </a:xfrm>
        </p:spPr>
        <p:txBody>
          <a:bodyPr/>
          <a:lstStyle/>
          <a:p>
            <a:pPr marL="457200" lvl="1" algn="l"/>
            <a:r>
              <a:rPr lang="en-US" sz="2800" b="1" u="sng" dirty="0">
                <a:latin typeface="Times New Roman" panose="02020603050405020304" pitchFamily="18" charset="0"/>
                <a:cs typeface="Times New Roman" panose="02020603050405020304" pitchFamily="18" charset="0"/>
              </a:rPr>
              <a:t>Correlation and Stock Portfolio Diversification</a:t>
            </a:r>
            <a:endParaRPr lang="en-US" sz="2800" dirty="0"/>
          </a:p>
        </p:txBody>
      </p:sp>
      <p:sp>
        <p:nvSpPr>
          <p:cNvPr id="3" name="Subtitle 2">
            <a:extLst>
              <a:ext uri="{FF2B5EF4-FFF2-40B4-BE49-F238E27FC236}">
                <a16:creationId xmlns:a16="http://schemas.microsoft.com/office/drawing/2014/main" id="{1820B322-0792-7382-002B-ADE160B52D6E}"/>
              </a:ext>
            </a:extLst>
          </p:cNvPr>
          <p:cNvSpPr>
            <a:spLocks noGrp="1"/>
          </p:cNvSpPr>
          <p:nvPr>
            <p:ph type="subTitle" idx="1"/>
          </p:nvPr>
        </p:nvSpPr>
        <p:spPr>
          <a:xfrm>
            <a:off x="1524000" y="1120876"/>
            <a:ext cx="9144000" cy="4011563"/>
          </a:xfrm>
        </p:spPr>
        <p:txBody>
          <a:bodyPr/>
          <a:lstStyle/>
          <a:p>
            <a:pPr algn="l"/>
            <a:r>
              <a:rPr lang="en-US" dirty="0">
                <a:latin typeface="Times New Roman" panose="02020603050405020304" pitchFamily="18" charset="0"/>
                <a:cs typeface="Times New Roman" panose="02020603050405020304" pitchFamily="18" charset="0"/>
              </a:rPr>
              <a:t>A  correlation statistic measures how closely two or more variable move together, either in the same direction, or in opposite directions or if they are related at all. The Pearson correlation coefficient ranges between -1 &lt;= 0 &lt;= 1. </a:t>
            </a:r>
          </a:p>
          <a:p>
            <a:pPr algn="l"/>
            <a:r>
              <a:rPr lang="en-US" sz="2400" b="1" u="sng" dirty="0">
                <a:latin typeface="Times New Roman" panose="02020603050405020304" pitchFamily="18" charset="0"/>
                <a:cs typeface="Times New Roman" panose="02020603050405020304" pitchFamily="18" charset="0"/>
              </a:rPr>
              <a:t>Correlation Coefficient = 1 </a:t>
            </a:r>
            <a:br>
              <a:rPr lang="en-US" sz="2400" b="1"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When the correlation coefficient = 1 or (</a:t>
            </a:r>
            <a:r>
              <a:rPr lang="en-US" sz="2400" dirty="0" err="1">
                <a:latin typeface="Times New Roman" panose="02020603050405020304" pitchFamily="18" charset="0"/>
                <a:cs typeface="Times New Roman" panose="02020603050405020304" pitchFamily="18" charset="0"/>
              </a:rPr>
              <a:t>corr</a:t>
            </a:r>
            <a:r>
              <a:rPr lang="en-US" sz="2400" dirty="0">
                <a:latin typeface="Times New Roman" panose="02020603050405020304" pitchFamily="18" charset="0"/>
                <a:cs typeface="Times New Roman" panose="02020603050405020304" pitchFamily="18" charset="0"/>
              </a:rPr>
              <a:t> = 1); means there is a positive, very strong same directional movement or relationship between two or more variables. Assume a stock portfolio exhibits stock prices, which are highly correlated, it implies if prices are in a downward trend, the correlated stock prices will equally decline, and implies a bigger loss. </a:t>
            </a:r>
            <a:br>
              <a:rPr lang="en-US" sz="24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58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0802-EA03-B619-58AD-0A027DB74B59}"/>
              </a:ext>
            </a:extLst>
          </p:cNvPr>
          <p:cNvSpPr>
            <a:spLocks noGrp="1"/>
          </p:cNvSpPr>
          <p:nvPr>
            <p:ph type="ctrTitle"/>
          </p:nvPr>
        </p:nvSpPr>
        <p:spPr>
          <a:xfrm>
            <a:off x="1524000" y="1027472"/>
            <a:ext cx="9144000" cy="614516"/>
          </a:xfrm>
        </p:spPr>
        <p:txBody>
          <a:bodyPr/>
          <a:lstStyle/>
          <a:p>
            <a:pPr algn="l"/>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br>
            <a:br>
              <a:rPr lang="en-US" sz="2000" dirty="0"/>
            </a:br>
            <a:br>
              <a:rPr lang="en-US" sz="2000" dirty="0"/>
            </a:br>
            <a:r>
              <a:rPr lang="en-US" sz="2400" b="1" u="sng" dirty="0">
                <a:latin typeface="Times New Roman" panose="02020603050405020304" pitchFamily="18" charset="0"/>
                <a:cs typeface="Times New Roman" panose="02020603050405020304" pitchFamily="18" charset="0"/>
              </a:rPr>
              <a:t>Correlation Coefficient = 0 </a:t>
            </a:r>
            <a:br>
              <a:rPr lang="en-US" sz="2000" dirty="0"/>
            </a:br>
            <a:endParaRPr lang="en-US" sz="2400" b="1" dirty="0"/>
          </a:p>
        </p:txBody>
      </p:sp>
      <p:sp>
        <p:nvSpPr>
          <p:cNvPr id="3" name="Subtitle 2">
            <a:extLst>
              <a:ext uri="{FF2B5EF4-FFF2-40B4-BE49-F238E27FC236}">
                <a16:creationId xmlns:a16="http://schemas.microsoft.com/office/drawing/2014/main" id="{3AC99D54-9B19-579C-D4A3-40B9B0F24D93}"/>
              </a:ext>
            </a:extLst>
          </p:cNvPr>
          <p:cNvSpPr>
            <a:spLocks noGrp="1"/>
          </p:cNvSpPr>
          <p:nvPr>
            <p:ph type="subTitle" idx="1"/>
          </p:nvPr>
        </p:nvSpPr>
        <p:spPr>
          <a:xfrm>
            <a:off x="1524000" y="1356852"/>
            <a:ext cx="9144000" cy="4139380"/>
          </a:xfrm>
        </p:spPr>
        <p:txBody>
          <a:bodyPr/>
          <a:lstStyle/>
          <a:p>
            <a:pPr algn="just"/>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corr</a:t>
            </a:r>
            <a:r>
              <a:rPr lang="en-US" dirty="0">
                <a:latin typeface="Times New Roman" panose="02020603050405020304" pitchFamily="18" charset="0"/>
                <a:cs typeface="Times New Roman" panose="02020603050405020304" pitchFamily="18" charset="0"/>
              </a:rPr>
              <a:t> = 0, implies price movements of stocks in a portfolio are not related. So, while a particular stock price may fall, has no effect on another stock in the same portfolio.  In a well diversified stock portfolio, with low or zero stock price correlation,  price movement are independent of each other so a decline in price of a stock may only affect a single stock or hence losses or risks are minimized.   The other extreme is when correlation coefficient = -1(</a:t>
            </a:r>
            <a:r>
              <a:rPr lang="en-US" dirty="0" err="1">
                <a:latin typeface="Times New Roman" panose="02020603050405020304" pitchFamily="18" charset="0"/>
                <a:cs typeface="Times New Roman" panose="02020603050405020304" pitchFamily="18" charset="0"/>
              </a:rPr>
              <a:t>corr</a:t>
            </a:r>
            <a:r>
              <a:rPr lang="en-US" dirty="0">
                <a:latin typeface="Times New Roman" panose="02020603050405020304" pitchFamily="18" charset="0"/>
                <a:cs typeface="Times New Roman" panose="02020603050405020304" pitchFamily="18" charset="0"/>
              </a:rPr>
              <a:t> = -1) it means there is opposite price relationship among stocks.</a:t>
            </a:r>
          </a:p>
          <a:p>
            <a:pPr algn="just"/>
            <a:r>
              <a:rPr lang="en-US" dirty="0">
                <a:latin typeface="Times New Roman" panose="02020603050405020304" pitchFamily="18" charset="0"/>
                <a:cs typeface="Times New Roman" panose="02020603050405020304" pitchFamily="18" charset="0"/>
              </a:rPr>
              <a:t>In the next section, the study examines the concept of  “daily stock price returns” computed as gains or losses from the effect of price changes.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06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704-0278-D2E7-5365-D3831D5276CB}"/>
              </a:ext>
            </a:extLst>
          </p:cNvPr>
          <p:cNvSpPr>
            <a:spLocks noGrp="1"/>
          </p:cNvSpPr>
          <p:nvPr>
            <p:ph type="ctrTitle"/>
          </p:nvPr>
        </p:nvSpPr>
        <p:spPr>
          <a:xfrm>
            <a:off x="1524000" y="727587"/>
            <a:ext cx="9144000" cy="707923"/>
          </a:xfrm>
        </p:spPr>
        <p:txBody>
          <a:bodyPr/>
          <a:lstStyle/>
          <a:p>
            <a:pPr algn="l"/>
            <a:r>
              <a:rPr lang="en-US" sz="2800" b="1" u="sng" dirty="0">
                <a:latin typeface="Times New Roman" panose="02020603050405020304" pitchFamily="18" charset="0"/>
                <a:cs typeface="Times New Roman" panose="02020603050405020304" pitchFamily="18" charset="0"/>
              </a:rPr>
              <a:t>Daily Stock Price Returns</a:t>
            </a:r>
            <a:endParaRPr lang="en-US" sz="28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82302E0B-6BBB-2719-2538-28E9ACFC5420}"/>
                  </a:ext>
                </a:extLst>
              </p:cNvPr>
              <p:cNvSpPr>
                <a:spLocks noGrp="1"/>
              </p:cNvSpPr>
              <p:nvPr>
                <p:ph type="subTitle" idx="1"/>
              </p:nvPr>
            </p:nvSpPr>
            <p:spPr>
              <a:xfrm>
                <a:off x="1150374" y="1435510"/>
                <a:ext cx="9724103" cy="4139380"/>
              </a:xfrm>
            </p:spPr>
            <p:txBody>
              <a:bodyPr/>
              <a:lstStyle/>
              <a:p>
                <a:pPr algn="l"/>
                <a:r>
                  <a:rPr lang="en-US" sz="2400" dirty="0">
                    <a:latin typeface="Times New Roman" panose="02020603050405020304" pitchFamily="18" charset="0"/>
                    <a:cs typeface="Times New Roman" panose="02020603050405020304" pitchFamily="18" charset="0"/>
                  </a:rPr>
                  <a:t>Daily stock price returns is represented by the equation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𝑝</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 adjusted close price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−1 </m:t>
                        </m:r>
                      </m:sub>
                    </m:sSub>
                  </m:oMath>
                </a14:m>
                <a:r>
                  <a:rPr lang="en-US" sz="2400" dirty="0">
                    <a:latin typeface="Times New Roman" panose="02020603050405020304" pitchFamily="18" charset="0"/>
                    <a:cs typeface="Times New Roman" panose="02020603050405020304" pitchFamily="18" charset="0"/>
                  </a:rPr>
                  <a:t>= adjusted previous day close price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adjusted close price represents the value of a stock at close of a normal business day at time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and it reflects adjustments for stock splits and dividends. The difference between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𝑆𝑝</m:t>
                        </m:r>
                      </m:e>
                      <m:sub>
                        <m:r>
                          <a:rPr lang="en-US" sz="2400" i="1">
                            <a:latin typeface="Cambria Math" panose="02040503050406030204" pitchFamily="18" charset="0"/>
                            <a:cs typeface="Times New Roman" panose="02020603050405020304" pitchFamily="18" charset="0"/>
                          </a:rPr>
                          <m:t>𝑡</m:t>
                        </m:r>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is the returns from a stock per day.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study computed the correlation matrix of the accumulated daily price returns (as an indicator of portfolio performance) for the following </a:t>
                </a:r>
                <a:r>
                  <a:rPr lang="en-US" sz="2400" b="1" dirty="0">
                    <a:latin typeface="Times New Roman" panose="02020603050405020304" pitchFamily="18" charset="0"/>
                    <a:cs typeface="Times New Roman" panose="02020603050405020304" pitchFamily="18" charset="0"/>
                  </a:rPr>
                  <a:t>3 datasets </a:t>
                </a:r>
                <a:r>
                  <a:rPr lang="en-US" sz="2400" dirty="0">
                    <a:latin typeface="Times New Roman" panose="02020603050405020304" pitchFamily="18" charset="0"/>
                    <a:cs typeface="Times New Roman" panose="02020603050405020304" pitchFamily="18" charset="0"/>
                  </a:rPr>
                  <a:t>in a year.</a:t>
                </a:r>
                <a:endParaRPr lang="en-US" dirty="0"/>
              </a:p>
            </p:txBody>
          </p:sp>
        </mc:Choice>
        <mc:Fallback xmlns="">
          <p:sp>
            <p:nvSpPr>
              <p:cNvPr id="3" name="Subtitle 2">
                <a:extLst>
                  <a:ext uri="{FF2B5EF4-FFF2-40B4-BE49-F238E27FC236}">
                    <a16:creationId xmlns:a16="http://schemas.microsoft.com/office/drawing/2014/main" id="{82302E0B-6BBB-2719-2538-28E9ACFC5420}"/>
                  </a:ext>
                </a:extLst>
              </p:cNvPr>
              <p:cNvSpPr>
                <a:spLocks noGrp="1" noRot="1" noChangeAspect="1" noMove="1" noResize="1" noEditPoints="1" noAdjustHandles="1" noChangeArrowheads="1" noChangeShapeType="1" noTextEdit="1"/>
              </p:cNvSpPr>
              <p:nvPr>
                <p:ph type="subTitle" idx="1"/>
              </p:nvPr>
            </p:nvSpPr>
            <p:spPr>
              <a:xfrm>
                <a:off x="1150374" y="1435510"/>
                <a:ext cx="9724103" cy="4139380"/>
              </a:xfrm>
              <a:blipFill>
                <a:blip r:embed="rId2"/>
                <a:stretch>
                  <a:fillRect l="-1003" t="-1912" r="-1129" b="-1324"/>
                </a:stretch>
              </a:blipFill>
            </p:spPr>
            <p:txBody>
              <a:bodyPr/>
              <a:lstStyle/>
              <a:p>
                <a:r>
                  <a:rPr lang="en-US">
                    <a:noFill/>
                  </a:rPr>
                  <a:t> </a:t>
                </a:r>
              </a:p>
            </p:txBody>
          </p:sp>
        </mc:Fallback>
      </mc:AlternateContent>
    </p:spTree>
    <p:extLst>
      <p:ext uri="{BB962C8B-B14F-4D97-AF65-F5344CB8AC3E}">
        <p14:creationId xmlns:p14="http://schemas.microsoft.com/office/powerpoint/2010/main" val="18923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1E25-E7D5-0D26-BD60-204E1CC429F7}"/>
              </a:ext>
            </a:extLst>
          </p:cNvPr>
          <p:cNvSpPr>
            <a:spLocks noGrp="1"/>
          </p:cNvSpPr>
          <p:nvPr>
            <p:ph type="ctrTitle"/>
          </p:nvPr>
        </p:nvSpPr>
        <p:spPr>
          <a:xfrm>
            <a:off x="1524000" y="807720"/>
            <a:ext cx="9144000" cy="431145"/>
          </a:xfrm>
        </p:spPr>
        <p:txBody>
          <a:bodyPr/>
          <a:lstStyle/>
          <a:p>
            <a:pPr algn="l"/>
            <a:br>
              <a:rPr lang="en-US" sz="2800" u="sng" dirty="0">
                <a:latin typeface="Times New Roman" panose="02020603050405020304" pitchFamily="18" charset="0"/>
                <a:cs typeface="Times New Roman" panose="02020603050405020304" pitchFamily="18" charset="0"/>
              </a:rPr>
            </a:br>
            <a:r>
              <a:rPr lang="en-US" sz="2800" b="1" u="sng" dirty="0"/>
              <a:t>The Two (2) Datasets of Stocks Considered (see Page 15)</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16D1C8-84AC-E070-EC26-42E08E3E66C7}"/>
              </a:ext>
            </a:extLst>
          </p:cNvPr>
          <p:cNvSpPr>
            <a:spLocks noGrp="1"/>
          </p:cNvSpPr>
          <p:nvPr>
            <p:ph type="subTitle" idx="1"/>
          </p:nvPr>
        </p:nvSpPr>
        <p:spPr>
          <a:xfrm>
            <a:off x="1524000" y="1533833"/>
            <a:ext cx="9144000" cy="4409768"/>
          </a:xfrm>
        </p:spPr>
        <p:txBody>
          <a:bodyPr/>
          <a:lstStyle/>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Dataset 1:  </a:t>
            </a:r>
            <a:r>
              <a:rPr lang="en-US" sz="2000" dirty="0">
                <a:latin typeface="Times New Roman" panose="02020603050405020304" pitchFamily="18" charset="0"/>
                <a:cs typeface="Times New Roman" panose="02020603050405020304" pitchFamily="18" charset="0"/>
              </a:rPr>
              <a:t>(</a:t>
            </a:r>
            <a:r>
              <a:rPr lang="en-US" sz="2000" b="0" dirty="0">
                <a:effectLst/>
                <a:latin typeface="Times New Roman" panose="02020603050405020304" pitchFamily="18" charset="0"/>
                <a:cs typeface="Times New Roman" panose="02020603050405020304" pitchFamily="18" charset="0"/>
              </a:rPr>
              <a:t>"TSLA","AAPL","AMZN","HD","PFE","JNJ","F","BAC","XOM","KO“); </a:t>
            </a:r>
            <a:r>
              <a:rPr lang="en-US" sz="2000" b="0" dirty="0">
                <a:solidFill>
                  <a:srgbClr val="CE9178"/>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10 stocks from semiconductor technology companies are considered as a non-diversified portfolio of stocks because all 10 are from the same industry. TSLA showed a leading performance in term of higher price returns this industry. See plot of cumulative price returns below: </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Dataset 2: </a:t>
            </a:r>
            <a:br>
              <a:rPr lang="en-US" sz="2000" b="1" u="sng"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["MSFT", "GOOG", "AAPL", "HPE", "CRM", "COP", "PSX", "OXY", "XOM", "CVX"]</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portfolio consist of 5 Information technology companies and another 5 companies  from oil and gas industry. See plot of cumulative price returns below. The plot shows that Apple Inc. (APPL) and Microsoft(MSFT) stock price returns were the highest while price returns for oil companies were relatively lower.</a:t>
            </a:r>
          </a:p>
        </p:txBody>
      </p:sp>
    </p:spTree>
    <p:extLst>
      <p:ext uri="{BB962C8B-B14F-4D97-AF65-F5344CB8AC3E}">
        <p14:creationId xmlns:p14="http://schemas.microsoft.com/office/powerpoint/2010/main" val="168303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5313</TotalTime>
  <Words>1334</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Consolas</vt:lpstr>
      <vt:lpstr>The Serif Hand Light</vt:lpstr>
      <vt:lpstr>Times New Roman</vt:lpstr>
      <vt:lpstr>Office Theme</vt:lpstr>
      <vt:lpstr>Project 1 </vt:lpstr>
      <vt:lpstr>            1 Content:</vt:lpstr>
      <vt:lpstr>Content: 1. Data source: yfinance 2. 10 Stocks Considered 3. Meaning of Correlation Coefficient 4. Daily price returns computed 5. Cumulative Price Returns show stock performance </vt:lpstr>
      <vt:lpstr>Introduction: The project’s goal is to build a well diversified portfolio that minimizes risk. Portfolio risk is simply defined to be the loss associated with fall in stock prices. The project shows that that risk is much greater in a non diversified portfolio with high correlated stocks. While the loss in a diversified stock portfolio may be minimized, if stocks had low or zero correlation.   Key factors that may trigger a fall in stock price have their roots in economic, and or financial markets instabilities for example increases in interest rates, increases in market uncertainties, stock market decline or crashes and deterioration in bank balance sheets. Regardless of the source of stock price decline, the project advances a first line of defense to minimize stock price portfolio losses.</vt:lpstr>
      <vt:lpstr>Introduction(contd.)</vt:lpstr>
      <vt:lpstr>Correlation and Stock Portfolio Diversification</vt:lpstr>
      <vt:lpstr>     Correlation Coefficient = 0  </vt:lpstr>
      <vt:lpstr>Daily Stock Price Returns</vt:lpstr>
      <vt:lpstr> The Two (2) Datasets of Stocks Considered (see Page 15)</vt:lpstr>
      <vt:lpstr> </vt:lpstr>
      <vt:lpstr>   Heatmap (Dataset1) The heatmap to the left is price correlation matrix for this dataset or portfolio. It shows very strong correlation to a high of 0.79 between the price of Applied Materials Inc(AMAT) stocks and Texas Instrument (TXN). More than half of 10 stocks are high correlated. As shown for AMZN, TXN, AVGO and MU. Hence a turmoil in semiconductor technology industry will significantly affect this portfolio. </vt:lpstr>
      <vt:lpstr>PowerPoint Presentation</vt:lpstr>
      <vt:lpstr>Dataset2 The heatmap  reveals weak correlation across  information technology companies to oil and gas companies.  For example, APPL has weak correlation with Exxon Mobile (XOM), Occidental Petroleum (OXY) and Phillips 66(PSX). It is also evident that there is a strong correlation between the price returns for oil and gas companies within the same industry. The price of Chevron Corporation (CVX) showed a strong price correlation  with Occidental Petroleum (OXY),  Philips 66 and Exxon Mobile (XOM). This portfolio may not be most ideal for risk minimization. </vt:lpstr>
      <vt:lpstr>Conclusion</vt:lpstr>
      <vt:lpstr>  Datasets Tickers Define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Correlation</dc:title>
  <dc:creator>osman dumbuya</dc:creator>
  <cp:lastModifiedBy>osman dumbuya</cp:lastModifiedBy>
  <cp:revision>4</cp:revision>
  <dcterms:created xsi:type="dcterms:W3CDTF">2023-08-16T00:26:03Z</dcterms:created>
  <dcterms:modified xsi:type="dcterms:W3CDTF">2024-01-03T17:26:39Z</dcterms:modified>
</cp:coreProperties>
</file>