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Gothic A1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7F3B13-303E-44EB-A4CD-7EBE908D6A4B}">
  <a:tblStyle styleId="{F87F3B13-303E-44EB-A4CD-7EBE908D6A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D44D94-1FD8-410A-BA80-F4AB01765BC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othicA1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GothicA1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2ebc028b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2ebc028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2ebc028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52ebc028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52ebc028b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52ebc028b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52ebc028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52ebc028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52ebc028b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52ebc028b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4ef5a81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4ef5a81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52ebc028b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52ebc028b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52ebc028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52ebc028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52ebc028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52ebc028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2ebc028b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2ebc028b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ef5a8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ef5a8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54aa4f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54aa4f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555576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555576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5555762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5555762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ef5a81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ef5a81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ef5a8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4ef5a8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공감수 : ‘디자인’이 들어간 긍정적 리뷰에 공감수가 30개다 -&gt; 긍정리뷰에서 ‘디자인’이라는 단어의 중요도는 30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2ebc028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2ebc028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공감수 : ‘디자인’이 들어간 긍정적 리뷰에 공감수가 30개다 -&gt; 긍정리뷰에서 ‘디자인’이라는 단어의 중요도는 30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2ebc028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2ebc028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공감수 : ‘디자인’이 들어간 긍정적 리뷰에 공감수가 30개다 -&gt; 긍정리뷰에서 ‘디자인’이라는 단어의 중요도는 30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2ebc028b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2ebc028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공감수 : ‘디자인’이 들어간 긍정적 리뷰에 공감수가 30개다 -&gt; 긍정리뷰에서 ‘디자인’이라는 단어의 중요도는 30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2ebc02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2ebc02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4ef5a8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4ef5a8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8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rgbClr val="000000"/>
                </a:highlight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solidFill>
                  <a:schemeClr val="lt1"/>
                </a:solidFill>
                <a:highlight>
                  <a:srgbClr val="000000"/>
                </a:highlight>
                <a:latin typeface="Gothic A1"/>
                <a:ea typeface="Gothic A1"/>
                <a:cs typeface="Gothic A1"/>
                <a:sym typeface="Gothic A1"/>
              </a:rPr>
              <a:t>어플 리뷰 분석 </a:t>
            </a:r>
            <a:r>
              <a:rPr lang="ko" sz="3533">
                <a:latin typeface="Gothic A1"/>
                <a:ea typeface="Gothic A1"/>
                <a:cs typeface="Gothic A1"/>
                <a:sym typeface="Gothic A1"/>
              </a:rPr>
              <a:t>을 통한</a:t>
            </a:r>
            <a:endParaRPr sz="3533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06666"/>
                </a:solidFill>
                <a:latin typeface="Gothic A1"/>
                <a:ea typeface="Gothic A1"/>
                <a:cs typeface="Gothic A1"/>
                <a:sym typeface="Gothic A1"/>
              </a:rPr>
              <a:t>모바일뱅킹어플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개선 방향 제시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46250" y="3811000"/>
            <a:ext cx="345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66666"/>
                </a:solidFill>
                <a:latin typeface="Gothic A1"/>
                <a:ea typeface="Gothic A1"/>
                <a:cs typeface="Gothic A1"/>
                <a:sym typeface="Gothic A1"/>
              </a:rPr>
              <a:t>4조 이은, 문결, 여윤아</a:t>
            </a:r>
            <a:endParaRPr sz="1300">
              <a:solidFill>
                <a:srgbClr val="666666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572000" y="3364025"/>
            <a:ext cx="0" cy="425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형태소의 구분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Gothic A1"/>
              <a:buChar char="-"/>
            </a:pPr>
            <a:r>
              <a:rPr lang="ko" sz="1600">
                <a:solidFill>
                  <a:srgbClr val="3C78D8"/>
                </a:solidFill>
                <a:latin typeface="Gothic A1"/>
                <a:ea typeface="Gothic A1"/>
                <a:cs typeface="Gothic A1"/>
                <a:sym typeface="Gothic A1"/>
              </a:rPr>
              <a:t>긍부정 평가에 사용하는 형태소: 실질형태소</a:t>
            </a:r>
            <a:endParaRPr sz="1600">
              <a:solidFill>
                <a:srgbClr val="3C78D8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Gothic A1"/>
              <a:buChar char="-"/>
            </a:pPr>
            <a:r>
              <a:rPr lang="ko" sz="1600">
                <a:solidFill>
                  <a:srgbClr val="3C78D8"/>
                </a:solidFill>
                <a:latin typeface="Gothic A1"/>
                <a:ea typeface="Gothic A1"/>
                <a:cs typeface="Gothic A1"/>
                <a:sym typeface="Gothic A1"/>
              </a:rPr>
              <a:t>계산 방식 결정에 사용하는 형태소: 형식형태소(문법형태소)</a:t>
            </a:r>
            <a:endParaRPr sz="1600">
              <a:solidFill>
                <a:srgbClr val="3C78D8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>
                <a:latin typeface="Gothic A1"/>
                <a:ea typeface="Gothic A1"/>
                <a:cs typeface="Gothic A1"/>
                <a:sym typeface="Gothic A1"/>
              </a:rPr>
              <a:t>실질형태소</a:t>
            </a:r>
            <a:r>
              <a:rPr lang="ko" sz="1600">
                <a:latin typeface="Gothic A1"/>
                <a:ea typeface="Gothic A1"/>
                <a:cs typeface="Gothic A1"/>
                <a:sym typeface="Gothic A1"/>
              </a:rPr>
              <a:t>: 명사, 대명사, 수사, 관형사, 부사, 동사의 어근, 형용사의 어근, 감탄사</a:t>
            </a:r>
            <a:endParaRPr sz="16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>
                <a:latin typeface="Gothic A1"/>
                <a:ea typeface="Gothic A1"/>
                <a:cs typeface="Gothic A1"/>
                <a:sym typeface="Gothic A1"/>
              </a:rPr>
              <a:t>형식형태소</a:t>
            </a:r>
            <a:r>
              <a:rPr lang="ko" sz="1600">
                <a:latin typeface="Gothic A1"/>
                <a:ea typeface="Gothic A1"/>
                <a:cs typeface="Gothic A1"/>
                <a:sym typeface="Gothic A1"/>
              </a:rPr>
              <a:t>: 조사, 접사(접두사, 접미사), 어미(분류 층위 미정, 연결어미/종결어미 활용?)</a:t>
            </a:r>
            <a:endParaRPr sz="16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latin typeface="Gothic A1"/>
                <a:ea typeface="Gothic A1"/>
                <a:cs typeface="Gothic A1"/>
                <a:sym typeface="Gothic A1"/>
              </a:rPr>
              <a:t>&gt; 품사 분류 체계가 Komoran과 다르므로 다시 분류할 필요 있음</a:t>
            </a:r>
            <a:endParaRPr sz="16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  <a:latin typeface="Gothic A1"/>
                <a:ea typeface="Gothic A1"/>
                <a:cs typeface="Gothic A1"/>
                <a:sym typeface="Gothic A1"/>
              </a:rPr>
              <a:t>*형식형태소(+접속사)를 통해 구/절을 묶고 강화 대상을 구분시키는 방안 검토중</a:t>
            </a:r>
            <a:endParaRPr sz="1400">
              <a:solidFill>
                <a:srgbClr val="434343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434343"/>
                </a:solidFill>
                <a:latin typeface="Gothic A1"/>
                <a:ea typeface="Gothic A1"/>
                <a:cs typeface="Gothic A1"/>
                <a:sym typeface="Gothic A1"/>
              </a:rPr>
              <a:t>(이어진문장, 안은문장 구분 기대)</a:t>
            </a:r>
            <a:endParaRPr sz="1400">
              <a:solidFill>
                <a:srgbClr val="434343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“이체가 간편해서 좋아요” (별점4,공감0)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2200" y="1657575"/>
            <a:ext cx="87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이체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/       가       /    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간편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/                하              /      아서      /      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좋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/   아요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    (명사)   (주격조사)    (어근)   (형용사파생접미사)     (연결어미)   (형용사)  (종결 어미) 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272275" y="2580075"/>
            <a:ext cx="47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긍정 지정사(VCP), 부정 지정사(VCN)</a:t>
            </a:r>
            <a:endParaRPr sz="12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일반명사(NNG), 동사(VV), 형용사(VA), 부사(MAG), </a:t>
            </a:r>
            <a:endParaRPr sz="12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수사(NR), 감탄사(IC), 어근(XR), 보조 용언(VX) </a:t>
            </a:r>
            <a:endParaRPr sz="120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794325" y="2371650"/>
            <a:ext cx="16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Gothic A1"/>
                <a:ea typeface="Gothic A1"/>
                <a:cs typeface="Gothic A1"/>
                <a:sym typeface="Gothic A1"/>
              </a:rPr>
              <a:t>&lt;평가 대상&gt; </a:t>
            </a:r>
            <a:endParaRPr sz="120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105050" y="3438150"/>
            <a:ext cx="721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이체 / 간편 / 좋   = 0 + 긍정 + 긍정 = 긍정 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ex) 간편 : +1, 좋 : +3 = 4점 긍정 문장!  == 직관적 긍/부정 점수와 비슷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만약 ‘너무 / 좋’ 인 경우 ‘너무’ 강화점수가 ‘좋’만 강화하는 식으로 계산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(리스트 인덱스 활용해서 알고리즘 짤 생각…)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=&gt; 단문은 더하기 점수를 차례대로 더하는 식으로 계산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25" y="741775"/>
            <a:ext cx="62674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52500" y="341575"/>
            <a:ext cx="3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Komoran 분석 결과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03350" y="3241750"/>
            <a:ext cx="725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분석 대상 형태소가 형용사와 명사만 있는 단문의 경우 큰 문제 없음.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다만, ‘너무’등 강화하는 형태소가 들어갈 경우 전체를 크게 강화해 점수 차이가 생김.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&gt; ‘너무’가 ‘좋’만 강화하도록 제한할 필요 있음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“최악의 뱅킹앱 시중은행대비 대출 금리 비싼건 덤 기타 금융상품도 매력이 없음” (별점1,공감0)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91800" y="1974125"/>
            <a:ext cx="8520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[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최악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의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뱅킹앱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] [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시중은행대비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대출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금리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비싼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건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덤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] [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기타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금융상품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도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매력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이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없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음]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u="sng">
                <a:latin typeface="Gothic A1"/>
                <a:ea typeface="Gothic A1"/>
                <a:cs typeface="Gothic A1"/>
                <a:sym typeface="Gothic A1"/>
              </a:rPr>
              <a:t>단문 3개로 나누어서 각각 단문을 앞의 단문 계산법대로 계산하고 전부 더함</a:t>
            </a:r>
            <a:endParaRPr i="1" u="sng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[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최악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의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뱅킹/앱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] : -5 + 0 + 0 = -5 (직관적 점수와 동일)</a:t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[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시중은행/대비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대출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금리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비싼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건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덤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] : 0+0+0+0+(-2) + 2 = 0 (?? 부정문장인데 중립나옴..)</a:t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-&gt; ‘(-ㄴ건) 덤’이라는 명사는 앞문장의 긍부정을 강화하는 역할로 쓰임, 여기서는 0점처리</a:t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(긍정으로 쓰이는 경우 구분하는 방법 필요함, 별점을 지표로 활용하는 방안)</a:t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[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기타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금융상품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도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매력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이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없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음] : (0+0+2)*(-1) = -2</a:t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22" y="741775"/>
            <a:ext cx="4392274" cy="37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452500" y="341575"/>
            <a:ext cx="3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Komoran 분석 결과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099325" y="741775"/>
            <a:ext cx="366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코모란처럼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모두 더하고 강화자를 한 번에 곱하는 경우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왼쪽과 같은 문제 생김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(부정을 추가하는 것이 아니라 긍정으로 만듦)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강화어가 강화하는 대상 제한시킬 필요 있음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“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완벽한건 아니지만 다른은행 앱에 비하면 ㄹㅇ 천사다.” (별점5,공감4)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28400" y="1883325"/>
            <a:ext cx="87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완벽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/       한       /     </a:t>
            </a:r>
            <a:r>
              <a:rPr lang="ko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것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/             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  은              /      아니 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/       지만     /  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다른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	/ 	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은행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	/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앱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	/	에	/	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비하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		/	면	/	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ㄹㅇ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		/	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천사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		/	다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51525" y="2571750"/>
            <a:ext cx="82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*’-은 아니 / -에 비하’의 경우 여타 부정지정사와 달리 한정된 것을 부정하므로 -1이 아닌 0을 곱하도록?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특별한 어구는 따로 사전에 넣어서 점수 부여,  지정된 계산방식으로 계산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246125" y="1959763"/>
            <a:ext cx="205500" cy="22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07" name="Google Shape;207;p27"/>
          <p:cNvSpPr/>
          <p:nvPr/>
        </p:nvSpPr>
        <p:spPr>
          <a:xfrm rot="10800000">
            <a:off x="5239375" y="1929550"/>
            <a:ext cx="185400" cy="2484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62575" y="3274975"/>
            <a:ext cx="80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((+5) * 0 + 0 + 0 + 0 )  * 0.5 + 2*2 = 4 (직관적 점수와 비슷)  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1668900" y="2188663"/>
            <a:ext cx="205500" cy="22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10" name="Google Shape;210;p27"/>
          <p:cNvSpPr/>
          <p:nvPr/>
        </p:nvSpPr>
        <p:spPr>
          <a:xfrm rot="10800000">
            <a:off x="3200075" y="2178925"/>
            <a:ext cx="185400" cy="2484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0" y="4741375"/>
            <a:ext cx="22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Gothic A1"/>
                <a:ea typeface="Gothic A1"/>
                <a:cs typeface="Gothic A1"/>
                <a:sym typeface="Gothic A1"/>
              </a:rPr>
              <a:t>*형용사 곱하는가, 더하는가?</a:t>
            </a:r>
            <a:endParaRPr sz="1200">
              <a:solidFill>
                <a:srgbClr val="999999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0" y="4522825"/>
            <a:ext cx="618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Gothic A1"/>
                <a:ea typeface="Gothic A1"/>
                <a:cs typeface="Gothic A1"/>
                <a:sym typeface="Gothic A1"/>
              </a:rPr>
              <a:t>*’아니다’가 부정하는 대상 한정시켜서 묶는 방법 구해야 함</a:t>
            </a:r>
            <a:endParaRPr sz="1200">
              <a:solidFill>
                <a:srgbClr val="999999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50" y="717800"/>
            <a:ext cx="64389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452500" y="341575"/>
            <a:ext cx="3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Komoran 분석 결과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90050" y="3751075"/>
            <a:ext cx="81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보조사의 의미 제한이 고려되지 않고, 강화자의 강화 대상이 제한되지 않아 전체 문장이 부정으로 평가됨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“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별하나주기도 아깝습니다” (별점1, 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u="sng">
                <a:solidFill>
                  <a:srgbClr val="FF0000"/>
                </a:solidFill>
                <a:latin typeface="Gothic A1"/>
                <a:ea typeface="Gothic A1"/>
                <a:cs typeface="Gothic A1"/>
                <a:sym typeface="Gothic A1"/>
              </a:rPr>
              <a:t>별하나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주기도 아깝습니다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226" name="Google Shape;226;p29"/>
          <p:cNvCxnSpPr/>
          <p:nvPr/>
        </p:nvCxnSpPr>
        <p:spPr>
          <a:xfrm>
            <a:off x="703225" y="14968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9"/>
          <p:cNvSpPr txBox="1"/>
          <p:nvPr/>
        </p:nvSpPr>
        <p:spPr>
          <a:xfrm>
            <a:off x="371700" y="1798225"/>
            <a:ext cx="77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‘별하나, 일점, 만점, 빵점...’ 등 별점 또는 숫자에 대한 단어들에 대해 긍/부정 점수 부여 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376700" y="2521525"/>
            <a:ext cx="669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별하나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/       주       /              기           /        도         /     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아깝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    / 습니다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(명사)   (본용언)   (명사형전성어미)  (보조사)      (형용사)       (종결어미)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29" name="Google Shape;229;p29"/>
          <p:cNvSpPr/>
          <p:nvPr/>
        </p:nvSpPr>
        <p:spPr>
          <a:xfrm rot="-4761">
            <a:off x="5852126" y="3057190"/>
            <a:ext cx="216600" cy="533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1940025" y="3590325"/>
            <a:ext cx="5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부족</a:t>
            </a:r>
            <a:r>
              <a:rPr lang="ko" sz="12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: ‘아깝’ 처럼 부정의 의미 갖는다고 생각하지만</a:t>
            </a:r>
            <a:endParaRPr sz="12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300" u="sng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별다섯개가 부족하다 -&gt; 극찬 / 어떤 기능이 부족하다 -&gt; 부정</a:t>
            </a:r>
            <a:r>
              <a:rPr lang="ko" sz="11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(??)</a:t>
            </a:r>
            <a:endParaRPr sz="11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902700" y="4319725"/>
            <a:ext cx="71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Gothic A1"/>
                <a:ea typeface="Gothic A1"/>
                <a:cs typeface="Gothic A1"/>
                <a:sym typeface="Gothic A1"/>
              </a:rPr>
              <a:t>특정 표현이 가리키는 대상에 대하여 다른 점수 계산 방식이 필요하지 않을까??</a:t>
            </a:r>
            <a:endParaRPr b="1" u="sng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1346575" y="1838400"/>
            <a:ext cx="669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별하나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/      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주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  /              기           /        도         /      </a:t>
            </a:r>
            <a:r>
              <a:rPr lang="ko">
                <a:highlight>
                  <a:srgbClr val="FFFF00"/>
                </a:highlight>
                <a:latin typeface="Gothic A1"/>
                <a:ea typeface="Gothic A1"/>
                <a:cs typeface="Gothic A1"/>
                <a:sym typeface="Gothic A1"/>
              </a:rPr>
              <a:t>아깝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        / 습니다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(명사)  (본용언)  (명사형전성어미)   (보조사)         (형용사)     (종결어미)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“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별하나주기도 아깝습니다” (별점1, 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73100" y="2453650"/>
            <a:ext cx="756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ex)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별 다섯 / 부족/ 평점5  (별 다섯개 주기</a:t>
            </a:r>
            <a:r>
              <a:rPr lang="ko">
                <a:solidFill>
                  <a:srgbClr val="FF0000"/>
                </a:solidFill>
                <a:latin typeface="Gothic A1"/>
                <a:ea typeface="Gothic A1"/>
                <a:cs typeface="Gothic A1"/>
                <a:sym typeface="Gothic A1"/>
              </a:rPr>
              <a:t>엔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부족합니다 vs 별 다섯개 줘</a:t>
            </a:r>
            <a:r>
              <a:rPr lang="ko">
                <a:solidFill>
                  <a:srgbClr val="FF0000"/>
                </a:solidFill>
                <a:latin typeface="Gothic A1"/>
                <a:ea typeface="Gothic A1"/>
                <a:cs typeface="Gothic A1"/>
                <a:sym typeface="Gothic A1"/>
              </a:rPr>
              <a:t>도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 부족합니다)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평점 5인데 별다섯 부족 -&gt; 극찬 / 평점 5점 아닌데 별다섯 부족 -&gt; 3~4점정도의 긍정(5점만점)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=&gt; 별점을 이런 경우에 판단 근거로 사용하면 좋을 듯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-5 + (-1) = -6 (직관적 점수와 비슷)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182125" y="2242300"/>
            <a:ext cx="29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0" y="741775"/>
            <a:ext cx="65722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452500" y="341575"/>
            <a:ext cx="3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Komoran 분석 결과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84050" y="3169825"/>
            <a:ext cx="825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수사가 평가에 포함되지 않음, 서술어(강화어)가 서술하는 대상 제한되지 않음.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특수한 표현이 분석되지 않음(user dictionary로 해결 가능한 부분)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단, ‘별 하나 주-’는 행위가 부정적으로 평가되더라도 부정 강화자가 이를 긍정으로 만들 우려가 있음.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따라서 user dic.을 활용할 경우 ‘별하나 주기도 아깝’ 전체를 지정해 줘야 함.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주제 설명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34900" y="1110975"/>
            <a:ext cx="2504400" cy="33780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 sz="1700"/>
              <a:t>...</a:t>
            </a:r>
            <a:endParaRPr b="1" sz="1700"/>
          </a:p>
        </p:txBody>
      </p:sp>
      <p:sp>
        <p:nvSpPr>
          <p:cNvPr id="63" name="Google Shape;63;p14"/>
          <p:cNvSpPr/>
          <p:nvPr/>
        </p:nvSpPr>
        <p:spPr>
          <a:xfrm>
            <a:off x="480500" y="1387625"/>
            <a:ext cx="2038475" cy="3931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리뷰1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0500" y="1958900"/>
            <a:ext cx="2038475" cy="3931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리뷰2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0500" y="2526750"/>
            <a:ext cx="2038475" cy="3931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리뷰3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80500" y="3094600"/>
            <a:ext cx="2038475" cy="3931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리뷰4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80500" y="3662450"/>
            <a:ext cx="2038475" cy="3931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리뷰5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858525" y="1291000"/>
            <a:ext cx="2198700" cy="1377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긍정</a:t>
            </a:r>
            <a:endParaRPr sz="2000"/>
          </a:p>
        </p:txBody>
      </p:sp>
      <p:sp>
        <p:nvSpPr>
          <p:cNvPr id="69" name="Google Shape;69;p14"/>
          <p:cNvSpPr/>
          <p:nvPr/>
        </p:nvSpPr>
        <p:spPr>
          <a:xfrm>
            <a:off x="3858525" y="3111075"/>
            <a:ext cx="2198700" cy="1377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부정</a:t>
            </a:r>
            <a:endParaRPr sz="2000"/>
          </a:p>
        </p:txBody>
      </p:sp>
      <p:cxnSp>
        <p:nvCxnSpPr>
          <p:cNvPr id="70" name="Google Shape;70;p14"/>
          <p:cNvCxnSpPr>
            <a:stCxn id="63" idx="3"/>
            <a:endCxn id="68" idx="1"/>
          </p:cNvCxnSpPr>
          <p:nvPr/>
        </p:nvCxnSpPr>
        <p:spPr>
          <a:xfrm>
            <a:off x="2518975" y="1584188"/>
            <a:ext cx="13395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6" idx="3"/>
            <a:endCxn id="68" idx="1"/>
          </p:cNvCxnSpPr>
          <p:nvPr/>
        </p:nvCxnSpPr>
        <p:spPr>
          <a:xfrm flipH="1" rot="10800000">
            <a:off x="2518975" y="1979863"/>
            <a:ext cx="1339500" cy="13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3"/>
            <a:endCxn id="69" idx="1"/>
          </p:cNvCxnSpPr>
          <p:nvPr/>
        </p:nvCxnSpPr>
        <p:spPr>
          <a:xfrm>
            <a:off x="2518975" y="2155463"/>
            <a:ext cx="1339500" cy="16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3"/>
            <a:endCxn id="69" idx="1"/>
          </p:cNvCxnSpPr>
          <p:nvPr/>
        </p:nvCxnSpPr>
        <p:spPr>
          <a:xfrm>
            <a:off x="2518975" y="2723313"/>
            <a:ext cx="1339500" cy="10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7" idx="3"/>
            <a:endCxn id="69" idx="1"/>
          </p:cNvCxnSpPr>
          <p:nvPr/>
        </p:nvCxnSpPr>
        <p:spPr>
          <a:xfrm flipH="1" rot="10800000">
            <a:off x="2518975" y="3799913"/>
            <a:ext cx="13395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6916275" y="857525"/>
            <a:ext cx="732900" cy="732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520575" y="1339575"/>
            <a:ext cx="395700" cy="395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992475" y="1636771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629725" y="1279325"/>
            <a:ext cx="909600" cy="909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343575" y="2005525"/>
            <a:ext cx="673500" cy="67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500500" y="2133000"/>
            <a:ext cx="395700" cy="395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596775" y="2940675"/>
            <a:ext cx="395700" cy="395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628300" y="2991950"/>
            <a:ext cx="909600" cy="909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093275" y="3494947"/>
            <a:ext cx="395700" cy="395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259575" y="3488304"/>
            <a:ext cx="732900" cy="732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468150" y="3920876"/>
            <a:ext cx="452700" cy="45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093275" y="4213394"/>
            <a:ext cx="306900" cy="30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7024038" y="2777575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112750" y="4556200"/>
            <a:ext cx="25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▶사용자가 좋아하는 요소,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   개선되어야 하는 요소 확인 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165600" y="766075"/>
            <a:ext cx="28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Gothic A1"/>
                <a:ea typeface="Gothic A1"/>
                <a:cs typeface="Gothic A1"/>
                <a:sym typeface="Gothic A1"/>
              </a:rPr>
              <a:t>이 작업을 11개 은행에 대해 실시</a:t>
            </a:r>
            <a:endParaRPr u="sng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수협은행 어플 리뷰에 대한 품사/단어 빈도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0" y="1243875"/>
            <a:ext cx="3874750" cy="280653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4904900" y="4080375"/>
            <a:ext cx="3714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가장 많은 빈도수를 갖는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명사 단어들에 대한 빈도수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Gothic A1"/>
                <a:ea typeface="Gothic A1"/>
                <a:cs typeface="Gothic A1"/>
                <a:sym typeface="Gothic A1"/>
              </a:rPr>
              <a:t>10</a:t>
            </a:r>
            <a:r>
              <a:rPr lang="ko" sz="1000">
                <a:latin typeface="Gothic A1"/>
                <a:ea typeface="Gothic A1"/>
                <a:cs typeface="Gothic A1"/>
                <a:sym typeface="Gothic A1"/>
              </a:rPr>
              <a:t>개 이상 나타나는 단어들만 그래프에 표시</a:t>
            </a:r>
            <a:endParaRPr sz="10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Gothic A1"/>
                <a:ea typeface="Gothic A1"/>
                <a:cs typeface="Gothic A1"/>
                <a:sym typeface="Gothic A1"/>
              </a:rPr>
              <a:t>일반/고유/의존 명사 포함</a:t>
            </a:r>
            <a:endParaRPr sz="10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Gothic A1"/>
                <a:ea typeface="Gothic A1"/>
                <a:cs typeface="Gothic A1"/>
                <a:sym typeface="Gothic A1"/>
              </a:rPr>
              <a:t>(앱&gt;안&gt;것&gt;은행&gt;어프&gt;수협&gt;계좌&gt;인증&gt;뱅크&gt;오류)</a:t>
            </a:r>
            <a:endParaRPr sz="1000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668875" y="4080375"/>
            <a:ext cx="31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품사별 빈도 수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Gothic A1"/>
                <a:ea typeface="Gothic A1"/>
                <a:cs typeface="Gothic A1"/>
                <a:sym typeface="Gothic A1"/>
              </a:rPr>
              <a:t>-&gt; 일반명사 &gt; 동사 &gt; 일반부사 &gt; 고유명사 &gt; 형용사</a:t>
            </a:r>
            <a:endParaRPr sz="1000"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300" y="1138063"/>
            <a:ext cx="3827451" cy="30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99" y="768325"/>
            <a:ext cx="4071875" cy="40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533975" y="209275"/>
            <a:ext cx="42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 u="sng">
                <a:latin typeface="Gothic A1"/>
                <a:ea typeface="Gothic A1"/>
                <a:cs typeface="Gothic A1"/>
                <a:sym typeface="Gothic A1"/>
              </a:rPr>
              <a:t>명사(일반명사 + 고유명사)에 대한 워드클라우드</a:t>
            </a:r>
            <a:endParaRPr b="1" sz="1500" u="sng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Gothic A1"/>
                <a:ea typeface="Gothic A1"/>
                <a:cs typeface="Gothic A1"/>
                <a:sym typeface="Gothic A1"/>
              </a:rPr>
              <a:t>(수협은행 리뷰)</a:t>
            </a:r>
            <a:endParaRPr sz="11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612300" y="793450"/>
            <a:ext cx="38712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othic A1"/>
              <a:buChar char="-"/>
            </a:pPr>
            <a:r>
              <a:rPr lang="ko" sz="1300">
                <a:latin typeface="Gothic A1"/>
                <a:ea typeface="Gothic A1"/>
                <a:cs typeface="Gothic A1"/>
                <a:sym typeface="Gothic A1"/>
              </a:rPr>
              <a:t>‘어프’ 등은 사전에 등록되지 않은 단어가 분리된 것으로 여겨짐. 워드클라우드를 활용하면 user dic.의 표제어를 등록하는데 유용하게 활용할 수 있을 것으로 예상됨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othic A1"/>
              <a:buChar char="-"/>
            </a:pPr>
            <a:r>
              <a:rPr lang="ko" sz="1300">
                <a:latin typeface="Gothic A1"/>
                <a:ea typeface="Gothic A1"/>
                <a:cs typeface="Gothic A1"/>
                <a:sym typeface="Gothic A1"/>
              </a:rPr>
              <a:t>명사만 활용했을 때 워드클라우드로서 의미 있는 결과를 얻을 수 있었음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othic A1"/>
              <a:buChar char="-"/>
            </a:pPr>
            <a:r>
              <a:rPr lang="ko" sz="1300">
                <a:latin typeface="Gothic A1"/>
                <a:ea typeface="Gothic A1"/>
                <a:cs typeface="Gothic A1"/>
                <a:sym typeface="Gothic A1"/>
              </a:rPr>
              <a:t>기능에 관한 단어와 부정적으로 볼 수 있는 단어가 특히 눈에 띔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Gothic A1"/>
                <a:ea typeface="Gothic A1"/>
                <a:cs typeface="Gothic A1"/>
                <a:sym typeface="Gothic A1"/>
              </a:rPr>
              <a:t>	(ex. 인증, 업데이트, 로그인 / 최악, 오류)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othic A1"/>
              <a:buChar char="-"/>
            </a:pPr>
            <a:r>
              <a:rPr lang="ko" sz="1300">
                <a:latin typeface="Gothic A1"/>
                <a:ea typeface="Gothic A1"/>
                <a:cs typeface="Gothic A1"/>
                <a:sym typeface="Gothic A1"/>
              </a:rPr>
              <a:t>‘필요’등의 단어 앞에 등장하는 빈출 단어들을 모아 분석할 수 있을 경우 개선 방안 제안에 유용할 듯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othic A1"/>
              <a:buChar char="-"/>
            </a:pPr>
            <a:r>
              <a:rPr lang="ko" sz="1300">
                <a:latin typeface="Gothic A1"/>
                <a:ea typeface="Gothic A1"/>
                <a:cs typeface="Gothic A1"/>
                <a:sym typeface="Gothic A1"/>
              </a:rPr>
              <a:t>‘안’의 경우 명사가 아닌 것이 명사로 인식됨. 어떤 맥락에서 어떤 품사를 우선적으로 인식시킬지 지정해줄 필요 있음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437550" y="296650"/>
            <a:ext cx="81576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●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생각할 것 메모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이어진문장 / 안은문장 각자 말뭉치 묶는 방법 필요 &gt; 구분은 어떻게 할 건지(연결어미마다 할당?)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프로그램에서 문장성분을 분석해 서술어/부사어가 설명하거나 강화시키는 대상을 한정시킬 수 있을지 (인덱스?)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보조사(-은 등)의 역할을 어떻게 표현할 것인지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‘아니다’가 앞의 내용을 무효화시키는지, 부정하는지 (0을 곱한다 or -1을 곱한다) (‘완벽한 것은 아니다’ 부정정도?)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(문장성분 사용하는 경우) 국어에서 명사가 명사 앞에서 형용사처럼 사용될 때를 어떻게 구분할지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(연결어미로 복문을 구분할 경우) ‘-다’를 코모란에서 연결어미로 판단했는데, 명백히 종결어미인 경우를 어떻게 구분시킬지 *연결어미로 구분할 경우 oct 사용 어려울듯.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별하나도 아깝, 별다섯개도 부족 &gt; 긍정과 부정 평가 문제가 됨. 일단 해당 표현은 자주 등장하므로 표제어 등록.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(구분시키는 방법: 별점 활용. 별점 5점인데 별다섯/부족 등장하면 긍정, 아니면 애매함)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중립 기준을 0이 아니라 1로 삼는 것은? (중립적 가치이지만 곱했을때 0이면 안 되는 것. ex) 시간 아까움)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긍정과 부정 갈리는 경우 별점을 고려하여 긍부정 점수 선택적으로 사용되도록 알고리즘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다른 좋은 은행 쓰면 되지 왜 이거 씀? 처럼 직접적으로 부정어가 등장하지는 않는 경우 어떻게 할까?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‘다른 좋은’의 문제일까? &gt; 써보니 모임통장 말고 다른 좋은 기능도 많네요~ 의 경우에는 어떻게 할까?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구절 분리 패키지: 부정 강화 하나가 문단 전체에 영향을 미치는 위험 분산 가능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‘모임통장’처럼 개별 은행이 제공하는 특이 기능 등: 워드카운팅으로 자주 등장하는 경우 사용자 사전에 정의</a:t>
            </a:r>
            <a:endParaRPr sz="130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thic A1"/>
              <a:buChar char="-"/>
            </a:pPr>
            <a:r>
              <a:rPr lang="ko" sz="130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긍정적인/부정적인 리뷰에서 자주 나오는 어휘 취합하면 평가에 도움이 됨</a:t>
            </a:r>
            <a:endParaRPr sz="13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5"/>
          <p:cNvGraphicFramePr/>
          <p:nvPr/>
        </p:nvGraphicFramePr>
        <p:xfrm>
          <a:off x="289475" y="24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{F87F3B13-303E-44EB-A4CD-7EBE908D6A4B}</a:tableStyleId>
              </a:tblPr>
              <a:tblGrid>
                <a:gridCol w="396975"/>
                <a:gridCol w="396975"/>
                <a:gridCol w="396975"/>
                <a:gridCol w="396975"/>
                <a:gridCol w="396975"/>
                <a:gridCol w="396975"/>
              </a:tblGrid>
              <a:tr h="2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5"/>
          <p:cNvGraphicFramePr/>
          <p:nvPr/>
        </p:nvGraphicFramePr>
        <p:xfrm>
          <a:off x="289475" y="290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{F87F3B13-303E-44EB-A4CD-7EBE908D6A4B}</a:tableStyleId>
              </a:tblPr>
              <a:tblGrid>
                <a:gridCol w="394650"/>
                <a:gridCol w="394650"/>
                <a:gridCol w="394650"/>
                <a:gridCol w="394650"/>
                <a:gridCol w="394650"/>
                <a:gridCol w="394650"/>
                <a:gridCol w="392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5"/>
          <p:cNvGraphicFramePr/>
          <p:nvPr/>
        </p:nvGraphicFramePr>
        <p:xfrm>
          <a:off x="289475" y="33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{F87F3B13-303E-44EB-A4CD-7EBE908D6A4B}</a:tableStyleId>
              </a:tblPr>
              <a:tblGrid>
                <a:gridCol w="396975"/>
                <a:gridCol w="396975"/>
                <a:gridCol w="396975"/>
                <a:gridCol w="396975"/>
                <a:gridCol w="396975"/>
              </a:tblGrid>
              <a:tr h="2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5"/>
          <p:cNvGraphicFramePr/>
          <p:nvPr/>
        </p:nvGraphicFramePr>
        <p:xfrm>
          <a:off x="289475" y="39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{F87F3B13-303E-44EB-A4CD-7EBE908D6A4B}</a:tableStyleId>
              </a:tblPr>
              <a:tblGrid>
                <a:gridCol w="475825"/>
                <a:gridCol w="475825"/>
                <a:gridCol w="475825"/>
                <a:gridCol w="475825"/>
                <a:gridCol w="475825"/>
                <a:gridCol w="475825"/>
                <a:gridCol w="475825"/>
                <a:gridCol w="475825"/>
                <a:gridCol w="47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5"/>
          <p:cNvGraphicFramePr/>
          <p:nvPr/>
        </p:nvGraphicFramePr>
        <p:xfrm>
          <a:off x="289475" y="4470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{F87F3B13-303E-44EB-A4CD-7EBE908D6A4B}</a:tableStyleId>
              </a:tblPr>
              <a:tblGrid>
                <a:gridCol w="475825"/>
                <a:gridCol w="475825"/>
                <a:gridCol w="475825"/>
                <a:gridCol w="475825"/>
                <a:gridCol w="475825"/>
                <a:gridCol w="475825"/>
                <a:gridCol w="475825"/>
                <a:gridCol w="47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5"/>
          <p:cNvSpPr txBox="1"/>
          <p:nvPr/>
        </p:nvSpPr>
        <p:spPr>
          <a:xfrm>
            <a:off x="122400" y="147875"/>
            <a:ext cx="309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형태소별로 쪼갬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계산할 품사 추출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추출 단어들 리스트에 저장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406425" y="544200"/>
            <a:ext cx="310500" cy="30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406425" y="1157532"/>
            <a:ext cx="310500" cy="30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406425" y="1888254"/>
            <a:ext cx="310500" cy="30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022925" y="3592650"/>
            <a:ext cx="833700" cy="36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796475" y="3370500"/>
            <a:ext cx="302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기존 사전의 점수 수정 및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사용자 정의 추가 구축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계산 규칙 알고리즘 따라 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글의 긍/부정 점수 계산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035000" y="772800"/>
            <a:ext cx="1649543" cy="31812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리뷰1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035000" y="1201414"/>
            <a:ext cx="1649543" cy="31812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리뷰2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035000" y="1630028"/>
            <a:ext cx="1649543" cy="31812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리뷰3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035000" y="2058641"/>
            <a:ext cx="1649543" cy="31812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리뷰4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035000" y="2487255"/>
            <a:ext cx="1649543" cy="31812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리뷰5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886900" y="329050"/>
            <a:ext cx="13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긍부정 계산값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564450" y="329050"/>
            <a:ext cx="13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 별점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856750" y="725025"/>
            <a:ext cx="124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7168600" y="1414025"/>
            <a:ext cx="5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VS</a:t>
            </a:r>
            <a:endParaRPr b="1"/>
          </a:p>
        </p:txBody>
      </p:sp>
      <p:sp>
        <p:nvSpPr>
          <p:cNvPr id="114" name="Google Shape;114;p15"/>
          <p:cNvSpPr txBox="1"/>
          <p:nvPr/>
        </p:nvSpPr>
        <p:spPr>
          <a:xfrm>
            <a:off x="7644925" y="704925"/>
            <a:ext cx="87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4점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831200" y="2345875"/>
            <a:ext cx="1054800" cy="301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10800000">
            <a:off x="6909000" y="94650"/>
            <a:ext cx="1044900" cy="323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>
            <a:off x="3475875" y="20100"/>
            <a:ext cx="0" cy="30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3475875" y="3129100"/>
            <a:ext cx="55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9" name="Google Shape;119;p15"/>
          <p:cNvSpPr/>
          <p:nvPr/>
        </p:nvSpPr>
        <p:spPr>
          <a:xfrm rot="-5400000">
            <a:off x="7180400" y="2948500"/>
            <a:ext cx="356400" cy="3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Data 수집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1170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수집 위치 : Google play store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수집 방식 : Google play scrapper 사용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수집 대상 :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Gothic A1"/>
              <a:buAutoNum type="arabicParenR"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금융소비자연맹 2021 은행순위 기준, 지역은행 제외 상위 은행들의 모바일뱅킹 앱 리뷰 (11개)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othic A1"/>
              <a:buAutoNum type="arabicParenR"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최근 6개월 리뷰 (어플 특성상 잦은 업데이트로 오래된 리뷰는 신뢰성이 떨어짐)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othic A1"/>
              <a:buAutoNum type="arabicParenR"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리뷰별 공감수 (긍/부정 리뷰들 각각에서 도출되는 연관 단어들의 중요성 판단에 기여)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othic A1"/>
              <a:buAutoNum type="arabicParenR"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리뷰별 별점 (양가적 어휘가 있는 경우 별점에 따라 점수를 선택하도록 하는 방안 고려중)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othic A1"/>
              <a:buAutoNum type="arabicParenR"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어플의 전체 평점 (리뷰 분석을 통해 도출한 은행 앱의 최종 긍부정점수와 비교)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Data 수집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5" y="1246325"/>
            <a:ext cx="1463700" cy="34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242700" y="4215100"/>
            <a:ext cx="42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총 11개 은행에 대한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최근 6개월 구글 플레이스토어 리뷰 크롤링 수행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175" y="1619850"/>
            <a:ext cx="5945973" cy="2361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/>
          <p:nvPr/>
        </p:nvCxnSpPr>
        <p:spPr>
          <a:xfrm>
            <a:off x="1868525" y="1353750"/>
            <a:ext cx="1004700" cy="35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894075" y="1213100"/>
            <a:ext cx="954300" cy="261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은행 별 비교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25" y="1017726"/>
            <a:ext cx="7173300" cy="2575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18"/>
          <p:cNvGraphicFramePr/>
          <p:nvPr/>
        </p:nvGraphicFramePr>
        <p:xfrm>
          <a:off x="1435038" y="366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{72D44D94-1FD8-410A-BA80-F4AB01765BCF}</a:tableStyleId>
              </a:tblPr>
              <a:tblGrid>
                <a:gridCol w="62739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Gothic A1"/>
                          <a:ea typeface="Gothic A1"/>
                          <a:cs typeface="Gothic A1"/>
                          <a:sym typeface="Gothic A1"/>
                        </a:rPr>
                        <a:t>토스뱅크) 평가자 수와 리뷰 개수가 최상위권인데 반해 평가자 대비 리뷰 비율이 최하위임.</a:t>
                      </a:r>
                      <a:endParaRPr sz="1000">
                        <a:latin typeface="Gothic A1"/>
                        <a:ea typeface="Gothic A1"/>
                        <a:cs typeface="Gothic A1"/>
                        <a:sym typeface="Gothic A1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Gothic A1"/>
                          <a:ea typeface="Gothic A1"/>
                          <a:cs typeface="Gothic A1"/>
                          <a:sym typeface="Gothic A1"/>
                        </a:rPr>
                        <a:t>SC제일은행) 토스와 반대로 평가자 수와 리뷰 개수가 최하위권인데 반해 평가자 대비 리뷰 비율이 최상위임.</a:t>
                      </a:r>
                      <a:endParaRPr sz="1000">
                        <a:latin typeface="Gothic A1"/>
                        <a:ea typeface="Gothic A1"/>
                        <a:cs typeface="Gothic A1"/>
                        <a:sym typeface="Gothic A1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Gothic A1"/>
                          <a:ea typeface="Gothic A1"/>
                          <a:cs typeface="Gothic A1"/>
                          <a:sym typeface="Gothic A1"/>
                        </a:rPr>
                        <a:t>토스뱅크) 평점 평가자 수가 타은행 대비 굉장히 많음, 2위인 국민은행과도 약 2배 차이</a:t>
                      </a:r>
                      <a:endParaRPr sz="1000">
                        <a:latin typeface="Gothic A1"/>
                        <a:ea typeface="Gothic A1"/>
                        <a:cs typeface="Gothic A1"/>
                        <a:sym typeface="Gothic A1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8"/>
          <p:cNvSpPr txBox="1"/>
          <p:nvPr/>
        </p:nvSpPr>
        <p:spPr>
          <a:xfrm>
            <a:off x="-64450" y="4440275"/>
            <a:ext cx="90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추후 은행 어플 별 최종 어플 긍부정도 점수 비교 시 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Gothic A1"/>
                <a:ea typeface="Gothic A1"/>
                <a:cs typeface="Gothic A1"/>
                <a:sym typeface="Gothic A1"/>
              </a:rPr>
              <a:t>은행 어플 별 평가자수와 리뷰 개수 다른 점을 보정해줘야 하지 않을까?</a:t>
            </a:r>
            <a:endParaRPr b="1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형태소 분석기 비교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0" y="1044388"/>
            <a:ext cx="559753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5884275" y="1246375"/>
            <a:ext cx="3074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4CCCC"/>
                </a:highlight>
                <a:latin typeface="Gothic A1"/>
                <a:ea typeface="Gothic A1"/>
                <a:cs typeface="Gothic A1"/>
                <a:sym typeface="Gothic A1"/>
              </a:rPr>
              <a:t>Komoran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이 ‘형태소’ 분석기에 가장 가까움, 모든 형태소 분리 분석. 일부 종결어미를 연결어미로 분석하는 오류 발견됨.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CE5CD"/>
                </a:highlight>
                <a:latin typeface="Gothic A1"/>
                <a:ea typeface="Gothic A1"/>
                <a:cs typeface="Gothic A1"/>
                <a:sym typeface="Gothic A1"/>
              </a:rPr>
              <a:t>Okt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의 경우 더 큰 덩어리로 나눠줌, 프로그램으로 분석하기 더 용이해 보임. 대상 텍스트로 실험했을 때 몇 가지 오류 발견됨.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D9EAD3"/>
                </a:highlight>
                <a:latin typeface="Gothic A1"/>
                <a:ea typeface="Gothic A1"/>
                <a:cs typeface="Gothic A1"/>
                <a:sym typeface="Gothic A1"/>
              </a:rPr>
              <a:t>Mecab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의 경우 Komoran과 유사하지만 어미를 용언에 결합해서 분석해 줌. 연결어미 등을 문장성분 분석에 활용하는 것을 고려하고 있으므로 이 경우 mecab 활용하기 어려울 수 있음.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5884275" y="1037425"/>
            <a:ext cx="0" cy="3834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사전 사용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기존 사전을 활용하되, 검토하고 수정 및 추가할 것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점수 변경 방식 : 3명이 합의하여 점수 확정하는 방식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Sample Analysis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1152475"/>
            <a:ext cx="86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긍정 단문 : “이체가 간편해서 좋아요” (별점4, 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부정 단문 : “최악의 뱅킹앱 / 시중은행대비 대출 금리 비싼건 덤 / 기타 금융상품도 매력이 없음”   (별점1,공감0)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긍정 복문 : “</a:t>
            </a:r>
            <a:r>
              <a:rPr lang="ko">
                <a:latin typeface="Gothic A1"/>
                <a:ea typeface="Gothic A1"/>
                <a:cs typeface="Gothic A1"/>
                <a:sym typeface="Gothic A1"/>
              </a:rPr>
              <a:t>완벽한건 아니지만 다른은행 앱에 비하면 ㄹㅇ 천사다” (별점5,공감4) 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Gothic A1"/>
                <a:ea typeface="Gothic A1"/>
                <a:cs typeface="Gothic A1"/>
                <a:sym typeface="Gothic A1"/>
              </a:rPr>
              <a:t>부정 복문 : “별하나주기도 아깝습니다” (별점1, 공감0)</a:t>
            </a: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