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4"/>
  </p:sldMasterIdLst>
  <p:notesMasterIdLst>
    <p:notesMasterId r:id="rId158"/>
  </p:notesMasterIdLst>
  <p:handoutMasterIdLst>
    <p:handoutMasterId r:id="rId159"/>
  </p:handoutMasterIdLst>
  <p:sldIdLst>
    <p:sldId id="256" r:id="rId5"/>
    <p:sldId id="400" r:id="rId6"/>
    <p:sldId id="444" r:id="rId7"/>
    <p:sldId id="524" r:id="rId8"/>
    <p:sldId id="525" r:id="rId9"/>
    <p:sldId id="456" r:id="rId10"/>
    <p:sldId id="360" r:id="rId11"/>
    <p:sldId id="384" r:id="rId12"/>
    <p:sldId id="383" r:id="rId13"/>
    <p:sldId id="385" r:id="rId14"/>
    <p:sldId id="386" r:id="rId15"/>
    <p:sldId id="260" r:id="rId16"/>
    <p:sldId id="388" r:id="rId17"/>
    <p:sldId id="391" r:id="rId18"/>
    <p:sldId id="379" r:id="rId19"/>
    <p:sldId id="262" r:id="rId20"/>
    <p:sldId id="389" r:id="rId21"/>
    <p:sldId id="390" r:id="rId22"/>
    <p:sldId id="387" r:id="rId23"/>
    <p:sldId id="434" r:id="rId24"/>
    <p:sldId id="380" r:id="rId25"/>
    <p:sldId id="381" r:id="rId26"/>
    <p:sldId id="424" r:id="rId27"/>
    <p:sldId id="376" r:id="rId28"/>
    <p:sldId id="405" r:id="rId29"/>
    <p:sldId id="377" r:id="rId30"/>
    <p:sldId id="406" r:id="rId31"/>
    <p:sldId id="415" r:id="rId32"/>
    <p:sldId id="507" r:id="rId33"/>
    <p:sldId id="403" r:id="rId34"/>
    <p:sldId id="392" r:id="rId35"/>
    <p:sldId id="382" r:id="rId36"/>
    <p:sldId id="404" r:id="rId37"/>
    <p:sldId id="407" r:id="rId38"/>
    <p:sldId id="433" r:id="rId39"/>
    <p:sldId id="374" r:id="rId40"/>
    <p:sldId id="409" r:id="rId41"/>
    <p:sldId id="408" r:id="rId42"/>
    <p:sldId id="410" r:id="rId43"/>
    <p:sldId id="412" r:id="rId44"/>
    <p:sldId id="411" r:id="rId45"/>
    <p:sldId id="399" r:id="rId46"/>
    <p:sldId id="417" r:id="rId47"/>
    <p:sldId id="418" r:id="rId48"/>
    <p:sldId id="414" r:id="rId49"/>
    <p:sldId id="413" r:id="rId50"/>
    <p:sldId id="423" r:id="rId51"/>
    <p:sldId id="422" r:id="rId52"/>
    <p:sldId id="421" r:id="rId53"/>
    <p:sldId id="425" r:id="rId54"/>
    <p:sldId id="419" r:id="rId55"/>
    <p:sldId id="493" r:id="rId56"/>
    <p:sldId id="420" r:id="rId57"/>
    <p:sldId id="426" r:id="rId58"/>
    <p:sldId id="427" r:id="rId59"/>
    <p:sldId id="428" r:id="rId60"/>
    <p:sldId id="264" r:id="rId61"/>
    <p:sldId id="429" r:id="rId62"/>
    <p:sldId id="431" r:id="rId63"/>
    <p:sldId id="435" r:id="rId64"/>
    <p:sldId id="436" r:id="rId65"/>
    <p:sldId id="437" r:id="rId66"/>
    <p:sldId id="430" r:id="rId67"/>
    <p:sldId id="438" r:id="rId68"/>
    <p:sldId id="446" r:id="rId69"/>
    <p:sldId id="439" r:id="rId70"/>
    <p:sldId id="447" r:id="rId71"/>
    <p:sldId id="440" r:id="rId72"/>
    <p:sldId id="469" r:id="rId73"/>
    <p:sldId id="443" r:id="rId74"/>
    <p:sldId id="454" r:id="rId75"/>
    <p:sldId id="452" r:id="rId76"/>
    <p:sldId id="453" r:id="rId77"/>
    <p:sldId id="432" r:id="rId78"/>
    <p:sldId id="441" r:id="rId79"/>
    <p:sldId id="478" r:id="rId80"/>
    <p:sldId id="494" r:id="rId81"/>
    <p:sldId id="490" r:id="rId82"/>
    <p:sldId id="448" r:id="rId83"/>
    <p:sldId id="449" r:id="rId84"/>
    <p:sldId id="450" r:id="rId85"/>
    <p:sldId id="451" r:id="rId86"/>
    <p:sldId id="372" r:id="rId87"/>
    <p:sldId id="442" r:id="rId88"/>
    <p:sldId id="460" r:id="rId89"/>
    <p:sldId id="495" r:id="rId90"/>
    <p:sldId id="463" r:id="rId91"/>
    <p:sldId id="462" r:id="rId92"/>
    <p:sldId id="468" r:id="rId93"/>
    <p:sldId id="466" r:id="rId94"/>
    <p:sldId id="516" r:id="rId95"/>
    <p:sldId id="461" r:id="rId96"/>
    <p:sldId id="465" r:id="rId97"/>
    <p:sldId id="464" r:id="rId98"/>
    <p:sldId id="515" r:id="rId99"/>
    <p:sldId id="467" r:id="rId100"/>
    <p:sldId id="477" r:id="rId101"/>
    <p:sldId id="476" r:id="rId102"/>
    <p:sldId id="472" r:id="rId103"/>
    <p:sldId id="473" r:id="rId104"/>
    <p:sldId id="474" r:id="rId105"/>
    <p:sldId id="475" r:id="rId106"/>
    <p:sldId id="479" r:id="rId107"/>
    <p:sldId id="491" r:id="rId108"/>
    <p:sldId id="401" r:id="rId109"/>
    <p:sldId id="497" r:id="rId110"/>
    <p:sldId id="396" r:id="rId111"/>
    <p:sldId id="483" r:id="rId112"/>
    <p:sldId id="501" r:id="rId113"/>
    <p:sldId id="498" r:id="rId114"/>
    <p:sldId id="505" r:id="rId115"/>
    <p:sldId id="459" r:id="rId116"/>
    <p:sldId id="480" r:id="rId117"/>
    <p:sldId id="492" r:id="rId118"/>
    <p:sldId id="485" r:id="rId119"/>
    <p:sldId id="482" r:id="rId120"/>
    <p:sldId id="484" r:id="rId121"/>
    <p:sldId id="502" r:id="rId122"/>
    <p:sldId id="503" r:id="rId123"/>
    <p:sldId id="508" r:id="rId124"/>
    <p:sldId id="504" r:id="rId125"/>
    <p:sldId id="514" r:id="rId126"/>
    <p:sldId id="488" r:id="rId127"/>
    <p:sldId id="487" r:id="rId128"/>
    <p:sldId id="489" r:id="rId129"/>
    <p:sldId id="470" r:id="rId130"/>
    <p:sldId id="486" r:id="rId131"/>
    <p:sldId id="500" r:id="rId132"/>
    <p:sldId id="395" r:id="rId133"/>
    <p:sldId id="513" r:id="rId134"/>
    <p:sldId id="509" r:id="rId135"/>
    <p:sldId id="510" r:id="rId136"/>
    <p:sldId id="511" r:id="rId137"/>
    <p:sldId id="512" r:id="rId138"/>
    <p:sldId id="517" r:id="rId139"/>
    <p:sldId id="402" r:id="rId140"/>
    <p:sldId id="394" r:id="rId141"/>
    <p:sldId id="455" r:id="rId142"/>
    <p:sldId id="518" r:id="rId143"/>
    <p:sldId id="522" r:id="rId144"/>
    <p:sldId id="519" r:id="rId145"/>
    <p:sldId id="457" r:id="rId146"/>
    <p:sldId id="523" r:id="rId147"/>
    <p:sldId id="521" r:id="rId148"/>
    <p:sldId id="458" r:id="rId149"/>
    <p:sldId id="496" r:id="rId150"/>
    <p:sldId id="397" r:id="rId151"/>
    <p:sldId id="526" r:id="rId152"/>
    <p:sldId id="520" r:id="rId153"/>
    <p:sldId id="398" r:id="rId154"/>
    <p:sldId id="506" r:id="rId155"/>
    <p:sldId id="371" r:id="rId156"/>
    <p:sldId id="275" r:id="rId157"/>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Times New Roman" pitchFamily="-65"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65"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65"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65"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65" charset="0"/>
        <a:ea typeface="+mn-ea"/>
        <a:cs typeface="+mn-cs"/>
      </a:defRPr>
    </a:lvl5pPr>
    <a:lvl6pPr marL="2286000" algn="l" defTabSz="457200" rtl="0" eaLnBrk="1" latinLnBrk="0" hangingPunct="1">
      <a:defRPr sz="2400" kern="1200">
        <a:solidFill>
          <a:schemeClr val="tx1"/>
        </a:solidFill>
        <a:latin typeface="Times New Roman" pitchFamily="-65" charset="0"/>
        <a:ea typeface="+mn-ea"/>
        <a:cs typeface="+mn-cs"/>
      </a:defRPr>
    </a:lvl6pPr>
    <a:lvl7pPr marL="2743200" algn="l" defTabSz="457200" rtl="0" eaLnBrk="1" latinLnBrk="0" hangingPunct="1">
      <a:defRPr sz="2400" kern="1200">
        <a:solidFill>
          <a:schemeClr val="tx1"/>
        </a:solidFill>
        <a:latin typeface="Times New Roman" pitchFamily="-65" charset="0"/>
        <a:ea typeface="+mn-ea"/>
        <a:cs typeface="+mn-cs"/>
      </a:defRPr>
    </a:lvl7pPr>
    <a:lvl8pPr marL="3200400" algn="l" defTabSz="457200" rtl="0" eaLnBrk="1" latinLnBrk="0" hangingPunct="1">
      <a:defRPr sz="2400" kern="1200">
        <a:solidFill>
          <a:schemeClr val="tx1"/>
        </a:solidFill>
        <a:latin typeface="Times New Roman" pitchFamily="-65" charset="0"/>
        <a:ea typeface="+mn-ea"/>
        <a:cs typeface="+mn-cs"/>
      </a:defRPr>
    </a:lvl8pPr>
    <a:lvl9pPr marL="3657600" algn="l" defTabSz="457200" rtl="0" eaLnBrk="1" latinLnBrk="0" hangingPunct="1">
      <a:defRPr sz="2400" kern="1200">
        <a:solidFill>
          <a:schemeClr val="tx1"/>
        </a:solidFill>
        <a:latin typeface="Times New Roman" pitchFamily="-65"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ivier" initials="o"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8829C9"/>
    <a:srgbClr val="75004D"/>
    <a:srgbClr val="7A004F"/>
    <a:srgbClr val="6F0041"/>
    <a:srgbClr val="790043"/>
    <a:srgbClr val="6F0042"/>
    <a:srgbClr val="922267"/>
    <a:srgbClr val="49166D"/>
    <a:srgbClr val="66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9" autoAdjust="0"/>
    <p:restoredTop sz="85965" autoAdjust="0"/>
  </p:normalViewPr>
  <p:slideViewPr>
    <p:cSldViewPr snapToGrid="0">
      <p:cViewPr>
        <p:scale>
          <a:sx n="120" d="100"/>
          <a:sy n="120" d="100"/>
        </p:scale>
        <p:origin x="18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2779" y="67"/>
      </p:cViewPr>
      <p:guideLst/>
    </p:cSldViewPr>
  </p:notes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38.xml"/><Relationship Id="rId143" Type="http://schemas.openxmlformats.org/officeDocument/2006/relationships/slide" Target="slides/slide139.xml"/><Relationship Id="rId144" Type="http://schemas.openxmlformats.org/officeDocument/2006/relationships/slide" Target="slides/slide140.xml"/><Relationship Id="rId145" Type="http://schemas.openxmlformats.org/officeDocument/2006/relationships/slide" Target="slides/slide141.xml"/><Relationship Id="rId146" Type="http://schemas.openxmlformats.org/officeDocument/2006/relationships/slide" Target="slides/slide142.xml"/><Relationship Id="rId147" Type="http://schemas.openxmlformats.org/officeDocument/2006/relationships/slide" Target="slides/slide143.xml"/><Relationship Id="rId148" Type="http://schemas.openxmlformats.org/officeDocument/2006/relationships/slide" Target="slides/slide144.xml"/><Relationship Id="rId149" Type="http://schemas.openxmlformats.org/officeDocument/2006/relationships/slide" Target="slides/slide14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110" Type="http://schemas.openxmlformats.org/officeDocument/2006/relationships/slide" Target="slides/slide106.xml"/><Relationship Id="rId111" Type="http://schemas.openxmlformats.org/officeDocument/2006/relationships/slide" Target="slides/slide107.xml"/><Relationship Id="rId112" Type="http://schemas.openxmlformats.org/officeDocument/2006/relationships/slide" Target="slides/slide108.xml"/><Relationship Id="rId113" Type="http://schemas.openxmlformats.org/officeDocument/2006/relationships/slide" Target="slides/slide109.xml"/><Relationship Id="rId114" Type="http://schemas.openxmlformats.org/officeDocument/2006/relationships/slide" Target="slides/slide110.xml"/><Relationship Id="rId115" Type="http://schemas.openxmlformats.org/officeDocument/2006/relationships/slide" Target="slides/slide111.xml"/><Relationship Id="rId116" Type="http://schemas.openxmlformats.org/officeDocument/2006/relationships/slide" Target="slides/slide112.xml"/><Relationship Id="rId117" Type="http://schemas.openxmlformats.org/officeDocument/2006/relationships/slide" Target="slides/slide113.xml"/><Relationship Id="rId118" Type="http://schemas.openxmlformats.org/officeDocument/2006/relationships/slide" Target="slides/slide114.xml"/><Relationship Id="rId119" Type="http://schemas.openxmlformats.org/officeDocument/2006/relationships/slide" Target="slides/slide115.xml"/><Relationship Id="rId150" Type="http://schemas.openxmlformats.org/officeDocument/2006/relationships/slide" Target="slides/slide146.xml"/><Relationship Id="rId151" Type="http://schemas.openxmlformats.org/officeDocument/2006/relationships/slide" Target="slides/slide147.xml"/><Relationship Id="rId152" Type="http://schemas.openxmlformats.org/officeDocument/2006/relationships/slide" Target="slides/slide14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53" Type="http://schemas.openxmlformats.org/officeDocument/2006/relationships/slide" Target="slides/slide149.xml"/><Relationship Id="rId154" Type="http://schemas.openxmlformats.org/officeDocument/2006/relationships/slide" Target="slides/slide150.xml"/><Relationship Id="rId155" Type="http://schemas.openxmlformats.org/officeDocument/2006/relationships/slide" Target="slides/slide151.xml"/><Relationship Id="rId156" Type="http://schemas.openxmlformats.org/officeDocument/2006/relationships/slide" Target="slides/slide152.xml"/><Relationship Id="rId157" Type="http://schemas.openxmlformats.org/officeDocument/2006/relationships/slide" Target="slides/slide153.xml"/><Relationship Id="rId158" Type="http://schemas.openxmlformats.org/officeDocument/2006/relationships/notesMaster" Target="notesMasters/notesMaster1.xml"/><Relationship Id="rId159" Type="http://schemas.openxmlformats.org/officeDocument/2006/relationships/handoutMaster" Target="handoutMasters/handoutMaster1.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slide" Target="slides/slide92.xml"/><Relationship Id="rId97" Type="http://schemas.openxmlformats.org/officeDocument/2006/relationships/slide" Target="slides/slide93.xml"/><Relationship Id="rId98" Type="http://schemas.openxmlformats.org/officeDocument/2006/relationships/slide" Target="slides/slide94.xml"/><Relationship Id="rId99" Type="http://schemas.openxmlformats.org/officeDocument/2006/relationships/slide" Target="slides/slide95.xml"/><Relationship Id="rId120" Type="http://schemas.openxmlformats.org/officeDocument/2006/relationships/slide" Target="slides/slide116.xml"/><Relationship Id="rId121" Type="http://schemas.openxmlformats.org/officeDocument/2006/relationships/slide" Target="slides/slide117.xml"/><Relationship Id="rId122" Type="http://schemas.openxmlformats.org/officeDocument/2006/relationships/slide" Target="slides/slide118.xml"/><Relationship Id="rId123" Type="http://schemas.openxmlformats.org/officeDocument/2006/relationships/slide" Target="slides/slide119.xml"/><Relationship Id="rId124" Type="http://schemas.openxmlformats.org/officeDocument/2006/relationships/slide" Target="slides/slide120.xml"/><Relationship Id="rId125" Type="http://schemas.openxmlformats.org/officeDocument/2006/relationships/slide" Target="slides/slide121.xml"/><Relationship Id="rId126" Type="http://schemas.openxmlformats.org/officeDocument/2006/relationships/slide" Target="slides/slide122.xml"/><Relationship Id="rId127" Type="http://schemas.openxmlformats.org/officeDocument/2006/relationships/slide" Target="slides/slide123.xml"/><Relationship Id="rId128" Type="http://schemas.openxmlformats.org/officeDocument/2006/relationships/slide" Target="slides/slide124.xml"/><Relationship Id="rId129" Type="http://schemas.openxmlformats.org/officeDocument/2006/relationships/slide" Target="slides/slide125.xml"/><Relationship Id="rId160" Type="http://schemas.openxmlformats.org/officeDocument/2006/relationships/commentAuthors" Target="commentAuthors.xml"/><Relationship Id="rId161" Type="http://schemas.openxmlformats.org/officeDocument/2006/relationships/presProps" Target="presProps.xml"/><Relationship Id="rId162" Type="http://schemas.openxmlformats.org/officeDocument/2006/relationships/viewProps" Target="viewProp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63" Type="http://schemas.openxmlformats.org/officeDocument/2006/relationships/theme" Target="theme/theme1.xml"/><Relationship Id="rId164" Type="http://schemas.openxmlformats.org/officeDocument/2006/relationships/tableStyles" Target="tableStyles.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130" Type="http://schemas.openxmlformats.org/officeDocument/2006/relationships/slide" Target="slides/slide126.xml"/><Relationship Id="rId131" Type="http://schemas.openxmlformats.org/officeDocument/2006/relationships/slide" Target="slides/slide127.xml"/><Relationship Id="rId132" Type="http://schemas.openxmlformats.org/officeDocument/2006/relationships/slide" Target="slides/slide128.xml"/><Relationship Id="rId133" Type="http://schemas.openxmlformats.org/officeDocument/2006/relationships/slide" Target="slides/slide129.xml"/><Relationship Id="rId134" Type="http://schemas.openxmlformats.org/officeDocument/2006/relationships/slide" Target="slides/slide130.xml"/><Relationship Id="rId135" Type="http://schemas.openxmlformats.org/officeDocument/2006/relationships/slide" Target="slides/slide131.xml"/><Relationship Id="rId136" Type="http://schemas.openxmlformats.org/officeDocument/2006/relationships/slide" Target="slides/slide132.xml"/><Relationship Id="rId137" Type="http://schemas.openxmlformats.org/officeDocument/2006/relationships/slide" Target="slides/slide133.xml"/><Relationship Id="rId138" Type="http://schemas.openxmlformats.org/officeDocument/2006/relationships/slide" Target="slides/slide134.xml"/><Relationship Id="rId139" Type="http://schemas.openxmlformats.org/officeDocument/2006/relationships/slide" Target="slides/slide13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100" Type="http://schemas.openxmlformats.org/officeDocument/2006/relationships/slide" Target="slides/slide96.xml"/><Relationship Id="rId101" Type="http://schemas.openxmlformats.org/officeDocument/2006/relationships/slide" Target="slides/slide97.xml"/><Relationship Id="rId102" Type="http://schemas.openxmlformats.org/officeDocument/2006/relationships/slide" Target="slides/slide98.xml"/><Relationship Id="rId103" Type="http://schemas.openxmlformats.org/officeDocument/2006/relationships/slide" Target="slides/slide99.xml"/><Relationship Id="rId104" Type="http://schemas.openxmlformats.org/officeDocument/2006/relationships/slide" Target="slides/slide100.xml"/><Relationship Id="rId105" Type="http://schemas.openxmlformats.org/officeDocument/2006/relationships/slide" Target="slides/slide101.xml"/><Relationship Id="rId106" Type="http://schemas.openxmlformats.org/officeDocument/2006/relationships/slide" Target="slides/slide102.xml"/><Relationship Id="rId107" Type="http://schemas.openxmlformats.org/officeDocument/2006/relationships/slide" Target="slides/slide103.xml"/><Relationship Id="rId108" Type="http://schemas.openxmlformats.org/officeDocument/2006/relationships/slide" Target="slides/slide104.xml"/><Relationship Id="rId109" Type="http://schemas.openxmlformats.org/officeDocument/2006/relationships/slide" Target="slides/slide10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40" Type="http://schemas.openxmlformats.org/officeDocument/2006/relationships/slide" Target="slides/slide136.xml"/><Relationship Id="rId141" Type="http://schemas.openxmlformats.org/officeDocument/2006/relationships/slide" Target="slides/slide1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1" y="0"/>
            <a:ext cx="3038475" cy="465774"/>
          </a:xfrm>
          <a:prstGeom prst="rect">
            <a:avLst/>
          </a:prstGeom>
          <a:noFill/>
          <a:ln w="12700">
            <a:noFill/>
            <a:miter lim="800000"/>
            <a:headEnd/>
            <a:tailEnd/>
          </a:ln>
          <a:effectLst/>
        </p:spPr>
        <p:txBody>
          <a:bodyPr vert="horz" wrap="square" lIns="92738" tIns="46369" rIns="92738" bIns="46369" numCol="1" anchor="t" anchorCtr="0" compatLnSpc="1">
            <a:prstTxWarp prst="textNoShape">
              <a:avLst/>
            </a:prstTxWarp>
          </a:bodyPr>
          <a:lstStyle>
            <a:lvl1pPr algn="l" defTabSz="927100">
              <a:defRPr sz="1200">
                <a:latin typeface="Times" pitchFamily="-65" charset="0"/>
              </a:defRPr>
            </a:lvl1pPr>
          </a:lstStyle>
          <a:p>
            <a:pPr>
              <a:defRPr/>
            </a:pPr>
            <a:endParaRPr lang="en-US"/>
          </a:p>
        </p:txBody>
      </p:sp>
      <p:sp>
        <p:nvSpPr>
          <p:cNvPr id="90115" name="Rectangle 3"/>
          <p:cNvSpPr>
            <a:spLocks noGrp="1" noChangeArrowheads="1"/>
          </p:cNvSpPr>
          <p:nvPr>
            <p:ph type="dt" sz="quarter" idx="1"/>
          </p:nvPr>
        </p:nvSpPr>
        <p:spPr bwMode="auto">
          <a:xfrm>
            <a:off x="3971926" y="0"/>
            <a:ext cx="3038475" cy="465774"/>
          </a:xfrm>
          <a:prstGeom prst="rect">
            <a:avLst/>
          </a:prstGeom>
          <a:noFill/>
          <a:ln w="12700">
            <a:noFill/>
            <a:miter lim="800000"/>
            <a:headEnd/>
            <a:tailEnd/>
          </a:ln>
          <a:effectLst/>
        </p:spPr>
        <p:txBody>
          <a:bodyPr vert="horz" wrap="square" lIns="92738" tIns="46369" rIns="92738" bIns="46369" numCol="1" anchor="t" anchorCtr="0" compatLnSpc="1">
            <a:prstTxWarp prst="textNoShape">
              <a:avLst/>
            </a:prstTxWarp>
          </a:bodyPr>
          <a:lstStyle>
            <a:lvl1pPr algn="r" defTabSz="927100">
              <a:defRPr sz="1200">
                <a:latin typeface="Times" pitchFamily="-65" charset="0"/>
              </a:defRPr>
            </a:lvl1pPr>
          </a:lstStyle>
          <a:p>
            <a:pPr>
              <a:defRPr/>
            </a:pPr>
            <a:endParaRPr lang="en-US"/>
          </a:p>
        </p:txBody>
      </p:sp>
      <p:sp>
        <p:nvSpPr>
          <p:cNvPr id="90116" name="Rectangle 4"/>
          <p:cNvSpPr>
            <a:spLocks noGrp="1" noChangeArrowheads="1"/>
          </p:cNvSpPr>
          <p:nvPr>
            <p:ph type="ftr" sz="quarter" idx="2"/>
          </p:nvPr>
        </p:nvSpPr>
        <p:spPr bwMode="auto">
          <a:xfrm>
            <a:off x="1" y="8830627"/>
            <a:ext cx="3038475" cy="465773"/>
          </a:xfrm>
          <a:prstGeom prst="rect">
            <a:avLst/>
          </a:prstGeom>
          <a:noFill/>
          <a:ln w="12700">
            <a:noFill/>
            <a:miter lim="800000"/>
            <a:headEnd/>
            <a:tailEnd/>
          </a:ln>
          <a:effectLst/>
        </p:spPr>
        <p:txBody>
          <a:bodyPr vert="horz" wrap="square" lIns="92738" tIns="46369" rIns="92738" bIns="46369" numCol="1" anchor="b" anchorCtr="0" compatLnSpc="1">
            <a:prstTxWarp prst="textNoShape">
              <a:avLst/>
            </a:prstTxWarp>
          </a:bodyPr>
          <a:lstStyle>
            <a:lvl1pPr algn="l" defTabSz="927100">
              <a:defRPr sz="1200">
                <a:latin typeface="Times" pitchFamily="-65" charset="0"/>
              </a:defRPr>
            </a:lvl1pPr>
          </a:lstStyle>
          <a:p>
            <a:pPr>
              <a:defRPr/>
            </a:pPr>
            <a:endParaRPr lang="en-US"/>
          </a:p>
        </p:txBody>
      </p:sp>
      <p:sp>
        <p:nvSpPr>
          <p:cNvPr id="90117" name="Rectangle 5"/>
          <p:cNvSpPr>
            <a:spLocks noGrp="1" noChangeArrowheads="1"/>
          </p:cNvSpPr>
          <p:nvPr>
            <p:ph type="sldNum" sz="quarter" idx="3"/>
          </p:nvPr>
        </p:nvSpPr>
        <p:spPr bwMode="auto">
          <a:xfrm>
            <a:off x="3971926" y="8830627"/>
            <a:ext cx="3038475" cy="465773"/>
          </a:xfrm>
          <a:prstGeom prst="rect">
            <a:avLst/>
          </a:prstGeom>
          <a:noFill/>
          <a:ln w="12700">
            <a:noFill/>
            <a:miter lim="800000"/>
            <a:headEnd/>
            <a:tailEnd/>
          </a:ln>
          <a:effectLst/>
        </p:spPr>
        <p:txBody>
          <a:bodyPr vert="horz" wrap="square" lIns="92738" tIns="46369" rIns="92738" bIns="46369" numCol="1" anchor="b" anchorCtr="0" compatLnSpc="1">
            <a:prstTxWarp prst="textNoShape">
              <a:avLst/>
            </a:prstTxWarp>
          </a:bodyPr>
          <a:lstStyle>
            <a:lvl1pPr algn="r" defTabSz="927100">
              <a:defRPr sz="1200">
                <a:latin typeface="Times" pitchFamily="-65" charset="0"/>
              </a:defRPr>
            </a:lvl1pPr>
          </a:lstStyle>
          <a:p>
            <a:pPr>
              <a:defRPr/>
            </a:pPr>
            <a:fld id="{9E8E3E72-2AE1-3446-8C35-9E8517D306C8}" type="slidenum">
              <a:rPr lang="en-US"/>
              <a:pPr>
                <a:defRPr/>
              </a:pPr>
              <a:t>‹#›</a:t>
            </a:fld>
            <a:endParaRPr lang="en-US"/>
          </a:p>
        </p:txBody>
      </p:sp>
    </p:spTree>
    <p:extLst>
      <p:ext uri="{BB962C8B-B14F-4D97-AF65-F5344CB8AC3E}">
        <p14:creationId xmlns:p14="http://schemas.microsoft.com/office/powerpoint/2010/main" val="17569279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1" y="0"/>
            <a:ext cx="3038475" cy="465774"/>
          </a:xfrm>
          <a:prstGeom prst="rect">
            <a:avLst/>
          </a:prstGeom>
          <a:noFill/>
          <a:ln w="12700">
            <a:noFill/>
            <a:miter lim="800000"/>
            <a:headEnd/>
            <a:tailEnd/>
          </a:ln>
          <a:effectLst/>
        </p:spPr>
        <p:txBody>
          <a:bodyPr vert="horz" wrap="square" lIns="92738" tIns="46369" rIns="92738" bIns="46369" numCol="1" anchor="t" anchorCtr="0" compatLnSpc="1">
            <a:prstTxWarp prst="textNoShape">
              <a:avLst/>
            </a:prstTxWarp>
          </a:bodyPr>
          <a:lstStyle>
            <a:lvl1pPr algn="l" defTabSz="927100">
              <a:defRPr sz="1200"/>
            </a:lvl1pPr>
          </a:lstStyle>
          <a:p>
            <a:pPr>
              <a:defRPr/>
            </a:pPr>
            <a:endParaRPr lang="en-US"/>
          </a:p>
        </p:txBody>
      </p:sp>
      <p:sp>
        <p:nvSpPr>
          <p:cNvPr id="37891" name="Rectangle 3"/>
          <p:cNvSpPr>
            <a:spLocks noGrp="1" noChangeArrowheads="1"/>
          </p:cNvSpPr>
          <p:nvPr>
            <p:ph type="dt" idx="1"/>
          </p:nvPr>
        </p:nvSpPr>
        <p:spPr bwMode="auto">
          <a:xfrm>
            <a:off x="3971926" y="0"/>
            <a:ext cx="3038475" cy="465774"/>
          </a:xfrm>
          <a:prstGeom prst="rect">
            <a:avLst/>
          </a:prstGeom>
          <a:noFill/>
          <a:ln w="12700">
            <a:noFill/>
            <a:miter lim="800000"/>
            <a:headEnd/>
            <a:tailEnd/>
          </a:ln>
          <a:effectLst/>
        </p:spPr>
        <p:txBody>
          <a:bodyPr vert="horz" wrap="square" lIns="92738" tIns="46369" rIns="92738" bIns="46369" numCol="1" anchor="t" anchorCtr="0" compatLnSpc="1">
            <a:prstTxWarp prst="textNoShape">
              <a:avLst/>
            </a:prstTxWarp>
          </a:bodyPr>
          <a:lstStyle>
            <a:lvl1pPr algn="r" defTabSz="927100">
              <a:defRPr sz="120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935039" y="4416108"/>
            <a:ext cx="5140325" cy="4184016"/>
          </a:xfrm>
          <a:prstGeom prst="rect">
            <a:avLst/>
          </a:prstGeom>
          <a:noFill/>
          <a:ln w="12700">
            <a:noFill/>
            <a:miter lim="800000"/>
            <a:headEnd/>
            <a:tailEnd/>
          </a:ln>
          <a:effectLst/>
        </p:spPr>
        <p:txBody>
          <a:bodyPr vert="horz" wrap="square" lIns="92738" tIns="46369" rIns="92738" bIns="463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7894" name="Rectangle 6"/>
          <p:cNvSpPr>
            <a:spLocks noGrp="1" noChangeArrowheads="1"/>
          </p:cNvSpPr>
          <p:nvPr>
            <p:ph type="ftr" sz="quarter" idx="4"/>
          </p:nvPr>
        </p:nvSpPr>
        <p:spPr bwMode="auto">
          <a:xfrm>
            <a:off x="1" y="8830627"/>
            <a:ext cx="3038475" cy="465773"/>
          </a:xfrm>
          <a:prstGeom prst="rect">
            <a:avLst/>
          </a:prstGeom>
          <a:noFill/>
          <a:ln w="12700">
            <a:noFill/>
            <a:miter lim="800000"/>
            <a:headEnd/>
            <a:tailEnd/>
          </a:ln>
          <a:effectLst/>
        </p:spPr>
        <p:txBody>
          <a:bodyPr vert="horz" wrap="square" lIns="92738" tIns="46369" rIns="92738" bIns="46369" numCol="1" anchor="b" anchorCtr="0" compatLnSpc="1">
            <a:prstTxWarp prst="textNoShape">
              <a:avLst/>
            </a:prstTxWarp>
          </a:bodyPr>
          <a:lstStyle>
            <a:lvl1pPr algn="l" defTabSz="927100">
              <a:defRPr sz="1200"/>
            </a:lvl1pPr>
          </a:lstStyle>
          <a:p>
            <a:pPr>
              <a:defRPr/>
            </a:pPr>
            <a:endParaRPr lang="en-US"/>
          </a:p>
        </p:txBody>
      </p:sp>
      <p:sp>
        <p:nvSpPr>
          <p:cNvPr id="37895" name="Rectangle 7"/>
          <p:cNvSpPr>
            <a:spLocks noGrp="1" noChangeArrowheads="1"/>
          </p:cNvSpPr>
          <p:nvPr>
            <p:ph type="sldNum" sz="quarter" idx="5"/>
          </p:nvPr>
        </p:nvSpPr>
        <p:spPr bwMode="auto">
          <a:xfrm>
            <a:off x="3971926" y="8830627"/>
            <a:ext cx="3038475" cy="465773"/>
          </a:xfrm>
          <a:prstGeom prst="rect">
            <a:avLst/>
          </a:prstGeom>
          <a:noFill/>
          <a:ln w="12700">
            <a:noFill/>
            <a:miter lim="800000"/>
            <a:headEnd/>
            <a:tailEnd/>
          </a:ln>
          <a:effectLst/>
        </p:spPr>
        <p:txBody>
          <a:bodyPr vert="horz" wrap="square" lIns="92738" tIns="46369" rIns="92738" bIns="46369" numCol="1" anchor="b" anchorCtr="0" compatLnSpc="1">
            <a:prstTxWarp prst="textNoShape">
              <a:avLst/>
            </a:prstTxWarp>
          </a:bodyPr>
          <a:lstStyle>
            <a:lvl1pPr algn="r" defTabSz="927100">
              <a:defRPr sz="1200"/>
            </a:lvl1pPr>
          </a:lstStyle>
          <a:p>
            <a:pPr>
              <a:defRPr/>
            </a:pPr>
            <a:fld id="{01B62A82-ADD9-FA4D-B15A-12B2649DEEFC}" type="slidenum">
              <a:rPr lang="en-US"/>
              <a:pPr>
                <a:defRPr/>
              </a:pPr>
              <a:t>‹#›</a:t>
            </a:fld>
            <a:endParaRPr lang="en-US"/>
          </a:p>
        </p:txBody>
      </p:sp>
    </p:spTree>
    <p:extLst>
      <p:ext uri="{BB962C8B-B14F-4D97-AF65-F5344CB8AC3E}">
        <p14:creationId xmlns:p14="http://schemas.microsoft.com/office/powerpoint/2010/main" val="12927316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01B62A82-ADD9-FA4D-B15A-12B2649DEEFC}" type="slidenum">
              <a:rPr lang="en-US" smtClean="0"/>
              <a:pPr>
                <a:defRPr/>
              </a:pPr>
              <a:t>1</a:t>
            </a:fld>
            <a:endParaRPr lang="en-US"/>
          </a:p>
        </p:txBody>
      </p:sp>
    </p:spTree>
    <p:extLst>
      <p:ext uri="{BB962C8B-B14F-4D97-AF65-F5344CB8AC3E}">
        <p14:creationId xmlns:p14="http://schemas.microsoft.com/office/powerpoint/2010/main" val="885025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C68EF-6759-474B-ACBB-CF284A311B1A}" type="slidenum">
              <a:rPr lang="en-CA"/>
              <a:pPr/>
              <a:t>20</a:t>
            </a:fld>
            <a:endParaRPr lang="en-CA"/>
          </a:p>
        </p:txBody>
      </p:sp>
      <p:sp>
        <p:nvSpPr>
          <p:cNvPr id="131074" name="Rectangle 2"/>
          <p:cNvSpPr>
            <a:spLocks noGrp="1" noRot="1" noChangeAspect="1" noChangeArrowheads="1" noTextEdit="1"/>
          </p:cNvSpPr>
          <p:nvPr>
            <p:ph type="sldImg"/>
          </p:nvPr>
        </p:nvSpPr>
        <p:spPr>
          <a:xfrm>
            <a:off x="801688" y="696913"/>
            <a:ext cx="5408612" cy="4057650"/>
          </a:xfrm>
          <a:ln/>
        </p:spPr>
      </p:sp>
      <p:sp>
        <p:nvSpPr>
          <p:cNvPr id="131075" name="Rectangle 3"/>
          <p:cNvSpPr>
            <a:spLocks noGrp="1" noChangeArrowheads="1"/>
          </p:cNvSpPr>
          <p:nvPr>
            <p:ph type="body" idx="1"/>
          </p:nvPr>
        </p:nvSpPr>
        <p:spPr>
          <a:xfrm>
            <a:off x="701848" y="4872038"/>
            <a:ext cx="5608320" cy="3727450"/>
          </a:xfrm>
        </p:spPr>
        <p:txBody>
          <a:bodyPr/>
          <a:lstStyle/>
          <a:p>
            <a:endParaRPr lang="en-US" dirty="0"/>
          </a:p>
        </p:txBody>
      </p:sp>
    </p:spTree>
    <p:extLst>
      <p:ext uri="{BB962C8B-B14F-4D97-AF65-F5344CB8AC3E}">
        <p14:creationId xmlns:p14="http://schemas.microsoft.com/office/powerpoint/2010/main" val="4173922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C68EF-6759-474B-ACBB-CF284A311B1A}" type="slidenum">
              <a:rPr lang="en-CA"/>
              <a:pPr/>
              <a:t>21</a:t>
            </a:fld>
            <a:endParaRPr lang="en-CA"/>
          </a:p>
        </p:txBody>
      </p:sp>
      <p:sp>
        <p:nvSpPr>
          <p:cNvPr id="131074" name="Rectangle 2"/>
          <p:cNvSpPr>
            <a:spLocks noGrp="1" noRot="1" noChangeAspect="1" noChangeArrowheads="1" noTextEdit="1"/>
          </p:cNvSpPr>
          <p:nvPr>
            <p:ph type="sldImg"/>
          </p:nvPr>
        </p:nvSpPr>
        <p:spPr>
          <a:xfrm>
            <a:off x="801688" y="696913"/>
            <a:ext cx="5408612" cy="4057650"/>
          </a:xfrm>
          <a:ln/>
        </p:spPr>
      </p:sp>
      <p:sp>
        <p:nvSpPr>
          <p:cNvPr id="131075" name="Rectangle 3"/>
          <p:cNvSpPr>
            <a:spLocks noGrp="1" noChangeArrowheads="1"/>
          </p:cNvSpPr>
          <p:nvPr>
            <p:ph type="body" idx="1"/>
          </p:nvPr>
        </p:nvSpPr>
        <p:spPr>
          <a:xfrm>
            <a:off x="701848" y="4872038"/>
            <a:ext cx="5608320" cy="3727450"/>
          </a:xfrm>
        </p:spPr>
        <p:txBody>
          <a:bodyPr/>
          <a:lstStyle/>
          <a:p>
            <a:endParaRPr lang="en-US" dirty="0"/>
          </a:p>
        </p:txBody>
      </p:sp>
    </p:spTree>
    <p:extLst>
      <p:ext uri="{BB962C8B-B14F-4D97-AF65-F5344CB8AC3E}">
        <p14:creationId xmlns:p14="http://schemas.microsoft.com/office/powerpoint/2010/main" val="1952911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1B62A82-ADD9-FA4D-B15A-12B2649DEEFC}" type="slidenum">
              <a:rPr lang="en-US" smtClean="0"/>
              <a:pPr>
                <a:defRPr/>
              </a:pPr>
              <a:t>45</a:t>
            </a:fld>
            <a:endParaRPr lang="en-US"/>
          </a:p>
        </p:txBody>
      </p:sp>
    </p:spTree>
    <p:extLst>
      <p:ext uri="{BB962C8B-B14F-4D97-AF65-F5344CB8AC3E}">
        <p14:creationId xmlns:p14="http://schemas.microsoft.com/office/powerpoint/2010/main" val="3933505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57</a:t>
            </a:fld>
            <a:endParaRPr lang="en-US"/>
          </a:p>
        </p:txBody>
      </p:sp>
    </p:spTree>
    <p:extLst>
      <p:ext uri="{BB962C8B-B14F-4D97-AF65-F5344CB8AC3E}">
        <p14:creationId xmlns:p14="http://schemas.microsoft.com/office/powerpoint/2010/main" val="1221891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58</a:t>
            </a:fld>
            <a:endParaRPr lang="en-US"/>
          </a:p>
        </p:txBody>
      </p:sp>
    </p:spTree>
    <p:extLst>
      <p:ext uri="{BB962C8B-B14F-4D97-AF65-F5344CB8AC3E}">
        <p14:creationId xmlns:p14="http://schemas.microsoft.com/office/powerpoint/2010/main" val="3530863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59</a:t>
            </a:fld>
            <a:endParaRPr lang="en-US"/>
          </a:p>
        </p:txBody>
      </p:sp>
    </p:spTree>
    <p:extLst>
      <p:ext uri="{BB962C8B-B14F-4D97-AF65-F5344CB8AC3E}">
        <p14:creationId xmlns:p14="http://schemas.microsoft.com/office/powerpoint/2010/main" val="3414943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60</a:t>
            </a:fld>
            <a:endParaRPr lang="en-US"/>
          </a:p>
        </p:txBody>
      </p:sp>
    </p:spTree>
    <p:extLst>
      <p:ext uri="{BB962C8B-B14F-4D97-AF65-F5344CB8AC3E}">
        <p14:creationId xmlns:p14="http://schemas.microsoft.com/office/powerpoint/2010/main" val="3720157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61</a:t>
            </a:fld>
            <a:endParaRPr lang="en-US"/>
          </a:p>
        </p:txBody>
      </p:sp>
    </p:spTree>
    <p:extLst>
      <p:ext uri="{BB962C8B-B14F-4D97-AF65-F5344CB8AC3E}">
        <p14:creationId xmlns:p14="http://schemas.microsoft.com/office/powerpoint/2010/main" val="847650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62</a:t>
            </a:fld>
            <a:endParaRPr lang="en-US"/>
          </a:p>
        </p:txBody>
      </p:sp>
    </p:spTree>
    <p:extLst>
      <p:ext uri="{BB962C8B-B14F-4D97-AF65-F5344CB8AC3E}">
        <p14:creationId xmlns:p14="http://schemas.microsoft.com/office/powerpoint/2010/main" val="1724989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63</a:t>
            </a:fld>
            <a:endParaRPr lang="en-US"/>
          </a:p>
        </p:txBody>
      </p:sp>
    </p:spTree>
    <p:extLst>
      <p:ext uri="{BB962C8B-B14F-4D97-AF65-F5344CB8AC3E}">
        <p14:creationId xmlns:p14="http://schemas.microsoft.com/office/powerpoint/2010/main" val="1107732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12</a:t>
            </a:fld>
            <a:endParaRPr lang="en-US"/>
          </a:p>
        </p:txBody>
      </p:sp>
    </p:spTree>
    <p:extLst>
      <p:ext uri="{BB962C8B-B14F-4D97-AF65-F5344CB8AC3E}">
        <p14:creationId xmlns:p14="http://schemas.microsoft.com/office/powerpoint/2010/main" val="2946824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64</a:t>
            </a:fld>
            <a:endParaRPr lang="en-US"/>
          </a:p>
        </p:txBody>
      </p:sp>
    </p:spTree>
    <p:extLst>
      <p:ext uri="{BB962C8B-B14F-4D97-AF65-F5344CB8AC3E}">
        <p14:creationId xmlns:p14="http://schemas.microsoft.com/office/powerpoint/2010/main" val="1624559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65</a:t>
            </a:fld>
            <a:endParaRPr lang="en-US"/>
          </a:p>
        </p:txBody>
      </p:sp>
    </p:spTree>
    <p:extLst>
      <p:ext uri="{BB962C8B-B14F-4D97-AF65-F5344CB8AC3E}">
        <p14:creationId xmlns:p14="http://schemas.microsoft.com/office/powerpoint/2010/main" val="1323599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66</a:t>
            </a:fld>
            <a:endParaRPr lang="en-US"/>
          </a:p>
        </p:txBody>
      </p:sp>
    </p:spTree>
    <p:extLst>
      <p:ext uri="{BB962C8B-B14F-4D97-AF65-F5344CB8AC3E}">
        <p14:creationId xmlns:p14="http://schemas.microsoft.com/office/powerpoint/2010/main" val="911816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67</a:t>
            </a:fld>
            <a:endParaRPr lang="en-US"/>
          </a:p>
        </p:txBody>
      </p:sp>
    </p:spTree>
    <p:extLst>
      <p:ext uri="{BB962C8B-B14F-4D97-AF65-F5344CB8AC3E}">
        <p14:creationId xmlns:p14="http://schemas.microsoft.com/office/powerpoint/2010/main" val="712345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68</a:t>
            </a:fld>
            <a:endParaRPr lang="en-US"/>
          </a:p>
        </p:txBody>
      </p:sp>
    </p:spTree>
    <p:extLst>
      <p:ext uri="{BB962C8B-B14F-4D97-AF65-F5344CB8AC3E}">
        <p14:creationId xmlns:p14="http://schemas.microsoft.com/office/powerpoint/2010/main" val="930825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69</a:t>
            </a:fld>
            <a:endParaRPr lang="en-US"/>
          </a:p>
        </p:txBody>
      </p:sp>
    </p:spTree>
    <p:extLst>
      <p:ext uri="{BB962C8B-B14F-4D97-AF65-F5344CB8AC3E}">
        <p14:creationId xmlns:p14="http://schemas.microsoft.com/office/powerpoint/2010/main" val="1862215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70</a:t>
            </a:fld>
            <a:endParaRPr lang="en-US"/>
          </a:p>
        </p:txBody>
      </p:sp>
    </p:spTree>
    <p:extLst>
      <p:ext uri="{BB962C8B-B14F-4D97-AF65-F5344CB8AC3E}">
        <p14:creationId xmlns:p14="http://schemas.microsoft.com/office/powerpoint/2010/main" val="3414943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71</a:t>
            </a:fld>
            <a:endParaRPr lang="en-US"/>
          </a:p>
        </p:txBody>
      </p:sp>
    </p:spTree>
    <p:extLst>
      <p:ext uri="{BB962C8B-B14F-4D97-AF65-F5344CB8AC3E}">
        <p14:creationId xmlns:p14="http://schemas.microsoft.com/office/powerpoint/2010/main" val="601666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72</a:t>
            </a:fld>
            <a:endParaRPr lang="en-US"/>
          </a:p>
        </p:txBody>
      </p:sp>
    </p:spTree>
    <p:extLst>
      <p:ext uri="{BB962C8B-B14F-4D97-AF65-F5344CB8AC3E}">
        <p14:creationId xmlns:p14="http://schemas.microsoft.com/office/powerpoint/2010/main" val="234640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73</a:t>
            </a:fld>
            <a:endParaRPr lang="en-US"/>
          </a:p>
        </p:txBody>
      </p:sp>
    </p:spTree>
    <p:extLst>
      <p:ext uri="{BB962C8B-B14F-4D97-AF65-F5344CB8AC3E}">
        <p14:creationId xmlns:p14="http://schemas.microsoft.com/office/powerpoint/2010/main" val="2945160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13</a:t>
            </a:fld>
            <a:endParaRPr lang="en-US"/>
          </a:p>
        </p:txBody>
      </p:sp>
    </p:spTree>
    <p:extLst>
      <p:ext uri="{BB962C8B-B14F-4D97-AF65-F5344CB8AC3E}">
        <p14:creationId xmlns:p14="http://schemas.microsoft.com/office/powerpoint/2010/main" val="4281290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74</a:t>
            </a:fld>
            <a:endParaRPr lang="en-US"/>
          </a:p>
        </p:txBody>
      </p:sp>
    </p:spTree>
    <p:extLst>
      <p:ext uri="{BB962C8B-B14F-4D97-AF65-F5344CB8AC3E}">
        <p14:creationId xmlns:p14="http://schemas.microsoft.com/office/powerpoint/2010/main" val="27278694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75</a:t>
            </a:fld>
            <a:endParaRPr lang="en-US"/>
          </a:p>
        </p:txBody>
      </p:sp>
    </p:spTree>
    <p:extLst>
      <p:ext uri="{BB962C8B-B14F-4D97-AF65-F5344CB8AC3E}">
        <p14:creationId xmlns:p14="http://schemas.microsoft.com/office/powerpoint/2010/main" val="1489906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76</a:t>
            </a:fld>
            <a:endParaRPr lang="en-US"/>
          </a:p>
        </p:txBody>
      </p:sp>
    </p:spTree>
    <p:extLst>
      <p:ext uri="{BB962C8B-B14F-4D97-AF65-F5344CB8AC3E}">
        <p14:creationId xmlns:p14="http://schemas.microsoft.com/office/powerpoint/2010/main" val="1489906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77</a:t>
            </a:fld>
            <a:endParaRPr lang="en-US"/>
          </a:p>
        </p:txBody>
      </p:sp>
    </p:spTree>
    <p:extLst>
      <p:ext uri="{BB962C8B-B14F-4D97-AF65-F5344CB8AC3E}">
        <p14:creationId xmlns:p14="http://schemas.microsoft.com/office/powerpoint/2010/main" val="6648394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78</a:t>
            </a:fld>
            <a:endParaRPr lang="en-US"/>
          </a:p>
        </p:txBody>
      </p:sp>
    </p:spTree>
    <p:extLst>
      <p:ext uri="{BB962C8B-B14F-4D97-AF65-F5344CB8AC3E}">
        <p14:creationId xmlns:p14="http://schemas.microsoft.com/office/powerpoint/2010/main" val="36913555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84</a:t>
            </a:fld>
            <a:endParaRPr lang="en-US"/>
          </a:p>
        </p:txBody>
      </p:sp>
    </p:spTree>
    <p:extLst>
      <p:ext uri="{BB962C8B-B14F-4D97-AF65-F5344CB8AC3E}">
        <p14:creationId xmlns:p14="http://schemas.microsoft.com/office/powerpoint/2010/main" val="1489906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1B62A82-ADD9-FA4D-B15A-12B2649DEEFC}" type="slidenum">
              <a:rPr lang="en-US" smtClean="0"/>
              <a:pPr>
                <a:defRPr/>
              </a:pPr>
              <a:t>89</a:t>
            </a:fld>
            <a:endParaRPr lang="en-US"/>
          </a:p>
        </p:txBody>
      </p:sp>
    </p:spTree>
    <p:extLst>
      <p:ext uri="{BB962C8B-B14F-4D97-AF65-F5344CB8AC3E}">
        <p14:creationId xmlns:p14="http://schemas.microsoft.com/office/powerpoint/2010/main" val="895547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103</a:t>
            </a:fld>
            <a:endParaRPr lang="en-US"/>
          </a:p>
        </p:txBody>
      </p:sp>
    </p:spTree>
    <p:extLst>
      <p:ext uri="{BB962C8B-B14F-4D97-AF65-F5344CB8AC3E}">
        <p14:creationId xmlns:p14="http://schemas.microsoft.com/office/powerpoint/2010/main" val="1489906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104</a:t>
            </a:fld>
            <a:endParaRPr lang="en-US"/>
          </a:p>
        </p:txBody>
      </p:sp>
    </p:spTree>
    <p:extLst>
      <p:ext uri="{BB962C8B-B14F-4D97-AF65-F5344CB8AC3E}">
        <p14:creationId xmlns:p14="http://schemas.microsoft.com/office/powerpoint/2010/main" val="14271986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153</a:t>
            </a:fld>
            <a:endParaRPr lang="en-US"/>
          </a:p>
        </p:txBody>
      </p:sp>
    </p:spTree>
    <p:extLst>
      <p:ext uri="{BB962C8B-B14F-4D97-AF65-F5344CB8AC3E}">
        <p14:creationId xmlns:p14="http://schemas.microsoft.com/office/powerpoint/2010/main" val="1625150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14</a:t>
            </a:fld>
            <a:endParaRPr lang="en-US"/>
          </a:p>
        </p:txBody>
      </p:sp>
    </p:spTree>
    <p:extLst>
      <p:ext uri="{BB962C8B-B14F-4D97-AF65-F5344CB8AC3E}">
        <p14:creationId xmlns:p14="http://schemas.microsoft.com/office/powerpoint/2010/main" val="4281290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CA" dirty="0"/>
          </a:p>
        </p:txBody>
      </p:sp>
      <p:sp>
        <p:nvSpPr>
          <p:cNvPr id="4" name="Espace réservé du numéro de diapositive 3"/>
          <p:cNvSpPr>
            <a:spLocks noGrp="1"/>
          </p:cNvSpPr>
          <p:nvPr>
            <p:ph type="sldNum" sz="quarter" idx="10"/>
          </p:nvPr>
        </p:nvSpPr>
        <p:spPr/>
        <p:txBody>
          <a:bodyPr/>
          <a:lstStyle/>
          <a:p>
            <a:pPr>
              <a:defRPr/>
            </a:pPr>
            <a:fld id="{01B62A82-ADD9-FA4D-B15A-12B2649DEEFC}" type="slidenum">
              <a:rPr lang="en-US" smtClean="0"/>
              <a:pPr>
                <a:defRPr/>
              </a:pPr>
              <a:t>15</a:t>
            </a:fld>
            <a:endParaRPr lang="en-US"/>
          </a:p>
        </p:txBody>
      </p:sp>
    </p:spTree>
    <p:extLst>
      <p:ext uri="{BB962C8B-B14F-4D97-AF65-F5344CB8AC3E}">
        <p14:creationId xmlns:p14="http://schemas.microsoft.com/office/powerpoint/2010/main" val="428129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C68EF-6759-474B-ACBB-CF284A311B1A}" type="slidenum">
              <a:rPr lang="en-CA"/>
              <a:pPr/>
              <a:t>16</a:t>
            </a:fld>
            <a:endParaRPr lang="en-CA"/>
          </a:p>
        </p:txBody>
      </p:sp>
      <p:sp>
        <p:nvSpPr>
          <p:cNvPr id="131074" name="Rectangle 2"/>
          <p:cNvSpPr>
            <a:spLocks noGrp="1" noRot="1" noChangeAspect="1" noChangeArrowheads="1" noTextEdit="1"/>
          </p:cNvSpPr>
          <p:nvPr>
            <p:ph type="sldImg"/>
          </p:nvPr>
        </p:nvSpPr>
        <p:spPr>
          <a:xfrm>
            <a:off x="801688" y="696913"/>
            <a:ext cx="5408612" cy="4057650"/>
          </a:xfrm>
          <a:ln/>
        </p:spPr>
      </p:sp>
      <p:sp>
        <p:nvSpPr>
          <p:cNvPr id="131075" name="Rectangle 3"/>
          <p:cNvSpPr>
            <a:spLocks noGrp="1" noChangeArrowheads="1"/>
          </p:cNvSpPr>
          <p:nvPr>
            <p:ph type="body" idx="1"/>
          </p:nvPr>
        </p:nvSpPr>
        <p:spPr>
          <a:xfrm>
            <a:off x="701848" y="4872038"/>
            <a:ext cx="5608320" cy="3727450"/>
          </a:xfrm>
        </p:spPr>
        <p:txBody>
          <a:bodyPr/>
          <a:lstStyle/>
          <a:p>
            <a:endParaRPr lang="en-US" dirty="0"/>
          </a:p>
        </p:txBody>
      </p:sp>
    </p:spTree>
    <p:extLst>
      <p:ext uri="{BB962C8B-B14F-4D97-AF65-F5344CB8AC3E}">
        <p14:creationId xmlns:p14="http://schemas.microsoft.com/office/powerpoint/2010/main" val="1893714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C68EF-6759-474B-ACBB-CF284A311B1A}" type="slidenum">
              <a:rPr lang="en-CA"/>
              <a:pPr/>
              <a:t>17</a:t>
            </a:fld>
            <a:endParaRPr lang="en-CA"/>
          </a:p>
        </p:txBody>
      </p:sp>
      <p:sp>
        <p:nvSpPr>
          <p:cNvPr id="131074" name="Rectangle 2"/>
          <p:cNvSpPr>
            <a:spLocks noGrp="1" noRot="1" noChangeAspect="1" noChangeArrowheads="1" noTextEdit="1"/>
          </p:cNvSpPr>
          <p:nvPr>
            <p:ph type="sldImg"/>
          </p:nvPr>
        </p:nvSpPr>
        <p:spPr>
          <a:xfrm>
            <a:off x="801688" y="696913"/>
            <a:ext cx="5408612" cy="4057650"/>
          </a:xfrm>
          <a:ln/>
        </p:spPr>
      </p:sp>
      <p:sp>
        <p:nvSpPr>
          <p:cNvPr id="131075" name="Rectangle 3"/>
          <p:cNvSpPr>
            <a:spLocks noGrp="1" noChangeArrowheads="1"/>
          </p:cNvSpPr>
          <p:nvPr>
            <p:ph type="body" idx="1"/>
          </p:nvPr>
        </p:nvSpPr>
        <p:spPr>
          <a:xfrm>
            <a:off x="701848" y="4872038"/>
            <a:ext cx="5608320" cy="3727450"/>
          </a:xfrm>
        </p:spPr>
        <p:txBody>
          <a:bodyPr/>
          <a:lstStyle/>
          <a:p>
            <a:endParaRPr lang="en-US" dirty="0"/>
          </a:p>
        </p:txBody>
      </p:sp>
    </p:spTree>
    <p:extLst>
      <p:ext uri="{BB962C8B-B14F-4D97-AF65-F5344CB8AC3E}">
        <p14:creationId xmlns:p14="http://schemas.microsoft.com/office/powerpoint/2010/main" val="1927144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C68EF-6759-474B-ACBB-CF284A311B1A}" type="slidenum">
              <a:rPr lang="en-CA"/>
              <a:pPr/>
              <a:t>18</a:t>
            </a:fld>
            <a:endParaRPr lang="en-CA"/>
          </a:p>
        </p:txBody>
      </p:sp>
      <p:sp>
        <p:nvSpPr>
          <p:cNvPr id="131074" name="Rectangle 2"/>
          <p:cNvSpPr>
            <a:spLocks noGrp="1" noRot="1" noChangeAspect="1" noChangeArrowheads="1" noTextEdit="1"/>
          </p:cNvSpPr>
          <p:nvPr>
            <p:ph type="sldImg"/>
          </p:nvPr>
        </p:nvSpPr>
        <p:spPr>
          <a:xfrm>
            <a:off x="801688" y="696913"/>
            <a:ext cx="5408612" cy="4057650"/>
          </a:xfrm>
          <a:ln/>
        </p:spPr>
      </p:sp>
      <p:sp>
        <p:nvSpPr>
          <p:cNvPr id="131075" name="Rectangle 3"/>
          <p:cNvSpPr>
            <a:spLocks noGrp="1" noChangeArrowheads="1"/>
          </p:cNvSpPr>
          <p:nvPr>
            <p:ph type="body" idx="1"/>
          </p:nvPr>
        </p:nvSpPr>
        <p:spPr>
          <a:xfrm>
            <a:off x="701848" y="4872038"/>
            <a:ext cx="5608320" cy="3727450"/>
          </a:xfrm>
        </p:spPr>
        <p:txBody>
          <a:bodyPr/>
          <a:lstStyle/>
          <a:p>
            <a:endParaRPr lang="en-US" dirty="0"/>
          </a:p>
        </p:txBody>
      </p:sp>
    </p:spTree>
    <p:extLst>
      <p:ext uri="{BB962C8B-B14F-4D97-AF65-F5344CB8AC3E}">
        <p14:creationId xmlns:p14="http://schemas.microsoft.com/office/powerpoint/2010/main" val="1927144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C68EF-6759-474B-ACBB-CF284A311B1A}" type="slidenum">
              <a:rPr lang="en-CA"/>
              <a:pPr/>
              <a:t>19</a:t>
            </a:fld>
            <a:endParaRPr lang="en-CA"/>
          </a:p>
        </p:txBody>
      </p:sp>
      <p:sp>
        <p:nvSpPr>
          <p:cNvPr id="131074" name="Rectangle 2"/>
          <p:cNvSpPr>
            <a:spLocks noGrp="1" noRot="1" noChangeAspect="1" noChangeArrowheads="1" noTextEdit="1"/>
          </p:cNvSpPr>
          <p:nvPr>
            <p:ph type="sldImg"/>
          </p:nvPr>
        </p:nvSpPr>
        <p:spPr>
          <a:xfrm>
            <a:off x="801688" y="696913"/>
            <a:ext cx="5408612" cy="4057650"/>
          </a:xfrm>
          <a:ln/>
        </p:spPr>
      </p:sp>
      <p:sp>
        <p:nvSpPr>
          <p:cNvPr id="131075" name="Rectangle 3"/>
          <p:cNvSpPr>
            <a:spLocks noGrp="1" noChangeArrowheads="1"/>
          </p:cNvSpPr>
          <p:nvPr>
            <p:ph type="body" idx="1"/>
          </p:nvPr>
        </p:nvSpPr>
        <p:spPr>
          <a:xfrm>
            <a:off x="701848" y="4872038"/>
            <a:ext cx="5608320" cy="3727450"/>
          </a:xfrm>
        </p:spPr>
        <p:txBody>
          <a:bodyPr/>
          <a:lstStyle/>
          <a:p>
            <a:endParaRPr lang="en-US" dirty="0"/>
          </a:p>
        </p:txBody>
      </p:sp>
    </p:spTree>
    <p:extLst>
      <p:ext uri="{BB962C8B-B14F-4D97-AF65-F5344CB8AC3E}">
        <p14:creationId xmlns:p14="http://schemas.microsoft.com/office/powerpoint/2010/main" val="192714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itle 8"/>
          <p:cNvSpPr>
            <a:spLocks noGrp="1"/>
          </p:cNvSpPr>
          <p:nvPr>
            <p:ph type="title"/>
          </p:nvPr>
        </p:nvSpPr>
        <p:spPr>
          <a:xfrm>
            <a:off x="3809999" y="1559840"/>
            <a:ext cx="5054601" cy="2558630"/>
          </a:xfrm>
          <a:noFill/>
        </p:spPr>
        <p:txBody>
          <a:bodyPr/>
          <a:lstStyle>
            <a:lvl1pPr>
              <a:defRPr sz="3400">
                <a:solidFill>
                  <a:schemeClr val="accent2"/>
                </a:solidFill>
              </a:defRPr>
            </a:lvl1pPr>
          </a:lstStyle>
          <a:p>
            <a:r>
              <a:rPr lang="en-US" dirty="0" smtClean="0"/>
              <a:t>Click to edit Master title style</a:t>
            </a:r>
            <a:endParaRPr lang="en-US" dirty="0"/>
          </a:p>
        </p:txBody>
      </p:sp>
    </p:spTree>
  </p:cSld>
  <p:clrMapOvr>
    <a:masterClrMapping/>
  </p:clrMapOvr>
  <p:transition spd="med" advTm="1200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Slide Number Placeholder 6"/>
          <p:cNvSpPr>
            <a:spLocks noGrp="1"/>
          </p:cNvSpPr>
          <p:nvPr>
            <p:ph type="sldNum" sz="quarter" idx="4"/>
          </p:nvPr>
        </p:nvSpPr>
        <p:spPr>
          <a:xfrm>
            <a:off x="3387109" y="6351763"/>
            <a:ext cx="2133600" cy="365125"/>
          </a:xfrm>
          <a:prstGeom prst="rect">
            <a:avLst/>
          </a:prstGeom>
        </p:spPr>
        <p:txBody>
          <a:bodyPr vert="horz" lIns="91440" tIns="45720" rIns="91440" bIns="45720" rtlCol="0" anchor="t"/>
          <a:lstStyle>
            <a:lvl1pPr algn="ctr">
              <a:defRPr sz="1200">
                <a:solidFill>
                  <a:schemeClr val="tx1">
                    <a:tint val="75000"/>
                  </a:schemeClr>
                </a:solidFill>
                <a:latin typeface="+mn-lt"/>
              </a:defRPr>
            </a:lvl1pPr>
          </a:lstStyle>
          <a:p>
            <a:fld id="{7488948B-6B35-A540-A68C-F9FC35503796}" type="slidenum">
              <a:rPr lang="en-US" smtClean="0"/>
              <a:pPr/>
              <a:t>‹#›</a:t>
            </a:fld>
            <a:endParaRPr lang="en-US" dirty="0"/>
          </a:p>
        </p:txBody>
      </p:sp>
    </p:spTree>
  </p:cSld>
  <p:clrMapOvr>
    <a:masterClrMapping/>
  </p:clrMapOvr>
  <p:transition spd="med" advTm="1200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Line 30"/>
          <p:cNvSpPr>
            <a:spLocks noChangeShapeType="1"/>
          </p:cNvSpPr>
          <p:nvPr userDrawn="1"/>
        </p:nvSpPr>
        <p:spPr bwMode="auto">
          <a:xfrm flipV="1">
            <a:off x="523875" y="879475"/>
            <a:ext cx="8089900" cy="7938"/>
          </a:xfrm>
          <a:prstGeom prst="line">
            <a:avLst/>
          </a:prstGeom>
          <a:noFill/>
          <a:ln w="12700">
            <a:solidFill>
              <a:srgbClr val="66CC00"/>
            </a:solidFill>
            <a:round/>
            <a:headEnd/>
            <a:tailEnd/>
          </a:ln>
          <a:effectLst/>
        </p:spPr>
        <p:txBody>
          <a:bodyPr wrap="none" anchor="ctr">
            <a:prstTxWarp prst="textNoShape">
              <a:avLst/>
            </a:prstTxWarp>
          </a:bodyPr>
          <a:lstStyle/>
          <a:p>
            <a:pPr>
              <a:defRPr/>
            </a:pPr>
            <a:endParaRPr lang="en-US" dirty="0"/>
          </a:p>
        </p:txBody>
      </p:sp>
      <p:sp>
        <p:nvSpPr>
          <p:cNvPr id="2" name="Title 1"/>
          <p:cNvSpPr>
            <a:spLocks noGrp="1"/>
          </p:cNvSpPr>
          <p:nvPr>
            <p:ph type="title"/>
          </p:nvPr>
        </p:nvSpPr>
        <p:spPr>
          <a:noFill/>
        </p:spPr>
        <p:txBody>
          <a:bodyPr/>
          <a:lstStyle>
            <a:lvl1pPr>
              <a:defRPr>
                <a:solidFill>
                  <a:schemeClr val="accent2"/>
                </a:solidFill>
              </a:defRPr>
            </a:lvl1pPr>
          </a:lstStyle>
          <a:p>
            <a:r>
              <a:rPr lang="en-US" smtClean="0"/>
              <a:t>Click to edit Master title style</a:t>
            </a:r>
            <a:endParaRPr lang="en-US" dirty="0"/>
          </a:p>
        </p:txBody>
      </p:sp>
      <p:sp>
        <p:nvSpPr>
          <p:cNvPr id="9" name="Slide Number Placeholder 6"/>
          <p:cNvSpPr>
            <a:spLocks noGrp="1"/>
          </p:cNvSpPr>
          <p:nvPr>
            <p:ph type="sldNum" sz="quarter" idx="4"/>
          </p:nvPr>
        </p:nvSpPr>
        <p:spPr>
          <a:xfrm>
            <a:off x="3387109" y="6351763"/>
            <a:ext cx="2133600" cy="365125"/>
          </a:xfrm>
          <a:prstGeom prst="rect">
            <a:avLst/>
          </a:prstGeom>
        </p:spPr>
        <p:txBody>
          <a:bodyPr vert="horz" lIns="91440" tIns="45720" rIns="91440" bIns="45720" rtlCol="0" anchor="t"/>
          <a:lstStyle>
            <a:lvl1pPr algn="ctr">
              <a:defRPr sz="1200">
                <a:solidFill>
                  <a:schemeClr val="tx1">
                    <a:tint val="75000"/>
                  </a:schemeClr>
                </a:solidFill>
                <a:latin typeface="+mn-lt"/>
              </a:defRPr>
            </a:lvl1pPr>
          </a:lstStyle>
          <a:p>
            <a:fld id="{7488948B-6B35-A540-A68C-F9FC35503796}" type="slidenum">
              <a:rPr lang="en-US" smtClean="0"/>
              <a:pPr/>
              <a:t>‹#›</a:t>
            </a:fld>
            <a:endParaRPr lang="en-US" dirty="0"/>
          </a:p>
        </p:txBody>
      </p:sp>
    </p:spTree>
  </p:cSld>
  <p:clrMapOvr>
    <a:masterClrMapping/>
  </p:clrMapOvr>
  <p:transition spd="med" advTm="1200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itle 1"/>
          <p:cNvSpPr txBox="1">
            <a:spLocks/>
          </p:cNvSpPr>
          <p:nvPr userDrawn="1"/>
        </p:nvSpPr>
        <p:spPr bwMode="auto">
          <a:xfrm>
            <a:off x="1792288" y="4675493"/>
            <a:ext cx="5486400" cy="419042"/>
          </a:xfrm>
          <a:prstGeom prst="rect">
            <a:avLst/>
          </a:prstGeom>
          <a:solidFill>
            <a:srgbClr val="66CC00"/>
          </a:solidFill>
          <a:ln w="12700">
            <a:noFill/>
            <a:miter lim="800000"/>
            <a:headEnd/>
            <a:tailEnd/>
          </a:ln>
          <a:effectLst/>
        </p:spPr>
        <p:txBody>
          <a:bodyPr vert="horz" wrap="square" lIns="90488" tIns="44450" rIns="90488" bIns="44450" numCol="1" anchor="b" anchorCtr="0" compatLnSpc="1">
            <a:prstTxWarp prst="textNoShape">
              <a:avLst/>
            </a:prstTxWarp>
          </a:bodyPr>
          <a:lstStyle>
            <a:lvl1pPr algn="l">
              <a:defRPr sz="2000" b="1"/>
            </a:lvl1p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smtClean="0">
                <a:ln>
                  <a:noFill/>
                </a:ln>
                <a:solidFill>
                  <a:schemeClr val="bg1"/>
                </a:solidFill>
                <a:effectLst/>
                <a:uLnTx/>
                <a:uFillTx/>
                <a:latin typeface="+mj-lt"/>
                <a:ea typeface="+mj-ea"/>
                <a:cs typeface="+mj-cs"/>
              </a:rPr>
              <a:t>Click to edit Master title style</a:t>
            </a:r>
          </a:p>
        </p:txBody>
      </p:sp>
      <p:sp>
        <p:nvSpPr>
          <p:cNvPr id="6" name="Picture Placeholder 2"/>
          <p:cNvSpPr>
            <a:spLocks noGrp="1"/>
          </p:cNvSpPr>
          <p:nvPr>
            <p:ph type="pic" idx="1"/>
          </p:nvPr>
        </p:nvSpPr>
        <p:spPr>
          <a:xfrm>
            <a:off x="1792288" y="1110075"/>
            <a:ext cx="5486400" cy="349955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7" name="Text Placeholder 3"/>
          <p:cNvSpPr>
            <a:spLocks noGrp="1"/>
          </p:cNvSpPr>
          <p:nvPr>
            <p:ph type="body" sz="half" idx="2"/>
          </p:nvPr>
        </p:nvSpPr>
        <p:spPr>
          <a:xfrm>
            <a:off x="1792288" y="5094535"/>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advTm="12000"/>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 name="Line 30"/>
          <p:cNvSpPr>
            <a:spLocks noChangeShapeType="1"/>
          </p:cNvSpPr>
          <p:nvPr userDrawn="1"/>
        </p:nvSpPr>
        <p:spPr bwMode="auto">
          <a:xfrm flipV="1">
            <a:off x="523875" y="879475"/>
            <a:ext cx="8089900" cy="7938"/>
          </a:xfrm>
          <a:prstGeom prst="line">
            <a:avLst/>
          </a:prstGeom>
          <a:noFill/>
          <a:ln w="12700">
            <a:solidFill>
              <a:srgbClr val="66CC00"/>
            </a:solidFill>
            <a:round/>
            <a:headEnd/>
            <a:tailEnd/>
          </a:ln>
          <a:effectLst/>
        </p:spPr>
        <p:txBody>
          <a:bodyPr wrap="none" anchor="ctr">
            <a:prstTxWarp prst="textNoShape">
              <a:avLst/>
            </a:prstTxWarp>
          </a:bodyPr>
          <a:lstStyle/>
          <a:p>
            <a:pPr>
              <a:defRPr/>
            </a:pPr>
            <a:endParaRPr lang="en-US" dirty="0"/>
          </a:p>
        </p:txBody>
      </p:sp>
      <p:sp>
        <p:nvSpPr>
          <p:cNvPr id="2" name="Title 1"/>
          <p:cNvSpPr>
            <a:spLocks noGrp="1"/>
          </p:cNvSpPr>
          <p:nvPr>
            <p:ph type="title"/>
          </p:nvPr>
        </p:nvSpPr>
        <p:spPr>
          <a:noFill/>
        </p:spPr>
        <p:txBody>
          <a:bodyPr/>
          <a:lstStyle>
            <a:lvl1pPr>
              <a:defRPr>
                <a:solidFill>
                  <a:schemeClr val="accent2"/>
                </a:solidFill>
              </a:defRPr>
            </a:lvl1pPr>
          </a:lstStyle>
          <a:p>
            <a:r>
              <a:rPr lang="en-US" smtClean="0"/>
              <a:t>Click to edit Master title style</a:t>
            </a:r>
            <a:endParaRPr lang="en-US" dirty="0"/>
          </a:p>
        </p:txBody>
      </p:sp>
      <p:sp>
        <p:nvSpPr>
          <p:cNvPr id="5" name="Title 1"/>
          <p:cNvSpPr txBox="1">
            <a:spLocks/>
          </p:cNvSpPr>
          <p:nvPr userDrawn="1"/>
        </p:nvSpPr>
        <p:spPr bwMode="auto">
          <a:xfrm>
            <a:off x="1792288" y="4675493"/>
            <a:ext cx="5486400" cy="419042"/>
          </a:xfrm>
          <a:prstGeom prst="rect">
            <a:avLst/>
          </a:prstGeom>
          <a:solidFill>
            <a:srgbClr val="66CC00"/>
          </a:solidFill>
          <a:ln w="12700">
            <a:noFill/>
            <a:miter lim="800000"/>
            <a:headEnd/>
            <a:tailEnd/>
          </a:ln>
          <a:effectLst/>
        </p:spPr>
        <p:txBody>
          <a:bodyPr vert="horz" wrap="square" lIns="90488" tIns="44450" rIns="90488" bIns="44450" numCol="1" anchor="b" anchorCtr="0" compatLnSpc="1">
            <a:prstTxWarp prst="textNoShape">
              <a:avLst/>
            </a:prstTxWarp>
          </a:bodyPr>
          <a:lstStyle>
            <a:lvl1pPr algn="l">
              <a:defRPr sz="2000" b="1"/>
            </a:lvl1p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smtClean="0">
                <a:ln>
                  <a:noFill/>
                </a:ln>
                <a:solidFill>
                  <a:schemeClr val="bg1"/>
                </a:solidFill>
                <a:effectLst/>
                <a:uLnTx/>
                <a:uFillTx/>
                <a:latin typeface="+mj-lt"/>
                <a:ea typeface="+mj-ea"/>
                <a:cs typeface="+mj-cs"/>
              </a:rPr>
              <a:t>Click to edit Master title style</a:t>
            </a:r>
          </a:p>
        </p:txBody>
      </p:sp>
      <p:sp>
        <p:nvSpPr>
          <p:cNvPr id="7" name="Picture Placeholder 2"/>
          <p:cNvSpPr>
            <a:spLocks noGrp="1"/>
          </p:cNvSpPr>
          <p:nvPr>
            <p:ph type="pic" idx="1"/>
          </p:nvPr>
        </p:nvSpPr>
        <p:spPr>
          <a:xfrm>
            <a:off x="1792288" y="1110075"/>
            <a:ext cx="5486400" cy="349955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792288" y="5094535"/>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Slide Number Placeholder 6"/>
          <p:cNvSpPr>
            <a:spLocks noGrp="1"/>
          </p:cNvSpPr>
          <p:nvPr>
            <p:ph type="sldNum" sz="quarter" idx="4"/>
          </p:nvPr>
        </p:nvSpPr>
        <p:spPr>
          <a:xfrm>
            <a:off x="3204155" y="6351763"/>
            <a:ext cx="2133600" cy="365125"/>
          </a:xfrm>
          <a:prstGeom prst="rect">
            <a:avLst/>
          </a:prstGeom>
        </p:spPr>
        <p:txBody>
          <a:bodyPr vert="horz" lIns="91440" tIns="45720" rIns="91440" bIns="45720" rtlCol="0" anchor="t"/>
          <a:lstStyle>
            <a:lvl1pPr algn="ctr">
              <a:defRPr sz="1200">
                <a:solidFill>
                  <a:schemeClr val="tx1">
                    <a:tint val="75000"/>
                  </a:schemeClr>
                </a:solidFill>
                <a:latin typeface="+mn-lt"/>
              </a:defRPr>
            </a:lvl1pPr>
          </a:lstStyle>
          <a:p>
            <a:fld id="{7488948B-6B35-A540-A68C-F9FC35503796}" type="slidenum">
              <a:rPr lang="en-US" smtClean="0"/>
              <a:pPr/>
              <a:t>‹#›</a:t>
            </a:fld>
            <a:endParaRPr lang="en-US" dirty="0"/>
          </a:p>
        </p:txBody>
      </p:sp>
    </p:spTree>
  </p:cSld>
  <p:clrMapOvr>
    <a:masterClrMapping/>
  </p:clrMapOvr>
  <p:transition spd="med" advTm="12000"/>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Vertical Text Placeholder 2"/>
          <p:cNvSpPr>
            <a:spLocks noGrp="1"/>
          </p:cNvSpPr>
          <p:nvPr>
            <p:ph type="body" orient="vert" idx="1"/>
          </p:nvPr>
        </p:nvSpPr>
        <p:spPr>
          <a:xfrm>
            <a:off x="1075564" y="1370013"/>
            <a:ext cx="7516812" cy="4413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advTm="12000"/>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Line 30"/>
          <p:cNvSpPr>
            <a:spLocks noChangeShapeType="1"/>
          </p:cNvSpPr>
          <p:nvPr userDrawn="1"/>
        </p:nvSpPr>
        <p:spPr bwMode="auto">
          <a:xfrm flipV="1">
            <a:off x="523875" y="879475"/>
            <a:ext cx="8089900" cy="7938"/>
          </a:xfrm>
          <a:prstGeom prst="line">
            <a:avLst/>
          </a:prstGeom>
          <a:noFill/>
          <a:ln w="12700">
            <a:solidFill>
              <a:srgbClr val="66CC00"/>
            </a:solidFill>
            <a:round/>
            <a:headEnd/>
            <a:tailEnd/>
          </a:ln>
          <a:effectLst/>
        </p:spPr>
        <p:txBody>
          <a:bodyPr wrap="none" anchor="ctr">
            <a:prstTxWarp prst="textNoShape">
              <a:avLst/>
            </a:prstTxWarp>
          </a:bodyPr>
          <a:lstStyle/>
          <a:p>
            <a:pPr>
              <a:defRPr/>
            </a:pPr>
            <a:endParaRPr lang="en-US" dirty="0"/>
          </a:p>
        </p:txBody>
      </p:sp>
      <p:sp>
        <p:nvSpPr>
          <p:cNvPr id="2" name="Title 1"/>
          <p:cNvSpPr>
            <a:spLocks noGrp="1"/>
          </p:cNvSpPr>
          <p:nvPr>
            <p:ph type="title"/>
          </p:nvPr>
        </p:nvSpPr>
        <p:spPr>
          <a:noFill/>
        </p:spPr>
        <p:txBody>
          <a:bodyPr/>
          <a:lstStyle>
            <a:lvl1pPr>
              <a:defRPr>
                <a:solidFill>
                  <a:schemeClr val="accent2"/>
                </a:solidFill>
              </a:defRPr>
            </a:lvl1pPr>
          </a:lstStyle>
          <a:p>
            <a:r>
              <a:rPr lang="en-US" smtClean="0"/>
              <a:t>Click to edit Master title style</a:t>
            </a:r>
            <a:endParaRPr lang="en-US" dirty="0"/>
          </a:p>
        </p:txBody>
      </p:sp>
      <p:sp>
        <p:nvSpPr>
          <p:cNvPr id="9" name="Vertical Text Placeholder 2"/>
          <p:cNvSpPr>
            <a:spLocks noGrp="1"/>
          </p:cNvSpPr>
          <p:nvPr>
            <p:ph type="body" orient="vert" idx="1"/>
          </p:nvPr>
        </p:nvSpPr>
        <p:spPr>
          <a:xfrm>
            <a:off x="1075564" y="1370013"/>
            <a:ext cx="7516812" cy="4413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advTm="1200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28638" y="1128714"/>
            <a:ext cx="8085137" cy="43490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advTm="1200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Line 30"/>
          <p:cNvSpPr>
            <a:spLocks noChangeShapeType="1"/>
          </p:cNvSpPr>
          <p:nvPr userDrawn="1"/>
        </p:nvSpPr>
        <p:spPr bwMode="auto">
          <a:xfrm flipV="1">
            <a:off x="523875" y="879475"/>
            <a:ext cx="8089900" cy="7938"/>
          </a:xfrm>
          <a:prstGeom prst="line">
            <a:avLst/>
          </a:prstGeom>
          <a:noFill/>
          <a:ln w="12700">
            <a:solidFill>
              <a:srgbClr val="66CC00"/>
            </a:solidFill>
            <a:round/>
            <a:headEnd/>
            <a:tailEnd/>
          </a:ln>
          <a:effectLst/>
        </p:spPr>
        <p:txBody>
          <a:bodyPr wrap="none" anchor="ctr">
            <a:prstTxWarp prst="textNoShape">
              <a:avLst/>
            </a:prstTxWarp>
          </a:bodyPr>
          <a:lstStyle/>
          <a:p>
            <a:pPr>
              <a:defRPr/>
            </a:pPr>
            <a:endParaRPr lang="en-US" dirty="0"/>
          </a:p>
        </p:txBody>
      </p:sp>
      <p:sp>
        <p:nvSpPr>
          <p:cNvPr id="2" name="Title 1"/>
          <p:cNvSpPr>
            <a:spLocks noGrp="1"/>
          </p:cNvSpPr>
          <p:nvPr>
            <p:ph type="title"/>
          </p:nvPr>
        </p:nvSpPr>
        <p:spPr>
          <a:noFill/>
        </p:spPr>
        <p:txBody>
          <a:bodyPr/>
          <a:lstStyle>
            <a:lvl1pPr>
              <a:defRPr>
                <a:solidFill>
                  <a:schemeClr val="accent2"/>
                </a:solidFill>
              </a:defRPr>
            </a:lvl1pPr>
          </a:lstStyle>
          <a:p>
            <a:r>
              <a:rPr lang="en-US" smtClean="0"/>
              <a:t>Click to edit Master title style</a:t>
            </a:r>
            <a:endParaRPr lang="en-US" dirty="0"/>
          </a:p>
        </p:txBody>
      </p:sp>
      <p:sp>
        <p:nvSpPr>
          <p:cNvPr id="5" name="Content Placeholder 2"/>
          <p:cNvSpPr>
            <a:spLocks noGrp="1"/>
          </p:cNvSpPr>
          <p:nvPr>
            <p:ph idx="1"/>
          </p:nvPr>
        </p:nvSpPr>
        <p:spPr>
          <a:xfrm>
            <a:off x="528638" y="1128714"/>
            <a:ext cx="8085137" cy="43490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advTm="1200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itle 1"/>
          <p:cNvSpPr txBox="1">
            <a:spLocks/>
          </p:cNvSpPr>
          <p:nvPr userDrawn="1"/>
        </p:nvSpPr>
        <p:spPr bwMode="auto">
          <a:xfrm>
            <a:off x="722313" y="3908308"/>
            <a:ext cx="7772400" cy="1362075"/>
          </a:xfrm>
          <a:prstGeom prst="rect">
            <a:avLst/>
          </a:prstGeom>
          <a:solidFill>
            <a:srgbClr val="66CC00"/>
          </a:solidFill>
          <a:ln w="12700">
            <a:noFill/>
            <a:miter lim="800000"/>
            <a:headEnd/>
            <a:tailEnd/>
          </a:ln>
          <a:effectLst/>
        </p:spPr>
        <p:txBody>
          <a:bodyPr vert="horz" wrap="square" lIns="90488" tIns="44450" rIns="90488" bIns="44450" numCol="1" anchor="t" anchorCtr="0" compatLnSpc="1">
            <a:prstTxWarp prst="textNoShape">
              <a:avLst/>
            </a:prstTxWarp>
          </a:bodyPr>
          <a:lstStyle>
            <a:lvl1pPr algn="l">
              <a:defRPr sz="4000" b="1" cap="all"/>
            </a:lvl1p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4000" b="1" i="0" u="none" strike="noStrike" kern="0" cap="all" spc="0" normalizeH="0" baseline="0" noProof="0" dirty="0" smtClean="0">
                <a:ln>
                  <a:noFill/>
                </a:ln>
                <a:solidFill>
                  <a:schemeClr val="bg1"/>
                </a:solidFill>
                <a:effectLst/>
                <a:uLnTx/>
                <a:uFillTx/>
                <a:latin typeface="+mj-lt"/>
                <a:ea typeface="+mj-ea"/>
                <a:cs typeface="+mj-cs"/>
              </a:rPr>
              <a:t>Click to edit Master title style</a:t>
            </a:r>
          </a:p>
        </p:txBody>
      </p:sp>
      <p:sp>
        <p:nvSpPr>
          <p:cNvPr id="6" name="Text Placeholder 2"/>
          <p:cNvSpPr>
            <a:spLocks noGrp="1"/>
          </p:cNvSpPr>
          <p:nvPr>
            <p:ph type="body" idx="1"/>
          </p:nvPr>
        </p:nvSpPr>
        <p:spPr>
          <a:xfrm>
            <a:off x="722313" y="2408121"/>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advTm="1200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Line 30"/>
          <p:cNvSpPr>
            <a:spLocks noChangeShapeType="1"/>
          </p:cNvSpPr>
          <p:nvPr userDrawn="1"/>
        </p:nvSpPr>
        <p:spPr bwMode="auto">
          <a:xfrm flipV="1">
            <a:off x="523875" y="879475"/>
            <a:ext cx="8089900" cy="7938"/>
          </a:xfrm>
          <a:prstGeom prst="line">
            <a:avLst/>
          </a:prstGeom>
          <a:noFill/>
          <a:ln w="12700">
            <a:solidFill>
              <a:srgbClr val="66CC00"/>
            </a:solidFill>
            <a:round/>
            <a:headEnd/>
            <a:tailEnd/>
          </a:ln>
          <a:effectLst/>
        </p:spPr>
        <p:txBody>
          <a:bodyPr wrap="none" anchor="ctr">
            <a:prstTxWarp prst="textNoShape">
              <a:avLst/>
            </a:prstTxWarp>
          </a:bodyPr>
          <a:lstStyle/>
          <a:p>
            <a:pPr>
              <a:defRPr/>
            </a:pPr>
            <a:endParaRPr lang="en-US" dirty="0"/>
          </a:p>
        </p:txBody>
      </p:sp>
      <p:sp>
        <p:nvSpPr>
          <p:cNvPr id="2" name="Title 1"/>
          <p:cNvSpPr>
            <a:spLocks noGrp="1"/>
          </p:cNvSpPr>
          <p:nvPr>
            <p:ph type="title"/>
          </p:nvPr>
        </p:nvSpPr>
        <p:spPr>
          <a:noFill/>
        </p:spPr>
        <p:txBody>
          <a:bodyPr/>
          <a:lstStyle>
            <a:lvl1pPr>
              <a:defRPr>
                <a:solidFill>
                  <a:schemeClr val="accent2"/>
                </a:solidFill>
              </a:defRPr>
            </a:lvl1pPr>
          </a:lstStyle>
          <a:p>
            <a:r>
              <a:rPr lang="en-US" smtClean="0"/>
              <a:t>Click to edit Master title style</a:t>
            </a:r>
            <a:endParaRPr lang="en-US" dirty="0"/>
          </a:p>
        </p:txBody>
      </p:sp>
      <p:sp>
        <p:nvSpPr>
          <p:cNvPr id="7" name="Title 1"/>
          <p:cNvSpPr txBox="1">
            <a:spLocks/>
          </p:cNvSpPr>
          <p:nvPr userDrawn="1"/>
        </p:nvSpPr>
        <p:spPr bwMode="auto">
          <a:xfrm>
            <a:off x="722313" y="4406900"/>
            <a:ext cx="7772400" cy="1362075"/>
          </a:xfrm>
          <a:prstGeom prst="rect">
            <a:avLst/>
          </a:prstGeom>
          <a:solidFill>
            <a:srgbClr val="66CC00"/>
          </a:solidFill>
          <a:ln w="12700">
            <a:noFill/>
            <a:miter lim="800000"/>
            <a:headEnd/>
            <a:tailEnd/>
          </a:ln>
          <a:effectLst/>
        </p:spPr>
        <p:txBody>
          <a:bodyPr vert="horz" wrap="square" lIns="90488" tIns="44450" rIns="90488" bIns="44450" numCol="1" anchor="t" anchorCtr="0" compatLnSpc="1">
            <a:prstTxWarp prst="textNoShape">
              <a:avLst/>
            </a:prstTxWarp>
          </a:bodyPr>
          <a:lstStyle>
            <a:lvl1pPr algn="l">
              <a:defRPr sz="4000" b="1" cap="all"/>
            </a:lvl1p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4000" b="1" i="0" u="none" strike="noStrike" kern="0" cap="all" spc="0" normalizeH="0" baseline="0" noProof="0" dirty="0" smtClean="0">
                <a:ln>
                  <a:noFill/>
                </a:ln>
                <a:solidFill>
                  <a:schemeClr val="bg1"/>
                </a:solidFill>
                <a:effectLst/>
                <a:uLnTx/>
                <a:uFillTx/>
                <a:latin typeface="+mj-lt"/>
                <a:ea typeface="+mj-ea"/>
                <a:cs typeface="+mj-cs"/>
              </a:rPr>
              <a:t>Click to edit Master title style</a:t>
            </a:r>
          </a:p>
        </p:txBody>
      </p:sp>
      <p:sp>
        <p:nvSpPr>
          <p:cNvPr id="8"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advTm="1200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sz="half" idx="1"/>
          </p:nvPr>
        </p:nvSpPr>
        <p:spPr>
          <a:xfrm>
            <a:off x="830982" y="1370013"/>
            <a:ext cx="3681412" cy="441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2"/>
          </p:nvPr>
        </p:nvSpPr>
        <p:spPr>
          <a:xfrm>
            <a:off x="4664794" y="1370013"/>
            <a:ext cx="3683000" cy="441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advTm="1200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Line 30"/>
          <p:cNvSpPr>
            <a:spLocks noChangeShapeType="1"/>
          </p:cNvSpPr>
          <p:nvPr userDrawn="1"/>
        </p:nvSpPr>
        <p:spPr bwMode="auto">
          <a:xfrm flipV="1">
            <a:off x="523875" y="879475"/>
            <a:ext cx="8089900" cy="7938"/>
          </a:xfrm>
          <a:prstGeom prst="line">
            <a:avLst/>
          </a:prstGeom>
          <a:noFill/>
          <a:ln w="12700">
            <a:solidFill>
              <a:srgbClr val="66CC00"/>
            </a:solidFill>
            <a:round/>
            <a:headEnd/>
            <a:tailEnd/>
          </a:ln>
          <a:effectLst/>
        </p:spPr>
        <p:txBody>
          <a:bodyPr wrap="none" anchor="ctr">
            <a:prstTxWarp prst="textNoShape">
              <a:avLst/>
            </a:prstTxWarp>
          </a:bodyPr>
          <a:lstStyle/>
          <a:p>
            <a:pPr>
              <a:defRPr/>
            </a:pPr>
            <a:endParaRPr lang="en-US" dirty="0"/>
          </a:p>
        </p:txBody>
      </p:sp>
      <p:sp>
        <p:nvSpPr>
          <p:cNvPr id="2" name="Title 1"/>
          <p:cNvSpPr>
            <a:spLocks noGrp="1"/>
          </p:cNvSpPr>
          <p:nvPr>
            <p:ph type="title"/>
          </p:nvPr>
        </p:nvSpPr>
        <p:spPr>
          <a:noFill/>
        </p:spPr>
        <p:txBody>
          <a:bodyPr/>
          <a:lstStyle>
            <a:lvl1pPr>
              <a:defRPr>
                <a:solidFill>
                  <a:schemeClr val="accent2"/>
                </a:solidFill>
              </a:defRPr>
            </a:lvl1pPr>
          </a:lstStyle>
          <a:p>
            <a:r>
              <a:rPr lang="en-US" smtClean="0"/>
              <a:t>Click to edit Master title style</a:t>
            </a:r>
            <a:endParaRPr lang="en-US" dirty="0"/>
          </a:p>
        </p:txBody>
      </p:sp>
      <p:sp>
        <p:nvSpPr>
          <p:cNvPr id="9" name="Content Placeholder 2"/>
          <p:cNvSpPr>
            <a:spLocks noGrp="1"/>
          </p:cNvSpPr>
          <p:nvPr>
            <p:ph sz="half" idx="1"/>
          </p:nvPr>
        </p:nvSpPr>
        <p:spPr>
          <a:xfrm>
            <a:off x="830982" y="1370013"/>
            <a:ext cx="3681412" cy="441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3"/>
          <p:cNvSpPr>
            <a:spLocks noGrp="1"/>
          </p:cNvSpPr>
          <p:nvPr>
            <p:ph sz="half" idx="2"/>
          </p:nvPr>
        </p:nvSpPr>
        <p:spPr>
          <a:xfrm>
            <a:off x="4664794" y="1370013"/>
            <a:ext cx="3683000" cy="441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advTm="1200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57200" y="130933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Content Placeholder 3"/>
          <p:cNvSpPr>
            <a:spLocks noGrp="1"/>
          </p:cNvSpPr>
          <p:nvPr>
            <p:ph sz="half" idx="2"/>
          </p:nvPr>
        </p:nvSpPr>
        <p:spPr>
          <a:xfrm>
            <a:off x="457200" y="1949097"/>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ext Placeholder 4"/>
          <p:cNvSpPr>
            <a:spLocks noGrp="1"/>
          </p:cNvSpPr>
          <p:nvPr>
            <p:ph type="body" sz="quarter" idx="3"/>
          </p:nvPr>
        </p:nvSpPr>
        <p:spPr>
          <a:xfrm>
            <a:off x="4645025" y="1309335"/>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5"/>
          <p:cNvSpPr>
            <a:spLocks noGrp="1"/>
          </p:cNvSpPr>
          <p:nvPr>
            <p:ph sz="quarter" idx="4"/>
          </p:nvPr>
        </p:nvSpPr>
        <p:spPr>
          <a:xfrm>
            <a:off x="4645025" y="1949097"/>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advTm="1200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Line 30"/>
          <p:cNvSpPr>
            <a:spLocks noChangeShapeType="1"/>
          </p:cNvSpPr>
          <p:nvPr userDrawn="1"/>
        </p:nvSpPr>
        <p:spPr bwMode="auto">
          <a:xfrm flipV="1">
            <a:off x="523875" y="879475"/>
            <a:ext cx="8089900" cy="7938"/>
          </a:xfrm>
          <a:prstGeom prst="line">
            <a:avLst/>
          </a:prstGeom>
          <a:noFill/>
          <a:ln w="12700">
            <a:solidFill>
              <a:srgbClr val="66CC00"/>
            </a:solidFill>
            <a:round/>
            <a:headEnd/>
            <a:tailEnd/>
          </a:ln>
          <a:effectLst/>
        </p:spPr>
        <p:txBody>
          <a:bodyPr wrap="none" anchor="ctr">
            <a:prstTxWarp prst="textNoShape">
              <a:avLst/>
            </a:prstTxWarp>
          </a:bodyPr>
          <a:lstStyle/>
          <a:p>
            <a:pPr>
              <a:defRPr/>
            </a:pPr>
            <a:endParaRPr lang="en-US" dirty="0"/>
          </a:p>
        </p:txBody>
      </p:sp>
      <p:sp>
        <p:nvSpPr>
          <p:cNvPr id="2" name="Title 1"/>
          <p:cNvSpPr>
            <a:spLocks noGrp="1"/>
          </p:cNvSpPr>
          <p:nvPr>
            <p:ph type="title"/>
          </p:nvPr>
        </p:nvSpPr>
        <p:spPr>
          <a:noFill/>
        </p:spPr>
        <p:txBody>
          <a:bodyPr/>
          <a:lstStyle>
            <a:lvl1pPr>
              <a:defRPr>
                <a:solidFill>
                  <a:schemeClr val="accent2"/>
                </a:solidFill>
              </a:defRPr>
            </a:lvl1pPr>
          </a:lstStyle>
          <a:p>
            <a:r>
              <a:rPr lang="en-US" smtClean="0"/>
              <a:t>Click to edit Master title style</a:t>
            </a:r>
            <a:endParaRPr lang="en-US" dirty="0"/>
          </a:p>
        </p:txBody>
      </p:sp>
      <p:sp>
        <p:nvSpPr>
          <p:cNvPr id="7" name="Text Placeholder 2"/>
          <p:cNvSpPr>
            <a:spLocks noGrp="1"/>
          </p:cNvSpPr>
          <p:nvPr>
            <p:ph type="body" idx="1"/>
          </p:nvPr>
        </p:nvSpPr>
        <p:spPr>
          <a:xfrm>
            <a:off x="457200" y="130933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Content Placeholder 3"/>
          <p:cNvSpPr>
            <a:spLocks noGrp="1"/>
          </p:cNvSpPr>
          <p:nvPr>
            <p:ph sz="half" idx="2"/>
          </p:nvPr>
        </p:nvSpPr>
        <p:spPr>
          <a:xfrm>
            <a:off x="457200" y="1949097"/>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4"/>
          <p:cNvSpPr>
            <a:spLocks noGrp="1"/>
          </p:cNvSpPr>
          <p:nvPr>
            <p:ph type="body" sz="quarter" idx="3"/>
          </p:nvPr>
        </p:nvSpPr>
        <p:spPr>
          <a:xfrm>
            <a:off x="4645025" y="1309335"/>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5"/>
          <p:cNvSpPr>
            <a:spLocks noGrp="1"/>
          </p:cNvSpPr>
          <p:nvPr>
            <p:ph sz="quarter" idx="4"/>
          </p:nvPr>
        </p:nvSpPr>
        <p:spPr>
          <a:xfrm>
            <a:off x="4645025" y="1949097"/>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advTm="1200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4"/>
          <p:cNvSpPr>
            <a:spLocks noGrp="1" noChangeArrowheads="1"/>
          </p:cNvSpPr>
          <p:nvPr>
            <p:ph type="body" idx="1"/>
          </p:nvPr>
        </p:nvSpPr>
        <p:spPr bwMode="auto">
          <a:xfrm>
            <a:off x="528638" y="1128713"/>
            <a:ext cx="8085137" cy="4413250"/>
          </a:xfrm>
          <a:prstGeom prst="rect">
            <a:avLst/>
          </a:prstGeom>
          <a:noFill/>
          <a:ln w="0">
            <a:noFill/>
            <a:miter lim="800000"/>
            <a:headEnd/>
            <a:tailEnd/>
          </a:ln>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28" name="Rectangle 2"/>
          <p:cNvSpPr>
            <a:spLocks noGrp="1" noChangeArrowheads="1"/>
          </p:cNvSpPr>
          <p:nvPr>
            <p:ph type="title"/>
          </p:nvPr>
        </p:nvSpPr>
        <p:spPr bwMode="auto">
          <a:xfrm>
            <a:off x="527050" y="374650"/>
            <a:ext cx="8086725" cy="511175"/>
          </a:xfrm>
          <a:prstGeom prst="rect">
            <a:avLst/>
          </a:prstGeom>
          <a:solidFill>
            <a:srgbClr val="66CC00"/>
          </a:solidFill>
          <a:ln w="12700">
            <a:noFill/>
            <a:miter lim="800000"/>
            <a:headEnd/>
            <a:tailEnd/>
          </a:ln>
        </p:spPr>
        <p:txBody>
          <a:bodyPr vert="horz" wrap="square" lIns="90488" tIns="44450" rIns="90488" bIns="44450" numCol="1" anchor="ctr" anchorCtr="0" compatLnSpc="1">
            <a:prstTxWarp prst="textNoShape">
              <a:avLst/>
            </a:prstTxWarp>
          </a:bodyPr>
          <a:lstStyle/>
          <a:p>
            <a:pPr lvl="0"/>
            <a:r>
              <a:rPr lang="en-US" smtClean="0"/>
              <a:t>Click to edit Master title style</a:t>
            </a:r>
            <a:endParaRPr lang="en-US"/>
          </a:p>
        </p:txBody>
      </p:sp>
      <p:sp>
        <p:nvSpPr>
          <p:cNvPr id="11" name="Slide Number Placeholder 6"/>
          <p:cNvSpPr txBox="1">
            <a:spLocks/>
          </p:cNvSpPr>
          <p:nvPr/>
        </p:nvSpPr>
        <p:spPr>
          <a:xfrm>
            <a:off x="3387109" y="6351763"/>
            <a:ext cx="2133600" cy="365125"/>
          </a:xfrm>
          <a:prstGeom prst="rect">
            <a:avLst/>
          </a:prstGeom>
        </p:spPr>
        <p:txBody>
          <a:bodyPr vert="horz" lIns="91440" tIns="45720" rIns="91440" bIns="45720" rtlCol="0" anchor="t"/>
          <a:lstStyle>
            <a:lvl1pPr algn="ctr">
              <a:defRPr sz="1200">
                <a:solidFill>
                  <a:schemeClr val="tx1">
                    <a:tint val="75000"/>
                  </a:schemeClr>
                </a:solidFill>
                <a:latin typeface="+mn-lt"/>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7488948B-6B35-A540-A68C-F9FC35503796}"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4" r:id="rId4"/>
    <p:sldLayoutId id="2147483682"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Lst>
  <p:transition spd="med" advTm="12000"/>
  <p:timing>
    <p:tnLst>
      <p:par>
        <p:cTn id="1" dur="indefinite" restart="never" nodeType="tmRoot"/>
      </p:par>
    </p:tnLst>
  </p:timing>
  <p:hf hdr="0" ftr="0" dt="0"/>
  <p:txStyles>
    <p:titleStyle>
      <a:lvl1pPr algn="l" defTabSz="911225" rtl="0" eaLnBrk="1" fontAlgn="base" hangingPunct="1">
        <a:spcBef>
          <a:spcPct val="0"/>
        </a:spcBef>
        <a:spcAft>
          <a:spcPct val="0"/>
        </a:spcAft>
        <a:defRPr sz="2400">
          <a:solidFill>
            <a:schemeClr val="bg1"/>
          </a:solidFill>
          <a:latin typeface="+mj-lt"/>
          <a:ea typeface="ＭＳ Ｐゴシック" pitchFamily="-65" charset="-128"/>
          <a:cs typeface="ＭＳ Ｐゴシック" pitchFamily="-65" charset="-128"/>
        </a:defRPr>
      </a:lvl1pPr>
      <a:lvl2pPr algn="l" defTabSz="911225" rtl="0" eaLnBrk="1" fontAlgn="base" hangingPunct="1">
        <a:spcBef>
          <a:spcPct val="0"/>
        </a:spcBef>
        <a:spcAft>
          <a:spcPct val="0"/>
        </a:spcAft>
        <a:defRPr sz="2400">
          <a:solidFill>
            <a:schemeClr val="bg1"/>
          </a:solidFill>
          <a:latin typeface="Arial" pitchFamily="-65" charset="0"/>
          <a:ea typeface="ＭＳ Ｐゴシック" pitchFamily="-65" charset="-128"/>
          <a:cs typeface="ＭＳ Ｐゴシック" pitchFamily="-65" charset="-128"/>
        </a:defRPr>
      </a:lvl2pPr>
      <a:lvl3pPr algn="l" defTabSz="911225" rtl="0" eaLnBrk="1" fontAlgn="base" hangingPunct="1">
        <a:spcBef>
          <a:spcPct val="0"/>
        </a:spcBef>
        <a:spcAft>
          <a:spcPct val="0"/>
        </a:spcAft>
        <a:defRPr sz="2400">
          <a:solidFill>
            <a:schemeClr val="bg1"/>
          </a:solidFill>
          <a:latin typeface="Arial" pitchFamily="-65" charset="0"/>
          <a:ea typeface="ＭＳ Ｐゴシック" pitchFamily="-65" charset="-128"/>
          <a:cs typeface="ＭＳ Ｐゴシック" pitchFamily="-65" charset="-128"/>
        </a:defRPr>
      </a:lvl3pPr>
      <a:lvl4pPr algn="l" defTabSz="911225" rtl="0" eaLnBrk="1" fontAlgn="base" hangingPunct="1">
        <a:spcBef>
          <a:spcPct val="0"/>
        </a:spcBef>
        <a:spcAft>
          <a:spcPct val="0"/>
        </a:spcAft>
        <a:defRPr sz="2400">
          <a:solidFill>
            <a:schemeClr val="bg1"/>
          </a:solidFill>
          <a:latin typeface="Arial" pitchFamily="-65" charset="0"/>
          <a:ea typeface="ＭＳ Ｐゴシック" pitchFamily="-65" charset="-128"/>
          <a:cs typeface="ＭＳ Ｐゴシック" pitchFamily="-65" charset="-128"/>
        </a:defRPr>
      </a:lvl4pPr>
      <a:lvl5pPr algn="l" defTabSz="911225" rtl="0" eaLnBrk="1" fontAlgn="base" hangingPunct="1">
        <a:spcBef>
          <a:spcPct val="0"/>
        </a:spcBef>
        <a:spcAft>
          <a:spcPct val="0"/>
        </a:spcAft>
        <a:defRPr sz="2400">
          <a:solidFill>
            <a:schemeClr val="bg1"/>
          </a:solidFill>
          <a:latin typeface="Arial" pitchFamily="-65" charset="0"/>
          <a:ea typeface="ＭＳ Ｐゴシック" pitchFamily="-65" charset="-128"/>
          <a:cs typeface="ＭＳ Ｐゴシック" pitchFamily="-65" charset="-128"/>
        </a:defRPr>
      </a:lvl5pPr>
      <a:lvl6pPr marL="457200" algn="l" defTabSz="911225" rtl="0" eaLnBrk="1" fontAlgn="base" hangingPunct="1">
        <a:spcBef>
          <a:spcPct val="0"/>
        </a:spcBef>
        <a:spcAft>
          <a:spcPct val="0"/>
        </a:spcAft>
        <a:defRPr sz="2400">
          <a:solidFill>
            <a:schemeClr val="bg1"/>
          </a:solidFill>
          <a:latin typeface="Arial" pitchFamily="-65" charset="0"/>
        </a:defRPr>
      </a:lvl6pPr>
      <a:lvl7pPr marL="914400" algn="l" defTabSz="911225" rtl="0" eaLnBrk="1" fontAlgn="base" hangingPunct="1">
        <a:spcBef>
          <a:spcPct val="0"/>
        </a:spcBef>
        <a:spcAft>
          <a:spcPct val="0"/>
        </a:spcAft>
        <a:defRPr sz="2400">
          <a:solidFill>
            <a:schemeClr val="bg1"/>
          </a:solidFill>
          <a:latin typeface="Arial" pitchFamily="-65" charset="0"/>
        </a:defRPr>
      </a:lvl7pPr>
      <a:lvl8pPr marL="1371600" algn="l" defTabSz="911225" rtl="0" eaLnBrk="1" fontAlgn="base" hangingPunct="1">
        <a:spcBef>
          <a:spcPct val="0"/>
        </a:spcBef>
        <a:spcAft>
          <a:spcPct val="0"/>
        </a:spcAft>
        <a:defRPr sz="2400">
          <a:solidFill>
            <a:schemeClr val="bg1"/>
          </a:solidFill>
          <a:latin typeface="Arial" pitchFamily="-65" charset="0"/>
        </a:defRPr>
      </a:lvl8pPr>
      <a:lvl9pPr marL="1828800" algn="l" defTabSz="911225" rtl="0" eaLnBrk="1" fontAlgn="base" hangingPunct="1">
        <a:spcBef>
          <a:spcPct val="0"/>
        </a:spcBef>
        <a:spcAft>
          <a:spcPct val="0"/>
        </a:spcAft>
        <a:defRPr sz="2400">
          <a:solidFill>
            <a:schemeClr val="bg1"/>
          </a:solidFill>
          <a:latin typeface="Arial" pitchFamily="-65" charset="0"/>
        </a:defRPr>
      </a:lvl9pPr>
    </p:titleStyle>
    <p:bodyStyle>
      <a:lvl1pPr marL="285750" indent="-285750" algn="l" defTabSz="911225" rtl="0" eaLnBrk="1" fontAlgn="base" hangingPunct="1">
        <a:spcBef>
          <a:spcPct val="25000"/>
        </a:spcBef>
        <a:spcAft>
          <a:spcPct val="0"/>
        </a:spcAft>
        <a:buClr>
          <a:srgbClr val="66CC00"/>
        </a:buClr>
        <a:buSzPct val="65000"/>
        <a:buFont typeface="Wingdings" pitchFamily="-65" charset="2"/>
        <a:buChar char="n"/>
        <a:defRPr>
          <a:solidFill>
            <a:srgbClr val="49166D"/>
          </a:solidFill>
          <a:latin typeface="+mn-lt"/>
          <a:ea typeface="ＭＳ Ｐゴシック" pitchFamily="-65" charset="-128"/>
          <a:cs typeface="ＭＳ Ｐゴシック" pitchFamily="-65" charset="-128"/>
        </a:defRPr>
      </a:lvl1pPr>
      <a:lvl2pPr marL="636588" indent="-236538" algn="l" defTabSz="911225" rtl="0" eaLnBrk="1" fontAlgn="base" hangingPunct="1">
        <a:spcBef>
          <a:spcPct val="25000"/>
        </a:spcBef>
        <a:spcAft>
          <a:spcPct val="0"/>
        </a:spcAft>
        <a:buClr>
          <a:srgbClr val="49166D"/>
        </a:buClr>
        <a:buChar char="–"/>
        <a:defRPr sz="1400">
          <a:solidFill>
            <a:srgbClr val="49166D"/>
          </a:solidFill>
          <a:latin typeface="+mn-lt"/>
          <a:ea typeface="ＭＳ Ｐゴシック" pitchFamily="-65" charset="-128"/>
        </a:defRPr>
      </a:lvl2pPr>
      <a:lvl3pPr marL="969963" indent="-219075" algn="l" defTabSz="911225" rtl="0" eaLnBrk="1" fontAlgn="base" hangingPunct="1">
        <a:spcBef>
          <a:spcPct val="25000"/>
        </a:spcBef>
        <a:spcAft>
          <a:spcPct val="0"/>
        </a:spcAft>
        <a:buClr>
          <a:srgbClr val="49166D"/>
        </a:buClr>
        <a:buSzPct val="50000"/>
        <a:buFont typeface="Wingdings" pitchFamily="-65" charset="2"/>
        <a:buChar char="n"/>
        <a:defRPr sz="1400">
          <a:solidFill>
            <a:srgbClr val="49166D"/>
          </a:solidFill>
          <a:latin typeface="+mn-lt"/>
          <a:ea typeface="ＭＳ Ｐゴシック" pitchFamily="-65" charset="-128"/>
        </a:defRPr>
      </a:lvl3pPr>
      <a:lvl4pPr marL="1257300" indent="-173038" algn="l" defTabSz="911225" rtl="0" eaLnBrk="1" fontAlgn="base" hangingPunct="1">
        <a:spcBef>
          <a:spcPct val="25000"/>
        </a:spcBef>
        <a:spcAft>
          <a:spcPct val="0"/>
        </a:spcAft>
        <a:buSzPct val="100000"/>
        <a:buChar char="–"/>
        <a:defRPr sz="1200">
          <a:solidFill>
            <a:srgbClr val="49166D"/>
          </a:solidFill>
          <a:latin typeface="+mn-lt"/>
          <a:ea typeface="ＭＳ Ｐゴシック" pitchFamily="-65" charset="-128"/>
        </a:defRPr>
      </a:lvl4pPr>
      <a:lvl5pPr marL="16002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5pPr>
      <a:lvl6pPr marL="20574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6pPr>
      <a:lvl7pPr marL="25146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7pPr>
      <a:lvl8pPr marL="29718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8pPr>
      <a:lvl9pPr marL="34290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oracle.com/javase/8/docs/api/java/util/Spliterator.html"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oracle.com/javase/8/docs/api/java/util/Spliterator.html" TargetMode="External"/></Relationships>
</file>

<file path=ppt/slides/_rels/slide116.xml.rels><?xml version="1.0" encoding="UTF-8" standalone="yes"?>
<Relationships xmlns="http://schemas.openxmlformats.org/package/2006/relationships"><Relationship Id="rId3" Type="http://schemas.openxmlformats.org/officeDocument/2006/relationships/hyperlink" Target="https://docs.oracle.com/javase/8/docs/api/java/util/stream/BaseStream.html" TargetMode="External"/><Relationship Id="rId4" Type="http://schemas.openxmlformats.org/officeDocument/2006/relationships/hyperlink" Target="https://docs.oracle.com/javase/8/docs/api/java/util/stream/Stream.html" TargetMode="External"/><Relationship Id="rId5" Type="http://schemas.openxmlformats.org/officeDocument/2006/relationships/hyperlink" Target="https://docs.oracle.com/javase/8/docs/api/java/util/stream/Collector.html" TargetMode="External"/><Relationship Id="rId6" Type="http://schemas.openxmlformats.org/officeDocument/2006/relationships/hyperlink" Target="https://docs.oracle.com/javase/8/docs/api/java/util/stream/Collectors.html" TargetMode="External"/><Relationship Id="rId7" Type="http://schemas.openxmlformats.org/officeDocument/2006/relationships/hyperlink" Target="https://docs.oracle.com/javase/8/docs/api/java/util/stream/package-summary.html" TargetMode="External"/><Relationship Id="rId1" Type="http://schemas.openxmlformats.org/officeDocument/2006/relationships/slideLayout" Target="../slideLayouts/slideLayout2.xml"/><Relationship Id="rId2" Type="http://schemas.openxmlformats.org/officeDocument/2006/relationships/hyperlink" Target="http://docs.oracle.com/javase/8/docs/api/java/util/Spliterator.html"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8.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jpe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jooq.org/2014/06/13/java-8-friday-10-subtle-mistakes-when-using-the-streams-api/"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docs.oracle.com/javase/specs/jls/se8/html/jls-4.html#jls-4.3.2" TargetMode="External"/><Relationship Id="rId4" Type="http://schemas.openxmlformats.org/officeDocument/2006/relationships/hyperlink" Target="http://docs.oracle.com/javase/specs/jls/se8/html/jls-9.html#jls-9.8" TargetMode="External"/><Relationship Id="rId5" Type="http://schemas.openxmlformats.org/officeDocument/2006/relationships/hyperlink" Target="http://docs.oracle.com/javase/specs/jls/se8/html/jls-9.html#jls-9.4.3"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51.xml.rels><?xml version="1.0" encoding="UTF-8" standalone="yes"?>
<Relationships xmlns="http://schemas.openxmlformats.org/package/2006/relationships"><Relationship Id="rId3" Type="http://schemas.openxmlformats.org/officeDocument/2006/relationships/hyperlink" Target="https://www.youtube.com/watch?v=Cxyg22C5gcw" TargetMode="External"/><Relationship Id="rId4" Type="http://schemas.openxmlformats.org/officeDocument/2006/relationships/hyperlink" Target="http://www.youtube.com/watch?v=2dRv1-6ZAwA&amp;t=4m30s" TargetMode="External"/><Relationship Id="rId5" Type="http://schemas.openxmlformats.org/officeDocument/2006/relationships/hyperlink" Target="https://blogs.oracle.com/nashorn/" TargetMode="External"/><Relationship Id="rId6" Type="http://schemas.openxmlformats.org/officeDocument/2006/relationships/hyperlink" Target="https://wiki.openjdk.java.net/display/Nashorn/Nashorn+Documentation" TargetMode="External"/><Relationship Id="rId7" Type="http://schemas.openxmlformats.org/officeDocument/2006/relationships/hyperlink" Target="http://docs.oracle.com/javase/8/docs/technotes/guides/scripting/nashorn/toc.html" TargetMode="External"/><Relationship Id="rId8" Type="http://schemas.openxmlformats.org/officeDocument/2006/relationships/image" Target="../media/image31.jpeg"/><Relationship Id="rId1" Type="http://schemas.openxmlformats.org/officeDocument/2006/relationships/video" Target="https://www.youtube.com/embed/Cxyg22C5gcw" TargetMode="External"/><Relationship Id="rId2"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3" Type="http://schemas.openxmlformats.org/officeDocument/2006/relationships/hyperlink" Target="http://docs.oracle.com/javase/specs/jls/se8/html/jls-15.html#jls-15.27" TargetMode="External"/><Relationship Id="rId4" Type="http://schemas.openxmlformats.org/officeDocument/2006/relationships/hyperlink" Target="http://docs.oracle.com/javase/tutorial/java/javaOO/lambdaexpressions.html" TargetMode="External"/><Relationship Id="rId5" Type="http://schemas.openxmlformats.org/officeDocument/2006/relationships/hyperlink" Target="http://docs.oracle.com/javase/tutorial/java/javaOO/lambdaexpressions.html#target-typing" TargetMode="External"/><Relationship Id="rId6" Type="http://schemas.openxmlformats.org/officeDocument/2006/relationships/hyperlink" Target="http://cr.openjdk.java.net/~briangoetz/lambda/lambda-state-final.html"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openjdk.java.net/~briangoetz/lambda/lambda-state-final.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hyperlink" Target="http://www.youtube.com/watch?v=2dRv1-6ZAwA&amp;t=3m40s" TargetMode="External"/><Relationship Id="rId4" Type="http://schemas.openxmlformats.org/officeDocument/2006/relationships/image" Target="../media/image14.jpeg"/><Relationship Id="rId1" Type="http://schemas.openxmlformats.org/officeDocument/2006/relationships/video" Target="https://www.youtube.com/embed/2dRv1-6ZAwA" TargetMode="Externa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hyperlink" Target="http://cr.openjdk.java.net/~briangoetz/lambda/lambda-translation.html" TargetMode="External"/><Relationship Id="rId20" Type="http://schemas.openxmlformats.org/officeDocument/2006/relationships/hyperlink" Target="https://education.oracle.com/pls/web_prod-plq-dad/db_pages.getpage?page_id=5001&amp;get_params=p_exam_id:1Z0-813" TargetMode="External"/><Relationship Id="rId21" Type="http://schemas.openxmlformats.org/officeDocument/2006/relationships/hyperlink" Target="http://education.oracle.com/pls/web_prod-plq-dad/db_pages.getpage?page_id=609&amp;get_params=dc:D74798,clang:EN" TargetMode="External"/><Relationship Id="rId22" Type="http://schemas.openxmlformats.org/officeDocument/2006/relationships/hyperlink" Target="http://education.oracle.com/pls/web_prod-plq-dad/db_pages.getpage?page_id=609&amp;get_params=dc:D80895,clang:EN" TargetMode="External"/><Relationship Id="rId23" Type="http://schemas.openxmlformats.org/officeDocument/2006/relationships/hyperlink" Target="http://docs.oracle.com/javase/8/docs/technotes/guides/language/enhancements.html" TargetMode="External"/><Relationship Id="rId24" Type="http://schemas.openxmlformats.org/officeDocument/2006/relationships/hyperlink" Target="http://www.amazon.ca/Programmer-Study-Guide-1Z0-803-1Z0-804/dp/0071772006/ref=sr_1_2?s=books&amp;ie=UTF8&amp;qid=1427331832&amp;sr=1-2" TargetMode="External"/><Relationship Id="rId25" Type="http://schemas.openxmlformats.org/officeDocument/2006/relationships/hyperlink" Target="http://www.lambdafaq.org/" TargetMode="External"/><Relationship Id="rId26" Type="http://schemas.openxmlformats.org/officeDocument/2006/relationships/hyperlink" Target="http://www.amazon.com/Mastering-Lambdas-Programming-Multicore-Oracle/dp/0071829628" TargetMode="External"/><Relationship Id="rId27" Type="http://schemas.openxmlformats.org/officeDocument/2006/relationships/hyperlink" Target="https://blogs.oracle.com/certification/entry/test_your_java_knowledge_with?sc=WWOUSOCIALTYJ110816l" TargetMode="External"/><Relationship Id="rId10" Type="http://schemas.openxmlformats.org/officeDocument/2006/relationships/hyperlink" Target="http://cr.openjdk.java.net/~briangoetz/lambda/lambda-state-final.html" TargetMode="External"/><Relationship Id="rId11" Type="http://schemas.openxmlformats.org/officeDocument/2006/relationships/hyperlink" Target="http://cr.openjdk.java.net/~briangoetz/lambda/lambda-libraries-final.html" TargetMode="External"/><Relationship Id="rId12" Type="http://schemas.openxmlformats.org/officeDocument/2006/relationships/hyperlink" Target="http://cr.openjdk.java.net/~briangoetz/valhalla/specialization.html" TargetMode="External"/><Relationship Id="rId13" Type="http://schemas.openxmlformats.org/officeDocument/2006/relationships/hyperlink" Target="http://cr.openjdk.java.net/~briangoetz/eg-attachments/lambda-serialization.html" TargetMode="External"/><Relationship Id="rId14" Type="http://schemas.openxmlformats.org/officeDocument/2006/relationships/hyperlink" Target="http://cr.openjdk.java.net/~briangoetz/valhalla/spec-classdyn.html" TargetMode="External"/><Relationship Id="rId15" Type="http://schemas.openxmlformats.org/officeDocument/2006/relationships/hyperlink" Target="http://www.amazon.com/s/ref=nb_sb_noss_1?url=search-alias=stripbooks&amp;field-keywords=java+8+certification" TargetMode="External"/><Relationship Id="rId16" Type="http://schemas.openxmlformats.org/officeDocument/2006/relationships/hyperlink" Target="http://docs.oracle.com/javase/specs/jls/se8/html/jls-15.html" TargetMode="External"/><Relationship Id="rId17" Type="http://schemas.openxmlformats.org/officeDocument/2006/relationships/hyperlink" Target="http://education.oracle.com/pls/web_prod-plq-dad/db_pages.getpage?page_id=5001&amp;get_params=p_exam_id:1Z0-810" TargetMode="External"/><Relationship Id="rId18" Type="http://schemas.openxmlformats.org/officeDocument/2006/relationships/hyperlink" Target="https://education.oracle.com/pls/web_prod-plq-dad/db_pages.getpage?page_id=5001&amp;get_params=p_exam_id:1Z0-810" TargetMode="External"/><Relationship Id="rId19" Type="http://schemas.openxmlformats.org/officeDocument/2006/relationships/hyperlink" Target="https://education.oracle.com/pls/web_prod-plq-dad/db_pages.getpage?page_id=5001&amp;get_params=p_exam_id:1Z0-809" TargetMode="External"/><Relationship Id="rId1" Type="http://schemas.openxmlformats.org/officeDocument/2006/relationships/slideLayout" Target="../slideLayouts/slideLayout2.xml"/><Relationship Id="rId2" Type="http://schemas.openxmlformats.org/officeDocument/2006/relationships/hyperlink" Target="http://www.manning.com/urma/" TargetMode="External"/><Relationship Id="rId3" Type="http://schemas.openxmlformats.org/officeDocument/2006/relationships/hyperlink" Target="http://docs.oracle.com/javase/8/docs/api" TargetMode="External"/><Relationship Id="rId4" Type="http://schemas.openxmlformats.org/officeDocument/2006/relationships/hyperlink" Target="http://docs.oracle.com/javase/8/docs/api/java/util/function/package-summary.html" TargetMode="External"/><Relationship Id="rId5" Type="http://schemas.openxmlformats.org/officeDocument/2006/relationships/hyperlink" Target="http://docs.oracle.com/javase/8/docs/api/java/util/stream/package-summary.html" TargetMode="External"/><Relationship Id="rId6" Type="http://schemas.openxmlformats.org/officeDocument/2006/relationships/hyperlink" Target="http://www.oracle.com/events/us/en/java8/index.html" TargetMode="External"/><Relationship Id="rId7" Type="http://schemas.openxmlformats.org/officeDocument/2006/relationships/hyperlink" Target="http://cr.openjdk.java.net/~briangoetz/lambda/collections-overview.html" TargetMode="External"/><Relationship Id="rId8" Type="http://schemas.openxmlformats.org/officeDocument/2006/relationships/hyperlink" Target="http://cr.openjdk.java.net/~briangoetz/lambda/sotc3.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hyperlink" Target="http://cr.openjdk.java.net/~briangoetz/lambda/lambda-libraries-final.html" TargetMode="External"/><Relationship Id="rId4" Type="http://schemas.openxmlformats.org/officeDocument/2006/relationships/hyperlink" Target="http://cr.openjdk.java.net/~briangoetz/lambda/lambda-state-final.html" TargetMode="External"/><Relationship Id="rId5" Type="http://schemas.openxmlformats.org/officeDocument/2006/relationships/hyperlink" Target="http://cr.openjdk.java.net/~briangoetz/lambda/lambda-translation.html" TargetMode="External"/><Relationship Id="rId6" Type="http://schemas.openxmlformats.org/officeDocument/2006/relationships/hyperlink" Target="http://cr.openjdk.java.net/~briangoetz/valhalla/specialization.html" TargetMode="External"/><Relationship Id="rId1" Type="http://schemas.openxmlformats.org/officeDocument/2006/relationships/slideLayout" Target="../slideLayouts/slideLayout2.xml"/><Relationship Id="rId2" Type="http://schemas.openxmlformats.org/officeDocument/2006/relationships/hyperlink" Target="http://cr.openjdk.java.net/~briangoetz/lambda/collections-overview.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docs.oracle.com/javase/8/docs/api/java/util/function/Consumer.html" TargetMode="External"/><Relationship Id="rId4" Type="http://schemas.openxmlformats.org/officeDocument/2006/relationships/hyperlink" Target="http://docs.oracle.com/javase/8/docs/api/java/util/function/Predicate.html" TargetMode="External"/><Relationship Id="rId5" Type="http://schemas.openxmlformats.org/officeDocument/2006/relationships/hyperlink" Target="http://docs.oracle.com/javase/8/docs/api/java/util/function/Supplier.html" TargetMode="External"/><Relationship Id="rId6" Type="http://schemas.openxmlformats.org/officeDocument/2006/relationships/hyperlink" Target="http://docs.oracle.com/javase/8/docs/api/java/util/function/BiFunction.html" TargetMode="External"/><Relationship Id="rId7" Type="http://schemas.openxmlformats.org/officeDocument/2006/relationships/hyperlink" Target="http://docs.oracle.com/javase/8/docs/api/java/util/function/UnaryOperator.html" TargetMode="External"/><Relationship Id="rId8" Type="http://schemas.openxmlformats.org/officeDocument/2006/relationships/hyperlink" Target="http://docs.oracle.com/javase/8/docs/api/java/util/function/BinaryOperator.html" TargetMode="External"/><Relationship Id="rId9" Type="http://schemas.openxmlformats.org/officeDocument/2006/relationships/hyperlink" Target="http://docs.oracle.com/javase/8/docs/api/java/util/function/ToIntFunction.html" TargetMode="External"/><Relationship Id="rId10" Type="http://schemas.openxmlformats.org/officeDocument/2006/relationships/hyperlink" Target="http://docs.oracle.com/javase/8/docs/api/java/util/function/DoubleConsumer.html" TargetMode="External"/><Relationship Id="rId11" Type="http://schemas.openxmlformats.org/officeDocument/2006/relationships/hyperlink" Target="http://docs.oracle.com/javase/8/docs/api/java/util/function/ObjIntConsumer.html" TargetMode="External"/><Relationship Id="rId1" Type="http://schemas.openxmlformats.org/officeDocument/2006/relationships/slideLayout" Target="../slideLayouts/slideLayout2.xml"/><Relationship Id="rId2" Type="http://schemas.openxmlformats.org/officeDocument/2006/relationships/hyperlink" Target="http://docs.oracle.com/javase/8/docs/api/java/util/function/Function.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docs.oracle.com/javase/8/docs/api/java/util/function/package-summary.html" TargetMode="External"/><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hyperlink" Target="http://docs.oracle.com/javase/8/docs/api/java/lang/FunctionalInterface.htm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docs.oracle.com/javase/8/docs/api/java/util/function/BiConsumer.html" TargetMode="External"/><Relationship Id="rId4" Type="http://schemas.openxmlformats.org/officeDocument/2006/relationships/hyperlink" Target="http://docs.oracle.com/javase/8/docs/api/java/util/concurrent/ConcurrentHashMap.html" TargetMode="External"/><Relationship Id="rId1" Type="http://schemas.openxmlformats.org/officeDocument/2006/relationships/slideLayout" Target="../slideLayouts/slideLayout2.xml"/><Relationship Id="rId2" Type="http://schemas.openxmlformats.org/officeDocument/2006/relationships/hyperlink" Target="http://docs.oracle.com/javase/8/docs/api/java/lang/FunctionalInterfac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8/docs/api/java/util/function/Supplier.html" TargetMode="External"/><Relationship Id="rId4" Type="http://schemas.openxmlformats.org/officeDocument/2006/relationships/hyperlink" Target="http://docs.oracle.com/javase/8/docs/api/java/lang/String.html" TargetMode="External"/><Relationship Id="rId1" Type="http://schemas.openxmlformats.org/officeDocument/2006/relationships/slideLayout" Target="../slideLayouts/slideLayout2.xml"/><Relationship Id="rId2" Type="http://schemas.openxmlformats.org/officeDocument/2006/relationships/hyperlink" Target="http://docs.oracle.com/javase/8/docs/api/java/lang/FunctionalInterface.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oracle.com/javase/8/docs/api/java/util/function/Function.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oracle.com/javase/8/docs/api/java/lang/String.html" TargetMode="External"/><Relationship Id="rId3" Type="http://schemas.openxmlformats.org/officeDocument/2006/relationships/hyperlink" Target="http://docs.oracle.com/javase/8/docs/api/java/io/FilenameFilter.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6.xml.rels><?xml version="1.0" encoding="UTF-8" standalone="yes"?>
<Relationships xmlns="http://schemas.openxmlformats.org/package/2006/relationships"><Relationship Id="rId3" Type="http://schemas.openxmlformats.org/officeDocument/2006/relationships/hyperlink" Target="http://docs.oracle.com/javase/8/docs/api/java/lang/String.html#String-byte:A-java.lang.String-" TargetMode="External"/><Relationship Id="rId4" Type="http://schemas.openxmlformats.org/officeDocument/2006/relationships/hyperlink" Target="http://docs.oracle.com/javase/8/docs/api/java/lang/String.html" TargetMode="External"/><Relationship Id="rId1" Type="http://schemas.openxmlformats.org/officeDocument/2006/relationships/slideLayout" Target="../slideLayouts/slideLayout2.xml"/><Relationship Id="rId2" Type="http://schemas.openxmlformats.org/officeDocument/2006/relationships/hyperlink" Target="http://cr.openjdk.java.net/~briangoetz/lambda/lambda-state-final.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oracle.com/javase/8/docs/api/java/lang/String.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oderanch.com/t/645260/ocajp/certification/manage-time-exam" TargetMode="External"/><Relationship Id="rId4" Type="http://schemas.openxmlformats.org/officeDocument/2006/relationships/hyperlink" Target="http://www.coderanch.com/t/645259/ocajp/certification/block-distractions-exam" TargetMode="External"/><Relationship Id="rId5" Type="http://schemas.openxmlformats.org/officeDocument/2006/relationships/hyperlink" Target="http://www.coderanch.com/t/645261/ocajp/certification/write-exams" TargetMode="External"/><Relationship Id="rId6" Type="http://schemas.openxmlformats.org/officeDocument/2006/relationships/hyperlink" Target="http://www.selikoff.net/2015/03/08/jeannes-java-8-upgrade-exam-experience/" TargetMode="External"/><Relationship Id="rId7" Type="http://schemas.openxmlformats.org/officeDocument/2006/relationships/hyperlink" Target="http://www.coderanch.com/t/647950/java-programmer-SCJP/certification/Java-Certification-Oracle-Java-SE" TargetMode="External"/><Relationship Id="rId8" Type="http://schemas.openxmlformats.org/officeDocument/2006/relationships/hyperlink" Target="http://www.coderanch.com/t/645317/java-programmer-SCJP/certification/Upgrade-Java-SE-Programmer#2984769" TargetMode="External"/><Relationship Id="rId1" Type="http://schemas.openxmlformats.org/officeDocument/2006/relationships/slideLayout" Target="../slideLayouts/slideLayout2.xml"/><Relationship Id="rId2" Type="http://schemas.openxmlformats.org/officeDocument/2006/relationships/hyperlink" Target="http://www.selikoff.net/java-oca-8-programmer-i-study-guid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8.xml.rels><?xml version="1.0" encoding="UTF-8" standalone="yes"?>
<Relationships xmlns="http://schemas.openxmlformats.org/package/2006/relationships"><Relationship Id="rId3" Type="http://schemas.openxmlformats.org/officeDocument/2006/relationships/hyperlink" Target="http://docs.oracle.com/javase/8/docs/api/java/lang/Iterable.html" TargetMode="External"/><Relationship Id="rId4" Type="http://schemas.openxmlformats.org/officeDocument/2006/relationships/hyperlink" Target="http://docs.oracle.com/javase/8/docs/api/java/lang/Iterable.html#forEach-java.util.function.Consumer-" TargetMode="External"/><Relationship Id="rId5" Type="http://schemas.openxmlformats.org/officeDocument/2006/relationships/hyperlink" Target="http://docs.oracle.com/javase/8/docs/api/java/util/function/Consumer.html" TargetMode="External"/><Relationship Id="rId6" Type="http://schemas.openxmlformats.org/officeDocument/2006/relationships/hyperlink" Target="http://docs.oracle.com/javase/8/docs/api/java/util/Iterator.html" TargetMode="External"/><Relationship Id="rId7" Type="http://schemas.openxmlformats.org/officeDocument/2006/relationships/hyperlink" Target="http://docs.oracle.com/javase/8/docs/api/java/lang/Iterable.html#iterator--" TargetMode="External"/><Relationship Id="rId8" Type="http://schemas.openxmlformats.org/officeDocument/2006/relationships/hyperlink" Target="http://docs.oracle.com/javase/8/docs/api/java/util/Spliterator.html" TargetMode="External"/><Relationship Id="rId9" Type="http://schemas.openxmlformats.org/officeDocument/2006/relationships/hyperlink" Target="http://docs.oracle.com/javase/8/docs/api/java/lang/Iterable.html#spliterator--"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63.xml.rels><?xml version="1.0" encoding="UTF-8" standalone="yes"?>
<Relationships xmlns="http://schemas.openxmlformats.org/package/2006/relationships"><Relationship Id="rId3" Type="http://schemas.openxmlformats.org/officeDocument/2006/relationships/hyperlink" Target="http://prashanthreddym.blogspot.ca/" TargetMode="External"/><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oracle.com/javase/tutorial/java/javaOO/nested.html" TargetMode="External"/><Relationship Id="rId3" Type="http://schemas.openxmlformats.org/officeDocument/2006/relationships/hyperlink" Target="http://blog.codefx.org/java/dev/lambdas-java-peek-hood/"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710214" y="266331"/>
            <a:ext cx="7945450" cy="656947"/>
          </a:xfrm>
        </p:spPr>
        <p:txBody>
          <a:bodyPr/>
          <a:lstStyle/>
          <a:p>
            <a:pPr algn="ctr"/>
            <a:r>
              <a:rPr lang="en-CA" dirty="0" smtClean="0"/>
              <a:t/>
            </a:r>
            <a:br>
              <a:rPr lang="en-CA" dirty="0" smtClean="0"/>
            </a:br>
            <a:r>
              <a:rPr lang="en-US" b="1" dirty="0" smtClean="0"/>
              <a:t>Upgrade </a:t>
            </a:r>
            <a:r>
              <a:rPr lang="en-US" b="1" dirty="0"/>
              <a:t>to Java SE 8 </a:t>
            </a:r>
            <a:r>
              <a:rPr lang="en-US" b="1" dirty="0" smtClean="0"/>
              <a:t>Programmer</a:t>
            </a:r>
            <a:br>
              <a:rPr lang="en-US" b="1" dirty="0" smtClean="0"/>
            </a:br>
            <a:r>
              <a:rPr lang="en-CA" b="1" dirty="0" smtClean="0"/>
              <a:t>(Oracle Beta Exam #1Z1-810</a:t>
            </a:r>
            <a:r>
              <a:rPr lang="en-CA" b="1" dirty="0"/>
              <a:t>)</a:t>
            </a:r>
            <a:endParaRPr lang="en-US" b="1" dirty="0"/>
          </a:p>
        </p:txBody>
      </p:sp>
      <p:sp>
        <p:nvSpPr>
          <p:cNvPr id="8" name="TextBox 3"/>
          <p:cNvSpPr txBox="1"/>
          <p:nvPr/>
        </p:nvSpPr>
        <p:spPr>
          <a:xfrm>
            <a:off x="3689964" y="2520286"/>
            <a:ext cx="4965700" cy="830997"/>
          </a:xfrm>
          <a:prstGeom prst="rect">
            <a:avLst/>
          </a:prstGeom>
          <a:noFill/>
        </p:spPr>
        <p:txBody>
          <a:bodyPr wrap="square" rtlCol="0">
            <a:spAutoFit/>
          </a:bodyPr>
          <a:lstStyle/>
          <a:p>
            <a:endParaRPr lang="en-CA" dirty="0" smtClean="0">
              <a:latin typeface="+mn-lt"/>
            </a:endParaRPr>
          </a:p>
          <a:p>
            <a:pPr algn="l"/>
            <a:endParaRPr lang="en-US" dirty="0">
              <a:latin typeface="+mn-lt"/>
            </a:endParaRPr>
          </a:p>
        </p:txBody>
      </p:sp>
      <p:sp>
        <p:nvSpPr>
          <p:cNvPr id="10" name="TextBox 3"/>
          <p:cNvSpPr txBox="1"/>
          <p:nvPr/>
        </p:nvSpPr>
        <p:spPr>
          <a:xfrm>
            <a:off x="4597027" y="1659163"/>
            <a:ext cx="3151573" cy="1200329"/>
          </a:xfrm>
          <a:prstGeom prst="rect">
            <a:avLst/>
          </a:prstGeom>
          <a:noFill/>
        </p:spPr>
        <p:txBody>
          <a:bodyPr wrap="square" rtlCol="0">
            <a:spAutoFit/>
          </a:bodyPr>
          <a:lstStyle/>
          <a:p>
            <a:r>
              <a:rPr lang="en-US" dirty="0" smtClean="0">
                <a:latin typeface="+mn-lt"/>
              </a:rPr>
              <a:t>2015 Olivier Dupuy</a:t>
            </a:r>
            <a:br>
              <a:rPr lang="en-US" dirty="0" smtClean="0">
                <a:latin typeface="+mn-lt"/>
              </a:rPr>
            </a:br>
            <a:r>
              <a:rPr lang="en-US" dirty="0" smtClean="0">
                <a:latin typeface="+mn-lt"/>
              </a:rPr>
              <a:t>with some</a:t>
            </a:r>
          </a:p>
          <a:p>
            <a:r>
              <a:rPr lang="en-US" dirty="0" smtClean="0">
                <a:latin typeface="+mn-lt"/>
              </a:rPr>
              <a:t>invaluable help from </a:t>
            </a:r>
          </a:p>
        </p:txBody>
      </p:sp>
      <p:pic>
        <p:nvPicPr>
          <p:cNvPr id="3" name="Picture 2"/>
          <p:cNvPicPr>
            <a:picLocks noChangeAspect="1"/>
          </p:cNvPicPr>
          <p:nvPr/>
        </p:nvPicPr>
        <p:blipFill>
          <a:blip r:embed="rId3"/>
          <a:stretch>
            <a:fillRect/>
          </a:stretch>
        </p:blipFill>
        <p:spPr>
          <a:xfrm rot="2700000">
            <a:off x="1160916" y="1805944"/>
            <a:ext cx="3159547" cy="4350102"/>
          </a:xfrm>
          <a:prstGeom prst="rect">
            <a:avLst/>
          </a:prstGeom>
        </p:spPr>
      </p:pic>
    </p:spTree>
  </p:cSld>
  <p:clrMapOvr>
    <a:masterClrMapping/>
  </p:clrMapOvr>
  <p:transition spd="med" advTm="12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7049" y="374650"/>
            <a:ext cx="8086725" cy="511175"/>
          </a:xfrm>
        </p:spPr>
        <p:txBody>
          <a:bodyPr/>
          <a:lstStyle/>
          <a:p>
            <a:r>
              <a:rPr lang="en-US" dirty="0" smtClean="0"/>
              <a:t>Topic 1-1 : Example 2/3 (continued)</a:t>
            </a:r>
            <a:endParaRPr lang="en-CA" dirty="0"/>
          </a:p>
        </p:txBody>
      </p:sp>
      <p:pic>
        <p:nvPicPr>
          <p:cNvPr id="4" name="Picture 3"/>
          <p:cNvPicPr>
            <a:picLocks noChangeAspect="1"/>
          </p:cNvPicPr>
          <p:nvPr/>
        </p:nvPicPr>
        <p:blipFill>
          <a:blip r:embed="rId2"/>
          <a:stretch>
            <a:fillRect/>
          </a:stretch>
        </p:blipFill>
        <p:spPr>
          <a:xfrm>
            <a:off x="590550" y="990305"/>
            <a:ext cx="7275066" cy="5386682"/>
          </a:xfrm>
          <a:prstGeom prst="rect">
            <a:avLst/>
          </a:prstGeom>
        </p:spPr>
      </p:pic>
    </p:spTree>
    <p:extLst>
      <p:ext uri="{BB962C8B-B14F-4D97-AF65-F5344CB8AC3E}">
        <p14:creationId xmlns:p14="http://schemas.microsoft.com/office/powerpoint/2010/main" val="3043970623"/>
      </p:ext>
    </p:extLst>
  </p:cSld>
  <p:clrMapOvr>
    <a:masterClrMapping/>
  </p:clrMapOvr>
  <p:transition spd="med" advTm="12000"/>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86432" y="374650"/>
            <a:ext cx="8735628" cy="362197"/>
          </a:xfrm>
        </p:spPr>
        <p:txBody>
          <a:bodyPr/>
          <a:lstStyle/>
          <a:p>
            <a:r>
              <a:rPr lang="en-CA" sz="1600" dirty="0" smtClean="0"/>
              <a:t>Topic 4-6 : Collectors API: </a:t>
            </a:r>
            <a:r>
              <a:rPr lang="en-CA" sz="1600" dirty="0" err="1" smtClean="0"/>
              <a:t>groupingBy</a:t>
            </a:r>
            <a:r>
              <a:rPr lang="en-CA" sz="1600" dirty="0" smtClean="0"/>
              <a:t>()</a:t>
            </a:r>
            <a:endParaRPr lang="en-US" sz="1600" dirty="0"/>
          </a:p>
        </p:txBody>
      </p:sp>
      <p:sp>
        <p:nvSpPr>
          <p:cNvPr id="87043" name="Rectangle 3"/>
          <p:cNvSpPr>
            <a:spLocks noGrp="1" noChangeArrowheads="1"/>
          </p:cNvSpPr>
          <p:nvPr>
            <p:ph idx="1"/>
          </p:nvPr>
        </p:nvSpPr>
        <p:spPr>
          <a:xfrm>
            <a:off x="186431" y="763480"/>
            <a:ext cx="8735628" cy="3133817"/>
          </a:xfrm>
        </p:spPr>
        <p:txBody>
          <a:bodyPr/>
          <a:lstStyle/>
          <a:p>
            <a:pPr marL="0" indent="0">
              <a:buNone/>
            </a:pPr>
            <a:r>
              <a:rPr lang="en-CA" sz="1200" dirty="0">
                <a:solidFill>
                  <a:schemeClr val="tx1"/>
                </a:solidFill>
              </a:rPr>
              <a:t>// we get a Map&lt;</a:t>
            </a:r>
            <a:r>
              <a:rPr lang="en-CA" sz="1200" dirty="0" err="1">
                <a:solidFill>
                  <a:schemeClr val="tx1"/>
                </a:solidFill>
              </a:rPr>
              <a:t>Car.brand,List</a:t>
            </a:r>
            <a:r>
              <a:rPr lang="en-CA" sz="1200" dirty="0">
                <a:solidFill>
                  <a:schemeClr val="tx1"/>
                </a:solidFill>
              </a:rPr>
              <a:t>&lt;Car</a:t>
            </a:r>
            <a:r>
              <a:rPr lang="en-CA" sz="1200" dirty="0" smtClean="0">
                <a:solidFill>
                  <a:schemeClr val="tx1"/>
                </a:solidFill>
              </a:rPr>
              <a:t>&gt;&gt; as a result, </a:t>
            </a:r>
            <a:r>
              <a:rPr lang="en-CA" sz="1200" dirty="0">
                <a:solidFill>
                  <a:schemeClr val="tx1"/>
                </a:solidFill>
              </a:rPr>
              <a:t>the cars are grouped by brand</a:t>
            </a:r>
          </a:p>
          <a:p>
            <a:pPr marL="0" indent="0">
              <a:buNone/>
            </a:pPr>
            <a:r>
              <a:rPr lang="en-CA" sz="1200" dirty="0">
                <a:solidFill>
                  <a:srgbClr val="000000"/>
                </a:solidFill>
              </a:rPr>
              <a:t>Map&lt;String, List&lt;Car&gt;&gt; map1 = </a:t>
            </a:r>
            <a:r>
              <a:rPr lang="en-CA" sz="1200" dirty="0" err="1">
                <a:solidFill>
                  <a:srgbClr val="000000"/>
                </a:solidFill>
              </a:rPr>
              <a:t>Stream.of</a:t>
            </a:r>
            <a:r>
              <a:rPr lang="en-CA" sz="1200" dirty="0">
                <a:solidFill>
                  <a:srgbClr val="000000"/>
                </a:solidFill>
              </a:rPr>
              <a:t>(</a:t>
            </a:r>
            <a:r>
              <a:rPr lang="en-CA" sz="1200" dirty="0" err="1">
                <a:solidFill>
                  <a:srgbClr val="000000"/>
                </a:solidFill>
              </a:rPr>
              <a:t>Car.values</a:t>
            </a:r>
            <a:r>
              <a:rPr lang="en-CA" sz="1200" dirty="0">
                <a:solidFill>
                  <a:srgbClr val="000000"/>
                </a:solidFill>
              </a:rPr>
              <a:t>()).</a:t>
            </a:r>
            <a:r>
              <a:rPr lang="en-CA" sz="1200" dirty="0" smtClean="0">
                <a:solidFill>
                  <a:srgbClr val="000000"/>
                </a:solidFill>
              </a:rPr>
              <a:t>collect(</a:t>
            </a:r>
            <a:r>
              <a:rPr lang="en-CA" sz="1200" dirty="0" err="1" smtClean="0">
                <a:solidFill>
                  <a:srgbClr val="000000"/>
                </a:solidFill>
              </a:rPr>
              <a:t>Collectors.groupingBy</a:t>
            </a:r>
            <a:r>
              <a:rPr lang="en-CA" sz="1200" dirty="0" smtClean="0">
                <a:solidFill>
                  <a:srgbClr val="000000"/>
                </a:solidFill>
              </a:rPr>
              <a:t>(Car</a:t>
            </a:r>
            <a:r>
              <a:rPr lang="en-CA" sz="1200" dirty="0">
                <a:solidFill>
                  <a:srgbClr val="000000"/>
                </a:solidFill>
              </a:rPr>
              <a:t>::</a:t>
            </a:r>
            <a:r>
              <a:rPr lang="en-CA" sz="1200" dirty="0" err="1">
                <a:solidFill>
                  <a:srgbClr val="000000"/>
                </a:solidFill>
              </a:rPr>
              <a:t>getBrand</a:t>
            </a:r>
            <a:r>
              <a:rPr lang="en-CA" sz="1200" dirty="0" smtClean="0">
                <a:solidFill>
                  <a:srgbClr val="000000"/>
                </a:solidFill>
              </a:rPr>
              <a:t>));</a:t>
            </a:r>
          </a:p>
          <a:p>
            <a:pPr marL="0" indent="0">
              <a:buNone/>
            </a:pPr>
            <a:r>
              <a:rPr lang="en-CA" sz="1200" dirty="0" err="1">
                <a:solidFill>
                  <a:srgbClr val="000000"/>
                </a:solidFill>
              </a:rPr>
              <a:t>System.out.println</a:t>
            </a:r>
            <a:r>
              <a:rPr lang="en-CA" sz="1200" dirty="0">
                <a:solidFill>
                  <a:srgbClr val="000000"/>
                </a:solidFill>
              </a:rPr>
              <a:t>(map1</a:t>
            </a:r>
            <a:r>
              <a:rPr lang="en-CA" sz="1200" dirty="0" smtClean="0">
                <a:solidFill>
                  <a:srgbClr val="000000"/>
                </a:solidFill>
              </a:rPr>
              <a:t>);</a:t>
            </a:r>
          </a:p>
          <a:p>
            <a:pPr marL="0" indent="0">
              <a:buNone/>
            </a:pPr>
            <a:r>
              <a:rPr lang="en-CA" sz="1200" dirty="0" smtClean="0">
                <a:solidFill>
                  <a:schemeClr val="tx1"/>
                </a:solidFill>
              </a:rPr>
              <a:t>// {</a:t>
            </a:r>
            <a:r>
              <a:rPr lang="en-CA" sz="1200" dirty="0">
                <a:solidFill>
                  <a:schemeClr val="tx1"/>
                </a:solidFill>
              </a:rPr>
              <a:t>Toyota=[ECHO, RAV4], Subaru=[</a:t>
            </a:r>
            <a:r>
              <a:rPr lang="en-CA" sz="1200" dirty="0" smtClean="0">
                <a:solidFill>
                  <a:schemeClr val="tx1"/>
                </a:solidFill>
              </a:rPr>
              <a:t>FORESTER, IMPREZA], </a:t>
            </a:r>
            <a:r>
              <a:rPr lang="en-CA" sz="1200" dirty="0">
                <a:solidFill>
                  <a:schemeClr val="tx1"/>
                </a:solidFill>
              </a:rPr>
              <a:t>Ford=[Escort, </a:t>
            </a:r>
            <a:r>
              <a:rPr lang="en-CA" sz="1200" dirty="0" err="1">
                <a:solidFill>
                  <a:schemeClr val="tx1"/>
                </a:solidFill>
              </a:rPr>
              <a:t>ModelT</a:t>
            </a:r>
            <a:r>
              <a:rPr lang="en-CA" sz="1200" dirty="0">
                <a:solidFill>
                  <a:schemeClr val="tx1"/>
                </a:solidFill>
              </a:rPr>
              <a:t>], Honda=[ACCORD</a:t>
            </a:r>
            <a:r>
              <a:rPr lang="en-CA" sz="1200" dirty="0" smtClean="0">
                <a:solidFill>
                  <a:schemeClr val="tx1"/>
                </a:solidFill>
              </a:rPr>
              <a:t>]}</a:t>
            </a:r>
          </a:p>
          <a:p>
            <a:pPr marL="0" indent="0">
              <a:buNone/>
            </a:pPr>
            <a:endParaRPr lang="en-CA" sz="1200" dirty="0">
              <a:solidFill>
                <a:srgbClr val="000000"/>
              </a:solidFill>
            </a:endParaRPr>
          </a:p>
          <a:p>
            <a:pPr marL="0" indent="0">
              <a:buNone/>
            </a:pPr>
            <a:r>
              <a:rPr lang="en-CA" sz="1200" dirty="0">
                <a:solidFill>
                  <a:schemeClr val="tx1"/>
                </a:solidFill>
              </a:rPr>
              <a:t>// provide your downstream collector (</a:t>
            </a:r>
            <a:r>
              <a:rPr lang="en-CA" sz="1200" dirty="0" err="1">
                <a:solidFill>
                  <a:schemeClr val="tx1"/>
                </a:solidFill>
              </a:rPr>
              <a:t>toList</a:t>
            </a:r>
            <a:r>
              <a:rPr lang="en-CA" sz="1200" dirty="0">
                <a:solidFill>
                  <a:schemeClr val="tx1"/>
                </a:solidFill>
              </a:rPr>
              <a:t>() by default)</a:t>
            </a:r>
          </a:p>
          <a:p>
            <a:pPr marL="0" indent="0">
              <a:buNone/>
            </a:pPr>
            <a:r>
              <a:rPr lang="en-CA" sz="1200" dirty="0">
                <a:solidFill>
                  <a:srgbClr val="000000"/>
                </a:solidFill>
              </a:rPr>
              <a:t>Map&lt;String, List&lt;Car&gt;&gt; map2 = </a:t>
            </a:r>
            <a:r>
              <a:rPr lang="en-CA" sz="1200" dirty="0" err="1">
                <a:solidFill>
                  <a:srgbClr val="000000"/>
                </a:solidFill>
              </a:rPr>
              <a:t>Stream.of</a:t>
            </a:r>
            <a:r>
              <a:rPr lang="en-CA" sz="1200" dirty="0">
                <a:solidFill>
                  <a:srgbClr val="000000"/>
                </a:solidFill>
              </a:rPr>
              <a:t>(</a:t>
            </a:r>
            <a:r>
              <a:rPr lang="en-CA" sz="1200" dirty="0" err="1">
                <a:solidFill>
                  <a:srgbClr val="000000"/>
                </a:solidFill>
              </a:rPr>
              <a:t>Car.values</a:t>
            </a:r>
            <a:r>
              <a:rPr lang="en-CA" sz="1200" dirty="0">
                <a:solidFill>
                  <a:srgbClr val="000000"/>
                </a:solidFill>
              </a:rPr>
              <a:t>()).</a:t>
            </a:r>
            <a:r>
              <a:rPr lang="en-CA" sz="1200" dirty="0" smtClean="0">
                <a:solidFill>
                  <a:srgbClr val="000000"/>
                </a:solidFill>
              </a:rPr>
              <a:t>collect(</a:t>
            </a:r>
            <a:r>
              <a:rPr lang="en-CA" sz="1200" dirty="0" err="1" smtClean="0">
                <a:solidFill>
                  <a:srgbClr val="000000"/>
                </a:solidFill>
              </a:rPr>
              <a:t>Collectors.groupingBy</a:t>
            </a:r>
            <a:r>
              <a:rPr lang="en-CA" sz="1200" dirty="0" smtClean="0">
                <a:solidFill>
                  <a:srgbClr val="000000"/>
                </a:solidFill>
              </a:rPr>
              <a:t>(Car</a:t>
            </a:r>
            <a:r>
              <a:rPr lang="en-CA" sz="1200" dirty="0">
                <a:solidFill>
                  <a:srgbClr val="000000"/>
                </a:solidFill>
              </a:rPr>
              <a:t>::</a:t>
            </a:r>
            <a:r>
              <a:rPr lang="en-CA" sz="1200" dirty="0" err="1" smtClean="0">
                <a:solidFill>
                  <a:srgbClr val="000000"/>
                </a:solidFill>
              </a:rPr>
              <a:t>getBrand,Collectors.toList</a:t>
            </a:r>
            <a:r>
              <a:rPr lang="en-CA" sz="1200" dirty="0" smtClean="0">
                <a:solidFill>
                  <a:srgbClr val="000000"/>
                </a:solidFill>
              </a:rPr>
              <a:t>()));</a:t>
            </a:r>
          </a:p>
          <a:p>
            <a:pPr marL="0" indent="0">
              <a:buNone/>
            </a:pPr>
            <a:endParaRPr lang="en-CA" sz="1200" dirty="0">
              <a:solidFill>
                <a:srgbClr val="000000"/>
              </a:solidFill>
            </a:endParaRPr>
          </a:p>
          <a:p>
            <a:pPr marL="0" indent="0">
              <a:buNone/>
            </a:pPr>
            <a:r>
              <a:rPr lang="en-CA" sz="1200" dirty="0">
                <a:solidFill>
                  <a:schemeClr val="tx1"/>
                </a:solidFill>
              </a:rPr>
              <a:t>// provide your supplier too (</a:t>
            </a:r>
            <a:r>
              <a:rPr lang="en-CA" sz="1200" dirty="0" err="1">
                <a:solidFill>
                  <a:schemeClr val="tx1"/>
                </a:solidFill>
              </a:rPr>
              <a:t>HashMap</a:t>
            </a:r>
            <a:r>
              <a:rPr lang="en-CA" sz="1200" dirty="0">
                <a:solidFill>
                  <a:schemeClr val="tx1"/>
                </a:solidFill>
              </a:rPr>
              <a:t> by default)</a:t>
            </a:r>
          </a:p>
          <a:p>
            <a:pPr marL="0" indent="0">
              <a:buNone/>
            </a:pPr>
            <a:r>
              <a:rPr lang="en-CA" sz="1200" dirty="0">
                <a:solidFill>
                  <a:srgbClr val="000000"/>
                </a:solidFill>
              </a:rPr>
              <a:t>Map&lt;String, List&lt;Car&gt;&gt; map3 = </a:t>
            </a:r>
            <a:r>
              <a:rPr lang="en-CA" sz="1200" dirty="0" err="1">
                <a:solidFill>
                  <a:srgbClr val="000000"/>
                </a:solidFill>
              </a:rPr>
              <a:t>Stream.of</a:t>
            </a:r>
            <a:r>
              <a:rPr lang="en-CA" sz="1200" dirty="0">
                <a:solidFill>
                  <a:srgbClr val="000000"/>
                </a:solidFill>
              </a:rPr>
              <a:t>(</a:t>
            </a:r>
            <a:r>
              <a:rPr lang="en-CA" sz="1200" dirty="0" err="1">
                <a:solidFill>
                  <a:srgbClr val="000000"/>
                </a:solidFill>
              </a:rPr>
              <a:t>Car.values</a:t>
            </a:r>
            <a:r>
              <a:rPr lang="en-CA" sz="1200" dirty="0">
                <a:solidFill>
                  <a:srgbClr val="000000"/>
                </a:solidFill>
              </a:rPr>
              <a:t>()).</a:t>
            </a:r>
            <a:r>
              <a:rPr lang="en-CA" sz="1200" dirty="0" smtClean="0">
                <a:solidFill>
                  <a:srgbClr val="000000"/>
                </a:solidFill>
              </a:rPr>
              <a:t>collect(</a:t>
            </a:r>
            <a:r>
              <a:rPr lang="en-CA" sz="1200" dirty="0" err="1" smtClean="0">
                <a:solidFill>
                  <a:srgbClr val="000000"/>
                </a:solidFill>
              </a:rPr>
              <a:t>Collectors.groupingBy</a:t>
            </a:r>
            <a:r>
              <a:rPr lang="en-CA" sz="1200" dirty="0" smtClean="0">
                <a:solidFill>
                  <a:srgbClr val="000000"/>
                </a:solidFill>
              </a:rPr>
              <a:t>(Car</a:t>
            </a:r>
            <a:r>
              <a:rPr lang="en-CA" sz="1200" dirty="0">
                <a:solidFill>
                  <a:srgbClr val="000000"/>
                </a:solidFill>
              </a:rPr>
              <a:t>::</a:t>
            </a:r>
            <a:r>
              <a:rPr lang="en-CA" sz="1200" dirty="0" err="1" smtClean="0">
                <a:solidFill>
                  <a:srgbClr val="000000"/>
                </a:solidFill>
              </a:rPr>
              <a:t>getBrand,HashMap</a:t>
            </a:r>
            <a:r>
              <a:rPr lang="en-CA" sz="1200" dirty="0">
                <a:solidFill>
                  <a:srgbClr val="000000"/>
                </a:solidFill>
              </a:rPr>
              <a:t>::new,</a:t>
            </a:r>
          </a:p>
          <a:p>
            <a:pPr marL="0" indent="0">
              <a:buNone/>
            </a:pPr>
            <a:r>
              <a:rPr lang="en-CA" sz="1200" dirty="0">
                <a:solidFill>
                  <a:srgbClr val="000000"/>
                </a:solidFill>
              </a:rPr>
              <a:t>					</a:t>
            </a:r>
            <a:r>
              <a:rPr lang="en-CA" sz="1200" dirty="0" err="1">
                <a:solidFill>
                  <a:srgbClr val="000000"/>
                </a:solidFill>
              </a:rPr>
              <a:t>Collectors.toList</a:t>
            </a:r>
            <a:r>
              <a:rPr lang="en-CA" sz="1200" dirty="0" smtClean="0">
                <a:solidFill>
                  <a:srgbClr val="000000"/>
                </a:solidFill>
              </a:rPr>
              <a:t>()));</a:t>
            </a:r>
            <a:br>
              <a:rPr lang="en-CA" sz="1200" dirty="0" smtClean="0">
                <a:solidFill>
                  <a:srgbClr val="000000"/>
                </a:solidFill>
              </a:rPr>
            </a:br>
            <a:r>
              <a:rPr lang="en-CA" sz="1200" dirty="0" smtClean="0">
                <a:solidFill>
                  <a:schemeClr val="tx1"/>
                </a:solidFill>
              </a:rPr>
              <a:t>Using </a:t>
            </a:r>
            <a:r>
              <a:rPr lang="en-CA" sz="1200" dirty="0" err="1" smtClean="0">
                <a:solidFill>
                  <a:srgbClr val="000000"/>
                </a:solidFill>
              </a:rPr>
              <a:t>groupingByConcurrentMap</a:t>
            </a:r>
            <a:r>
              <a:rPr lang="en-CA" sz="1200" dirty="0" smtClean="0">
                <a:solidFill>
                  <a:srgbClr val="000000"/>
                </a:solidFill>
              </a:rPr>
              <a:t>() </a:t>
            </a:r>
            <a:r>
              <a:rPr lang="en-CA" sz="1200" dirty="0" smtClean="0">
                <a:solidFill>
                  <a:schemeClr val="tx1"/>
                </a:solidFill>
              </a:rPr>
              <a:t>the same </a:t>
            </a:r>
            <a:r>
              <a:rPr lang="en-CA" sz="1200" dirty="0" smtClean="0">
                <a:solidFill>
                  <a:srgbClr val="000000"/>
                </a:solidFill>
              </a:rPr>
              <a:t>ConcurrentMap</a:t>
            </a:r>
            <a:r>
              <a:rPr lang="en-CA" sz="1200" dirty="0" smtClean="0">
                <a:solidFill>
                  <a:schemeClr val="tx1"/>
                </a:solidFill>
              </a:rPr>
              <a:t> is reused by all the threads if this is a parallel stream hence there is no reduction. The reduction on a </a:t>
            </a:r>
            <a:r>
              <a:rPr lang="en-CA" sz="1200" dirty="0" smtClean="0">
                <a:solidFill>
                  <a:srgbClr val="000000"/>
                </a:solidFill>
              </a:rPr>
              <a:t>Collector</a:t>
            </a:r>
            <a:r>
              <a:rPr lang="en-CA" sz="1200" dirty="0" smtClean="0">
                <a:solidFill>
                  <a:schemeClr val="tx1"/>
                </a:solidFill>
              </a:rPr>
              <a:t> applies only when using a parallel stream.</a:t>
            </a:r>
          </a:p>
        </p:txBody>
      </p:sp>
      <p:graphicFrame>
        <p:nvGraphicFramePr>
          <p:cNvPr id="6" name="Table 5"/>
          <p:cNvGraphicFramePr>
            <a:graphicFrameLocks noGrp="1"/>
          </p:cNvGraphicFramePr>
          <p:nvPr>
            <p:extLst>
              <p:ext uri="{D42A27DB-BD31-4B8C-83A1-F6EECF244321}">
                <p14:modId xmlns:p14="http://schemas.microsoft.com/office/powerpoint/2010/main" val="3513839102"/>
              </p:ext>
            </p:extLst>
          </p:nvPr>
        </p:nvGraphicFramePr>
        <p:xfrm>
          <a:off x="150921" y="4024075"/>
          <a:ext cx="8771138" cy="2341215"/>
        </p:xfrm>
        <a:graphic>
          <a:graphicData uri="http://schemas.openxmlformats.org/drawingml/2006/table">
            <a:tbl>
              <a:tblPr firstRow="1" bandRow="1">
                <a:tableStyleId>{5C22544A-7EE6-4342-B048-85BDC9FD1C3A}</a:tableStyleId>
              </a:tblPr>
              <a:tblGrid>
                <a:gridCol w="3973612"/>
                <a:gridCol w="4797526"/>
              </a:tblGrid>
              <a:tr h="390495">
                <a:tc>
                  <a:txBody>
                    <a:bodyPr/>
                    <a:lstStyle/>
                    <a:p>
                      <a:pPr algn="ctr"/>
                      <a:r>
                        <a:rPr lang="en-US" sz="1000" dirty="0" smtClean="0"/>
                        <a:t>Signature</a:t>
                      </a:r>
                      <a:endParaRPr lang="en-US" sz="1000" dirty="0"/>
                    </a:p>
                  </a:txBody>
                  <a:tcPr/>
                </a:tc>
                <a:tc>
                  <a:txBody>
                    <a:bodyPr/>
                    <a:lstStyle/>
                    <a:p>
                      <a:pPr algn="ctr"/>
                      <a:r>
                        <a:rPr lang="en-US" sz="1000" dirty="0" smtClean="0"/>
                        <a:t>Description</a:t>
                      </a:r>
                      <a:endParaRPr lang="en-US" sz="1000" dirty="0"/>
                    </a:p>
                  </a:txBody>
                  <a:tcPr/>
                </a:tc>
              </a:tr>
              <a:tr h="219574">
                <a:tc>
                  <a:txBody>
                    <a:bodyPr/>
                    <a:lstStyle/>
                    <a:p>
                      <a:r>
                        <a:rPr lang="en-CA" sz="1000" dirty="0" smtClean="0"/>
                        <a:t>static &lt;T,K&gt; Collector&lt;T,?,[Concurrent]Map&lt;</a:t>
                      </a:r>
                      <a:r>
                        <a:rPr lang="en-CA" sz="1000" dirty="0" err="1" smtClean="0"/>
                        <a:t>K,List</a:t>
                      </a:r>
                      <a:r>
                        <a:rPr lang="en-CA" sz="1000" dirty="0" smtClean="0"/>
                        <a:t>&lt;T&gt;&gt;&gt; </a:t>
                      </a:r>
                      <a:r>
                        <a:rPr lang="en-CA" sz="1000" dirty="0" err="1" smtClean="0"/>
                        <a:t>Collectors.groupingBy</a:t>
                      </a:r>
                      <a:r>
                        <a:rPr lang="en-CA" sz="1000" dirty="0" smtClean="0"/>
                        <a:t>[Concurrent](Function&lt;? super T,? extends K&gt; classifier)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1000" dirty="0" smtClean="0"/>
                        <a:t>Returns a [concurrent] Collector implementing a "group by" operation on input elements of type T, grouping elements according to a classification function.</a:t>
                      </a:r>
                    </a:p>
                    <a:p>
                      <a:endParaRPr lang="en-CA" sz="1000" dirty="0"/>
                    </a:p>
                  </a:txBody>
                  <a:tcPr/>
                </a:tc>
              </a:tr>
              <a:tr h="433706">
                <a:tc>
                  <a:txBody>
                    <a:bodyPr/>
                    <a:lstStyle/>
                    <a:p>
                      <a:r>
                        <a:rPr lang="en-CA" sz="1000" dirty="0" smtClean="0"/>
                        <a:t>static &lt;T,K,A,D&gt; Collector&lt;T,?,[Concurrent]Map&lt;K,D&gt;&gt; </a:t>
                      </a:r>
                      <a:r>
                        <a:rPr lang="en-CA" sz="1000" dirty="0" err="1" smtClean="0"/>
                        <a:t>Collectors.groupingBy</a:t>
                      </a:r>
                      <a:r>
                        <a:rPr lang="en-CA" sz="1000" dirty="0" smtClean="0"/>
                        <a:t>[Concurrent](Function&lt;? super T,? extends K&gt; classifier, Collector&lt;? super T,A,D&gt; downstream)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1000" dirty="0" smtClean="0"/>
                        <a:t>Returns a [concurrent] Collector implementing a cascaded "group by" operation on input elements of type T, grouping elements according to a classification function, and then performing a reduction operation on the values associated with a given key using the specified downstream Collector.</a:t>
                      </a:r>
                    </a:p>
                  </a:txBody>
                  <a:tcPr/>
                </a:tc>
              </a:tr>
              <a:tr h="434002">
                <a:tc>
                  <a:txBody>
                    <a:bodyPr/>
                    <a:lstStyle/>
                    <a:p>
                      <a:r>
                        <a:rPr lang="en-CA" sz="1000" dirty="0" smtClean="0"/>
                        <a:t>static &lt;T,K,A,D,M extends [Concurrent]Map&lt;K,D&gt;&gt; Collector&lt;T,?,M&gt; </a:t>
                      </a:r>
                      <a:r>
                        <a:rPr lang="en-CA" sz="1000" dirty="0" err="1" smtClean="0"/>
                        <a:t>Collectors.groupingBy</a:t>
                      </a:r>
                      <a:r>
                        <a:rPr lang="en-CA" sz="1000" dirty="0" smtClean="0"/>
                        <a:t>[Concurrent](Function&lt;? super T,? extends K&gt; classifier, Supplier&lt;M&gt; </a:t>
                      </a:r>
                      <a:r>
                        <a:rPr lang="en-CA" sz="1000" dirty="0" err="1" smtClean="0"/>
                        <a:t>mapFactory</a:t>
                      </a:r>
                      <a:r>
                        <a:rPr lang="en-CA" sz="1000" dirty="0" smtClean="0"/>
                        <a:t>, Collector&lt;? super T,A,D&gt; downstream)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1000" dirty="0" smtClean="0"/>
                        <a:t>Returns a [concurrent] Collector implementing a cascaded "group by" operation on input elements of type T, grouping elements according to a classification function, and then performing a reduction operation on the values associated with a given key using the specified downstream Collector.</a:t>
                      </a:r>
                    </a:p>
                  </a:txBody>
                  <a:tcPr/>
                </a:tc>
              </a:tr>
            </a:tbl>
          </a:graphicData>
        </a:graphic>
      </p:graphicFrame>
    </p:spTree>
    <p:extLst>
      <p:ext uri="{BB962C8B-B14F-4D97-AF65-F5344CB8AC3E}">
        <p14:creationId xmlns:p14="http://schemas.microsoft.com/office/powerpoint/2010/main" val="2028862163"/>
      </p:ext>
    </p:extLst>
  </p:cSld>
  <p:clrMapOvr>
    <a:masterClrMapping/>
  </p:clrMapOvr>
  <p:transition spd="med" advTm="12000"/>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57453" y="170369"/>
            <a:ext cx="8638256" cy="362197"/>
          </a:xfrm>
        </p:spPr>
        <p:txBody>
          <a:bodyPr/>
          <a:lstStyle/>
          <a:p>
            <a:r>
              <a:rPr lang="en-CA" sz="1600" dirty="0" smtClean="0"/>
              <a:t>Topic 4-6 : Collectors API: joining()</a:t>
            </a:r>
            <a:endParaRPr lang="en-US" sz="1600" dirty="0"/>
          </a:p>
        </p:txBody>
      </p:sp>
      <p:sp>
        <p:nvSpPr>
          <p:cNvPr id="87043" name="Rectangle 3"/>
          <p:cNvSpPr>
            <a:spLocks noGrp="1" noChangeArrowheads="1"/>
          </p:cNvSpPr>
          <p:nvPr>
            <p:ph idx="1"/>
          </p:nvPr>
        </p:nvSpPr>
        <p:spPr>
          <a:xfrm>
            <a:off x="257452" y="532566"/>
            <a:ext cx="8735628" cy="3773104"/>
          </a:xfrm>
        </p:spPr>
        <p:txBody>
          <a:bodyPr/>
          <a:lstStyle/>
          <a:p>
            <a:pPr marL="0" indent="0">
              <a:buNone/>
            </a:pPr>
            <a:r>
              <a:rPr lang="en-CA" sz="1200" dirty="0" smtClean="0">
                <a:solidFill>
                  <a:schemeClr val="tx1"/>
                </a:solidFill>
              </a:rPr>
              <a:t>// you need having a Stream&lt;</a:t>
            </a:r>
            <a:r>
              <a:rPr lang="en-CA" sz="1200" dirty="0" err="1" smtClean="0">
                <a:solidFill>
                  <a:schemeClr val="tx1"/>
                </a:solidFill>
              </a:rPr>
              <a:t>CharSequence</a:t>
            </a:r>
            <a:r>
              <a:rPr lang="en-CA" sz="1200" dirty="0" smtClean="0">
                <a:solidFill>
                  <a:schemeClr val="tx1"/>
                </a:solidFill>
              </a:rPr>
              <a:t>&gt; or you have to map() it before the method</a:t>
            </a:r>
          </a:p>
          <a:p>
            <a:pPr marL="0" indent="0">
              <a:buNone/>
            </a:pPr>
            <a:endParaRPr lang="en-CA" sz="1200" dirty="0">
              <a:solidFill>
                <a:schemeClr val="tx1"/>
              </a:solidFill>
            </a:endParaRPr>
          </a:p>
          <a:p>
            <a:pPr marL="0" indent="0">
              <a:buNone/>
            </a:pPr>
            <a:r>
              <a:rPr lang="en-CA" sz="1200" dirty="0" smtClean="0">
                <a:solidFill>
                  <a:schemeClr val="tx1"/>
                </a:solidFill>
              </a:rPr>
              <a:t>// </a:t>
            </a:r>
            <a:r>
              <a:rPr lang="en-CA" sz="1200" dirty="0">
                <a:solidFill>
                  <a:schemeClr val="tx1"/>
                </a:solidFill>
              </a:rPr>
              <a:t>we get a concatenated list of car names</a:t>
            </a:r>
          </a:p>
          <a:p>
            <a:pPr marL="0" indent="0">
              <a:buNone/>
            </a:pPr>
            <a:r>
              <a:rPr lang="en-CA" sz="1200" dirty="0">
                <a:solidFill>
                  <a:srgbClr val="000000"/>
                </a:solidFill>
              </a:rPr>
              <a:t>String joined1 = </a:t>
            </a:r>
            <a:r>
              <a:rPr lang="en-CA" sz="1200" dirty="0" err="1">
                <a:solidFill>
                  <a:srgbClr val="000000"/>
                </a:solidFill>
              </a:rPr>
              <a:t>Stream.of</a:t>
            </a:r>
            <a:r>
              <a:rPr lang="en-CA" sz="1200" dirty="0">
                <a:solidFill>
                  <a:srgbClr val="000000"/>
                </a:solidFill>
              </a:rPr>
              <a:t>(</a:t>
            </a:r>
            <a:r>
              <a:rPr lang="en-CA" sz="1200" dirty="0" err="1">
                <a:solidFill>
                  <a:srgbClr val="000000"/>
                </a:solidFill>
              </a:rPr>
              <a:t>Car.values</a:t>
            </a:r>
            <a:r>
              <a:rPr lang="en-CA" sz="1200" dirty="0">
                <a:solidFill>
                  <a:srgbClr val="000000"/>
                </a:solidFill>
              </a:rPr>
              <a:t>()).map(Car::</a:t>
            </a:r>
            <a:r>
              <a:rPr lang="en-CA" sz="1200" dirty="0" err="1">
                <a:solidFill>
                  <a:srgbClr val="000000"/>
                </a:solidFill>
              </a:rPr>
              <a:t>toString</a:t>
            </a:r>
            <a:r>
              <a:rPr lang="en-CA" sz="1200" dirty="0" smtClean="0">
                <a:solidFill>
                  <a:srgbClr val="000000"/>
                </a:solidFill>
              </a:rPr>
              <a:t>).</a:t>
            </a:r>
            <a:r>
              <a:rPr lang="en-CA" sz="1200" dirty="0">
                <a:solidFill>
                  <a:srgbClr val="000000"/>
                </a:solidFill>
              </a:rPr>
              <a:t>collect(</a:t>
            </a:r>
            <a:r>
              <a:rPr lang="en-CA" sz="1200" dirty="0" err="1">
                <a:solidFill>
                  <a:srgbClr val="000000"/>
                </a:solidFill>
              </a:rPr>
              <a:t>Collectors.joining</a:t>
            </a:r>
            <a:r>
              <a:rPr lang="en-CA" sz="1200" dirty="0">
                <a:solidFill>
                  <a:srgbClr val="000000"/>
                </a:solidFill>
              </a:rPr>
              <a:t>());</a:t>
            </a:r>
          </a:p>
          <a:p>
            <a:pPr marL="0" indent="0">
              <a:buNone/>
            </a:pPr>
            <a:r>
              <a:rPr lang="en-CA" sz="1200" dirty="0" err="1">
                <a:solidFill>
                  <a:srgbClr val="000000"/>
                </a:solidFill>
              </a:rPr>
              <a:t>System.out.println</a:t>
            </a:r>
            <a:r>
              <a:rPr lang="en-CA" sz="1200" dirty="0">
                <a:solidFill>
                  <a:srgbClr val="000000"/>
                </a:solidFill>
              </a:rPr>
              <a:t>(joined1);</a:t>
            </a:r>
          </a:p>
          <a:p>
            <a:pPr marL="0" indent="0">
              <a:buNone/>
            </a:pPr>
            <a:r>
              <a:rPr lang="en-CA" sz="1200" dirty="0">
                <a:solidFill>
                  <a:schemeClr val="tx1"/>
                </a:solidFill>
              </a:rPr>
              <a:t>// </a:t>
            </a:r>
            <a:r>
              <a:rPr lang="en-CA" sz="1200" dirty="0" smtClean="0">
                <a:solidFill>
                  <a:schemeClr val="tx1"/>
                </a:solidFill>
              </a:rPr>
              <a:t>FORESTERIMPREZAACCORDECHORAV4EscortModelT</a:t>
            </a:r>
            <a:endParaRPr lang="en-CA" sz="1200" dirty="0">
              <a:solidFill>
                <a:schemeClr val="tx1"/>
              </a:solidFill>
            </a:endParaRPr>
          </a:p>
          <a:p>
            <a:pPr marL="0" indent="0">
              <a:buNone/>
            </a:pPr>
            <a:endParaRPr lang="en-CA" sz="1200" dirty="0">
              <a:solidFill>
                <a:schemeClr val="tx1"/>
              </a:solidFill>
            </a:endParaRPr>
          </a:p>
          <a:p>
            <a:pPr marL="0" indent="0">
              <a:buNone/>
            </a:pPr>
            <a:r>
              <a:rPr lang="en-CA" sz="1200" dirty="0">
                <a:solidFill>
                  <a:schemeClr val="tx1"/>
                </a:solidFill>
              </a:rPr>
              <a:t>// we get a concatenated list of car names with a separator</a:t>
            </a:r>
          </a:p>
          <a:p>
            <a:pPr marL="0" indent="0">
              <a:buNone/>
            </a:pPr>
            <a:r>
              <a:rPr lang="en-CA" sz="1200" dirty="0">
                <a:solidFill>
                  <a:srgbClr val="000000"/>
                </a:solidFill>
              </a:rPr>
              <a:t>String joined2 = </a:t>
            </a:r>
            <a:r>
              <a:rPr lang="en-CA" sz="1200" dirty="0" err="1">
                <a:solidFill>
                  <a:srgbClr val="000000"/>
                </a:solidFill>
              </a:rPr>
              <a:t>Stream.of</a:t>
            </a:r>
            <a:r>
              <a:rPr lang="en-CA" sz="1200" dirty="0">
                <a:solidFill>
                  <a:srgbClr val="000000"/>
                </a:solidFill>
              </a:rPr>
              <a:t>(</a:t>
            </a:r>
            <a:r>
              <a:rPr lang="en-CA" sz="1200" dirty="0" err="1">
                <a:solidFill>
                  <a:srgbClr val="000000"/>
                </a:solidFill>
              </a:rPr>
              <a:t>Car.values</a:t>
            </a:r>
            <a:r>
              <a:rPr lang="en-CA" sz="1200" dirty="0">
                <a:solidFill>
                  <a:srgbClr val="000000"/>
                </a:solidFill>
              </a:rPr>
              <a:t>()).map(Car::</a:t>
            </a:r>
            <a:r>
              <a:rPr lang="en-CA" sz="1200" dirty="0" err="1">
                <a:solidFill>
                  <a:srgbClr val="000000"/>
                </a:solidFill>
              </a:rPr>
              <a:t>toString</a:t>
            </a:r>
            <a:r>
              <a:rPr lang="en-CA" sz="1200" dirty="0" smtClean="0">
                <a:solidFill>
                  <a:srgbClr val="000000"/>
                </a:solidFill>
              </a:rPr>
              <a:t>).</a:t>
            </a:r>
            <a:r>
              <a:rPr lang="en-CA" sz="1200" dirty="0">
                <a:solidFill>
                  <a:srgbClr val="000000"/>
                </a:solidFill>
              </a:rPr>
              <a:t>collect(</a:t>
            </a:r>
            <a:r>
              <a:rPr lang="en-CA" sz="1200" dirty="0" err="1">
                <a:solidFill>
                  <a:srgbClr val="000000"/>
                </a:solidFill>
              </a:rPr>
              <a:t>Collectors.joining</a:t>
            </a:r>
            <a:r>
              <a:rPr lang="en-CA" sz="1200" dirty="0">
                <a:solidFill>
                  <a:srgbClr val="000000"/>
                </a:solidFill>
              </a:rPr>
              <a:t>(","));</a:t>
            </a:r>
          </a:p>
          <a:p>
            <a:pPr marL="0" indent="0">
              <a:buNone/>
            </a:pPr>
            <a:r>
              <a:rPr lang="en-CA" sz="1200" dirty="0" err="1">
                <a:solidFill>
                  <a:srgbClr val="000000"/>
                </a:solidFill>
              </a:rPr>
              <a:t>System.out.println</a:t>
            </a:r>
            <a:r>
              <a:rPr lang="en-CA" sz="1200" dirty="0">
                <a:solidFill>
                  <a:srgbClr val="000000"/>
                </a:solidFill>
              </a:rPr>
              <a:t>(joined2);</a:t>
            </a:r>
          </a:p>
          <a:p>
            <a:pPr marL="0" indent="0">
              <a:buNone/>
            </a:pPr>
            <a:r>
              <a:rPr lang="en-CA" sz="1200" dirty="0">
                <a:solidFill>
                  <a:schemeClr val="tx1"/>
                </a:solidFill>
              </a:rPr>
              <a:t>// </a:t>
            </a:r>
            <a:r>
              <a:rPr lang="en-CA" sz="1200" dirty="0" smtClean="0">
                <a:solidFill>
                  <a:schemeClr val="tx1"/>
                </a:solidFill>
              </a:rPr>
              <a:t>FORESTER,IMPREZA,ACCORD,ECHO,RAV4,Escort,ModelT</a:t>
            </a:r>
            <a:endParaRPr lang="en-CA" sz="1200" dirty="0">
              <a:solidFill>
                <a:schemeClr val="tx1"/>
              </a:solidFill>
            </a:endParaRPr>
          </a:p>
          <a:p>
            <a:pPr marL="0" indent="0">
              <a:buNone/>
            </a:pPr>
            <a:endParaRPr lang="en-CA" sz="1200" dirty="0">
              <a:solidFill>
                <a:schemeClr val="tx1"/>
              </a:solidFill>
            </a:endParaRPr>
          </a:p>
          <a:p>
            <a:pPr marL="0" indent="0">
              <a:buNone/>
            </a:pPr>
            <a:r>
              <a:rPr lang="en-CA" sz="1200" dirty="0">
                <a:solidFill>
                  <a:schemeClr val="tx1"/>
                </a:solidFill>
              </a:rPr>
              <a:t>// we get a concatenated list of car names with a separator, a prefix, a suffix</a:t>
            </a:r>
          </a:p>
          <a:p>
            <a:pPr marL="0" indent="0">
              <a:buNone/>
            </a:pPr>
            <a:r>
              <a:rPr lang="en-CA" sz="1200" dirty="0">
                <a:solidFill>
                  <a:srgbClr val="000000"/>
                </a:solidFill>
              </a:rPr>
              <a:t>String joined3 = </a:t>
            </a:r>
            <a:r>
              <a:rPr lang="en-CA" sz="1200" dirty="0" err="1">
                <a:solidFill>
                  <a:srgbClr val="000000"/>
                </a:solidFill>
              </a:rPr>
              <a:t>Stream.of</a:t>
            </a:r>
            <a:r>
              <a:rPr lang="en-CA" sz="1200" dirty="0">
                <a:solidFill>
                  <a:srgbClr val="000000"/>
                </a:solidFill>
              </a:rPr>
              <a:t>(</a:t>
            </a:r>
            <a:r>
              <a:rPr lang="en-CA" sz="1200" dirty="0" err="1">
                <a:solidFill>
                  <a:srgbClr val="000000"/>
                </a:solidFill>
              </a:rPr>
              <a:t>Car.values</a:t>
            </a:r>
            <a:r>
              <a:rPr lang="en-CA" sz="1200" dirty="0">
                <a:solidFill>
                  <a:srgbClr val="000000"/>
                </a:solidFill>
              </a:rPr>
              <a:t>()).map(Car::</a:t>
            </a:r>
            <a:r>
              <a:rPr lang="en-CA" sz="1200" dirty="0" err="1">
                <a:solidFill>
                  <a:srgbClr val="000000"/>
                </a:solidFill>
              </a:rPr>
              <a:t>toString</a:t>
            </a:r>
            <a:r>
              <a:rPr lang="en-CA" sz="1200" dirty="0" smtClean="0">
                <a:solidFill>
                  <a:srgbClr val="000000"/>
                </a:solidFill>
              </a:rPr>
              <a:t>).</a:t>
            </a:r>
            <a:r>
              <a:rPr lang="en-CA" sz="1200" dirty="0">
                <a:solidFill>
                  <a:srgbClr val="000000"/>
                </a:solidFill>
              </a:rPr>
              <a:t>collect(</a:t>
            </a:r>
            <a:r>
              <a:rPr lang="en-CA" sz="1200" dirty="0" err="1">
                <a:solidFill>
                  <a:srgbClr val="000000"/>
                </a:solidFill>
              </a:rPr>
              <a:t>Collectors.joining</a:t>
            </a:r>
            <a:r>
              <a:rPr lang="en-CA" sz="1200" dirty="0">
                <a:solidFill>
                  <a:srgbClr val="000000"/>
                </a:solidFill>
              </a:rPr>
              <a:t>(",", "&lt;", "&gt;"));</a:t>
            </a:r>
          </a:p>
          <a:p>
            <a:pPr marL="0" indent="0">
              <a:buNone/>
            </a:pPr>
            <a:r>
              <a:rPr lang="en-CA" sz="1200" dirty="0" err="1">
                <a:solidFill>
                  <a:srgbClr val="000000"/>
                </a:solidFill>
              </a:rPr>
              <a:t>System.out.println</a:t>
            </a:r>
            <a:r>
              <a:rPr lang="en-CA" sz="1200" dirty="0">
                <a:solidFill>
                  <a:srgbClr val="000000"/>
                </a:solidFill>
              </a:rPr>
              <a:t>(joined3);</a:t>
            </a:r>
          </a:p>
          <a:p>
            <a:pPr marL="0" indent="0">
              <a:buNone/>
            </a:pPr>
            <a:r>
              <a:rPr lang="en-CA" sz="1200" dirty="0">
                <a:solidFill>
                  <a:schemeClr val="tx1"/>
                </a:solidFill>
              </a:rPr>
              <a:t>// &lt;</a:t>
            </a:r>
            <a:r>
              <a:rPr lang="en-CA" sz="1200" dirty="0" smtClean="0">
                <a:solidFill>
                  <a:schemeClr val="tx1"/>
                </a:solidFill>
              </a:rPr>
              <a:t>FORESTER,IMPREZA,ACCORD,ECHO,RAV4,Escort,ModelT</a:t>
            </a:r>
            <a:r>
              <a:rPr lang="en-CA" sz="1200" dirty="0">
                <a:solidFill>
                  <a:schemeClr val="tx1"/>
                </a:solidFill>
              </a:rPr>
              <a:t>&gt;</a:t>
            </a:r>
            <a:endParaRPr lang="en-CA" sz="1200" dirty="0" smtClean="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961521238"/>
              </p:ext>
            </p:extLst>
          </p:nvPr>
        </p:nvGraphicFramePr>
        <p:xfrm>
          <a:off x="221942" y="4433154"/>
          <a:ext cx="8771138" cy="1944975"/>
        </p:xfrm>
        <a:graphic>
          <a:graphicData uri="http://schemas.openxmlformats.org/drawingml/2006/table">
            <a:tbl>
              <a:tblPr firstRow="1" bandRow="1">
                <a:tableStyleId>{5C22544A-7EE6-4342-B048-85BDC9FD1C3A}</a:tableStyleId>
              </a:tblPr>
              <a:tblGrid>
                <a:gridCol w="3973612"/>
                <a:gridCol w="4797526"/>
              </a:tblGrid>
              <a:tr h="390495">
                <a:tc>
                  <a:txBody>
                    <a:bodyPr/>
                    <a:lstStyle/>
                    <a:p>
                      <a:pPr algn="ctr"/>
                      <a:r>
                        <a:rPr lang="en-US" sz="1200" dirty="0" smtClean="0"/>
                        <a:t>Signature</a:t>
                      </a:r>
                      <a:endParaRPr lang="en-US" sz="1200" dirty="0"/>
                    </a:p>
                  </a:txBody>
                  <a:tcPr/>
                </a:tc>
                <a:tc>
                  <a:txBody>
                    <a:bodyPr/>
                    <a:lstStyle/>
                    <a:p>
                      <a:pPr algn="ctr"/>
                      <a:r>
                        <a:rPr lang="en-US" sz="1200" dirty="0" smtClean="0"/>
                        <a:t>Description</a:t>
                      </a:r>
                      <a:endParaRPr lang="en-US" sz="1200" dirty="0"/>
                    </a:p>
                  </a:txBody>
                  <a:tcPr/>
                </a:tc>
              </a:tr>
              <a:tr h="383044">
                <a:tc>
                  <a:txBody>
                    <a:bodyPr/>
                    <a:lstStyle/>
                    <a:p>
                      <a:r>
                        <a:rPr lang="en-CA" sz="1200" dirty="0" smtClean="0"/>
                        <a:t>static Collector&lt;</a:t>
                      </a:r>
                      <a:r>
                        <a:rPr lang="en-CA" sz="1200" dirty="0" err="1" smtClean="0"/>
                        <a:t>CharSequence</a:t>
                      </a:r>
                      <a:r>
                        <a:rPr lang="en-CA" sz="1200" dirty="0" smtClean="0"/>
                        <a:t>,?,String&gt; </a:t>
                      </a:r>
                      <a:r>
                        <a:rPr lang="en-CA" sz="1200" dirty="0" err="1" smtClean="0"/>
                        <a:t>Collectors.joining</a:t>
                      </a:r>
                      <a:r>
                        <a:rPr lang="en-CA" sz="1200" dirty="0" smtClean="0"/>
                        <a:t>()</a:t>
                      </a:r>
                      <a:endParaRPr lang="en-CA" sz="1200" dirty="0"/>
                    </a:p>
                  </a:txBody>
                  <a:tcPr/>
                </a:tc>
                <a:tc>
                  <a:txBody>
                    <a:bodyPr/>
                    <a:lstStyle/>
                    <a:p>
                      <a:r>
                        <a:rPr lang="en-US" sz="1200" dirty="0" smtClean="0"/>
                        <a:t>Returns a Collector that concatenates the input elements into a String, in encounter order.</a:t>
                      </a:r>
                      <a:endParaRPr lang="en-CA" sz="1200" dirty="0"/>
                    </a:p>
                  </a:txBody>
                  <a:tcPr/>
                </a:tc>
              </a:tr>
              <a:tr h="454443">
                <a:tc>
                  <a:txBody>
                    <a:bodyPr/>
                    <a:lstStyle/>
                    <a:p>
                      <a:r>
                        <a:rPr lang="en-US" sz="1200" dirty="0" smtClean="0"/>
                        <a:t>static Collector&lt;</a:t>
                      </a:r>
                      <a:r>
                        <a:rPr lang="en-US" sz="1200" dirty="0" err="1" smtClean="0"/>
                        <a:t>CharSequence</a:t>
                      </a:r>
                      <a:r>
                        <a:rPr lang="en-US" sz="1200" dirty="0" smtClean="0"/>
                        <a:t>,?,String&gt; </a:t>
                      </a:r>
                      <a:r>
                        <a:rPr lang="en-US" sz="1200" dirty="0" err="1" smtClean="0"/>
                        <a:t>Collectors.joining</a:t>
                      </a:r>
                      <a:r>
                        <a:rPr lang="en-US" sz="1200" dirty="0" smtClean="0"/>
                        <a:t>(</a:t>
                      </a:r>
                      <a:r>
                        <a:rPr lang="en-US" sz="1200" dirty="0" err="1" smtClean="0"/>
                        <a:t>CharSequence</a:t>
                      </a:r>
                      <a:r>
                        <a:rPr lang="en-US" sz="1200" dirty="0" smtClean="0"/>
                        <a:t> delimiter)</a:t>
                      </a:r>
                      <a:endParaRPr lang="en-CA" sz="1200" dirty="0"/>
                    </a:p>
                  </a:txBody>
                  <a:tcPr/>
                </a:tc>
                <a:tc>
                  <a:txBody>
                    <a:bodyPr/>
                    <a:lstStyle/>
                    <a:p>
                      <a:r>
                        <a:rPr lang="en-US" sz="1200" dirty="0" smtClean="0"/>
                        <a:t>Returns a Collector that concatenates the input elements, separated by the specified delimiter, in encounter order.</a:t>
                      </a:r>
                      <a:endParaRPr lang="en-CA" sz="1200" dirty="0"/>
                    </a:p>
                  </a:txBody>
                  <a:tcPr/>
                </a:tc>
              </a:tr>
              <a:tr h="548439">
                <a:tc>
                  <a:txBody>
                    <a:bodyPr/>
                    <a:lstStyle/>
                    <a:p>
                      <a:r>
                        <a:rPr lang="en-CA" sz="1200" dirty="0" smtClean="0"/>
                        <a:t>static Collector&lt;</a:t>
                      </a:r>
                      <a:r>
                        <a:rPr lang="en-CA" sz="1200" dirty="0" err="1" smtClean="0"/>
                        <a:t>CharSequence</a:t>
                      </a:r>
                      <a:r>
                        <a:rPr lang="en-CA" sz="1200" dirty="0" smtClean="0"/>
                        <a:t>,?,String&gt; </a:t>
                      </a:r>
                      <a:r>
                        <a:rPr lang="en-CA" sz="1200" dirty="0" err="1" smtClean="0"/>
                        <a:t>Collectors.joining</a:t>
                      </a:r>
                      <a:r>
                        <a:rPr lang="en-CA" sz="1200" dirty="0" smtClean="0"/>
                        <a:t>(</a:t>
                      </a:r>
                      <a:r>
                        <a:rPr lang="en-CA" sz="1200" dirty="0" err="1" smtClean="0"/>
                        <a:t>CharSequence</a:t>
                      </a:r>
                      <a:r>
                        <a:rPr lang="en-CA" sz="1200" dirty="0" smtClean="0"/>
                        <a:t> delimiter, </a:t>
                      </a:r>
                      <a:r>
                        <a:rPr lang="en-CA" sz="1200" dirty="0" err="1" smtClean="0"/>
                        <a:t>CharSequence</a:t>
                      </a:r>
                      <a:r>
                        <a:rPr lang="en-CA" sz="1200" dirty="0" smtClean="0"/>
                        <a:t> prefix, </a:t>
                      </a:r>
                      <a:r>
                        <a:rPr lang="en-CA" sz="1200" dirty="0" err="1" smtClean="0"/>
                        <a:t>CharSequence</a:t>
                      </a:r>
                      <a:r>
                        <a:rPr lang="en-CA" sz="1200" dirty="0" smtClean="0"/>
                        <a:t> suffix)</a:t>
                      </a:r>
                      <a:endParaRPr lang="en-CA" sz="1200" dirty="0"/>
                    </a:p>
                  </a:txBody>
                  <a:tcPr/>
                </a:tc>
                <a:tc>
                  <a:txBody>
                    <a:bodyPr/>
                    <a:lstStyle/>
                    <a:p>
                      <a:r>
                        <a:rPr lang="en-US" sz="1200" dirty="0" smtClean="0"/>
                        <a:t>Returns a Collector that concatenates the input elements, separated by the specified delimiter, with the specified prefix and suffix, in encounter order.</a:t>
                      </a:r>
                      <a:endParaRPr lang="en-CA" sz="1200" dirty="0"/>
                    </a:p>
                  </a:txBody>
                  <a:tcPr/>
                </a:tc>
              </a:tr>
            </a:tbl>
          </a:graphicData>
        </a:graphic>
      </p:graphicFrame>
    </p:spTree>
    <p:extLst>
      <p:ext uri="{BB962C8B-B14F-4D97-AF65-F5344CB8AC3E}">
        <p14:creationId xmlns:p14="http://schemas.microsoft.com/office/powerpoint/2010/main" val="2733313597"/>
      </p:ext>
    </p:extLst>
  </p:cSld>
  <p:clrMapOvr>
    <a:masterClrMapping/>
  </p:clrMapOvr>
  <p:transition spd="med" advTm="12000"/>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27050" y="374650"/>
            <a:ext cx="8086725" cy="362197"/>
          </a:xfrm>
        </p:spPr>
        <p:txBody>
          <a:bodyPr/>
          <a:lstStyle/>
          <a:p>
            <a:r>
              <a:rPr lang="en-CA" sz="1600" dirty="0" smtClean="0"/>
              <a:t>Topic 4-6 : Collectors API: </a:t>
            </a:r>
            <a:r>
              <a:rPr lang="en-CA" sz="1600" dirty="0" err="1" smtClean="0"/>
              <a:t>partitioningBy</a:t>
            </a:r>
            <a:r>
              <a:rPr lang="en-CA" sz="1600" dirty="0" smtClean="0"/>
              <a:t>()</a:t>
            </a:r>
            <a:endParaRPr lang="en-US" sz="1600" dirty="0"/>
          </a:p>
        </p:txBody>
      </p:sp>
      <p:sp>
        <p:nvSpPr>
          <p:cNvPr id="87043" name="Rectangle 3"/>
          <p:cNvSpPr>
            <a:spLocks noGrp="1" noChangeArrowheads="1"/>
          </p:cNvSpPr>
          <p:nvPr>
            <p:ph idx="1"/>
          </p:nvPr>
        </p:nvSpPr>
        <p:spPr>
          <a:xfrm>
            <a:off x="527050" y="754602"/>
            <a:ext cx="8086725" cy="3340743"/>
          </a:xfrm>
        </p:spPr>
        <p:txBody>
          <a:bodyPr/>
          <a:lstStyle/>
          <a:p>
            <a:pPr marL="0" indent="0">
              <a:buNone/>
            </a:pPr>
            <a:r>
              <a:rPr lang="en-CA" sz="1400" dirty="0" smtClean="0">
                <a:solidFill>
                  <a:schemeClr val="tx1"/>
                </a:solidFill>
              </a:rPr>
              <a:t>// This is a specialized version of </a:t>
            </a:r>
            <a:r>
              <a:rPr lang="en-CA" sz="1400" dirty="0" err="1" smtClean="0">
                <a:solidFill>
                  <a:schemeClr val="tx1"/>
                </a:solidFill>
              </a:rPr>
              <a:t>groupingBy</a:t>
            </a:r>
            <a:r>
              <a:rPr lang="en-CA" sz="1400" dirty="0" smtClean="0">
                <a:solidFill>
                  <a:schemeClr val="tx1"/>
                </a:solidFill>
              </a:rPr>
              <a:t>()</a:t>
            </a:r>
          </a:p>
          <a:p>
            <a:pPr marL="0" indent="0">
              <a:buNone/>
            </a:pPr>
            <a:endParaRPr lang="en-CA" sz="1400" dirty="0">
              <a:solidFill>
                <a:schemeClr val="tx1"/>
              </a:solidFill>
            </a:endParaRPr>
          </a:p>
          <a:p>
            <a:pPr marL="0" indent="0">
              <a:buNone/>
            </a:pPr>
            <a:r>
              <a:rPr lang="en-CA" sz="1400" dirty="0" smtClean="0">
                <a:solidFill>
                  <a:schemeClr val="tx1"/>
                </a:solidFill>
              </a:rPr>
              <a:t>// </a:t>
            </a:r>
            <a:r>
              <a:rPr lang="en-CA" sz="1400" dirty="0">
                <a:solidFill>
                  <a:schemeClr val="tx1"/>
                </a:solidFill>
              </a:rPr>
              <a:t>we get a Map&lt;</a:t>
            </a:r>
            <a:r>
              <a:rPr lang="en-CA" sz="1400" dirty="0" err="1">
                <a:solidFill>
                  <a:schemeClr val="tx1"/>
                </a:solidFill>
              </a:rPr>
              <a:t>Boolean,List</a:t>
            </a:r>
            <a:r>
              <a:rPr lang="en-CA" sz="1400" dirty="0">
                <a:solidFill>
                  <a:schemeClr val="tx1"/>
                </a:solidFill>
              </a:rPr>
              <a:t>&lt;Car&gt;&gt; as a result, the cars are grouped by the predicate result</a:t>
            </a:r>
          </a:p>
          <a:p>
            <a:pPr marL="0" indent="0">
              <a:buNone/>
            </a:pPr>
            <a:r>
              <a:rPr lang="en-CA" sz="1400" dirty="0">
                <a:solidFill>
                  <a:srgbClr val="000000"/>
                </a:solidFill>
              </a:rPr>
              <a:t>Map&lt;Boolean, List&lt;Car&gt;&gt; map1 = </a:t>
            </a:r>
            <a:r>
              <a:rPr lang="en-CA" sz="1400" dirty="0" err="1">
                <a:solidFill>
                  <a:srgbClr val="000000"/>
                </a:solidFill>
              </a:rPr>
              <a:t>Stream.of</a:t>
            </a:r>
            <a:r>
              <a:rPr lang="en-CA" sz="1400" dirty="0">
                <a:solidFill>
                  <a:srgbClr val="000000"/>
                </a:solidFill>
              </a:rPr>
              <a:t>(</a:t>
            </a:r>
            <a:r>
              <a:rPr lang="en-CA" sz="1400" dirty="0" err="1">
                <a:solidFill>
                  <a:srgbClr val="000000"/>
                </a:solidFill>
              </a:rPr>
              <a:t>Car.values</a:t>
            </a:r>
            <a:r>
              <a:rPr lang="en-CA" sz="1400" dirty="0">
                <a:solidFill>
                  <a:srgbClr val="000000"/>
                </a:solidFill>
              </a:rPr>
              <a:t>()).collect(</a:t>
            </a:r>
          </a:p>
          <a:p>
            <a:pPr marL="0" indent="0">
              <a:buNone/>
            </a:pPr>
            <a:r>
              <a:rPr lang="en-CA" sz="1400" dirty="0">
                <a:solidFill>
                  <a:srgbClr val="000000"/>
                </a:solidFill>
              </a:rPr>
              <a:t>		</a:t>
            </a:r>
            <a:r>
              <a:rPr lang="en-CA" sz="1400" dirty="0" err="1" smtClean="0">
                <a:solidFill>
                  <a:srgbClr val="000000"/>
                </a:solidFill>
              </a:rPr>
              <a:t>Collectors.partitioningBy</a:t>
            </a:r>
            <a:r>
              <a:rPr lang="en-CA" sz="1400" dirty="0" smtClean="0">
                <a:solidFill>
                  <a:srgbClr val="000000"/>
                </a:solidFill>
              </a:rPr>
              <a:t>(Car</a:t>
            </a:r>
            <a:r>
              <a:rPr lang="en-CA" sz="1400" dirty="0">
                <a:solidFill>
                  <a:srgbClr val="000000"/>
                </a:solidFill>
              </a:rPr>
              <a:t>::</a:t>
            </a:r>
            <a:r>
              <a:rPr lang="en-CA" sz="1400" dirty="0" err="1">
                <a:solidFill>
                  <a:srgbClr val="000000"/>
                </a:solidFill>
              </a:rPr>
              <a:t>isRecent</a:t>
            </a:r>
            <a:r>
              <a:rPr lang="en-CA" sz="1400" dirty="0">
                <a:solidFill>
                  <a:srgbClr val="000000"/>
                </a:solidFill>
              </a:rPr>
              <a:t>));</a:t>
            </a:r>
          </a:p>
          <a:p>
            <a:pPr marL="0" indent="0">
              <a:buNone/>
            </a:pPr>
            <a:r>
              <a:rPr lang="en-CA" sz="1400" dirty="0" err="1">
                <a:solidFill>
                  <a:srgbClr val="000000"/>
                </a:solidFill>
              </a:rPr>
              <a:t>System.out.println</a:t>
            </a:r>
            <a:r>
              <a:rPr lang="en-CA" sz="1400" dirty="0">
                <a:solidFill>
                  <a:srgbClr val="000000"/>
                </a:solidFill>
              </a:rPr>
              <a:t>(map1);</a:t>
            </a:r>
          </a:p>
          <a:p>
            <a:pPr marL="0" indent="0">
              <a:buNone/>
            </a:pPr>
            <a:r>
              <a:rPr lang="en-CA" sz="1400" dirty="0">
                <a:solidFill>
                  <a:schemeClr val="tx1"/>
                </a:solidFill>
              </a:rPr>
              <a:t>// {false=[</a:t>
            </a:r>
            <a:r>
              <a:rPr lang="en-CA" sz="1400" dirty="0" err="1">
                <a:solidFill>
                  <a:schemeClr val="tx1"/>
                </a:solidFill>
              </a:rPr>
              <a:t>ModelT</a:t>
            </a:r>
            <a:r>
              <a:rPr lang="en-CA" sz="1400" dirty="0">
                <a:solidFill>
                  <a:schemeClr val="tx1"/>
                </a:solidFill>
              </a:rPr>
              <a:t>], true=[FORESTER, </a:t>
            </a:r>
            <a:r>
              <a:rPr lang="en-CA" sz="1400" dirty="0" smtClean="0">
                <a:solidFill>
                  <a:schemeClr val="tx1"/>
                </a:solidFill>
              </a:rPr>
              <a:t>IMPREZA, ACCORD</a:t>
            </a:r>
            <a:r>
              <a:rPr lang="en-CA" sz="1400" dirty="0">
                <a:solidFill>
                  <a:schemeClr val="tx1"/>
                </a:solidFill>
              </a:rPr>
              <a:t>, ECHO, RAV4, Escort]}</a:t>
            </a:r>
          </a:p>
          <a:p>
            <a:pPr marL="0" indent="0">
              <a:buNone/>
            </a:pPr>
            <a:endParaRPr lang="en-CA" sz="1400" dirty="0">
              <a:solidFill>
                <a:schemeClr val="tx1"/>
              </a:solidFill>
            </a:endParaRPr>
          </a:p>
          <a:p>
            <a:pPr marL="0" indent="0">
              <a:buNone/>
            </a:pPr>
            <a:r>
              <a:rPr lang="en-CA" sz="1400" dirty="0">
                <a:solidFill>
                  <a:schemeClr val="tx1"/>
                </a:solidFill>
              </a:rPr>
              <a:t>// provide your downstream collector (</a:t>
            </a:r>
            <a:r>
              <a:rPr lang="en-CA" sz="1400" dirty="0" err="1">
                <a:solidFill>
                  <a:schemeClr val="tx1"/>
                </a:solidFill>
              </a:rPr>
              <a:t>toList</a:t>
            </a:r>
            <a:r>
              <a:rPr lang="en-CA" sz="1400" dirty="0">
                <a:solidFill>
                  <a:schemeClr val="tx1"/>
                </a:solidFill>
              </a:rPr>
              <a:t>() by default)	</a:t>
            </a:r>
          </a:p>
          <a:p>
            <a:pPr marL="0" indent="0">
              <a:buNone/>
            </a:pPr>
            <a:r>
              <a:rPr lang="en-CA" sz="1400" dirty="0">
                <a:solidFill>
                  <a:srgbClr val="000000"/>
                </a:solidFill>
              </a:rPr>
              <a:t>Map&lt;Boolean, List&lt;Car&gt;&gt; map2 = </a:t>
            </a:r>
            <a:r>
              <a:rPr lang="en-CA" sz="1400" dirty="0" err="1">
                <a:solidFill>
                  <a:srgbClr val="000000"/>
                </a:solidFill>
              </a:rPr>
              <a:t>Stream.of</a:t>
            </a:r>
            <a:r>
              <a:rPr lang="en-CA" sz="1400" dirty="0">
                <a:solidFill>
                  <a:srgbClr val="000000"/>
                </a:solidFill>
              </a:rPr>
              <a:t>(</a:t>
            </a:r>
            <a:r>
              <a:rPr lang="en-CA" sz="1400" dirty="0" err="1">
                <a:solidFill>
                  <a:srgbClr val="000000"/>
                </a:solidFill>
              </a:rPr>
              <a:t>Car.values</a:t>
            </a:r>
            <a:r>
              <a:rPr lang="en-CA" sz="1400" dirty="0">
                <a:solidFill>
                  <a:srgbClr val="000000"/>
                </a:solidFill>
              </a:rPr>
              <a:t>()).collect(</a:t>
            </a:r>
          </a:p>
          <a:p>
            <a:pPr marL="0" indent="0">
              <a:buNone/>
            </a:pPr>
            <a:r>
              <a:rPr lang="en-CA" sz="1400" dirty="0">
                <a:solidFill>
                  <a:srgbClr val="000000"/>
                </a:solidFill>
              </a:rPr>
              <a:t>		</a:t>
            </a:r>
            <a:r>
              <a:rPr lang="en-CA" sz="1400" dirty="0" err="1" smtClean="0">
                <a:solidFill>
                  <a:srgbClr val="000000"/>
                </a:solidFill>
              </a:rPr>
              <a:t>Collectors.partitioningBy</a:t>
            </a:r>
            <a:r>
              <a:rPr lang="en-CA" sz="1400" dirty="0" smtClean="0">
                <a:solidFill>
                  <a:srgbClr val="000000"/>
                </a:solidFill>
              </a:rPr>
              <a:t>(Car</a:t>
            </a:r>
            <a:r>
              <a:rPr lang="en-CA" sz="1400" dirty="0">
                <a:solidFill>
                  <a:srgbClr val="000000"/>
                </a:solidFill>
              </a:rPr>
              <a:t>::</a:t>
            </a:r>
            <a:r>
              <a:rPr lang="en-CA" sz="1400" dirty="0" err="1">
                <a:solidFill>
                  <a:srgbClr val="000000"/>
                </a:solidFill>
              </a:rPr>
              <a:t>isRecent</a:t>
            </a:r>
            <a:r>
              <a:rPr lang="en-CA" sz="1400" dirty="0">
                <a:solidFill>
                  <a:srgbClr val="000000"/>
                </a:solidFill>
              </a:rPr>
              <a:t>, </a:t>
            </a:r>
            <a:r>
              <a:rPr lang="en-CA" sz="1400" dirty="0" err="1">
                <a:solidFill>
                  <a:srgbClr val="000000"/>
                </a:solidFill>
              </a:rPr>
              <a:t>Collectors.toList</a:t>
            </a:r>
            <a:r>
              <a:rPr lang="en-CA" sz="1400" dirty="0" smtClean="0">
                <a:solidFill>
                  <a:srgbClr val="000000"/>
                </a:solidFill>
              </a:rPr>
              <a:t>()));</a:t>
            </a:r>
            <a:br>
              <a:rPr lang="en-CA" sz="1400" dirty="0" smtClean="0">
                <a:solidFill>
                  <a:srgbClr val="000000"/>
                </a:solidFill>
              </a:rPr>
            </a:br>
            <a:r>
              <a:rPr lang="en-CA" sz="1400" dirty="0" smtClean="0">
                <a:solidFill>
                  <a:schemeClr val="tx1"/>
                </a:solidFill>
              </a:rPr>
              <a:t>// same output</a:t>
            </a:r>
          </a:p>
        </p:txBody>
      </p:sp>
      <p:graphicFrame>
        <p:nvGraphicFramePr>
          <p:cNvPr id="6" name="Table 5"/>
          <p:cNvGraphicFramePr>
            <a:graphicFrameLocks noGrp="1"/>
          </p:cNvGraphicFramePr>
          <p:nvPr>
            <p:extLst>
              <p:ext uri="{D42A27DB-BD31-4B8C-83A1-F6EECF244321}">
                <p14:modId xmlns:p14="http://schemas.microsoft.com/office/powerpoint/2010/main" val="1973769089"/>
              </p:ext>
            </p:extLst>
          </p:nvPr>
        </p:nvGraphicFramePr>
        <p:xfrm>
          <a:off x="527051" y="4305670"/>
          <a:ext cx="8159750" cy="2219295"/>
        </p:xfrm>
        <a:graphic>
          <a:graphicData uri="http://schemas.openxmlformats.org/drawingml/2006/table">
            <a:tbl>
              <a:tblPr firstRow="1" bandRow="1">
                <a:tableStyleId>{5C22544A-7EE6-4342-B048-85BDC9FD1C3A}</a:tableStyleId>
              </a:tblPr>
              <a:tblGrid>
                <a:gridCol w="3359071"/>
                <a:gridCol w="4800679"/>
              </a:tblGrid>
              <a:tr h="390495">
                <a:tc>
                  <a:txBody>
                    <a:bodyPr/>
                    <a:lstStyle/>
                    <a:p>
                      <a:pPr algn="ctr"/>
                      <a:r>
                        <a:rPr lang="en-US" sz="1200" dirty="0" smtClean="0"/>
                        <a:t>Signature</a:t>
                      </a:r>
                      <a:endParaRPr lang="en-US" sz="1200" dirty="0"/>
                    </a:p>
                  </a:txBody>
                  <a:tcPr/>
                </a:tc>
                <a:tc>
                  <a:txBody>
                    <a:bodyPr/>
                    <a:lstStyle/>
                    <a:p>
                      <a:pPr algn="ctr"/>
                      <a:r>
                        <a:rPr lang="en-US" sz="1200" dirty="0" smtClean="0"/>
                        <a:t>Description</a:t>
                      </a:r>
                      <a:endParaRPr lang="en-US" sz="1200" dirty="0"/>
                    </a:p>
                  </a:txBody>
                  <a:tcPr/>
                </a:tc>
              </a:tr>
              <a:tr h="383044">
                <a:tc>
                  <a:txBody>
                    <a:bodyPr/>
                    <a:lstStyle/>
                    <a:p>
                      <a:r>
                        <a:rPr lang="en-CA" sz="1200" dirty="0" smtClean="0"/>
                        <a:t>static &lt;T&gt; Collector&lt;</a:t>
                      </a:r>
                      <a:r>
                        <a:rPr lang="en-CA" sz="1200" dirty="0" err="1" smtClean="0"/>
                        <a:t>T,?,Map</a:t>
                      </a:r>
                      <a:r>
                        <a:rPr lang="en-CA" sz="1200" dirty="0" smtClean="0"/>
                        <a:t>&lt;</a:t>
                      </a:r>
                      <a:r>
                        <a:rPr lang="en-CA" sz="1200" dirty="0" err="1" smtClean="0"/>
                        <a:t>Boolean,List</a:t>
                      </a:r>
                      <a:r>
                        <a:rPr lang="en-CA" sz="1200" dirty="0" smtClean="0"/>
                        <a:t>&lt;T&gt;&gt;&gt; </a:t>
                      </a:r>
                      <a:r>
                        <a:rPr lang="en-CA" sz="1200" dirty="0" err="1" smtClean="0"/>
                        <a:t>Collectors.partitioningBy</a:t>
                      </a:r>
                      <a:r>
                        <a:rPr lang="en-CA" sz="1200" dirty="0" smtClean="0"/>
                        <a:t>(Predicate&lt;? super T&gt; predicate)</a:t>
                      </a:r>
                      <a:endParaRPr lang="en-CA" sz="1200" dirty="0"/>
                    </a:p>
                  </a:txBody>
                  <a:tcPr/>
                </a:tc>
                <a:tc>
                  <a:txBody>
                    <a:bodyPr/>
                    <a:lstStyle/>
                    <a:p>
                      <a:r>
                        <a:rPr lang="en-US" sz="1200" dirty="0" smtClean="0"/>
                        <a:t>Returns a Collector which partitions the input elements according to a Predicate, and organizes them into a Map&lt;Boolean, List&lt;T&gt;&gt;.</a:t>
                      </a:r>
                      <a:endParaRPr lang="en-CA" sz="1200" dirty="0"/>
                    </a:p>
                  </a:txBody>
                  <a:tcPr/>
                </a:tc>
              </a:tr>
              <a:tr h="454443">
                <a:tc>
                  <a:txBody>
                    <a:bodyPr/>
                    <a:lstStyle/>
                    <a:p>
                      <a:r>
                        <a:rPr lang="en-US" sz="1200" dirty="0" smtClean="0"/>
                        <a:t>static &lt;T,D,A&gt; Collector&lt;</a:t>
                      </a:r>
                      <a:r>
                        <a:rPr lang="en-US" sz="1200" dirty="0" err="1" smtClean="0"/>
                        <a:t>T,?,Map</a:t>
                      </a:r>
                      <a:r>
                        <a:rPr lang="en-US" sz="1200" dirty="0" smtClean="0"/>
                        <a:t>&lt;</a:t>
                      </a:r>
                      <a:r>
                        <a:rPr lang="en-US" sz="1200" dirty="0" err="1" smtClean="0"/>
                        <a:t>Boolean,D</a:t>
                      </a:r>
                      <a:r>
                        <a:rPr lang="en-US" sz="1200" dirty="0" smtClean="0"/>
                        <a:t>&gt;&gt; </a:t>
                      </a:r>
                      <a:r>
                        <a:rPr lang="en-US" sz="1200" dirty="0" err="1" smtClean="0"/>
                        <a:t>Collectors.partitioningBy</a:t>
                      </a:r>
                      <a:r>
                        <a:rPr lang="en-US" sz="1200" dirty="0" smtClean="0"/>
                        <a:t>(Predicate&lt;? super T&gt; predicate, Collector&lt;? super T,A,D&gt; downstream)</a:t>
                      </a:r>
                      <a:endParaRPr lang="en-CA" sz="1200" dirty="0"/>
                    </a:p>
                  </a:txBody>
                  <a:tcPr/>
                </a:tc>
                <a:tc>
                  <a:txBody>
                    <a:bodyPr/>
                    <a:lstStyle/>
                    <a:p>
                      <a:r>
                        <a:rPr lang="en-US" sz="1200" dirty="0" smtClean="0"/>
                        <a:t>Returns a Collector which partitions the input elements according to a Predicate, reduces the values in each partition according to another Collector, and organizes them into a Map&lt;Boolean, D&gt; whose values are the result of the downstream reduction.</a:t>
                      </a:r>
                      <a:endParaRPr lang="en-CA" sz="1200" dirty="0"/>
                    </a:p>
                  </a:txBody>
                  <a:tcPr/>
                </a:tc>
              </a:tr>
            </a:tbl>
          </a:graphicData>
        </a:graphic>
      </p:graphicFrame>
    </p:spTree>
    <p:extLst>
      <p:ext uri="{BB962C8B-B14F-4D97-AF65-F5344CB8AC3E}">
        <p14:creationId xmlns:p14="http://schemas.microsoft.com/office/powerpoint/2010/main" val="3340045050"/>
      </p:ext>
    </p:extLst>
  </p:cSld>
  <p:clrMapOvr>
    <a:masterClrMapping/>
  </p:clrMapOvr>
  <p:transition spd="med" advTm="12000"/>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44805" y="126074"/>
            <a:ext cx="8086725" cy="373547"/>
          </a:xfrm>
        </p:spPr>
        <p:txBody>
          <a:bodyPr/>
          <a:lstStyle/>
          <a:p>
            <a:r>
              <a:rPr lang="en-CA" sz="2000" dirty="0" smtClean="0"/>
              <a:t>Topic 4 </a:t>
            </a:r>
            <a:r>
              <a:rPr lang="en-CA" sz="2000" dirty="0"/>
              <a:t>: Stream&lt;T&gt; versus IntStream </a:t>
            </a:r>
            <a:r>
              <a:rPr lang="en-CA" sz="2000" dirty="0" smtClean="0"/>
              <a:t>terminal operations</a:t>
            </a: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1643349187"/>
              </p:ext>
            </p:extLst>
          </p:nvPr>
        </p:nvGraphicFramePr>
        <p:xfrm>
          <a:off x="221452" y="568671"/>
          <a:ext cx="8771138" cy="5791200"/>
        </p:xfrm>
        <a:graphic>
          <a:graphicData uri="http://schemas.openxmlformats.org/drawingml/2006/table">
            <a:tbl>
              <a:tblPr firstRow="1" bandRow="1">
                <a:tableStyleId>{5C22544A-7EE6-4342-B048-85BDC9FD1C3A}</a:tableStyleId>
              </a:tblPr>
              <a:tblGrid>
                <a:gridCol w="2716567"/>
                <a:gridCol w="4483224"/>
                <a:gridCol w="1571347"/>
              </a:tblGrid>
              <a:tr h="141338">
                <a:tc>
                  <a:txBody>
                    <a:bodyPr/>
                    <a:lstStyle/>
                    <a:p>
                      <a:pPr algn="ctr"/>
                      <a:r>
                        <a:rPr lang="en-US" sz="800" dirty="0" smtClean="0"/>
                        <a:t>Stream &lt;T&gt; Signature</a:t>
                      </a:r>
                      <a:endParaRPr lang="en-US" sz="800" dirty="0"/>
                    </a:p>
                  </a:txBody>
                  <a:tcPr/>
                </a:tc>
                <a:tc>
                  <a:txBody>
                    <a:bodyPr/>
                    <a:lstStyle/>
                    <a:p>
                      <a:pPr algn="ctr"/>
                      <a:r>
                        <a:rPr lang="en-US" sz="800" dirty="0" smtClean="0"/>
                        <a:t>Stream&lt;T&gt;</a:t>
                      </a:r>
                      <a:r>
                        <a:rPr lang="en-US" sz="800" baseline="0" dirty="0" smtClean="0"/>
                        <a:t> </a:t>
                      </a:r>
                      <a:r>
                        <a:rPr lang="en-US" sz="800" dirty="0" smtClean="0"/>
                        <a:t>Description</a:t>
                      </a:r>
                      <a:endParaRPr lang="en-US" sz="800" dirty="0"/>
                    </a:p>
                  </a:txBody>
                  <a:tcPr/>
                </a:tc>
                <a:tc>
                  <a:txBody>
                    <a:bodyPr/>
                    <a:lstStyle/>
                    <a:p>
                      <a:pPr algn="ctr"/>
                      <a:r>
                        <a:rPr lang="en-US" sz="800" dirty="0" err="1" smtClean="0"/>
                        <a:t>IntStream</a:t>
                      </a:r>
                      <a:endParaRPr lang="en-US" sz="800" dirty="0"/>
                    </a:p>
                  </a:txBody>
                  <a:tcPr/>
                </a:tc>
              </a:tr>
              <a:tr h="1221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void </a:t>
                      </a:r>
                      <a:r>
                        <a:rPr lang="en-US" sz="800" dirty="0" err="1" smtClean="0"/>
                        <a:t>BaseStream.close</a:t>
                      </a:r>
                      <a:r>
                        <a:rPr lang="en-US" sz="800" dirty="0" smtClean="0"/>
                        <a:t>()</a:t>
                      </a:r>
                    </a:p>
                  </a:txBody>
                  <a:tcPr/>
                </a:tc>
                <a:tc>
                  <a:txBody>
                    <a:bodyPr/>
                    <a:lstStyle/>
                    <a:p>
                      <a:r>
                        <a:rPr lang="en-CA" sz="800" dirty="0" smtClean="0"/>
                        <a:t>Closes this stream, causing all close handlers for this stream pipeline to be called.</a:t>
                      </a:r>
                      <a:endParaRPr lang="en-US" sz="800" dirty="0"/>
                    </a:p>
                  </a:txBody>
                  <a:tcPr/>
                </a:tc>
                <a:tc>
                  <a:txBody>
                    <a:bodyPr/>
                    <a:lstStyle/>
                    <a:p>
                      <a:r>
                        <a:rPr lang="en-US" sz="800" dirty="0" smtClean="0"/>
                        <a:t>same</a:t>
                      </a:r>
                      <a:endParaRPr lang="en-US" sz="800" dirty="0"/>
                    </a:p>
                  </a:txBody>
                  <a:tcPr/>
                </a:tc>
              </a:tr>
              <a:tr h="1342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err="1" smtClean="0"/>
                        <a:t>boolean</a:t>
                      </a:r>
                      <a:r>
                        <a:rPr lang="en-US" sz="800" dirty="0" smtClean="0"/>
                        <a:t> </a:t>
                      </a:r>
                      <a:r>
                        <a:rPr lang="en-US" sz="800" dirty="0" err="1" smtClean="0"/>
                        <a:t>BaseStream.isParallel</a:t>
                      </a:r>
                      <a:r>
                        <a:rPr lang="en-US" sz="800" dirty="0" smtClean="0"/>
                        <a:t>()</a:t>
                      </a:r>
                    </a:p>
                  </a:txBody>
                  <a:tcPr/>
                </a:tc>
                <a:tc>
                  <a:txBody>
                    <a:bodyPr/>
                    <a:lstStyle/>
                    <a:p>
                      <a:r>
                        <a:rPr lang="en-CA" sz="800" dirty="0" smtClean="0"/>
                        <a:t>Returns whether this stream, if a terminal operation were to be executed, would execute in parallel.</a:t>
                      </a:r>
                      <a:endParaRPr lang="en-US" sz="800" dirty="0"/>
                    </a:p>
                  </a:txBody>
                  <a:tcPr/>
                </a:tc>
                <a:tc>
                  <a:txBody>
                    <a:bodyPr/>
                    <a:lstStyle/>
                    <a:p>
                      <a:r>
                        <a:rPr lang="en-US" sz="800" dirty="0" smtClean="0"/>
                        <a:t>same</a:t>
                      </a:r>
                      <a:endParaRPr lang="en-US" sz="800" dirty="0"/>
                    </a:p>
                  </a:txBody>
                  <a:tcPr/>
                </a:tc>
              </a:tr>
              <a:tr h="1651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Iterator&lt;T&gt; </a:t>
                      </a:r>
                      <a:r>
                        <a:rPr lang="en-US" sz="800" dirty="0" err="1" smtClean="0"/>
                        <a:t>BaseStream.iterator</a:t>
                      </a:r>
                      <a:r>
                        <a:rPr lang="en-US" sz="800" dirty="0" smtClean="0"/>
                        <a:t>()</a:t>
                      </a:r>
                    </a:p>
                  </a:txBody>
                  <a:tcPr/>
                </a:tc>
                <a:tc>
                  <a:txBody>
                    <a:bodyPr/>
                    <a:lstStyle/>
                    <a:p>
                      <a:r>
                        <a:rPr lang="en-CA" sz="800" dirty="0" smtClean="0"/>
                        <a:t>Returns an iterator for the elements of this stream.</a:t>
                      </a:r>
                      <a:endParaRPr lang="en-US" sz="800" dirty="0"/>
                    </a:p>
                  </a:txBody>
                  <a:tcPr/>
                </a:tc>
                <a:tc>
                  <a:txBody>
                    <a:bodyPr/>
                    <a:lstStyle/>
                    <a:p>
                      <a:r>
                        <a:rPr lang="en-US" sz="800" dirty="0" smtClean="0"/>
                        <a:t>same</a:t>
                      </a:r>
                      <a:endParaRPr lang="en-US" sz="8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Spliterator&lt;T&gt; </a:t>
                      </a:r>
                      <a:r>
                        <a:rPr lang="en-US" sz="800" dirty="0" err="1" smtClean="0"/>
                        <a:t>BaseStream.spliterator</a:t>
                      </a:r>
                      <a:r>
                        <a:rPr lang="en-US" sz="800" dirty="0" smtClean="0"/>
                        <a:t>()</a:t>
                      </a:r>
                    </a:p>
                  </a:txBody>
                  <a:tcPr/>
                </a:tc>
                <a:tc>
                  <a:txBody>
                    <a:bodyPr/>
                    <a:lstStyle/>
                    <a:p>
                      <a:r>
                        <a:rPr lang="en-CA" sz="800" dirty="0" smtClean="0"/>
                        <a:t>Returns a spliterator for the elements of this stream.</a:t>
                      </a:r>
                      <a:endParaRPr lang="en-US" sz="800" dirty="0"/>
                    </a:p>
                  </a:txBody>
                  <a:tcPr/>
                </a:tc>
                <a:tc>
                  <a:txBody>
                    <a:bodyPr/>
                    <a:lstStyle/>
                    <a:p>
                      <a:r>
                        <a:rPr lang="en-US" sz="800" dirty="0" smtClean="0"/>
                        <a:t>same</a:t>
                      </a:r>
                      <a:endParaRPr lang="en-US" sz="800" dirty="0"/>
                    </a:p>
                  </a:txBody>
                  <a:tcPr/>
                </a:tc>
              </a:tr>
              <a:tr h="2958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800" b="0" i="0" u="none" strike="noStrike" kern="1200" baseline="0" dirty="0" smtClean="0">
                          <a:solidFill>
                            <a:schemeClr val="dk1"/>
                          </a:solidFill>
                          <a:latin typeface="+mn-lt"/>
                          <a:ea typeface="+mn-ea"/>
                          <a:cs typeface="+mn-cs"/>
                        </a:rPr>
                        <a:t>&lt;R,A&gt; R  </a:t>
                      </a:r>
                      <a:r>
                        <a:rPr lang="en-CA" sz="800" b="0" i="0" u="none" strike="noStrike" kern="1200" baseline="0" dirty="0" err="1" smtClean="0">
                          <a:solidFill>
                            <a:schemeClr val="dk1"/>
                          </a:solidFill>
                          <a:latin typeface="+mn-lt"/>
                          <a:ea typeface="+mn-ea"/>
                          <a:cs typeface="+mn-cs"/>
                        </a:rPr>
                        <a:t>Stream.collect</a:t>
                      </a:r>
                      <a:r>
                        <a:rPr lang="en-CA" sz="800" b="0" i="0" u="none" strike="noStrike" kern="1200" baseline="0" dirty="0" smtClean="0">
                          <a:solidFill>
                            <a:schemeClr val="dk1"/>
                          </a:solidFill>
                          <a:latin typeface="+mn-lt"/>
                          <a:ea typeface="+mn-ea"/>
                          <a:cs typeface="+mn-cs"/>
                        </a:rPr>
                        <a:t>(Collector&lt;? super T,A,R&gt; collector)</a:t>
                      </a:r>
                      <a:br>
                        <a:rPr lang="en-CA" sz="800" b="0" i="0" u="none" strike="noStrike" kern="1200" baseline="0" dirty="0" smtClean="0">
                          <a:solidFill>
                            <a:schemeClr val="dk1"/>
                          </a:solidFill>
                          <a:latin typeface="+mn-lt"/>
                          <a:ea typeface="+mn-ea"/>
                          <a:cs typeface="+mn-cs"/>
                        </a:rPr>
                      </a:br>
                      <a:r>
                        <a:rPr lang="en-US" sz="800" dirty="0" smtClean="0"/>
                        <a:t>&lt;R&gt; R collect(Supplier&lt;R&gt; supplier, </a:t>
                      </a:r>
                      <a:r>
                        <a:rPr lang="en-US" sz="800" dirty="0" err="1" smtClean="0"/>
                        <a:t>BiConsumer</a:t>
                      </a:r>
                      <a:r>
                        <a:rPr lang="en-US" sz="800" dirty="0" smtClean="0"/>
                        <a:t>&lt;R,? super T&gt; accumulator, </a:t>
                      </a:r>
                      <a:r>
                        <a:rPr lang="en-US" sz="800" dirty="0" err="1" smtClean="0"/>
                        <a:t>BiConsumer</a:t>
                      </a:r>
                      <a:r>
                        <a:rPr lang="en-US" sz="800" dirty="0" smtClean="0"/>
                        <a:t>&lt;R,R&gt; combiner)</a:t>
                      </a:r>
                    </a:p>
                  </a:txBody>
                  <a:tcPr/>
                </a:tc>
                <a:tc>
                  <a:txBody>
                    <a:bodyPr/>
                    <a:lstStyle/>
                    <a:p>
                      <a:r>
                        <a:rPr lang="en-US" sz="800" b="0" i="0" u="none" strike="noStrike" kern="1200" baseline="0" dirty="0" smtClean="0">
                          <a:solidFill>
                            <a:schemeClr val="dk1"/>
                          </a:solidFill>
                          <a:latin typeface="+mn-lt"/>
                          <a:ea typeface="+mn-ea"/>
                          <a:cs typeface="+mn-cs"/>
                        </a:rPr>
                        <a:t>Performs a mutable reduction operation on the elements of this stream using a Collector.</a:t>
                      </a:r>
                    </a:p>
                    <a:p>
                      <a:r>
                        <a:rPr lang="en-US" sz="800" dirty="0" smtClean="0"/>
                        <a:t>Performs a mutable reduction operation on the elements of this stream.</a:t>
                      </a:r>
                      <a:endParaRPr lang="en-US" sz="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N/A</a:t>
                      </a:r>
                      <a:br>
                        <a:rPr lang="en-US" sz="800" dirty="0" smtClean="0"/>
                      </a:br>
                      <a:r>
                        <a:rPr lang="en-US" sz="800" dirty="0" smtClean="0"/>
                        <a:t>same (</a:t>
                      </a:r>
                      <a:r>
                        <a:rPr lang="pt-BR" sz="800" dirty="0" smtClean="0"/>
                        <a:t>Supplier&lt;R&gt; supplier, ObjIntConsumer&lt;R&gt; accumulator, </a:t>
                      </a:r>
                      <a:endParaRPr lang="en-US" sz="800" dirty="0" smtClean="0"/>
                    </a:p>
                    <a:p>
                      <a:r>
                        <a:rPr lang="pt-BR" sz="800" dirty="0" smtClean="0"/>
                        <a:t>BiConsumer&lt;R,R&gt; combiner))</a:t>
                      </a:r>
                      <a:endParaRPr lang="en-US" sz="800" dirty="0"/>
                    </a:p>
                  </a:txBody>
                  <a:tcPr/>
                </a:tc>
              </a:tr>
              <a:tr h="0">
                <a:tc>
                  <a:txBody>
                    <a:bodyPr/>
                    <a:lstStyle/>
                    <a:p>
                      <a:r>
                        <a:rPr lang="en-CA" sz="800" b="0" i="0" u="none" strike="noStrike" kern="1200" baseline="0" dirty="0" smtClean="0">
                          <a:solidFill>
                            <a:schemeClr val="dk1"/>
                          </a:solidFill>
                          <a:latin typeface="+mn-lt"/>
                          <a:ea typeface="+mn-ea"/>
                          <a:cs typeface="+mn-cs"/>
                        </a:rPr>
                        <a:t>long </a:t>
                      </a:r>
                      <a:r>
                        <a:rPr lang="en-CA" sz="800" b="0" i="0" u="none" strike="noStrike" kern="1200" baseline="0" dirty="0" err="1" smtClean="0">
                          <a:solidFill>
                            <a:schemeClr val="dk1"/>
                          </a:solidFill>
                          <a:latin typeface="+mn-lt"/>
                          <a:ea typeface="+mn-ea"/>
                          <a:cs typeface="+mn-cs"/>
                        </a:rPr>
                        <a:t>Stream.count</a:t>
                      </a:r>
                      <a:r>
                        <a:rPr lang="en-CA" sz="800" b="0" i="0" u="none" strike="noStrike" kern="1200" baseline="0" dirty="0" smtClean="0">
                          <a:solidFill>
                            <a:schemeClr val="dk1"/>
                          </a:solidFill>
                          <a:latin typeface="+mn-lt"/>
                          <a:ea typeface="+mn-ea"/>
                          <a:cs typeface="+mn-cs"/>
                        </a:rPr>
                        <a:t>()</a:t>
                      </a:r>
                      <a:endParaRPr lang="en-US" sz="800" dirty="0"/>
                    </a:p>
                  </a:txBody>
                  <a:tcPr/>
                </a:tc>
                <a:tc>
                  <a:txBody>
                    <a:bodyPr/>
                    <a:lstStyle/>
                    <a:p>
                      <a:r>
                        <a:rPr lang="en-CA" sz="800" b="0" i="0" u="none" strike="noStrike" kern="1200" baseline="0" dirty="0" smtClean="0">
                          <a:solidFill>
                            <a:schemeClr val="dk1"/>
                          </a:solidFill>
                          <a:latin typeface="+mn-lt"/>
                          <a:ea typeface="+mn-ea"/>
                          <a:cs typeface="+mn-cs"/>
                        </a:rPr>
                        <a:t>Returns the number of elements in a stream. The operation returns a long.</a:t>
                      </a:r>
                      <a:endParaRPr lang="en-US" sz="800" dirty="0"/>
                    </a:p>
                  </a:txBody>
                  <a:tcPr/>
                </a:tc>
                <a:tc>
                  <a:txBody>
                    <a:bodyPr/>
                    <a:lstStyle/>
                    <a:p>
                      <a:r>
                        <a:rPr lang="en-US" sz="800" dirty="0" smtClean="0"/>
                        <a:t>same</a:t>
                      </a:r>
                      <a:endParaRPr lang="en-US" sz="800" dirty="0"/>
                    </a:p>
                  </a:txBody>
                  <a:tcPr/>
                </a:tc>
              </a:tr>
              <a:tr h="364302">
                <a:tc>
                  <a:txBody>
                    <a:bodyPr/>
                    <a:lstStyle/>
                    <a:p>
                      <a:r>
                        <a:rPr lang="en-US" sz="800" dirty="0" smtClean="0"/>
                        <a:t>Optional&lt;T&gt; </a:t>
                      </a:r>
                      <a:r>
                        <a:rPr lang="en-CA" sz="800" b="0" i="0" u="none" strike="noStrike" kern="1200" baseline="0" dirty="0" smtClean="0">
                          <a:solidFill>
                            <a:schemeClr val="dk1"/>
                          </a:solidFill>
                          <a:latin typeface="+mn-lt"/>
                          <a:ea typeface="+mn-ea"/>
                          <a:cs typeface="+mn-cs"/>
                        </a:rPr>
                        <a:t>Stream.</a:t>
                      </a:r>
                      <a:r>
                        <a:rPr lang="en-US" sz="800" dirty="0" err="1" smtClean="0"/>
                        <a:t>findAny</a:t>
                      </a:r>
                      <a:r>
                        <a:rPr lang="en-US" sz="800" dirty="0" smtClean="0"/>
                        <a:t>()</a:t>
                      </a:r>
                    </a:p>
                    <a:p>
                      <a:r>
                        <a:rPr lang="en-US" sz="800" dirty="0" smtClean="0"/>
                        <a:t>Optional&lt;T&gt; </a:t>
                      </a:r>
                      <a:r>
                        <a:rPr lang="en-CA" sz="800" b="0" i="0" u="none" strike="noStrike" kern="1200" baseline="0" dirty="0" smtClean="0">
                          <a:solidFill>
                            <a:schemeClr val="dk1"/>
                          </a:solidFill>
                          <a:latin typeface="+mn-lt"/>
                          <a:ea typeface="+mn-ea"/>
                          <a:cs typeface="+mn-cs"/>
                        </a:rPr>
                        <a:t>Stream.</a:t>
                      </a:r>
                      <a:r>
                        <a:rPr lang="en-US" sz="800" dirty="0" err="1" smtClean="0"/>
                        <a:t>findFirst</a:t>
                      </a:r>
                      <a:r>
                        <a:rPr lang="en-US" sz="800"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Returns an Optional describing some/the-first element of the stream, or an empty Optional if the stream is empty. (</a:t>
                      </a:r>
                      <a:r>
                        <a:rPr lang="en-US" sz="800" i="1" dirty="0" smtClean="0"/>
                        <a:t>short circuit </a:t>
                      </a:r>
                      <a:r>
                        <a:rPr lang="en-US" sz="800" dirty="0" smtClean="0"/>
                        <a:t>evaluation on these)</a:t>
                      </a:r>
                      <a:br>
                        <a:rPr lang="en-US" sz="800" dirty="0" smtClean="0"/>
                      </a:br>
                      <a:r>
                        <a:rPr lang="en-US" sz="800" dirty="0" err="1" smtClean="0"/>
                        <a:t>findAny</a:t>
                      </a:r>
                      <a:r>
                        <a:rPr lang="en-US" sz="800" dirty="0" smtClean="0"/>
                        <a:t>() is equivalent to </a:t>
                      </a:r>
                      <a:r>
                        <a:rPr lang="en-US" sz="800" dirty="0" err="1" smtClean="0"/>
                        <a:t>findFirst</a:t>
                      </a:r>
                      <a:r>
                        <a:rPr lang="en-US" sz="800" dirty="0" smtClean="0"/>
                        <a:t>() for</a:t>
                      </a:r>
                      <a:r>
                        <a:rPr lang="en-US" sz="800" baseline="0" dirty="0" smtClean="0"/>
                        <a:t> an ordered stream.</a:t>
                      </a:r>
                    </a:p>
                    <a:p>
                      <a:pPr marL="0" marR="0" indent="0" algn="l" defTabSz="457200" rtl="0" eaLnBrk="1" fontAlgn="auto" latinLnBrk="0" hangingPunct="1">
                        <a:lnSpc>
                          <a:spcPct val="100000"/>
                        </a:lnSpc>
                        <a:spcBef>
                          <a:spcPts val="0"/>
                        </a:spcBef>
                        <a:spcAft>
                          <a:spcPts val="0"/>
                        </a:spcAft>
                        <a:buClrTx/>
                        <a:buSzTx/>
                        <a:buFontTx/>
                        <a:buNone/>
                        <a:tabLst/>
                        <a:defRPr/>
                      </a:pPr>
                      <a:r>
                        <a:rPr lang="en-US" sz="800" baseline="0" dirty="0" smtClean="0"/>
                        <a:t>Makes more sense if a filter() is used.</a:t>
                      </a:r>
                      <a:endParaRPr lang="en-US" sz="8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same (OptionalInt)</a:t>
                      </a:r>
                    </a:p>
                  </a:txBody>
                  <a:tcPr/>
                </a:tc>
              </a:tr>
              <a:tr h="236119">
                <a:tc>
                  <a:txBody>
                    <a:bodyPr/>
                    <a:lstStyle/>
                    <a:p>
                      <a:r>
                        <a:rPr lang="en-US" sz="800" dirty="0" smtClean="0"/>
                        <a:t>Equivalent can be done with a Collector.</a:t>
                      </a:r>
                      <a:endParaRPr lang="en-US" sz="800" dirty="0"/>
                    </a:p>
                  </a:txBody>
                  <a:tcPr/>
                </a:tc>
                <a:tc>
                  <a:txBody>
                    <a:bodyPr/>
                    <a:lstStyle/>
                    <a:p>
                      <a:r>
                        <a:rPr lang="en-US" sz="800" dirty="0" smtClean="0"/>
                        <a:t>Returns an </a:t>
                      </a:r>
                      <a:r>
                        <a:rPr lang="en-US" sz="800" dirty="0" err="1" smtClean="0"/>
                        <a:t>OptionalDouble</a:t>
                      </a:r>
                      <a:r>
                        <a:rPr lang="en-US" sz="800" dirty="0" smtClean="0"/>
                        <a:t> describing the arithmetic mean of elements of this stream, or an empty optional if this stream is empty. For</a:t>
                      </a:r>
                      <a:r>
                        <a:rPr lang="en-US" sz="800" baseline="0" dirty="0" smtClean="0"/>
                        <a:t> the sum, an empty stream gives 0.</a:t>
                      </a:r>
                      <a:endParaRPr lang="en-US" sz="800" dirty="0"/>
                    </a:p>
                  </a:txBody>
                  <a:tcPr/>
                </a:tc>
                <a:tc>
                  <a:txBody>
                    <a:bodyPr/>
                    <a:lstStyle/>
                    <a:p>
                      <a:r>
                        <a:rPr lang="en-US" sz="800" dirty="0" smtClean="0"/>
                        <a:t>sum(), average()</a:t>
                      </a:r>
                      <a:endParaRPr lang="en-US" sz="800" dirty="0"/>
                    </a:p>
                  </a:txBody>
                  <a:tcPr/>
                </a:tc>
              </a:tr>
              <a:tr h="236119">
                <a:tc>
                  <a:txBody>
                    <a:bodyPr/>
                    <a:lstStyle/>
                    <a:p>
                      <a:r>
                        <a:rPr lang="en-US" sz="800" dirty="0" err="1" smtClean="0"/>
                        <a:t>boolean</a:t>
                      </a:r>
                      <a:r>
                        <a:rPr lang="en-US" sz="800" dirty="0" smtClean="0"/>
                        <a:t> </a:t>
                      </a:r>
                      <a:r>
                        <a:rPr lang="en-CA" sz="800" b="0" i="0" u="none" strike="noStrike" kern="1200" baseline="0" dirty="0" smtClean="0">
                          <a:solidFill>
                            <a:schemeClr val="dk1"/>
                          </a:solidFill>
                          <a:latin typeface="+mn-lt"/>
                          <a:ea typeface="+mn-ea"/>
                          <a:cs typeface="+mn-cs"/>
                        </a:rPr>
                        <a:t>Stream.</a:t>
                      </a:r>
                      <a:r>
                        <a:rPr lang="en-US" sz="800" dirty="0" err="1" smtClean="0"/>
                        <a:t>noneMatch</a:t>
                      </a:r>
                      <a:r>
                        <a:rPr lang="en-US" sz="800" dirty="0" smtClean="0"/>
                        <a:t>(Predicate&lt;T&gt;)</a:t>
                      </a:r>
                      <a:br>
                        <a:rPr lang="en-US" sz="800" dirty="0" smtClean="0"/>
                      </a:br>
                      <a:r>
                        <a:rPr lang="en-US" sz="800" dirty="0" err="1" smtClean="0"/>
                        <a:t>boolean</a:t>
                      </a:r>
                      <a:r>
                        <a:rPr lang="en-US" sz="800" dirty="0" smtClean="0"/>
                        <a:t> </a:t>
                      </a:r>
                      <a:r>
                        <a:rPr lang="en-CA" sz="800" b="0" i="0" u="none" strike="noStrike" kern="1200" baseline="0" dirty="0" smtClean="0">
                          <a:solidFill>
                            <a:schemeClr val="dk1"/>
                          </a:solidFill>
                          <a:latin typeface="+mn-lt"/>
                          <a:ea typeface="+mn-ea"/>
                          <a:cs typeface="+mn-cs"/>
                        </a:rPr>
                        <a:t>Stream.</a:t>
                      </a:r>
                      <a:r>
                        <a:rPr lang="en-US" sz="800" dirty="0" err="1" smtClean="0"/>
                        <a:t>anyMatch</a:t>
                      </a:r>
                      <a:r>
                        <a:rPr lang="en-US" sz="800" dirty="0" smtClean="0"/>
                        <a:t>(Predicate&lt;T&gt;)</a:t>
                      </a:r>
                      <a:r>
                        <a:rPr lang="en-US" sz="800" baseline="0" dirty="0" smtClean="0"/>
                        <a:t/>
                      </a:r>
                      <a:br>
                        <a:rPr lang="en-US" sz="800" baseline="0" dirty="0" smtClean="0"/>
                      </a:br>
                      <a:r>
                        <a:rPr lang="en-US" sz="800" baseline="0" dirty="0" err="1" smtClean="0"/>
                        <a:t>boolean</a:t>
                      </a:r>
                      <a:r>
                        <a:rPr lang="en-US" sz="800" baseline="0" dirty="0" smtClean="0"/>
                        <a:t> </a:t>
                      </a:r>
                      <a:r>
                        <a:rPr lang="en-CA" sz="800" b="0" i="0" u="none" strike="noStrike" kern="1200" baseline="0" dirty="0" smtClean="0">
                          <a:solidFill>
                            <a:schemeClr val="dk1"/>
                          </a:solidFill>
                          <a:latin typeface="+mn-lt"/>
                          <a:ea typeface="+mn-ea"/>
                          <a:cs typeface="+mn-cs"/>
                        </a:rPr>
                        <a:t>Stream.</a:t>
                      </a:r>
                      <a:r>
                        <a:rPr lang="en-US" sz="800" dirty="0" err="1" smtClean="0"/>
                        <a:t>allMatch</a:t>
                      </a:r>
                      <a:r>
                        <a:rPr lang="en-US" sz="800" dirty="0" smtClean="0"/>
                        <a:t>(Predicate&lt;T&gt;)</a:t>
                      </a:r>
                      <a:endParaRPr lang="en-US" sz="800" dirty="0"/>
                    </a:p>
                  </a:txBody>
                  <a:tcPr/>
                </a:tc>
                <a:tc>
                  <a:txBody>
                    <a:bodyPr/>
                    <a:lstStyle/>
                    <a:p>
                      <a:r>
                        <a:rPr lang="en-US" sz="800" dirty="0" smtClean="0"/>
                        <a:t>Returns whether none/any/all element(s) of this stream match(</a:t>
                      </a:r>
                      <a:r>
                        <a:rPr lang="en-US" sz="800" dirty="0" err="1" smtClean="0"/>
                        <a:t>es</a:t>
                      </a:r>
                      <a:r>
                        <a:rPr lang="en-US" sz="800" dirty="0" smtClean="0"/>
                        <a:t>) the provided predicate. (</a:t>
                      </a:r>
                      <a:r>
                        <a:rPr lang="en-US" sz="800" i="1" dirty="0" smtClean="0"/>
                        <a:t>short circuit </a:t>
                      </a:r>
                      <a:r>
                        <a:rPr lang="en-US" sz="800" dirty="0" smtClean="0"/>
                        <a:t>evaluation on these)</a:t>
                      </a:r>
                      <a:endParaRPr lang="en-US" sz="800" dirty="0"/>
                    </a:p>
                  </a:txBody>
                  <a:tcPr/>
                </a:tc>
                <a:tc>
                  <a:txBody>
                    <a:bodyPr/>
                    <a:lstStyle/>
                    <a:p>
                      <a:r>
                        <a:rPr lang="en-US" sz="800" dirty="0" smtClean="0"/>
                        <a:t>same (IntPredicate)</a:t>
                      </a:r>
                      <a:endParaRPr lang="en-US" sz="800" dirty="0"/>
                    </a:p>
                  </a:txBody>
                  <a:tcPr/>
                </a:tc>
              </a:tr>
              <a:tr h="186014">
                <a:tc>
                  <a:txBody>
                    <a:bodyPr/>
                    <a:lstStyle/>
                    <a:p>
                      <a:r>
                        <a:rPr lang="en-US" sz="800" dirty="0" smtClean="0"/>
                        <a:t>Optional&lt;T&gt; </a:t>
                      </a:r>
                      <a:r>
                        <a:rPr lang="en-CA" sz="800" b="0" i="0" u="none" strike="noStrike" kern="1200" baseline="0" dirty="0" smtClean="0">
                          <a:solidFill>
                            <a:schemeClr val="dk1"/>
                          </a:solidFill>
                          <a:latin typeface="+mn-lt"/>
                          <a:ea typeface="+mn-ea"/>
                          <a:cs typeface="+mn-cs"/>
                        </a:rPr>
                        <a:t>Stream.</a:t>
                      </a:r>
                      <a:r>
                        <a:rPr lang="en-US" sz="800" dirty="0" smtClean="0"/>
                        <a:t>max(Comparator&lt;? super T&gt; comparator)</a:t>
                      </a:r>
                    </a:p>
                    <a:p>
                      <a:r>
                        <a:rPr lang="en-US" sz="800" dirty="0" smtClean="0"/>
                        <a:t>Optional&lt;T&gt;  </a:t>
                      </a:r>
                      <a:r>
                        <a:rPr lang="en-CA" sz="800" b="0" i="0" u="none" strike="noStrike" kern="1200" baseline="0" dirty="0" smtClean="0">
                          <a:solidFill>
                            <a:schemeClr val="dk1"/>
                          </a:solidFill>
                          <a:latin typeface="+mn-lt"/>
                          <a:ea typeface="+mn-ea"/>
                          <a:cs typeface="+mn-cs"/>
                        </a:rPr>
                        <a:t>Stream.</a:t>
                      </a:r>
                      <a:r>
                        <a:rPr lang="en-US" sz="800" dirty="0" smtClean="0"/>
                        <a:t>min(Comparator&lt;? super T&gt; comparator)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Returns the maximum/minimum element of this stream according to the provided Comparator.</a:t>
                      </a:r>
                    </a:p>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An empty optional is returned if this stream is empty.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same (no Comparator)</a:t>
                      </a:r>
                    </a:p>
                  </a:txBody>
                  <a:tcPr/>
                </a:tc>
              </a:tr>
              <a:tr h="62108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Optional&lt;T&gt;  </a:t>
                      </a:r>
                      <a:r>
                        <a:rPr lang="en-CA" sz="800" b="0" i="0" u="none" strike="noStrike" kern="1200" baseline="0" dirty="0" smtClean="0">
                          <a:solidFill>
                            <a:schemeClr val="dk1"/>
                          </a:solidFill>
                          <a:latin typeface="+mn-lt"/>
                          <a:ea typeface="+mn-ea"/>
                          <a:cs typeface="+mn-cs"/>
                        </a:rPr>
                        <a:t>Stream.</a:t>
                      </a:r>
                      <a:r>
                        <a:rPr lang="en-US" sz="800" dirty="0" smtClean="0"/>
                        <a:t>reduce(</a:t>
                      </a:r>
                      <a:r>
                        <a:rPr lang="en-US" sz="800" dirty="0" err="1" smtClean="0"/>
                        <a:t>BinaryOperator</a:t>
                      </a:r>
                      <a:r>
                        <a:rPr lang="en-US" sz="800" dirty="0" smtClean="0"/>
                        <a:t>&lt;T&gt; accumulator)</a:t>
                      </a:r>
                      <a:br>
                        <a:rPr lang="en-US" sz="800" dirty="0" smtClean="0"/>
                      </a:br>
                      <a:r>
                        <a:rPr lang="en-US" sz="800" dirty="0" smtClean="0"/>
                        <a:t>T </a:t>
                      </a:r>
                      <a:r>
                        <a:rPr lang="en-CA" sz="800" b="0" i="0" u="none" strike="noStrike" kern="1200" baseline="0" dirty="0" smtClean="0">
                          <a:solidFill>
                            <a:schemeClr val="dk1"/>
                          </a:solidFill>
                          <a:latin typeface="+mn-lt"/>
                          <a:ea typeface="+mn-ea"/>
                          <a:cs typeface="+mn-cs"/>
                        </a:rPr>
                        <a:t>Stream.</a:t>
                      </a:r>
                      <a:r>
                        <a:rPr lang="en-US" sz="800" dirty="0" smtClean="0"/>
                        <a:t>reduce(T identity, </a:t>
                      </a:r>
                      <a:r>
                        <a:rPr lang="en-US" sz="800" dirty="0" err="1" smtClean="0"/>
                        <a:t>BinaryOperator</a:t>
                      </a:r>
                      <a:r>
                        <a:rPr lang="en-US" sz="800" dirty="0" smtClean="0"/>
                        <a:t>&lt;T&gt; accumulator)</a:t>
                      </a:r>
                      <a:br>
                        <a:rPr lang="en-US" sz="800" dirty="0" smtClean="0"/>
                      </a:br>
                      <a:r>
                        <a:rPr lang="en-US" sz="800" dirty="0" smtClean="0"/>
                        <a:t>&lt;U&gt; U </a:t>
                      </a:r>
                      <a:r>
                        <a:rPr lang="en-CA" sz="800" b="0" i="0" u="none" strike="noStrike" kern="1200" baseline="0" dirty="0" smtClean="0">
                          <a:solidFill>
                            <a:schemeClr val="dk1"/>
                          </a:solidFill>
                          <a:latin typeface="+mn-lt"/>
                          <a:ea typeface="+mn-ea"/>
                          <a:cs typeface="+mn-cs"/>
                        </a:rPr>
                        <a:t>Stream.</a:t>
                      </a:r>
                      <a:r>
                        <a:rPr lang="en-US" sz="800" dirty="0" smtClean="0"/>
                        <a:t>reduce(U identity, </a:t>
                      </a:r>
                      <a:r>
                        <a:rPr lang="en-US" sz="800" dirty="0" err="1" smtClean="0"/>
                        <a:t>BiFunction</a:t>
                      </a:r>
                      <a:r>
                        <a:rPr lang="en-US" sz="800" dirty="0" smtClean="0"/>
                        <a:t>&lt;U,? super T,U&gt; accumulator, </a:t>
                      </a:r>
                      <a:r>
                        <a:rPr lang="en-US" sz="800" dirty="0" err="1" smtClean="0"/>
                        <a:t>BinaryOperator</a:t>
                      </a:r>
                      <a:r>
                        <a:rPr lang="en-US" sz="800" dirty="0" smtClean="0"/>
                        <a:t>&lt;U&gt; combiner)</a:t>
                      </a:r>
                    </a:p>
                  </a:txBody>
                  <a:tcPr/>
                </a:tc>
                <a:tc>
                  <a:txBody>
                    <a:bodyPr/>
                    <a:lstStyle/>
                    <a:p>
                      <a:r>
                        <a:rPr lang="en-US" sz="800" dirty="0" smtClean="0"/>
                        <a:t>Performs a reduction on the elements of this stream, using an associative accumulation function, and returns an Optional describing the reduced value, if any.</a:t>
                      </a:r>
                    </a:p>
                    <a:p>
                      <a:r>
                        <a:rPr lang="en-US" sz="800" dirty="0" smtClean="0"/>
                        <a:t>Performs a reduction on the elements of this stream, using the provided identity value and an associative accumulation function, and returns the reduced value.</a:t>
                      </a:r>
                    </a:p>
                    <a:p>
                      <a:r>
                        <a:rPr lang="en-US" sz="800" dirty="0" smtClean="0"/>
                        <a:t>Performs a reduction on the elements of this stream, using the provided identity, accumulation and combining functions.</a:t>
                      </a:r>
                      <a:endParaRPr lang="en-US" sz="800" dirty="0"/>
                    </a:p>
                  </a:txBody>
                  <a:tcPr/>
                </a:tc>
                <a:tc>
                  <a:txBody>
                    <a:bodyPr/>
                    <a:lstStyle/>
                    <a:p>
                      <a:r>
                        <a:rPr lang="en-US" sz="800" dirty="0" smtClean="0"/>
                        <a:t>same (</a:t>
                      </a:r>
                      <a:r>
                        <a:rPr lang="en-US" sz="800" dirty="0" err="1" smtClean="0"/>
                        <a:t>int</a:t>
                      </a:r>
                      <a:r>
                        <a:rPr lang="en-US" sz="800" dirty="0" smtClean="0"/>
                        <a:t> identity, IntBinaryOperator op)</a:t>
                      </a:r>
                      <a:endParaRPr lang="en-US" sz="800" dirty="0"/>
                    </a:p>
                  </a:txBody>
                  <a:tcPr/>
                </a:tc>
              </a:tr>
              <a:tr h="2741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Object[] </a:t>
                      </a:r>
                      <a:r>
                        <a:rPr lang="en-CA" sz="800" b="0" i="0" u="none" strike="noStrike" kern="1200" baseline="0" dirty="0" smtClean="0">
                          <a:solidFill>
                            <a:schemeClr val="dk1"/>
                          </a:solidFill>
                          <a:latin typeface="+mn-lt"/>
                          <a:ea typeface="+mn-ea"/>
                          <a:cs typeface="+mn-cs"/>
                        </a:rPr>
                        <a:t>Stream.</a:t>
                      </a:r>
                      <a:r>
                        <a:rPr lang="en-US" sz="800" dirty="0" err="1" smtClean="0"/>
                        <a:t>toArray</a:t>
                      </a:r>
                      <a:r>
                        <a:rPr lang="en-US" sz="800" dirty="0" smtClean="0"/>
                        <a:t>()</a:t>
                      </a:r>
                      <a:br>
                        <a:rPr lang="en-US" sz="800" dirty="0" smtClean="0"/>
                      </a:br>
                      <a:r>
                        <a:rPr lang="en-US" sz="800" dirty="0" smtClean="0"/>
                        <a:t>&lt;A&gt; A[] </a:t>
                      </a:r>
                      <a:r>
                        <a:rPr lang="en-CA" sz="800" b="0" i="0" u="none" strike="noStrike" kern="1200" baseline="0" dirty="0" smtClean="0">
                          <a:solidFill>
                            <a:schemeClr val="dk1"/>
                          </a:solidFill>
                          <a:latin typeface="+mn-lt"/>
                          <a:ea typeface="+mn-ea"/>
                          <a:cs typeface="+mn-cs"/>
                        </a:rPr>
                        <a:t>Stream.</a:t>
                      </a:r>
                      <a:r>
                        <a:rPr lang="en-US" sz="800" dirty="0" err="1" smtClean="0"/>
                        <a:t>toArray</a:t>
                      </a:r>
                      <a:r>
                        <a:rPr lang="en-US" sz="800" dirty="0" smtClean="0"/>
                        <a:t>(</a:t>
                      </a:r>
                      <a:r>
                        <a:rPr lang="en-US" sz="800" dirty="0" err="1" smtClean="0"/>
                        <a:t>IntFunction</a:t>
                      </a:r>
                      <a:r>
                        <a:rPr lang="en-US" sz="800" dirty="0" smtClean="0"/>
                        <a:t>&lt;A[]&gt; generator)</a:t>
                      </a:r>
                    </a:p>
                  </a:txBody>
                  <a:tcPr/>
                </a:tc>
                <a:tc>
                  <a:txBody>
                    <a:bodyPr/>
                    <a:lstStyle/>
                    <a:p>
                      <a:r>
                        <a:rPr lang="en-US" sz="800" dirty="0" smtClean="0"/>
                        <a:t>Returns an array containing the elements of this stream. [using the provided generator function to allocate the returned array, as well as any additional arrays that might be required for a partitioned execution or for resizing.]</a:t>
                      </a:r>
                      <a:endParaRPr lang="en-US" sz="800" dirty="0"/>
                    </a:p>
                  </a:txBody>
                  <a:tcPr/>
                </a:tc>
                <a:tc>
                  <a:txBody>
                    <a:bodyPr/>
                    <a:lstStyle/>
                    <a:p>
                      <a:r>
                        <a:rPr lang="en-US" sz="800" dirty="0" smtClean="0"/>
                        <a:t>Same (</a:t>
                      </a:r>
                      <a:r>
                        <a:rPr lang="en-US" sz="800" dirty="0" err="1" smtClean="0"/>
                        <a:t>toArray</a:t>
                      </a:r>
                      <a:r>
                        <a:rPr lang="en-US" sz="800" dirty="0" smtClean="0"/>
                        <a:t>() only)</a:t>
                      </a:r>
                      <a:endParaRPr lang="en-US" sz="800" dirty="0"/>
                    </a:p>
                  </a:txBody>
                  <a:tcPr/>
                </a:tc>
              </a:tr>
              <a:tr h="1926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800" b="0" i="0" u="none" strike="noStrike" kern="1200" baseline="0" dirty="0" smtClean="0">
                          <a:solidFill>
                            <a:schemeClr val="dk1"/>
                          </a:solidFill>
                          <a:latin typeface="+mn-lt"/>
                          <a:ea typeface="+mn-ea"/>
                          <a:cs typeface="+mn-cs"/>
                        </a:rPr>
                        <a:t>void </a:t>
                      </a:r>
                      <a:r>
                        <a:rPr lang="en-CA" sz="800" b="0" i="0" u="none" strike="noStrike" kern="1200" baseline="0" dirty="0" err="1" smtClean="0">
                          <a:solidFill>
                            <a:schemeClr val="dk1"/>
                          </a:solidFill>
                          <a:latin typeface="+mn-lt"/>
                          <a:ea typeface="+mn-ea"/>
                          <a:cs typeface="+mn-cs"/>
                        </a:rPr>
                        <a:t>Stream.forEach</a:t>
                      </a:r>
                      <a:r>
                        <a:rPr lang="en-CA" sz="800" b="0" i="0" u="none" strike="noStrike" kern="1200" baseline="0" dirty="0" smtClean="0">
                          <a:solidFill>
                            <a:schemeClr val="dk1"/>
                          </a:solidFill>
                          <a:latin typeface="+mn-lt"/>
                          <a:ea typeface="+mn-ea"/>
                          <a:cs typeface="+mn-cs"/>
                        </a:rPr>
                        <a:t>(Consumer&lt;T&gt;)</a:t>
                      </a:r>
                      <a:br>
                        <a:rPr lang="en-CA" sz="800" b="0" i="0" u="none" strike="noStrike" kern="1200" baseline="0" dirty="0" smtClean="0">
                          <a:solidFill>
                            <a:schemeClr val="dk1"/>
                          </a:solidFill>
                          <a:latin typeface="+mn-lt"/>
                          <a:ea typeface="+mn-ea"/>
                          <a:cs typeface="+mn-cs"/>
                        </a:rPr>
                      </a:br>
                      <a:r>
                        <a:rPr lang="en-US" sz="800" dirty="0" smtClean="0"/>
                        <a:t>void </a:t>
                      </a:r>
                      <a:r>
                        <a:rPr lang="en-CA" sz="800" b="0" i="0" u="none" strike="noStrike" kern="1200" baseline="0" dirty="0" smtClean="0">
                          <a:solidFill>
                            <a:schemeClr val="dk1"/>
                          </a:solidFill>
                          <a:latin typeface="+mn-lt"/>
                          <a:ea typeface="+mn-ea"/>
                          <a:cs typeface="+mn-cs"/>
                        </a:rPr>
                        <a:t>Stream.</a:t>
                      </a:r>
                      <a:r>
                        <a:rPr lang="en-US" sz="800" dirty="0" err="1" smtClean="0"/>
                        <a:t>forEachOrdered</a:t>
                      </a:r>
                      <a:r>
                        <a:rPr lang="en-US" sz="800" dirty="0" smtClean="0"/>
                        <a:t>(Consumer&lt;? super T&gt; action)</a:t>
                      </a:r>
                    </a:p>
                  </a:txBody>
                  <a:tcPr/>
                </a:tc>
                <a:tc>
                  <a:txBody>
                    <a:bodyPr/>
                    <a:lstStyle/>
                    <a:p>
                      <a:r>
                        <a:rPr lang="en-US" sz="800" dirty="0" smtClean="0"/>
                        <a:t>Performs an action for each element of this stream [, in the encounter order of the stream if the stream has a defined encounter order (</a:t>
                      </a:r>
                      <a:r>
                        <a:rPr lang="en-US" sz="800" u="sng" dirty="0" smtClean="0"/>
                        <a:t>Note:</a:t>
                      </a:r>
                      <a:r>
                        <a:rPr lang="en-US" sz="800" dirty="0" smtClean="0"/>
                        <a:t> be it</a:t>
                      </a:r>
                      <a:r>
                        <a:rPr lang="en-US" sz="800" baseline="0" dirty="0" smtClean="0"/>
                        <a:t> ORDERED or not!!!)</a:t>
                      </a:r>
                      <a:r>
                        <a:rPr lang="en-US" sz="800" dirty="0" smtClean="0"/>
                        <a:t>.]</a:t>
                      </a:r>
                      <a:endParaRPr lang="en-US" sz="800" dirty="0"/>
                    </a:p>
                  </a:txBody>
                  <a:tcPr/>
                </a:tc>
                <a:tc>
                  <a:txBody>
                    <a:bodyPr/>
                    <a:lstStyle/>
                    <a:p>
                      <a:r>
                        <a:rPr lang="en-US" sz="800" dirty="0" smtClean="0"/>
                        <a:t>same (IntConsumer)</a:t>
                      </a:r>
                      <a:endParaRPr lang="en-US" sz="800" dirty="0"/>
                    </a:p>
                  </a:txBody>
                  <a:tcPr/>
                </a:tc>
              </a:tr>
            </a:tbl>
          </a:graphicData>
        </a:graphic>
      </p:graphicFrame>
    </p:spTree>
    <p:extLst>
      <p:ext uri="{BB962C8B-B14F-4D97-AF65-F5344CB8AC3E}">
        <p14:creationId xmlns:p14="http://schemas.microsoft.com/office/powerpoint/2010/main" val="2716507548"/>
      </p:ext>
    </p:extLst>
  </p:cSld>
  <p:clrMapOvr>
    <a:masterClrMapping/>
  </p:clrMapOvr>
  <p:transition spd="med" advTm="12000"/>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27050" y="179341"/>
            <a:ext cx="8086725" cy="511175"/>
          </a:xfrm>
        </p:spPr>
        <p:txBody>
          <a:bodyPr/>
          <a:lstStyle/>
          <a:p>
            <a:r>
              <a:rPr lang="en-CA" sz="2000" dirty="0" smtClean="0"/>
              <a:t>Topic 4 </a:t>
            </a:r>
            <a:r>
              <a:rPr lang="en-CA" sz="2000" dirty="0"/>
              <a:t>: Characteristics of the </a:t>
            </a:r>
            <a:r>
              <a:rPr lang="en-CA" sz="2000" dirty="0" smtClean="0"/>
              <a:t>non intermediate operations</a:t>
            </a: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798617825"/>
              </p:ext>
            </p:extLst>
          </p:nvPr>
        </p:nvGraphicFramePr>
        <p:xfrm>
          <a:off x="390616" y="761538"/>
          <a:ext cx="8442664" cy="5547360"/>
        </p:xfrm>
        <a:graphic>
          <a:graphicData uri="http://schemas.openxmlformats.org/drawingml/2006/table">
            <a:tbl>
              <a:tblPr firstRow="1" bandRow="1">
                <a:tableStyleId>{5C22544A-7EE6-4342-B048-85BDC9FD1C3A}</a:tableStyleId>
              </a:tblPr>
              <a:tblGrid>
                <a:gridCol w="2104914"/>
                <a:gridCol w="4029557"/>
                <a:gridCol w="506027"/>
                <a:gridCol w="390618"/>
                <a:gridCol w="745724"/>
                <a:gridCol w="665824"/>
              </a:tblGrid>
              <a:tr h="141338">
                <a:tc>
                  <a:txBody>
                    <a:bodyPr/>
                    <a:lstStyle/>
                    <a:p>
                      <a:pPr algn="ctr"/>
                      <a:r>
                        <a:rPr lang="en-US" sz="700" dirty="0" smtClean="0"/>
                        <a:t>Stream &lt;T&gt; Signature</a:t>
                      </a:r>
                      <a:endParaRPr lang="en-US" sz="7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700" dirty="0" smtClean="0"/>
                        <a:t>Impact of</a:t>
                      </a:r>
                      <a:r>
                        <a:rPr lang="en-US" sz="700" baseline="0" dirty="0" smtClean="0"/>
                        <a:t> sorted, ordered, distinct, sized</a:t>
                      </a:r>
                      <a:endParaRPr lang="en-US" sz="700" dirty="0" smtClean="0"/>
                    </a:p>
                    <a:p>
                      <a:pPr algn="ctr"/>
                      <a:endParaRPr lang="en-US" sz="700" dirty="0"/>
                    </a:p>
                  </a:txBody>
                  <a:tcPr/>
                </a:tc>
                <a:tc>
                  <a:txBody>
                    <a:bodyPr/>
                    <a:lstStyle/>
                    <a:p>
                      <a:pPr algn="ctr"/>
                      <a:r>
                        <a:rPr lang="en-US" sz="700" dirty="0" smtClean="0"/>
                        <a:t>Eager</a:t>
                      </a:r>
                      <a:endParaRPr lang="en-US" sz="700" dirty="0"/>
                    </a:p>
                  </a:txBody>
                  <a:tcPr/>
                </a:tc>
                <a:tc>
                  <a:txBody>
                    <a:bodyPr/>
                    <a:lstStyle/>
                    <a:p>
                      <a:pPr algn="ctr"/>
                      <a:r>
                        <a:rPr lang="en-US" sz="700" dirty="0" smtClean="0"/>
                        <a:t>Short circ.</a:t>
                      </a:r>
                      <a:endParaRPr lang="en-US" sz="700" dirty="0"/>
                    </a:p>
                  </a:txBody>
                  <a:tcPr/>
                </a:tc>
                <a:tc>
                  <a:txBody>
                    <a:bodyPr/>
                    <a:lstStyle/>
                    <a:p>
                      <a:pPr algn="ctr"/>
                      <a:r>
                        <a:rPr lang="en-US" sz="700" dirty="0" smtClean="0"/>
                        <a:t>FI (</a:t>
                      </a:r>
                      <a:r>
                        <a:rPr lang="en-US" sz="700" dirty="0" err="1" smtClean="0"/>
                        <a:t>associat</a:t>
                      </a:r>
                      <a:r>
                        <a:rPr lang="en-US" sz="700" dirty="0" smtClean="0"/>
                        <a:t>.,</a:t>
                      </a:r>
                      <a:r>
                        <a:rPr lang="en-US" sz="700" baseline="0" dirty="0" smtClean="0"/>
                        <a:t> )non interfering, (stateless)</a:t>
                      </a:r>
                      <a:endParaRPr lang="en-US" sz="700" dirty="0"/>
                    </a:p>
                  </a:txBody>
                  <a:tcPr/>
                </a:tc>
                <a:tc>
                  <a:txBody>
                    <a:bodyPr/>
                    <a:lstStyle/>
                    <a:p>
                      <a:pPr algn="ctr"/>
                      <a:r>
                        <a:rPr lang="en-US" sz="700" dirty="0" err="1" smtClean="0"/>
                        <a:t>Perf</a:t>
                      </a:r>
                      <a:r>
                        <a:rPr lang="en-US" sz="700" dirty="0" smtClean="0"/>
                        <a:t>. // Impact for an ordered stream</a:t>
                      </a:r>
                      <a:endParaRPr lang="en-US" sz="7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t>void </a:t>
                      </a:r>
                      <a:r>
                        <a:rPr lang="en-US" sz="700" dirty="0" err="1" smtClean="0"/>
                        <a:t>BaseStream.close</a:t>
                      </a:r>
                      <a:r>
                        <a:rPr lang="en-US" sz="700" dirty="0" smtClean="0"/>
                        <a:t>()</a:t>
                      </a:r>
                    </a:p>
                  </a:txBody>
                  <a:tcPr/>
                </a:tc>
                <a:tc>
                  <a:txBody>
                    <a:bodyPr/>
                    <a:lstStyle/>
                    <a:p>
                      <a:endParaRPr lang="en-US" sz="700" dirty="0"/>
                    </a:p>
                  </a:txBody>
                  <a:tcPr/>
                </a:tc>
                <a:tc>
                  <a:txBody>
                    <a:bodyPr/>
                    <a:lstStyle/>
                    <a:p>
                      <a:pPr algn="ctr"/>
                      <a:endParaRPr lang="en-US" sz="700" dirty="0"/>
                    </a:p>
                  </a:txBody>
                  <a:tcPr/>
                </a:tc>
                <a:tc>
                  <a:txBody>
                    <a:bodyPr/>
                    <a:lstStyle/>
                    <a:p>
                      <a:pPr algn="ctr"/>
                      <a:endParaRPr lang="en-US" sz="700" dirty="0"/>
                    </a:p>
                  </a:txBody>
                  <a:tcPr/>
                </a:tc>
                <a:tc>
                  <a:txBody>
                    <a:bodyPr/>
                    <a:lstStyle/>
                    <a:p>
                      <a:pPr algn="ctr"/>
                      <a:endParaRPr lang="en-US" sz="700" dirty="0"/>
                    </a:p>
                  </a:txBody>
                  <a:tcPr/>
                </a:tc>
                <a:tc>
                  <a:txBody>
                    <a:bodyPr/>
                    <a:lstStyle/>
                    <a:p>
                      <a:pPr algn="ctr"/>
                      <a:endParaRPr lang="en-US" sz="700" dirty="0"/>
                    </a:p>
                  </a:txBody>
                  <a:tcPr/>
                </a:tc>
              </a:tr>
              <a:tr h="14635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err="1" smtClean="0"/>
                        <a:t>boolean</a:t>
                      </a:r>
                      <a:r>
                        <a:rPr lang="en-US" sz="700" dirty="0" smtClean="0"/>
                        <a:t> </a:t>
                      </a:r>
                      <a:r>
                        <a:rPr lang="en-US" sz="700" dirty="0" err="1" smtClean="0"/>
                        <a:t>BaseStream.isParallel</a:t>
                      </a:r>
                      <a:r>
                        <a:rPr lang="en-US" sz="700" dirty="0" smtClean="0"/>
                        <a:t>()</a:t>
                      </a:r>
                    </a:p>
                  </a:txBody>
                  <a:tcPr/>
                </a:tc>
                <a:tc>
                  <a:txBody>
                    <a:bodyPr/>
                    <a:lstStyle/>
                    <a:p>
                      <a:endParaRPr lang="en-US" sz="700" dirty="0"/>
                    </a:p>
                  </a:txBody>
                  <a:tcPr/>
                </a:tc>
                <a:tc>
                  <a:txBody>
                    <a:bodyPr/>
                    <a:lstStyle/>
                    <a:p>
                      <a:pPr algn="ctr"/>
                      <a:endParaRPr lang="en-US" sz="700" dirty="0"/>
                    </a:p>
                  </a:txBody>
                  <a:tcPr/>
                </a:tc>
                <a:tc>
                  <a:txBody>
                    <a:bodyPr/>
                    <a:lstStyle/>
                    <a:p>
                      <a:pPr algn="ctr"/>
                      <a:endParaRPr lang="en-US" sz="700" dirty="0"/>
                    </a:p>
                  </a:txBody>
                  <a:tcPr/>
                </a:tc>
                <a:tc>
                  <a:txBody>
                    <a:bodyPr/>
                    <a:lstStyle/>
                    <a:p>
                      <a:pPr algn="ctr"/>
                      <a:endParaRPr lang="en-US" sz="700" dirty="0"/>
                    </a:p>
                  </a:txBody>
                  <a:tcPr/>
                </a:tc>
                <a:tc>
                  <a:txBody>
                    <a:bodyPr/>
                    <a:lstStyle/>
                    <a:p>
                      <a:pPr algn="ctr"/>
                      <a:endParaRPr lang="en-US" sz="700" dirty="0"/>
                    </a:p>
                  </a:txBody>
                  <a:tcPr/>
                </a:tc>
              </a:tr>
              <a:tr h="12578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t>Iterator&lt;T&gt; </a:t>
                      </a:r>
                      <a:r>
                        <a:rPr lang="en-US" sz="700" dirty="0" err="1" smtClean="0"/>
                        <a:t>BaseStream.iterator</a:t>
                      </a:r>
                      <a:r>
                        <a:rPr lang="en-US" sz="700" dirty="0" smtClean="0"/>
                        <a:t>()</a:t>
                      </a:r>
                    </a:p>
                  </a:txBody>
                  <a:tcPr/>
                </a:tc>
                <a:tc>
                  <a:txBody>
                    <a:bodyPr/>
                    <a:lstStyle/>
                    <a:p>
                      <a:endParaRPr lang="en-US" sz="700" dirty="0"/>
                    </a:p>
                  </a:txBody>
                  <a:tcPr/>
                </a:tc>
                <a:tc>
                  <a:txBody>
                    <a:bodyPr/>
                    <a:lstStyle/>
                    <a:p>
                      <a:pPr algn="ctr"/>
                      <a:endParaRPr lang="en-US" sz="700" dirty="0"/>
                    </a:p>
                  </a:txBody>
                  <a:tcPr/>
                </a:tc>
                <a:tc>
                  <a:txBody>
                    <a:bodyPr/>
                    <a:lstStyle/>
                    <a:p>
                      <a:pPr algn="ctr"/>
                      <a:endParaRPr lang="en-US" sz="700" dirty="0"/>
                    </a:p>
                  </a:txBody>
                  <a:tcPr/>
                </a:tc>
                <a:tc>
                  <a:txBody>
                    <a:bodyPr/>
                    <a:lstStyle/>
                    <a:p>
                      <a:pPr algn="ctr"/>
                      <a:endParaRPr lang="en-US" sz="700" dirty="0"/>
                    </a:p>
                  </a:txBody>
                  <a:tcPr/>
                </a:tc>
                <a:tc>
                  <a:txBody>
                    <a:bodyPr/>
                    <a:lstStyle/>
                    <a:p>
                      <a:pPr algn="ctr"/>
                      <a:endParaRPr lang="en-US" sz="7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t>Spliterator&lt;T&gt; </a:t>
                      </a:r>
                      <a:r>
                        <a:rPr lang="en-US" sz="700" dirty="0" err="1" smtClean="0"/>
                        <a:t>BaseStream.spliterator</a:t>
                      </a:r>
                      <a:r>
                        <a:rPr lang="en-US" sz="700"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t>Lazy</a:t>
                      </a:r>
                      <a:r>
                        <a:rPr lang="en-US" sz="700" baseline="0" dirty="0" smtClean="0"/>
                        <a:t> methods. See </a:t>
                      </a:r>
                      <a:r>
                        <a:rPr lang="en-US" sz="700" kern="1200" dirty="0" smtClean="0">
                          <a:solidFill>
                            <a:schemeClr val="dk1"/>
                          </a:solidFill>
                          <a:latin typeface="+mn-lt"/>
                          <a:ea typeface="+mn-ea"/>
                          <a:cs typeface="+mn-cs"/>
                        </a:rPr>
                        <a:t>SpliteratorMethodsAreLazy.java.</a:t>
                      </a:r>
                      <a:endParaRPr lang="en-US" sz="700" dirty="0" smtClean="0"/>
                    </a:p>
                  </a:txBody>
                  <a:tcPr/>
                </a:tc>
                <a:tc>
                  <a:txBody>
                    <a:bodyPr/>
                    <a:lstStyle/>
                    <a:p>
                      <a:pPr algn="ctr"/>
                      <a:endParaRPr lang="en-US" sz="700" dirty="0"/>
                    </a:p>
                  </a:txBody>
                  <a:tcPr/>
                </a:tc>
                <a:tc>
                  <a:txBody>
                    <a:bodyPr/>
                    <a:lstStyle/>
                    <a:p>
                      <a:pPr algn="ctr"/>
                      <a:endParaRPr lang="en-US" sz="700" dirty="0"/>
                    </a:p>
                  </a:txBody>
                  <a:tcPr/>
                </a:tc>
                <a:tc>
                  <a:txBody>
                    <a:bodyPr/>
                    <a:lstStyle/>
                    <a:p>
                      <a:pPr algn="ctr"/>
                      <a:endParaRPr lang="en-US" sz="700" dirty="0"/>
                    </a:p>
                  </a:txBody>
                  <a:tcPr/>
                </a:tc>
                <a:tc>
                  <a:txBody>
                    <a:bodyPr/>
                    <a:lstStyle/>
                    <a:p>
                      <a:pPr algn="ctr"/>
                      <a:endParaRPr lang="en-US" sz="700" dirty="0"/>
                    </a:p>
                  </a:txBody>
                  <a:tcPr/>
                </a:tc>
              </a:tr>
              <a:tr h="2958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700" b="0" i="0" u="none" strike="noStrike" kern="1200" baseline="0" dirty="0" smtClean="0">
                          <a:solidFill>
                            <a:schemeClr val="dk1"/>
                          </a:solidFill>
                          <a:latin typeface="+mn-lt"/>
                          <a:ea typeface="+mn-ea"/>
                          <a:cs typeface="+mn-cs"/>
                        </a:rPr>
                        <a:t>&lt;R,A&gt; R  </a:t>
                      </a:r>
                      <a:r>
                        <a:rPr lang="en-CA" sz="700" b="0" i="0" u="none" strike="noStrike" kern="1200" baseline="0" dirty="0" err="1" smtClean="0">
                          <a:solidFill>
                            <a:schemeClr val="dk1"/>
                          </a:solidFill>
                          <a:latin typeface="+mn-lt"/>
                          <a:ea typeface="+mn-ea"/>
                          <a:cs typeface="+mn-cs"/>
                        </a:rPr>
                        <a:t>Stream.collect</a:t>
                      </a:r>
                      <a:r>
                        <a:rPr lang="en-CA" sz="700" b="0" i="0" u="none" strike="noStrike" kern="1200" baseline="0" dirty="0" smtClean="0">
                          <a:solidFill>
                            <a:schemeClr val="dk1"/>
                          </a:solidFill>
                          <a:latin typeface="+mn-lt"/>
                          <a:ea typeface="+mn-ea"/>
                          <a:cs typeface="+mn-cs"/>
                        </a:rPr>
                        <a:t>(Collector&lt;? super T,A,R&gt; collector)</a:t>
                      </a:r>
                      <a:br>
                        <a:rPr lang="en-CA" sz="700" b="0" i="0" u="none" strike="noStrike" kern="1200" baseline="0" dirty="0" smtClean="0">
                          <a:solidFill>
                            <a:schemeClr val="dk1"/>
                          </a:solidFill>
                          <a:latin typeface="+mn-lt"/>
                          <a:ea typeface="+mn-ea"/>
                          <a:cs typeface="+mn-cs"/>
                        </a:rPr>
                      </a:br>
                      <a:r>
                        <a:rPr lang="en-US" sz="700" dirty="0" smtClean="0"/>
                        <a:t>&lt;R&gt; R collect(Supplier&lt;R&gt; supplier, </a:t>
                      </a:r>
                      <a:r>
                        <a:rPr lang="en-US" sz="700" dirty="0" err="1" smtClean="0"/>
                        <a:t>BiConsumer</a:t>
                      </a:r>
                      <a:r>
                        <a:rPr lang="en-US" sz="700" dirty="0" smtClean="0"/>
                        <a:t>&lt;R,? super T&gt; accumulator, </a:t>
                      </a:r>
                      <a:r>
                        <a:rPr lang="en-US" sz="700" dirty="0" err="1" smtClean="0"/>
                        <a:t>BiConsumer</a:t>
                      </a:r>
                      <a:r>
                        <a:rPr lang="en-US" sz="700" dirty="0" smtClean="0"/>
                        <a:t>&lt;R,R&gt; combiner)</a:t>
                      </a:r>
                    </a:p>
                  </a:txBody>
                  <a:tcPr/>
                </a:tc>
                <a:tc>
                  <a:txBody>
                    <a:bodyPr/>
                    <a:lstStyle/>
                    <a:p>
                      <a:r>
                        <a:rPr lang="en-US" sz="700" dirty="0" smtClean="0"/>
                        <a:t>If the stream is parallel, and the Collector is concurrent, and either the stream is unordered or the collector is unordered, then a concurrent reduction will be performed (see Collector for details on concurrent reduction.)</a:t>
                      </a:r>
                    </a:p>
                    <a:p>
                      <a:r>
                        <a:rPr lang="en-US" sz="700" dirty="0" smtClean="0"/>
                        <a:t>When executed in parallel, multiple intermediate results may be instantiated, populated, and merged so as to maintain isolation of mutable data structures. Therefore, even when executed in parallel with non-thread-safe data structures (such as ArrayList), no additional synchronization is needed for a parallel reduction.</a:t>
                      </a:r>
                      <a:endParaRPr lang="en-US" sz="700" dirty="0"/>
                    </a:p>
                  </a:txBody>
                  <a:tcPr/>
                </a:tc>
                <a:tc>
                  <a:txBody>
                    <a:bodyPr/>
                    <a:lstStyle/>
                    <a:p>
                      <a:pPr algn="ctr"/>
                      <a:r>
                        <a:rPr lang="en-US" sz="700" dirty="0" smtClean="0"/>
                        <a:t>YES</a:t>
                      </a:r>
                      <a:endParaRPr lang="en-US" sz="700" dirty="0"/>
                    </a:p>
                  </a:txBody>
                  <a:tcPr/>
                </a:tc>
                <a:tc>
                  <a:txBody>
                    <a:bodyPr/>
                    <a:lstStyle/>
                    <a:p>
                      <a:pPr algn="ctr"/>
                      <a:endParaRPr lang="en-US" sz="700" dirty="0"/>
                    </a:p>
                  </a:txBody>
                  <a:tcPr/>
                </a:tc>
                <a:tc>
                  <a:txBody>
                    <a:bodyPr/>
                    <a:lstStyle/>
                    <a:p>
                      <a:pPr algn="ctr"/>
                      <a:endParaRPr lang="en-US" sz="700" dirty="0"/>
                    </a:p>
                  </a:txBody>
                  <a:tcPr/>
                </a:tc>
                <a:tc>
                  <a:txBody>
                    <a:bodyPr/>
                    <a:lstStyle/>
                    <a:p>
                      <a:pPr algn="ctr"/>
                      <a:r>
                        <a:rPr lang="en-US" sz="700" dirty="0" smtClean="0"/>
                        <a:t>YES</a:t>
                      </a:r>
                      <a:endParaRPr lang="en-US" sz="700" dirty="0"/>
                    </a:p>
                  </a:txBody>
                  <a:tcPr/>
                </a:tc>
              </a:tr>
              <a:tr h="0">
                <a:tc>
                  <a:txBody>
                    <a:bodyPr/>
                    <a:lstStyle/>
                    <a:p>
                      <a:r>
                        <a:rPr lang="en-CA" sz="700" b="0" i="0" u="none" strike="noStrike" kern="1200" baseline="0" dirty="0" smtClean="0">
                          <a:solidFill>
                            <a:schemeClr val="dk1"/>
                          </a:solidFill>
                          <a:latin typeface="+mn-lt"/>
                          <a:ea typeface="+mn-ea"/>
                          <a:cs typeface="+mn-cs"/>
                        </a:rPr>
                        <a:t>long </a:t>
                      </a:r>
                      <a:r>
                        <a:rPr lang="en-CA" sz="700" b="0" i="0" u="none" strike="noStrike" kern="1200" baseline="0" dirty="0" err="1" smtClean="0">
                          <a:solidFill>
                            <a:schemeClr val="dk1"/>
                          </a:solidFill>
                          <a:latin typeface="+mn-lt"/>
                          <a:ea typeface="+mn-ea"/>
                          <a:cs typeface="+mn-cs"/>
                        </a:rPr>
                        <a:t>Stream.count</a:t>
                      </a:r>
                      <a:r>
                        <a:rPr lang="en-CA" sz="700" b="0" i="0" u="none" strike="noStrike" kern="1200" baseline="0" dirty="0" smtClean="0">
                          <a:solidFill>
                            <a:schemeClr val="dk1"/>
                          </a:solidFill>
                          <a:latin typeface="+mn-lt"/>
                          <a:ea typeface="+mn-ea"/>
                          <a:cs typeface="+mn-cs"/>
                        </a:rPr>
                        <a:t>()</a:t>
                      </a:r>
                      <a:endParaRPr lang="en-US" sz="700" dirty="0"/>
                    </a:p>
                  </a:txBody>
                  <a:tcPr/>
                </a:tc>
                <a:tc>
                  <a:txBody>
                    <a:bodyPr/>
                    <a:lstStyle/>
                    <a:p>
                      <a:endParaRPr lang="en-US" sz="700" dirty="0"/>
                    </a:p>
                  </a:txBody>
                  <a:tcPr/>
                </a:tc>
                <a:tc>
                  <a:txBody>
                    <a:bodyPr/>
                    <a:lstStyle/>
                    <a:p>
                      <a:pPr algn="ctr"/>
                      <a:r>
                        <a:rPr lang="en-US" sz="700" dirty="0" smtClean="0"/>
                        <a:t>YES</a:t>
                      </a:r>
                      <a:endParaRPr lang="en-US" sz="700" dirty="0"/>
                    </a:p>
                  </a:txBody>
                  <a:tcPr/>
                </a:tc>
                <a:tc>
                  <a:txBody>
                    <a:bodyPr/>
                    <a:lstStyle/>
                    <a:p>
                      <a:pPr algn="ctr"/>
                      <a:endParaRPr lang="en-US" sz="700" dirty="0"/>
                    </a:p>
                  </a:txBody>
                  <a:tcPr/>
                </a:tc>
                <a:tc>
                  <a:txBody>
                    <a:bodyPr/>
                    <a:lstStyle/>
                    <a:p>
                      <a:pPr algn="ctr"/>
                      <a:endParaRPr lang="en-US" sz="700" dirty="0"/>
                    </a:p>
                  </a:txBody>
                  <a:tcPr/>
                </a:tc>
                <a:tc>
                  <a:txBody>
                    <a:bodyPr/>
                    <a:lstStyle/>
                    <a:p>
                      <a:pPr algn="ctr"/>
                      <a:endParaRPr lang="en-US" sz="700" dirty="0"/>
                    </a:p>
                  </a:txBody>
                  <a:tcPr/>
                </a:tc>
              </a:tr>
              <a:tr h="140583">
                <a:tc>
                  <a:txBody>
                    <a:bodyPr/>
                    <a:lstStyle/>
                    <a:p>
                      <a:r>
                        <a:rPr lang="en-US" sz="700" dirty="0" smtClean="0"/>
                        <a:t>Optional&lt;T&gt; </a:t>
                      </a:r>
                      <a:r>
                        <a:rPr lang="en-CA" sz="700" b="0" i="0" u="none" strike="noStrike" kern="1200" baseline="0" dirty="0" smtClean="0">
                          <a:solidFill>
                            <a:schemeClr val="dk1"/>
                          </a:solidFill>
                          <a:latin typeface="+mn-lt"/>
                          <a:ea typeface="+mn-ea"/>
                          <a:cs typeface="+mn-cs"/>
                        </a:rPr>
                        <a:t>Stream.</a:t>
                      </a:r>
                      <a:r>
                        <a:rPr lang="en-US" sz="700" dirty="0" err="1" smtClean="0"/>
                        <a:t>findAny</a:t>
                      </a:r>
                      <a:r>
                        <a:rPr lang="en-US" sz="700" dirty="0" smtClean="0"/>
                        <a:t>()</a:t>
                      </a:r>
                    </a:p>
                    <a:p>
                      <a:r>
                        <a:rPr lang="en-US" sz="700" dirty="0" smtClean="0"/>
                        <a:t>Optional&lt;T&gt; </a:t>
                      </a:r>
                      <a:r>
                        <a:rPr lang="en-CA" sz="700" b="0" i="0" u="none" strike="noStrike" kern="1200" baseline="0" dirty="0" smtClean="0">
                          <a:solidFill>
                            <a:schemeClr val="dk1"/>
                          </a:solidFill>
                          <a:latin typeface="+mn-lt"/>
                          <a:ea typeface="+mn-ea"/>
                          <a:cs typeface="+mn-cs"/>
                        </a:rPr>
                        <a:t>Stream.</a:t>
                      </a:r>
                      <a:r>
                        <a:rPr lang="en-US" sz="700" dirty="0" err="1" smtClean="0"/>
                        <a:t>findFirst</a:t>
                      </a:r>
                      <a:r>
                        <a:rPr lang="en-US" sz="700" dirty="0" smtClean="0"/>
                        <a:t>()</a:t>
                      </a:r>
                    </a:p>
                  </a:txBody>
                  <a:tcPr/>
                </a:tc>
                <a:tc>
                  <a:txBody>
                    <a:bodyPr/>
                    <a:lstStyle/>
                    <a:p>
                      <a:endParaRPr lang="en-US" sz="700" dirty="0"/>
                    </a:p>
                  </a:txBody>
                  <a:tcPr/>
                </a:tc>
                <a:tc>
                  <a:txBody>
                    <a:bodyPr/>
                    <a:lstStyle/>
                    <a:p>
                      <a:pPr algn="ctr"/>
                      <a:r>
                        <a:rPr lang="en-US" sz="700" dirty="0" smtClean="0"/>
                        <a:t>YES</a:t>
                      </a:r>
                      <a:endParaRPr lang="en-US" sz="700" dirty="0"/>
                    </a:p>
                  </a:txBody>
                  <a:tcPr/>
                </a:tc>
                <a:tc>
                  <a:txBody>
                    <a:bodyPr/>
                    <a:lstStyle/>
                    <a:p>
                      <a:pPr algn="ctr"/>
                      <a:r>
                        <a:rPr lang="en-US" sz="700" dirty="0" smtClean="0"/>
                        <a:t>YES</a:t>
                      </a:r>
                      <a:endParaRPr lang="en-US" sz="700" dirty="0"/>
                    </a:p>
                  </a:txBody>
                  <a:tcPr/>
                </a:tc>
                <a:tc>
                  <a:txBody>
                    <a:bodyPr/>
                    <a:lstStyle/>
                    <a:p>
                      <a:pPr algn="ctr"/>
                      <a:endParaRPr lang="en-US" sz="700" dirty="0"/>
                    </a:p>
                  </a:txBody>
                  <a:tcPr/>
                </a:tc>
                <a:tc>
                  <a:txBody>
                    <a:bodyPr/>
                    <a:lstStyle/>
                    <a:p>
                      <a:pPr algn="ctr"/>
                      <a:r>
                        <a:rPr lang="en-US" sz="700" dirty="0" smtClean="0"/>
                        <a:t>NO</a:t>
                      </a:r>
                      <a:br>
                        <a:rPr lang="en-US" sz="700" dirty="0" smtClean="0"/>
                      </a:br>
                      <a:r>
                        <a:rPr lang="en-US" sz="700" dirty="0" smtClean="0"/>
                        <a:t>YES</a:t>
                      </a:r>
                      <a:endParaRPr lang="en-US" sz="700" dirty="0"/>
                    </a:p>
                  </a:txBody>
                  <a:tcPr/>
                </a:tc>
              </a:tr>
              <a:tr h="0">
                <a:tc>
                  <a:txBody>
                    <a:bodyPr/>
                    <a:lstStyle/>
                    <a:p>
                      <a:r>
                        <a:rPr lang="en-US" sz="700" dirty="0" err="1" smtClean="0"/>
                        <a:t>IntStream.sum</a:t>
                      </a:r>
                      <a:r>
                        <a:rPr lang="en-US" sz="700" dirty="0" smtClean="0"/>
                        <a:t>(), </a:t>
                      </a:r>
                      <a:r>
                        <a:rPr lang="en-US" sz="700" dirty="0" err="1" smtClean="0"/>
                        <a:t>IntStream.average</a:t>
                      </a:r>
                      <a:r>
                        <a:rPr lang="en-US" sz="700" dirty="0" smtClean="0"/>
                        <a:t>()</a:t>
                      </a:r>
                      <a:endParaRPr lang="en-US" sz="700" dirty="0"/>
                    </a:p>
                  </a:txBody>
                  <a:tcPr/>
                </a:tc>
                <a:tc>
                  <a:txBody>
                    <a:bodyPr/>
                    <a:lstStyle/>
                    <a:p>
                      <a:endParaRPr lang="en-US" sz="700" dirty="0"/>
                    </a:p>
                  </a:txBody>
                  <a:tcPr/>
                </a:tc>
                <a:tc>
                  <a:txBody>
                    <a:bodyPr/>
                    <a:lstStyle/>
                    <a:p>
                      <a:pPr algn="ctr"/>
                      <a:r>
                        <a:rPr lang="en-US" sz="700" dirty="0" smtClean="0"/>
                        <a:t>YES</a:t>
                      </a:r>
                      <a:endParaRPr lang="en-US" sz="700" dirty="0"/>
                    </a:p>
                  </a:txBody>
                  <a:tcPr/>
                </a:tc>
                <a:tc>
                  <a:txBody>
                    <a:bodyPr/>
                    <a:lstStyle/>
                    <a:p>
                      <a:pPr algn="ctr"/>
                      <a:endParaRPr lang="en-US" sz="700" dirty="0"/>
                    </a:p>
                  </a:txBody>
                  <a:tcPr/>
                </a:tc>
                <a:tc>
                  <a:txBody>
                    <a:bodyPr/>
                    <a:lstStyle/>
                    <a:p>
                      <a:pPr algn="ctr"/>
                      <a:endParaRPr lang="en-US" sz="700" dirty="0"/>
                    </a:p>
                  </a:txBody>
                  <a:tcPr/>
                </a:tc>
                <a:tc>
                  <a:txBody>
                    <a:bodyPr/>
                    <a:lstStyle/>
                    <a:p>
                      <a:pPr algn="ctr"/>
                      <a:endParaRPr lang="en-US" sz="700" dirty="0"/>
                    </a:p>
                  </a:txBody>
                  <a:tcPr/>
                </a:tc>
              </a:tr>
              <a:tr h="236119">
                <a:tc>
                  <a:txBody>
                    <a:bodyPr/>
                    <a:lstStyle/>
                    <a:p>
                      <a:r>
                        <a:rPr lang="en-US" sz="700" dirty="0" err="1" smtClean="0"/>
                        <a:t>boolean</a:t>
                      </a:r>
                      <a:r>
                        <a:rPr lang="en-US" sz="700" dirty="0" smtClean="0"/>
                        <a:t> </a:t>
                      </a:r>
                      <a:r>
                        <a:rPr lang="en-CA" sz="700" b="0" i="0" u="none" strike="noStrike" kern="1200" baseline="0" dirty="0" smtClean="0">
                          <a:solidFill>
                            <a:schemeClr val="dk1"/>
                          </a:solidFill>
                          <a:latin typeface="+mn-lt"/>
                          <a:ea typeface="+mn-ea"/>
                          <a:cs typeface="+mn-cs"/>
                        </a:rPr>
                        <a:t>Stream.</a:t>
                      </a:r>
                      <a:r>
                        <a:rPr lang="en-US" sz="700" dirty="0" err="1" smtClean="0"/>
                        <a:t>noneMatch</a:t>
                      </a:r>
                      <a:r>
                        <a:rPr lang="en-US" sz="700" dirty="0" smtClean="0"/>
                        <a:t>(Predicate&lt;T&gt;)</a:t>
                      </a:r>
                      <a:br>
                        <a:rPr lang="en-US" sz="700" dirty="0" smtClean="0"/>
                      </a:br>
                      <a:r>
                        <a:rPr lang="en-US" sz="700" dirty="0" err="1" smtClean="0"/>
                        <a:t>boolean</a:t>
                      </a:r>
                      <a:r>
                        <a:rPr lang="en-US" sz="700" dirty="0" smtClean="0"/>
                        <a:t> </a:t>
                      </a:r>
                      <a:r>
                        <a:rPr lang="en-CA" sz="700" b="0" i="0" u="none" strike="noStrike" kern="1200" baseline="0" dirty="0" smtClean="0">
                          <a:solidFill>
                            <a:schemeClr val="dk1"/>
                          </a:solidFill>
                          <a:latin typeface="+mn-lt"/>
                          <a:ea typeface="+mn-ea"/>
                          <a:cs typeface="+mn-cs"/>
                        </a:rPr>
                        <a:t>Stream.</a:t>
                      </a:r>
                      <a:r>
                        <a:rPr lang="en-US" sz="700" dirty="0" err="1" smtClean="0"/>
                        <a:t>anyMatch</a:t>
                      </a:r>
                      <a:r>
                        <a:rPr lang="en-US" sz="700" dirty="0" smtClean="0"/>
                        <a:t>(Predicate&lt;T&gt;)</a:t>
                      </a:r>
                      <a:r>
                        <a:rPr lang="en-US" sz="700" baseline="0" dirty="0" smtClean="0"/>
                        <a:t/>
                      </a:r>
                      <a:br>
                        <a:rPr lang="en-US" sz="700" baseline="0" dirty="0" smtClean="0"/>
                      </a:br>
                      <a:r>
                        <a:rPr lang="en-US" sz="700" baseline="0" dirty="0" err="1" smtClean="0"/>
                        <a:t>boolean</a:t>
                      </a:r>
                      <a:r>
                        <a:rPr lang="en-US" sz="700" baseline="0" dirty="0" smtClean="0"/>
                        <a:t> </a:t>
                      </a:r>
                      <a:r>
                        <a:rPr lang="en-CA" sz="700" b="0" i="0" u="none" strike="noStrike" kern="1200" baseline="0" dirty="0" smtClean="0">
                          <a:solidFill>
                            <a:schemeClr val="dk1"/>
                          </a:solidFill>
                          <a:latin typeface="+mn-lt"/>
                          <a:ea typeface="+mn-ea"/>
                          <a:cs typeface="+mn-cs"/>
                        </a:rPr>
                        <a:t>Stream.</a:t>
                      </a:r>
                      <a:r>
                        <a:rPr lang="en-US" sz="700" dirty="0" err="1" smtClean="0"/>
                        <a:t>allMatch</a:t>
                      </a:r>
                      <a:r>
                        <a:rPr lang="en-US" sz="700" dirty="0" smtClean="0"/>
                        <a:t>(Predicate&lt;T&gt;)</a:t>
                      </a:r>
                      <a:endParaRPr lang="en-US" sz="700" dirty="0"/>
                    </a:p>
                  </a:txBody>
                  <a:tcPr/>
                </a:tc>
                <a:tc>
                  <a:txBody>
                    <a:bodyPr/>
                    <a:lstStyle/>
                    <a:p>
                      <a:endParaRPr lang="en-US" sz="700" dirty="0"/>
                    </a:p>
                  </a:txBody>
                  <a:tcPr/>
                </a:tc>
                <a:tc>
                  <a:txBody>
                    <a:bodyPr/>
                    <a:lstStyle/>
                    <a:p>
                      <a:pPr algn="ctr"/>
                      <a:r>
                        <a:rPr lang="en-US" sz="700" dirty="0" smtClean="0"/>
                        <a:t>YES</a:t>
                      </a:r>
                      <a:endParaRPr lang="en-US" sz="700" dirty="0"/>
                    </a:p>
                  </a:txBody>
                  <a:tcPr/>
                </a:tc>
                <a:tc>
                  <a:txBody>
                    <a:bodyPr/>
                    <a:lstStyle/>
                    <a:p>
                      <a:pPr algn="ctr"/>
                      <a:r>
                        <a:rPr lang="en-US" sz="700" dirty="0" smtClean="0"/>
                        <a:t>YES</a:t>
                      </a:r>
                      <a:endParaRPr lang="en-US" sz="700" dirty="0"/>
                    </a:p>
                  </a:txBody>
                  <a:tcPr/>
                </a:tc>
                <a:tc>
                  <a:txBody>
                    <a:bodyPr/>
                    <a:lstStyle/>
                    <a:p>
                      <a:pPr algn="ctr"/>
                      <a:r>
                        <a:rPr lang="en-US" sz="700" dirty="0" smtClean="0"/>
                        <a:t>YES</a:t>
                      </a:r>
                      <a:endParaRPr lang="en-US" sz="700" dirty="0"/>
                    </a:p>
                  </a:txBody>
                  <a:tcPr/>
                </a:tc>
                <a:tc>
                  <a:txBody>
                    <a:bodyPr/>
                    <a:lstStyle/>
                    <a:p>
                      <a:pPr algn="ctr"/>
                      <a:endParaRPr lang="en-US" sz="700" dirty="0"/>
                    </a:p>
                  </a:txBody>
                  <a:tcPr/>
                </a:tc>
              </a:tr>
              <a:tr h="186014">
                <a:tc>
                  <a:txBody>
                    <a:bodyPr/>
                    <a:lstStyle/>
                    <a:p>
                      <a:r>
                        <a:rPr lang="en-US" sz="700" dirty="0" smtClean="0"/>
                        <a:t>Optional&lt;T&gt; </a:t>
                      </a:r>
                      <a:r>
                        <a:rPr lang="en-CA" sz="700" b="0" i="0" u="none" strike="noStrike" kern="1200" baseline="0" dirty="0" smtClean="0">
                          <a:solidFill>
                            <a:schemeClr val="dk1"/>
                          </a:solidFill>
                          <a:latin typeface="+mn-lt"/>
                          <a:ea typeface="+mn-ea"/>
                          <a:cs typeface="+mn-cs"/>
                        </a:rPr>
                        <a:t>Stream.</a:t>
                      </a:r>
                      <a:r>
                        <a:rPr lang="en-US" sz="700" dirty="0" smtClean="0"/>
                        <a:t>max(Comparator&lt;? super T&gt; comparator)</a:t>
                      </a:r>
                    </a:p>
                    <a:p>
                      <a:r>
                        <a:rPr lang="en-US" sz="700" dirty="0" smtClean="0"/>
                        <a:t>Optional&lt;T&gt;  </a:t>
                      </a:r>
                      <a:r>
                        <a:rPr lang="en-CA" sz="700" b="0" i="0" u="none" strike="noStrike" kern="1200" baseline="0" dirty="0" smtClean="0">
                          <a:solidFill>
                            <a:schemeClr val="dk1"/>
                          </a:solidFill>
                          <a:latin typeface="+mn-lt"/>
                          <a:ea typeface="+mn-ea"/>
                          <a:cs typeface="+mn-cs"/>
                        </a:rPr>
                        <a:t>Stream.</a:t>
                      </a:r>
                      <a:r>
                        <a:rPr lang="en-US" sz="700" dirty="0" smtClean="0"/>
                        <a:t>min(Comparator&lt;? super T&gt; comparator)</a:t>
                      </a:r>
                    </a:p>
                  </a:txBody>
                  <a:tcPr/>
                </a:tc>
                <a:tc>
                  <a:txBody>
                    <a:bodyPr/>
                    <a:lstStyle/>
                    <a:p>
                      <a:r>
                        <a:rPr lang="en-US" sz="700" dirty="0" smtClean="0"/>
                        <a:t>sum(), min(), max(), average(), and joining() are all special cases of reduce(). reduce() operation parallelize gracefully.</a:t>
                      </a:r>
                      <a:endParaRPr lang="en-US" sz="700" dirty="0"/>
                    </a:p>
                  </a:txBody>
                  <a:tcPr/>
                </a:tc>
                <a:tc>
                  <a:txBody>
                    <a:bodyPr/>
                    <a:lstStyle/>
                    <a:p>
                      <a:pPr algn="ctr"/>
                      <a:r>
                        <a:rPr lang="en-US" sz="700" dirty="0" smtClean="0"/>
                        <a:t>YES</a:t>
                      </a:r>
                      <a:endParaRPr lang="en-US" sz="700" dirty="0"/>
                    </a:p>
                  </a:txBody>
                  <a:tcPr/>
                </a:tc>
                <a:tc>
                  <a:txBody>
                    <a:bodyPr/>
                    <a:lstStyle/>
                    <a:p>
                      <a:pPr algn="ctr"/>
                      <a:endParaRPr lang="en-US" sz="700" dirty="0"/>
                    </a:p>
                  </a:txBody>
                  <a:tcPr/>
                </a:tc>
                <a:tc>
                  <a:txBody>
                    <a:bodyPr/>
                    <a:lstStyle/>
                    <a:p>
                      <a:pPr algn="ctr"/>
                      <a:r>
                        <a:rPr lang="en-US" sz="700" dirty="0" smtClean="0"/>
                        <a:t>YES</a:t>
                      </a:r>
                      <a:endParaRPr lang="en-US" sz="700" dirty="0"/>
                    </a:p>
                  </a:txBody>
                  <a:tcPr/>
                </a:tc>
                <a:tc>
                  <a:txBody>
                    <a:bodyPr/>
                    <a:lstStyle/>
                    <a:p>
                      <a:pPr algn="ctr"/>
                      <a:endParaRPr lang="en-US" sz="700" dirty="0"/>
                    </a:p>
                  </a:txBody>
                  <a:tcPr/>
                </a:tc>
              </a:tr>
              <a:tr h="7238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t>Optional&lt;T&gt;  </a:t>
                      </a:r>
                      <a:r>
                        <a:rPr lang="en-CA" sz="700" b="0" i="0" u="none" strike="noStrike" kern="1200" baseline="0" dirty="0" smtClean="0">
                          <a:solidFill>
                            <a:schemeClr val="dk1"/>
                          </a:solidFill>
                          <a:latin typeface="+mn-lt"/>
                          <a:ea typeface="+mn-ea"/>
                          <a:cs typeface="+mn-cs"/>
                        </a:rPr>
                        <a:t>Stream.</a:t>
                      </a:r>
                      <a:r>
                        <a:rPr lang="en-US" sz="700" dirty="0" smtClean="0"/>
                        <a:t>reduce(</a:t>
                      </a:r>
                      <a:r>
                        <a:rPr lang="en-US" sz="700" dirty="0" err="1" smtClean="0"/>
                        <a:t>BinaryOperator</a:t>
                      </a:r>
                      <a:r>
                        <a:rPr lang="en-US" sz="700" dirty="0" smtClean="0"/>
                        <a:t>&lt;T&gt; accumulator)</a:t>
                      </a:r>
                      <a:br>
                        <a:rPr lang="en-US" sz="700" dirty="0" smtClean="0"/>
                      </a:br>
                      <a:r>
                        <a:rPr lang="en-US" sz="700" dirty="0" smtClean="0"/>
                        <a:t>T </a:t>
                      </a:r>
                      <a:r>
                        <a:rPr lang="en-CA" sz="700" b="0" i="0" u="none" strike="noStrike" kern="1200" baseline="0" dirty="0" smtClean="0">
                          <a:solidFill>
                            <a:schemeClr val="dk1"/>
                          </a:solidFill>
                          <a:latin typeface="+mn-lt"/>
                          <a:ea typeface="+mn-ea"/>
                          <a:cs typeface="+mn-cs"/>
                        </a:rPr>
                        <a:t>Stream.</a:t>
                      </a:r>
                      <a:r>
                        <a:rPr lang="en-US" sz="700" dirty="0" smtClean="0"/>
                        <a:t>reduce(T identity, </a:t>
                      </a:r>
                      <a:r>
                        <a:rPr lang="en-US" sz="700" dirty="0" err="1" smtClean="0"/>
                        <a:t>BinaryOperator</a:t>
                      </a:r>
                      <a:r>
                        <a:rPr lang="en-US" sz="700" dirty="0" smtClean="0"/>
                        <a:t>&lt;T&gt; accumulator)</a:t>
                      </a:r>
                      <a:br>
                        <a:rPr lang="en-US" sz="700" dirty="0" smtClean="0"/>
                      </a:br>
                      <a:r>
                        <a:rPr lang="en-US" sz="700" dirty="0" smtClean="0"/>
                        <a:t>&lt;U&gt; U </a:t>
                      </a:r>
                      <a:r>
                        <a:rPr lang="en-CA" sz="700" b="0" i="0" u="none" strike="noStrike" kern="1200" baseline="0" dirty="0" smtClean="0">
                          <a:solidFill>
                            <a:schemeClr val="dk1"/>
                          </a:solidFill>
                          <a:latin typeface="+mn-lt"/>
                          <a:ea typeface="+mn-ea"/>
                          <a:cs typeface="+mn-cs"/>
                        </a:rPr>
                        <a:t>Stream.</a:t>
                      </a:r>
                      <a:r>
                        <a:rPr lang="en-US" sz="700" dirty="0" smtClean="0"/>
                        <a:t>reduce(U identity, </a:t>
                      </a:r>
                      <a:r>
                        <a:rPr lang="en-US" sz="700" dirty="0" err="1" smtClean="0"/>
                        <a:t>BiFunction</a:t>
                      </a:r>
                      <a:r>
                        <a:rPr lang="en-US" sz="700" dirty="0" smtClean="0"/>
                        <a:t>&lt;U,? super T,U&gt; accumulator, </a:t>
                      </a:r>
                      <a:r>
                        <a:rPr lang="en-US" sz="700" dirty="0" err="1" smtClean="0"/>
                        <a:t>BinaryOperator</a:t>
                      </a:r>
                      <a:r>
                        <a:rPr lang="en-US" sz="700" dirty="0" smtClean="0"/>
                        <a:t>&lt;U&gt; combiner)</a:t>
                      </a:r>
                    </a:p>
                  </a:txBody>
                  <a:tcPr/>
                </a:tc>
                <a:tc>
                  <a:txBody>
                    <a:bodyPr/>
                    <a:lstStyle/>
                    <a:p>
                      <a:r>
                        <a:rPr lang="en-US" sz="700" dirty="0" smtClean="0"/>
                        <a:t>Is not constrained to execute sequentially!</a:t>
                      </a:r>
                      <a:r>
                        <a:rPr lang="en-US" sz="700" baseline="0" dirty="0" smtClean="0"/>
                        <a:t> (???)</a:t>
                      </a:r>
                    </a:p>
                    <a:p>
                      <a:r>
                        <a:rPr lang="en-US" sz="700" baseline="0" dirty="0" smtClean="0"/>
                        <a:t>Thread-safe code.</a:t>
                      </a:r>
                      <a:endParaRPr lang="en-US" sz="700" dirty="0"/>
                    </a:p>
                  </a:txBody>
                  <a:tcPr/>
                </a:tc>
                <a:tc>
                  <a:txBody>
                    <a:bodyPr/>
                    <a:lstStyle/>
                    <a:p>
                      <a:pPr algn="ctr"/>
                      <a:r>
                        <a:rPr lang="en-US" sz="700" dirty="0" smtClean="0"/>
                        <a:t>YES</a:t>
                      </a:r>
                      <a:endParaRPr lang="en-US" sz="700" dirty="0"/>
                    </a:p>
                  </a:txBody>
                  <a:tcPr/>
                </a:tc>
                <a:tc>
                  <a:txBody>
                    <a:bodyPr/>
                    <a:lstStyle/>
                    <a:p>
                      <a:pPr algn="ctr"/>
                      <a:endParaRPr lang="en-US" sz="700" dirty="0"/>
                    </a:p>
                  </a:txBody>
                  <a:tcPr/>
                </a:tc>
                <a:tc>
                  <a:txBody>
                    <a:bodyPr/>
                    <a:lstStyle/>
                    <a:p>
                      <a:pPr algn="ctr"/>
                      <a:r>
                        <a:rPr lang="en-US" sz="700" dirty="0" smtClean="0"/>
                        <a:t>YES</a:t>
                      </a:r>
                      <a:br>
                        <a:rPr lang="en-US" sz="700" dirty="0" smtClean="0"/>
                      </a:br>
                      <a:r>
                        <a:rPr lang="en-US" sz="700" dirty="0" smtClean="0"/>
                        <a:t>(</a:t>
                      </a:r>
                      <a:r>
                        <a:rPr lang="en-US" sz="700" dirty="0" err="1" smtClean="0"/>
                        <a:t>assoc</a:t>
                      </a:r>
                      <a:r>
                        <a:rPr lang="en-US" sz="700" dirty="0" smtClean="0"/>
                        <a:t>)</a:t>
                      </a:r>
                      <a:endParaRPr lang="en-US" sz="700" dirty="0"/>
                    </a:p>
                  </a:txBody>
                  <a:tcPr/>
                </a:tc>
                <a:tc>
                  <a:txBody>
                    <a:bodyPr/>
                    <a:lstStyle/>
                    <a:p>
                      <a:pPr algn="ctr"/>
                      <a:r>
                        <a:rPr lang="en-US" sz="700" dirty="0" smtClean="0"/>
                        <a:t>??</a:t>
                      </a:r>
                      <a:endParaRPr lang="en-US" sz="700" dirty="0"/>
                    </a:p>
                  </a:txBody>
                  <a:tcPr/>
                </a:tc>
              </a:tr>
              <a:tr h="2669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dirty="0" smtClean="0"/>
                        <a:t>Object[] </a:t>
                      </a:r>
                      <a:r>
                        <a:rPr lang="en-CA" sz="700" b="0" i="0" u="none" strike="noStrike" kern="1200" baseline="0" dirty="0" smtClean="0">
                          <a:solidFill>
                            <a:schemeClr val="dk1"/>
                          </a:solidFill>
                          <a:latin typeface="+mn-lt"/>
                          <a:ea typeface="+mn-ea"/>
                          <a:cs typeface="+mn-cs"/>
                        </a:rPr>
                        <a:t>Stream.</a:t>
                      </a:r>
                      <a:r>
                        <a:rPr lang="en-US" sz="700" dirty="0" err="1" smtClean="0"/>
                        <a:t>toArray</a:t>
                      </a:r>
                      <a:r>
                        <a:rPr lang="en-US" sz="700" dirty="0" smtClean="0"/>
                        <a:t>()</a:t>
                      </a:r>
                      <a:br>
                        <a:rPr lang="en-US" sz="700" dirty="0" smtClean="0"/>
                      </a:br>
                      <a:r>
                        <a:rPr lang="en-US" sz="700" dirty="0" smtClean="0"/>
                        <a:t>&lt;A&gt; A[] </a:t>
                      </a:r>
                      <a:r>
                        <a:rPr lang="en-CA" sz="700" b="0" i="0" u="none" strike="noStrike" kern="1200" baseline="0" dirty="0" smtClean="0">
                          <a:solidFill>
                            <a:schemeClr val="dk1"/>
                          </a:solidFill>
                          <a:latin typeface="+mn-lt"/>
                          <a:ea typeface="+mn-ea"/>
                          <a:cs typeface="+mn-cs"/>
                        </a:rPr>
                        <a:t>Stream.</a:t>
                      </a:r>
                      <a:r>
                        <a:rPr lang="en-US" sz="700" dirty="0" err="1" smtClean="0"/>
                        <a:t>toArray</a:t>
                      </a:r>
                      <a:r>
                        <a:rPr lang="en-US" sz="700" dirty="0" smtClean="0"/>
                        <a:t>(</a:t>
                      </a:r>
                      <a:r>
                        <a:rPr lang="en-US" sz="700" dirty="0" err="1" smtClean="0"/>
                        <a:t>IntFunction</a:t>
                      </a:r>
                      <a:r>
                        <a:rPr lang="en-US" sz="700" dirty="0" smtClean="0"/>
                        <a:t>&lt;A[]&gt; generator)</a:t>
                      </a:r>
                    </a:p>
                  </a:txBody>
                  <a:tcPr/>
                </a:tc>
                <a:tc>
                  <a:txBody>
                    <a:bodyPr/>
                    <a:lstStyle/>
                    <a:p>
                      <a:endParaRPr lang="en-US" sz="700" dirty="0"/>
                    </a:p>
                  </a:txBody>
                  <a:tcPr/>
                </a:tc>
                <a:tc>
                  <a:txBody>
                    <a:bodyPr/>
                    <a:lstStyle/>
                    <a:p>
                      <a:pPr algn="ctr"/>
                      <a:r>
                        <a:rPr lang="en-US" sz="700" dirty="0" smtClean="0"/>
                        <a:t>YES</a:t>
                      </a:r>
                      <a:endParaRPr lang="en-US" sz="700" dirty="0"/>
                    </a:p>
                  </a:txBody>
                  <a:tcPr/>
                </a:tc>
                <a:tc>
                  <a:txBody>
                    <a:bodyPr/>
                    <a:lstStyle/>
                    <a:p>
                      <a:pPr algn="ctr"/>
                      <a:endParaRPr lang="en-US" sz="700" dirty="0"/>
                    </a:p>
                  </a:txBody>
                  <a:tcPr/>
                </a:tc>
                <a:tc>
                  <a:txBody>
                    <a:bodyPr/>
                    <a:lstStyle/>
                    <a:p>
                      <a:pPr algn="ctr"/>
                      <a:endParaRPr lang="en-US" sz="700" dirty="0"/>
                    </a:p>
                  </a:txBody>
                  <a:tcPr/>
                </a:tc>
                <a:tc>
                  <a:txBody>
                    <a:bodyPr/>
                    <a:lstStyle/>
                    <a:p>
                      <a:pPr algn="ctr"/>
                      <a:r>
                        <a:rPr lang="en-US" sz="700" dirty="0" smtClean="0"/>
                        <a:t>???</a:t>
                      </a:r>
                      <a:endParaRPr lang="en-US" sz="7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700" b="0" i="0" u="none" strike="noStrike" kern="1200" baseline="0" dirty="0" smtClean="0">
                          <a:solidFill>
                            <a:schemeClr val="dk1"/>
                          </a:solidFill>
                          <a:latin typeface="+mn-lt"/>
                          <a:ea typeface="+mn-ea"/>
                          <a:cs typeface="+mn-cs"/>
                        </a:rPr>
                        <a:t>void </a:t>
                      </a:r>
                      <a:r>
                        <a:rPr lang="en-CA" sz="700" b="0" i="0" u="none" strike="noStrike" kern="1200" baseline="0" dirty="0" err="1" smtClean="0">
                          <a:solidFill>
                            <a:schemeClr val="dk1"/>
                          </a:solidFill>
                          <a:latin typeface="+mn-lt"/>
                          <a:ea typeface="+mn-ea"/>
                          <a:cs typeface="+mn-cs"/>
                        </a:rPr>
                        <a:t>Stream.forEach</a:t>
                      </a:r>
                      <a:r>
                        <a:rPr lang="en-CA" sz="700" b="0" i="0" u="none" strike="noStrike" kern="1200" baseline="0" dirty="0" smtClean="0">
                          <a:solidFill>
                            <a:schemeClr val="dk1"/>
                          </a:solidFill>
                          <a:latin typeface="+mn-lt"/>
                          <a:ea typeface="+mn-ea"/>
                          <a:cs typeface="+mn-cs"/>
                        </a:rPr>
                        <a:t>(Consumer&lt;T&gt;)</a:t>
                      </a:r>
                      <a:br>
                        <a:rPr lang="en-CA" sz="700" b="0" i="0" u="none" strike="noStrike" kern="1200" baseline="0" dirty="0" smtClean="0">
                          <a:solidFill>
                            <a:schemeClr val="dk1"/>
                          </a:solidFill>
                          <a:latin typeface="+mn-lt"/>
                          <a:ea typeface="+mn-ea"/>
                          <a:cs typeface="+mn-cs"/>
                        </a:rPr>
                      </a:br>
                      <a:r>
                        <a:rPr lang="en-US" sz="700" dirty="0" smtClean="0"/>
                        <a:t>void </a:t>
                      </a:r>
                      <a:r>
                        <a:rPr lang="en-CA" sz="700" b="0" i="0" u="none" strike="noStrike" kern="1200" baseline="0" dirty="0" smtClean="0">
                          <a:solidFill>
                            <a:schemeClr val="dk1"/>
                          </a:solidFill>
                          <a:latin typeface="+mn-lt"/>
                          <a:ea typeface="+mn-ea"/>
                          <a:cs typeface="+mn-cs"/>
                        </a:rPr>
                        <a:t>Stream.</a:t>
                      </a:r>
                      <a:r>
                        <a:rPr lang="en-US" sz="700" dirty="0" err="1" smtClean="0"/>
                        <a:t>forEachOrdered</a:t>
                      </a:r>
                      <a:r>
                        <a:rPr lang="en-US" sz="700" dirty="0" smtClean="0"/>
                        <a:t>(Consumer&lt;? super T&gt; action)</a:t>
                      </a:r>
                    </a:p>
                  </a:txBody>
                  <a:tcPr/>
                </a:tc>
                <a:tc>
                  <a:txBody>
                    <a:bodyPr/>
                    <a:lstStyle/>
                    <a:p>
                      <a:r>
                        <a:rPr lang="en-US" sz="700" dirty="0" err="1" smtClean="0"/>
                        <a:t>forEach</a:t>
                      </a:r>
                      <a:r>
                        <a:rPr lang="en-US" sz="700" dirty="0" smtClean="0"/>
                        <a:t>() is nondeterministic. For parallel stream pipelines, this operation does not guarantee to respect the encounter order of the stream.</a:t>
                      </a:r>
                    </a:p>
                    <a:p>
                      <a:r>
                        <a:rPr lang="en-US" sz="700" dirty="0" smtClean="0"/>
                        <a:t>Use </a:t>
                      </a:r>
                      <a:r>
                        <a:rPr lang="en-US" sz="700" dirty="0" err="1" smtClean="0"/>
                        <a:t>forEachOrdered</a:t>
                      </a:r>
                      <a:r>
                        <a:rPr lang="en-US" sz="700" dirty="0" smtClean="0"/>
                        <a:t>() if the order matters. The operations can be done by different threads</a:t>
                      </a:r>
                      <a:r>
                        <a:rPr lang="en-US" sz="700" baseline="0" dirty="0" smtClean="0"/>
                        <a:t> but there is an </a:t>
                      </a:r>
                      <a:r>
                        <a:rPr lang="en-US" sz="700" u="sng" baseline="0" dirty="0" smtClean="0"/>
                        <a:t>happens-before</a:t>
                      </a:r>
                      <a:r>
                        <a:rPr lang="en-US" sz="700" baseline="0" dirty="0" smtClean="0"/>
                        <a:t> between operations.</a:t>
                      </a:r>
                      <a:endParaRPr lang="en-US" sz="700" dirty="0"/>
                    </a:p>
                  </a:txBody>
                  <a:tcPr/>
                </a:tc>
                <a:tc>
                  <a:txBody>
                    <a:bodyPr/>
                    <a:lstStyle/>
                    <a:p>
                      <a:pPr algn="ctr"/>
                      <a:r>
                        <a:rPr lang="en-US" sz="700" dirty="0" smtClean="0"/>
                        <a:t>YES</a:t>
                      </a:r>
                      <a:endParaRPr lang="en-US" sz="700" dirty="0"/>
                    </a:p>
                  </a:txBody>
                  <a:tcPr/>
                </a:tc>
                <a:tc>
                  <a:txBody>
                    <a:bodyPr/>
                    <a:lstStyle/>
                    <a:p>
                      <a:pPr algn="ctr"/>
                      <a:endParaRPr lang="en-US" sz="7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700" dirty="0" smtClean="0"/>
                        <a:t>YES</a:t>
                      </a:r>
                      <a:br>
                        <a:rPr lang="en-US" sz="700" dirty="0" smtClean="0"/>
                      </a:br>
                      <a:r>
                        <a:rPr lang="en-US" sz="700" dirty="0" smtClean="0"/>
                        <a:t>(</a:t>
                      </a:r>
                      <a:r>
                        <a:rPr lang="en-US" sz="700" dirty="0" err="1" smtClean="0"/>
                        <a:t>assoc</a:t>
                      </a:r>
                      <a:r>
                        <a:rPr lang="en-US" sz="700" dirty="0" smtClean="0"/>
                        <a:t>)</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700" dirty="0" smtClean="0"/>
                        <a:t>NO</a:t>
                      </a:r>
                      <a:br>
                        <a:rPr lang="en-US" sz="700" dirty="0" smtClean="0"/>
                      </a:br>
                      <a:r>
                        <a:rPr lang="en-US" sz="700" dirty="0" smtClean="0"/>
                        <a:t>YES</a:t>
                      </a:r>
                    </a:p>
                  </a:txBody>
                  <a:tcPr/>
                </a:tc>
              </a:tr>
            </a:tbl>
          </a:graphicData>
        </a:graphic>
      </p:graphicFrame>
    </p:spTree>
    <p:extLst>
      <p:ext uri="{BB962C8B-B14F-4D97-AF65-F5344CB8AC3E}">
        <p14:creationId xmlns:p14="http://schemas.microsoft.com/office/powerpoint/2010/main" val="3059751483"/>
      </p:ext>
    </p:extLst>
  </p:cSld>
  <p:clrMapOvr>
    <a:masterClrMapping/>
  </p:clrMapOvr>
  <p:transition spd="med" advTm="12000"/>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4 : Q&amp;A</a:t>
            </a:r>
            <a:endParaRPr lang="en-US" dirty="0"/>
          </a:p>
        </p:txBody>
      </p:sp>
      <p:sp>
        <p:nvSpPr>
          <p:cNvPr id="87043" name="Rectangle 3"/>
          <p:cNvSpPr>
            <a:spLocks noGrp="1" noChangeArrowheads="1"/>
          </p:cNvSpPr>
          <p:nvPr>
            <p:ph idx="1"/>
          </p:nvPr>
        </p:nvSpPr>
        <p:spPr>
          <a:xfrm>
            <a:off x="527050" y="885825"/>
            <a:ext cx="8086725" cy="5367202"/>
          </a:xfrm>
        </p:spPr>
        <p:txBody>
          <a:bodyPr/>
          <a:lstStyle/>
          <a:p>
            <a:pPr>
              <a:buFont typeface="+mj-lt"/>
              <a:buAutoNum type="arabicPeriod"/>
            </a:pPr>
            <a:r>
              <a:rPr lang="en-US" sz="1200" dirty="0" smtClean="0">
                <a:solidFill>
                  <a:srgbClr val="FF0000"/>
                </a:solidFill>
              </a:rPr>
              <a:t>In a Stream, can you deal with nulls returned by the Stream source? If returned by map()? </a:t>
            </a:r>
            <a:r>
              <a:rPr lang="en-US" sz="1200" dirty="0">
                <a:solidFill>
                  <a:srgbClr val="FF0000"/>
                </a:solidFill>
              </a:rPr>
              <a:t>If returned by </a:t>
            </a:r>
            <a:r>
              <a:rPr lang="en-US" sz="1200" dirty="0" err="1" smtClean="0">
                <a:solidFill>
                  <a:srgbClr val="FF0000"/>
                </a:solidFill>
              </a:rPr>
              <a:t>flatMap</a:t>
            </a:r>
            <a:r>
              <a:rPr lang="en-US" sz="1200" dirty="0" smtClean="0">
                <a:solidFill>
                  <a:srgbClr val="FF0000"/>
                </a:solidFill>
              </a:rPr>
              <a:t>().</a:t>
            </a:r>
          </a:p>
          <a:p>
            <a:pPr>
              <a:buFont typeface="+mj-lt"/>
              <a:buAutoNum type="arabicPeriod"/>
            </a:pPr>
            <a:r>
              <a:rPr lang="en-US" sz="1200" dirty="0" smtClean="0">
                <a:solidFill>
                  <a:srgbClr val="FF0000"/>
                </a:solidFill>
              </a:rPr>
              <a:t>Which terminal operations are lazy and which ones are eager?</a:t>
            </a:r>
          </a:p>
          <a:p>
            <a:pPr>
              <a:buFont typeface="+mj-lt"/>
              <a:buAutoNum type="arabicPeriod"/>
            </a:pPr>
            <a:r>
              <a:rPr lang="en-US" sz="1200" dirty="0" smtClean="0">
                <a:solidFill>
                  <a:srgbClr val="FF0000"/>
                </a:solidFill>
              </a:rPr>
              <a:t>Can you write your own terminal operation?</a:t>
            </a:r>
          </a:p>
          <a:p>
            <a:pPr>
              <a:buFont typeface="+mj-lt"/>
              <a:buAutoNum type="arabicPeriod"/>
            </a:pPr>
            <a:r>
              <a:rPr lang="en-US" sz="1200" dirty="0" smtClean="0">
                <a:solidFill>
                  <a:srgbClr val="FF0000"/>
                </a:solidFill>
              </a:rPr>
              <a:t>Can you write your own short-circuit collector or reduction?</a:t>
            </a:r>
          </a:p>
          <a:p>
            <a:pPr>
              <a:buFont typeface="+mj-lt"/>
              <a:buAutoNum type="arabicPeriod"/>
            </a:pPr>
            <a:r>
              <a:rPr lang="en-US" sz="1200" dirty="0" smtClean="0">
                <a:solidFill>
                  <a:srgbClr val="FF0000"/>
                </a:solidFill>
              </a:rPr>
              <a:t>Stream being an interface, what is the concreate class implementing Stream&lt;Car&gt;?</a:t>
            </a:r>
          </a:p>
          <a:p>
            <a:pPr>
              <a:buFont typeface="+mj-lt"/>
              <a:buAutoNum type="arabicPeriod"/>
            </a:pPr>
            <a:r>
              <a:rPr lang="en-US" sz="1200" dirty="0" smtClean="0">
                <a:solidFill>
                  <a:srgbClr val="FF0000"/>
                </a:solidFill>
              </a:rPr>
              <a:t>What are the benefits of Optional&lt;T&gt;? Where is it used in the API and potentially by you?</a:t>
            </a:r>
          </a:p>
          <a:p>
            <a:pPr>
              <a:buFont typeface="+mj-lt"/>
              <a:buAutoNum type="arabicPeriod"/>
            </a:pPr>
            <a:r>
              <a:rPr lang="en-US" sz="1200" dirty="0" smtClean="0">
                <a:solidFill>
                  <a:srgbClr val="FF0000"/>
                </a:solidFill>
              </a:rPr>
              <a:t>How would you write a Stream returning the first filtered element or throwing an exception of your choice if none is found? What about returning a default value if not found?</a:t>
            </a:r>
          </a:p>
          <a:p>
            <a:pPr>
              <a:buFont typeface="+mj-lt"/>
              <a:buAutoNum type="arabicPeriod"/>
            </a:pPr>
            <a:r>
              <a:rPr lang="en-US" sz="1200" dirty="0" smtClean="0">
                <a:solidFill>
                  <a:srgbClr val="FF0000"/>
                </a:solidFill>
              </a:rPr>
              <a:t>What are the terminal functions returning a boolean? Any special property? Which signature?</a:t>
            </a:r>
          </a:p>
          <a:p>
            <a:pPr>
              <a:buFont typeface="+mj-lt"/>
              <a:buAutoNum type="arabicPeriod"/>
            </a:pPr>
            <a:r>
              <a:rPr lang="en-US" sz="1200" dirty="0" smtClean="0">
                <a:solidFill>
                  <a:srgbClr val="FF0000"/>
                </a:solidFill>
              </a:rPr>
              <a:t>What are the terminal functions returning an </a:t>
            </a:r>
            <a:r>
              <a:rPr lang="en-US" sz="1200" dirty="0">
                <a:solidFill>
                  <a:srgbClr val="FF0000"/>
                </a:solidFill>
              </a:rPr>
              <a:t>Optional&lt;T&gt;? Which signature?</a:t>
            </a:r>
            <a:endParaRPr lang="en-US" sz="1200" dirty="0" smtClean="0">
              <a:solidFill>
                <a:srgbClr val="FF0000"/>
              </a:solidFill>
            </a:endParaRPr>
          </a:p>
          <a:p>
            <a:pPr>
              <a:buFont typeface="+mj-lt"/>
              <a:buAutoNum type="arabicPeriod"/>
            </a:pPr>
            <a:r>
              <a:rPr lang="en-US" sz="1200" dirty="0">
                <a:solidFill>
                  <a:srgbClr val="FF0000"/>
                </a:solidFill>
              </a:rPr>
              <a:t>What are the terminal functions returning </a:t>
            </a:r>
            <a:r>
              <a:rPr lang="en-US" sz="1200" dirty="0" smtClean="0">
                <a:solidFill>
                  <a:srgbClr val="FF0000"/>
                </a:solidFill>
              </a:rPr>
              <a:t>a long?</a:t>
            </a:r>
            <a:r>
              <a:rPr lang="en-US" sz="1200" dirty="0">
                <a:solidFill>
                  <a:srgbClr val="FF0000"/>
                </a:solidFill>
              </a:rPr>
              <a:t> Which signature?</a:t>
            </a:r>
            <a:endParaRPr lang="en-US" sz="1200" dirty="0" smtClean="0">
              <a:solidFill>
                <a:srgbClr val="FF0000"/>
              </a:solidFill>
            </a:endParaRPr>
          </a:p>
          <a:p>
            <a:pPr>
              <a:buFont typeface="+mj-lt"/>
              <a:buAutoNum type="arabicPeriod"/>
            </a:pPr>
            <a:r>
              <a:rPr lang="en-US" sz="1200" dirty="0">
                <a:solidFill>
                  <a:srgbClr val="FF0000"/>
                </a:solidFill>
              </a:rPr>
              <a:t>What are the terminal functions returning </a:t>
            </a:r>
            <a:r>
              <a:rPr lang="en-US" sz="1200" dirty="0" smtClean="0">
                <a:solidFill>
                  <a:srgbClr val="FF0000"/>
                </a:solidFill>
              </a:rPr>
              <a:t>an </a:t>
            </a:r>
            <a:r>
              <a:rPr lang="en-US" sz="1200" dirty="0" err="1" smtClean="0">
                <a:solidFill>
                  <a:srgbClr val="FF0000"/>
                </a:solidFill>
              </a:rPr>
              <a:t>int</a:t>
            </a:r>
            <a:r>
              <a:rPr lang="en-US" sz="1200" dirty="0" smtClean="0">
                <a:solidFill>
                  <a:srgbClr val="FF0000"/>
                </a:solidFill>
              </a:rPr>
              <a:t>?</a:t>
            </a:r>
            <a:r>
              <a:rPr lang="en-US" sz="1200" dirty="0">
                <a:solidFill>
                  <a:srgbClr val="FF0000"/>
                </a:solidFill>
              </a:rPr>
              <a:t> Which signature?</a:t>
            </a:r>
            <a:endParaRPr lang="en-US" sz="1200" dirty="0" smtClean="0">
              <a:solidFill>
                <a:srgbClr val="FF0000"/>
              </a:solidFill>
            </a:endParaRPr>
          </a:p>
          <a:p>
            <a:pPr>
              <a:buFont typeface="+mj-lt"/>
              <a:buAutoNum type="arabicPeriod"/>
            </a:pPr>
            <a:r>
              <a:rPr lang="en-US" sz="1200" dirty="0">
                <a:solidFill>
                  <a:srgbClr val="FF0000"/>
                </a:solidFill>
              </a:rPr>
              <a:t>What are the terminal functions returning a </a:t>
            </a:r>
            <a:r>
              <a:rPr lang="en-US" sz="1200" dirty="0" smtClean="0">
                <a:solidFill>
                  <a:srgbClr val="FF0000"/>
                </a:solidFill>
              </a:rPr>
              <a:t>double?</a:t>
            </a:r>
            <a:r>
              <a:rPr lang="en-US" sz="1200" dirty="0">
                <a:solidFill>
                  <a:srgbClr val="FF0000"/>
                </a:solidFill>
              </a:rPr>
              <a:t> Which signature?</a:t>
            </a:r>
            <a:endParaRPr lang="en-US" sz="1200" dirty="0" smtClean="0">
              <a:solidFill>
                <a:srgbClr val="FF0000"/>
              </a:solidFill>
            </a:endParaRPr>
          </a:p>
          <a:p>
            <a:pPr>
              <a:buFont typeface="+mj-lt"/>
              <a:buAutoNum type="arabicPeriod"/>
            </a:pPr>
            <a:r>
              <a:rPr lang="en-US" sz="1200" dirty="0" smtClean="0">
                <a:solidFill>
                  <a:srgbClr val="FF0000"/>
                </a:solidFill>
              </a:rPr>
              <a:t>How can I get statistics on my Stream scalar </a:t>
            </a:r>
            <a:r>
              <a:rPr lang="en-US" sz="1200" dirty="0">
                <a:solidFill>
                  <a:srgbClr val="FF0000"/>
                </a:solidFill>
              </a:rPr>
              <a:t>values? Which signature?</a:t>
            </a:r>
            <a:endParaRPr lang="en-US" sz="1200" dirty="0" smtClean="0">
              <a:solidFill>
                <a:srgbClr val="FF0000"/>
              </a:solidFill>
            </a:endParaRPr>
          </a:p>
          <a:p>
            <a:pPr>
              <a:buFont typeface="+mj-lt"/>
              <a:buAutoNum type="arabicPeriod"/>
            </a:pPr>
            <a:r>
              <a:rPr lang="en-US" sz="1200" dirty="0" smtClean="0">
                <a:solidFill>
                  <a:srgbClr val="FF0000"/>
                </a:solidFill>
              </a:rPr>
              <a:t>Describe the class relationship between OptionalInt and Optional?</a:t>
            </a:r>
          </a:p>
          <a:p>
            <a:pPr>
              <a:buFont typeface="+mj-lt"/>
              <a:buAutoNum type="arabicPeriod"/>
            </a:pPr>
            <a:r>
              <a:rPr lang="en-US" sz="1200" dirty="0" smtClean="0">
                <a:solidFill>
                  <a:srgbClr val="FF0000"/>
                </a:solidFill>
              </a:rPr>
              <a:t>How can I convert my Stream&lt;T&gt; to an IntStream? And my IntStream to a Stream&lt;Car&gt;?</a:t>
            </a:r>
          </a:p>
          <a:p>
            <a:pPr>
              <a:buFont typeface="+mj-lt"/>
              <a:buAutoNum type="arabicPeriod"/>
            </a:pPr>
            <a:r>
              <a:rPr lang="en-US" sz="1200" dirty="0" smtClean="0">
                <a:solidFill>
                  <a:srgbClr val="FF0000"/>
                </a:solidFill>
              </a:rPr>
              <a:t>What is the difference between </a:t>
            </a:r>
            <a:r>
              <a:rPr lang="en-CA" sz="1200" dirty="0" err="1" smtClean="0">
                <a:solidFill>
                  <a:srgbClr val="FF0000"/>
                </a:solidFill>
              </a:rPr>
              <a:t>Collectors.groupingBy</a:t>
            </a:r>
            <a:r>
              <a:rPr lang="en-CA" sz="1200" dirty="0">
                <a:solidFill>
                  <a:srgbClr val="FF0000"/>
                </a:solidFill>
              </a:rPr>
              <a:t>(), joining</a:t>
            </a:r>
            <a:r>
              <a:rPr lang="en-CA" sz="1200" dirty="0" smtClean="0">
                <a:solidFill>
                  <a:srgbClr val="FF0000"/>
                </a:solidFill>
              </a:rPr>
              <a:t>() and </a:t>
            </a:r>
            <a:r>
              <a:rPr lang="en-CA" sz="1200" dirty="0" err="1" smtClean="0">
                <a:solidFill>
                  <a:srgbClr val="FF0000"/>
                </a:solidFill>
              </a:rPr>
              <a:t>partitioningBy</a:t>
            </a:r>
            <a:r>
              <a:rPr lang="en-CA" sz="1200" dirty="0" smtClean="0">
                <a:solidFill>
                  <a:srgbClr val="FF0000"/>
                </a:solidFill>
              </a:rPr>
              <a:t>()? What are the return types?</a:t>
            </a:r>
          </a:p>
          <a:p>
            <a:pPr>
              <a:buFont typeface="+mj-lt"/>
              <a:buAutoNum type="arabicPeriod"/>
            </a:pPr>
            <a:r>
              <a:rPr lang="en-CA" sz="1200" dirty="0" smtClean="0">
                <a:solidFill>
                  <a:srgbClr val="FF0000"/>
                </a:solidFill>
              </a:rPr>
              <a:t>What happens if I call distinct(), sorted(), unordered()… on a stream having already this characteristic?</a:t>
            </a:r>
          </a:p>
          <a:p>
            <a:pPr>
              <a:buFont typeface="+mj-lt"/>
              <a:buAutoNum type="arabicPeriod"/>
            </a:pPr>
            <a:r>
              <a:rPr lang="en-CA" sz="1200" dirty="0">
                <a:solidFill>
                  <a:srgbClr val="FF0000"/>
                </a:solidFill>
              </a:rPr>
              <a:t>What </a:t>
            </a:r>
            <a:r>
              <a:rPr lang="en-CA" sz="1200" dirty="0" smtClean="0">
                <a:solidFill>
                  <a:srgbClr val="FF0000"/>
                </a:solidFill>
              </a:rPr>
              <a:t>happens to the Spliterator estimate </a:t>
            </a:r>
            <a:r>
              <a:rPr lang="en-CA" sz="1200" dirty="0">
                <a:solidFill>
                  <a:srgbClr val="FF0000"/>
                </a:solidFill>
              </a:rPr>
              <a:t>for the size if there is a filter upstream?</a:t>
            </a:r>
            <a:endParaRPr lang="en-CA" sz="1200" dirty="0" smtClean="0">
              <a:solidFill>
                <a:srgbClr val="FF0000"/>
              </a:solidFill>
            </a:endParaRPr>
          </a:p>
          <a:p>
            <a:pPr>
              <a:buFont typeface="+mj-lt"/>
              <a:buAutoNum type="arabicPeriod"/>
            </a:pPr>
            <a:r>
              <a:rPr lang="en-CA" sz="1200" dirty="0" smtClean="0">
                <a:solidFill>
                  <a:srgbClr val="FF0000"/>
                </a:solidFill>
              </a:rPr>
              <a:t>Generally for </a:t>
            </a:r>
            <a:r>
              <a:rPr lang="en-CA" sz="1200" dirty="0">
                <a:solidFill>
                  <a:srgbClr val="FF0000"/>
                </a:solidFill>
              </a:rPr>
              <a:t>a() </a:t>
            </a:r>
            <a:r>
              <a:rPr lang="en-CA" sz="1200" dirty="0" smtClean="0">
                <a:solidFill>
                  <a:srgbClr val="FF0000"/>
                </a:solidFill>
              </a:rPr>
              <a:t>being </a:t>
            </a:r>
            <a:r>
              <a:rPr lang="en-CA" sz="1200" dirty="0">
                <a:solidFill>
                  <a:srgbClr val="FF0000"/>
                </a:solidFill>
              </a:rPr>
              <a:t>any intermediate </a:t>
            </a:r>
            <a:r>
              <a:rPr lang="en-CA" sz="1200" dirty="0" smtClean="0">
                <a:solidFill>
                  <a:srgbClr val="FF0000"/>
                </a:solidFill>
              </a:rPr>
              <a:t>operation, </a:t>
            </a:r>
            <a:r>
              <a:rPr lang="en-CA" sz="1200" dirty="0">
                <a:solidFill>
                  <a:srgbClr val="FF0000"/>
                </a:solidFill>
              </a:rPr>
              <a:t>is </a:t>
            </a:r>
            <a:r>
              <a:rPr lang="en-CA" sz="1200" dirty="0" err="1">
                <a:solidFill>
                  <a:srgbClr val="FF0000"/>
                </a:solidFill>
              </a:rPr>
              <a:t>myStream.a</a:t>
            </a:r>
            <a:r>
              <a:rPr lang="en-CA" sz="1200" dirty="0" smtClean="0">
                <a:solidFill>
                  <a:srgbClr val="FF0000"/>
                </a:solidFill>
              </a:rPr>
              <a:t>() the same instance as </a:t>
            </a:r>
            <a:r>
              <a:rPr lang="en-CA" sz="1200" dirty="0" err="1" smtClean="0">
                <a:solidFill>
                  <a:srgbClr val="FF0000"/>
                </a:solidFill>
              </a:rPr>
              <a:t>myStream</a:t>
            </a:r>
            <a:r>
              <a:rPr lang="en-CA" sz="1200" dirty="0" smtClean="0">
                <a:solidFill>
                  <a:srgbClr val="FF0000"/>
                </a:solidFill>
              </a:rPr>
              <a:t> or a new stream? And for map()?</a:t>
            </a:r>
          </a:p>
          <a:p>
            <a:pPr>
              <a:buFont typeface="+mj-lt"/>
              <a:buAutoNum type="arabicPeriod"/>
            </a:pPr>
            <a:r>
              <a:rPr lang="en-CA" sz="1200" dirty="0" smtClean="0">
                <a:solidFill>
                  <a:srgbClr val="FF0000"/>
                </a:solidFill>
              </a:rPr>
              <a:t>Other </a:t>
            </a:r>
            <a:r>
              <a:rPr lang="en-CA" sz="1200" dirty="0">
                <a:solidFill>
                  <a:srgbClr val="FF0000"/>
                </a:solidFill>
              </a:rPr>
              <a:t>questions from the 2 days course</a:t>
            </a:r>
          </a:p>
          <a:p>
            <a:pPr marL="0" indent="0">
              <a:buNone/>
            </a:pPr>
            <a:endParaRPr lang="en-CA" sz="900" dirty="0" smtClean="0">
              <a:solidFill>
                <a:srgbClr val="FF0000"/>
              </a:solidFill>
            </a:endParaRPr>
          </a:p>
          <a:p>
            <a:endParaRPr lang="en-US" sz="1600" dirty="0"/>
          </a:p>
        </p:txBody>
      </p:sp>
    </p:spTree>
    <p:extLst>
      <p:ext uri="{BB962C8B-B14F-4D97-AF65-F5344CB8AC3E}">
        <p14:creationId xmlns:p14="http://schemas.microsoft.com/office/powerpoint/2010/main" val="775439460"/>
      </p:ext>
    </p:extLst>
  </p:cSld>
  <p:clrMapOvr>
    <a:masterClrMapping/>
  </p:clrMapOvr>
  <p:transition spd="med" advTm="12000"/>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4 : Q&amp;A</a:t>
            </a:r>
            <a:endParaRPr lang="en-US" dirty="0"/>
          </a:p>
        </p:txBody>
      </p:sp>
      <p:sp>
        <p:nvSpPr>
          <p:cNvPr id="87043" name="Rectangle 3"/>
          <p:cNvSpPr>
            <a:spLocks noGrp="1" noChangeArrowheads="1"/>
          </p:cNvSpPr>
          <p:nvPr>
            <p:ph idx="1"/>
          </p:nvPr>
        </p:nvSpPr>
        <p:spPr>
          <a:xfrm>
            <a:off x="500555" y="885825"/>
            <a:ext cx="8113220" cy="5426198"/>
          </a:xfrm>
        </p:spPr>
        <p:txBody>
          <a:bodyPr/>
          <a:lstStyle/>
          <a:p>
            <a:pPr>
              <a:buFont typeface="+mj-lt"/>
              <a:buAutoNum type="arabicPeriod"/>
            </a:pPr>
            <a:r>
              <a:rPr lang="en-CA" sz="1600" u="sng" dirty="0" smtClean="0">
                <a:solidFill>
                  <a:srgbClr val="FF0000"/>
                </a:solidFill>
              </a:rPr>
              <a:t>Exercise:</a:t>
            </a:r>
            <a:r>
              <a:rPr lang="en-CA" sz="1600" dirty="0" smtClean="0">
                <a:solidFill>
                  <a:srgbClr val="FF0000"/>
                </a:solidFill>
              </a:rPr>
              <a:t> Show how the characteristics of the stream can be changing before/after some intermediate operations.</a:t>
            </a:r>
          </a:p>
          <a:p>
            <a:pPr>
              <a:buFont typeface="+mj-lt"/>
              <a:buAutoNum type="arabicPeriod"/>
            </a:pPr>
            <a:r>
              <a:rPr lang="en-CA" sz="1600" u="sng" dirty="0" smtClean="0">
                <a:solidFill>
                  <a:srgbClr val="FF0000"/>
                </a:solidFill>
              </a:rPr>
              <a:t>Exercise:</a:t>
            </a:r>
            <a:r>
              <a:rPr lang="en-CA" sz="1600" dirty="0" smtClean="0">
                <a:solidFill>
                  <a:srgbClr val="FF0000"/>
                </a:solidFill>
              </a:rPr>
              <a:t> Write your max() collector taking an Optional&lt;Comparator&lt;T&gt;&gt; parameter.</a:t>
            </a:r>
            <a:endParaRPr lang="en-US" sz="1600" dirty="0" smtClean="0">
              <a:solidFill>
                <a:srgbClr val="FF0000"/>
              </a:solidFill>
            </a:endParaRPr>
          </a:p>
          <a:p>
            <a:pPr>
              <a:buFont typeface="+mj-lt"/>
              <a:buAutoNum type="arabicPeriod"/>
            </a:pPr>
            <a:r>
              <a:rPr lang="en-US" sz="1600" u="sng" dirty="0" smtClean="0">
                <a:solidFill>
                  <a:srgbClr val="FF0000"/>
                </a:solidFill>
              </a:rPr>
              <a:t>Exercise: </a:t>
            </a:r>
            <a:r>
              <a:rPr lang="en-US" sz="1600" dirty="0" smtClean="0">
                <a:solidFill>
                  <a:srgbClr val="FF0000"/>
                </a:solidFill>
              </a:rPr>
              <a:t>Write a </a:t>
            </a:r>
            <a:r>
              <a:rPr lang="en-US" sz="1600" dirty="0" err="1" smtClean="0">
                <a:solidFill>
                  <a:srgbClr val="FF0000"/>
                </a:solidFill>
              </a:rPr>
              <a:t>findLast</a:t>
            </a:r>
            <a:r>
              <a:rPr lang="en-US" sz="1600" dirty="0" smtClean="0">
                <a:solidFill>
                  <a:srgbClr val="FF0000"/>
                </a:solidFill>
              </a:rPr>
              <a:t>() Collector? (w/o using special intermediate operations)</a:t>
            </a:r>
          </a:p>
          <a:p>
            <a:pPr>
              <a:buFont typeface="+mj-lt"/>
              <a:buAutoNum type="arabicPeriod"/>
            </a:pPr>
            <a:r>
              <a:rPr lang="en-US" sz="1600" u="sng" dirty="0" smtClean="0">
                <a:solidFill>
                  <a:srgbClr val="FF0000"/>
                </a:solidFill>
              </a:rPr>
              <a:t>Exercise:</a:t>
            </a:r>
            <a:r>
              <a:rPr lang="en-US" sz="1600" dirty="0" smtClean="0">
                <a:solidFill>
                  <a:srgbClr val="FF0000"/>
                </a:solidFill>
              </a:rPr>
              <a:t> Create a Collector returning an EnumSet populated from the Enum values of the stream.</a:t>
            </a:r>
          </a:p>
          <a:p>
            <a:pPr>
              <a:buFont typeface="+mj-lt"/>
              <a:buAutoNum type="arabicPeriod"/>
            </a:pPr>
            <a:r>
              <a:rPr lang="en-US" sz="1600" u="sng" dirty="0">
                <a:solidFill>
                  <a:srgbClr val="FF0000"/>
                </a:solidFill>
              </a:rPr>
              <a:t>Exercise:</a:t>
            </a:r>
            <a:r>
              <a:rPr lang="en-US" sz="1600" dirty="0">
                <a:solidFill>
                  <a:srgbClr val="FF0000"/>
                </a:solidFill>
              </a:rPr>
              <a:t> Create a Collector returning </a:t>
            </a:r>
            <a:r>
              <a:rPr lang="en-US" sz="1600" dirty="0" smtClean="0">
                <a:solidFill>
                  <a:srgbClr val="FF0000"/>
                </a:solidFill>
              </a:rPr>
              <a:t>a sorted map </a:t>
            </a:r>
            <a:r>
              <a:rPr lang="en-US" sz="1600" dirty="0">
                <a:solidFill>
                  <a:srgbClr val="FF0000"/>
                </a:solidFill>
              </a:rPr>
              <a:t>populated from the values of the </a:t>
            </a:r>
            <a:r>
              <a:rPr lang="en-US" sz="1600" dirty="0" smtClean="0">
                <a:solidFill>
                  <a:srgbClr val="FF0000"/>
                </a:solidFill>
              </a:rPr>
              <a:t>stream mapped to keys and values.</a:t>
            </a:r>
          </a:p>
          <a:p>
            <a:pPr>
              <a:buFont typeface="+mj-lt"/>
              <a:buAutoNum type="arabicPeriod"/>
            </a:pPr>
            <a:r>
              <a:rPr lang="en-CA" sz="1600" u="sng" dirty="0" smtClean="0">
                <a:solidFill>
                  <a:srgbClr val="FF0000"/>
                </a:solidFill>
              </a:rPr>
              <a:t>Exercise:</a:t>
            </a:r>
            <a:r>
              <a:rPr lang="en-CA" sz="1600" dirty="0" smtClean="0">
                <a:solidFill>
                  <a:srgbClr val="FF0000"/>
                </a:solidFill>
              </a:rPr>
              <a:t> Return a sorted list using </a:t>
            </a:r>
            <a:r>
              <a:rPr lang="en-CA" sz="1600" dirty="0" err="1" smtClean="0">
                <a:solidFill>
                  <a:srgbClr val="FF0000"/>
                </a:solidFill>
              </a:rPr>
              <a:t>Collectors.collectingAndThen</a:t>
            </a:r>
            <a:r>
              <a:rPr lang="en-CA" sz="1600" dirty="0" smtClean="0">
                <a:solidFill>
                  <a:srgbClr val="FF0000"/>
                </a:solidFill>
              </a:rPr>
              <a:t>().</a:t>
            </a:r>
          </a:p>
          <a:p>
            <a:pPr>
              <a:buFont typeface="+mj-lt"/>
              <a:buAutoNum type="arabicPeriod"/>
            </a:pPr>
            <a:r>
              <a:rPr lang="en-CA" sz="1600" u="sng" dirty="0" smtClean="0">
                <a:solidFill>
                  <a:srgbClr val="FF0000"/>
                </a:solidFill>
              </a:rPr>
              <a:t>Exercise:</a:t>
            </a:r>
            <a:r>
              <a:rPr lang="en-CA" sz="1600" dirty="0" smtClean="0">
                <a:solidFill>
                  <a:srgbClr val="FF0000"/>
                </a:solidFill>
              </a:rPr>
              <a:t> Write your collector adding standard deviation…, slope… to the base statistical values.</a:t>
            </a:r>
          </a:p>
          <a:p>
            <a:pPr>
              <a:buFont typeface="+mj-lt"/>
              <a:buAutoNum type="arabicPeriod"/>
            </a:pPr>
            <a:r>
              <a:rPr lang="en-CA" sz="1600" u="sng" dirty="0" smtClean="0">
                <a:solidFill>
                  <a:srgbClr val="FF0000"/>
                </a:solidFill>
              </a:rPr>
              <a:t>Exercise: </a:t>
            </a:r>
            <a:r>
              <a:rPr lang="en-CA" sz="1600" dirty="0" smtClean="0">
                <a:solidFill>
                  <a:srgbClr val="FF0000"/>
                </a:solidFill>
              </a:rPr>
              <a:t>Using peek() with thread names, show that the parallel steam executes in parallel.</a:t>
            </a:r>
          </a:p>
          <a:p>
            <a:pPr>
              <a:buFont typeface="+mj-lt"/>
              <a:buAutoNum type="arabicPeriod"/>
            </a:pPr>
            <a:r>
              <a:rPr lang="en-CA" sz="1600" u="sng" dirty="0" smtClean="0">
                <a:solidFill>
                  <a:srgbClr val="FF0000"/>
                </a:solidFill>
              </a:rPr>
              <a:t>Exercise:</a:t>
            </a:r>
            <a:r>
              <a:rPr lang="en-CA" sz="1600" dirty="0" smtClean="0">
                <a:solidFill>
                  <a:srgbClr val="FF0000"/>
                </a:solidFill>
              </a:rPr>
              <a:t> Create a “shuffle” Collector returning a fully shuffled stream from the input stream.</a:t>
            </a:r>
          </a:p>
          <a:p>
            <a:pPr>
              <a:buFont typeface="+mj-lt"/>
              <a:buAutoNum type="arabicPeriod"/>
            </a:pPr>
            <a:r>
              <a:rPr lang="en-CA" sz="1600" u="sng" dirty="0" smtClean="0">
                <a:solidFill>
                  <a:srgbClr val="FF0000"/>
                </a:solidFill>
              </a:rPr>
              <a:t>Exercise: </a:t>
            </a:r>
            <a:r>
              <a:rPr lang="en-CA" sz="1600" dirty="0" smtClean="0">
                <a:solidFill>
                  <a:srgbClr val="FF0000"/>
                </a:solidFill>
              </a:rPr>
              <a:t>Create you collector for </a:t>
            </a:r>
            <a:r>
              <a:rPr lang="en-CA" sz="1600" dirty="0" err="1" smtClean="0">
                <a:solidFill>
                  <a:srgbClr val="FF0000"/>
                </a:solidFill>
              </a:rPr>
              <a:t>toList</a:t>
            </a:r>
            <a:r>
              <a:rPr lang="en-CA" sz="1600" dirty="0" smtClean="0">
                <a:solidFill>
                  <a:srgbClr val="FF0000"/>
                </a:solidFill>
              </a:rPr>
              <a:t>(), </a:t>
            </a:r>
            <a:r>
              <a:rPr lang="en-CA" sz="1600" dirty="0" err="1" smtClean="0">
                <a:solidFill>
                  <a:srgbClr val="FF0000"/>
                </a:solidFill>
              </a:rPr>
              <a:t>toSet</a:t>
            </a:r>
            <a:r>
              <a:rPr lang="en-CA" sz="1600" dirty="0" smtClean="0">
                <a:solidFill>
                  <a:srgbClr val="FF0000"/>
                </a:solidFill>
              </a:rPr>
              <a:t>(), </a:t>
            </a:r>
            <a:r>
              <a:rPr lang="en-CA" sz="1600" dirty="0" err="1" smtClean="0">
                <a:solidFill>
                  <a:srgbClr val="FF0000"/>
                </a:solidFill>
              </a:rPr>
              <a:t>toMap</a:t>
            </a:r>
            <a:r>
              <a:rPr lang="en-CA" sz="1600" dirty="0" smtClean="0">
                <a:solidFill>
                  <a:srgbClr val="FF0000"/>
                </a:solidFill>
              </a:rPr>
              <a:t>(), </a:t>
            </a:r>
            <a:r>
              <a:rPr lang="en-CA" sz="1600" dirty="0" err="1" smtClean="0">
                <a:solidFill>
                  <a:srgbClr val="FF0000"/>
                </a:solidFill>
              </a:rPr>
              <a:t>toConcurrentMap</a:t>
            </a:r>
            <a:r>
              <a:rPr lang="en-CA" sz="1600" dirty="0" smtClean="0">
                <a:solidFill>
                  <a:srgbClr val="FF0000"/>
                </a:solidFill>
              </a:rPr>
              <a:t>(), joining(), </a:t>
            </a:r>
            <a:r>
              <a:rPr lang="en-CA" sz="1600" dirty="0" err="1" smtClean="0">
                <a:solidFill>
                  <a:srgbClr val="FF0000"/>
                </a:solidFill>
              </a:rPr>
              <a:t>groupBy</a:t>
            </a:r>
            <a:r>
              <a:rPr lang="en-CA" sz="1600" dirty="0" smtClean="0">
                <a:solidFill>
                  <a:srgbClr val="FF0000"/>
                </a:solidFill>
              </a:rPr>
              <a:t>(), </a:t>
            </a:r>
            <a:r>
              <a:rPr lang="en-CA" sz="1600" dirty="0" err="1" smtClean="0">
                <a:solidFill>
                  <a:srgbClr val="FF0000"/>
                </a:solidFill>
              </a:rPr>
              <a:t>partitioningBy</a:t>
            </a:r>
            <a:r>
              <a:rPr lang="en-CA" sz="1600" dirty="0" smtClean="0">
                <a:solidFill>
                  <a:srgbClr val="FF0000"/>
                </a:solidFill>
              </a:rPr>
              <a:t>()</a:t>
            </a:r>
          </a:p>
          <a:p>
            <a:pPr>
              <a:buFont typeface="+mj-lt"/>
              <a:buAutoNum type="arabicPeriod"/>
            </a:pPr>
            <a:r>
              <a:rPr lang="en-CA" sz="1600" u="sng" dirty="0" smtClean="0">
                <a:solidFill>
                  <a:srgbClr val="FF0000"/>
                </a:solidFill>
              </a:rPr>
              <a:t>Exercise:</a:t>
            </a:r>
            <a:r>
              <a:rPr lang="en-CA" sz="1600" dirty="0" smtClean="0">
                <a:solidFill>
                  <a:srgbClr val="FF0000"/>
                </a:solidFill>
              </a:rPr>
              <a:t> Write a factorial function using a stream and a reduction?</a:t>
            </a:r>
          </a:p>
          <a:p>
            <a:pPr marL="0" indent="0">
              <a:buNone/>
            </a:pPr>
            <a:endParaRPr lang="en-CA" sz="900" dirty="0" smtClean="0">
              <a:solidFill>
                <a:srgbClr val="FF0000"/>
              </a:solidFill>
            </a:endParaRPr>
          </a:p>
          <a:p>
            <a:endParaRPr lang="en-US" sz="1600" dirty="0"/>
          </a:p>
        </p:txBody>
      </p:sp>
    </p:spTree>
    <p:extLst>
      <p:ext uri="{BB962C8B-B14F-4D97-AF65-F5344CB8AC3E}">
        <p14:creationId xmlns:p14="http://schemas.microsoft.com/office/powerpoint/2010/main" val="3496657613"/>
      </p:ext>
    </p:extLst>
  </p:cSld>
  <p:clrMapOvr>
    <a:masterClrMapping/>
  </p:clrMapOvr>
  <p:transition spd="med" advTm="12000"/>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5 : </a:t>
            </a:r>
            <a:r>
              <a:rPr lang="en-CA" dirty="0"/>
              <a:t>Parallel Streams</a:t>
            </a:r>
            <a:endParaRPr lang="en-US" dirty="0"/>
          </a:p>
        </p:txBody>
      </p:sp>
      <p:sp>
        <p:nvSpPr>
          <p:cNvPr id="87043" name="Rectangle 3"/>
          <p:cNvSpPr>
            <a:spLocks noGrp="1" noChangeArrowheads="1"/>
          </p:cNvSpPr>
          <p:nvPr>
            <p:ph idx="1"/>
          </p:nvPr>
        </p:nvSpPr>
        <p:spPr>
          <a:xfrm>
            <a:off x="500555" y="1060231"/>
            <a:ext cx="7697787" cy="4877106"/>
          </a:xfrm>
        </p:spPr>
        <p:txBody>
          <a:bodyPr/>
          <a:lstStyle/>
          <a:p>
            <a:pPr marL="457200" indent="-457200">
              <a:buFont typeface="+mj-lt"/>
              <a:buAutoNum type="arabicPeriod"/>
            </a:pPr>
            <a:r>
              <a:rPr lang="en-CA" sz="2000" dirty="0" smtClean="0"/>
              <a:t>Develop </a:t>
            </a:r>
            <a:r>
              <a:rPr lang="en-CA" sz="2000" dirty="0"/>
              <a:t>the code that use parallel streams</a:t>
            </a:r>
          </a:p>
          <a:p>
            <a:pPr marL="457200" indent="-457200">
              <a:buFont typeface="+mj-lt"/>
              <a:buAutoNum type="arabicPeriod"/>
            </a:pPr>
            <a:r>
              <a:rPr lang="en-CA" sz="2000" dirty="0"/>
              <a:t>Implement decomposition, </a:t>
            </a:r>
            <a:r>
              <a:rPr lang="en-CA" sz="2000" dirty="0" smtClean="0"/>
              <a:t>reduction in </a:t>
            </a:r>
            <a:r>
              <a:rPr lang="en-CA" sz="2000" dirty="0"/>
              <a:t>streams</a:t>
            </a:r>
          </a:p>
          <a:p>
            <a:pPr>
              <a:buNone/>
            </a:pPr>
            <a:endParaRPr lang="en-US" sz="1600" dirty="0"/>
          </a:p>
        </p:txBody>
      </p:sp>
    </p:spTree>
    <p:extLst>
      <p:ext uri="{BB962C8B-B14F-4D97-AF65-F5344CB8AC3E}">
        <p14:creationId xmlns:p14="http://schemas.microsoft.com/office/powerpoint/2010/main" val="2754556241"/>
      </p:ext>
    </p:extLst>
  </p:cSld>
  <p:clrMapOvr>
    <a:masterClrMapping/>
  </p:clrMapOvr>
  <p:transition spd="med" advTm="12000"/>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13802" y="238463"/>
            <a:ext cx="8086725" cy="384107"/>
          </a:xfrm>
        </p:spPr>
        <p:txBody>
          <a:bodyPr/>
          <a:lstStyle/>
          <a:p>
            <a:r>
              <a:rPr lang="en-CA" dirty="0" smtClean="0"/>
              <a:t>Topic 5 : Examples of creating parallel streams (1/2)</a:t>
            </a:r>
            <a:endParaRPr lang="en-US" dirty="0"/>
          </a:p>
        </p:txBody>
      </p:sp>
      <p:sp>
        <p:nvSpPr>
          <p:cNvPr id="87043" name="Rectangle 3"/>
          <p:cNvSpPr>
            <a:spLocks noGrp="1" noChangeArrowheads="1"/>
          </p:cNvSpPr>
          <p:nvPr>
            <p:ph idx="1"/>
          </p:nvPr>
        </p:nvSpPr>
        <p:spPr>
          <a:xfrm>
            <a:off x="513802" y="622569"/>
            <a:ext cx="8113220" cy="5933874"/>
          </a:xfrm>
        </p:spPr>
        <p:txBody>
          <a:bodyPr/>
          <a:lstStyle/>
          <a:p>
            <a:pPr>
              <a:buNone/>
            </a:pPr>
            <a:r>
              <a:rPr lang="en-US" sz="1000" dirty="0" smtClean="0"/>
              <a:t>A stream can be created parallel from the start or can become parallel.</a:t>
            </a:r>
          </a:p>
          <a:p>
            <a:pPr>
              <a:buNone/>
            </a:pPr>
            <a:r>
              <a:rPr lang="en-US" sz="1000" dirty="0" smtClean="0">
                <a:solidFill>
                  <a:schemeClr val="tx1"/>
                </a:solidFill>
              </a:rPr>
              <a:t>// </a:t>
            </a:r>
            <a:r>
              <a:rPr lang="en-US" sz="1000" dirty="0">
                <a:solidFill>
                  <a:schemeClr val="tx1"/>
                </a:solidFill>
              </a:rPr>
              <a:t>the easiest solution is to get a sequential or parallel stream from a stream source but there is no parallel flag available</a:t>
            </a:r>
          </a:p>
          <a:p>
            <a:pPr>
              <a:buNone/>
            </a:pPr>
            <a:r>
              <a:rPr lang="en-US" sz="1000" dirty="0">
                <a:solidFill>
                  <a:srgbClr val="000000"/>
                </a:solidFill>
              </a:rPr>
              <a:t>List&lt;Car&gt; list = </a:t>
            </a:r>
            <a:r>
              <a:rPr lang="en-US" sz="1000" dirty="0" err="1">
                <a:solidFill>
                  <a:srgbClr val="000000"/>
                </a:solidFill>
              </a:rPr>
              <a:t>Stream.of</a:t>
            </a:r>
            <a:r>
              <a:rPr lang="en-US" sz="1000" dirty="0">
                <a:solidFill>
                  <a:srgbClr val="000000"/>
                </a:solidFill>
              </a:rPr>
              <a:t>(</a:t>
            </a:r>
            <a:r>
              <a:rPr lang="en-US" sz="1000" dirty="0" err="1">
                <a:solidFill>
                  <a:srgbClr val="000000"/>
                </a:solidFill>
              </a:rPr>
              <a:t>Car.values</a:t>
            </a:r>
            <a:r>
              <a:rPr lang="en-US" sz="1000" dirty="0">
                <a:solidFill>
                  <a:srgbClr val="000000"/>
                </a:solidFill>
              </a:rPr>
              <a:t>()).collect(</a:t>
            </a:r>
            <a:r>
              <a:rPr lang="en-US" sz="1000" dirty="0" err="1">
                <a:solidFill>
                  <a:srgbClr val="000000"/>
                </a:solidFill>
              </a:rPr>
              <a:t>Collectors.toList</a:t>
            </a:r>
            <a:r>
              <a:rPr lang="en-US" sz="1000" dirty="0">
                <a:solidFill>
                  <a:srgbClr val="000000"/>
                </a:solidFill>
              </a:rPr>
              <a:t>());</a:t>
            </a:r>
          </a:p>
          <a:p>
            <a:pPr>
              <a:buNone/>
            </a:pPr>
            <a:r>
              <a:rPr lang="en-US" sz="1000" dirty="0">
                <a:solidFill>
                  <a:srgbClr val="000000"/>
                </a:solidFill>
              </a:rPr>
              <a:t>Stream&lt;Car&gt; </a:t>
            </a:r>
            <a:r>
              <a:rPr lang="en-US" sz="1000" dirty="0" err="1">
                <a:solidFill>
                  <a:srgbClr val="000000"/>
                </a:solidFill>
              </a:rPr>
              <a:t>sequentialStream</a:t>
            </a:r>
            <a:r>
              <a:rPr lang="en-US" sz="1000" dirty="0">
                <a:solidFill>
                  <a:srgbClr val="000000"/>
                </a:solidFill>
              </a:rPr>
              <a:t> = </a:t>
            </a:r>
            <a:r>
              <a:rPr lang="en-US" sz="1000" dirty="0" err="1">
                <a:solidFill>
                  <a:srgbClr val="000000"/>
                </a:solidFill>
              </a:rPr>
              <a:t>list.stream</a:t>
            </a:r>
            <a:r>
              <a:rPr lang="en-US" sz="1000" dirty="0">
                <a:solidFill>
                  <a:srgbClr val="000000"/>
                </a:solidFill>
              </a:rPr>
              <a:t>();</a:t>
            </a:r>
          </a:p>
          <a:p>
            <a:pPr>
              <a:buNone/>
            </a:pPr>
            <a:r>
              <a:rPr lang="en-US" sz="1000" dirty="0">
                <a:solidFill>
                  <a:srgbClr val="000000"/>
                </a:solidFill>
              </a:rPr>
              <a:t>Stream&lt;Car&gt; </a:t>
            </a:r>
            <a:r>
              <a:rPr lang="en-US" sz="1000" dirty="0" err="1">
                <a:solidFill>
                  <a:srgbClr val="000000"/>
                </a:solidFill>
              </a:rPr>
              <a:t>parallelStream</a:t>
            </a:r>
            <a:r>
              <a:rPr lang="en-US" sz="1000" dirty="0">
                <a:solidFill>
                  <a:srgbClr val="000000"/>
                </a:solidFill>
              </a:rPr>
              <a:t> = </a:t>
            </a:r>
            <a:r>
              <a:rPr lang="en-US" sz="1000" dirty="0" err="1">
                <a:solidFill>
                  <a:srgbClr val="000000"/>
                </a:solidFill>
              </a:rPr>
              <a:t>list.parallelStream</a:t>
            </a:r>
            <a:r>
              <a:rPr lang="en-US" sz="1000" dirty="0" smtClean="0">
                <a:solidFill>
                  <a:srgbClr val="000000"/>
                </a:solidFill>
              </a:rPr>
              <a:t>();</a:t>
            </a:r>
          </a:p>
          <a:p>
            <a:pPr>
              <a:buNone/>
            </a:pPr>
            <a:endParaRPr lang="en-US" sz="1000" dirty="0">
              <a:solidFill>
                <a:srgbClr val="000000"/>
              </a:solidFill>
            </a:endParaRPr>
          </a:p>
          <a:p>
            <a:pPr>
              <a:buNone/>
            </a:pPr>
            <a:r>
              <a:rPr lang="en-US" sz="1000" dirty="0">
                <a:solidFill>
                  <a:schemeClr val="tx1"/>
                </a:solidFill>
              </a:rPr>
              <a:t>// you can simply change your mind and call sequential() or parallel() to change the nature of the stream</a:t>
            </a:r>
          </a:p>
          <a:p>
            <a:pPr>
              <a:buNone/>
            </a:pPr>
            <a:r>
              <a:rPr lang="en-US" sz="1000" dirty="0" err="1">
                <a:solidFill>
                  <a:srgbClr val="000000"/>
                </a:solidFill>
              </a:rPr>
              <a:t>sequentialStream</a:t>
            </a:r>
            <a:r>
              <a:rPr lang="en-US" sz="1000" dirty="0">
                <a:solidFill>
                  <a:srgbClr val="000000"/>
                </a:solidFill>
              </a:rPr>
              <a:t> = </a:t>
            </a:r>
            <a:r>
              <a:rPr lang="en-US" sz="1000" dirty="0" err="1">
                <a:solidFill>
                  <a:srgbClr val="000000"/>
                </a:solidFill>
              </a:rPr>
              <a:t>parallelStream.sequential</a:t>
            </a:r>
            <a:r>
              <a:rPr lang="en-US" sz="1000" dirty="0">
                <a:solidFill>
                  <a:srgbClr val="000000"/>
                </a:solidFill>
              </a:rPr>
              <a:t>();</a:t>
            </a:r>
          </a:p>
          <a:p>
            <a:pPr>
              <a:buNone/>
            </a:pPr>
            <a:r>
              <a:rPr lang="en-US" sz="1000" dirty="0">
                <a:solidFill>
                  <a:schemeClr val="tx1"/>
                </a:solidFill>
              </a:rPr>
              <a:t>// the last call to sequential() or parallel is the choice for the whole operation</a:t>
            </a:r>
          </a:p>
          <a:p>
            <a:pPr>
              <a:buNone/>
            </a:pPr>
            <a:endParaRPr lang="en-US" sz="1000" dirty="0" smtClean="0">
              <a:solidFill>
                <a:schemeClr val="tx1"/>
              </a:solidFill>
            </a:endParaRPr>
          </a:p>
          <a:p>
            <a:pPr>
              <a:buNone/>
            </a:pPr>
            <a:r>
              <a:rPr lang="en-US" sz="1000" dirty="0" smtClean="0">
                <a:solidFill>
                  <a:srgbClr val="000000"/>
                </a:solidFill>
              </a:rPr>
              <a:t>Stream&lt;Car&gt; stream = </a:t>
            </a:r>
            <a:r>
              <a:rPr lang="en-US" sz="1000" dirty="0" err="1" smtClean="0">
                <a:solidFill>
                  <a:srgbClr val="000000"/>
                </a:solidFill>
              </a:rPr>
              <a:t>Arrays.stream</a:t>
            </a:r>
            <a:r>
              <a:rPr lang="en-US" sz="1000" dirty="0" smtClean="0">
                <a:solidFill>
                  <a:srgbClr val="000000"/>
                </a:solidFill>
              </a:rPr>
              <a:t>(</a:t>
            </a:r>
            <a:r>
              <a:rPr lang="en-US" sz="1000" dirty="0" err="1" smtClean="0">
                <a:solidFill>
                  <a:srgbClr val="000000"/>
                </a:solidFill>
              </a:rPr>
              <a:t>Car.values</a:t>
            </a:r>
            <a:r>
              <a:rPr lang="en-US" sz="1000" dirty="0">
                <a:solidFill>
                  <a:srgbClr val="000000"/>
                </a:solidFill>
              </a:rPr>
              <a:t>())</a:t>
            </a:r>
          </a:p>
          <a:p>
            <a:pPr>
              <a:buNone/>
            </a:pPr>
            <a:r>
              <a:rPr lang="en-US" sz="1000" dirty="0">
                <a:solidFill>
                  <a:srgbClr val="000000"/>
                </a:solidFill>
              </a:rPr>
              <a:t>	.parallel()</a:t>
            </a:r>
          </a:p>
          <a:p>
            <a:pPr>
              <a:buNone/>
            </a:pPr>
            <a:r>
              <a:rPr lang="en-US" sz="1000" dirty="0">
                <a:solidFill>
                  <a:srgbClr val="000000"/>
                </a:solidFill>
              </a:rPr>
              <a:t>	.peek(c -&gt; { </a:t>
            </a:r>
            <a:r>
              <a:rPr lang="en-US" sz="1000" dirty="0" err="1">
                <a:solidFill>
                  <a:srgbClr val="000000"/>
                </a:solidFill>
              </a:rPr>
              <a:t>System.out.println</a:t>
            </a:r>
            <a:r>
              <a:rPr lang="en-US" sz="1000" dirty="0">
                <a:solidFill>
                  <a:srgbClr val="000000"/>
                </a:solidFill>
              </a:rPr>
              <a:t>(</a:t>
            </a:r>
            <a:r>
              <a:rPr lang="en-US" sz="1000" dirty="0" err="1">
                <a:solidFill>
                  <a:srgbClr val="000000"/>
                </a:solidFill>
              </a:rPr>
              <a:t>Thread.currentThread</a:t>
            </a:r>
            <a:r>
              <a:rPr lang="en-US" sz="1000" dirty="0">
                <a:solidFill>
                  <a:srgbClr val="000000"/>
                </a:solidFill>
              </a:rPr>
              <a:t>().</a:t>
            </a:r>
            <a:r>
              <a:rPr lang="en-US" sz="1000" dirty="0" err="1">
                <a:solidFill>
                  <a:srgbClr val="000000"/>
                </a:solidFill>
              </a:rPr>
              <a:t>getName</a:t>
            </a:r>
            <a:r>
              <a:rPr lang="en-US" sz="1000" dirty="0">
                <a:solidFill>
                  <a:srgbClr val="000000"/>
                </a:solidFill>
              </a:rPr>
              <a:t>() + </a:t>
            </a:r>
            <a:r>
              <a:rPr lang="en-US" sz="1000" dirty="0" smtClean="0">
                <a:solidFill>
                  <a:srgbClr val="000000"/>
                </a:solidFill>
              </a:rPr>
              <a:t>": </a:t>
            </a:r>
            <a:r>
              <a:rPr lang="en-US" sz="1000" dirty="0">
                <a:solidFill>
                  <a:srgbClr val="000000"/>
                </a:solidFill>
              </a:rPr>
              <a:t>" + </a:t>
            </a:r>
            <a:r>
              <a:rPr lang="en-US" sz="1000" dirty="0" smtClean="0">
                <a:solidFill>
                  <a:srgbClr val="000000"/>
                </a:solidFill>
              </a:rPr>
              <a:t>c + “/” + </a:t>
            </a:r>
            <a:r>
              <a:rPr lang="en-US" sz="1000" dirty="0" err="1" smtClean="0">
                <a:solidFill>
                  <a:srgbClr val="000000"/>
                </a:solidFill>
              </a:rPr>
              <a:t>c.getYear</a:t>
            </a:r>
            <a:r>
              <a:rPr lang="en-US" sz="1000" dirty="0" smtClean="0">
                <a:solidFill>
                  <a:srgbClr val="000000"/>
                </a:solidFill>
              </a:rPr>
              <a:t>());})</a:t>
            </a:r>
            <a:endParaRPr lang="en-US" sz="1000" dirty="0">
              <a:solidFill>
                <a:srgbClr val="000000"/>
              </a:solidFill>
            </a:endParaRPr>
          </a:p>
          <a:p>
            <a:pPr>
              <a:buNone/>
            </a:pPr>
            <a:r>
              <a:rPr lang="en-US" sz="1000" dirty="0">
                <a:solidFill>
                  <a:srgbClr val="000000"/>
                </a:solidFill>
              </a:rPr>
              <a:t>	.count());	</a:t>
            </a:r>
            <a:r>
              <a:rPr lang="en-US" sz="1000" dirty="0">
                <a:solidFill>
                  <a:schemeClr val="tx1"/>
                </a:solidFill>
              </a:rPr>
              <a:t>	</a:t>
            </a:r>
            <a:endParaRPr lang="en-US" sz="1000" dirty="0" smtClean="0">
              <a:solidFill>
                <a:schemeClr val="tx1"/>
              </a:solidFill>
            </a:endParaRPr>
          </a:p>
          <a:p>
            <a:pPr>
              <a:buNone/>
            </a:pPr>
            <a:r>
              <a:rPr lang="en-US" sz="1000" dirty="0" err="1">
                <a:solidFill>
                  <a:srgbClr val="000000"/>
                </a:solidFill>
              </a:rPr>
              <a:t>System.out.println</a:t>
            </a:r>
            <a:r>
              <a:rPr lang="en-US" sz="1000" dirty="0">
                <a:solidFill>
                  <a:srgbClr val="000000"/>
                </a:solidFill>
              </a:rPr>
              <a:t>(</a:t>
            </a:r>
            <a:r>
              <a:rPr lang="en-US" sz="1000" dirty="0" err="1">
                <a:solidFill>
                  <a:srgbClr val="000000"/>
                </a:solidFill>
              </a:rPr>
              <a:t>Thread.currentThread</a:t>
            </a:r>
            <a:r>
              <a:rPr lang="en-US" sz="1000" dirty="0">
                <a:solidFill>
                  <a:srgbClr val="000000"/>
                </a:solidFill>
              </a:rPr>
              <a:t>().</a:t>
            </a:r>
            <a:r>
              <a:rPr lang="en-US" sz="1000" dirty="0" err="1">
                <a:solidFill>
                  <a:srgbClr val="000000"/>
                </a:solidFill>
              </a:rPr>
              <a:t>getName</a:t>
            </a:r>
            <a:r>
              <a:rPr lang="en-US" sz="1000" dirty="0">
                <a:solidFill>
                  <a:srgbClr val="000000"/>
                </a:solidFill>
              </a:rPr>
              <a:t>() + ": " </a:t>
            </a:r>
            <a:r>
              <a:rPr lang="en-US" sz="1000" dirty="0" smtClean="0">
                <a:solidFill>
                  <a:srgbClr val="000000"/>
                </a:solidFill>
              </a:rPr>
              <a:t>+ </a:t>
            </a:r>
            <a:r>
              <a:rPr lang="en-US" sz="1000" dirty="0" err="1" smtClean="0">
                <a:solidFill>
                  <a:srgbClr val="000000"/>
                </a:solidFill>
              </a:rPr>
              <a:t>stream.count</a:t>
            </a:r>
            <a:r>
              <a:rPr lang="en-US" sz="1000" dirty="0" smtClean="0">
                <a:solidFill>
                  <a:srgbClr val="000000"/>
                </a:solidFill>
              </a:rPr>
              <a:t>());</a:t>
            </a:r>
            <a:endParaRPr lang="en-US" sz="1000" dirty="0">
              <a:solidFill>
                <a:schemeClr val="tx1"/>
              </a:solidFill>
            </a:endParaRPr>
          </a:p>
          <a:p>
            <a:pPr>
              <a:buNone/>
            </a:pPr>
            <a:r>
              <a:rPr lang="en-US" sz="1000" dirty="0">
                <a:solidFill>
                  <a:schemeClr val="tx1"/>
                </a:solidFill>
              </a:rPr>
              <a:t>********** count() test ********* (peek() </a:t>
            </a:r>
            <a:r>
              <a:rPr lang="en-US" sz="1000" dirty="0" smtClean="0">
                <a:solidFill>
                  <a:schemeClr val="tx1"/>
                </a:solidFill>
              </a:rPr>
              <a:t>unordered)</a:t>
            </a:r>
          </a:p>
          <a:p>
            <a:pPr>
              <a:buNone/>
            </a:pPr>
            <a:r>
              <a:rPr lang="en-US" sz="1000" dirty="0" smtClean="0">
                <a:solidFill>
                  <a:schemeClr val="tx1"/>
                </a:solidFill>
              </a:rPr>
              <a:t>main: </a:t>
            </a:r>
            <a:r>
              <a:rPr lang="en-US" sz="1000" dirty="0">
                <a:solidFill>
                  <a:schemeClr val="tx1"/>
                </a:solidFill>
              </a:rPr>
              <a:t>RAV4</a:t>
            </a:r>
          </a:p>
          <a:p>
            <a:pPr>
              <a:buNone/>
            </a:pPr>
            <a:r>
              <a:rPr lang="en-US" sz="1000" dirty="0" smtClean="0">
                <a:solidFill>
                  <a:schemeClr val="tx1"/>
                </a:solidFill>
              </a:rPr>
              <a:t>ForkJoinPool.commonPool-worker-6: </a:t>
            </a:r>
            <a:r>
              <a:rPr lang="en-US" sz="1000" dirty="0">
                <a:solidFill>
                  <a:schemeClr val="tx1"/>
                </a:solidFill>
              </a:rPr>
              <a:t>ECHO</a:t>
            </a:r>
          </a:p>
          <a:p>
            <a:pPr>
              <a:buNone/>
            </a:pPr>
            <a:r>
              <a:rPr lang="en-US" sz="1000" dirty="0" smtClean="0">
                <a:solidFill>
                  <a:schemeClr val="tx1"/>
                </a:solidFill>
              </a:rPr>
              <a:t>ForkJoinPool.commonPool-worker-4: </a:t>
            </a:r>
            <a:r>
              <a:rPr lang="en-US" sz="1000" dirty="0">
                <a:solidFill>
                  <a:schemeClr val="tx1"/>
                </a:solidFill>
              </a:rPr>
              <a:t>Escort</a:t>
            </a:r>
          </a:p>
          <a:p>
            <a:pPr>
              <a:buNone/>
            </a:pPr>
            <a:r>
              <a:rPr lang="en-US" sz="1000" dirty="0" smtClean="0">
                <a:solidFill>
                  <a:schemeClr val="tx1"/>
                </a:solidFill>
              </a:rPr>
              <a:t>ForkJoinPool.commonPool-worker-3: </a:t>
            </a:r>
            <a:r>
              <a:rPr lang="en-US" sz="1000" dirty="0">
                <a:solidFill>
                  <a:schemeClr val="tx1"/>
                </a:solidFill>
              </a:rPr>
              <a:t>FORESTER</a:t>
            </a:r>
          </a:p>
          <a:p>
            <a:pPr>
              <a:buNone/>
            </a:pPr>
            <a:r>
              <a:rPr lang="en-US" sz="1000" dirty="0" smtClean="0">
                <a:solidFill>
                  <a:schemeClr val="tx1"/>
                </a:solidFill>
              </a:rPr>
              <a:t>ForkJoinPool.commonPool-worker-5: </a:t>
            </a:r>
            <a:r>
              <a:rPr lang="en-US" sz="1000" dirty="0">
                <a:solidFill>
                  <a:schemeClr val="tx1"/>
                </a:solidFill>
              </a:rPr>
              <a:t>ACCORD</a:t>
            </a:r>
          </a:p>
          <a:p>
            <a:pPr>
              <a:buNone/>
            </a:pPr>
            <a:r>
              <a:rPr lang="en-US" sz="1000" dirty="0" smtClean="0">
                <a:solidFill>
                  <a:schemeClr val="tx1"/>
                </a:solidFill>
              </a:rPr>
              <a:t>ForkJoinPool.commonPool-worker-1: </a:t>
            </a:r>
            <a:r>
              <a:rPr lang="en-US" sz="1000" dirty="0">
                <a:solidFill>
                  <a:schemeClr val="tx1"/>
                </a:solidFill>
              </a:rPr>
              <a:t>IMPREZA</a:t>
            </a:r>
          </a:p>
          <a:p>
            <a:pPr>
              <a:buNone/>
            </a:pPr>
            <a:r>
              <a:rPr lang="en-US" sz="1000" dirty="0" smtClean="0">
                <a:solidFill>
                  <a:schemeClr val="tx1"/>
                </a:solidFill>
              </a:rPr>
              <a:t>ForkJoinPool.commonPool-worker-2: </a:t>
            </a:r>
            <a:r>
              <a:rPr lang="en-US" sz="1000" dirty="0" err="1">
                <a:solidFill>
                  <a:schemeClr val="tx1"/>
                </a:solidFill>
              </a:rPr>
              <a:t>ModelT</a:t>
            </a:r>
            <a:endParaRPr lang="en-US" sz="1000" dirty="0">
              <a:solidFill>
                <a:schemeClr val="tx1"/>
              </a:solidFill>
            </a:endParaRPr>
          </a:p>
          <a:p>
            <a:pPr>
              <a:buNone/>
            </a:pPr>
            <a:r>
              <a:rPr lang="en-US" sz="1000" dirty="0" smtClean="0">
                <a:solidFill>
                  <a:schemeClr val="tx1"/>
                </a:solidFill>
              </a:rPr>
              <a:t>Main: 7</a:t>
            </a:r>
            <a:endParaRPr lang="en-US" sz="1000" dirty="0">
              <a:solidFill>
                <a:schemeClr val="tx1"/>
              </a:solidFill>
            </a:endParaRPr>
          </a:p>
          <a:p>
            <a:pPr>
              <a:buNone/>
            </a:pPr>
            <a:endParaRPr lang="en-US" sz="1000" dirty="0" smtClean="0">
              <a:solidFill>
                <a:schemeClr val="tx1"/>
              </a:solidFill>
            </a:endParaRPr>
          </a:p>
          <a:p>
            <a:pPr>
              <a:buNone/>
            </a:pPr>
            <a:r>
              <a:rPr lang="en-US" sz="1000" b="1" dirty="0">
                <a:solidFill>
                  <a:schemeClr val="tx1"/>
                </a:solidFill>
              </a:rPr>
              <a:t>A </a:t>
            </a:r>
            <a:r>
              <a:rPr lang="en-US" sz="1000" b="1" dirty="0" smtClean="0">
                <a:solidFill>
                  <a:srgbClr val="000000"/>
                </a:solidFill>
              </a:rPr>
              <a:t>Spliterator</a:t>
            </a:r>
            <a:r>
              <a:rPr lang="en-US" sz="1000" b="1" dirty="0" smtClean="0">
                <a:solidFill>
                  <a:schemeClr val="tx1"/>
                </a:solidFill>
              </a:rPr>
              <a:t> </a:t>
            </a:r>
            <a:r>
              <a:rPr lang="en-US" sz="1000" b="1" dirty="0">
                <a:solidFill>
                  <a:schemeClr val="tx1"/>
                </a:solidFill>
              </a:rPr>
              <a:t>is the parallel analogue of an </a:t>
            </a:r>
            <a:r>
              <a:rPr lang="en-US" sz="1000" b="1" dirty="0">
                <a:solidFill>
                  <a:srgbClr val="000000"/>
                </a:solidFill>
              </a:rPr>
              <a:t>Iterator</a:t>
            </a:r>
            <a:r>
              <a:rPr lang="en-US" sz="1000" b="1" dirty="0">
                <a:solidFill>
                  <a:schemeClr val="tx1"/>
                </a:solidFill>
              </a:rPr>
              <a:t>; it describes a (possibly infinite) collection of elements, with support for </a:t>
            </a:r>
            <a:r>
              <a:rPr lang="en-US" sz="1000" b="1" dirty="0" smtClean="0">
                <a:solidFill>
                  <a:schemeClr val="tx1"/>
                </a:solidFill>
              </a:rPr>
              <a:t>sequentially advancing</a:t>
            </a:r>
            <a:r>
              <a:rPr lang="en-US" sz="1000" b="1" dirty="0">
                <a:solidFill>
                  <a:schemeClr val="tx1"/>
                </a:solidFill>
              </a:rPr>
              <a:t>, bulk traversal, and splitting off some portion of the input into another spliterator which can be processed in parallel. At the lowest level, all streams are driven by a spliterator. </a:t>
            </a:r>
            <a:r>
              <a:rPr lang="en-US" sz="1000" b="1" dirty="0" smtClean="0">
                <a:solidFill>
                  <a:schemeClr val="tx1"/>
                </a:solidFill>
              </a:rPr>
              <a:t>(source [</a:t>
            </a:r>
            <a:r>
              <a:rPr lang="en-US" sz="1000" b="1" dirty="0" err="1" smtClean="0">
                <a:solidFill>
                  <a:schemeClr val="tx1"/>
                </a:solidFill>
              </a:rPr>
              <a:t>JDstream</a:t>
            </a:r>
            <a:r>
              <a:rPr lang="en-US" sz="1000" b="1" dirty="0" smtClean="0">
                <a:solidFill>
                  <a:schemeClr val="tx1"/>
                </a:solidFill>
              </a:rPr>
              <a:t>]).</a:t>
            </a:r>
          </a:p>
          <a:p>
            <a:pPr>
              <a:buNone/>
            </a:pPr>
            <a:r>
              <a:rPr lang="en-US" sz="1000" b="1" dirty="0"/>
              <a:t>Operations using a </a:t>
            </a:r>
            <a:r>
              <a:rPr lang="en-US" sz="1000" b="1" dirty="0">
                <a:solidFill>
                  <a:srgbClr val="000000"/>
                </a:solidFill>
              </a:rPr>
              <a:t>Spliterator</a:t>
            </a:r>
            <a:r>
              <a:rPr lang="en-US" sz="1000" b="1" dirty="0"/>
              <a:t> that cannot split, or does so in a highly imbalanced or inefficient manner, are unlikely to benefit from parallelism. Traversal and splitting exhaust elements; each </a:t>
            </a:r>
            <a:r>
              <a:rPr lang="en-US" sz="1000" b="1" dirty="0">
                <a:solidFill>
                  <a:srgbClr val="000000"/>
                </a:solidFill>
              </a:rPr>
              <a:t>Spliterator</a:t>
            </a:r>
            <a:r>
              <a:rPr lang="en-US" sz="1000" b="1" dirty="0"/>
              <a:t> is useful for only a single bulk computation. </a:t>
            </a:r>
            <a:r>
              <a:rPr lang="en-US" sz="1000" b="1" dirty="0" smtClean="0">
                <a:solidFill>
                  <a:schemeClr val="tx1"/>
                </a:solidFill>
              </a:rPr>
              <a:t>(</a:t>
            </a:r>
            <a:r>
              <a:rPr lang="en-US" sz="1000" b="1" dirty="0">
                <a:solidFill>
                  <a:schemeClr val="tx1"/>
                </a:solidFill>
              </a:rPr>
              <a:t>source </a:t>
            </a:r>
            <a:r>
              <a:rPr lang="en-US" sz="1000" b="1" dirty="0">
                <a:solidFill>
                  <a:schemeClr val="tx1"/>
                </a:solidFill>
                <a:hlinkClick r:id="rId2"/>
              </a:rPr>
              <a:t>[</a:t>
            </a:r>
            <a:r>
              <a:rPr lang="en-US" sz="1000" b="1" dirty="0" err="1" smtClean="0">
                <a:solidFill>
                  <a:schemeClr val="tx1"/>
                </a:solidFill>
                <a:hlinkClick r:id="rId2"/>
              </a:rPr>
              <a:t>JDSpliterator</a:t>
            </a:r>
            <a:r>
              <a:rPr lang="en-US" sz="1000" b="1" dirty="0" smtClean="0">
                <a:solidFill>
                  <a:schemeClr val="tx1"/>
                </a:solidFill>
                <a:hlinkClick r:id="rId2"/>
              </a:rPr>
              <a:t>]</a:t>
            </a:r>
            <a:r>
              <a:rPr lang="en-US" sz="1000" b="1" dirty="0" smtClean="0">
                <a:solidFill>
                  <a:schemeClr val="tx1"/>
                </a:solidFill>
              </a:rPr>
              <a:t>).</a:t>
            </a:r>
            <a:endParaRPr lang="en-US" sz="1000" b="1" dirty="0">
              <a:solidFill>
                <a:schemeClr val="tx1"/>
              </a:solidFill>
            </a:endParaRPr>
          </a:p>
          <a:p>
            <a:pPr>
              <a:buNone/>
            </a:pPr>
            <a:endParaRPr lang="en-US" sz="1000" dirty="0" smtClean="0">
              <a:solidFill>
                <a:schemeClr val="tx1"/>
              </a:solidFill>
            </a:endParaRPr>
          </a:p>
        </p:txBody>
      </p:sp>
    </p:spTree>
    <p:extLst>
      <p:ext uri="{BB962C8B-B14F-4D97-AF65-F5344CB8AC3E}">
        <p14:creationId xmlns:p14="http://schemas.microsoft.com/office/powerpoint/2010/main" val="3366026763"/>
      </p:ext>
    </p:extLst>
  </p:cSld>
  <p:clrMapOvr>
    <a:masterClrMapping/>
  </p:clrMapOvr>
  <p:transition spd="med" advTm="12000"/>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55644" y="238463"/>
            <a:ext cx="8745166" cy="384107"/>
          </a:xfrm>
        </p:spPr>
        <p:txBody>
          <a:bodyPr/>
          <a:lstStyle/>
          <a:p>
            <a:r>
              <a:rPr lang="en-CA" dirty="0" smtClean="0"/>
              <a:t>Topic 5 : Examples of creating parallel streams (2/2)</a:t>
            </a:r>
            <a:endParaRPr lang="en-US" dirty="0"/>
          </a:p>
        </p:txBody>
      </p:sp>
      <p:sp>
        <p:nvSpPr>
          <p:cNvPr id="87043" name="Rectangle 3"/>
          <p:cNvSpPr>
            <a:spLocks noGrp="1" noChangeArrowheads="1"/>
          </p:cNvSpPr>
          <p:nvPr>
            <p:ph idx="1"/>
          </p:nvPr>
        </p:nvSpPr>
        <p:spPr>
          <a:xfrm>
            <a:off x="155643" y="622569"/>
            <a:ext cx="8745166" cy="5651771"/>
          </a:xfrm>
        </p:spPr>
        <p:txBody>
          <a:bodyPr/>
          <a:lstStyle/>
          <a:p>
            <a:pPr>
              <a:buNone/>
            </a:pPr>
            <a:r>
              <a:rPr lang="en-US" sz="1300" dirty="0">
                <a:solidFill>
                  <a:schemeClr val="tx1"/>
                </a:solidFill>
              </a:rPr>
              <a:t>// Using the generic StreamSupport factory and a Spliterator</a:t>
            </a:r>
          </a:p>
          <a:p>
            <a:pPr>
              <a:buNone/>
            </a:pPr>
            <a:r>
              <a:rPr lang="en-US" sz="1300" dirty="0" smtClean="0">
                <a:solidFill>
                  <a:schemeClr val="tx1"/>
                </a:solidFill>
              </a:rPr>
              <a:t>// use instead StreamSupport to create the stream from a Spliterator</a:t>
            </a:r>
          </a:p>
          <a:p>
            <a:pPr>
              <a:buNone/>
            </a:pPr>
            <a:r>
              <a:rPr lang="en-US" sz="1300" dirty="0" smtClean="0">
                <a:solidFill>
                  <a:schemeClr val="tx1"/>
                </a:solidFill>
              </a:rPr>
              <a:t>// </a:t>
            </a:r>
            <a:r>
              <a:rPr lang="en-US" sz="1300" dirty="0" smtClean="0">
                <a:solidFill>
                  <a:srgbClr val="000000"/>
                </a:solidFill>
              </a:rPr>
              <a:t>boolean </a:t>
            </a:r>
            <a:r>
              <a:rPr lang="en-US" sz="1300" dirty="0">
                <a:solidFill>
                  <a:srgbClr val="000000"/>
                </a:solidFill>
              </a:rPr>
              <a:t>parallel = true</a:t>
            </a:r>
            <a:r>
              <a:rPr lang="en-US" sz="1300" dirty="0" smtClean="0">
                <a:solidFill>
                  <a:srgbClr val="000000"/>
                </a:solidFill>
              </a:rPr>
              <a:t>;</a:t>
            </a:r>
            <a:endParaRPr lang="en-US" sz="1300" dirty="0">
              <a:solidFill>
                <a:srgbClr val="000000"/>
              </a:solidFill>
            </a:endParaRPr>
          </a:p>
          <a:p>
            <a:pPr>
              <a:buNone/>
            </a:pPr>
            <a:r>
              <a:rPr lang="en-US" sz="1300" dirty="0">
                <a:solidFill>
                  <a:schemeClr val="tx1"/>
                </a:solidFill>
              </a:rPr>
              <a:t>// </a:t>
            </a:r>
            <a:r>
              <a:rPr lang="en-US" sz="1300" dirty="0" err="1">
                <a:solidFill>
                  <a:schemeClr val="tx1"/>
                </a:solidFill>
              </a:rPr>
              <a:t>OfInt</a:t>
            </a:r>
            <a:r>
              <a:rPr lang="en-US" sz="1300" dirty="0">
                <a:solidFill>
                  <a:schemeClr val="tx1"/>
                </a:solidFill>
              </a:rPr>
              <a:t> is a "subset" of the methods of the </a:t>
            </a:r>
            <a:r>
              <a:rPr lang="en-US" sz="1300" dirty="0" err="1">
                <a:solidFill>
                  <a:schemeClr val="tx1"/>
                </a:solidFill>
              </a:rPr>
              <a:t>IntSream</a:t>
            </a:r>
            <a:r>
              <a:rPr lang="en-US" sz="1300" dirty="0">
                <a:solidFill>
                  <a:schemeClr val="tx1"/>
                </a:solidFill>
              </a:rPr>
              <a:t> Spliterator (same for long and </a:t>
            </a:r>
            <a:r>
              <a:rPr lang="en-US" sz="1300" dirty="0" smtClean="0">
                <a:solidFill>
                  <a:schemeClr val="tx1"/>
                </a:solidFill>
              </a:rPr>
              <a:t>double)</a:t>
            </a:r>
            <a:endParaRPr lang="en-US" sz="1300" dirty="0">
              <a:solidFill>
                <a:schemeClr val="tx1"/>
              </a:solidFill>
            </a:endParaRPr>
          </a:p>
          <a:p>
            <a:pPr>
              <a:buNone/>
            </a:pPr>
            <a:r>
              <a:rPr lang="en-US" sz="1300" dirty="0" err="1">
                <a:solidFill>
                  <a:srgbClr val="000000"/>
                </a:solidFill>
              </a:rPr>
              <a:t>OfInt</a:t>
            </a:r>
            <a:r>
              <a:rPr lang="en-US" sz="1300" dirty="0">
                <a:solidFill>
                  <a:srgbClr val="000000"/>
                </a:solidFill>
              </a:rPr>
              <a:t> </a:t>
            </a:r>
            <a:r>
              <a:rPr lang="en-US" sz="1300" dirty="0" err="1">
                <a:solidFill>
                  <a:srgbClr val="000000"/>
                </a:solidFill>
              </a:rPr>
              <a:t>ofInt</a:t>
            </a:r>
            <a:r>
              <a:rPr lang="en-US" sz="1300" dirty="0">
                <a:solidFill>
                  <a:srgbClr val="000000"/>
                </a:solidFill>
              </a:rPr>
              <a:t> = </a:t>
            </a:r>
            <a:r>
              <a:rPr lang="en-US" sz="1300" dirty="0" smtClean="0">
                <a:solidFill>
                  <a:srgbClr val="000000"/>
                </a:solidFill>
              </a:rPr>
              <a:t>…;</a:t>
            </a:r>
            <a:endParaRPr lang="en-US" sz="1300" dirty="0">
              <a:solidFill>
                <a:schemeClr val="tx1"/>
              </a:solidFill>
            </a:endParaRPr>
          </a:p>
          <a:p>
            <a:pPr>
              <a:buNone/>
            </a:pPr>
            <a:r>
              <a:rPr lang="en-US" sz="1300" dirty="0">
                <a:solidFill>
                  <a:schemeClr val="tx1"/>
                </a:solidFill>
              </a:rPr>
              <a:t>// Create the stream from a (simpler) Spliterator or a supplier of it</a:t>
            </a:r>
            <a:r>
              <a:rPr lang="en-US" sz="1300" dirty="0" smtClean="0">
                <a:solidFill>
                  <a:schemeClr val="tx1"/>
                </a:solidFill>
              </a:rPr>
              <a:t>, </a:t>
            </a:r>
            <a:r>
              <a:rPr lang="en-US" sz="1300" dirty="0">
                <a:solidFill>
                  <a:schemeClr val="tx1"/>
                </a:solidFill>
              </a:rPr>
              <a:t>optional Spliterator characteristics and your choice</a:t>
            </a:r>
          </a:p>
          <a:p>
            <a:pPr>
              <a:buNone/>
            </a:pPr>
            <a:r>
              <a:rPr lang="en-US" sz="1300" dirty="0">
                <a:solidFill>
                  <a:srgbClr val="000000"/>
                </a:solidFill>
              </a:rPr>
              <a:t>IntStream intStream1 = </a:t>
            </a:r>
            <a:r>
              <a:rPr lang="en-US" sz="1300" dirty="0" err="1">
                <a:solidFill>
                  <a:srgbClr val="000000"/>
                </a:solidFill>
              </a:rPr>
              <a:t>StreamSupport.intStream</a:t>
            </a:r>
            <a:r>
              <a:rPr lang="en-US" sz="1300" dirty="0">
                <a:solidFill>
                  <a:srgbClr val="000000"/>
                </a:solidFill>
              </a:rPr>
              <a:t>(() -&gt; </a:t>
            </a:r>
            <a:r>
              <a:rPr lang="en-US" sz="1300" dirty="0" err="1">
                <a:solidFill>
                  <a:srgbClr val="000000"/>
                </a:solidFill>
              </a:rPr>
              <a:t>ofInt</a:t>
            </a:r>
            <a:r>
              <a:rPr lang="en-US" sz="1300" dirty="0" smtClean="0">
                <a:solidFill>
                  <a:srgbClr val="000000"/>
                </a:solidFill>
              </a:rPr>
              <a:t>, </a:t>
            </a:r>
            <a:r>
              <a:rPr lang="en-US" sz="1300" dirty="0" err="1" smtClean="0">
                <a:solidFill>
                  <a:srgbClr val="000000"/>
                </a:solidFill>
              </a:rPr>
              <a:t>Spliterator.CONCURRENT</a:t>
            </a:r>
            <a:r>
              <a:rPr lang="en-US" sz="1300" dirty="0">
                <a:solidFill>
                  <a:srgbClr val="000000"/>
                </a:solidFill>
              </a:rPr>
              <a:t>, parallel);</a:t>
            </a:r>
          </a:p>
          <a:p>
            <a:pPr>
              <a:buNone/>
            </a:pPr>
            <a:r>
              <a:rPr lang="en-US" sz="1300" dirty="0">
                <a:solidFill>
                  <a:srgbClr val="000000"/>
                </a:solidFill>
              </a:rPr>
              <a:t>IntStream intStream2 = </a:t>
            </a:r>
            <a:r>
              <a:rPr lang="en-US" sz="1300" dirty="0" err="1">
                <a:solidFill>
                  <a:srgbClr val="000000"/>
                </a:solidFill>
              </a:rPr>
              <a:t>StreamSupport.intStream</a:t>
            </a:r>
            <a:r>
              <a:rPr lang="en-US" sz="1300" dirty="0">
                <a:solidFill>
                  <a:srgbClr val="000000"/>
                </a:solidFill>
              </a:rPr>
              <a:t>(</a:t>
            </a:r>
            <a:r>
              <a:rPr lang="en-US" sz="1300" dirty="0" err="1">
                <a:solidFill>
                  <a:srgbClr val="000000"/>
                </a:solidFill>
              </a:rPr>
              <a:t>ofInt</a:t>
            </a:r>
            <a:r>
              <a:rPr lang="en-US" sz="1300" dirty="0">
                <a:solidFill>
                  <a:srgbClr val="000000"/>
                </a:solidFill>
              </a:rPr>
              <a:t>, parallel</a:t>
            </a:r>
            <a:r>
              <a:rPr lang="en-US" sz="1300" dirty="0" smtClean="0">
                <a:solidFill>
                  <a:srgbClr val="000000"/>
                </a:solidFill>
              </a:rPr>
              <a:t>);</a:t>
            </a:r>
          </a:p>
          <a:p>
            <a:pPr>
              <a:buNone/>
            </a:pPr>
            <a:endParaRPr lang="en-US" sz="1300" dirty="0">
              <a:solidFill>
                <a:srgbClr val="000000"/>
              </a:solidFill>
            </a:endParaRPr>
          </a:p>
          <a:p>
            <a:pPr>
              <a:buNone/>
            </a:pPr>
            <a:r>
              <a:rPr lang="en-US" sz="1300" dirty="0">
                <a:solidFill>
                  <a:schemeClr val="tx1"/>
                </a:solidFill>
              </a:rPr>
              <a:t>// Create the stream from a (simpler) Spliterator or a supplier of it</a:t>
            </a:r>
            <a:r>
              <a:rPr lang="en-US" sz="1300" dirty="0" smtClean="0">
                <a:solidFill>
                  <a:schemeClr val="tx1"/>
                </a:solidFill>
              </a:rPr>
              <a:t>, </a:t>
            </a:r>
            <a:r>
              <a:rPr lang="en-US" sz="1300" dirty="0">
                <a:solidFill>
                  <a:schemeClr val="tx1"/>
                </a:solidFill>
              </a:rPr>
              <a:t>optional Spliterator characteristics and your choice</a:t>
            </a:r>
          </a:p>
          <a:p>
            <a:pPr>
              <a:buNone/>
            </a:pPr>
            <a:r>
              <a:rPr lang="en-US" sz="1300" dirty="0">
                <a:solidFill>
                  <a:srgbClr val="000000"/>
                </a:solidFill>
              </a:rPr>
              <a:t>Spliterator&lt;Car&gt; </a:t>
            </a:r>
            <a:r>
              <a:rPr lang="en-US" sz="1300" dirty="0" err="1">
                <a:solidFill>
                  <a:srgbClr val="000000"/>
                </a:solidFill>
              </a:rPr>
              <a:t>spliteratorCar</a:t>
            </a:r>
            <a:r>
              <a:rPr lang="en-US" sz="1300" dirty="0">
                <a:solidFill>
                  <a:srgbClr val="000000"/>
                </a:solidFill>
              </a:rPr>
              <a:t> = </a:t>
            </a:r>
            <a:r>
              <a:rPr lang="en-US" sz="1300" dirty="0" smtClean="0">
                <a:solidFill>
                  <a:srgbClr val="000000"/>
                </a:solidFill>
              </a:rPr>
              <a:t>…; </a:t>
            </a:r>
            <a:r>
              <a:rPr lang="en-US" sz="1300" dirty="0" smtClean="0">
                <a:solidFill>
                  <a:schemeClr val="tx1"/>
                </a:solidFill>
              </a:rPr>
              <a:t>// you can create an </a:t>
            </a:r>
            <a:r>
              <a:rPr lang="en-US" sz="1300" dirty="0" err="1" smtClean="0">
                <a:solidFill>
                  <a:schemeClr val="tx1"/>
                </a:solidFill>
              </a:rPr>
              <a:t>unoptimized</a:t>
            </a:r>
            <a:r>
              <a:rPr lang="en-US" sz="1300" dirty="0" smtClean="0">
                <a:solidFill>
                  <a:schemeClr val="tx1"/>
                </a:solidFill>
              </a:rPr>
              <a:t> Spliterator from an Iterator using the Spliterators class</a:t>
            </a:r>
          </a:p>
          <a:p>
            <a:pPr>
              <a:buNone/>
            </a:pPr>
            <a:r>
              <a:rPr lang="en-US" sz="1300" dirty="0" smtClean="0">
                <a:solidFill>
                  <a:srgbClr val="000000"/>
                </a:solidFill>
              </a:rPr>
              <a:t>Stream&lt;Car</a:t>
            </a:r>
            <a:r>
              <a:rPr lang="en-US" sz="1300" dirty="0">
                <a:solidFill>
                  <a:srgbClr val="000000"/>
                </a:solidFill>
              </a:rPr>
              <a:t>&gt; carStream1 = </a:t>
            </a:r>
            <a:r>
              <a:rPr lang="en-US" sz="1300" dirty="0" err="1">
                <a:solidFill>
                  <a:srgbClr val="000000"/>
                </a:solidFill>
              </a:rPr>
              <a:t>StreamSupport.stream</a:t>
            </a:r>
            <a:r>
              <a:rPr lang="en-US" sz="1300" dirty="0">
                <a:solidFill>
                  <a:srgbClr val="000000"/>
                </a:solidFill>
              </a:rPr>
              <a:t>(() -&gt; </a:t>
            </a:r>
            <a:r>
              <a:rPr lang="en-US" sz="1300" dirty="0" err="1" smtClean="0">
                <a:solidFill>
                  <a:srgbClr val="000000"/>
                </a:solidFill>
              </a:rPr>
              <a:t>spliteratorCar</a:t>
            </a:r>
            <a:r>
              <a:rPr lang="en-US" sz="1300" dirty="0" smtClean="0">
                <a:solidFill>
                  <a:srgbClr val="000000"/>
                </a:solidFill>
              </a:rPr>
              <a:t>, </a:t>
            </a:r>
            <a:r>
              <a:rPr lang="en-US" sz="1300" dirty="0" err="1" smtClean="0">
                <a:solidFill>
                  <a:srgbClr val="000000"/>
                </a:solidFill>
              </a:rPr>
              <a:t>Spliterator.CONCURRENT</a:t>
            </a:r>
            <a:r>
              <a:rPr lang="en-US" sz="1300" dirty="0" smtClean="0">
                <a:solidFill>
                  <a:srgbClr val="000000"/>
                </a:solidFill>
              </a:rPr>
              <a:t> + </a:t>
            </a:r>
            <a:r>
              <a:rPr lang="en-US" sz="1300" dirty="0" err="1" smtClean="0">
                <a:solidFill>
                  <a:srgbClr val="000000"/>
                </a:solidFill>
              </a:rPr>
              <a:t>Spliterator.NONNULL</a:t>
            </a:r>
            <a:r>
              <a:rPr lang="en-US" sz="1300" dirty="0" smtClean="0">
                <a:solidFill>
                  <a:srgbClr val="000000"/>
                </a:solidFill>
              </a:rPr>
              <a:t>, </a:t>
            </a:r>
            <a:r>
              <a:rPr lang="en-US" sz="1300" dirty="0">
                <a:solidFill>
                  <a:srgbClr val="000000"/>
                </a:solidFill>
              </a:rPr>
              <a:t>parallel);</a:t>
            </a:r>
          </a:p>
          <a:p>
            <a:pPr>
              <a:buNone/>
            </a:pPr>
            <a:r>
              <a:rPr lang="en-US" sz="1300" dirty="0">
                <a:solidFill>
                  <a:srgbClr val="000000"/>
                </a:solidFill>
              </a:rPr>
              <a:t>Stream&lt;Car&gt; carStream2 = </a:t>
            </a:r>
            <a:r>
              <a:rPr lang="en-US" sz="1300" dirty="0" err="1">
                <a:solidFill>
                  <a:srgbClr val="000000"/>
                </a:solidFill>
              </a:rPr>
              <a:t>StreamSupport.stream</a:t>
            </a:r>
            <a:r>
              <a:rPr lang="en-US" sz="1300" dirty="0">
                <a:solidFill>
                  <a:srgbClr val="000000"/>
                </a:solidFill>
              </a:rPr>
              <a:t>(</a:t>
            </a:r>
            <a:r>
              <a:rPr lang="en-US" sz="1300" dirty="0" err="1">
                <a:solidFill>
                  <a:srgbClr val="000000"/>
                </a:solidFill>
              </a:rPr>
              <a:t>spliteratorCar</a:t>
            </a:r>
            <a:r>
              <a:rPr lang="en-US" sz="1300" dirty="0">
                <a:solidFill>
                  <a:srgbClr val="000000"/>
                </a:solidFill>
              </a:rPr>
              <a:t>, parallel</a:t>
            </a:r>
            <a:r>
              <a:rPr lang="en-US" sz="1300" dirty="0" smtClean="0">
                <a:solidFill>
                  <a:srgbClr val="000000"/>
                </a:solidFill>
              </a:rPr>
              <a:t>);</a:t>
            </a:r>
          </a:p>
          <a:p>
            <a:pPr>
              <a:buNone/>
            </a:pPr>
            <a:endParaRPr lang="en-US" sz="1300" dirty="0" smtClean="0">
              <a:solidFill>
                <a:srgbClr val="000000"/>
              </a:solidFill>
            </a:endParaRPr>
          </a:p>
          <a:p>
            <a:pPr>
              <a:buNone/>
            </a:pPr>
            <a:r>
              <a:rPr lang="en-US" sz="1300" dirty="0" smtClean="0">
                <a:solidFill>
                  <a:schemeClr val="tx1"/>
                </a:solidFill>
              </a:rPr>
              <a:t>// </a:t>
            </a:r>
            <a:r>
              <a:rPr lang="en-US" sz="1300" dirty="0">
                <a:solidFill>
                  <a:schemeClr val="tx1"/>
                </a:solidFill>
              </a:rPr>
              <a:t>you can get an Iterator and a Spliterator from a Stream</a:t>
            </a:r>
          </a:p>
          <a:p>
            <a:pPr>
              <a:buNone/>
            </a:pPr>
            <a:r>
              <a:rPr lang="en-US" sz="1300" dirty="0" smtClean="0">
                <a:solidFill>
                  <a:srgbClr val="000000"/>
                </a:solidFill>
              </a:rPr>
              <a:t>Spliterator&lt;Car</a:t>
            </a:r>
            <a:r>
              <a:rPr lang="en-US" sz="1300" dirty="0">
                <a:solidFill>
                  <a:srgbClr val="000000"/>
                </a:solidFill>
              </a:rPr>
              <a:t>&gt; </a:t>
            </a:r>
            <a:r>
              <a:rPr lang="en-US" sz="1300" dirty="0" err="1">
                <a:solidFill>
                  <a:srgbClr val="000000"/>
                </a:solidFill>
              </a:rPr>
              <a:t>mySpliterator</a:t>
            </a:r>
            <a:r>
              <a:rPr lang="en-US" sz="1300" dirty="0">
                <a:solidFill>
                  <a:srgbClr val="000000"/>
                </a:solidFill>
              </a:rPr>
              <a:t> = </a:t>
            </a:r>
            <a:r>
              <a:rPr lang="en-US" sz="1300" dirty="0" err="1">
                <a:solidFill>
                  <a:srgbClr val="000000"/>
                </a:solidFill>
              </a:rPr>
              <a:t>parallelStream.spliterator</a:t>
            </a:r>
            <a:r>
              <a:rPr lang="en-US" sz="1300" dirty="0">
                <a:solidFill>
                  <a:srgbClr val="000000"/>
                </a:solidFill>
              </a:rPr>
              <a:t>();</a:t>
            </a:r>
          </a:p>
          <a:p>
            <a:pPr>
              <a:buNone/>
            </a:pPr>
            <a:r>
              <a:rPr lang="en-US" sz="1300" dirty="0" smtClean="0">
                <a:solidFill>
                  <a:srgbClr val="000000"/>
                </a:solidFill>
              </a:rPr>
              <a:t>Iterator&lt;Car</a:t>
            </a:r>
            <a:r>
              <a:rPr lang="en-US" sz="1300" dirty="0">
                <a:solidFill>
                  <a:srgbClr val="000000"/>
                </a:solidFill>
              </a:rPr>
              <a:t>&gt; </a:t>
            </a:r>
            <a:r>
              <a:rPr lang="en-US" sz="1300" dirty="0" err="1">
                <a:solidFill>
                  <a:srgbClr val="000000"/>
                </a:solidFill>
              </a:rPr>
              <a:t>myIterator</a:t>
            </a:r>
            <a:r>
              <a:rPr lang="en-US" sz="1300" dirty="0">
                <a:solidFill>
                  <a:srgbClr val="000000"/>
                </a:solidFill>
              </a:rPr>
              <a:t> = </a:t>
            </a:r>
            <a:r>
              <a:rPr lang="en-US" sz="1300" dirty="0" err="1">
                <a:solidFill>
                  <a:srgbClr val="000000"/>
                </a:solidFill>
              </a:rPr>
              <a:t>parallelStream.iterator</a:t>
            </a:r>
            <a:r>
              <a:rPr lang="en-US" sz="1300" dirty="0" smtClean="0">
                <a:solidFill>
                  <a:srgbClr val="000000"/>
                </a:solidFill>
              </a:rPr>
              <a:t>();</a:t>
            </a:r>
          </a:p>
          <a:p>
            <a:pPr>
              <a:buNone/>
            </a:pPr>
            <a:endParaRPr lang="en-US" sz="1300" dirty="0">
              <a:solidFill>
                <a:srgbClr val="000000"/>
              </a:solidFill>
            </a:endParaRPr>
          </a:p>
          <a:p>
            <a:pPr>
              <a:buNone/>
            </a:pPr>
            <a:r>
              <a:rPr lang="en-US" sz="1300" dirty="0">
                <a:solidFill>
                  <a:schemeClr val="tx1"/>
                </a:solidFill>
              </a:rPr>
              <a:t>// you can convert Iterator and Spliterator to each </a:t>
            </a:r>
            <a:r>
              <a:rPr lang="en-US" sz="1300" dirty="0" smtClean="0">
                <a:solidFill>
                  <a:schemeClr val="tx1"/>
                </a:solidFill>
              </a:rPr>
              <a:t>other with the class Spliterators (10 is the estimated size)</a:t>
            </a:r>
            <a:endParaRPr lang="en-US" sz="1300" dirty="0">
              <a:solidFill>
                <a:schemeClr val="tx1"/>
              </a:solidFill>
            </a:endParaRPr>
          </a:p>
          <a:p>
            <a:pPr>
              <a:buNone/>
            </a:pPr>
            <a:r>
              <a:rPr lang="en-US" sz="1300" dirty="0" smtClean="0">
                <a:solidFill>
                  <a:srgbClr val="000000"/>
                </a:solidFill>
              </a:rPr>
              <a:t>Spliterator&lt;Car</a:t>
            </a:r>
            <a:r>
              <a:rPr lang="en-US" sz="1300" dirty="0">
                <a:solidFill>
                  <a:srgbClr val="000000"/>
                </a:solidFill>
              </a:rPr>
              <a:t>&gt; mySpliterator2 = </a:t>
            </a:r>
            <a:r>
              <a:rPr lang="en-US" sz="1300" dirty="0" err="1">
                <a:solidFill>
                  <a:srgbClr val="000000"/>
                </a:solidFill>
              </a:rPr>
              <a:t>Spliterators.spliterator</a:t>
            </a:r>
            <a:r>
              <a:rPr lang="en-US" sz="1300" dirty="0">
                <a:solidFill>
                  <a:srgbClr val="000000"/>
                </a:solidFill>
              </a:rPr>
              <a:t>(</a:t>
            </a:r>
            <a:r>
              <a:rPr lang="en-US" sz="1300" dirty="0" err="1">
                <a:solidFill>
                  <a:srgbClr val="000000"/>
                </a:solidFill>
              </a:rPr>
              <a:t>Spliterators.iterator</a:t>
            </a:r>
            <a:r>
              <a:rPr lang="en-US" sz="1300" dirty="0">
                <a:solidFill>
                  <a:srgbClr val="000000"/>
                </a:solidFill>
              </a:rPr>
              <a:t>(</a:t>
            </a:r>
            <a:r>
              <a:rPr lang="en-US" sz="1300" dirty="0" err="1">
                <a:solidFill>
                  <a:srgbClr val="000000"/>
                </a:solidFill>
              </a:rPr>
              <a:t>mySpliterator</a:t>
            </a:r>
            <a:r>
              <a:rPr lang="en-US" sz="1300" dirty="0">
                <a:solidFill>
                  <a:srgbClr val="000000"/>
                </a:solidFill>
              </a:rPr>
              <a:t>), 10, </a:t>
            </a:r>
            <a:r>
              <a:rPr lang="en-US" sz="1300" dirty="0" err="1">
                <a:solidFill>
                  <a:srgbClr val="000000"/>
                </a:solidFill>
              </a:rPr>
              <a:t>Spliterator.CONCURRENT</a:t>
            </a:r>
            <a:r>
              <a:rPr lang="en-US" sz="1300" dirty="0">
                <a:solidFill>
                  <a:srgbClr val="000000"/>
                </a:solidFill>
              </a:rPr>
              <a:t>);</a:t>
            </a:r>
            <a:endParaRPr lang="en-US" sz="1300" dirty="0" smtClean="0">
              <a:solidFill>
                <a:srgbClr val="000000"/>
              </a:solidFill>
            </a:endParaRPr>
          </a:p>
          <a:p>
            <a:pPr>
              <a:buNone/>
            </a:pPr>
            <a:endParaRPr lang="en-US" sz="900" dirty="0" smtClean="0">
              <a:solidFill>
                <a:srgbClr val="000000"/>
              </a:solidFill>
            </a:endParaRPr>
          </a:p>
          <a:p>
            <a:pPr>
              <a:buNone/>
            </a:pPr>
            <a:endParaRPr lang="en-US" sz="900" dirty="0">
              <a:solidFill>
                <a:schemeClr val="tx1"/>
              </a:solidFill>
            </a:endParaRPr>
          </a:p>
        </p:txBody>
      </p:sp>
    </p:spTree>
    <p:extLst>
      <p:ext uri="{BB962C8B-B14F-4D97-AF65-F5344CB8AC3E}">
        <p14:creationId xmlns:p14="http://schemas.microsoft.com/office/powerpoint/2010/main" val="2527386934"/>
      </p:ext>
    </p:extLst>
  </p:cSld>
  <p:clrMapOvr>
    <a:masterClrMapping/>
  </p:clrMapOvr>
  <p:transition spd="med" advTm="12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7049" y="374650"/>
            <a:ext cx="8086725" cy="511175"/>
          </a:xfrm>
        </p:spPr>
        <p:txBody>
          <a:bodyPr/>
          <a:lstStyle/>
          <a:p>
            <a:r>
              <a:rPr lang="en-US" dirty="0" smtClean="0"/>
              <a:t>Topic 1-1 : Example 3/3 (continued)</a:t>
            </a:r>
            <a:endParaRPr lang="en-CA"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662" y="898901"/>
            <a:ext cx="5671328" cy="5146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7212844"/>
      </p:ext>
    </p:extLst>
  </p:cSld>
  <p:clrMapOvr>
    <a:masterClrMapping/>
  </p:clrMapOvr>
  <p:transition spd="med" advTm="12000"/>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27050" y="267646"/>
            <a:ext cx="8086725" cy="511175"/>
          </a:xfrm>
        </p:spPr>
        <p:txBody>
          <a:bodyPr/>
          <a:lstStyle/>
          <a:p>
            <a:r>
              <a:rPr lang="en-CA" sz="1600" dirty="0" smtClean="0"/>
              <a:t>Topic 5 : Differences of behavior between parallel and sequential streams (new)</a:t>
            </a:r>
            <a:endParaRPr lang="en-US" sz="1600" dirty="0"/>
          </a:p>
        </p:txBody>
      </p:sp>
      <p:sp>
        <p:nvSpPr>
          <p:cNvPr id="87043" name="Rectangle 3"/>
          <p:cNvSpPr>
            <a:spLocks noGrp="1" noChangeArrowheads="1"/>
          </p:cNvSpPr>
          <p:nvPr>
            <p:ph idx="1"/>
          </p:nvPr>
        </p:nvSpPr>
        <p:spPr>
          <a:xfrm>
            <a:off x="500555" y="778820"/>
            <a:ext cx="8113220" cy="991613"/>
          </a:xfrm>
        </p:spPr>
        <p:txBody>
          <a:bodyPr/>
          <a:lstStyle/>
          <a:p>
            <a:r>
              <a:rPr lang="en-US" sz="1000" dirty="0" smtClean="0"/>
              <a:t>Using a parallel stream, the syntax is </a:t>
            </a:r>
            <a:r>
              <a:rPr lang="en-US" sz="1000" u="sng" dirty="0" smtClean="0"/>
              <a:t>identical</a:t>
            </a:r>
            <a:r>
              <a:rPr lang="en-US" sz="1000" dirty="0" smtClean="0"/>
              <a:t> for the intermediate and terminal operations involved.</a:t>
            </a:r>
          </a:p>
          <a:p>
            <a:r>
              <a:rPr lang="en-US" sz="1000" dirty="0" smtClean="0"/>
              <a:t>Some operations will have an identical result (e.g. </a:t>
            </a:r>
            <a:r>
              <a:rPr lang="en-US" sz="1000" dirty="0" smtClean="0">
                <a:solidFill>
                  <a:srgbClr val="000000"/>
                </a:solidFill>
              </a:rPr>
              <a:t>count()</a:t>
            </a:r>
            <a:r>
              <a:rPr lang="en-US" sz="1000" dirty="0" smtClean="0"/>
              <a:t>) while other may have it potentially different (</a:t>
            </a:r>
            <a:r>
              <a:rPr lang="en-US" sz="1000" dirty="0" err="1" smtClean="0">
                <a:solidFill>
                  <a:srgbClr val="000000"/>
                </a:solidFill>
              </a:rPr>
              <a:t>findAny</a:t>
            </a:r>
            <a:r>
              <a:rPr lang="en-US" sz="1000" dirty="0" smtClean="0">
                <a:solidFill>
                  <a:srgbClr val="000000"/>
                </a:solidFill>
              </a:rPr>
              <a:t>()</a:t>
            </a:r>
            <a:r>
              <a:rPr lang="en-US" sz="1000" dirty="0" smtClean="0"/>
              <a:t>).</a:t>
            </a:r>
          </a:p>
          <a:p>
            <a:r>
              <a:rPr lang="en-US" sz="1000" dirty="0" smtClean="0"/>
              <a:t>Except if specified otherwise, the results should be the same for a parallel stream and for a sequential stream.</a:t>
            </a:r>
          </a:p>
          <a:p>
            <a:r>
              <a:rPr lang="en-US" sz="1000" dirty="0" smtClean="0"/>
              <a:t>It’s up to you to use stateless, associative and thread-safe functions and code in your parallel streams. Now your code is concurrent.</a:t>
            </a:r>
          </a:p>
          <a:p>
            <a:pPr>
              <a:buNone/>
            </a:pPr>
            <a:r>
              <a:rPr lang="en-US" sz="1000" dirty="0" smtClean="0">
                <a:solidFill>
                  <a:schemeClr val="tx1"/>
                </a:solidFill>
              </a:rPr>
              <a:t>TODO same table for the intermediate operations  TODO same table for the collectors</a:t>
            </a:r>
          </a:p>
          <a:p>
            <a:pPr>
              <a:buNone/>
            </a:pPr>
            <a:endParaRPr lang="en-US" sz="10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874428821"/>
              </p:ext>
            </p:extLst>
          </p:nvPr>
        </p:nvGraphicFramePr>
        <p:xfrm>
          <a:off x="527051" y="1821245"/>
          <a:ext cx="8086724" cy="4572000"/>
        </p:xfrm>
        <a:graphic>
          <a:graphicData uri="http://schemas.openxmlformats.org/drawingml/2006/table">
            <a:tbl>
              <a:tblPr firstRow="1" bandRow="1">
                <a:tableStyleId>{5C22544A-7EE6-4342-B048-85BDC9FD1C3A}</a:tableStyleId>
              </a:tblPr>
              <a:tblGrid>
                <a:gridCol w="3100963"/>
                <a:gridCol w="2199785"/>
                <a:gridCol w="2785976"/>
              </a:tblGrid>
              <a:tr h="125820">
                <a:tc>
                  <a:txBody>
                    <a:bodyPr/>
                    <a:lstStyle/>
                    <a:p>
                      <a:pPr algn="ctr"/>
                      <a:r>
                        <a:rPr lang="en-US" sz="800" dirty="0" smtClean="0"/>
                        <a:t>Stream &lt;T&gt; Signature</a:t>
                      </a:r>
                      <a:endParaRPr lang="en-US" sz="8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t>Parallel </a:t>
                      </a:r>
                      <a:r>
                        <a:rPr lang="en-US" sz="800" baseline="0" dirty="0" smtClean="0"/>
                        <a:t>stream vs sequential stream</a:t>
                      </a:r>
                      <a:br>
                        <a:rPr lang="en-US" sz="800" baseline="0" dirty="0" smtClean="0"/>
                      </a:br>
                      <a:r>
                        <a:rPr lang="en-US" sz="800" baseline="0" dirty="0" smtClean="0"/>
                        <a:t>(ordered)</a:t>
                      </a:r>
                      <a:endParaRPr lang="en-US" sz="800" dirty="0"/>
                    </a:p>
                  </a:txBody>
                  <a:tcPr/>
                </a:tc>
                <a:tc>
                  <a:txBody>
                    <a:bodyPr/>
                    <a:lstStyle/>
                    <a:p>
                      <a:pPr algn="ctr"/>
                      <a:r>
                        <a:rPr lang="en-US" sz="800" dirty="0" smtClean="0"/>
                        <a:t>Parallel stream versus sequential stream</a:t>
                      </a:r>
                      <a:br>
                        <a:rPr lang="en-US" sz="800" dirty="0" smtClean="0"/>
                      </a:br>
                      <a:r>
                        <a:rPr lang="en-US" sz="800" dirty="0" smtClean="0"/>
                        <a:t>(unordered)</a:t>
                      </a:r>
                      <a:endParaRPr lang="en-US" sz="800" dirty="0"/>
                    </a:p>
                  </a:txBody>
                  <a:tcPr/>
                </a:tc>
              </a:tr>
              <a:tr h="173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void </a:t>
                      </a:r>
                      <a:r>
                        <a:rPr lang="en-US" sz="800" dirty="0" err="1" smtClean="0"/>
                        <a:t>BaseStream.close</a:t>
                      </a:r>
                      <a:r>
                        <a:rPr lang="en-US" sz="800" dirty="0" smtClean="0"/>
                        <a:t>()</a:t>
                      </a:r>
                    </a:p>
                  </a:txBody>
                  <a:tcPr/>
                </a:tc>
                <a:tc>
                  <a:txBody>
                    <a:bodyPr/>
                    <a:lstStyle/>
                    <a:p>
                      <a:pPr algn="ctr"/>
                      <a:r>
                        <a:rPr lang="en-US" sz="800" dirty="0" smtClean="0"/>
                        <a:t>Same</a:t>
                      </a:r>
                      <a:endParaRPr lang="en-US" sz="800" dirty="0"/>
                    </a:p>
                  </a:txBody>
                  <a:tcPr/>
                </a:tc>
                <a:tc>
                  <a:txBody>
                    <a:bodyPr/>
                    <a:lstStyle/>
                    <a:p>
                      <a:pPr algn="ctr"/>
                      <a:r>
                        <a:rPr lang="en-US" sz="800" dirty="0" smtClean="0"/>
                        <a:t>Same</a:t>
                      </a:r>
                      <a:endParaRPr lang="en-US" sz="800" dirty="0"/>
                    </a:p>
                  </a:txBody>
                  <a:tcPr/>
                </a:tc>
              </a:tr>
              <a:tr h="17389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err="1" smtClean="0"/>
                        <a:t>boolean</a:t>
                      </a:r>
                      <a:r>
                        <a:rPr lang="en-US" sz="800" dirty="0" smtClean="0"/>
                        <a:t> </a:t>
                      </a:r>
                      <a:r>
                        <a:rPr lang="en-US" sz="800" dirty="0" err="1" smtClean="0"/>
                        <a:t>BaseStream.isParallel</a:t>
                      </a:r>
                      <a:r>
                        <a:rPr lang="en-US" sz="800" dirty="0" smtClean="0"/>
                        <a:t>()</a:t>
                      </a:r>
                    </a:p>
                  </a:txBody>
                  <a:tcPr/>
                </a:tc>
                <a:tc>
                  <a:txBody>
                    <a:bodyPr/>
                    <a:lstStyle/>
                    <a:p>
                      <a:pPr algn="ctr"/>
                      <a:r>
                        <a:rPr lang="en-US" sz="800" dirty="0" smtClean="0"/>
                        <a:t>true</a:t>
                      </a:r>
                      <a:r>
                        <a:rPr lang="en-US" sz="800" baseline="0" dirty="0" smtClean="0"/>
                        <a:t> vs false</a:t>
                      </a:r>
                      <a:endParaRPr lang="en-US" sz="8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t>true</a:t>
                      </a:r>
                      <a:r>
                        <a:rPr lang="en-US" sz="800" baseline="0" dirty="0" smtClean="0"/>
                        <a:t> vs false</a:t>
                      </a:r>
                      <a:endParaRPr lang="en-US" sz="800" dirty="0" smtClean="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Iterator&lt;T&gt; </a:t>
                      </a:r>
                      <a:r>
                        <a:rPr lang="en-US" sz="800" dirty="0" err="1" smtClean="0"/>
                        <a:t>BaseStream.iterator</a:t>
                      </a:r>
                      <a:r>
                        <a:rPr lang="en-US" sz="800" dirty="0" smtClean="0"/>
                        <a:t>()</a:t>
                      </a:r>
                    </a:p>
                  </a:txBody>
                  <a:tcPr/>
                </a:tc>
                <a:tc>
                  <a:txBody>
                    <a:bodyPr/>
                    <a:lstStyle/>
                    <a:p>
                      <a:pPr algn="ctr"/>
                      <a:r>
                        <a:rPr lang="en-US" sz="800" dirty="0" smtClean="0"/>
                        <a:t>Same order of the elements (?)</a:t>
                      </a:r>
                      <a:endParaRPr lang="en-US" sz="800" dirty="0"/>
                    </a:p>
                  </a:txBody>
                  <a:tcPr/>
                </a:tc>
                <a:tc>
                  <a:txBody>
                    <a:bodyPr/>
                    <a:lstStyle/>
                    <a:p>
                      <a:pPr algn="ctr"/>
                      <a:r>
                        <a:rPr lang="en-US" sz="800" dirty="0" smtClean="0"/>
                        <a:t>Random order of the elements (?)</a:t>
                      </a:r>
                      <a:endParaRPr lang="en-US" sz="8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Spliterator&lt;T&gt; </a:t>
                      </a:r>
                      <a:r>
                        <a:rPr lang="en-US" sz="800" dirty="0" err="1" smtClean="0"/>
                        <a:t>BaseStream.spliterator</a:t>
                      </a:r>
                      <a:r>
                        <a:rPr lang="en-US" sz="800" dirty="0" smtClean="0"/>
                        <a:t>()</a:t>
                      </a:r>
                    </a:p>
                  </a:txBody>
                  <a:tcPr/>
                </a:tc>
                <a:tc>
                  <a:txBody>
                    <a:bodyPr/>
                    <a:lstStyle/>
                    <a:p>
                      <a:pPr algn="ctr"/>
                      <a:r>
                        <a:rPr lang="en-US" sz="800" dirty="0" smtClean="0"/>
                        <a:t>Same characteristics (?)</a:t>
                      </a:r>
                      <a:br>
                        <a:rPr lang="en-US" sz="800" dirty="0" smtClean="0"/>
                      </a:br>
                      <a:r>
                        <a:rPr lang="en-US" sz="800" dirty="0" smtClean="0"/>
                        <a:t>Same order of the elements (?)</a:t>
                      </a:r>
                      <a:endParaRPr lang="en-US" sz="800" dirty="0"/>
                    </a:p>
                  </a:txBody>
                  <a:tcPr/>
                </a:tc>
                <a:tc>
                  <a:txBody>
                    <a:bodyPr/>
                    <a:lstStyle/>
                    <a:p>
                      <a:pPr algn="ctr"/>
                      <a:r>
                        <a:rPr lang="en-US" sz="800" dirty="0" smtClean="0"/>
                        <a:t>Same characteristics (?)</a:t>
                      </a:r>
                    </a:p>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t>Random order of the elements (?)</a:t>
                      </a:r>
                    </a:p>
                  </a:txBody>
                  <a:tcPr/>
                </a:tc>
              </a:tr>
              <a:tr h="2093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800" b="0" i="0" u="none" strike="noStrike" kern="1200" baseline="0" dirty="0" smtClean="0">
                          <a:solidFill>
                            <a:schemeClr val="dk1"/>
                          </a:solidFill>
                          <a:latin typeface="+mn-lt"/>
                          <a:ea typeface="+mn-ea"/>
                          <a:cs typeface="+mn-cs"/>
                        </a:rPr>
                        <a:t>&lt;R,A&gt; R  </a:t>
                      </a:r>
                      <a:r>
                        <a:rPr lang="en-CA" sz="800" b="0" i="0" u="none" strike="noStrike" kern="1200" baseline="0" dirty="0" err="1" smtClean="0">
                          <a:solidFill>
                            <a:schemeClr val="dk1"/>
                          </a:solidFill>
                          <a:latin typeface="+mn-lt"/>
                          <a:ea typeface="+mn-ea"/>
                          <a:cs typeface="+mn-cs"/>
                        </a:rPr>
                        <a:t>Stream.collect</a:t>
                      </a:r>
                      <a:r>
                        <a:rPr lang="en-CA" sz="800" b="0" i="0" u="none" strike="noStrike" kern="1200" baseline="0" dirty="0" smtClean="0">
                          <a:solidFill>
                            <a:schemeClr val="dk1"/>
                          </a:solidFill>
                          <a:latin typeface="+mn-lt"/>
                          <a:ea typeface="+mn-ea"/>
                          <a:cs typeface="+mn-cs"/>
                        </a:rPr>
                        <a:t>(Collector&lt;? super T,A,R&gt; collector)</a:t>
                      </a:r>
                      <a:br>
                        <a:rPr lang="en-CA" sz="800" b="0" i="0" u="none" strike="noStrike" kern="1200" baseline="0" dirty="0" smtClean="0">
                          <a:solidFill>
                            <a:schemeClr val="dk1"/>
                          </a:solidFill>
                          <a:latin typeface="+mn-lt"/>
                          <a:ea typeface="+mn-ea"/>
                          <a:cs typeface="+mn-cs"/>
                        </a:rPr>
                      </a:br>
                      <a:r>
                        <a:rPr lang="en-US" sz="800" dirty="0" smtClean="0"/>
                        <a:t>&lt;R&gt; R collect(Supplier&lt;R&gt; supplier, </a:t>
                      </a:r>
                      <a:r>
                        <a:rPr lang="en-US" sz="800" dirty="0" err="1" smtClean="0"/>
                        <a:t>BiConsumer</a:t>
                      </a:r>
                      <a:r>
                        <a:rPr lang="en-US" sz="800" dirty="0" smtClean="0"/>
                        <a:t>&lt;R,? super T&gt; accumulator, </a:t>
                      </a:r>
                      <a:r>
                        <a:rPr lang="en-US" sz="800" dirty="0" err="1" smtClean="0"/>
                        <a:t>BiConsumer</a:t>
                      </a:r>
                      <a:r>
                        <a:rPr lang="en-US" sz="800" dirty="0" smtClean="0"/>
                        <a:t>&lt;R,R&gt; combiner)</a:t>
                      </a:r>
                    </a:p>
                  </a:txBody>
                  <a:tcPr/>
                </a:tc>
                <a:tc>
                  <a:txBody>
                    <a:bodyPr/>
                    <a:lstStyle/>
                    <a:p>
                      <a:pPr algn="ctr"/>
                      <a:r>
                        <a:rPr lang="en-US" sz="800" dirty="0" smtClean="0"/>
                        <a:t>Depends on the collector and its characteristics</a:t>
                      </a:r>
                      <a:endParaRPr lang="en-US" sz="8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t>Depends on the collector and its characteristics</a:t>
                      </a:r>
                    </a:p>
                    <a:p>
                      <a:pPr algn="ctr"/>
                      <a:endParaRPr lang="en-US" sz="800" dirty="0"/>
                    </a:p>
                  </a:txBody>
                  <a:tcPr/>
                </a:tc>
              </a:tr>
              <a:tr h="0">
                <a:tc>
                  <a:txBody>
                    <a:bodyPr/>
                    <a:lstStyle/>
                    <a:p>
                      <a:r>
                        <a:rPr lang="en-CA" sz="800" b="0" i="0" u="none" strike="noStrike" kern="1200" baseline="0" dirty="0" smtClean="0">
                          <a:solidFill>
                            <a:schemeClr val="dk1"/>
                          </a:solidFill>
                          <a:latin typeface="+mn-lt"/>
                          <a:ea typeface="+mn-ea"/>
                          <a:cs typeface="+mn-cs"/>
                        </a:rPr>
                        <a:t>long </a:t>
                      </a:r>
                      <a:r>
                        <a:rPr lang="en-CA" sz="800" b="0" i="0" u="none" strike="noStrike" kern="1200" baseline="0" dirty="0" err="1" smtClean="0">
                          <a:solidFill>
                            <a:schemeClr val="dk1"/>
                          </a:solidFill>
                          <a:latin typeface="+mn-lt"/>
                          <a:ea typeface="+mn-ea"/>
                          <a:cs typeface="+mn-cs"/>
                        </a:rPr>
                        <a:t>Stream.count</a:t>
                      </a:r>
                      <a:r>
                        <a:rPr lang="en-CA" sz="800" b="0" i="0" u="none" strike="noStrike" kern="1200" baseline="0" dirty="0" smtClean="0">
                          <a:solidFill>
                            <a:schemeClr val="dk1"/>
                          </a:solidFill>
                          <a:latin typeface="+mn-lt"/>
                          <a:ea typeface="+mn-ea"/>
                          <a:cs typeface="+mn-cs"/>
                        </a:rPr>
                        <a:t>()</a:t>
                      </a:r>
                      <a:endParaRPr lang="en-US" sz="8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t>Same</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t>Same</a:t>
                      </a:r>
                    </a:p>
                  </a:txBody>
                  <a:tcPr/>
                </a:tc>
              </a:tr>
              <a:tr h="267529">
                <a:tc>
                  <a:txBody>
                    <a:bodyPr/>
                    <a:lstStyle/>
                    <a:p>
                      <a:r>
                        <a:rPr lang="en-US" sz="800" dirty="0" smtClean="0"/>
                        <a:t>Optional&lt;T&gt; </a:t>
                      </a:r>
                      <a:r>
                        <a:rPr lang="en-CA" sz="800" b="0" i="0" u="none" strike="noStrike" kern="1200" baseline="0" dirty="0" smtClean="0">
                          <a:solidFill>
                            <a:schemeClr val="dk1"/>
                          </a:solidFill>
                          <a:latin typeface="+mn-lt"/>
                          <a:ea typeface="+mn-ea"/>
                          <a:cs typeface="+mn-cs"/>
                        </a:rPr>
                        <a:t>Stream.</a:t>
                      </a:r>
                      <a:r>
                        <a:rPr lang="en-US" sz="800" dirty="0" err="1" smtClean="0"/>
                        <a:t>findAny</a:t>
                      </a:r>
                      <a:r>
                        <a:rPr lang="en-US" sz="800" dirty="0" smtClean="0"/>
                        <a:t>()</a:t>
                      </a:r>
                    </a:p>
                    <a:p>
                      <a:r>
                        <a:rPr lang="en-US" sz="800" dirty="0" smtClean="0"/>
                        <a:t>Optional&lt;T&gt; </a:t>
                      </a:r>
                      <a:r>
                        <a:rPr lang="en-CA" sz="800" b="0" i="0" u="none" strike="noStrike" kern="1200" baseline="0" dirty="0" smtClean="0">
                          <a:solidFill>
                            <a:schemeClr val="dk1"/>
                          </a:solidFill>
                          <a:latin typeface="+mn-lt"/>
                          <a:ea typeface="+mn-ea"/>
                          <a:cs typeface="+mn-cs"/>
                        </a:rPr>
                        <a:t>Stream.</a:t>
                      </a:r>
                      <a:r>
                        <a:rPr lang="en-US" sz="800" dirty="0" err="1" smtClean="0"/>
                        <a:t>findFirst</a:t>
                      </a:r>
                      <a:r>
                        <a:rPr lang="en-US" sz="800" dirty="0" smtClean="0"/>
                        <a:t>()</a:t>
                      </a:r>
                    </a:p>
                  </a:txBody>
                  <a:tcPr/>
                </a:tc>
                <a:tc>
                  <a:txBody>
                    <a:bodyPr/>
                    <a:lstStyle/>
                    <a:p>
                      <a:pPr algn="ctr"/>
                      <a:r>
                        <a:rPr lang="en-US" sz="800" dirty="0" smtClean="0"/>
                        <a:t>Any element versus first (first in practice?)</a:t>
                      </a:r>
                      <a:br>
                        <a:rPr lang="en-US" sz="800" dirty="0" smtClean="0"/>
                      </a:br>
                      <a:r>
                        <a:rPr lang="en-US" sz="800" dirty="0" smtClean="0"/>
                        <a:t>Same</a:t>
                      </a:r>
                      <a:endParaRPr lang="en-US" sz="800" dirty="0"/>
                    </a:p>
                  </a:txBody>
                  <a:tcPr/>
                </a:tc>
                <a:tc>
                  <a:txBody>
                    <a:bodyPr/>
                    <a:lstStyle/>
                    <a:p>
                      <a:pPr algn="ctr"/>
                      <a:r>
                        <a:rPr lang="en-US" sz="800" dirty="0" smtClean="0"/>
                        <a:t>Any element versus first</a:t>
                      </a:r>
                      <a:br>
                        <a:rPr lang="en-US" sz="800" dirty="0" smtClean="0"/>
                      </a:br>
                      <a:r>
                        <a:rPr lang="en-US" sz="800" dirty="0" smtClean="0"/>
                        <a:t>Same ? (JD say that any value can be returned)</a:t>
                      </a:r>
                      <a:endParaRPr lang="en-US" sz="800" dirty="0"/>
                    </a:p>
                  </a:txBody>
                  <a:tcPr/>
                </a:tc>
              </a:tr>
              <a:tr h="0">
                <a:tc>
                  <a:txBody>
                    <a:bodyPr/>
                    <a:lstStyle/>
                    <a:p>
                      <a:r>
                        <a:rPr lang="en-US" sz="800" dirty="0" err="1" smtClean="0"/>
                        <a:t>IntStream.sum</a:t>
                      </a:r>
                      <a:r>
                        <a:rPr lang="en-US" sz="800" dirty="0" smtClean="0"/>
                        <a:t>(), </a:t>
                      </a:r>
                      <a:r>
                        <a:rPr lang="en-US" sz="800" dirty="0" err="1" smtClean="0"/>
                        <a:t>IntStream.average</a:t>
                      </a:r>
                      <a:r>
                        <a:rPr lang="en-US" sz="800" dirty="0" smtClean="0"/>
                        <a:t>()</a:t>
                      </a:r>
                      <a:endParaRPr lang="en-US" sz="8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t>Same</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t>Same</a:t>
                      </a:r>
                    </a:p>
                  </a:txBody>
                  <a:tcPr/>
                </a:tc>
              </a:tr>
              <a:tr h="144394">
                <a:tc>
                  <a:txBody>
                    <a:bodyPr/>
                    <a:lstStyle/>
                    <a:p>
                      <a:r>
                        <a:rPr lang="en-US" sz="800" dirty="0" err="1" smtClean="0"/>
                        <a:t>boolean</a:t>
                      </a:r>
                      <a:r>
                        <a:rPr lang="en-US" sz="800" dirty="0" smtClean="0"/>
                        <a:t> </a:t>
                      </a:r>
                      <a:r>
                        <a:rPr lang="en-CA" sz="800" b="0" i="0" u="none" strike="noStrike" kern="1200" baseline="0" dirty="0" smtClean="0">
                          <a:solidFill>
                            <a:schemeClr val="dk1"/>
                          </a:solidFill>
                          <a:latin typeface="+mn-lt"/>
                          <a:ea typeface="+mn-ea"/>
                          <a:cs typeface="+mn-cs"/>
                        </a:rPr>
                        <a:t>Stream.</a:t>
                      </a:r>
                      <a:r>
                        <a:rPr lang="en-US" sz="800" dirty="0" err="1" smtClean="0"/>
                        <a:t>noneMatch</a:t>
                      </a:r>
                      <a:r>
                        <a:rPr lang="en-US" sz="800" dirty="0" smtClean="0"/>
                        <a:t>(Predicate&lt;T&gt;)</a:t>
                      </a:r>
                      <a:br>
                        <a:rPr lang="en-US" sz="800" dirty="0" smtClean="0"/>
                      </a:br>
                      <a:r>
                        <a:rPr lang="en-US" sz="800" dirty="0" err="1" smtClean="0"/>
                        <a:t>boolean</a:t>
                      </a:r>
                      <a:r>
                        <a:rPr lang="en-US" sz="800" dirty="0" smtClean="0"/>
                        <a:t> </a:t>
                      </a:r>
                      <a:r>
                        <a:rPr lang="en-CA" sz="800" b="0" i="0" u="none" strike="noStrike" kern="1200" baseline="0" dirty="0" smtClean="0">
                          <a:solidFill>
                            <a:schemeClr val="dk1"/>
                          </a:solidFill>
                          <a:latin typeface="+mn-lt"/>
                          <a:ea typeface="+mn-ea"/>
                          <a:cs typeface="+mn-cs"/>
                        </a:rPr>
                        <a:t>Stream.</a:t>
                      </a:r>
                      <a:r>
                        <a:rPr lang="en-US" sz="800" dirty="0" err="1" smtClean="0"/>
                        <a:t>anyMatch</a:t>
                      </a:r>
                      <a:r>
                        <a:rPr lang="en-US" sz="800" dirty="0" smtClean="0"/>
                        <a:t>(Predicate&lt;T&gt;)</a:t>
                      </a:r>
                      <a:r>
                        <a:rPr lang="en-US" sz="800" baseline="0" dirty="0" smtClean="0"/>
                        <a:t/>
                      </a:r>
                      <a:br>
                        <a:rPr lang="en-US" sz="800" baseline="0" dirty="0" smtClean="0"/>
                      </a:br>
                      <a:r>
                        <a:rPr lang="en-US" sz="800" baseline="0" dirty="0" err="1" smtClean="0"/>
                        <a:t>boolean</a:t>
                      </a:r>
                      <a:r>
                        <a:rPr lang="en-US" sz="800" baseline="0" dirty="0" smtClean="0"/>
                        <a:t> </a:t>
                      </a:r>
                      <a:r>
                        <a:rPr lang="en-CA" sz="800" b="0" i="0" u="none" strike="noStrike" kern="1200" baseline="0" dirty="0" smtClean="0">
                          <a:solidFill>
                            <a:schemeClr val="dk1"/>
                          </a:solidFill>
                          <a:latin typeface="+mn-lt"/>
                          <a:ea typeface="+mn-ea"/>
                          <a:cs typeface="+mn-cs"/>
                        </a:rPr>
                        <a:t>Stream.</a:t>
                      </a:r>
                      <a:r>
                        <a:rPr lang="en-US" sz="800" dirty="0" err="1" smtClean="0"/>
                        <a:t>allMatch</a:t>
                      </a:r>
                      <a:r>
                        <a:rPr lang="en-US" sz="800" dirty="0" smtClean="0"/>
                        <a:t>(Predicate&lt;T&gt;)</a:t>
                      </a:r>
                      <a:endParaRPr lang="en-US" sz="800" dirty="0"/>
                    </a:p>
                  </a:txBody>
                  <a:tcPr/>
                </a:tc>
                <a:tc>
                  <a:txBody>
                    <a:bodyPr/>
                    <a:lstStyle/>
                    <a:p>
                      <a:pPr algn="ctr"/>
                      <a:r>
                        <a:rPr lang="en-US" sz="800" dirty="0" smtClean="0"/>
                        <a:t>Same</a:t>
                      </a:r>
                      <a:endParaRPr lang="en-US" sz="800" dirty="0"/>
                    </a:p>
                  </a:txBody>
                  <a:tcPr/>
                </a:tc>
                <a:tc>
                  <a:txBody>
                    <a:bodyPr/>
                    <a:lstStyle/>
                    <a:p>
                      <a:pPr algn="ctr"/>
                      <a:r>
                        <a:rPr lang="en-US" sz="800" dirty="0" smtClean="0"/>
                        <a:t>Same</a:t>
                      </a:r>
                      <a:endParaRPr lang="en-US" sz="800" dirty="0"/>
                    </a:p>
                  </a:txBody>
                  <a:tcPr/>
                </a:tc>
              </a:tr>
              <a:tr h="160111">
                <a:tc>
                  <a:txBody>
                    <a:bodyPr/>
                    <a:lstStyle/>
                    <a:p>
                      <a:r>
                        <a:rPr lang="en-US" sz="800" dirty="0" smtClean="0"/>
                        <a:t>Optional&lt;T&gt; </a:t>
                      </a:r>
                      <a:r>
                        <a:rPr lang="en-CA" sz="800" b="0" i="0" u="none" strike="noStrike" kern="1200" baseline="0" dirty="0" smtClean="0">
                          <a:solidFill>
                            <a:schemeClr val="dk1"/>
                          </a:solidFill>
                          <a:latin typeface="+mn-lt"/>
                          <a:ea typeface="+mn-ea"/>
                          <a:cs typeface="+mn-cs"/>
                        </a:rPr>
                        <a:t>Stream.</a:t>
                      </a:r>
                      <a:r>
                        <a:rPr lang="en-US" sz="800" dirty="0" smtClean="0"/>
                        <a:t>max(Comparator&lt;? super T&gt; comparator)</a:t>
                      </a:r>
                    </a:p>
                    <a:p>
                      <a:r>
                        <a:rPr lang="en-US" sz="800" dirty="0" smtClean="0"/>
                        <a:t>Optional&lt;T&gt;  </a:t>
                      </a:r>
                      <a:r>
                        <a:rPr lang="en-CA" sz="800" b="0" i="0" u="none" strike="noStrike" kern="1200" baseline="0" dirty="0" smtClean="0">
                          <a:solidFill>
                            <a:schemeClr val="dk1"/>
                          </a:solidFill>
                          <a:latin typeface="+mn-lt"/>
                          <a:ea typeface="+mn-ea"/>
                          <a:cs typeface="+mn-cs"/>
                        </a:rPr>
                        <a:t>Stream.</a:t>
                      </a:r>
                      <a:r>
                        <a:rPr lang="en-US" sz="800" dirty="0" smtClean="0"/>
                        <a:t>min(Comparator&lt;? super T&gt; comparator)</a:t>
                      </a:r>
                    </a:p>
                  </a:txBody>
                  <a:tcPr/>
                </a:tc>
                <a:tc>
                  <a:txBody>
                    <a:bodyPr/>
                    <a:lstStyle/>
                    <a:p>
                      <a:pPr algn="ctr"/>
                      <a:r>
                        <a:rPr lang="en-US" sz="800" dirty="0" smtClean="0"/>
                        <a:t>Same</a:t>
                      </a:r>
                      <a:endParaRPr lang="en-US" sz="800" dirty="0"/>
                    </a:p>
                  </a:txBody>
                  <a:tcPr/>
                </a:tc>
                <a:tc>
                  <a:txBody>
                    <a:bodyPr/>
                    <a:lstStyle/>
                    <a:p>
                      <a:pPr algn="ctr"/>
                      <a:r>
                        <a:rPr lang="en-US" sz="800" dirty="0" smtClean="0"/>
                        <a:t>Same</a:t>
                      </a:r>
                      <a:endParaRPr lang="en-US" sz="800" dirty="0"/>
                    </a:p>
                  </a:txBody>
                  <a:tcPr/>
                </a:tc>
              </a:tr>
              <a:tr h="2468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Optional&lt;T&gt;  </a:t>
                      </a:r>
                      <a:r>
                        <a:rPr lang="en-CA" sz="800" b="0" i="0" u="none" strike="noStrike" kern="1200" baseline="0" dirty="0" smtClean="0">
                          <a:solidFill>
                            <a:schemeClr val="dk1"/>
                          </a:solidFill>
                          <a:latin typeface="+mn-lt"/>
                          <a:ea typeface="+mn-ea"/>
                          <a:cs typeface="+mn-cs"/>
                        </a:rPr>
                        <a:t>Stream.</a:t>
                      </a:r>
                      <a:r>
                        <a:rPr lang="en-US" sz="800" dirty="0" smtClean="0"/>
                        <a:t>reduce(</a:t>
                      </a:r>
                      <a:r>
                        <a:rPr lang="en-US" sz="800" dirty="0" err="1" smtClean="0"/>
                        <a:t>BinaryOperator</a:t>
                      </a:r>
                      <a:r>
                        <a:rPr lang="en-US" sz="800" dirty="0" smtClean="0"/>
                        <a:t>&lt;T&gt; accumulator)</a:t>
                      </a:r>
                      <a:br>
                        <a:rPr lang="en-US" sz="800" dirty="0" smtClean="0"/>
                      </a:br>
                      <a:r>
                        <a:rPr lang="en-US" sz="800" dirty="0" smtClean="0"/>
                        <a:t>T </a:t>
                      </a:r>
                      <a:r>
                        <a:rPr lang="en-CA" sz="800" b="0" i="0" u="none" strike="noStrike" kern="1200" baseline="0" dirty="0" smtClean="0">
                          <a:solidFill>
                            <a:schemeClr val="dk1"/>
                          </a:solidFill>
                          <a:latin typeface="+mn-lt"/>
                          <a:ea typeface="+mn-ea"/>
                          <a:cs typeface="+mn-cs"/>
                        </a:rPr>
                        <a:t>Stream.</a:t>
                      </a:r>
                      <a:r>
                        <a:rPr lang="en-US" sz="800" dirty="0" smtClean="0"/>
                        <a:t>reduce(T identity, </a:t>
                      </a:r>
                      <a:r>
                        <a:rPr lang="en-US" sz="800" dirty="0" err="1" smtClean="0"/>
                        <a:t>BinaryOperator</a:t>
                      </a:r>
                      <a:r>
                        <a:rPr lang="en-US" sz="800" dirty="0" smtClean="0"/>
                        <a:t>&lt;T&gt; accumulator)</a:t>
                      </a:r>
                      <a:br>
                        <a:rPr lang="en-US" sz="800" dirty="0" smtClean="0"/>
                      </a:br>
                      <a:r>
                        <a:rPr lang="en-US" sz="800" dirty="0" smtClean="0"/>
                        <a:t>&lt;U&gt; U </a:t>
                      </a:r>
                      <a:r>
                        <a:rPr lang="en-CA" sz="800" b="0" i="0" u="none" strike="noStrike" kern="1200" baseline="0" dirty="0" smtClean="0">
                          <a:solidFill>
                            <a:schemeClr val="dk1"/>
                          </a:solidFill>
                          <a:latin typeface="+mn-lt"/>
                          <a:ea typeface="+mn-ea"/>
                          <a:cs typeface="+mn-cs"/>
                        </a:rPr>
                        <a:t>Stream.</a:t>
                      </a:r>
                      <a:r>
                        <a:rPr lang="en-US" sz="800" dirty="0" smtClean="0"/>
                        <a:t>reduce(U identity, </a:t>
                      </a:r>
                      <a:r>
                        <a:rPr lang="en-US" sz="800" dirty="0" err="1" smtClean="0"/>
                        <a:t>BiFunction</a:t>
                      </a:r>
                      <a:r>
                        <a:rPr lang="en-US" sz="800" dirty="0" smtClean="0"/>
                        <a:t>&lt;U,? super T,U&gt; accumulator, </a:t>
                      </a:r>
                      <a:r>
                        <a:rPr lang="en-US" sz="800" dirty="0" err="1" smtClean="0"/>
                        <a:t>BinaryOperator</a:t>
                      </a:r>
                      <a:r>
                        <a:rPr lang="en-US" sz="800" dirty="0" smtClean="0"/>
                        <a:t>&lt;U&gt; combiner)</a:t>
                      </a:r>
                    </a:p>
                  </a:txBody>
                  <a:tcPr/>
                </a:tc>
                <a:tc>
                  <a:txBody>
                    <a:bodyPr/>
                    <a:lstStyle/>
                    <a:p>
                      <a:pPr algn="ctr"/>
                      <a:r>
                        <a:rPr lang="en-US" sz="800" dirty="0" smtClean="0"/>
                        <a:t>??? TODO </a:t>
                      </a:r>
                      <a:endParaRPr lang="en-US" sz="800" dirty="0"/>
                    </a:p>
                  </a:txBody>
                  <a:tcPr/>
                </a:tc>
                <a:tc>
                  <a:txBody>
                    <a:bodyPr/>
                    <a:lstStyle/>
                    <a:p>
                      <a:pPr algn="ctr"/>
                      <a:r>
                        <a:rPr lang="en-US" sz="800" dirty="0" smtClean="0"/>
                        <a:t>???</a:t>
                      </a:r>
                      <a:endParaRPr lang="en-US" sz="800" dirty="0"/>
                    </a:p>
                  </a:txBody>
                  <a:tcPr/>
                </a:tc>
              </a:tr>
              <a:tr h="2080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Object[] </a:t>
                      </a:r>
                      <a:r>
                        <a:rPr lang="en-CA" sz="800" b="0" i="0" u="none" strike="noStrike" kern="1200" baseline="0" dirty="0" smtClean="0">
                          <a:solidFill>
                            <a:schemeClr val="dk1"/>
                          </a:solidFill>
                          <a:latin typeface="+mn-lt"/>
                          <a:ea typeface="+mn-ea"/>
                          <a:cs typeface="+mn-cs"/>
                        </a:rPr>
                        <a:t>Stream.</a:t>
                      </a:r>
                      <a:r>
                        <a:rPr lang="en-US" sz="800" dirty="0" err="1" smtClean="0"/>
                        <a:t>toArray</a:t>
                      </a:r>
                      <a:r>
                        <a:rPr lang="en-US" sz="800" dirty="0" smtClean="0"/>
                        <a:t>()</a:t>
                      </a:r>
                      <a:br>
                        <a:rPr lang="en-US" sz="800" dirty="0" smtClean="0"/>
                      </a:br>
                      <a:r>
                        <a:rPr lang="en-US" sz="800" dirty="0" smtClean="0"/>
                        <a:t>&lt;A&gt; A[] </a:t>
                      </a:r>
                      <a:r>
                        <a:rPr lang="en-CA" sz="800" b="0" i="0" u="none" strike="noStrike" kern="1200" baseline="0" dirty="0" smtClean="0">
                          <a:solidFill>
                            <a:schemeClr val="dk1"/>
                          </a:solidFill>
                          <a:latin typeface="+mn-lt"/>
                          <a:ea typeface="+mn-ea"/>
                          <a:cs typeface="+mn-cs"/>
                        </a:rPr>
                        <a:t>Stream.</a:t>
                      </a:r>
                      <a:r>
                        <a:rPr lang="en-US" sz="800" dirty="0" err="1" smtClean="0"/>
                        <a:t>toArray</a:t>
                      </a:r>
                      <a:r>
                        <a:rPr lang="en-US" sz="800" dirty="0" smtClean="0"/>
                        <a:t>(</a:t>
                      </a:r>
                      <a:r>
                        <a:rPr lang="en-US" sz="800" dirty="0" err="1" smtClean="0"/>
                        <a:t>IntFunction</a:t>
                      </a:r>
                      <a:r>
                        <a:rPr lang="en-US" sz="800" dirty="0" smtClean="0"/>
                        <a:t>&lt;A[]&gt; generator)</a:t>
                      </a:r>
                    </a:p>
                  </a:txBody>
                  <a:tcPr/>
                </a:tc>
                <a:tc>
                  <a:txBody>
                    <a:bodyPr/>
                    <a:lstStyle/>
                    <a:p>
                      <a:pPr algn="ctr"/>
                      <a:r>
                        <a:rPr lang="en-US" sz="800" dirty="0" smtClean="0"/>
                        <a:t>Same (?) stream</a:t>
                      </a:r>
                      <a:endParaRPr lang="en-US" sz="800" dirty="0"/>
                    </a:p>
                  </a:txBody>
                  <a:tcPr/>
                </a:tc>
                <a:tc>
                  <a:txBody>
                    <a:bodyPr/>
                    <a:lstStyle/>
                    <a:p>
                      <a:pPr algn="ctr"/>
                      <a:r>
                        <a:rPr lang="en-US" sz="800" dirty="0" smtClean="0"/>
                        <a:t>Random vs. stream order (?)</a:t>
                      </a:r>
                      <a:endParaRPr lang="en-US" sz="80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800" b="0" i="0" u="none" strike="noStrike" kern="1200" baseline="0" dirty="0" smtClean="0">
                          <a:solidFill>
                            <a:schemeClr val="dk1"/>
                          </a:solidFill>
                          <a:latin typeface="+mn-lt"/>
                          <a:ea typeface="+mn-ea"/>
                          <a:cs typeface="+mn-cs"/>
                        </a:rPr>
                        <a:t>void </a:t>
                      </a:r>
                      <a:r>
                        <a:rPr lang="en-CA" sz="800" b="0" i="0" u="none" strike="noStrike" kern="1200" baseline="0" dirty="0" err="1" smtClean="0">
                          <a:solidFill>
                            <a:schemeClr val="dk1"/>
                          </a:solidFill>
                          <a:latin typeface="+mn-lt"/>
                          <a:ea typeface="+mn-ea"/>
                          <a:cs typeface="+mn-cs"/>
                        </a:rPr>
                        <a:t>Stream.forEach</a:t>
                      </a:r>
                      <a:r>
                        <a:rPr lang="en-CA" sz="800" b="0" i="0" u="none" strike="noStrike" kern="1200" baseline="0" dirty="0" smtClean="0">
                          <a:solidFill>
                            <a:schemeClr val="dk1"/>
                          </a:solidFill>
                          <a:latin typeface="+mn-lt"/>
                          <a:ea typeface="+mn-ea"/>
                          <a:cs typeface="+mn-cs"/>
                        </a:rPr>
                        <a:t>(Consumer&lt;T&gt;)</a:t>
                      </a:r>
                      <a:br>
                        <a:rPr lang="en-CA" sz="800" b="0" i="0" u="none" strike="noStrike" kern="1200" baseline="0" dirty="0" smtClean="0">
                          <a:solidFill>
                            <a:schemeClr val="dk1"/>
                          </a:solidFill>
                          <a:latin typeface="+mn-lt"/>
                          <a:ea typeface="+mn-ea"/>
                          <a:cs typeface="+mn-cs"/>
                        </a:rPr>
                      </a:br>
                      <a:r>
                        <a:rPr lang="en-US" sz="800" dirty="0" smtClean="0"/>
                        <a:t>void </a:t>
                      </a:r>
                      <a:r>
                        <a:rPr lang="en-CA" sz="800" b="0" i="0" u="none" strike="noStrike" kern="1200" baseline="0" dirty="0" smtClean="0">
                          <a:solidFill>
                            <a:schemeClr val="dk1"/>
                          </a:solidFill>
                          <a:latin typeface="+mn-lt"/>
                          <a:ea typeface="+mn-ea"/>
                          <a:cs typeface="+mn-cs"/>
                        </a:rPr>
                        <a:t>Stream.</a:t>
                      </a:r>
                      <a:r>
                        <a:rPr lang="en-US" sz="800" dirty="0" err="1" smtClean="0"/>
                        <a:t>forEachOrdered</a:t>
                      </a:r>
                      <a:r>
                        <a:rPr lang="en-US" sz="800" dirty="0" smtClean="0"/>
                        <a:t>(Consumer&lt;? super T&gt; action)</a:t>
                      </a:r>
                    </a:p>
                  </a:txBody>
                  <a:tcPr/>
                </a:tc>
                <a:tc>
                  <a:txBody>
                    <a:bodyPr/>
                    <a:lstStyle/>
                    <a:p>
                      <a:pPr algn="ctr"/>
                      <a:r>
                        <a:rPr lang="en-US" sz="800" dirty="0" smtClean="0"/>
                        <a:t>Random order</a:t>
                      </a:r>
                    </a:p>
                    <a:p>
                      <a:pPr algn="ctr"/>
                      <a:r>
                        <a:rPr lang="en-US" sz="800" dirty="0" smtClean="0"/>
                        <a:t>Same (happens-before)</a:t>
                      </a:r>
                      <a:endParaRPr lang="en-US" sz="800" dirty="0"/>
                    </a:p>
                  </a:txBody>
                  <a:tcPr/>
                </a:tc>
                <a:tc>
                  <a:txBody>
                    <a:bodyPr/>
                    <a:lstStyle/>
                    <a:p>
                      <a:pPr algn="ctr"/>
                      <a:r>
                        <a:rPr lang="en-US" sz="800" dirty="0" smtClean="0"/>
                        <a:t>Random order</a:t>
                      </a:r>
                    </a:p>
                    <a:p>
                      <a:pPr algn="ctr"/>
                      <a:r>
                        <a:rPr lang="en-US" sz="800" dirty="0" smtClean="0"/>
                        <a:t>Same (happens-before) (</a:t>
                      </a:r>
                      <a:r>
                        <a:rPr lang="en-US" sz="800" u="sng" dirty="0" smtClean="0"/>
                        <a:t>Note:</a:t>
                      </a:r>
                      <a:r>
                        <a:rPr lang="en-US" sz="800" dirty="0" smtClean="0"/>
                        <a:t> be it</a:t>
                      </a:r>
                      <a:r>
                        <a:rPr lang="en-US" sz="800" baseline="0" dirty="0" smtClean="0"/>
                        <a:t> ORDERED or not!!!)</a:t>
                      </a:r>
                      <a:endParaRPr lang="en-US" sz="800" dirty="0" smtClean="0"/>
                    </a:p>
                  </a:txBody>
                  <a:tcPr/>
                </a:tc>
              </a:tr>
            </a:tbl>
          </a:graphicData>
        </a:graphic>
      </p:graphicFrame>
    </p:spTree>
    <p:extLst>
      <p:ext uri="{BB962C8B-B14F-4D97-AF65-F5344CB8AC3E}">
        <p14:creationId xmlns:p14="http://schemas.microsoft.com/office/powerpoint/2010/main" val="2272469474"/>
      </p:ext>
    </p:extLst>
  </p:cSld>
  <p:clrMapOvr>
    <a:masterClrMapping/>
  </p:clrMapOvr>
  <p:transition spd="med" advTm="12000"/>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55644" y="238463"/>
            <a:ext cx="8745166" cy="384107"/>
          </a:xfrm>
        </p:spPr>
        <p:txBody>
          <a:bodyPr/>
          <a:lstStyle/>
          <a:p>
            <a:r>
              <a:rPr lang="en-CA" dirty="0" smtClean="0"/>
              <a:t>Topic 5 : Examples of difference of behavior (new)</a:t>
            </a:r>
            <a:endParaRPr lang="en-US" dirty="0"/>
          </a:p>
        </p:txBody>
      </p:sp>
      <p:sp>
        <p:nvSpPr>
          <p:cNvPr id="87043" name="Rectangle 3"/>
          <p:cNvSpPr>
            <a:spLocks noGrp="1" noChangeArrowheads="1"/>
          </p:cNvSpPr>
          <p:nvPr>
            <p:ph idx="1"/>
          </p:nvPr>
        </p:nvSpPr>
        <p:spPr>
          <a:xfrm>
            <a:off x="155644" y="5127602"/>
            <a:ext cx="4034671" cy="1431569"/>
          </a:xfrm>
        </p:spPr>
        <p:txBody>
          <a:bodyPr numCol="1"/>
          <a:lstStyle/>
          <a:p>
            <a:pPr marL="0" indent="0">
              <a:buNone/>
            </a:pPr>
            <a:r>
              <a:rPr lang="en-US" sz="900" dirty="0" smtClean="0">
                <a:solidFill>
                  <a:schemeClr val="tx1"/>
                </a:solidFill>
              </a:rPr>
              <a:t>The order as defined in the enum and as well in the stream is:</a:t>
            </a:r>
          </a:p>
          <a:p>
            <a:pPr marL="0" indent="0">
              <a:buNone/>
            </a:pPr>
            <a:r>
              <a:rPr lang="en-US" sz="900" dirty="0">
                <a:solidFill>
                  <a:srgbClr val="000000"/>
                </a:solidFill>
              </a:rPr>
              <a:t>FORESTER("Subaru", "Forester", 1998), //</a:t>
            </a:r>
          </a:p>
          <a:p>
            <a:pPr marL="0" indent="0">
              <a:buNone/>
            </a:pPr>
            <a:r>
              <a:rPr lang="en-US" sz="900" dirty="0">
                <a:solidFill>
                  <a:srgbClr val="000000"/>
                </a:solidFill>
              </a:rPr>
              <a:t>IMPREZA("Subaru", "</a:t>
            </a:r>
            <a:r>
              <a:rPr lang="en-US" sz="900" dirty="0" err="1">
                <a:solidFill>
                  <a:srgbClr val="000000"/>
                </a:solidFill>
              </a:rPr>
              <a:t>Impreza</a:t>
            </a:r>
            <a:r>
              <a:rPr lang="en-US" sz="900" dirty="0">
                <a:solidFill>
                  <a:srgbClr val="000000"/>
                </a:solidFill>
              </a:rPr>
              <a:t>", 1992), //</a:t>
            </a:r>
          </a:p>
          <a:p>
            <a:pPr marL="0" indent="0">
              <a:buNone/>
            </a:pPr>
            <a:r>
              <a:rPr lang="en-US" sz="900" dirty="0">
                <a:solidFill>
                  <a:srgbClr val="000000"/>
                </a:solidFill>
              </a:rPr>
              <a:t>ACCORD("Honda", "Accord", 1989), //</a:t>
            </a:r>
          </a:p>
          <a:p>
            <a:pPr marL="0" indent="0">
              <a:buNone/>
            </a:pPr>
            <a:r>
              <a:rPr lang="es-ES" sz="900" dirty="0">
                <a:solidFill>
                  <a:srgbClr val="000000"/>
                </a:solidFill>
              </a:rPr>
              <a:t>ECHO("Toyota", "Echo", 1999, </a:t>
            </a:r>
            <a:r>
              <a:rPr lang="es-ES" sz="900" u="sng" dirty="0">
                <a:solidFill>
                  <a:srgbClr val="000000"/>
                </a:solidFill>
              </a:rPr>
              <a:t>2005), //</a:t>
            </a:r>
          </a:p>
          <a:p>
            <a:pPr marL="0" indent="0">
              <a:buNone/>
            </a:pPr>
            <a:r>
              <a:rPr lang="en-US" sz="900" dirty="0">
                <a:solidFill>
                  <a:srgbClr val="000000"/>
                </a:solidFill>
              </a:rPr>
              <a:t>RAV4("Toyota", "Rav4", 2000), //</a:t>
            </a:r>
          </a:p>
          <a:p>
            <a:pPr marL="0" indent="0">
              <a:buNone/>
            </a:pPr>
            <a:r>
              <a:rPr lang="it-IT" sz="900" dirty="0">
                <a:solidFill>
                  <a:srgbClr val="000000"/>
                </a:solidFill>
              </a:rPr>
              <a:t>Escort("Ford", "Escort", 1968, </a:t>
            </a:r>
            <a:r>
              <a:rPr lang="it-IT" sz="900" u="sng" dirty="0">
                <a:solidFill>
                  <a:srgbClr val="000000"/>
                </a:solidFill>
              </a:rPr>
              <a:t>2002), //</a:t>
            </a:r>
          </a:p>
          <a:p>
            <a:pPr marL="0" indent="0">
              <a:buNone/>
            </a:pPr>
            <a:r>
              <a:rPr lang="en-US" sz="900" dirty="0" err="1">
                <a:solidFill>
                  <a:srgbClr val="000000"/>
                </a:solidFill>
              </a:rPr>
              <a:t>ModelT</a:t>
            </a:r>
            <a:r>
              <a:rPr lang="en-US" sz="900" dirty="0">
                <a:solidFill>
                  <a:srgbClr val="000000"/>
                </a:solidFill>
              </a:rPr>
              <a:t>("Ford", "Model-T", 1908, </a:t>
            </a:r>
            <a:r>
              <a:rPr lang="en-US" sz="900" u="sng" dirty="0">
                <a:solidFill>
                  <a:srgbClr val="000000"/>
                </a:solidFill>
              </a:rPr>
              <a:t>1927);//</a:t>
            </a:r>
            <a:endParaRPr lang="en-US" sz="900" dirty="0">
              <a:solidFill>
                <a:srgbClr val="000000"/>
              </a:solidFill>
            </a:endParaRPr>
          </a:p>
        </p:txBody>
      </p:sp>
      <p:sp>
        <p:nvSpPr>
          <p:cNvPr id="2" name="TextBox 1"/>
          <p:cNvSpPr txBox="1"/>
          <p:nvPr/>
        </p:nvSpPr>
        <p:spPr>
          <a:xfrm>
            <a:off x="155645" y="663586"/>
            <a:ext cx="8745166" cy="4480560"/>
          </a:xfrm>
          <a:prstGeom prst="rect">
            <a:avLst/>
          </a:prstGeom>
          <a:noFill/>
        </p:spPr>
        <p:txBody>
          <a:bodyPr wrap="square" numCol="2" rtlCol="0">
            <a:spAutoFit/>
          </a:bodyPr>
          <a:lstStyle/>
          <a:p>
            <a:pPr algn="l"/>
            <a:r>
              <a:rPr lang="en-US" sz="1200" dirty="0" err="1">
                <a:solidFill>
                  <a:srgbClr val="000000"/>
                </a:solidFill>
                <a:latin typeface="Calibri" panose="020F0502020204030204" pitchFamily="34" charset="0"/>
              </a:rPr>
              <a:t>stream.</a:t>
            </a:r>
            <a:r>
              <a:rPr lang="en-US" sz="1200" b="1" dirty="0" err="1">
                <a:solidFill>
                  <a:srgbClr val="000000"/>
                </a:solidFill>
                <a:latin typeface="Calibri" panose="020F0502020204030204" pitchFamily="34" charset="0"/>
              </a:rPr>
              <a:t>forEach</a:t>
            </a:r>
            <a:r>
              <a:rPr lang="en-US" sz="1200" dirty="0">
                <a:solidFill>
                  <a:srgbClr val="000000"/>
                </a:solidFill>
                <a:latin typeface="Calibri" panose="020F0502020204030204" pitchFamily="34" charset="0"/>
              </a:rPr>
              <a:t>(c -&gt; {</a:t>
            </a:r>
          </a:p>
          <a:p>
            <a:pPr algn="l"/>
            <a:r>
              <a:rPr lang="en-US" sz="1200" dirty="0">
                <a:solidFill>
                  <a:srgbClr val="000000"/>
                </a:solidFill>
                <a:latin typeface="Calibri" panose="020F0502020204030204" pitchFamily="34" charset="0"/>
              </a:rPr>
              <a:t>	</a:t>
            </a:r>
            <a:r>
              <a:rPr lang="en-US" sz="1200" dirty="0" err="1">
                <a:solidFill>
                  <a:srgbClr val="000000"/>
                </a:solidFill>
                <a:latin typeface="Calibri" panose="020F0502020204030204" pitchFamily="34" charset="0"/>
              </a:rPr>
              <a:t>System.out.println</a:t>
            </a:r>
            <a:r>
              <a:rPr lang="en-US" sz="1200" dirty="0" smtClean="0">
                <a:solidFill>
                  <a:srgbClr val="000000"/>
                </a:solidFill>
                <a:latin typeface="Calibri" panose="020F0502020204030204" pitchFamily="34" charset="0"/>
              </a:rPr>
              <a:t>(</a:t>
            </a:r>
            <a:br>
              <a:rPr lang="en-US" sz="1200" dirty="0" smtClean="0">
                <a:solidFill>
                  <a:srgbClr val="000000"/>
                </a:solidFill>
                <a:latin typeface="Calibri" panose="020F0502020204030204" pitchFamily="34" charset="0"/>
              </a:rPr>
            </a:br>
            <a:r>
              <a:rPr lang="en-US" sz="1200" dirty="0" smtClean="0">
                <a:solidFill>
                  <a:srgbClr val="000000"/>
                </a:solidFill>
                <a:latin typeface="Calibri" panose="020F0502020204030204" pitchFamily="34" charset="0"/>
              </a:rPr>
              <a:t>	</a:t>
            </a:r>
            <a:r>
              <a:rPr lang="en-US" sz="1200" dirty="0" err="1" smtClean="0">
                <a:solidFill>
                  <a:srgbClr val="000000"/>
                </a:solidFill>
                <a:latin typeface="Calibri" panose="020F0502020204030204" pitchFamily="34" charset="0"/>
              </a:rPr>
              <a:t>Thread.currentThread</a:t>
            </a:r>
            <a:r>
              <a:rPr lang="en-US" sz="1200" dirty="0">
                <a:solidFill>
                  <a:srgbClr val="000000"/>
                </a:solidFill>
                <a:latin typeface="Calibri" panose="020F0502020204030204" pitchFamily="34" charset="0"/>
              </a:rPr>
              <a:t>().</a:t>
            </a:r>
            <a:r>
              <a:rPr lang="en-US" sz="1200" dirty="0" err="1">
                <a:solidFill>
                  <a:srgbClr val="000000"/>
                </a:solidFill>
                <a:latin typeface="Calibri" panose="020F0502020204030204" pitchFamily="34" charset="0"/>
              </a:rPr>
              <a:t>getName</a:t>
            </a:r>
            <a:r>
              <a:rPr lang="en-US" sz="1200" dirty="0">
                <a:solidFill>
                  <a:srgbClr val="000000"/>
                </a:solidFill>
                <a:latin typeface="Calibri" panose="020F0502020204030204" pitchFamily="34" charset="0"/>
              </a:rPr>
              <a:t>() </a:t>
            </a:r>
            <a:r>
              <a:rPr lang="en-US" sz="1200" dirty="0" smtClean="0">
                <a:solidFill>
                  <a:srgbClr val="000000"/>
                </a:solidFill>
                <a:latin typeface="Calibri" panose="020F0502020204030204" pitchFamily="34" charset="0"/>
              </a:rPr>
              <a:t>+</a:t>
            </a:r>
            <a:br>
              <a:rPr lang="en-US" sz="1200" dirty="0" smtClean="0">
                <a:solidFill>
                  <a:srgbClr val="000000"/>
                </a:solidFill>
                <a:latin typeface="Calibri" panose="020F0502020204030204" pitchFamily="34" charset="0"/>
              </a:rPr>
            </a:br>
            <a:r>
              <a:rPr lang="en-US" sz="1200" dirty="0" smtClean="0">
                <a:solidFill>
                  <a:srgbClr val="000000"/>
                </a:solidFill>
                <a:latin typeface="Calibri" panose="020F0502020204030204" pitchFamily="34" charset="0"/>
              </a:rPr>
              <a:t>	": </a:t>
            </a:r>
            <a:r>
              <a:rPr lang="en-US" sz="1200" dirty="0" err="1">
                <a:solidFill>
                  <a:srgbClr val="000000"/>
                </a:solidFill>
                <a:latin typeface="Calibri" panose="020F0502020204030204" pitchFamily="34" charset="0"/>
              </a:rPr>
              <a:t>forEach</a:t>
            </a:r>
            <a:r>
              <a:rPr lang="en-US" sz="1200" dirty="0">
                <a:solidFill>
                  <a:srgbClr val="000000"/>
                </a:solidFill>
                <a:latin typeface="Calibri" panose="020F0502020204030204" pitchFamily="34" charset="0"/>
              </a:rPr>
              <a:t> " + c);</a:t>
            </a:r>
          </a:p>
          <a:p>
            <a:pPr algn="l"/>
            <a:r>
              <a:rPr lang="en-US" sz="1200" dirty="0">
                <a:solidFill>
                  <a:srgbClr val="000000"/>
                </a:solidFill>
                <a:latin typeface="Calibri" panose="020F0502020204030204" pitchFamily="34" charset="0"/>
              </a:rPr>
              <a:t>});</a:t>
            </a:r>
          </a:p>
          <a:p>
            <a:pPr algn="l"/>
            <a:r>
              <a:rPr lang="en-US" sz="1200" dirty="0">
                <a:latin typeface="Calibri" panose="020F0502020204030204" pitchFamily="34" charset="0"/>
              </a:rPr>
              <a:t>		</a:t>
            </a:r>
          </a:p>
          <a:p>
            <a:pPr algn="l"/>
            <a:r>
              <a:rPr lang="en-US" sz="1200" dirty="0" smtClean="0">
                <a:latin typeface="Calibri" panose="020F0502020204030204" pitchFamily="34" charset="0"/>
              </a:rPr>
              <a:t>** (</a:t>
            </a:r>
            <a:r>
              <a:rPr lang="en-US" sz="1200" dirty="0">
                <a:latin typeface="Calibri" panose="020F0502020204030204" pitchFamily="34" charset="0"/>
              </a:rPr>
              <a:t>peek() and </a:t>
            </a:r>
            <a:r>
              <a:rPr lang="en-US" sz="1200" dirty="0" err="1">
                <a:latin typeface="Calibri" panose="020F0502020204030204" pitchFamily="34" charset="0"/>
              </a:rPr>
              <a:t>forEach</a:t>
            </a:r>
            <a:r>
              <a:rPr lang="en-US" sz="1200" dirty="0">
                <a:latin typeface="Calibri" panose="020F0502020204030204" pitchFamily="34" charset="0"/>
              </a:rPr>
              <a:t>() unordered)</a:t>
            </a:r>
          </a:p>
          <a:p>
            <a:pPr algn="l"/>
            <a:r>
              <a:rPr lang="en-US" sz="1200" dirty="0">
                <a:latin typeface="Calibri" panose="020F0502020204030204" pitchFamily="34" charset="0"/>
              </a:rPr>
              <a:t>ForkJoinPool.commonPool-worker-5: peek IMPREZA/1992</a:t>
            </a:r>
          </a:p>
          <a:p>
            <a:pPr algn="l"/>
            <a:r>
              <a:rPr lang="en-US" sz="1200" dirty="0">
                <a:latin typeface="Calibri" panose="020F0502020204030204" pitchFamily="34" charset="0"/>
              </a:rPr>
              <a:t>ForkJoinPool.commonPool-worker-3: peek ACCORD/1989</a:t>
            </a:r>
          </a:p>
          <a:p>
            <a:pPr algn="l"/>
            <a:r>
              <a:rPr lang="en-US" sz="1200" dirty="0">
                <a:latin typeface="Calibri" panose="020F0502020204030204" pitchFamily="34" charset="0"/>
              </a:rPr>
              <a:t>main: peek RAV4/2000</a:t>
            </a:r>
          </a:p>
          <a:p>
            <a:pPr algn="l"/>
            <a:r>
              <a:rPr lang="en-US" sz="1200" dirty="0">
                <a:latin typeface="Calibri" panose="020F0502020204030204" pitchFamily="34" charset="0"/>
              </a:rPr>
              <a:t>main: </a:t>
            </a:r>
            <a:r>
              <a:rPr lang="en-US" sz="1200" b="1" dirty="0" err="1">
                <a:latin typeface="Calibri" panose="020F0502020204030204" pitchFamily="34" charset="0"/>
              </a:rPr>
              <a:t>forEach</a:t>
            </a:r>
            <a:r>
              <a:rPr lang="en-US" sz="1200" b="1" dirty="0">
                <a:latin typeface="Calibri" panose="020F0502020204030204" pitchFamily="34" charset="0"/>
              </a:rPr>
              <a:t> RAV4</a:t>
            </a:r>
          </a:p>
          <a:p>
            <a:pPr algn="l"/>
            <a:r>
              <a:rPr lang="en-US" sz="1200" dirty="0">
                <a:latin typeface="Calibri" panose="020F0502020204030204" pitchFamily="34" charset="0"/>
              </a:rPr>
              <a:t>ForkJoinPool.commonPool-worker-2: peek ECHO/1999</a:t>
            </a:r>
          </a:p>
          <a:p>
            <a:pPr algn="l"/>
            <a:r>
              <a:rPr lang="en-US" sz="1200" dirty="0">
                <a:latin typeface="Calibri" panose="020F0502020204030204" pitchFamily="34" charset="0"/>
              </a:rPr>
              <a:t>ForkJoinPool.commonPool-worker-6: peek FORESTER/1998</a:t>
            </a:r>
          </a:p>
          <a:p>
            <a:pPr algn="l"/>
            <a:r>
              <a:rPr lang="en-US" sz="1200" dirty="0">
                <a:latin typeface="Calibri" panose="020F0502020204030204" pitchFamily="34" charset="0"/>
              </a:rPr>
              <a:t>ForkJoinPool.commonPool-worker-7: peek Escort/1968</a:t>
            </a:r>
          </a:p>
          <a:p>
            <a:pPr algn="l"/>
            <a:r>
              <a:rPr lang="en-US" sz="1200" dirty="0">
                <a:latin typeface="Calibri" panose="020F0502020204030204" pitchFamily="34" charset="0"/>
              </a:rPr>
              <a:t>ForkJoinPool.commonPool-worker-1: peek </a:t>
            </a:r>
            <a:r>
              <a:rPr lang="en-US" sz="1200" dirty="0" err="1">
                <a:latin typeface="Calibri" panose="020F0502020204030204" pitchFamily="34" charset="0"/>
              </a:rPr>
              <a:t>ModelT</a:t>
            </a:r>
            <a:r>
              <a:rPr lang="en-US" sz="1200" dirty="0">
                <a:latin typeface="Calibri" panose="020F0502020204030204" pitchFamily="34" charset="0"/>
              </a:rPr>
              <a:t>/1908</a:t>
            </a:r>
          </a:p>
          <a:p>
            <a:pPr algn="l"/>
            <a:r>
              <a:rPr lang="en-US" sz="1200" dirty="0">
                <a:latin typeface="Calibri" panose="020F0502020204030204" pitchFamily="34" charset="0"/>
              </a:rPr>
              <a:t>ForkJoinPool.commonPool-worker-7: </a:t>
            </a:r>
            <a:r>
              <a:rPr lang="en-US" sz="1200" b="1" dirty="0" err="1">
                <a:latin typeface="Calibri" panose="020F0502020204030204" pitchFamily="34" charset="0"/>
              </a:rPr>
              <a:t>forEach</a:t>
            </a:r>
            <a:r>
              <a:rPr lang="en-US" sz="1200" b="1" dirty="0">
                <a:latin typeface="Calibri" panose="020F0502020204030204" pitchFamily="34" charset="0"/>
              </a:rPr>
              <a:t> Escort</a:t>
            </a:r>
          </a:p>
          <a:p>
            <a:pPr algn="l"/>
            <a:r>
              <a:rPr lang="en-US" sz="1200" dirty="0">
                <a:latin typeface="Calibri" panose="020F0502020204030204" pitchFamily="34" charset="0"/>
              </a:rPr>
              <a:t>ForkJoinPool.commonPool-worker-6: </a:t>
            </a:r>
            <a:r>
              <a:rPr lang="en-US" sz="1200" b="1" dirty="0" err="1">
                <a:latin typeface="Calibri" panose="020F0502020204030204" pitchFamily="34" charset="0"/>
              </a:rPr>
              <a:t>forEach</a:t>
            </a:r>
            <a:r>
              <a:rPr lang="en-US" sz="1200" b="1" dirty="0">
                <a:latin typeface="Calibri" panose="020F0502020204030204" pitchFamily="34" charset="0"/>
              </a:rPr>
              <a:t> FORESTER</a:t>
            </a:r>
          </a:p>
          <a:p>
            <a:pPr algn="l"/>
            <a:r>
              <a:rPr lang="en-US" sz="1200" dirty="0">
                <a:latin typeface="Calibri" panose="020F0502020204030204" pitchFamily="34" charset="0"/>
              </a:rPr>
              <a:t>ForkJoinPool.commonPool-worker-2: </a:t>
            </a:r>
            <a:r>
              <a:rPr lang="en-US" sz="1200" b="1" dirty="0" err="1">
                <a:latin typeface="Calibri" panose="020F0502020204030204" pitchFamily="34" charset="0"/>
              </a:rPr>
              <a:t>forEach</a:t>
            </a:r>
            <a:r>
              <a:rPr lang="en-US" sz="1200" b="1" dirty="0">
                <a:latin typeface="Calibri" panose="020F0502020204030204" pitchFamily="34" charset="0"/>
              </a:rPr>
              <a:t> ECHO</a:t>
            </a:r>
          </a:p>
          <a:p>
            <a:pPr algn="l"/>
            <a:r>
              <a:rPr lang="en-US" sz="1200" dirty="0">
                <a:latin typeface="Calibri" panose="020F0502020204030204" pitchFamily="34" charset="0"/>
              </a:rPr>
              <a:t>ForkJoinPool.commonPool-worker-3: </a:t>
            </a:r>
            <a:r>
              <a:rPr lang="en-US" sz="1200" b="1" dirty="0" err="1">
                <a:latin typeface="Calibri" panose="020F0502020204030204" pitchFamily="34" charset="0"/>
              </a:rPr>
              <a:t>forEach</a:t>
            </a:r>
            <a:r>
              <a:rPr lang="en-US" sz="1200" b="1" dirty="0">
                <a:latin typeface="Calibri" panose="020F0502020204030204" pitchFamily="34" charset="0"/>
              </a:rPr>
              <a:t> ACCORD</a:t>
            </a:r>
          </a:p>
          <a:p>
            <a:pPr algn="l"/>
            <a:r>
              <a:rPr lang="en-US" sz="1200" dirty="0">
                <a:latin typeface="Calibri" panose="020F0502020204030204" pitchFamily="34" charset="0"/>
              </a:rPr>
              <a:t>ForkJoinPool.commonPool-worker-5: </a:t>
            </a:r>
            <a:r>
              <a:rPr lang="en-US" sz="1200" b="1" dirty="0" err="1">
                <a:latin typeface="Calibri" panose="020F0502020204030204" pitchFamily="34" charset="0"/>
              </a:rPr>
              <a:t>forEach</a:t>
            </a:r>
            <a:r>
              <a:rPr lang="en-US" sz="1200" b="1" dirty="0">
                <a:latin typeface="Calibri" panose="020F0502020204030204" pitchFamily="34" charset="0"/>
              </a:rPr>
              <a:t> IMPREZA</a:t>
            </a:r>
          </a:p>
          <a:p>
            <a:pPr algn="l"/>
            <a:r>
              <a:rPr lang="en-US" sz="1200" dirty="0">
                <a:latin typeface="Calibri" panose="020F0502020204030204" pitchFamily="34" charset="0"/>
              </a:rPr>
              <a:t>ForkJoinPool.commonPool-worker-1: </a:t>
            </a:r>
            <a:r>
              <a:rPr lang="en-US" sz="1200" b="1" dirty="0" err="1">
                <a:latin typeface="Calibri" panose="020F0502020204030204" pitchFamily="34" charset="0"/>
              </a:rPr>
              <a:t>forEach</a:t>
            </a:r>
            <a:r>
              <a:rPr lang="en-US" sz="1200" b="1" dirty="0">
                <a:latin typeface="Calibri" panose="020F0502020204030204" pitchFamily="34" charset="0"/>
              </a:rPr>
              <a:t> </a:t>
            </a:r>
            <a:r>
              <a:rPr lang="en-US" sz="1200" b="1" dirty="0" err="1">
                <a:latin typeface="Calibri" panose="020F0502020204030204" pitchFamily="34" charset="0"/>
              </a:rPr>
              <a:t>ModelT</a:t>
            </a:r>
            <a:endParaRPr lang="en-US" sz="1200" b="1" dirty="0">
              <a:latin typeface="Calibri" panose="020F0502020204030204" pitchFamily="34" charset="0"/>
            </a:endParaRPr>
          </a:p>
          <a:p>
            <a:pPr algn="l"/>
            <a:endParaRPr lang="en-US" sz="1200" dirty="0" smtClean="0">
              <a:latin typeface="Calibri" panose="020F0502020204030204" pitchFamily="34" charset="0"/>
            </a:endParaRPr>
          </a:p>
          <a:p>
            <a:pPr algn="l"/>
            <a:endParaRPr lang="en-US" sz="1200" dirty="0" smtClean="0">
              <a:latin typeface="Calibri" panose="020F0502020204030204" pitchFamily="34" charset="0"/>
            </a:endParaRPr>
          </a:p>
          <a:p>
            <a:pPr algn="l"/>
            <a:endParaRPr lang="en-US" sz="1200" dirty="0">
              <a:latin typeface="Calibri" panose="020F0502020204030204" pitchFamily="34" charset="0"/>
            </a:endParaRPr>
          </a:p>
          <a:p>
            <a:pPr algn="l"/>
            <a:r>
              <a:rPr lang="en-US" sz="1200" dirty="0" err="1" smtClean="0">
                <a:solidFill>
                  <a:srgbClr val="000000"/>
                </a:solidFill>
                <a:latin typeface="Calibri" panose="020F0502020204030204" pitchFamily="34" charset="0"/>
              </a:rPr>
              <a:t>stream.</a:t>
            </a:r>
            <a:r>
              <a:rPr lang="en-US" sz="1200" b="1" dirty="0" err="1" smtClean="0">
                <a:solidFill>
                  <a:srgbClr val="000000"/>
                </a:solidFill>
                <a:latin typeface="Calibri" panose="020F0502020204030204" pitchFamily="34" charset="0"/>
              </a:rPr>
              <a:t>forEachOrdered</a:t>
            </a:r>
            <a:r>
              <a:rPr lang="en-US" sz="1200" dirty="0" smtClean="0">
                <a:solidFill>
                  <a:srgbClr val="000000"/>
                </a:solidFill>
                <a:latin typeface="Calibri" panose="020F0502020204030204" pitchFamily="34" charset="0"/>
              </a:rPr>
              <a:t>(c </a:t>
            </a:r>
            <a:r>
              <a:rPr lang="en-US" sz="1200" dirty="0">
                <a:solidFill>
                  <a:srgbClr val="000000"/>
                </a:solidFill>
                <a:latin typeface="Calibri" panose="020F0502020204030204" pitchFamily="34" charset="0"/>
              </a:rPr>
              <a:t>-&gt; {</a:t>
            </a:r>
          </a:p>
          <a:p>
            <a:pPr algn="l"/>
            <a:r>
              <a:rPr lang="en-US" sz="1200" dirty="0">
                <a:solidFill>
                  <a:srgbClr val="000000"/>
                </a:solidFill>
                <a:latin typeface="Calibri" panose="020F0502020204030204" pitchFamily="34" charset="0"/>
              </a:rPr>
              <a:t>	</a:t>
            </a:r>
            <a:r>
              <a:rPr lang="en-US" sz="1200" dirty="0" err="1">
                <a:solidFill>
                  <a:srgbClr val="000000"/>
                </a:solidFill>
                <a:latin typeface="Calibri" panose="020F0502020204030204" pitchFamily="34" charset="0"/>
              </a:rPr>
              <a:t>System.out.println</a:t>
            </a:r>
            <a:r>
              <a:rPr lang="en-US" sz="1200" dirty="0" smtClean="0">
                <a:solidFill>
                  <a:srgbClr val="000000"/>
                </a:solidFill>
                <a:latin typeface="Calibri" panose="020F0502020204030204" pitchFamily="34" charset="0"/>
              </a:rPr>
              <a:t>(</a:t>
            </a:r>
            <a:br>
              <a:rPr lang="en-US" sz="1200" dirty="0" smtClean="0">
                <a:solidFill>
                  <a:srgbClr val="000000"/>
                </a:solidFill>
                <a:latin typeface="Calibri" panose="020F0502020204030204" pitchFamily="34" charset="0"/>
              </a:rPr>
            </a:br>
            <a:r>
              <a:rPr lang="en-US" sz="1200" dirty="0" smtClean="0">
                <a:solidFill>
                  <a:srgbClr val="000000"/>
                </a:solidFill>
                <a:latin typeface="Calibri" panose="020F0502020204030204" pitchFamily="34" charset="0"/>
              </a:rPr>
              <a:t>	</a:t>
            </a:r>
            <a:r>
              <a:rPr lang="en-US" sz="1200" dirty="0" err="1" smtClean="0">
                <a:solidFill>
                  <a:srgbClr val="000000"/>
                </a:solidFill>
                <a:latin typeface="Calibri" panose="020F0502020204030204" pitchFamily="34" charset="0"/>
              </a:rPr>
              <a:t>Thread.currentThread</a:t>
            </a:r>
            <a:r>
              <a:rPr lang="en-US" sz="1200" dirty="0">
                <a:solidFill>
                  <a:srgbClr val="000000"/>
                </a:solidFill>
                <a:latin typeface="Calibri" panose="020F0502020204030204" pitchFamily="34" charset="0"/>
              </a:rPr>
              <a:t>().</a:t>
            </a:r>
            <a:r>
              <a:rPr lang="en-US" sz="1200" dirty="0" err="1">
                <a:solidFill>
                  <a:srgbClr val="000000"/>
                </a:solidFill>
                <a:latin typeface="Calibri" panose="020F0502020204030204" pitchFamily="34" charset="0"/>
              </a:rPr>
              <a:t>getName</a:t>
            </a:r>
            <a:r>
              <a:rPr lang="en-US" sz="1200" dirty="0">
                <a:solidFill>
                  <a:srgbClr val="000000"/>
                </a:solidFill>
                <a:latin typeface="Calibri" panose="020F0502020204030204" pitchFamily="34" charset="0"/>
              </a:rPr>
              <a:t>() </a:t>
            </a:r>
            <a:r>
              <a:rPr lang="en-US" sz="1200" dirty="0" smtClean="0">
                <a:solidFill>
                  <a:srgbClr val="000000"/>
                </a:solidFill>
                <a:latin typeface="Calibri" panose="020F0502020204030204" pitchFamily="34" charset="0"/>
              </a:rPr>
              <a:t>+</a:t>
            </a:r>
            <a:br>
              <a:rPr lang="en-US" sz="1200" dirty="0" smtClean="0">
                <a:solidFill>
                  <a:srgbClr val="000000"/>
                </a:solidFill>
                <a:latin typeface="Calibri" panose="020F0502020204030204" pitchFamily="34" charset="0"/>
              </a:rPr>
            </a:br>
            <a:r>
              <a:rPr lang="en-US" sz="1200" dirty="0" smtClean="0">
                <a:solidFill>
                  <a:srgbClr val="000000"/>
                </a:solidFill>
                <a:latin typeface="Calibri" panose="020F0502020204030204" pitchFamily="34" charset="0"/>
              </a:rPr>
              <a:t>	": </a:t>
            </a:r>
            <a:r>
              <a:rPr lang="en-US" sz="1200" dirty="0" err="1">
                <a:solidFill>
                  <a:srgbClr val="000000"/>
                </a:solidFill>
                <a:latin typeface="Calibri" panose="020F0502020204030204" pitchFamily="34" charset="0"/>
              </a:rPr>
              <a:t>forEachOrdered</a:t>
            </a:r>
            <a:r>
              <a:rPr lang="en-US" sz="1200" dirty="0">
                <a:solidFill>
                  <a:srgbClr val="000000"/>
                </a:solidFill>
                <a:latin typeface="Calibri" panose="020F0502020204030204" pitchFamily="34" charset="0"/>
              </a:rPr>
              <a:t> " + c);</a:t>
            </a:r>
          </a:p>
          <a:p>
            <a:pPr algn="l"/>
            <a:r>
              <a:rPr lang="en-US" sz="1200" dirty="0" smtClean="0">
                <a:solidFill>
                  <a:srgbClr val="000000"/>
                </a:solidFill>
                <a:latin typeface="Calibri" panose="020F0502020204030204" pitchFamily="34" charset="0"/>
              </a:rPr>
              <a:t>});</a:t>
            </a:r>
            <a:endParaRPr lang="en-US" sz="1200" dirty="0">
              <a:solidFill>
                <a:srgbClr val="000000"/>
              </a:solidFill>
              <a:latin typeface="Calibri" panose="020F0502020204030204" pitchFamily="34" charset="0"/>
            </a:endParaRPr>
          </a:p>
          <a:p>
            <a:pPr algn="l"/>
            <a:endParaRPr lang="en-US" sz="1200" dirty="0">
              <a:latin typeface="Calibri" panose="020F0502020204030204" pitchFamily="34" charset="0"/>
            </a:endParaRPr>
          </a:p>
          <a:p>
            <a:pPr algn="l"/>
            <a:r>
              <a:rPr lang="en-US" sz="1200" dirty="0" smtClean="0">
                <a:latin typeface="Calibri" panose="020F0502020204030204" pitchFamily="34" charset="0"/>
              </a:rPr>
              <a:t>** </a:t>
            </a:r>
            <a:r>
              <a:rPr lang="en-US" sz="1200" dirty="0">
                <a:latin typeface="Calibri" panose="020F0502020204030204" pitchFamily="34" charset="0"/>
              </a:rPr>
              <a:t>(peek() unordered, </a:t>
            </a:r>
            <a:r>
              <a:rPr lang="en-US" sz="1200" dirty="0" err="1">
                <a:latin typeface="Calibri" panose="020F0502020204030204" pitchFamily="34" charset="0"/>
              </a:rPr>
              <a:t>forEachOrdered</a:t>
            </a:r>
            <a:r>
              <a:rPr lang="en-US" sz="1200" dirty="0">
                <a:latin typeface="Calibri" panose="020F0502020204030204" pitchFamily="34" charset="0"/>
              </a:rPr>
              <a:t>() ordered)</a:t>
            </a:r>
          </a:p>
          <a:p>
            <a:pPr algn="l"/>
            <a:r>
              <a:rPr lang="en-US" sz="1200" dirty="0">
                <a:latin typeface="Calibri" panose="020F0502020204030204" pitchFamily="34" charset="0"/>
              </a:rPr>
              <a:t>ForkJoinPool.commonPool-worker-3: peek FORESTER/1998</a:t>
            </a:r>
          </a:p>
          <a:p>
            <a:pPr algn="l"/>
            <a:r>
              <a:rPr lang="en-US" sz="1200" dirty="0">
                <a:latin typeface="Calibri" panose="020F0502020204030204" pitchFamily="34" charset="0"/>
              </a:rPr>
              <a:t>ForkJoinPool.commonPool-worker-3: </a:t>
            </a:r>
            <a:r>
              <a:rPr lang="en-US" sz="1200" b="1" dirty="0" err="1">
                <a:latin typeface="Calibri" panose="020F0502020204030204" pitchFamily="34" charset="0"/>
              </a:rPr>
              <a:t>forEachOrdered</a:t>
            </a:r>
            <a:r>
              <a:rPr lang="en-US" sz="1200" b="1" dirty="0">
                <a:latin typeface="Calibri" panose="020F0502020204030204" pitchFamily="34" charset="0"/>
              </a:rPr>
              <a:t> FORESTER</a:t>
            </a:r>
          </a:p>
          <a:p>
            <a:pPr algn="l"/>
            <a:r>
              <a:rPr lang="en-US" sz="1200" dirty="0">
                <a:latin typeface="Calibri" panose="020F0502020204030204" pitchFamily="34" charset="0"/>
              </a:rPr>
              <a:t>ForkJoinPool.commonPool-worker-2: peek Escort/1968</a:t>
            </a:r>
          </a:p>
          <a:p>
            <a:pPr algn="l"/>
            <a:r>
              <a:rPr lang="en-US" sz="1200" dirty="0">
                <a:latin typeface="Calibri" panose="020F0502020204030204" pitchFamily="34" charset="0"/>
              </a:rPr>
              <a:t>ForkJoinPool.commonPool-worker-5: peek </a:t>
            </a:r>
            <a:r>
              <a:rPr lang="en-US" sz="1200" dirty="0" err="1">
                <a:latin typeface="Calibri" panose="020F0502020204030204" pitchFamily="34" charset="0"/>
              </a:rPr>
              <a:t>ModelT</a:t>
            </a:r>
            <a:r>
              <a:rPr lang="en-US" sz="1200" dirty="0">
                <a:latin typeface="Calibri" panose="020F0502020204030204" pitchFamily="34" charset="0"/>
              </a:rPr>
              <a:t>/1908</a:t>
            </a:r>
          </a:p>
          <a:p>
            <a:pPr algn="l"/>
            <a:r>
              <a:rPr lang="en-US" sz="1200" dirty="0">
                <a:latin typeface="Calibri" panose="020F0502020204030204" pitchFamily="34" charset="0"/>
              </a:rPr>
              <a:t>main: peek RAV4/2000</a:t>
            </a:r>
          </a:p>
          <a:p>
            <a:pPr algn="l"/>
            <a:r>
              <a:rPr lang="en-US" sz="1200" dirty="0">
                <a:latin typeface="Calibri" panose="020F0502020204030204" pitchFamily="34" charset="0"/>
              </a:rPr>
              <a:t>ForkJoinPool.commonPool-worker-6: peek ACCORD/1989</a:t>
            </a:r>
          </a:p>
          <a:p>
            <a:pPr algn="l"/>
            <a:r>
              <a:rPr lang="en-US" sz="1200" dirty="0">
                <a:latin typeface="Calibri" panose="020F0502020204030204" pitchFamily="34" charset="0"/>
              </a:rPr>
              <a:t>ForkJoinPool.commonPool-worker-1: peek IMPREZA/1992</a:t>
            </a:r>
          </a:p>
          <a:p>
            <a:pPr algn="l"/>
            <a:r>
              <a:rPr lang="en-US" sz="1200" dirty="0">
                <a:latin typeface="Calibri" panose="020F0502020204030204" pitchFamily="34" charset="0"/>
              </a:rPr>
              <a:t>ForkJoinPool.commonPool-worker-7: peek ECHO/1999</a:t>
            </a:r>
          </a:p>
          <a:p>
            <a:pPr algn="l"/>
            <a:r>
              <a:rPr lang="en-US" sz="1200" dirty="0">
                <a:latin typeface="Calibri" panose="020F0502020204030204" pitchFamily="34" charset="0"/>
              </a:rPr>
              <a:t>ForkJoinPool.commonPool-worker-1: </a:t>
            </a:r>
            <a:r>
              <a:rPr lang="en-US" sz="1200" b="1" dirty="0" err="1">
                <a:latin typeface="Calibri" panose="020F0502020204030204" pitchFamily="34" charset="0"/>
              </a:rPr>
              <a:t>forEachOrdered</a:t>
            </a:r>
            <a:r>
              <a:rPr lang="en-US" sz="1200" b="1" dirty="0">
                <a:latin typeface="Calibri" panose="020F0502020204030204" pitchFamily="34" charset="0"/>
              </a:rPr>
              <a:t> </a:t>
            </a:r>
            <a:r>
              <a:rPr lang="en-US" sz="1200" b="1" dirty="0" smtClean="0">
                <a:latin typeface="Calibri" panose="020F0502020204030204" pitchFamily="34" charset="0"/>
              </a:rPr>
              <a:t>IMPREZA</a:t>
            </a:r>
            <a:r>
              <a:rPr lang="en-US" sz="1200" dirty="0" smtClean="0">
                <a:latin typeface="Calibri" panose="020F0502020204030204" pitchFamily="34" charset="0"/>
              </a:rPr>
              <a:t/>
            </a:r>
            <a:br>
              <a:rPr lang="en-US" sz="1200" dirty="0" smtClean="0">
                <a:latin typeface="Calibri" panose="020F0502020204030204" pitchFamily="34" charset="0"/>
              </a:rPr>
            </a:br>
            <a:r>
              <a:rPr lang="en-US" sz="1200" dirty="0" smtClean="0">
                <a:latin typeface="Calibri" panose="020F0502020204030204" pitchFamily="34" charset="0"/>
              </a:rPr>
              <a:t>      &lt;&lt; previous line </a:t>
            </a:r>
            <a:r>
              <a:rPr lang="en-US" sz="1200" dirty="0">
                <a:latin typeface="Calibri" panose="020F0502020204030204" pitchFamily="34" charset="0"/>
              </a:rPr>
              <a:t>in order but different </a:t>
            </a:r>
            <a:r>
              <a:rPr lang="en-US" sz="1200" dirty="0" smtClean="0">
                <a:latin typeface="Calibri" panose="020F0502020204030204" pitchFamily="34" charset="0"/>
              </a:rPr>
              <a:t>thread than before (1 vs. 3)</a:t>
            </a:r>
          </a:p>
          <a:p>
            <a:pPr algn="l"/>
            <a:r>
              <a:rPr lang="en-US" sz="1200" dirty="0" smtClean="0">
                <a:latin typeface="Calibri" panose="020F0502020204030204" pitchFamily="34" charset="0"/>
              </a:rPr>
              <a:t>      &lt;&lt; the only requirement is an </a:t>
            </a:r>
            <a:r>
              <a:rPr lang="en-US" sz="1200" i="1" dirty="0" smtClean="0">
                <a:latin typeface="Calibri" panose="020F0502020204030204" pitchFamily="34" charset="0"/>
              </a:rPr>
              <a:t>happens-before</a:t>
            </a:r>
            <a:r>
              <a:rPr lang="en-US" sz="1200" dirty="0" smtClean="0">
                <a:latin typeface="Calibri" panose="020F0502020204030204" pitchFamily="34" charset="0"/>
              </a:rPr>
              <a:t> between calls</a:t>
            </a:r>
          </a:p>
          <a:p>
            <a:pPr algn="l"/>
            <a:r>
              <a:rPr lang="en-US" sz="1200" dirty="0" smtClean="0">
                <a:latin typeface="Calibri" panose="020F0502020204030204" pitchFamily="34" charset="0"/>
              </a:rPr>
              <a:t>      &lt;&lt; Having an unordered stream makes no difference!!!</a:t>
            </a:r>
            <a:endParaRPr lang="en-US" sz="1200" dirty="0">
              <a:latin typeface="Calibri" panose="020F0502020204030204" pitchFamily="34" charset="0"/>
            </a:endParaRPr>
          </a:p>
          <a:p>
            <a:pPr algn="l"/>
            <a:r>
              <a:rPr lang="en-US" sz="1200" dirty="0">
                <a:latin typeface="Calibri" panose="020F0502020204030204" pitchFamily="34" charset="0"/>
              </a:rPr>
              <a:t>ForkJoinPool.commonPool-worker-1: </a:t>
            </a:r>
            <a:r>
              <a:rPr lang="en-US" sz="1200" b="1" dirty="0" err="1">
                <a:latin typeface="Calibri" panose="020F0502020204030204" pitchFamily="34" charset="0"/>
              </a:rPr>
              <a:t>forEachOrdered</a:t>
            </a:r>
            <a:r>
              <a:rPr lang="en-US" sz="1200" b="1" dirty="0">
                <a:latin typeface="Calibri" panose="020F0502020204030204" pitchFamily="34" charset="0"/>
              </a:rPr>
              <a:t> ACCORD</a:t>
            </a:r>
          </a:p>
          <a:p>
            <a:pPr algn="l"/>
            <a:r>
              <a:rPr lang="en-US" sz="1200" dirty="0">
                <a:latin typeface="Calibri" panose="020F0502020204030204" pitchFamily="34" charset="0"/>
              </a:rPr>
              <a:t>ForkJoinPool.commonPool-worker-1: </a:t>
            </a:r>
            <a:r>
              <a:rPr lang="en-US" sz="1200" b="1" dirty="0" err="1">
                <a:latin typeface="Calibri" panose="020F0502020204030204" pitchFamily="34" charset="0"/>
              </a:rPr>
              <a:t>forEachOrdered</a:t>
            </a:r>
            <a:r>
              <a:rPr lang="en-US" sz="1200" b="1" dirty="0">
                <a:latin typeface="Calibri" panose="020F0502020204030204" pitchFamily="34" charset="0"/>
              </a:rPr>
              <a:t> ECHO</a:t>
            </a:r>
          </a:p>
          <a:p>
            <a:pPr algn="l"/>
            <a:r>
              <a:rPr lang="en-US" sz="1200" dirty="0">
                <a:latin typeface="Calibri" panose="020F0502020204030204" pitchFamily="34" charset="0"/>
              </a:rPr>
              <a:t>ForkJoinPool.commonPool-worker-1: </a:t>
            </a:r>
            <a:r>
              <a:rPr lang="en-US" sz="1200" b="1" dirty="0" err="1">
                <a:latin typeface="Calibri" panose="020F0502020204030204" pitchFamily="34" charset="0"/>
              </a:rPr>
              <a:t>forEachOrdered</a:t>
            </a:r>
            <a:r>
              <a:rPr lang="en-US" sz="1200" b="1" dirty="0">
                <a:latin typeface="Calibri" panose="020F0502020204030204" pitchFamily="34" charset="0"/>
              </a:rPr>
              <a:t> RAV4</a:t>
            </a:r>
          </a:p>
          <a:p>
            <a:pPr algn="l"/>
            <a:r>
              <a:rPr lang="en-US" sz="1200" dirty="0">
                <a:latin typeface="Calibri" panose="020F0502020204030204" pitchFamily="34" charset="0"/>
              </a:rPr>
              <a:t>ForkJoinPool.commonPool-worker-1: </a:t>
            </a:r>
            <a:r>
              <a:rPr lang="en-US" sz="1200" b="1" dirty="0" err="1">
                <a:latin typeface="Calibri" panose="020F0502020204030204" pitchFamily="34" charset="0"/>
              </a:rPr>
              <a:t>forEachOrdered</a:t>
            </a:r>
            <a:r>
              <a:rPr lang="en-US" sz="1200" b="1" dirty="0">
                <a:latin typeface="Calibri" panose="020F0502020204030204" pitchFamily="34" charset="0"/>
              </a:rPr>
              <a:t> Escort</a:t>
            </a:r>
          </a:p>
          <a:p>
            <a:pPr algn="l"/>
            <a:r>
              <a:rPr lang="en-US" sz="1200" dirty="0">
                <a:latin typeface="Calibri" panose="020F0502020204030204" pitchFamily="34" charset="0"/>
              </a:rPr>
              <a:t>ForkJoinPool.commonPool-worker-1: </a:t>
            </a:r>
            <a:r>
              <a:rPr lang="en-US" sz="1200" b="1" dirty="0" err="1">
                <a:latin typeface="Calibri" panose="020F0502020204030204" pitchFamily="34" charset="0"/>
              </a:rPr>
              <a:t>forEachOrdered</a:t>
            </a:r>
            <a:r>
              <a:rPr lang="en-US" sz="1200" b="1" dirty="0">
                <a:latin typeface="Calibri" panose="020F0502020204030204" pitchFamily="34" charset="0"/>
              </a:rPr>
              <a:t> </a:t>
            </a:r>
            <a:r>
              <a:rPr lang="en-US" sz="1200" b="1" dirty="0" err="1">
                <a:latin typeface="Calibri" panose="020F0502020204030204" pitchFamily="34" charset="0"/>
              </a:rPr>
              <a:t>ModelT</a:t>
            </a:r>
            <a:endParaRPr lang="en-US" sz="1200" b="1" dirty="0">
              <a:latin typeface="Calibri" panose="020F0502020204030204" pitchFamily="34" charset="0"/>
            </a:endParaRPr>
          </a:p>
        </p:txBody>
      </p:sp>
    </p:spTree>
    <p:extLst>
      <p:ext uri="{BB962C8B-B14F-4D97-AF65-F5344CB8AC3E}">
        <p14:creationId xmlns:p14="http://schemas.microsoft.com/office/powerpoint/2010/main" val="1842740043"/>
      </p:ext>
    </p:extLst>
  </p:cSld>
  <p:clrMapOvr>
    <a:masterClrMapping/>
  </p:clrMapOvr>
  <p:transition spd="med" advTm="12000"/>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5 : Parallel streams are driven by Spliterators</a:t>
            </a:r>
            <a:endParaRPr lang="en-US" dirty="0"/>
          </a:p>
        </p:txBody>
      </p:sp>
      <p:sp>
        <p:nvSpPr>
          <p:cNvPr id="87043" name="Rectangle 3"/>
          <p:cNvSpPr>
            <a:spLocks noGrp="1" noChangeArrowheads="1"/>
          </p:cNvSpPr>
          <p:nvPr>
            <p:ph idx="1"/>
          </p:nvPr>
        </p:nvSpPr>
        <p:spPr>
          <a:xfrm>
            <a:off x="124287" y="953699"/>
            <a:ext cx="8650062" cy="1913788"/>
          </a:xfrm>
        </p:spPr>
        <p:txBody>
          <a:bodyPr/>
          <a:lstStyle/>
          <a:p>
            <a:pPr marL="457200" indent="-457200">
              <a:buFont typeface="+mj-lt"/>
              <a:buAutoNum type="arabicPeriod"/>
            </a:pPr>
            <a:r>
              <a:rPr lang="en-CA" sz="1200" dirty="0" smtClean="0"/>
              <a:t>A </a:t>
            </a:r>
            <a:r>
              <a:rPr lang="en-CA" sz="1200" dirty="0" smtClean="0">
                <a:solidFill>
                  <a:srgbClr val="000000"/>
                </a:solidFill>
              </a:rPr>
              <a:t>Spliterator</a:t>
            </a:r>
            <a:r>
              <a:rPr lang="en-CA" sz="1200" dirty="0" smtClean="0"/>
              <a:t> is like an </a:t>
            </a:r>
            <a:r>
              <a:rPr lang="en-CA" sz="1200" dirty="0" smtClean="0">
                <a:solidFill>
                  <a:srgbClr val="000000"/>
                </a:solidFill>
              </a:rPr>
              <a:t>Iterator</a:t>
            </a:r>
            <a:r>
              <a:rPr lang="en-CA" sz="1200" dirty="0" smtClean="0"/>
              <a:t> but it allows decomposing a stream in two for each call to </a:t>
            </a:r>
            <a:r>
              <a:rPr lang="en-CA" sz="1200" dirty="0" err="1" smtClean="0">
                <a:solidFill>
                  <a:srgbClr val="000000"/>
                </a:solidFill>
              </a:rPr>
              <a:t>trySplit</a:t>
            </a:r>
            <a:r>
              <a:rPr lang="en-CA" sz="1200" dirty="0" smtClean="0">
                <a:solidFill>
                  <a:srgbClr val="000000"/>
                </a:solidFill>
              </a:rPr>
              <a:t>()</a:t>
            </a:r>
            <a:r>
              <a:rPr lang="en-CA" sz="1200" dirty="0" smtClean="0"/>
              <a:t>. A </a:t>
            </a:r>
            <a:r>
              <a:rPr lang="en-CA" sz="1200" dirty="0" smtClean="0">
                <a:solidFill>
                  <a:srgbClr val="000000"/>
                </a:solidFill>
              </a:rPr>
              <a:t>Spliterator</a:t>
            </a:r>
            <a:r>
              <a:rPr lang="en-CA" sz="1200" dirty="0" smtClean="0"/>
              <a:t> is not mandated to be thread safe. Typically you do not deal with a </a:t>
            </a:r>
            <a:r>
              <a:rPr lang="en-CA" sz="1200" dirty="0" smtClean="0">
                <a:solidFill>
                  <a:srgbClr val="000000"/>
                </a:solidFill>
              </a:rPr>
              <a:t>Spliterator</a:t>
            </a:r>
            <a:r>
              <a:rPr lang="en-CA" sz="1200" dirty="0" smtClean="0"/>
              <a:t>, just with the </a:t>
            </a:r>
            <a:r>
              <a:rPr lang="en-CA" sz="1200" dirty="0" smtClean="0">
                <a:solidFill>
                  <a:srgbClr val="000000"/>
                </a:solidFill>
              </a:rPr>
              <a:t>Stream</a:t>
            </a:r>
            <a:r>
              <a:rPr lang="en-CA" sz="1200" dirty="0" smtClean="0"/>
              <a:t>. If you extend the Collection framework or want to expose a value as a </a:t>
            </a:r>
            <a:r>
              <a:rPr lang="en-CA" sz="1200" dirty="0" smtClean="0">
                <a:solidFill>
                  <a:srgbClr val="000000"/>
                </a:solidFill>
              </a:rPr>
              <a:t>Stream</a:t>
            </a:r>
            <a:r>
              <a:rPr lang="en-CA" sz="1200" dirty="0" smtClean="0"/>
              <a:t> then you may need to provide your own </a:t>
            </a:r>
            <a:r>
              <a:rPr lang="en-CA" sz="1200" dirty="0" smtClean="0">
                <a:solidFill>
                  <a:srgbClr val="000000"/>
                </a:solidFill>
              </a:rPr>
              <a:t>Spliterator</a:t>
            </a:r>
            <a:r>
              <a:rPr lang="en-CA" sz="1200" dirty="0" smtClean="0"/>
              <a:t>.</a:t>
            </a:r>
          </a:p>
          <a:p>
            <a:pPr marL="457200" indent="-457200">
              <a:buFont typeface="+mj-lt"/>
              <a:buAutoNum type="arabicPeriod"/>
            </a:pPr>
            <a:r>
              <a:rPr lang="en-CA" sz="1200" dirty="0" smtClean="0"/>
              <a:t>You can get an </a:t>
            </a:r>
            <a:r>
              <a:rPr lang="en-CA" sz="1200" dirty="0" smtClean="0">
                <a:solidFill>
                  <a:srgbClr val="000000"/>
                </a:solidFill>
              </a:rPr>
              <a:t>Iterator</a:t>
            </a:r>
            <a:r>
              <a:rPr lang="en-CA" sz="1200" dirty="0" smtClean="0"/>
              <a:t> and a </a:t>
            </a:r>
            <a:r>
              <a:rPr lang="en-CA" sz="1200" dirty="0" smtClean="0">
                <a:solidFill>
                  <a:srgbClr val="000000"/>
                </a:solidFill>
              </a:rPr>
              <a:t>Spliterator</a:t>
            </a:r>
            <a:r>
              <a:rPr lang="en-CA" sz="1200" dirty="0" smtClean="0"/>
              <a:t> from an existing </a:t>
            </a:r>
            <a:r>
              <a:rPr lang="en-CA" sz="1200" dirty="0" smtClean="0">
                <a:solidFill>
                  <a:srgbClr val="000000"/>
                </a:solidFill>
              </a:rPr>
              <a:t>Stream (iterator() </a:t>
            </a:r>
            <a:r>
              <a:rPr lang="en-CA" sz="1200" dirty="0" smtClean="0">
                <a:solidFill>
                  <a:schemeClr val="tx1"/>
                </a:solidFill>
              </a:rPr>
              <a:t>and</a:t>
            </a:r>
            <a:r>
              <a:rPr lang="en-CA" sz="1200" dirty="0" smtClean="0">
                <a:solidFill>
                  <a:srgbClr val="000000"/>
                </a:solidFill>
              </a:rPr>
              <a:t> spliterator())</a:t>
            </a:r>
            <a:r>
              <a:rPr lang="en-CA" sz="1200" dirty="0" smtClean="0"/>
              <a:t>.</a:t>
            </a:r>
          </a:p>
          <a:p>
            <a:pPr marL="457200" indent="-457200">
              <a:buFont typeface="+mj-lt"/>
              <a:buAutoNum type="arabicPeriod"/>
            </a:pPr>
            <a:r>
              <a:rPr lang="en-CA" sz="1200" dirty="0" smtClean="0"/>
              <a:t>With </a:t>
            </a:r>
            <a:r>
              <a:rPr lang="en-CA" sz="1200" dirty="0" smtClean="0">
                <a:solidFill>
                  <a:srgbClr val="000000"/>
                </a:solidFill>
              </a:rPr>
              <a:t>StreamSupport</a:t>
            </a:r>
            <a:r>
              <a:rPr lang="en-CA" sz="1200" dirty="0" smtClean="0"/>
              <a:t>, you can, at your choice, build a sequential or parallel stream from a </a:t>
            </a:r>
            <a:r>
              <a:rPr lang="en-CA" sz="1200" dirty="0" smtClean="0">
                <a:solidFill>
                  <a:srgbClr val="000000"/>
                </a:solidFill>
              </a:rPr>
              <a:t>Spliterator</a:t>
            </a:r>
            <a:r>
              <a:rPr lang="en-CA" sz="1200" dirty="0" smtClean="0"/>
              <a:t>.</a:t>
            </a:r>
          </a:p>
          <a:p>
            <a:pPr marL="457200" indent="-457200">
              <a:buFont typeface="+mj-lt"/>
              <a:buAutoNum type="arabicPeriod"/>
            </a:pPr>
            <a:r>
              <a:rPr lang="en-CA" sz="1200" dirty="0" smtClean="0">
                <a:solidFill>
                  <a:srgbClr val="000000"/>
                </a:solidFill>
              </a:rPr>
              <a:t>Spliterators</a:t>
            </a:r>
            <a:r>
              <a:rPr lang="en-CA" sz="1200" dirty="0" smtClean="0"/>
              <a:t> contains multiple factories made from an </a:t>
            </a:r>
            <a:r>
              <a:rPr lang="en-CA" sz="1200" dirty="0" smtClean="0">
                <a:solidFill>
                  <a:srgbClr val="000000"/>
                </a:solidFill>
              </a:rPr>
              <a:t>Iterator</a:t>
            </a:r>
            <a:r>
              <a:rPr lang="en-CA" sz="1200" dirty="0" smtClean="0"/>
              <a:t>, an array or other.</a:t>
            </a:r>
          </a:p>
          <a:p>
            <a:pPr marL="457200" indent="-457200">
              <a:buFont typeface="+mj-lt"/>
              <a:buAutoNum type="arabicPeriod"/>
            </a:pPr>
            <a:r>
              <a:rPr lang="en-CA" sz="1200" dirty="0" smtClean="0"/>
              <a:t>With </a:t>
            </a:r>
            <a:r>
              <a:rPr lang="en-CA" sz="1200" dirty="0" smtClean="0">
                <a:solidFill>
                  <a:srgbClr val="000000"/>
                </a:solidFill>
              </a:rPr>
              <a:t>Spliterators</a:t>
            </a:r>
            <a:r>
              <a:rPr lang="en-CA" sz="1200" dirty="0" smtClean="0"/>
              <a:t>, you can get an </a:t>
            </a:r>
            <a:r>
              <a:rPr lang="en-CA" sz="1200" dirty="0" smtClean="0">
                <a:solidFill>
                  <a:srgbClr val="000000"/>
                </a:solidFill>
              </a:rPr>
              <a:t>Iterator</a:t>
            </a:r>
            <a:r>
              <a:rPr lang="en-CA" sz="1200" dirty="0" smtClean="0"/>
              <a:t> from a </a:t>
            </a:r>
            <a:r>
              <a:rPr lang="en-CA" sz="1200" dirty="0" smtClean="0">
                <a:solidFill>
                  <a:srgbClr val="000000"/>
                </a:solidFill>
              </a:rPr>
              <a:t>Spliterator</a:t>
            </a:r>
            <a:r>
              <a:rPr lang="en-CA" sz="1200" dirty="0"/>
              <a:t> </a:t>
            </a:r>
            <a:r>
              <a:rPr lang="en-CA" sz="1200" dirty="0" smtClean="0"/>
              <a:t>and vice versa.</a:t>
            </a:r>
          </a:p>
          <a:p>
            <a:pPr marL="457200" indent="-457200">
              <a:buFont typeface="+mj-lt"/>
              <a:buAutoNum type="arabicPeriod"/>
            </a:pPr>
            <a:r>
              <a:rPr lang="en-CA" sz="1200" dirty="0" smtClean="0"/>
              <a:t>Specialized classed have specialized iterators and </a:t>
            </a:r>
            <a:r>
              <a:rPr lang="en-CA" sz="1200" dirty="0" err="1" smtClean="0"/>
              <a:t>spliterators</a:t>
            </a:r>
            <a:r>
              <a:rPr lang="en-CA" sz="1200" dirty="0" smtClean="0"/>
              <a:t> which are more source aware and more efficient than the default ones coming with the interfaces or with their parent class.</a:t>
            </a:r>
          </a:p>
          <a:p>
            <a:pPr>
              <a:buNone/>
            </a:pPr>
            <a:endParaRPr lang="en-US" sz="1200" dirty="0"/>
          </a:p>
        </p:txBody>
      </p:sp>
      <p:graphicFrame>
        <p:nvGraphicFramePr>
          <p:cNvPr id="4" name="Table 3"/>
          <p:cNvGraphicFramePr>
            <a:graphicFrameLocks noGrp="1"/>
          </p:cNvGraphicFramePr>
          <p:nvPr>
            <p:extLst>
              <p:ext uri="{D42A27DB-BD31-4B8C-83A1-F6EECF244321}">
                <p14:modId xmlns:p14="http://schemas.microsoft.com/office/powerpoint/2010/main" val="2972266717"/>
              </p:ext>
            </p:extLst>
          </p:nvPr>
        </p:nvGraphicFramePr>
        <p:xfrm>
          <a:off x="665825" y="2964453"/>
          <a:ext cx="7947950" cy="3261360"/>
        </p:xfrm>
        <a:graphic>
          <a:graphicData uri="http://schemas.openxmlformats.org/drawingml/2006/table">
            <a:tbl>
              <a:tblPr firstRow="1" bandRow="1">
                <a:tableStyleId>{5C22544A-7EE6-4342-B048-85BDC9FD1C3A}</a:tableStyleId>
              </a:tblPr>
              <a:tblGrid>
                <a:gridCol w="2682322"/>
                <a:gridCol w="5265628"/>
              </a:tblGrid>
              <a:tr h="141338">
                <a:tc>
                  <a:txBody>
                    <a:bodyPr/>
                    <a:lstStyle/>
                    <a:p>
                      <a:pPr algn="ctr"/>
                      <a:r>
                        <a:rPr lang="en-US" sz="1000" dirty="0" smtClean="0"/>
                        <a:t>Stream &lt;T&gt; Signature</a:t>
                      </a:r>
                      <a:endParaRPr lang="en-US" sz="1000" dirty="0"/>
                    </a:p>
                  </a:txBody>
                  <a:tcPr/>
                </a:tc>
                <a:tc>
                  <a:txBody>
                    <a:bodyPr/>
                    <a:lstStyle/>
                    <a:p>
                      <a:pPr algn="ctr"/>
                      <a:r>
                        <a:rPr lang="en-US" sz="1000" dirty="0" smtClean="0"/>
                        <a:t>Stream&lt;T&gt;</a:t>
                      </a:r>
                      <a:r>
                        <a:rPr lang="en-US" sz="1000" baseline="0" dirty="0" smtClean="0"/>
                        <a:t> </a:t>
                      </a:r>
                      <a:r>
                        <a:rPr lang="en-US" sz="1000" dirty="0" smtClean="0"/>
                        <a:t>Description</a:t>
                      </a:r>
                      <a:endParaRPr lang="en-US" sz="1000" dirty="0"/>
                    </a:p>
                  </a:txBody>
                  <a:tcPr/>
                </a:tc>
              </a:tr>
              <a:tr h="122132">
                <a:tc>
                  <a:txBody>
                    <a:bodyPr/>
                    <a:lstStyle/>
                    <a:p>
                      <a:r>
                        <a:rPr lang="en-CA" sz="1000" dirty="0" err="1" smtClean="0"/>
                        <a:t>int</a:t>
                      </a:r>
                      <a:r>
                        <a:rPr lang="en-CA" sz="1000" dirty="0" smtClean="0"/>
                        <a:t> characteristics()</a:t>
                      </a:r>
                      <a:endParaRPr lang="en-CA" sz="1000" dirty="0"/>
                    </a:p>
                  </a:txBody>
                  <a:tcPr/>
                </a:tc>
                <a:tc>
                  <a:txBody>
                    <a:bodyPr/>
                    <a:lstStyle/>
                    <a:p>
                      <a:r>
                        <a:rPr lang="en-US" sz="1000" dirty="0" err="1" smtClean="0"/>
                        <a:t>int</a:t>
                      </a:r>
                      <a:r>
                        <a:rPr lang="en-US" sz="1000" dirty="0" smtClean="0"/>
                        <a:t> characteristics()</a:t>
                      </a:r>
                      <a:endParaRPr lang="en-US" sz="1000" dirty="0"/>
                    </a:p>
                  </a:txBody>
                  <a:tcPr/>
                </a:tc>
              </a:tr>
              <a:tr h="134240">
                <a:tc>
                  <a:txBody>
                    <a:bodyPr/>
                    <a:lstStyle/>
                    <a:p>
                      <a:r>
                        <a:rPr lang="en-CA" sz="1000" dirty="0" smtClean="0"/>
                        <a:t>long </a:t>
                      </a:r>
                      <a:r>
                        <a:rPr lang="en-CA" sz="1000" dirty="0" err="1" smtClean="0"/>
                        <a:t>estimateSize</a:t>
                      </a:r>
                      <a:r>
                        <a:rPr lang="en-CA" sz="1000" dirty="0" smtClean="0"/>
                        <a:t>()</a:t>
                      </a:r>
                      <a:endParaRPr lang="en-CA" sz="1000" dirty="0"/>
                    </a:p>
                  </a:txBody>
                  <a:tcPr/>
                </a:tc>
                <a:tc>
                  <a:txBody>
                    <a:bodyPr/>
                    <a:lstStyle/>
                    <a:p>
                      <a:r>
                        <a:rPr lang="en-CA" sz="1000" dirty="0" smtClean="0"/>
                        <a:t>Returns an estimate of the number of elements that would be encountered by a </a:t>
                      </a:r>
                      <a:r>
                        <a:rPr lang="en-CA" sz="1000" dirty="0" err="1" smtClean="0"/>
                        <a:t>forEachRemaining</a:t>
                      </a:r>
                      <a:r>
                        <a:rPr lang="en-CA" sz="1000" dirty="0" smtClean="0"/>
                        <a:t>(</a:t>
                      </a:r>
                      <a:r>
                        <a:rPr lang="en-CA" sz="1000" dirty="0" err="1" smtClean="0"/>
                        <a:t>java.util.function.Consumer</a:t>
                      </a:r>
                      <a:r>
                        <a:rPr lang="en-CA" sz="1000" dirty="0" smtClean="0"/>
                        <a:t>&lt;? super T&gt;) traversal, or returns </a:t>
                      </a:r>
                      <a:r>
                        <a:rPr lang="en-CA" sz="1000" dirty="0" err="1" smtClean="0"/>
                        <a:t>Long.MAX_VALUE</a:t>
                      </a:r>
                      <a:r>
                        <a:rPr lang="en-CA" sz="1000" dirty="0" smtClean="0"/>
                        <a:t> if infinite, unknown, or too expensive to compute.</a:t>
                      </a:r>
                      <a:endParaRPr lang="en-CA" sz="1000" dirty="0"/>
                    </a:p>
                  </a:txBody>
                  <a:tcPr/>
                </a:tc>
              </a:tr>
              <a:tr h="165138">
                <a:tc>
                  <a:txBody>
                    <a:bodyPr/>
                    <a:lstStyle/>
                    <a:p>
                      <a:r>
                        <a:rPr lang="en-CA" sz="1000" dirty="0" smtClean="0"/>
                        <a:t>default void </a:t>
                      </a:r>
                      <a:r>
                        <a:rPr lang="en-CA" sz="1000" dirty="0" err="1" smtClean="0"/>
                        <a:t>forEachRemaining</a:t>
                      </a:r>
                      <a:r>
                        <a:rPr lang="en-CA" sz="1000" dirty="0" smtClean="0"/>
                        <a:t>(Consumer&lt;? super T&gt; action)</a:t>
                      </a:r>
                      <a:endParaRPr lang="en-CA" sz="1000" dirty="0"/>
                    </a:p>
                  </a:txBody>
                  <a:tcPr/>
                </a:tc>
                <a:tc>
                  <a:txBody>
                    <a:bodyPr/>
                    <a:lstStyle/>
                    <a:p>
                      <a:r>
                        <a:rPr lang="en-CA" sz="1000" dirty="0" smtClean="0"/>
                        <a:t>Performs the given action for each remaining element, sequentially in the current thread, until all elements have been processed or the action throws an exception.</a:t>
                      </a:r>
                      <a:endParaRPr lang="en-CA" sz="1000" dirty="0"/>
                    </a:p>
                  </a:txBody>
                  <a:tcPr/>
                </a:tc>
              </a:tr>
              <a:tr h="0">
                <a:tc>
                  <a:txBody>
                    <a:bodyPr/>
                    <a:lstStyle/>
                    <a:p>
                      <a:r>
                        <a:rPr lang="en-CA" sz="1000" dirty="0" smtClean="0"/>
                        <a:t>default Comparator&lt;? super T&gt; </a:t>
                      </a:r>
                      <a:r>
                        <a:rPr lang="en-CA" sz="1000" dirty="0" err="1" smtClean="0"/>
                        <a:t>getComparator</a:t>
                      </a:r>
                      <a:r>
                        <a:rPr lang="en-CA" sz="1000" dirty="0" smtClean="0"/>
                        <a:t>()</a:t>
                      </a:r>
                      <a:endParaRPr lang="en-CA" sz="1000" dirty="0"/>
                    </a:p>
                  </a:txBody>
                  <a:tcPr/>
                </a:tc>
                <a:tc>
                  <a:txBody>
                    <a:bodyPr/>
                    <a:lstStyle/>
                    <a:p>
                      <a:r>
                        <a:rPr lang="en-CA" sz="1000" dirty="0" smtClean="0"/>
                        <a:t>If this </a:t>
                      </a:r>
                      <a:r>
                        <a:rPr lang="en-CA" sz="1000" dirty="0" err="1" smtClean="0"/>
                        <a:t>Spliterator's</a:t>
                      </a:r>
                      <a:r>
                        <a:rPr lang="en-CA" sz="1000" dirty="0" smtClean="0"/>
                        <a:t> source is SORTED by a Comparator, returns that Comparator.</a:t>
                      </a:r>
                      <a:endParaRPr lang="en-CA" sz="1000" dirty="0"/>
                    </a:p>
                  </a:txBody>
                  <a:tcPr/>
                </a:tc>
              </a:tr>
              <a:tr h="221021">
                <a:tc>
                  <a:txBody>
                    <a:bodyPr/>
                    <a:lstStyle/>
                    <a:p>
                      <a:r>
                        <a:rPr lang="en-CA" sz="1000" dirty="0" smtClean="0"/>
                        <a:t>default long </a:t>
                      </a:r>
                      <a:r>
                        <a:rPr lang="en-CA" sz="1000" dirty="0" err="1" smtClean="0"/>
                        <a:t>getExactSizeIfKnown</a:t>
                      </a:r>
                      <a:r>
                        <a:rPr lang="en-CA" sz="1000" dirty="0" smtClean="0"/>
                        <a:t>()</a:t>
                      </a:r>
                      <a:endParaRPr lang="en-CA" sz="1000" dirty="0"/>
                    </a:p>
                  </a:txBody>
                  <a:tcPr/>
                </a:tc>
                <a:tc>
                  <a:txBody>
                    <a:bodyPr/>
                    <a:lstStyle/>
                    <a:p>
                      <a:r>
                        <a:rPr lang="en-CA" sz="1000" dirty="0" smtClean="0"/>
                        <a:t>Convenience method that returns </a:t>
                      </a:r>
                      <a:r>
                        <a:rPr lang="en-CA" sz="1000" dirty="0" err="1" smtClean="0"/>
                        <a:t>estimateSize</a:t>
                      </a:r>
                      <a:r>
                        <a:rPr lang="en-CA" sz="1000" dirty="0" smtClean="0"/>
                        <a:t>() if this Spliterator is SIZED, else -1.</a:t>
                      </a:r>
                    </a:p>
                  </a:txBody>
                  <a:tcPr/>
                </a:tc>
              </a:tr>
              <a:tr h="0">
                <a:tc>
                  <a:txBody>
                    <a:bodyPr/>
                    <a:lstStyle/>
                    <a:p>
                      <a:r>
                        <a:rPr lang="en-CA" sz="1000" dirty="0" smtClean="0"/>
                        <a:t>default boolean </a:t>
                      </a:r>
                      <a:r>
                        <a:rPr lang="en-CA" sz="1000" dirty="0" err="1" smtClean="0"/>
                        <a:t>hasCharacteristics</a:t>
                      </a:r>
                      <a:r>
                        <a:rPr lang="en-CA" sz="1000" dirty="0" smtClean="0"/>
                        <a:t>(</a:t>
                      </a:r>
                      <a:r>
                        <a:rPr lang="en-CA" sz="1000" dirty="0" err="1" smtClean="0"/>
                        <a:t>int</a:t>
                      </a:r>
                      <a:r>
                        <a:rPr lang="en-CA" sz="1000" dirty="0" smtClean="0"/>
                        <a:t> characteristics)</a:t>
                      </a:r>
                      <a:endParaRPr lang="en-CA" sz="1000" dirty="0"/>
                    </a:p>
                  </a:txBody>
                  <a:tcPr/>
                </a:tc>
                <a:tc>
                  <a:txBody>
                    <a:bodyPr/>
                    <a:lstStyle/>
                    <a:p>
                      <a:r>
                        <a:rPr lang="en-CA" sz="1000" dirty="0" smtClean="0"/>
                        <a:t>Returns true if this </a:t>
                      </a:r>
                      <a:r>
                        <a:rPr lang="en-CA" sz="1000" dirty="0" err="1" smtClean="0"/>
                        <a:t>Spliterator's</a:t>
                      </a:r>
                      <a:r>
                        <a:rPr lang="en-CA" sz="1000" dirty="0" smtClean="0"/>
                        <a:t> characteristics() contain all of the given characteristics.</a:t>
                      </a:r>
                      <a:endParaRPr lang="en-CA" sz="1000" dirty="0"/>
                    </a:p>
                  </a:txBody>
                  <a:tcPr/>
                </a:tc>
              </a:tr>
              <a:tr h="0">
                <a:tc>
                  <a:txBody>
                    <a:bodyPr/>
                    <a:lstStyle/>
                    <a:p>
                      <a:r>
                        <a:rPr lang="en-CA" sz="1000" dirty="0" smtClean="0"/>
                        <a:t>boolean </a:t>
                      </a:r>
                      <a:r>
                        <a:rPr lang="en-CA" sz="1000" dirty="0" err="1" smtClean="0"/>
                        <a:t>tryAdvance</a:t>
                      </a:r>
                      <a:r>
                        <a:rPr lang="en-CA" sz="1000" dirty="0" smtClean="0"/>
                        <a:t>(Consumer&lt;? super T&gt; action)</a:t>
                      </a:r>
                      <a:endParaRPr lang="en-CA" sz="1000" dirty="0"/>
                    </a:p>
                  </a:txBody>
                  <a:tcPr/>
                </a:tc>
                <a:tc>
                  <a:txBody>
                    <a:bodyPr/>
                    <a:lstStyle/>
                    <a:p>
                      <a:r>
                        <a:rPr lang="en-CA" sz="1000" dirty="0" smtClean="0"/>
                        <a:t>If a remaining element exists, performs the given action on it, returning true; else returns false.</a:t>
                      </a:r>
                      <a:endParaRPr lang="en-CA" sz="1000" dirty="0"/>
                    </a:p>
                  </a:txBody>
                  <a:tcPr/>
                </a:tc>
              </a:tr>
              <a:tr h="236119">
                <a:tc>
                  <a:txBody>
                    <a:bodyPr/>
                    <a:lstStyle/>
                    <a:p>
                      <a:r>
                        <a:rPr lang="en-CA" sz="1000" dirty="0" smtClean="0"/>
                        <a:t>Spliterator&lt;T&gt; </a:t>
                      </a:r>
                      <a:r>
                        <a:rPr lang="en-CA" sz="1000" dirty="0" err="1" smtClean="0"/>
                        <a:t>trySplit</a:t>
                      </a:r>
                      <a:r>
                        <a:rPr lang="en-CA" sz="1000" dirty="0" smtClean="0"/>
                        <a:t>()</a:t>
                      </a:r>
                      <a:endParaRPr lang="en-CA" sz="1000" dirty="0"/>
                    </a:p>
                  </a:txBody>
                  <a:tcPr/>
                </a:tc>
                <a:tc>
                  <a:txBody>
                    <a:bodyPr/>
                    <a:lstStyle/>
                    <a:p>
                      <a:r>
                        <a:rPr lang="en-CA" sz="1000" dirty="0" smtClean="0"/>
                        <a:t>If this spliterator can be partitioned, returns a Spliterator covering elements, that will, upon return from this method, not be covered by this Spliterator.</a:t>
                      </a:r>
                      <a:endParaRPr lang="en-CA" sz="1000" dirty="0"/>
                    </a:p>
                  </a:txBody>
                  <a:tcPr/>
                </a:tc>
              </a:tr>
            </a:tbl>
          </a:graphicData>
        </a:graphic>
      </p:graphicFrame>
    </p:spTree>
    <p:extLst>
      <p:ext uri="{BB962C8B-B14F-4D97-AF65-F5344CB8AC3E}">
        <p14:creationId xmlns:p14="http://schemas.microsoft.com/office/powerpoint/2010/main" val="2678932269"/>
      </p:ext>
    </p:extLst>
  </p:cSld>
  <p:clrMapOvr>
    <a:masterClrMapping/>
  </p:clrMapOvr>
  <p:transition spd="med" advTm="12000"/>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sz="2000" dirty="0" smtClean="0"/>
              <a:t>Topic 5 : Spliterator hierarchy</a:t>
            </a:r>
            <a:endParaRPr lang="en-US" sz="2000" dirty="0"/>
          </a:p>
        </p:txBody>
      </p:sp>
      <p:pic>
        <p:nvPicPr>
          <p:cNvPr id="1026" name="Picture 2" descr="C:\workspace_luna\Java8OCPUpgradeBeta\src\main\java\org\java8\topic5\subject1\SpliteratorHierarch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67" y="1088549"/>
            <a:ext cx="8760575" cy="465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95149"/>
      </p:ext>
    </p:extLst>
  </p:cSld>
  <p:clrMapOvr>
    <a:masterClrMapping/>
  </p:clrMapOvr>
  <p:transition spd="med" advTm="12000"/>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19659" y="186114"/>
            <a:ext cx="8522683" cy="511175"/>
          </a:xfrm>
        </p:spPr>
        <p:txBody>
          <a:bodyPr/>
          <a:lstStyle/>
          <a:p>
            <a:r>
              <a:rPr lang="en-CA" dirty="0" smtClean="0"/>
              <a:t>Topic 5 : Spliterator in action and decomposition process</a:t>
            </a:r>
            <a:endParaRPr lang="en-US" dirty="0"/>
          </a:p>
        </p:txBody>
      </p:sp>
      <p:sp>
        <p:nvSpPr>
          <p:cNvPr id="87043" name="Rectangle 3"/>
          <p:cNvSpPr>
            <a:spLocks noGrp="1" noChangeArrowheads="1"/>
          </p:cNvSpPr>
          <p:nvPr>
            <p:ph idx="1"/>
          </p:nvPr>
        </p:nvSpPr>
        <p:spPr>
          <a:xfrm>
            <a:off x="319659" y="697289"/>
            <a:ext cx="8522683" cy="4581723"/>
          </a:xfrm>
        </p:spPr>
        <p:txBody>
          <a:bodyPr/>
          <a:lstStyle/>
          <a:p>
            <a:pPr marL="457200" indent="-457200">
              <a:buFont typeface="+mj-lt"/>
              <a:buAutoNum type="arabicPeriod"/>
            </a:pPr>
            <a:r>
              <a:rPr lang="en-CA" sz="1400" dirty="0" smtClean="0"/>
              <a:t>If the stream is sequential, the stream framework basically calls </a:t>
            </a:r>
            <a:r>
              <a:rPr lang="en-CA" sz="1400" dirty="0" err="1" smtClean="0">
                <a:solidFill>
                  <a:srgbClr val="000000"/>
                </a:solidFill>
              </a:rPr>
              <a:t>Spliterator.forEachRemaining</a:t>
            </a:r>
            <a:r>
              <a:rPr lang="en-CA" sz="1400" dirty="0" smtClean="0">
                <a:solidFill>
                  <a:srgbClr val="000000"/>
                </a:solidFill>
              </a:rPr>
              <a:t>(</a:t>
            </a:r>
            <a:r>
              <a:rPr lang="en-CA" sz="1400" dirty="0" err="1" smtClean="0">
                <a:solidFill>
                  <a:srgbClr val="000000"/>
                </a:solidFill>
              </a:rPr>
              <a:t>consumerCorrespondingToThePipeLineSteps</a:t>
            </a:r>
            <a:r>
              <a:rPr lang="en-CA" sz="1400" dirty="0" smtClean="0">
                <a:solidFill>
                  <a:srgbClr val="000000"/>
                </a:solidFill>
              </a:rPr>
              <a:t>)</a:t>
            </a:r>
            <a:r>
              <a:rPr lang="en-CA" sz="1400" dirty="0" smtClean="0"/>
              <a:t> to process the pipeline for each element of the stream.</a:t>
            </a:r>
            <a:endParaRPr lang="en-CA" sz="1400" dirty="0"/>
          </a:p>
          <a:p>
            <a:pPr marL="457200" indent="-457200">
              <a:buFont typeface="+mj-lt"/>
              <a:buAutoNum type="arabicPeriod"/>
            </a:pPr>
            <a:r>
              <a:rPr lang="en-CA" sz="1400" dirty="0" smtClean="0"/>
              <a:t>If the stream is parallel, the framework calls </a:t>
            </a:r>
            <a:r>
              <a:rPr lang="en-CA" sz="1400" dirty="0" err="1" smtClean="0">
                <a:solidFill>
                  <a:srgbClr val="000000"/>
                </a:solidFill>
              </a:rPr>
              <a:t>Spliterator.trySplit</a:t>
            </a:r>
            <a:r>
              <a:rPr lang="en-CA" sz="1400" dirty="0" smtClean="0">
                <a:solidFill>
                  <a:srgbClr val="000000"/>
                </a:solidFill>
              </a:rPr>
              <a:t>()</a:t>
            </a:r>
            <a:r>
              <a:rPr lang="en-CA" sz="1400" dirty="0" smtClean="0"/>
              <a:t> to divide the work to be done in two, the halves not being automatically equal in size, everything depending on the quality of the characteristics of the spliterator and the nature of the stream (e.g. infinite stream).</a:t>
            </a:r>
          </a:p>
          <a:p>
            <a:pPr marL="457200" indent="-457200">
              <a:buFont typeface="+mj-lt"/>
              <a:buAutoNum type="arabicPeriod"/>
            </a:pPr>
            <a:r>
              <a:rPr lang="en-CA" sz="1400" dirty="0" smtClean="0"/>
              <a:t>The new </a:t>
            </a:r>
            <a:r>
              <a:rPr lang="en-CA" sz="1400" dirty="0" smtClean="0">
                <a:solidFill>
                  <a:srgbClr val="000000"/>
                </a:solidFill>
              </a:rPr>
              <a:t>Spliterator</a:t>
            </a:r>
            <a:r>
              <a:rPr lang="en-CA" sz="1400" dirty="0" smtClean="0"/>
              <a:t> and the old one are called recursively on </a:t>
            </a:r>
            <a:r>
              <a:rPr lang="en-CA" sz="1400" dirty="0" err="1" smtClean="0">
                <a:solidFill>
                  <a:srgbClr val="000000"/>
                </a:solidFill>
              </a:rPr>
              <a:t>trySplit</a:t>
            </a:r>
            <a:r>
              <a:rPr lang="en-CA" sz="1400" dirty="0" smtClean="0">
                <a:solidFill>
                  <a:srgbClr val="000000"/>
                </a:solidFill>
              </a:rPr>
              <a:t>()</a:t>
            </a:r>
            <a:r>
              <a:rPr lang="en-CA" sz="1400" dirty="0" smtClean="0"/>
              <a:t>. When they cannot split anymore, </a:t>
            </a:r>
            <a:r>
              <a:rPr lang="en-CA" sz="1400" dirty="0" err="1" smtClean="0">
                <a:solidFill>
                  <a:srgbClr val="000000"/>
                </a:solidFill>
              </a:rPr>
              <a:t>forEachRemaining</a:t>
            </a:r>
            <a:r>
              <a:rPr lang="en-CA" sz="1400" dirty="0" smtClean="0">
                <a:solidFill>
                  <a:srgbClr val="000000"/>
                </a:solidFill>
              </a:rPr>
              <a:t>(…)</a:t>
            </a:r>
            <a:r>
              <a:rPr lang="en-CA" sz="1400" dirty="0" smtClean="0"/>
              <a:t> is called instead to process what is left.</a:t>
            </a:r>
          </a:p>
          <a:p>
            <a:pPr marL="457200" indent="-457200">
              <a:buFont typeface="+mj-lt"/>
              <a:buAutoNum type="arabicPeriod"/>
            </a:pPr>
            <a:r>
              <a:rPr lang="en-CA" sz="1400" dirty="0" smtClean="0"/>
              <a:t>Each split is passed in to a new Fork/Join task put in the Java 7 F/J pool to be processed.</a:t>
            </a:r>
          </a:p>
          <a:p>
            <a:pPr marL="457200" indent="-457200">
              <a:buFont typeface="+mj-lt"/>
              <a:buAutoNum type="arabicPeriod"/>
            </a:pPr>
            <a:r>
              <a:rPr lang="en-CA" sz="1400" dirty="0" smtClean="0"/>
              <a:t>This is the “decomposition process” (divide to conquer).</a:t>
            </a:r>
          </a:p>
          <a:p>
            <a:pPr marL="457200" indent="-457200">
              <a:buFont typeface="+mj-lt"/>
              <a:buAutoNum type="arabicPeriod"/>
            </a:pPr>
            <a:r>
              <a:rPr lang="en-CA" sz="1400" dirty="0" smtClean="0"/>
              <a:t>For most of the stream operations, the work will not be</a:t>
            </a:r>
            <a:br>
              <a:rPr lang="en-CA" sz="1400" dirty="0" smtClean="0"/>
            </a:br>
            <a:r>
              <a:rPr lang="en-CA" sz="1400" dirty="0" smtClean="0"/>
              <a:t>complete without a “reduction process”, building a single</a:t>
            </a:r>
            <a:br>
              <a:rPr lang="en-CA" sz="1400" dirty="0" smtClean="0"/>
            </a:br>
            <a:r>
              <a:rPr lang="en-CA" sz="1400" dirty="0" smtClean="0"/>
              <a:t>result from the various individual results: summing the</a:t>
            </a:r>
            <a:br>
              <a:rPr lang="en-CA" sz="1400" dirty="0" smtClean="0"/>
            </a:br>
            <a:r>
              <a:rPr lang="en-CA" sz="1400" dirty="0" smtClean="0"/>
              <a:t>results, looking for the maximum value, putting the</a:t>
            </a:r>
            <a:br>
              <a:rPr lang="en-CA" sz="1400" dirty="0" smtClean="0"/>
            </a:br>
            <a:r>
              <a:rPr lang="en-CA" sz="1400" dirty="0" smtClean="0"/>
              <a:t>values in some collection, reordering them if needed… </a:t>
            </a:r>
            <a:br>
              <a:rPr lang="en-CA" sz="1400" dirty="0" smtClean="0"/>
            </a:br>
            <a:endParaRPr lang="en-CA" sz="1400" dirty="0"/>
          </a:p>
          <a:p>
            <a:pPr marL="0" indent="0">
              <a:buNone/>
            </a:pPr>
            <a:r>
              <a:rPr lang="en-CA" sz="1200" u="sng" dirty="0" smtClean="0">
                <a:solidFill>
                  <a:srgbClr val="FF0000"/>
                </a:solidFill>
              </a:rPr>
              <a:t>Note:</a:t>
            </a:r>
            <a:r>
              <a:rPr lang="en-CA" sz="1200" dirty="0" smtClean="0"/>
              <a:t> In 1.8, the </a:t>
            </a:r>
            <a:r>
              <a:rPr lang="en-CA" sz="1200" dirty="0" smtClean="0">
                <a:solidFill>
                  <a:srgbClr val="000000"/>
                </a:solidFill>
              </a:rPr>
              <a:t>Iterator</a:t>
            </a:r>
            <a:r>
              <a:rPr lang="en-CA" sz="1200" dirty="0" smtClean="0"/>
              <a:t> class has a new default method</a:t>
            </a:r>
            <a:br>
              <a:rPr lang="en-CA" sz="1200" dirty="0" smtClean="0"/>
            </a:br>
            <a:r>
              <a:rPr lang="en-CA" sz="1200" dirty="0" smtClean="0">
                <a:solidFill>
                  <a:srgbClr val="000000"/>
                </a:solidFill>
              </a:rPr>
              <a:t>void </a:t>
            </a:r>
            <a:r>
              <a:rPr lang="en-CA" sz="1200" dirty="0" err="1">
                <a:solidFill>
                  <a:srgbClr val="000000"/>
                </a:solidFill>
              </a:rPr>
              <a:t>forEachRemaining</a:t>
            </a:r>
            <a:r>
              <a:rPr lang="en-CA" sz="1200" dirty="0">
                <a:solidFill>
                  <a:srgbClr val="000000"/>
                </a:solidFill>
              </a:rPr>
              <a:t>(Consumer&lt;? super T&gt; action</a:t>
            </a:r>
            <a:r>
              <a:rPr lang="en-CA" sz="1200" dirty="0" smtClean="0">
                <a:solidFill>
                  <a:srgbClr val="000000"/>
                </a:solidFill>
              </a:rPr>
              <a:t>)</a:t>
            </a:r>
            <a:br>
              <a:rPr lang="en-CA" sz="1200" dirty="0" smtClean="0">
                <a:solidFill>
                  <a:srgbClr val="000000"/>
                </a:solidFill>
              </a:rPr>
            </a:br>
            <a:r>
              <a:rPr lang="en-CA" sz="1200" dirty="0" smtClean="0"/>
              <a:t>similar to the one of </a:t>
            </a:r>
            <a:r>
              <a:rPr lang="en-CA" sz="1200" dirty="0" smtClean="0">
                <a:solidFill>
                  <a:srgbClr val="000000"/>
                </a:solidFill>
              </a:rPr>
              <a:t>Spliterator</a:t>
            </a:r>
            <a:r>
              <a:rPr lang="en-CA" sz="1200" dirty="0" smtClean="0"/>
              <a:t>.</a:t>
            </a:r>
            <a:br>
              <a:rPr lang="en-CA" sz="1200" dirty="0" smtClean="0"/>
            </a:br>
            <a:r>
              <a:rPr lang="en-CA" sz="1200" dirty="0" smtClean="0"/>
              <a:t>E.g. </a:t>
            </a:r>
            <a:r>
              <a:rPr lang="en-CA" sz="1200" dirty="0" err="1" smtClean="0">
                <a:solidFill>
                  <a:srgbClr val="000000"/>
                </a:solidFill>
              </a:rPr>
              <a:t>myIterator.forEachRemaining</a:t>
            </a:r>
            <a:r>
              <a:rPr lang="en-CA" sz="1200" dirty="0" smtClean="0">
                <a:solidFill>
                  <a:srgbClr val="000000"/>
                </a:solidFill>
              </a:rPr>
              <a:t>(</a:t>
            </a:r>
            <a:r>
              <a:rPr lang="en-CA" sz="1200" dirty="0" err="1" smtClean="0">
                <a:solidFill>
                  <a:srgbClr val="000000"/>
                </a:solidFill>
              </a:rPr>
              <a:t>System.out</a:t>
            </a:r>
            <a:r>
              <a:rPr lang="en-CA" sz="1200" dirty="0" smtClean="0">
                <a:solidFill>
                  <a:srgbClr val="000000"/>
                </a:solidFill>
              </a:rPr>
              <a:t>::</a:t>
            </a:r>
            <a:r>
              <a:rPr lang="en-CA" sz="1200" dirty="0" err="1" smtClean="0">
                <a:solidFill>
                  <a:srgbClr val="000000"/>
                </a:solidFill>
              </a:rPr>
              <a:t>println</a:t>
            </a:r>
            <a:r>
              <a:rPr lang="en-CA" sz="1200" dirty="0" smtClean="0">
                <a:solidFill>
                  <a:srgbClr val="000000"/>
                </a:solidFill>
              </a:rPr>
              <a:t>);</a:t>
            </a:r>
            <a:endParaRPr lang="en-CA" sz="1200" dirty="0">
              <a:solidFill>
                <a:srgbClr val="000000"/>
              </a:solidFill>
            </a:endParaRPr>
          </a:p>
          <a:p>
            <a:pPr marL="457200" indent="-457200">
              <a:buFont typeface="+mj-lt"/>
              <a:buAutoNum type="arabicPeriod"/>
            </a:pPr>
            <a:endParaRPr lang="en-US" sz="1200" dirty="0" smtClean="0"/>
          </a:p>
        </p:txBody>
      </p:sp>
      <p:pic>
        <p:nvPicPr>
          <p:cNvPr id="3" name="Picture 2"/>
          <p:cNvPicPr>
            <a:picLocks noChangeAspect="1"/>
          </p:cNvPicPr>
          <p:nvPr/>
        </p:nvPicPr>
        <p:blipFill>
          <a:blip r:embed="rId2"/>
          <a:stretch>
            <a:fillRect/>
          </a:stretch>
        </p:blipFill>
        <p:spPr>
          <a:xfrm>
            <a:off x="5719375" y="3126291"/>
            <a:ext cx="3248025" cy="3257550"/>
          </a:xfrm>
          <a:prstGeom prst="rect">
            <a:avLst/>
          </a:prstGeom>
        </p:spPr>
      </p:pic>
      <p:pic>
        <p:nvPicPr>
          <p:cNvPr id="2" name="Picture 1"/>
          <p:cNvPicPr>
            <a:picLocks noChangeAspect="1"/>
          </p:cNvPicPr>
          <p:nvPr/>
        </p:nvPicPr>
        <p:blipFill>
          <a:blip r:embed="rId3"/>
          <a:stretch>
            <a:fillRect/>
          </a:stretch>
        </p:blipFill>
        <p:spPr>
          <a:xfrm>
            <a:off x="319659" y="5279012"/>
            <a:ext cx="5320254" cy="1018230"/>
          </a:xfrm>
          <a:prstGeom prst="rect">
            <a:avLst/>
          </a:prstGeom>
        </p:spPr>
      </p:pic>
    </p:spTree>
    <p:extLst>
      <p:ext uri="{BB962C8B-B14F-4D97-AF65-F5344CB8AC3E}">
        <p14:creationId xmlns:p14="http://schemas.microsoft.com/office/powerpoint/2010/main" val="2637357153"/>
      </p:ext>
    </p:extLst>
  </p:cSld>
  <p:clrMapOvr>
    <a:masterClrMapping/>
  </p:clrMapOvr>
  <p:transition spd="med" advTm="12000"/>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5389" y="152710"/>
            <a:ext cx="8771138" cy="382312"/>
          </a:xfrm>
        </p:spPr>
        <p:txBody>
          <a:bodyPr/>
          <a:lstStyle/>
          <a:p>
            <a:r>
              <a:rPr lang="en-CA" sz="1600" dirty="0" smtClean="0"/>
              <a:t>Topic 5 : Streams and Spliterators characteristics </a:t>
            </a:r>
            <a:r>
              <a:rPr lang="en-US" sz="1600" dirty="0">
                <a:hlinkClick r:id="rId2"/>
              </a:rPr>
              <a:t>[</a:t>
            </a:r>
            <a:r>
              <a:rPr lang="en-US" sz="1600" dirty="0" err="1">
                <a:hlinkClick r:id="rId2"/>
              </a:rPr>
              <a:t>JDSpliterator</a:t>
            </a:r>
            <a:r>
              <a:rPr lang="en-US" sz="1600" dirty="0">
                <a:hlinkClick r:id="rId2"/>
              </a:rPr>
              <a:t>]</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547991731"/>
              </p:ext>
            </p:extLst>
          </p:nvPr>
        </p:nvGraphicFramePr>
        <p:xfrm>
          <a:off x="165387" y="615970"/>
          <a:ext cx="8819777" cy="4236720"/>
        </p:xfrm>
        <a:graphic>
          <a:graphicData uri="http://schemas.openxmlformats.org/drawingml/2006/table">
            <a:tbl>
              <a:tblPr firstRow="1" bandRow="1">
                <a:tableStyleId>{5C22544A-7EE6-4342-B048-85BDC9FD1C3A}</a:tableStyleId>
              </a:tblPr>
              <a:tblGrid>
                <a:gridCol w="935476"/>
                <a:gridCol w="3311535"/>
                <a:gridCol w="1650460"/>
                <a:gridCol w="1130206"/>
                <a:gridCol w="1792100"/>
              </a:tblGrid>
              <a:tr h="0">
                <a:tc>
                  <a:txBody>
                    <a:bodyPr/>
                    <a:lstStyle/>
                    <a:p>
                      <a:pPr algn="ctr"/>
                      <a:r>
                        <a:rPr lang="en-US" sz="800" dirty="0" err="1" smtClean="0"/>
                        <a:t>Charact</a:t>
                      </a:r>
                      <a:r>
                        <a:rPr lang="en-US" sz="800" dirty="0" smtClean="0"/>
                        <a:t>.</a:t>
                      </a:r>
                      <a:endParaRPr lang="en-US" sz="800" dirty="0"/>
                    </a:p>
                  </a:txBody>
                  <a:tcPr/>
                </a:tc>
                <a:tc>
                  <a:txBody>
                    <a:bodyPr/>
                    <a:lstStyle/>
                    <a:p>
                      <a:pPr algn="ctr"/>
                      <a:r>
                        <a:rPr lang="en-US" sz="800" dirty="0" smtClean="0"/>
                        <a:t>Description</a:t>
                      </a:r>
                      <a:endParaRPr lang="en-US" sz="800" dirty="0"/>
                    </a:p>
                  </a:txBody>
                  <a:tcPr/>
                </a:tc>
                <a:tc>
                  <a:txBody>
                    <a:bodyPr/>
                    <a:lstStyle/>
                    <a:p>
                      <a:pPr algn="ctr"/>
                      <a:r>
                        <a:rPr lang="en-US" sz="800" dirty="0" smtClean="0"/>
                        <a:t>Example</a:t>
                      </a:r>
                      <a:br>
                        <a:rPr lang="en-US" sz="800" dirty="0" smtClean="0"/>
                      </a:br>
                      <a:r>
                        <a:rPr lang="en-US" sz="800" dirty="0" smtClean="0"/>
                        <a:t>Counter-example</a:t>
                      </a:r>
                      <a:endParaRPr lang="en-US" sz="800" dirty="0"/>
                    </a:p>
                  </a:txBody>
                  <a:tcPr/>
                </a:tc>
                <a:tc>
                  <a:txBody>
                    <a:bodyPr/>
                    <a:lstStyle/>
                    <a:p>
                      <a:pPr algn="ctr"/>
                      <a:r>
                        <a:rPr lang="en-US" sz="800" dirty="0" smtClean="0"/>
                        <a:t>Added with</a:t>
                      </a:r>
                      <a:endParaRPr lang="en-US" sz="800" dirty="0"/>
                    </a:p>
                  </a:txBody>
                  <a:tcPr/>
                </a:tc>
                <a:tc>
                  <a:txBody>
                    <a:bodyPr/>
                    <a:lstStyle/>
                    <a:p>
                      <a:pPr algn="ctr"/>
                      <a:r>
                        <a:rPr lang="en-US" sz="800" dirty="0" smtClean="0"/>
                        <a:t>Removed with</a:t>
                      </a:r>
                      <a:endParaRPr lang="en-US" sz="800" dirty="0"/>
                    </a:p>
                  </a:txBody>
                  <a:tcPr/>
                </a:tc>
              </a:tr>
              <a:tr h="287725">
                <a:tc>
                  <a:txBody>
                    <a:bodyPr/>
                    <a:lstStyle/>
                    <a:p>
                      <a:pPr algn="ctr"/>
                      <a:r>
                        <a:rPr lang="en-CA" sz="800" dirty="0" smtClean="0"/>
                        <a:t>IMMUTABLE</a:t>
                      </a:r>
                      <a:endParaRPr lang="en-CA" sz="800" dirty="0"/>
                    </a:p>
                  </a:txBody>
                  <a:tcPr/>
                </a:tc>
                <a:tc>
                  <a:txBody>
                    <a:bodyPr/>
                    <a:lstStyle/>
                    <a:p>
                      <a:r>
                        <a:rPr lang="en-CA" sz="800" dirty="0" smtClean="0"/>
                        <a:t>Characteristic value signifying that the element source cannot be structurally modified; that is, elements cannot be added, replaced, or removed, so such changes cannot occur during traversal.</a:t>
                      </a:r>
                      <a:endParaRPr lang="en-US" sz="800" dirty="0"/>
                    </a:p>
                  </a:txBody>
                  <a:tcPr/>
                </a:tc>
                <a:tc>
                  <a:txBody>
                    <a:bodyPr/>
                    <a:lstStyle/>
                    <a:p>
                      <a:r>
                        <a:rPr lang="en-US" sz="800" dirty="0" smtClean="0"/>
                        <a:t>+ array</a:t>
                      </a:r>
                    </a:p>
                    <a:p>
                      <a:r>
                        <a:rPr lang="en-US" sz="800" dirty="0" smtClean="0"/>
                        <a:t>- ArrayList</a:t>
                      </a:r>
                      <a:endParaRPr lang="en-US" sz="800" dirty="0"/>
                    </a:p>
                  </a:txBody>
                  <a:tcPr/>
                </a:tc>
                <a:tc>
                  <a:txBody>
                    <a:bodyPr/>
                    <a:lstStyle/>
                    <a:p>
                      <a:r>
                        <a:rPr lang="en-US" sz="800" dirty="0" smtClean="0"/>
                        <a:t>None. Looks</a:t>
                      </a:r>
                      <a:r>
                        <a:rPr lang="en-US" sz="800" baseline="0" dirty="0" smtClean="0"/>
                        <a:t> like coming from the source.</a:t>
                      </a:r>
                      <a:endParaRPr lang="en-US" sz="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800" dirty="0" err="1" smtClean="0"/>
                        <a:t>Stream.concat</a:t>
                      </a:r>
                      <a:r>
                        <a:rPr lang="en-CA" sz="800" dirty="0" smtClean="0"/>
                        <a:t>() with a non… immutable stream</a:t>
                      </a:r>
                      <a:br>
                        <a:rPr lang="en-CA" sz="800" dirty="0" smtClean="0"/>
                      </a:br>
                      <a:r>
                        <a:rPr lang="en-CA" sz="800" dirty="0" smtClean="0"/>
                        <a:t>TODO confirm each for split</a:t>
                      </a:r>
                      <a:r>
                        <a:rPr lang="en-CA" sz="800" baseline="0" dirty="0" smtClean="0"/>
                        <a:t>.</a:t>
                      </a:r>
                      <a:endParaRPr lang="en-CA" sz="800" dirty="0" smtClean="0"/>
                    </a:p>
                  </a:txBody>
                  <a:tcPr/>
                </a:tc>
              </a:tr>
              <a:tr h="336750">
                <a:tc>
                  <a:txBody>
                    <a:bodyPr/>
                    <a:lstStyle/>
                    <a:p>
                      <a:pPr algn="ctr"/>
                      <a:r>
                        <a:rPr lang="en-CA" sz="800" dirty="0" smtClean="0"/>
                        <a:t>CONCURRENT</a:t>
                      </a:r>
                      <a:endParaRPr lang="en-CA" sz="800" dirty="0"/>
                    </a:p>
                  </a:txBody>
                  <a:tcPr/>
                </a:tc>
                <a:tc>
                  <a:txBody>
                    <a:bodyPr/>
                    <a:lstStyle/>
                    <a:p>
                      <a:r>
                        <a:rPr lang="en-CA" sz="800" dirty="0" smtClean="0"/>
                        <a:t>Characteristic value signifying that the element source may be safely concurrently modified (allowing additions, replacements, and/or removals) by multiple threads without external synchronization.</a:t>
                      </a:r>
                      <a:endParaRPr lang="en-CA" sz="800" dirty="0"/>
                    </a:p>
                  </a:txBody>
                  <a:tcPr/>
                </a:tc>
                <a:tc>
                  <a:txBody>
                    <a:bodyPr/>
                    <a:lstStyle/>
                    <a:p>
                      <a:r>
                        <a:rPr lang="en-CA" sz="800" dirty="0" smtClean="0"/>
                        <a:t>+ ConcurrentHashMap</a:t>
                      </a:r>
                    </a:p>
                    <a:p>
                      <a:r>
                        <a:rPr lang="en-CA" sz="800" dirty="0" smtClean="0"/>
                        <a:t>- ArrayList</a:t>
                      </a:r>
                      <a:endParaRPr lang="en-CA" sz="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None. Looks</a:t>
                      </a:r>
                      <a:r>
                        <a:rPr lang="en-US" sz="800" baseline="0" dirty="0" smtClean="0"/>
                        <a:t> like coming from the source.</a:t>
                      </a:r>
                      <a:endParaRPr lang="en-US" sz="800" dirty="0" smtClean="0"/>
                    </a:p>
                  </a:txBody>
                  <a:tcPr/>
                </a:tc>
                <a:tc>
                  <a:txBody>
                    <a:bodyPr/>
                    <a:lstStyle/>
                    <a:p>
                      <a:r>
                        <a:rPr lang="en-CA" sz="800" dirty="0" err="1" smtClean="0"/>
                        <a:t>Stream.concat</a:t>
                      </a:r>
                      <a:r>
                        <a:rPr lang="en-CA" sz="800" dirty="0" smtClean="0"/>
                        <a:t>() with</a:t>
                      </a:r>
                      <a:r>
                        <a:rPr lang="en-CA" sz="800" baseline="0" dirty="0" smtClean="0"/>
                        <a:t> a non…</a:t>
                      </a:r>
                      <a:endParaRPr lang="en-CA" sz="800" dirty="0"/>
                    </a:p>
                  </a:txBody>
                  <a:tcPr/>
                </a:tc>
              </a:tr>
              <a:tr h="269752">
                <a:tc>
                  <a:txBody>
                    <a:bodyPr/>
                    <a:lstStyle/>
                    <a:p>
                      <a:pPr algn="ctr"/>
                      <a:r>
                        <a:rPr lang="en-CA" sz="800" dirty="0" smtClean="0"/>
                        <a:t>DISTINCT</a:t>
                      </a:r>
                      <a:endParaRPr lang="en-CA" sz="800" dirty="0"/>
                    </a:p>
                  </a:txBody>
                  <a:tcPr/>
                </a:tc>
                <a:tc>
                  <a:txBody>
                    <a:bodyPr/>
                    <a:lstStyle/>
                    <a:p>
                      <a:r>
                        <a:rPr lang="en-CA" sz="800" dirty="0" smtClean="0"/>
                        <a:t>Characteristic value signifying that, for each pair of encountered elements x, y, !</a:t>
                      </a:r>
                      <a:r>
                        <a:rPr lang="en-CA" sz="800" dirty="0" err="1" smtClean="0"/>
                        <a:t>x.equals</a:t>
                      </a:r>
                      <a:r>
                        <a:rPr lang="en-CA" sz="800" dirty="0" smtClean="0"/>
                        <a:t>(y).</a:t>
                      </a:r>
                    </a:p>
                  </a:txBody>
                  <a:tcPr/>
                </a:tc>
                <a:tc>
                  <a:txBody>
                    <a:bodyPr/>
                    <a:lstStyle/>
                    <a:p>
                      <a:r>
                        <a:rPr lang="en-CA" sz="800" dirty="0" smtClean="0"/>
                        <a:t>+ HashSet</a:t>
                      </a:r>
                    </a:p>
                    <a:p>
                      <a:pPr marL="0" indent="0">
                        <a:buFontTx/>
                        <a:buNone/>
                      </a:pPr>
                      <a:r>
                        <a:rPr lang="en-CA" sz="800" dirty="0" smtClean="0"/>
                        <a:t>- ArrayList</a:t>
                      </a:r>
                    </a:p>
                  </a:txBody>
                  <a:tcPr/>
                </a:tc>
                <a:tc>
                  <a:txBody>
                    <a:bodyPr/>
                    <a:lstStyle/>
                    <a:p>
                      <a:r>
                        <a:rPr lang="en-CA" sz="800" dirty="0" smtClean="0"/>
                        <a:t>distinct()</a:t>
                      </a:r>
                    </a:p>
                  </a:txBody>
                  <a:tcPr/>
                </a:tc>
                <a:tc>
                  <a:txBody>
                    <a:bodyPr/>
                    <a:lstStyle/>
                    <a:p>
                      <a:r>
                        <a:rPr lang="en-CA" sz="800" dirty="0" err="1" smtClean="0"/>
                        <a:t>Stream.concat</a:t>
                      </a:r>
                      <a:r>
                        <a:rPr lang="en-CA" sz="800" dirty="0" smtClean="0"/>
                        <a:t>() with</a:t>
                      </a:r>
                      <a:r>
                        <a:rPr lang="en-CA" sz="800" baseline="0" dirty="0" smtClean="0"/>
                        <a:t> a non…</a:t>
                      </a:r>
                      <a:endParaRPr lang="en-CA" sz="8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sz="800" dirty="0" smtClean="0"/>
                        <a:t>map(), </a:t>
                      </a:r>
                      <a:r>
                        <a:rPr lang="en-CA" sz="800" dirty="0" err="1" smtClean="0"/>
                        <a:t>mapToXXX</a:t>
                      </a:r>
                      <a:r>
                        <a:rPr lang="en-CA" sz="800" dirty="0" smtClean="0"/>
                        <a:t>() ,</a:t>
                      </a:r>
                      <a:r>
                        <a:rPr lang="en-CA" sz="800" baseline="0" dirty="0" smtClean="0"/>
                        <a:t> </a:t>
                      </a:r>
                      <a:r>
                        <a:rPr lang="en-CA" sz="800" dirty="0" err="1" smtClean="0"/>
                        <a:t>flatMap</a:t>
                      </a:r>
                      <a:r>
                        <a:rPr lang="en-CA" sz="800" dirty="0" smtClean="0"/>
                        <a:t>(),</a:t>
                      </a:r>
                      <a:r>
                        <a:rPr lang="en-CA" sz="800" baseline="0" dirty="0" smtClean="0"/>
                        <a:t> </a:t>
                      </a:r>
                      <a:r>
                        <a:rPr lang="en-CA" sz="800" baseline="0" dirty="0" err="1" smtClean="0"/>
                        <a:t>flatMapToXXX</a:t>
                      </a:r>
                      <a:r>
                        <a:rPr lang="en-CA" sz="800" baseline="0" dirty="0" smtClean="0"/>
                        <a:t>()</a:t>
                      </a:r>
                      <a:endParaRPr lang="en-CA" sz="800" dirty="0" smtClean="0"/>
                    </a:p>
                  </a:txBody>
                  <a:tcPr/>
                </a:tc>
              </a:tr>
              <a:tr h="267679">
                <a:tc>
                  <a:txBody>
                    <a:bodyPr/>
                    <a:lstStyle/>
                    <a:p>
                      <a:pPr algn="ctr"/>
                      <a:r>
                        <a:rPr lang="en-CA" sz="800" dirty="0" smtClean="0"/>
                        <a:t>NONNULL</a:t>
                      </a:r>
                      <a:endParaRPr lang="en-CA" sz="800" dirty="0"/>
                    </a:p>
                  </a:txBody>
                  <a:tcPr/>
                </a:tc>
                <a:tc>
                  <a:txBody>
                    <a:bodyPr/>
                    <a:lstStyle/>
                    <a:p>
                      <a:r>
                        <a:rPr lang="en-CA" sz="800" dirty="0" smtClean="0"/>
                        <a:t>Characteristic value signifying that the source guarantees that encountered elements will not be null.</a:t>
                      </a:r>
                    </a:p>
                  </a:txBody>
                  <a:tcPr/>
                </a:tc>
                <a:tc>
                  <a:txBody>
                    <a:bodyPr/>
                    <a:lstStyle/>
                    <a:p>
                      <a:r>
                        <a:rPr lang="en-CA" sz="800" dirty="0" smtClean="0"/>
                        <a:t>+ HashSet (not IntStream</a:t>
                      </a:r>
                      <a:r>
                        <a:rPr lang="en-CA" sz="800" baseline="0" dirty="0" smtClean="0"/>
                        <a:t> as expected ! TODO BUG?)</a:t>
                      </a:r>
                      <a:endParaRPr lang="en-CA" sz="800" dirty="0" smtClean="0"/>
                    </a:p>
                  </a:txBody>
                  <a:tcPr/>
                </a:tc>
                <a:tc>
                  <a:txBody>
                    <a:bodyPr/>
                    <a:lstStyle/>
                    <a:p>
                      <a:r>
                        <a:rPr lang="en-CA" sz="800" dirty="0" smtClean="0"/>
                        <a:t>TODO should it be added by </a:t>
                      </a:r>
                      <a:r>
                        <a:rPr lang="en-CA" sz="800" dirty="0" err="1" smtClean="0"/>
                        <a:t>mapToXXX</a:t>
                      </a:r>
                      <a:r>
                        <a:rPr lang="en-CA" sz="800" dirty="0" smtClean="0"/>
                        <a:t> ()</a:t>
                      </a:r>
                    </a:p>
                  </a:txBody>
                  <a:tcPr/>
                </a:tc>
                <a:tc>
                  <a:txBody>
                    <a:bodyPr/>
                    <a:lstStyle/>
                    <a:p>
                      <a:r>
                        <a:rPr lang="en-CA" sz="800" dirty="0" err="1" smtClean="0"/>
                        <a:t>Stream.concat</a:t>
                      </a:r>
                      <a:r>
                        <a:rPr lang="en-CA" sz="800" dirty="0" smtClean="0"/>
                        <a:t>() with</a:t>
                      </a:r>
                      <a:r>
                        <a:rPr lang="en-CA" sz="800" baseline="0" dirty="0" smtClean="0"/>
                        <a:t> a non…</a:t>
                      </a:r>
                    </a:p>
                    <a:p>
                      <a:r>
                        <a:rPr lang="en-CA" sz="800" baseline="0" dirty="0" smtClean="0"/>
                        <a:t>TODO map methods too</a:t>
                      </a:r>
                      <a:endParaRPr lang="en-CA" sz="800" dirty="0"/>
                    </a:p>
                  </a:txBody>
                  <a:tcPr/>
                </a:tc>
              </a:tr>
              <a:tr h="127631">
                <a:tc>
                  <a:txBody>
                    <a:bodyPr/>
                    <a:lstStyle/>
                    <a:p>
                      <a:pPr algn="ctr"/>
                      <a:r>
                        <a:rPr lang="en-CA" sz="800" dirty="0" smtClean="0"/>
                        <a:t>ORDERED</a:t>
                      </a:r>
                      <a:endParaRPr lang="en-CA" sz="800" dirty="0"/>
                    </a:p>
                  </a:txBody>
                  <a:tcPr/>
                </a:tc>
                <a:tc>
                  <a:txBody>
                    <a:bodyPr/>
                    <a:lstStyle/>
                    <a:p>
                      <a:r>
                        <a:rPr lang="en-CA" sz="800" dirty="0" smtClean="0"/>
                        <a:t>Characteristic value signifying that an encounter order is defined for elements.</a:t>
                      </a:r>
                    </a:p>
                  </a:txBody>
                  <a:tcPr/>
                </a:tc>
                <a:tc>
                  <a:txBody>
                    <a:bodyPr/>
                    <a:lstStyle/>
                    <a:p>
                      <a:r>
                        <a:rPr lang="en-CA" sz="800" dirty="0" smtClean="0"/>
                        <a:t>+ ArrayList</a:t>
                      </a:r>
                    </a:p>
                    <a:p>
                      <a:r>
                        <a:rPr lang="en-CA" sz="800" dirty="0" smtClean="0"/>
                        <a:t>- HashSet</a:t>
                      </a:r>
                    </a:p>
                  </a:txBody>
                  <a:tcPr/>
                </a:tc>
                <a:tc>
                  <a:txBody>
                    <a:bodyPr/>
                    <a:lstStyle/>
                    <a:p>
                      <a:r>
                        <a:rPr lang="en-CA" sz="800" dirty="0" smtClean="0"/>
                        <a:t>sorted()</a:t>
                      </a:r>
                    </a:p>
                  </a:txBody>
                  <a:tcPr/>
                </a:tc>
                <a:tc>
                  <a:txBody>
                    <a:bodyPr/>
                    <a:lstStyle/>
                    <a:p>
                      <a:r>
                        <a:rPr lang="en-CA" sz="800" dirty="0" err="1" smtClean="0"/>
                        <a:t>Stream.concat</a:t>
                      </a:r>
                      <a:r>
                        <a:rPr lang="en-CA" sz="800" dirty="0" smtClean="0"/>
                        <a:t>() with</a:t>
                      </a:r>
                      <a:r>
                        <a:rPr lang="en-CA" sz="800" baseline="0" dirty="0" smtClean="0"/>
                        <a:t> a non…</a:t>
                      </a:r>
                      <a:endParaRPr lang="en-CA" sz="800" dirty="0" smtClean="0"/>
                    </a:p>
                    <a:p>
                      <a:r>
                        <a:rPr lang="en-CA" sz="800" dirty="0" smtClean="0"/>
                        <a:t>unordered()</a:t>
                      </a:r>
                    </a:p>
                  </a:txBody>
                  <a:tcPr/>
                </a:tc>
              </a:tr>
              <a:tr h="0">
                <a:tc>
                  <a:txBody>
                    <a:bodyPr/>
                    <a:lstStyle/>
                    <a:p>
                      <a:pPr algn="ctr"/>
                      <a:r>
                        <a:rPr lang="en-CA" sz="800" dirty="0" smtClean="0"/>
                        <a:t>SORTED</a:t>
                      </a:r>
                      <a:endParaRPr lang="en-CA" sz="800" dirty="0"/>
                    </a:p>
                  </a:txBody>
                  <a:tcPr/>
                </a:tc>
                <a:tc>
                  <a:txBody>
                    <a:bodyPr/>
                    <a:lstStyle/>
                    <a:p>
                      <a:r>
                        <a:rPr lang="en-CA" sz="800" dirty="0" smtClean="0"/>
                        <a:t>Characteristic value signifying that encounter order follows a defined sort order.</a:t>
                      </a:r>
                      <a:endParaRPr lang="en-CA" sz="800" dirty="0"/>
                    </a:p>
                  </a:txBody>
                  <a:tcPr/>
                </a:tc>
                <a:tc>
                  <a:txBody>
                    <a:bodyPr/>
                    <a:lstStyle/>
                    <a:p>
                      <a:r>
                        <a:rPr lang="en-CA" sz="800" dirty="0" smtClean="0"/>
                        <a:t>+ TreeMap, TreeSet</a:t>
                      </a:r>
                      <a:br>
                        <a:rPr lang="en-CA" sz="800" dirty="0" smtClean="0"/>
                      </a:br>
                      <a:r>
                        <a:rPr lang="en-CA" sz="800" dirty="0" smtClean="0"/>
                        <a:t>- HashSet, ArrayList</a:t>
                      </a:r>
                      <a:endParaRPr lang="en-CA" sz="800" dirty="0"/>
                    </a:p>
                  </a:txBody>
                  <a:tcPr/>
                </a:tc>
                <a:tc>
                  <a:txBody>
                    <a:bodyPr/>
                    <a:lstStyle/>
                    <a:p>
                      <a:r>
                        <a:rPr lang="en-CA" sz="800" dirty="0" smtClean="0"/>
                        <a:t>sorted()</a:t>
                      </a:r>
                      <a:endParaRPr lang="en-CA" sz="800" dirty="0"/>
                    </a:p>
                  </a:txBody>
                  <a:tcPr/>
                </a:tc>
                <a:tc>
                  <a:txBody>
                    <a:bodyPr/>
                    <a:lstStyle/>
                    <a:p>
                      <a:r>
                        <a:rPr lang="en-CA" sz="800" dirty="0" err="1" smtClean="0"/>
                        <a:t>Stream.concat</a:t>
                      </a:r>
                      <a:r>
                        <a:rPr lang="en-CA" sz="800" dirty="0" smtClean="0"/>
                        <a:t>() with</a:t>
                      </a:r>
                      <a:r>
                        <a:rPr lang="en-CA" sz="800" baseline="0" dirty="0" smtClean="0"/>
                        <a:t> a non…</a:t>
                      </a:r>
                      <a:endParaRPr lang="en-CA" sz="800" dirty="0" smtClean="0"/>
                    </a:p>
                    <a:p>
                      <a:r>
                        <a:rPr lang="en-CA" sz="800" dirty="0" smtClean="0"/>
                        <a:t>Should be with unordered() but is not. </a:t>
                      </a:r>
                      <a:r>
                        <a:rPr lang="en-CA" sz="800" b="1" dirty="0" smtClean="0"/>
                        <a:t>BUG!</a:t>
                      </a:r>
                    </a:p>
                    <a:p>
                      <a:r>
                        <a:rPr lang="en-CA" sz="800" dirty="0" smtClean="0"/>
                        <a:t>map(), </a:t>
                      </a:r>
                      <a:r>
                        <a:rPr lang="en-CA" sz="800" dirty="0" err="1" smtClean="0"/>
                        <a:t>mapToXXX</a:t>
                      </a:r>
                      <a:r>
                        <a:rPr lang="en-CA" sz="800" dirty="0" smtClean="0"/>
                        <a:t>(),</a:t>
                      </a:r>
                      <a:r>
                        <a:rPr lang="en-CA" sz="800" baseline="0" dirty="0" smtClean="0"/>
                        <a:t> </a:t>
                      </a:r>
                      <a:r>
                        <a:rPr lang="en-CA" sz="800" dirty="0" err="1" smtClean="0"/>
                        <a:t>flatMap</a:t>
                      </a:r>
                      <a:r>
                        <a:rPr lang="en-CA" sz="800" dirty="0" smtClean="0"/>
                        <a:t>() ,</a:t>
                      </a:r>
                      <a:r>
                        <a:rPr lang="en-CA" sz="800" baseline="0" dirty="0" smtClean="0"/>
                        <a:t> </a:t>
                      </a:r>
                      <a:r>
                        <a:rPr lang="en-CA" sz="800" baseline="0" dirty="0" err="1" smtClean="0"/>
                        <a:t>flatMapToXXX</a:t>
                      </a:r>
                      <a:r>
                        <a:rPr lang="en-CA" sz="800" baseline="0" dirty="0" smtClean="0"/>
                        <a:t>()</a:t>
                      </a:r>
                      <a:endParaRPr lang="en-CA" sz="800" dirty="0"/>
                    </a:p>
                  </a:txBody>
                  <a:tcPr/>
                </a:tc>
              </a:tr>
              <a:tr h="386050">
                <a:tc>
                  <a:txBody>
                    <a:bodyPr/>
                    <a:lstStyle/>
                    <a:p>
                      <a:pPr algn="ctr"/>
                      <a:r>
                        <a:rPr lang="en-CA" sz="800" dirty="0" smtClean="0"/>
                        <a:t>SIZED</a:t>
                      </a:r>
                      <a:endParaRPr lang="en-CA" sz="800" dirty="0"/>
                    </a:p>
                  </a:txBody>
                  <a:tcPr/>
                </a:tc>
                <a:tc>
                  <a:txBody>
                    <a:bodyPr/>
                    <a:lstStyle/>
                    <a:p>
                      <a:r>
                        <a:rPr lang="en-CA" sz="800" dirty="0" smtClean="0"/>
                        <a:t>Characteristic value signifying that the value returned from </a:t>
                      </a:r>
                      <a:r>
                        <a:rPr lang="en-CA" sz="800" dirty="0" err="1" smtClean="0"/>
                        <a:t>estimateSize</a:t>
                      </a:r>
                      <a:r>
                        <a:rPr lang="en-CA" sz="800" dirty="0" smtClean="0"/>
                        <a:t>() prior to traversal or splitting represents a finite size that, in the absence of structural source modification, represents an exact count of the number of elements that would be encountered by a complete traversal.</a:t>
                      </a:r>
                      <a:endParaRPr lang="en-CA" sz="800" dirty="0"/>
                    </a:p>
                  </a:txBody>
                  <a:tcPr/>
                </a:tc>
                <a:tc>
                  <a:txBody>
                    <a:bodyPr/>
                    <a:lstStyle/>
                    <a:p>
                      <a:r>
                        <a:rPr lang="en-CA" sz="800" dirty="0" smtClean="0"/>
                        <a:t>+ HashSet</a:t>
                      </a:r>
                      <a:br>
                        <a:rPr lang="en-CA" sz="800" dirty="0" smtClean="0"/>
                      </a:br>
                      <a:r>
                        <a:rPr lang="en-CA" sz="800" dirty="0" smtClean="0"/>
                        <a:t>-</a:t>
                      </a:r>
                      <a:r>
                        <a:rPr lang="en-CA" sz="800" dirty="0" err="1" smtClean="0"/>
                        <a:t>Stream.generate</a:t>
                      </a:r>
                      <a:r>
                        <a:rPr lang="en-CA" sz="800" dirty="0" smtClean="0"/>
                        <a:t>&lt;Supplier&lt;&gt;)</a:t>
                      </a:r>
                    </a:p>
                    <a:p>
                      <a:pPr marL="0" indent="0">
                        <a:buFontTx/>
                        <a:buNone/>
                      </a:pPr>
                      <a:r>
                        <a:rPr lang="en-CA" sz="800" dirty="0" smtClean="0"/>
                        <a:t>-ConcurrentSkipListSet</a:t>
                      </a:r>
                      <a:endParaRPr lang="en-CA" sz="800" dirty="0"/>
                    </a:p>
                  </a:txBody>
                  <a:tcPr/>
                </a:tc>
                <a:tc>
                  <a:txBody>
                    <a:bodyPr/>
                    <a:lstStyle/>
                    <a:p>
                      <a:r>
                        <a:rPr lang="en-CA" sz="800" dirty="0" smtClean="0"/>
                        <a:t>limit()</a:t>
                      </a:r>
                      <a:r>
                        <a:rPr lang="en-CA" sz="800" baseline="0" dirty="0" smtClean="0"/>
                        <a:t> should but does not. BUG? It is a max but…</a:t>
                      </a:r>
                      <a:endParaRPr lang="en-CA" sz="800" dirty="0"/>
                    </a:p>
                  </a:txBody>
                  <a:tcPr/>
                </a:tc>
                <a:tc>
                  <a:txBody>
                    <a:bodyPr/>
                    <a:lstStyle/>
                    <a:p>
                      <a:r>
                        <a:rPr lang="en-CA" sz="800" dirty="0" err="1" smtClean="0"/>
                        <a:t>Stream.concat</a:t>
                      </a:r>
                      <a:r>
                        <a:rPr lang="en-CA" sz="800" dirty="0" smtClean="0"/>
                        <a:t>() with</a:t>
                      </a:r>
                      <a:r>
                        <a:rPr lang="en-CA" sz="800" baseline="0" dirty="0" smtClean="0"/>
                        <a:t> a non…</a:t>
                      </a:r>
                      <a:endParaRPr lang="en-CA" sz="800" dirty="0" smtClean="0"/>
                    </a:p>
                    <a:p>
                      <a:r>
                        <a:rPr lang="en-CA" sz="800" dirty="0" smtClean="0"/>
                        <a:t>filter()</a:t>
                      </a:r>
                      <a:r>
                        <a:rPr lang="en-CA" sz="800" baseline="0" dirty="0" smtClean="0"/>
                        <a:t>, </a:t>
                      </a:r>
                      <a:r>
                        <a:rPr lang="en-CA" sz="800" dirty="0" err="1" smtClean="0"/>
                        <a:t>flatMap</a:t>
                      </a:r>
                      <a:r>
                        <a:rPr lang="en-CA" sz="800" dirty="0" smtClean="0"/>
                        <a:t>(),</a:t>
                      </a:r>
                      <a:r>
                        <a:rPr lang="en-CA" sz="800" baseline="0" dirty="0" smtClean="0"/>
                        <a:t> </a:t>
                      </a:r>
                      <a:r>
                        <a:rPr lang="en-CA" sz="800" baseline="0" dirty="0" err="1" smtClean="0"/>
                        <a:t>flatMapToXXX</a:t>
                      </a:r>
                      <a:r>
                        <a:rPr lang="en-CA" sz="800" baseline="0" dirty="0" smtClean="0"/>
                        <a:t>(), </a:t>
                      </a:r>
                      <a:r>
                        <a:rPr lang="en-CA" sz="800" dirty="0" smtClean="0"/>
                        <a:t> distinct()</a:t>
                      </a:r>
                    </a:p>
                    <a:p>
                      <a:endParaRPr lang="en-CA" sz="800" dirty="0"/>
                    </a:p>
                  </a:txBody>
                  <a:tcPr/>
                </a:tc>
              </a:tr>
              <a:tr h="255075">
                <a:tc>
                  <a:txBody>
                    <a:bodyPr/>
                    <a:lstStyle/>
                    <a:p>
                      <a:pPr algn="ctr"/>
                      <a:r>
                        <a:rPr lang="en-CA" sz="800" dirty="0" smtClean="0"/>
                        <a:t>SUBSIZED</a:t>
                      </a:r>
                      <a:endParaRPr lang="en-CA" sz="800" dirty="0"/>
                    </a:p>
                  </a:txBody>
                  <a:tcPr/>
                </a:tc>
                <a:tc>
                  <a:txBody>
                    <a:bodyPr/>
                    <a:lstStyle/>
                    <a:p>
                      <a:r>
                        <a:rPr lang="en-CA" sz="800" dirty="0" smtClean="0"/>
                        <a:t>Characteristic value signifying that all Spliterators resulting from </a:t>
                      </a:r>
                      <a:r>
                        <a:rPr lang="en-CA" sz="800" dirty="0" err="1" smtClean="0"/>
                        <a:t>trySplit</a:t>
                      </a:r>
                      <a:r>
                        <a:rPr lang="en-CA" sz="800" dirty="0" smtClean="0"/>
                        <a:t>() will be both SIZED and SUBSIZED.</a:t>
                      </a:r>
                      <a:endParaRPr lang="en-CA" sz="800" dirty="0"/>
                    </a:p>
                  </a:txBody>
                  <a:tcPr/>
                </a:tc>
                <a:tc>
                  <a:txBody>
                    <a:bodyPr/>
                    <a:lstStyle/>
                    <a:p>
                      <a:r>
                        <a:rPr lang="en-CA" sz="800" dirty="0" smtClean="0"/>
                        <a:t>+ HashSet</a:t>
                      </a:r>
                    </a:p>
                    <a:p>
                      <a:r>
                        <a:rPr lang="en-CA" sz="800" dirty="0" smtClean="0"/>
                        <a:t>- </a:t>
                      </a:r>
                      <a:r>
                        <a:rPr lang="en-CA" sz="800" dirty="0" err="1" smtClean="0"/>
                        <a:t>Stream.generate</a:t>
                      </a:r>
                      <a:r>
                        <a:rPr lang="en-CA" sz="800" dirty="0" smtClean="0"/>
                        <a:t>(Supplier&lt;T&gt;)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800" dirty="0" smtClean="0"/>
                        <a:t>limit()</a:t>
                      </a:r>
                      <a:r>
                        <a:rPr lang="en-CA" sz="800" baseline="0" dirty="0" smtClean="0"/>
                        <a:t> should but does not. BUG?</a:t>
                      </a:r>
                      <a:endParaRPr lang="en-CA" sz="800" dirty="0" smtClean="0"/>
                    </a:p>
                  </a:txBody>
                  <a:tcPr/>
                </a:tc>
                <a:tc>
                  <a:txBody>
                    <a:bodyPr/>
                    <a:lstStyle/>
                    <a:p>
                      <a:r>
                        <a:rPr lang="en-CA" sz="800" dirty="0" err="1" smtClean="0"/>
                        <a:t>Stream.concat</a:t>
                      </a:r>
                      <a:r>
                        <a:rPr lang="en-CA" sz="800" dirty="0" smtClean="0"/>
                        <a:t>() with</a:t>
                      </a:r>
                      <a:r>
                        <a:rPr lang="en-CA" sz="800" baseline="0" dirty="0" smtClean="0"/>
                        <a:t> a non…</a:t>
                      </a:r>
                    </a:p>
                    <a:p>
                      <a:r>
                        <a:rPr lang="en-CA" sz="800" baseline="0" dirty="0" smtClean="0"/>
                        <a:t>TODO test filter() and </a:t>
                      </a:r>
                      <a:r>
                        <a:rPr lang="en-CA" sz="800" baseline="0" dirty="0" err="1" smtClean="0"/>
                        <a:t>flatMap</a:t>
                      </a:r>
                      <a:r>
                        <a:rPr lang="en-CA" sz="800" baseline="0" dirty="0" smtClean="0"/>
                        <a:t>()</a:t>
                      </a:r>
                      <a:endParaRPr lang="en-CA" sz="800" dirty="0"/>
                    </a:p>
                  </a:txBody>
                  <a:tcPr/>
                </a:tc>
              </a:tr>
            </a:tbl>
          </a:graphicData>
        </a:graphic>
      </p:graphicFrame>
      <p:sp>
        <p:nvSpPr>
          <p:cNvPr id="5" name="Rectangle 3"/>
          <p:cNvSpPr>
            <a:spLocks noGrp="1" noChangeArrowheads="1"/>
          </p:cNvSpPr>
          <p:nvPr>
            <p:ph idx="1"/>
          </p:nvPr>
        </p:nvSpPr>
        <p:spPr>
          <a:xfrm>
            <a:off x="165388" y="4883661"/>
            <a:ext cx="8771138" cy="1491450"/>
          </a:xfrm>
        </p:spPr>
        <p:txBody>
          <a:bodyPr/>
          <a:lstStyle/>
          <a:p>
            <a:r>
              <a:rPr lang="en-CA" sz="800" u="sng" dirty="0" smtClean="0"/>
              <a:t>Invariants:</a:t>
            </a:r>
            <a:r>
              <a:rPr lang="en-CA" sz="800" dirty="0" smtClean="0"/>
              <a:t> A source is </a:t>
            </a:r>
            <a:r>
              <a:rPr lang="en-CA" sz="800" dirty="0" smtClean="0">
                <a:solidFill>
                  <a:srgbClr val="000000"/>
                </a:solidFill>
              </a:rPr>
              <a:t>IMMUTABLE</a:t>
            </a:r>
            <a:r>
              <a:rPr lang="en-CA" sz="800" dirty="0" smtClean="0"/>
              <a:t>, </a:t>
            </a:r>
            <a:r>
              <a:rPr lang="en-CA" sz="800" dirty="0" smtClean="0">
                <a:solidFill>
                  <a:srgbClr val="000000"/>
                </a:solidFill>
              </a:rPr>
              <a:t>CONCURRENT</a:t>
            </a:r>
            <a:r>
              <a:rPr lang="en-CA" sz="800" dirty="0" smtClean="0"/>
              <a:t> or none of them and in this case must document its policy for the detection of structural interference. A </a:t>
            </a:r>
            <a:r>
              <a:rPr lang="en-CA" sz="800" dirty="0" smtClean="0">
                <a:solidFill>
                  <a:srgbClr val="000000"/>
                </a:solidFill>
              </a:rPr>
              <a:t>SORTED</a:t>
            </a:r>
            <a:r>
              <a:rPr lang="en-CA" sz="800" dirty="0" smtClean="0"/>
              <a:t> source is also </a:t>
            </a:r>
            <a:r>
              <a:rPr lang="en-CA" sz="800" dirty="0" smtClean="0">
                <a:solidFill>
                  <a:srgbClr val="000000"/>
                </a:solidFill>
              </a:rPr>
              <a:t>ORDERED</a:t>
            </a:r>
            <a:r>
              <a:rPr lang="en-CA" sz="800" dirty="0" smtClean="0"/>
              <a:t>. A </a:t>
            </a:r>
            <a:r>
              <a:rPr lang="en-CA" sz="800" dirty="0" smtClean="0">
                <a:solidFill>
                  <a:srgbClr val="000000"/>
                </a:solidFill>
              </a:rPr>
              <a:t>SUBSIZED</a:t>
            </a:r>
            <a:r>
              <a:rPr lang="en-CA" sz="800" dirty="0" smtClean="0"/>
              <a:t> source is also </a:t>
            </a:r>
            <a:r>
              <a:rPr lang="en-CA" sz="800" dirty="0" smtClean="0">
                <a:solidFill>
                  <a:srgbClr val="000000"/>
                </a:solidFill>
              </a:rPr>
              <a:t>SIZED</a:t>
            </a:r>
            <a:r>
              <a:rPr lang="en-CA" sz="800" dirty="0" smtClean="0"/>
              <a:t> or is inconsistent. A source should be </a:t>
            </a:r>
            <a:r>
              <a:rPr lang="en-CA" sz="800" dirty="0" smtClean="0">
                <a:solidFill>
                  <a:srgbClr val="000000"/>
                </a:solidFill>
              </a:rPr>
              <a:t>CONCURRENT</a:t>
            </a:r>
            <a:r>
              <a:rPr lang="en-CA" sz="800" dirty="0" smtClean="0"/>
              <a:t>, </a:t>
            </a:r>
            <a:r>
              <a:rPr lang="en-CA" sz="800" dirty="0" smtClean="0">
                <a:solidFill>
                  <a:srgbClr val="000000"/>
                </a:solidFill>
              </a:rPr>
              <a:t>SIZED</a:t>
            </a:r>
            <a:r>
              <a:rPr lang="en-CA" sz="800" dirty="0" smtClean="0"/>
              <a:t> or none of them but not both. An infinite stream cannot be </a:t>
            </a:r>
            <a:r>
              <a:rPr lang="en-CA" sz="800" dirty="0" smtClean="0">
                <a:solidFill>
                  <a:srgbClr val="000000"/>
                </a:solidFill>
              </a:rPr>
              <a:t>SIZED</a:t>
            </a:r>
            <a:r>
              <a:rPr lang="en-CA" sz="800" dirty="0" smtClean="0"/>
              <a:t>.</a:t>
            </a:r>
          </a:p>
          <a:p>
            <a:r>
              <a:rPr lang="en-CA" sz="800" dirty="0" smtClean="0"/>
              <a:t>The characteristics of the source (may) have an impact on the performance of the </a:t>
            </a:r>
            <a:r>
              <a:rPr lang="en-CA" sz="800" dirty="0" smtClean="0">
                <a:solidFill>
                  <a:srgbClr val="000000"/>
                </a:solidFill>
              </a:rPr>
              <a:t>Stream</a:t>
            </a:r>
            <a:r>
              <a:rPr lang="en-CA" sz="800" dirty="0" smtClean="0"/>
              <a:t> operation or of the </a:t>
            </a:r>
            <a:r>
              <a:rPr lang="en-CA" sz="800" dirty="0" smtClean="0">
                <a:solidFill>
                  <a:srgbClr val="000000"/>
                </a:solidFill>
              </a:rPr>
              <a:t>Collector</a:t>
            </a:r>
            <a:r>
              <a:rPr lang="en-CA" sz="800" dirty="0" smtClean="0"/>
              <a:t> (which as its own characteristics) as well as on the parallelization. Giving up on the ordering can help. Possibly, sorting can help if we are looking for a minimum.</a:t>
            </a:r>
          </a:p>
          <a:p>
            <a:r>
              <a:rPr lang="en-CA" sz="800" dirty="0" smtClean="0"/>
              <a:t>The characteristics can change after a split or depending on some intermediate operations. Generally the new Spliterator and the original one have the same characteristics as before.</a:t>
            </a:r>
          </a:p>
          <a:p>
            <a:r>
              <a:rPr lang="en-CA" sz="800" dirty="0" smtClean="0"/>
              <a:t>Some operations depend on the ordering and this can hinder their performance. In some case you can choose ordered or not e.g. </a:t>
            </a:r>
            <a:r>
              <a:rPr lang="en-CA" sz="800" dirty="0" err="1" smtClean="0">
                <a:solidFill>
                  <a:srgbClr val="000000"/>
                </a:solidFill>
              </a:rPr>
              <a:t>forEach</a:t>
            </a:r>
            <a:r>
              <a:rPr lang="en-CA" sz="800" dirty="0" smtClean="0">
                <a:solidFill>
                  <a:srgbClr val="000000"/>
                </a:solidFill>
              </a:rPr>
              <a:t>() </a:t>
            </a:r>
            <a:r>
              <a:rPr lang="en-CA" sz="800" dirty="0" smtClean="0"/>
              <a:t>and </a:t>
            </a:r>
            <a:r>
              <a:rPr lang="en-CA" sz="800" dirty="0" err="1" smtClean="0">
                <a:solidFill>
                  <a:srgbClr val="000000"/>
                </a:solidFill>
              </a:rPr>
              <a:t>forEachOrdered</a:t>
            </a:r>
            <a:r>
              <a:rPr lang="en-CA" sz="800" dirty="0" smtClean="0">
                <a:solidFill>
                  <a:srgbClr val="000000"/>
                </a:solidFill>
              </a:rPr>
              <a:t>()</a:t>
            </a:r>
            <a:r>
              <a:rPr lang="en-CA" sz="800" dirty="0" smtClean="0"/>
              <a:t> have the same behavior for a sequential stream but not for a parallel steam.</a:t>
            </a:r>
          </a:p>
          <a:p>
            <a:r>
              <a:rPr lang="en-CA" sz="800" dirty="0" smtClean="0"/>
              <a:t>For a concatenated </a:t>
            </a:r>
            <a:r>
              <a:rPr lang="en-CA" sz="800" dirty="0" smtClean="0">
                <a:solidFill>
                  <a:srgbClr val="000000"/>
                </a:solidFill>
              </a:rPr>
              <a:t>Stream</a:t>
            </a:r>
            <a:r>
              <a:rPr lang="en-CA" sz="800" dirty="0" smtClean="0"/>
              <a:t> (</a:t>
            </a:r>
            <a:r>
              <a:rPr lang="en-CA" sz="800" dirty="0" err="1" smtClean="0">
                <a:solidFill>
                  <a:srgbClr val="000000"/>
                </a:solidFill>
              </a:rPr>
              <a:t>Stream.concat</a:t>
            </a:r>
            <a:r>
              <a:rPr lang="en-CA" sz="800" dirty="0" smtClean="0">
                <a:solidFill>
                  <a:srgbClr val="000000"/>
                </a:solidFill>
              </a:rPr>
              <a:t>(</a:t>
            </a:r>
            <a:r>
              <a:rPr lang="en-CA" sz="800" dirty="0" err="1" smtClean="0">
                <a:solidFill>
                  <a:srgbClr val="000000"/>
                </a:solidFill>
              </a:rPr>
              <a:t>a,b</a:t>
            </a:r>
            <a:r>
              <a:rPr lang="en-CA" sz="800" dirty="0" smtClean="0">
                <a:solidFill>
                  <a:srgbClr val="000000"/>
                </a:solidFill>
              </a:rPr>
              <a:t>)</a:t>
            </a:r>
            <a:r>
              <a:rPr lang="en-CA" sz="800" dirty="0" smtClean="0"/>
              <a:t>), the split happens between a and b. The characteristics are potentially different before and after the split w/o an intermediate operation! This can likely happen to other </a:t>
            </a:r>
            <a:r>
              <a:rPr lang="en-CA" sz="800" dirty="0" err="1" smtClean="0"/>
              <a:t>spliterators</a:t>
            </a:r>
            <a:r>
              <a:rPr lang="en-CA" sz="800" dirty="0" smtClean="0"/>
              <a:t> but you would have to apply an intermediate operation!</a:t>
            </a:r>
          </a:p>
        </p:txBody>
      </p:sp>
    </p:spTree>
    <p:extLst>
      <p:ext uri="{BB962C8B-B14F-4D97-AF65-F5344CB8AC3E}">
        <p14:creationId xmlns:p14="http://schemas.microsoft.com/office/powerpoint/2010/main" val="3439633585"/>
      </p:ext>
    </p:extLst>
  </p:cSld>
  <p:clrMapOvr>
    <a:masterClrMapping/>
  </p:clrMapOvr>
  <p:transition spd="med" advTm="12000"/>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sz="2000" dirty="0" smtClean="0"/>
              <a:t>Topic 5 : Ideal characteristics of a stream source </a:t>
            </a:r>
            <a:r>
              <a:rPr lang="en-US" sz="2000" dirty="0"/>
              <a:t>[</a:t>
            </a:r>
            <a:r>
              <a:rPr lang="en-US" sz="2000" dirty="0" err="1"/>
              <a:t>JDSpliterator</a:t>
            </a:r>
            <a:r>
              <a:rPr lang="en-US" sz="2000" dirty="0" smtClean="0"/>
              <a: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704379469"/>
              </p:ext>
            </p:extLst>
          </p:nvPr>
        </p:nvGraphicFramePr>
        <p:xfrm>
          <a:off x="532659" y="961582"/>
          <a:ext cx="8096435" cy="2580610"/>
        </p:xfrm>
        <a:graphic>
          <a:graphicData uri="http://schemas.openxmlformats.org/drawingml/2006/table">
            <a:tbl>
              <a:tblPr firstRow="1" bandRow="1">
                <a:tableStyleId>{5C22544A-7EE6-4342-B048-85BDC9FD1C3A}</a:tableStyleId>
              </a:tblPr>
              <a:tblGrid>
                <a:gridCol w="8096435"/>
              </a:tblGrid>
              <a:tr h="386050">
                <a:tc>
                  <a:txBody>
                    <a:bodyPr/>
                    <a:lstStyle/>
                    <a:p>
                      <a:pPr algn="ctr"/>
                      <a:r>
                        <a:rPr lang="en-US" sz="1800" dirty="0" smtClean="0"/>
                        <a:t>By decreasing order of preference</a:t>
                      </a:r>
                      <a:endParaRPr lang="en-US" sz="1800" dirty="0"/>
                    </a:p>
                  </a:txBody>
                  <a:tcPr/>
                </a:tc>
              </a:tr>
              <a:tr h="287725">
                <a:tc>
                  <a:txBody>
                    <a:bodyPr/>
                    <a:lstStyle/>
                    <a:p>
                      <a:r>
                        <a:rPr lang="en-CA" dirty="0" smtClean="0"/>
                        <a:t>AN IMMUTABLE source.</a:t>
                      </a:r>
                      <a:endParaRPr lang="en-CA" dirty="0"/>
                    </a:p>
                  </a:txBody>
                  <a:tcPr/>
                </a:tc>
              </a:tr>
              <a:tr h="336750">
                <a:tc>
                  <a:txBody>
                    <a:bodyPr/>
                    <a:lstStyle/>
                    <a:p>
                      <a:r>
                        <a:rPr lang="en-CA" dirty="0" smtClean="0"/>
                        <a:t>A CONCURRENT source.</a:t>
                      </a:r>
                      <a:endParaRPr lang="en-CA" dirty="0"/>
                    </a:p>
                  </a:txBody>
                  <a:tcPr/>
                </a:tc>
              </a:tr>
              <a:tr h="0">
                <a:tc>
                  <a:txBody>
                    <a:bodyPr/>
                    <a:lstStyle/>
                    <a:p>
                      <a:r>
                        <a:rPr lang="en-CA" dirty="0" smtClean="0"/>
                        <a:t>A mutable source with a late-binding and fail-fast Spliterator.</a:t>
                      </a:r>
                      <a:endParaRPr lang="en-CA" dirty="0"/>
                    </a:p>
                  </a:txBody>
                  <a:tcPr/>
                </a:tc>
              </a:tr>
              <a:tr h="267679">
                <a:tc>
                  <a:txBody>
                    <a:bodyPr/>
                    <a:lstStyle/>
                    <a:p>
                      <a:r>
                        <a:rPr lang="en-CA" dirty="0" smtClean="0"/>
                        <a:t>A mutable source provides a non-late-binding but fail-fast Spliterator.</a:t>
                      </a:r>
                      <a:endParaRPr lang="en-CA" dirty="0"/>
                    </a:p>
                  </a:txBody>
                  <a:tcPr/>
                </a:tc>
              </a:tr>
              <a:tr h="127631">
                <a:tc>
                  <a:txBody>
                    <a:bodyPr/>
                    <a:lstStyle/>
                    <a:p>
                      <a:r>
                        <a:rPr lang="en-CA" dirty="0" smtClean="0"/>
                        <a:t>A mutable source provides a late-binding and non-fail-fast Spliterator. </a:t>
                      </a:r>
                      <a:endParaRPr lang="en-CA" dirty="0"/>
                    </a:p>
                  </a:txBody>
                  <a:tcPr/>
                </a:tc>
              </a:tr>
              <a:tr h="0">
                <a:tc>
                  <a:txBody>
                    <a:bodyPr/>
                    <a:lstStyle/>
                    <a:p>
                      <a:r>
                        <a:rPr lang="en-CA" dirty="0" smtClean="0"/>
                        <a:t>A mutable source provides a non-late-binding and non-fail-fast Spliterator. </a:t>
                      </a:r>
                      <a:endParaRPr lang="en-CA" dirty="0"/>
                    </a:p>
                  </a:txBody>
                  <a:tcPr/>
                </a:tc>
              </a:tr>
            </a:tbl>
          </a:graphicData>
        </a:graphic>
      </p:graphicFrame>
      <p:sp>
        <p:nvSpPr>
          <p:cNvPr id="5" name="Rectangle 3"/>
          <p:cNvSpPr>
            <a:spLocks noGrp="1" noChangeArrowheads="1"/>
          </p:cNvSpPr>
          <p:nvPr>
            <p:ph idx="1"/>
          </p:nvPr>
        </p:nvSpPr>
        <p:spPr>
          <a:xfrm>
            <a:off x="186431" y="3710866"/>
            <a:ext cx="8771138" cy="2672179"/>
          </a:xfrm>
        </p:spPr>
        <p:txBody>
          <a:bodyPr/>
          <a:lstStyle/>
          <a:p>
            <a:r>
              <a:rPr lang="en-CA" sz="1200" dirty="0" smtClean="0"/>
              <a:t>Late binding means that the terminal operation links the </a:t>
            </a:r>
            <a:r>
              <a:rPr lang="en-CA" sz="1200" dirty="0" smtClean="0">
                <a:solidFill>
                  <a:srgbClr val="000000"/>
                </a:solidFill>
              </a:rPr>
              <a:t>Spliterator</a:t>
            </a:r>
            <a:r>
              <a:rPr lang="en-CA" sz="1200" dirty="0" smtClean="0"/>
              <a:t> to the elements of its source not on creation but on first use (</a:t>
            </a:r>
            <a:r>
              <a:rPr lang="en-CA" sz="1200" dirty="0" err="1" smtClean="0">
                <a:solidFill>
                  <a:srgbClr val="000000"/>
                </a:solidFill>
              </a:rPr>
              <a:t>estimateSize</a:t>
            </a:r>
            <a:r>
              <a:rPr lang="en-CA" sz="1200" dirty="0" smtClean="0">
                <a:solidFill>
                  <a:srgbClr val="000000"/>
                </a:solidFill>
              </a:rPr>
              <a:t>(), </a:t>
            </a:r>
            <a:r>
              <a:rPr lang="en-CA" sz="1200" dirty="0" err="1" smtClean="0">
                <a:solidFill>
                  <a:srgbClr val="000000"/>
                </a:solidFill>
              </a:rPr>
              <a:t>trySplit</a:t>
            </a:r>
            <a:r>
              <a:rPr lang="en-CA" sz="1200" dirty="0" smtClean="0">
                <a:solidFill>
                  <a:srgbClr val="000000"/>
                </a:solidFill>
              </a:rPr>
              <a:t>() </a:t>
            </a:r>
            <a:r>
              <a:rPr lang="en-CA" sz="1200" dirty="0" smtClean="0"/>
              <a:t>…).</a:t>
            </a:r>
          </a:p>
          <a:p>
            <a:r>
              <a:rPr lang="en-CA" sz="1200" dirty="0" smtClean="0"/>
              <a:t>Fail-fast means that a concurrent modification will result ASAP in a </a:t>
            </a:r>
            <a:r>
              <a:rPr lang="en-CA" sz="1200" dirty="0" smtClean="0">
                <a:solidFill>
                  <a:srgbClr val="000000"/>
                </a:solidFill>
              </a:rPr>
              <a:t>ConcurrentModificationException</a:t>
            </a:r>
            <a:r>
              <a:rPr lang="en-CA" sz="1200" dirty="0" smtClean="0"/>
              <a:t>. The bulk traversal method </a:t>
            </a:r>
            <a:r>
              <a:rPr lang="en-CA" sz="1200" dirty="0" err="1" smtClean="0">
                <a:solidFill>
                  <a:srgbClr val="000000"/>
                </a:solidFill>
              </a:rPr>
              <a:t>forEachRemaining</a:t>
            </a:r>
            <a:r>
              <a:rPr lang="en-CA" sz="1200" dirty="0" smtClean="0">
                <a:solidFill>
                  <a:srgbClr val="000000"/>
                </a:solidFill>
              </a:rPr>
              <a:t>() </a:t>
            </a:r>
            <a:r>
              <a:rPr lang="en-CA" sz="1200" dirty="0" smtClean="0"/>
              <a:t>may test for the modification after its works rather than for each element.</a:t>
            </a:r>
            <a:endParaRPr lang="en-CA" sz="1200" dirty="0"/>
          </a:p>
          <a:p>
            <a:r>
              <a:rPr lang="en-CA" sz="1200" dirty="0" smtClean="0"/>
              <a:t>A </a:t>
            </a:r>
            <a:r>
              <a:rPr lang="en-CA" sz="1200" dirty="0" smtClean="0">
                <a:solidFill>
                  <a:srgbClr val="000000"/>
                </a:solidFill>
              </a:rPr>
              <a:t>Spliterator</a:t>
            </a:r>
            <a:r>
              <a:rPr lang="en-CA" sz="1200" dirty="0" smtClean="0"/>
              <a:t> neither </a:t>
            </a:r>
            <a:r>
              <a:rPr lang="en-CA" sz="1200" dirty="0" smtClean="0">
                <a:solidFill>
                  <a:srgbClr val="000000"/>
                </a:solidFill>
              </a:rPr>
              <a:t>IMMUTABLE</a:t>
            </a:r>
            <a:r>
              <a:rPr lang="en-CA" sz="1200" dirty="0" smtClean="0"/>
              <a:t> nor </a:t>
            </a:r>
            <a:r>
              <a:rPr lang="en-CA" sz="1200" dirty="0" smtClean="0">
                <a:solidFill>
                  <a:srgbClr val="000000"/>
                </a:solidFill>
              </a:rPr>
              <a:t>CONCURRENT</a:t>
            </a:r>
            <a:r>
              <a:rPr lang="en-CA" sz="1200" dirty="0" smtClean="0"/>
              <a:t> must document its policy regarding late-binding and fail-fast.</a:t>
            </a:r>
          </a:p>
          <a:p>
            <a:endParaRPr lang="en-CA" sz="1200" dirty="0" smtClean="0"/>
          </a:p>
          <a:p>
            <a:r>
              <a:rPr lang="en-CA" sz="1200" dirty="0" smtClean="0"/>
              <a:t>The </a:t>
            </a:r>
            <a:r>
              <a:rPr lang="en-CA" sz="1200" dirty="0" smtClean="0">
                <a:hlinkClick r:id="rId2"/>
              </a:rPr>
              <a:t>Spliterator </a:t>
            </a:r>
            <a:r>
              <a:rPr lang="en-CA" sz="1200" dirty="0" smtClean="0"/>
              <a:t>Javadoc is a great read like the </a:t>
            </a:r>
            <a:r>
              <a:rPr lang="en-CA" sz="1200" dirty="0" err="1" smtClean="0">
                <a:hlinkClick r:id="rId3"/>
              </a:rPr>
              <a:t>BaseStream</a:t>
            </a:r>
            <a:r>
              <a:rPr lang="en-CA" sz="1200" dirty="0" smtClean="0">
                <a:hlinkClick r:id="rId3"/>
              </a:rPr>
              <a:t> </a:t>
            </a:r>
            <a:r>
              <a:rPr lang="en-CA" sz="1200" dirty="0" smtClean="0"/>
              <a:t>Javadoc, the </a:t>
            </a:r>
            <a:r>
              <a:rPr lang="en-CA" sz="1200" dirty="0" smtClean="0">
                <a:hlinkClick r:id="rId4"/>
              </a:rPr>
              <a:t>Stream </a:t>
            </a:r>
            <a:r>
              <a:rPr lang="en-CA" sz="1200" dirty="0" smtClean="0"/>
              <a:t>Javadoc, the </a:t>
            </a:r>
            <a:r>
              <a:rPr lang="en-CA" sz="1200" dirty="0" smtClean="0">
                <a:hlinkClick r:id="rId5"/>
              </a:rPr>
              <a:t>Collector </a:t>
            </a:r>
            <a:r>
              <a:rPr lang="en-CA" sz="1200" dirty="0" smtClean="0"/>
              <a:t>Javadoc and the </a:t>
            </a:r>
            <a:r>
              <a:rPr lang="en-CA" sz="1200" dirty="0" smtClean="0">
                <a:hlinkClick r:id="rId6"/>
              </a:rPr>
              <a:t>Collectors </a:t>
            </a:r>
            <a:r>
              <a:rPr lang="en-CA" sz="1200" dirty="0" smtClean="0"/>
              <a:t>Javadoc as well as the documentation of the </a:t>
            </a:r>
            <a:r>
              <a:rPr lang="en-CA" sz="1200" dirty="0" smtClean="0">
                <a:hlinkClick r:id="rId7"/>
              </a:rPr>
              <a:t>stream</a:t>
            </a:r>
            <a:r>
              <a:rPr lang="en-CA" sz="1200" dirty="0" smtClean="0"/>
              <a:t> package itself.</a:t>
            </a:r>
          </a:p>
        </p:txBody>
      </p:sp>
    </p:spTree>
    <p:extLst>
      <p:ext uri="{BB962C8B-B14F-4D97-AF65-F5344CB8AC3E}">
        <p14:creationId xmlns:p14="http://schemas.microsoft.com/office/powerpoint/2010/main" val="447368642"/>
      </p:ext>
    </p:extLst>
  </p:cSld>
  <p:clrMapOvr>
    <a:masterClrMapping/>
  </p:clrMapOvr>
  <p:transition spd="med" advTm="12000"/>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43884" y="126076"/>
            <a:ext cx="8537278" cy="344442"/>
          </a:xfrm>
        </p:spPr>
        <p:txBody>
          <a:bodyPr/>
          <a:lstStyle/>
          <a:p>
            <a:r>
              <a:rPr lang="en-CA" sz="2000" dirty="0" smtClean="0"/>
              <a:t>Topic 5 : Characteristics of some streams and of the resulting split (new)</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704534221"/>
              </p:ext>
            </p:extLst>
          </p:nvPr>
        </p:nvGraphicFramePr>
        <p:xfrm>
          <a:off x="865762" y="504848"/>
          <a:ext cx="7791855" cy="3878834"/>
        </p:xfrm>
        <a:graphic>
          <a:graphicData uri="http://schemas.openxmlformats.org/drawingml/2006/table">
            <a:tbl>
              <a:tblPr firstRow="1" bandRow="1">
                <a:tableStyleId>{5C22544A-7EE6-4342-B048-85BDC9FD1C3A}</a:tableStyleId>
              </a:tblPr>
              <a:tblGrid>
                <a:gridCol w="1898118"/>
                <a:gridCol w="296418"/>
                <a:gridCol w="325985"/>
                <a:gridCol w="292474"/>
                <a:gridCol w="319311"/>
                <a:gridCol w="418289"/>
                <a:gridCol w="340468"/>
                <a:gridCol w="291830"/>
                <a:gridCol w="359923"/>
                <a:gridCol w="407760"/>
                <a:gridCol w="399636"/>
                <a:gridCol w="379379"/>
                <a:gridCol w="379378"/>
                <a:gridCol w="340468"/>
                <a:gridCol w="389107"/>
                <a:gridCol w="437745"/>
                <a:gridCol w="515566"/>
              </a:tblGrid>
              <a:tr h="288013">
                <a:tc>
                  <a:txBody>
                    <a:bodyPr/>
                    <a:lstStyle/>
                    <a:p>
                      <a:pPr algn="ctr" fontAlgn="b"/>
                      <a:r>
                        <a:rPr lang="en-CA" sz="900" b="1" i="0" u="none" strike="noStrike" dirty="0">
                          <a:solidFill>
                            <a:schemeClr val="bg1"/>
                          </a:solidFill>
                          <a:effectLst/>
                          <a:latin typeface="Calibri"/>
                        </a:rPr>
                        <a:t>Collection</a:t>
                      </a:r>
                    </a:p>
                  </a:txBody>
                  <a:tcPr marL="7620" marR="7620" marT="7620" marB="0" anchor="b"/>
                </a:tc>
                <a:tc>
                  <a:txBody>
                    <a:bodyPr/>
                    <a:lstStyle/>
                    <a:p>
                      <a:pPr algn="ctr" fontAlgn="b"/>
                      <a:r>
                        <a:rPr lang="en-CA" sz="900" b="1" i="0" u="none" strike="noStrike" dirty="0" smtClean="0">
                          <a:solidFill>
                            <a:schemeClr val="bg1"/>
                          </a:solidFill>
                          <a:effectLst/>
                          <a:latin typeface="Calibri"/>
                        </a:rPr>
                        <a:t>IMM.</a:t>
                      </a:r>
                      <a:endParaRPr lang="en-CA" sz="900" b="1" i="0" u="none" strike="noStrike" dirty="0">
                        <a:solidFill>
                          <a:schemeClr val="bg1"/>
                        </a:solidFill>
                        <a:effectLst/>
                        <a:latin typeface="Calibri"/>
                      </a:endParaRPr>
                    </a:p>
                  </a:txBody>
                  <a:tcPr marL="7620" marR="7620" marT="7620" marB="0" anchor="b"/>
                </a:tc>
                <a:tc>
                  <a:txBody>
                    <a:bodyPr/>
                    <a:lstStyle/>
                    <a:p>
                      <a:pPr algn="ctr" fontAlgn="b"/>
                      <a:r>
                        <a:rPr lang="en-CA" sz="900" b="1" i="0" u="none" strike="noStrike" dirty="0" smtClean="0">
                          <a:solidFill>
                            <a:schemeClr val="bg1"/>
                          </a:solidFill>
                          <a:effectLst/>
                          <a:latin typeface="Calibri"/>
                        </a:rPr>
                        <a:t>CONC.</a:t>
                      </a:r>
                      <a:endParaRPr lang="en-CA" sz="900" b="1" i="0" u="none" strike="noStrike" dirty="0">
                        <a:solidFill>
                          <a:schemeClr val="bg1"/>
                        </a:solidFill>
                        <a:effectLst/>
                        <a:latin typeface="Calibri"/>
                      </a:endParaRPr>
                    </a:p>
                  </a:txBody>
                  <a:tcPr marL="7620" marR="7620" marT="7620" marB="0" anchor="b"/>
                </a:tc>
                <a:tc>
                  <a:txBody>
                    <a:bodyPr/>
                    <a:lstStyle/>
                    <a:p>
                      <a:pPr algn="ctr" fontAlgn="b"/>
                      <a:r>
                        <a:rPr lang="en-CA" sz="900" b="1" i="0" u="none" strike="noStrike" dirty="0" smtClean="0">
                          <a:solidFill>
                            <a:schemeClr val="bg1"/>
                          </a:solidFill>
                          <a:effectLst/>
                          <a:latin typeface="Calibri"/>
                        </a:rPr>
                        <a:t>DIST.</a:t>
                      </a:r>
                      <a:endParaRPr lang="en-CA" sz="900" b="1" i="0" u="none" strike="noStrike" dirty="0">
                        <a:solidFill>
                          <a:schemeClr val="bg1"/>
                        </a:solidFill>
                        <a:effectLst/>
                        <a:latin typeface="Calibri"/>
                      </a:endParaRPr>
                    </a:p>
                  </a:txBody>
                  <a:tcPr marL="7620" marR="7620" marT="7620" marB="0" anchor="b"/>
                </a:tc>
                <a:tc>
                  <a:txBody>
                    <a:bodyPr/>
                    <a:lstStyle/>
                    <a:p>
                      <a:pPr algn="ctr" fontAlgn="b"/>
                      <a:r>
                        <a:rPr lang="en-CA" sz="900" b="1" i="0" u="none" strike="noStrike" dirty="0" smtClean="0">
                          <a:solidFill>
                            <a:schemeClr val="bg1"/>
                          </a:solidFill>
                          <a:effectLst/>
                          <a:latin typeface="Calibri"/>
                        </a:rPr>
                        <a:t>NON NULL</a:t>
                      </a:r>
                      <a:endParaRPr lang="en-CA" sz="900" b="1" i="0" u="none" strike="noStrike" dirty="0">
                        <a:solidFill>
                          <a:schemeClr val="bg1"/>
                        </a:solidFill>
                        <a:effectLst/>
                        <a:latin typeface="Calibri"/>
                      </a:endParaRPr>
                    </a:p>
                  </a:txBody>
                  <a:tcPr marL="7620" marR="7620" marT="7620" marB="0" anchor="b"/>
                </a:tc>
                <a:tc>
                  <a:txBody>
                    <a:bodyPr/>
                    <a:lstStyle/>
                    <a:p>
                      <a:pPr algn="ctr" fontAlgn="b"/>
                      <a:r>
                        <a:rPr lang="en-CA" sz="900" b="1" i="0" u="none" strike="noStrike" dirty="0" smtClean="0">
                          <a:solidFill>
                            <a:schemeClr val="bg1"/>
                          </a:solidFill>
                          <a:effectLst/>
                          <a:latin typeface="Calibri"/>
                        </a:rPr>
                        <a:t>ORDER.</a:t>
                      </a:r>
                      <a:endParaRPr lang="en-CA" sz="900" b="1" i="0" u="none" strike="noStrike" dirty="0">
                        <a:solidFill>
                          <a:schemeClr val="bg1"/>
                        </a:solidFill>
                        <a:effectLst/>
                        <a:latin typeface="Calibri"/>
                      </a:endParaRPr>
                    </a:p>
                  </a:txBody>
                  <a:tcPr marL="7620" marR="7620" marT="7620" marB="0" anchor="b"/>
                </a:tc>
                <a:tc>
                  <a:txBody>
                    <a:bodyPr/>
                    <a:lstStyle/>
                    <a:p>
                      <a:pPr algn="ctr" fontAlgn="b"/>
                      <a:r>
                        <a:rPr lang="en-CA" sz="900" b="1" i="0" u="none" strike="noStrike" dirty="0" smtClean="0">
                          <a:solidFill>
                            <a:schemeClr val="bg1"/>
                          </a:solidFill>
                          <a:effectLst/>
                          <a:latin typeface="Calibri"/>
                        </a:rPr>
                        <a:t>SORT.</a:t>
                      </a:r>
                      <a:endParaRPr lang="en-CA" sz="900" b="1" i="0" u="none" strike="noStrike" dirty="0">
                        <a:solidFill>
                          <a:schemeClr val="bg1"/>
                        </a:solidFill>
                        <a:effectLst/>
                        <a:latin typeface="Calibri"/>
                      </a:endParaRPr>
                    </a:p>
                  </a:txBody>
                  <a:tcPr marL="7620" marR="7620" marT="7620" marB="0" anchor="b"/>
                </a:tc>
                <a:tc>
                  <a:txBody>
                    <a:bodyPr/>
                    <a:lstStyle/>
                    <a:p>
                      <a:pPr algn="ctr" fontAlgn="b"/>
                      <a:r>
                        <a:rPr lang="en-CA" sz="900" b="1" i="0" u="none" strike="noStrike" dirty="0">
                          <a:solidFill>
                            <a:schemeClr val="bg1"/>
                          </a:solidFill>
                          <a:effectLst/>
                          <a:latin typeface="Calibri"/>
                        </a:rPr>
                        <a:t>SIZED</a:t>
                      </a:r>
                    </a:p>
                  </a:txBody>
                  <a:tcPr marL="7620" marR="7620" marT="7620" marB="0" anchor="b"/>
                </a:tc>
                <a:tc>
                  <a:txBody>
                    <a:bodyPr/>
                    <a:lstStyle/>
                    <a:p>
                      <a:pPr algn="ctr" fontAlgn="b"/>
                      <a:r>
                        <a:rPr lang="en-CA" sz="900" b="1" i="0" u="none" strike="noStrike" dirty="0" smtClean="0">
                          <a:solidFill>
                            <a:schemeClr val="bg1"/>
                          </a:solidFill>
                          <a:effectLst/>
                          <a:latin typeface="Calibri"/>
                        </a:rPr>
                        <a:t>SUB SIZED</a:t>
                      </a:r>
                      <a:endParaRPr lang="en-CA" sz="900" b="1" i="0" u="none" strike="noStrike" dirty="0">
                        <a:solidFill>
                          <a:schemeClr val="bg1"/>
                        </a:solidFill>
                        <a:effectLst/>
                        <a:latin typeface="Calibri"/>
                      </a:endParaRPr>
                    </a:p>
                  </a:txBody>
                  <a:tcPr marL="7620" marR="7620" marT="7620" marB="0" anchor="b"/>
                </a:tc>
                <a:tc>
                  <a:txBody>
                    <a:bodyPr/>
                    <a:lstStyle/>
                    <a:p>
                      <a:pPr algn="ctr" fontAlgn="b"/>
                      <a:r>
                        <a:rPr lang="en-US" sz="900" b="1" kern="1200" dirty="0" err="1" smtClean="0">
                          <a:solidFill>
                            <a:schemeClr val="lt1"/>
                          </a:solidFill>
                          <a:latin typeface="Calibri" panose="020F0502020204030204" pitchFamily="34" charset="0"/>
                          <a:ea typeface="+mn-ea"/>
                          <a:cs typeface="+mn-cs"/>
                        </a:rPr>
                        <a:t>Exct</a:t>
                      </a:r>
                      <a:r>
                        <a:rPr lang="en-US" sz="900" b="1" kern="1200" dirty="0" smtClean="0">
                          <a:solidFill>
                            <a:schemeClr val="lt1"/>
                          </a:solidFill>
                          <a:latin typeface="Calibri" panose="020F0502020204030204" pitchFamily="34" charset="0"/>
                          <a:ea typeface="+mn-ea"/>
                          <a:cs typeface="+mn-cs"/>
                        </a:rPr>
                        <a:t> </a:t>
                      </a:r>
                      <a:r>
                        <a:rPr lang="en-US" sz="900" b="1" kern="1200" dirty="0" err="1" smtClean="0">
                          <a:solidFill>
                            <a:schemeClr val="lt1"/>
                          </a:solidFill>
                          <a:latin typeface="Calibri" panose="020F0502020204030204" pitchFamily="34" charset="0"/>
                          <a:ea typeface="+mn-ea"/>
                          <a:cs typeface="+mn-cs"/>
                        </a:rPr>
                        <a:t>Sz</a:t>
                      </a:r>
                      <a:r>
                        <a:rPr lang="en-US" sz="900" b="1" kern="1200" dirty="0" smtClean="0">
                          <a:solidFill>
                            <a:schemeClr val="lt1"/>
                          </a:solidFill>
                          <a:latin typeface="Calibri" panose="020F0502020204030204" pitchFamily="34" charset="0"/>
                          <a:ea typeface="+mn-ea"/>
                          <a:cs typeface="+mn-cs"/>
                        </a:rPr>
                        <a:t>.</a:t>
                      </a:r>
                      <a:br>
                        <a:rPr lang="en-US" sz="900" b="1" kern="1200" dirty="0" smtClean="0">
                          <a:solidFill>
                            <a:schemeClr val="lt1"/>
                          </a:solidFill>
                          <a:latin typeface="Calibri" panose="020F0502020204030204" pitchFamily="34" charset="0"/>
                          <a:ea typeface="+mn-ea"/>
                          <a:cs typeface="+mn-cs"/>
                        </a:rPr>
                      </a:br>
                      <a:r>
                        <a:rPr lang="en-US" sz="900" b="1" kern="1200" dirty="0" smtClean="0">
                          <a:solidFill>
                            <a:schemeClr val="lt1"/>
                          </a:solidFill>
                          <a:latin typeface="Calibri" panose="020F0502020204030204" pitchFamily="34" charset="0"/>
                          <a:ea typeface="+mn-ea"/>
                          <a:cs typeface="+mn-cs"/>
                        </a:rPr>
                        <a:t>If Kn.</a:t>
                      </a:r>
                      <a:endParaRPr lang="en-CA" sz="900" b="1" i="0" u="none" strike="noStrike" dirty="0">
                        <a:solidFill>
                          <a:schemeClr val="bg1"/>
                        </a:solidFill>
                        <a:effectLst/>
                        <a:latin typeface="Calibri" panose="020F0502020204030204" pitchFamily="34" charset="0"/>
                      </a:endParaRPr>
                    </a:p>
                  </a:txBody>
                  <a:tcPr marL="7620" marR="7620" marT="7620" marB="0" anchor="b"/>
                </a:tc>
                <a:tc>
                  <a:txBody>
                    <a:bodyPr/>
                    <a:lstStyle/>
                    <a:p>
                      <a:pPr algn="ctr" fontAlgn="b"/>
                      <a:r>
                        <a:rPr lang="en-CA" sz="900" b="1" i="0" u="none" strike="noStrike" dirty="0" smtClean="0">
                          <a:solidFill>
                            <a:schemeClr val="bg1"/>
                          </a:solidFill>
                          <a:effectLst/>
                          <a:latin typeface="Calibri"/>
                        </a:rPr>
                        <a:t>Est. </a:t>
                      </a:r>
                      <a:r>
                        <a:rPr lang="en-CA" sz="900" b="1" i="0" u="none" strike="noStrike" dirty="0" err="1" smtClean="0">
                          <a:solidFill>
                            <a:schemeClr val="bg1"/>
                          </a:solidFill>
                          <a:effectLst/>
                          <a:latin typeface="Calibri"/>
                        </a:rPr>
                        <a:t>Sz</a:t>
                      </a:r>
                      <a:r>
                        <a:rPr lang="en-CA" sz="900" b="1" i="0" u="none" strike="noStrike" dirty="0" smtClean="0">
                          <a:solidFill>
                            <a:schemeClr val="bg1"/>
                          </a:solidFill>
                          <a:effectLst/>
                          <a:latin typeface="Calibri"/>
                        </a:rPr>
                        <a:t>.</a:t>
                      </a:r>
                      <a:endParaRPr lang="en-CA" sz="900" b="1" i="0" u="none" strike="noStrike" dirty="0">
                        <a:solidFill>
                          <a:schemeClr val="bg1"/>
                        </a:solidFill>
                        <a:effectLst/>
                        <a:latin typeface="Calibri"/>
                      </a:endParaRPr>
                    </a:p>
                  </a:txBody>
                  <a:tcPr marL="7620" marR="7620" marT="7620" marB="0" anchor="b"/>
                </a:tc>
                <a:tc>
                  <a:txBody>
                    <a:bodyPr/>
                    <a:lstStyle/>
                    <a:p>
                      <a:pPr algn="ctr" fontAlgn="b"/>
                      <a:r>
                        <a:rPr lang="en-CA" sz="900" b="1" i="0" u="none" strike="noStrike" dirty="0" smtClean="0">
                          <a:solidFill>
                            <a:schemeClr val="bg1"/>
                          </a:solidFill>
                          <a:effectLst/>
                          <a:latin typeface="Calibri" panose="020F0502020204030204" pitchFamily="34" charset="0"/>
                        </a:rPr>
                        <a:t>Rem. ESIK</a:t>
                      </a:r>
                      <a:endParaRPr lang="en-CA" sz="900" b="1" i="0" u="none" strike="noStrike" dirty="0">
                        <a:solidFill>
                          <a:schemeClr val="bg1"/>
                        </a:solidFill>
                        <a:effectLst/>
                        <a:latin typeface="Calibri" panose="020F0502020204030204" pitchFamily="34" charset="0"/>
                      </a:endParaRPr>
                    </a:p>
                  </a:txBody>
                  <a:tcPr marL="7620" marR="7620" marT="7620" marB="0" anchor="b"/>
                </a:tc>
                <a:tc>
                  <a:txBody>
                    <a:bodyPr/>
                    <a:lstStyle/>
                    <a:p>
                      <a:pPr algn="ctr" fontAlgn="b"/>
                      <a:r>
                        <a:rPr lang="en-US" sz="900" b="1" kern="1200" dirty="0" smtClean="0">
                          <a:solidFill>
                            <a:schemeClr val="lt1"/>
                          </a:solidFill>
                          <a:latin typeface="Calibri" panose="020F0502020204030204" pitchFamily="34" charset="0"/>
                          <a:ea typeface="+mn-ea"/>
                          <a:cs typeface="+mn-cs"/>
                        </a:rPr>
                        <a:t>Rem. ES</a:t>
                      </a:r>
                      <a:endParaRPr lang="en-CA" sz="900" b="1" i="0" u="none" strike="noStrike" dirty="0">
                        <a:solidFill>
                          <a:schemeClr val="bg1"/>
                        </a:solidFill>
                        <a:effectLst/>
                        <a:latin typeface="Calibri" panose="020F0502020204030204" pitchFamily="34" charset="0"/>
                      </a:endParaRPr>
                    </a:p>
                  </a:txBody>
                  <a:tcPr marL="7620" marR="7620" marT="7620" marB="0" anchor="b"/>
                </a:tc>
                <a:tc>
                  <a:txBody>
                    <a:bodyPr/>
                    <a:lstStyle/>
                    <a:p>
                      <a:pPr algn="ctr" fontAlgn="b"/>
                      <a:r>
                        <a:rPr lang="en-CA" sz="900" b="1" i="0" u="none" strike="noStrike" dirty="0" smtClean="0">
                          <a:solidFill>
                            <a:schemeClr val="bg1"/>
                          </a:solidFill>
                          <a:effectLst/>
                          <a:latin typeface="Calibri"/>
                        </a:rPr>
                        <a:t>Split. ESIK</a:t>
                      </a:r>
                      <a:endParaRPr lang="en-CA" sz="900" b="1" i="0" u="none" strike="noStrike" dirty="0">
                        <a:solidFill>
                          <a:schemeClr val="bg1"/>
                        </a:solidFill>
                        <a:effectLst/>
                        <a:latin typeface="Calibri"/>
                      </a:endParaRPr>
                    </a:p>
                  </a:txBody>
                  <a:tcPr marL="7620" marR="7620" marT="7620" marB="0" anchor="b"/>
                </a:tc>
                <a:tc>
                  <a:txBody>
                    <a:bodyPr/>
                    <a:lstStyle/>
                    <a:p>
                      <a:pPr algn="ctr" fontAlgn="b"/>
                      <a:r>
                        <a:rPr lang="en-CA" sz="900" b="1" i="0" u="none" strike="noStrike" dirty="0" smtClean="0">
                          <a:solidFill>
                            <a:schemeClr val="bg1"/>
                          </a:solidFill>
                          <a:effectLst/>
                          <a:latin typeface="Calibri"/>
                        </a:rPr>
                        <a:t>Split. ES</a:t>
                      </a:r>
                      <a:endParaRPr lang="en-CA" sz="900" b="1" i="0" u="none" strike="noStrike" dirty="0">
                        <a:solidFill>
                          <a:schemeClr val="bg1"/>
                        </a:solidFill>
                        <a:effectLst/>
                        <a:latin typeface="Calibri"/>
                      </a:endParaRPr>
                    </a:p>
                  </a:txBody>
                  <a:tcPr marL="7620" marR="7620" marT="7620" marB="0" anchor="b"/>
                </a:tc>
                <a:tc>
                  <a:txBody>
                    <a:bodyPr/>
                    <a:lstStyle/>
                    <a:p>
                      <a:pPr algn="ctr" fontAlgn="b"/>
                      <a:r>
                        <a:rPr lang="en-CA" sz="900" b="1" i="0" u="none" strike="noStrike" dirty="0" smtClean="0">
                          <a:solidFill>
                            <a:schemeClr val="bg1"/>
                          </a:solidFill>
                          <a:effectLst/>
                          <a:latin typeface="Calibri"/>
                        </a:rPr>
                        <a:t>Rem. char.</a:t>
                      </a:r>
                      <a:endParaRPr lang="en-CA" sz="900" b="1" i="0" u="none" strike="noStrike" dirty="0">
                        <a:solidFill>
                          <a:schemeClr val="bg1"/>
                        </a:solidFill>
                        <a:effectLst/>
                        <a:latin typeface="Calibri"/>
                      </a:endParaRPr>
                    </a:p>
                  </a:txBody>
                  <a:tcPr marL="7620" marR="7620" marT="7620" marB="0" anchor="b"/>
                </a:tc>
                <a:tc>
                  <a:txBody>
                    <a:bodyPr/>
                    <a:lstStyle/>
                    <a:p>
                      <a:pPr algn="ctr" fontAlgn="b"/>
                      <a:r>
                        <a:rPr lang="en-CA" sz="900" b="1" i="0" u="none" strike="noStrike" dirty="0" smtClean="0">
                          <a:solidFill>
                            <a:schemeClr val="bg1"/>
                          </a:solidFill>
                          <a:effectLst/>
                          <a:latin typeface="Calibri"/>
                        </a:rPr>
                        <a:t>Split. Char.</a:t>
                      </a:r>
                      <a:endParaRPr lang="en-CA" sz="900" b="1" i="0" u="none" strike="noStrike" dirty="0">
                        <a:solidFill>
                          <a:schemeClr val="bg1"/>
                        </a:solidFill>
                        <a:effectLst/>
                        <a:latin typeface="Calibri"/>
                      </a:endParaRPr>
                    </a:p>
                  </a:txBody>
                  <a:tcPr marL="7620" marR="7620" marT="7620" marB="0" anchor="b"/>
                </a:tc>
              </a:tr>
              <a:tr h="104304">
                <a:tc>
                  <a:txBody>
                    <a:bodyPr/>
                    <a:lstStyle/>
                    <a:p>
                      <a:pPr algn="l" fontAlgn="b"/>
                      <a:r>
                        <a:rPr lang="en-CA" sz="900" b="1" i="0" u="none" strike="noStrike" dirty="0">
                          <a:solidFill>
                            <a:srgbClr val="000000"/>
                          </a:solidFill>
                          <a:effectLst/>
                          <a:latin typeface="Calibri"/>
                        </a:rPr>
                        <a:t>ArrayList</a:t>
                      </a: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4</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4</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a:solidFill>
                            <a:srgbClr val="000000"/>
                          </a:solidFill>
                          <a:effectLst/>
                          <a:latin typeface="Calibri"/>
                        </a:rPr>
                        <a:t>3</a:t>
                      </a:r>
                    </a:p>
                  </a:txBody>
                  <a:tcPr marL="7620" marR="7620" marT="7620" marB="0" anchor="b"/>
                </a:tc>
                <a:tc>
                  <a:txBody>
                    <a:bodyPr/>
                    <a:lstStyle/>
                    <a:p>
                      <a:pPr algn="ctr" fontAlgn="b"/>
                      <a:r>
                        <a:rPr lang="en-CA" sz="900" b="0" i="0" u="none" strike="noStrike" dirty="0">
                          <a:solidFill>
                            <a:srgbClr val="000000"/>
                          </a:solidFill>
                          <a:effectLst/>
                          <a:latin typeface="Calibri"/>
                        </a:rPr>
                        <a:t>3</a:t>
                      </a:r>
                    </a:p>
                  </a:txBody>
                  <a:tcPr marL="7620" marR="7620" marT="7620" marB="0" anchor="b"/>
                </a:tc>
                <a:tc>
                  <a:txBody>
                    <a:bodyPr/>
                    <a:lstStyle/>
                    <a:p>
                      <a:pPr algn="ctr" fontAlgn="b"/>
                      <a:r>
                        <a:rPr lang="en-CA" sz="900" b="0" i="0" u="none" strike="noStrike" dirty="0" smtClean="0">
                          <a:solidFill>
                            <a:srgbClr val="000000"/>
                          </a:solidFill>
                          <a:effectLst/>
                          <a:latin typeface="Calibri"/>
                        </a:rPr>
                        <a:t>same</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same</a:t>
                      </a:r>
                      <a:endParaRPr lang="en-CA" sz="900" b="0" i="0" u="none" strike="noStrike" dirty="0">
                        <a:solidFill>
                          <a:srgbClr val="000000"/>
                        </a:solidFill>
                        <a:effectLst/>
                        <a:latin typeface="Calibri"/>
                      </a:endParaRPr>
                    </a:p>
                  </a:txBody>
                  <a:tcPr marL="7620" marR="7620" marT="7620" marB="0" anchor="b"/>
                </a:tc>
              </a:tr>
              <a:tr h="0">
                <a:tc>
                  <a:txBody>
                    <a:bodyPr/>
                    <a:lstStyle/>
                    <a:p>
                      <a:pPr algn="l" fontAlgn="b"/>
                      <a:r>
                        <a:rPr lang="en-CA" sz="900" b="1" i="0" u="none" strike="noStrike" dirty="0">
                          <a:solidFill>
                            <a:srgbClr val="000000"/>
                          </a:solidFill>
                          <a:effectLst/>
                          <a:latin typeface="Calibri"/>
                        </a:rPr>
                        <a:t>ArrayList (sorted)</a:t>
                      </a: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algn="ctr" fontAlgn="b"/>
                      <a:r>
                        <a:rPr lang="en-CA" sz="900" b="0" i="0" u="none" strike="noStrike" dirty="0" smtClean="0">
                          <a:solidFill>
                            <a:srgbClr val="000000"/>
                          </a:solidFill>
                          <a:effectLst/>
                          <a:latin typeface="Calibri"/>
                        </a:rPr>
                        <a:t>N/A</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N/A</a:t>
                      </a:r>
                      <a:endParaRPr lang="en-CA" sz="900" b="0" i="0" u="none" strike="noStrike" dirty="0">
                        <a:solidFill>
                          <a:srgbClr val="000000"/>
                        </a:solidFill>
                        <a:effectLst/>
                        <a:latin typeface="Calibri"/>
                      </a:endParaRP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r>
              <a:tr h="166058">
                <a:tc>
                  <a:txBody>
                    <a:bodyPr/>
                    <a:lstStyle/>
                    <a:p>
                      <a:pPr algn="l" fontAlgn="b"/>
                      <a:r>
                        <a:rPr lang="en-CA" sz="900" b="1" i="0" u="none" strike="noStrike" dirty="0">
                          <a:solidFill>
                            <a:srgbClr val="000000"/>
                          </a:solidFill>
                          <a:effectLst/>
                          <a:latin typeface="Calibri"/>
                        </a:rPr>
                        <a:t>ArrayList (unordered)</a:t>
                      </a: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r>
              <a:tr h="166058">
                <a:tc>
                  <a:txBody>
                    <a:bodyPr/>
                    <a:lstStyle/>
                    <a:p>
                      <a:pPr algn="l" fontAlgn="b"/>
                      <a:r>
                        <a:rPr lang="en-CA" sz="900" b="1" i="0" u="none" strike="noStrike" dirty="0">
                          <a:solidFill>
                            <a:srgbClr val="000000"/>
                          </a:solidFill>
                          <a:effectLst/>
                          <a:latin typeface="Calibri"/>
                        </a:rPr>
                        <a:t>Car[]</a:t>
                      </a: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4</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4</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a:solidFill>
                            <a:srgbClr val="000000"/>
                          </a:solidFill>
                          <a:effectLst/>
                          <a:latin typeface="Calibri"/>
                        </a:rPr>
                        <a:t>3</a:t>
                      </a:r>
                    </a:p>
                  </a:txBody>
                  <a:tcPr marL="7620" marR="7620" marT="7620" marB="0" anchor="b"/>
                </a:tc>
                <a:tc>
                  <a:txBody>
                    <a:bodyPr/>
                    <a:lstStyle/>
                    <a:p>
                      <a:pPr algn="ctr" fontAlgn="b"/>
                      <a:r>
                        <a:rPr lang="en-CA" sz="900" b="0" i="0" u="none" strike="noStrike" dirty="0">
                          <a:solidFill>
                            <a:srgbClr val="000000"/>
                          </a:solidFill>
                          <a:effectLst/>
                          <a:latin typeface="Calibri"/>
                        </a:rPr>
                        <a:t>3</a:t>
                      </a:r>
                    </a:p>
                  </a:txBody>
                  <a:tcPr marL="7620" marR="7620" marT="7620" marB="0" anchor="b"/>
                </a:tc>
                <a:tc>
                  <a:txBody>
                    <a:bodyPr/>
                    <a:lstStyle/>
                    <a:p>
                      <a:pPr algn="ctr" fontAlgn="b"/>
                      <a:r>
                        <a:rPr lang="en-CA" sz="900" b="0" i="0" u="none" strike="noStrike" dirty="0" smtClean="0">
                          <a:solidFill>
                            <a:srgbClr val="000000"/>
                          </a:solidFill>
                          <a:effectLst/>
                          <a:latin typeface="Calibri"/>
                        </a:rPr>
                        <a:t>same</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same</a:t>
                      </a:r>
                      <a:endParaRPr lang="en-CA" sz="900" b="0" i="0" u="none" strike="noStrike" dirty="0">
                        <a:solidFill>
                          <a:srgbClr val="000000"/>
                        </a:solidFill>
                        <a:effectLst/>
                        <a:latin typeface="Calibri"/>
                      </a:endParaRPr>
                    </a:p>
                  </a:txBody>
                  <a:tcPr marL="7620" marR="7620" marT="7620" marB="0" anchor="b"/>
                </a:tc>
              </a:tr>
              <a:tr h="166058">
                <a:tc>
                  <a:txBody>
                    <a:bodyPr/>
                    <a:lstStyle/>
                    <a:p>
                      <a:pPr algn="l" fontAlgn="b"/>
                      <a:r>
                        <a:rPr lang="en-CA" sz="900" b="1" i="0" u="none" strike="noStrike" dirty="0">
                          <a:solidFill>
                            <a:srgbClr val="000000"/>
                          </a:solidFill>
                          <a:effectLst/>
                          <a:latin typeface="Calibri"/>
                        </a:rPr>
                        <a:t>ConcurrentHashMap</a:t>
                      </a: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a:solidFill>
                            <a:srgbClr val="000000"/>
                          </a:solidFill>
                          <a:effectLst/>
                          <a:latin typeface="Calibri"/>
                        </a:rPr>
                        <a:t>-1</a:t>
                      </a: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FF0000"/>
                          </a:solidFill>
                          <a:effectLst/>
                          <a:latin typeface="Calibri"/>
                        </a:rPr>
                        <a:t>-1</a:t>
                      </a:r>
                      <a:endParaRPr lang="en-CA" sz="900" b="0" i="0" u="none" strike="noStrike" dirty="0">
                        <a:solidFill>
                          <a:srgbClr val="FF0000"/>
                        </a:solidFill>
                        <a:effectLst/>
                        <a:latin typeface="Calibri"/>
                      </a:endParaRPr>
                    </a:p>
                  </a:txBody>
                  <a:tcPr marL="7620" marR="7620" marT="7620" marB="0" anchor="b"/>
                </a:tc>
                <a:tc>
                  <a:txBody>
                    <a:bodyPr/>
                    <a:lstStyle/>
                    <a:p>
                      <a:pPr algn="ctr" fontAlgn="b"/>
                      <a:r>
                        <a:rPr lang="en-CA" sz="900" b="0" i="0" u="none" strike="noStrike" dirty="0" smtClean="0">
                          <a:solidFill>
                            <a:srgbClr val="FF0000"/>
                          </a:solidFill>
                          <a:effectLst/>
                          <a:latin typeface="Calibri"/>
                        </a:rPr>
                        <a:t>3</a:t>
                      </a:r>
                      <a:endParaRPr lang="en-CA" sz="900" b="0" i="0" u="none" strike="noStrike" dirty="0">
                        <a:solidFill>
                          <a:srgbClr val="FF0000"/>
                        </a:solidFill>
                        <a:effectLst/>
                        <a:latin typeface="Calibri"/>
                      </a:endParaRPr>
                    </a:p>
                  </a:txBody>
                  <a:tcPr marL="7620" marR="7620" marT="7620" marB="0" anchor="b"/>
                </a:tc>
                <a:tc>
                  <a:txBody>
                    <a:bodyPr/>
                    <a:lstStyle/>
                    <a:p>
                      <a:pPr algn="ctr" fontAlgn="b"/>
                      <a:r>
                        <a:rPr lang="en-CA" sz="900" b="0" i="0" u="none" strike="noStrike" dirty="0" smtClean="0">
                          <a:solidFill>
                            <a:srgbClr val="FF0000"/>
                          </a:solidFill>
                          <a:effectLst/>
                          <a:latin typeface="Calibri"/>
                        </a:rPr>
                        <a:t>-1</a:t>
                      </a:r>
                      <a:endParaRPr lang="en-CA" sz="900" b="0" i="0" u="none" strike="noStrike" dirty="0">
                        <a:solidFill>
                          <a:srgbClr val="FF0000"/>
                        </a:solidFill>
                        <a:effectLst/>
                        <a:latin typeface="Calibri"/>
                      </a:endParaRPr>
                    </a:p>
                  </a:txBody>
                  <a:tcPr marL="7620" marR="7620" marT="7620" marB="0" anchor="b"/>
                </a:tc>
                <a:tc>
                  <a:txBody>
                    <a:bodyPr/>
                    <a:lstStyle/>
                    <a:p>
                      <a:pPr algn="ctr" fontAlgn="b"/>
                      <a:r>
                        <a:rPr lang="en-CA" sz="900" b="0" i="0" u="none" strike="noStrike" dirty="0">
                          <a:solidFill>
                            <a:srgbClr val="FF0000"/>
                          </a:solidFill>
                          <a:effectLst/>
                          <a:latin typeface="Calibri"/>
                        </a:rPr>
                        <a:t>3</a:t>
                      </a:r>
                    </a:p>
                  </a:txBody>
                  <a:tcPr marL="7620" marR="7620" marT="7620" marB="0" anchor="b"/>
                </a:tc>
                <a:tc>
                  <a:txBody>
                    <a:bodyPr/>
                    <a:lstStyle/>
                    <a:p>
                      <a:pPr algn="ctr" fontAlgn="b"/>
                      <a:r>
                        <a:rPr lang="en-CA" sz="900" b="0" i="0" u="none" strike="noStrike" dirty="0" smtClean="0">
                          <a:solidFill>
                            <a:srgbClr val="000000"/>
                          </a:solidFill>
                          <a:effectLst/>
                          <a:latin typeface="Calibri"/>
                        </a:rPr>
                        <a:t>same</a:t>
                      </a:r>
                      <a:endParaRPr lang="en-CA" sz="900" b="0" i="0" u="none" strike="noStrike" dirty="0">
                        <a:solidFill>
                          <a:srgbClr val="FF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same</a:t>
                      </a:r>
                      <a:endParaRPr lang="en-CA" sz="900" b="0" i="0" u="none" strike="noStrike" dirty="0">
                        <a:solidFill>
                          <a:srgbClr val="FF0000"/>
                        </a:solidFill>
                        <a:effectLst/>
                        <a:latin typeface="Calibri"/>
                      </a:endParaRPr>
                    </a:p>
                  </a:txBody>
                  <a:tcPr marL="7620" marR="7620" marT="7620" marB="0" anchor="b"/>
                </a:tc>
              </a:tr>
              <a:tr h="166058">
                <a:tc>
                  <a:txBody>
                    <a:bodyPr/>
                    <a:lstStyle/>
                    <a:p>
                      <a:pPr algn="l" fontAlgn="b"/>
                      <a:r>
                        <a:rPr lang="en-CA" sz="900" b="1" i="0" u="none" strike="noStrike" dirty="0">
                          <a:solidFill>
                            <a:srgbClr val="000000"/>
                          </a:solidFill>
                          <a:effectLst/>
                          <a:latin typeface="Calibri"/>
                        </a:rPr>
                        <a:t>ConcurrentSkipListSet</a:t>
                      </a: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a:solidFill>
                            <a:srgbClr val="000000"/>
                          </a:solidFill>
                          <a:effectLst/>
                          <a:latin typeface="Calibri"/>
                        </a:rPr>
                        <a:t>-1</a:t>
                      </a:r>
                    </a:p>
                  </a:txBody>
                  <a:tcPr marL="7620" marR="7620" marT="7620" marB="0" anchor="b"/>
                </a:tc>
                <a:tc>
                  <a:txBody>
                    <a:bodyPr/>
                    <a:lstStyle/>
                    <a:p>
                      <a:pPr algn="ctr" fontAlgn="b"/>
                      <a:r>
                        <a:rPr lang="en-CA" sz="900" b="0" i="0" u="none" strike="noStrike" dirty="0" smtClean="0">
                          <a:solidFill>
                            <a:srgbClr val="000000"/>
                          </a:solidFill>
                          <a:effectLst/>
                          <a:latin typeface="Calibri"/>
                        </a:rPr>
                        <a:t>2^31</a:t>
                      </a:r>
                      <a:endParaRPr lang="en-CA" sz="900" b="0" i="0" u="none" strike="noStrike" dirty="0">
                        <a:solidFill>
                          <a:srgbClr val="000000"/>
                        </a:solidFill>
                        <a:effectLst/>
                        <a:latin typeface="Calibri"/>
                      </a:endParaRP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-1</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2^30</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-1</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2^30</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same</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same</a:t>
                      </a:r>
                    </a:p>
                  </a:txBody>
                  <a:tcPr marL="7620" marR="7620" marT="7620" marB="0" anchor="b"/>
                </a:tc>
              </a:tr>
              <a:tr h="170643">
                <a:tc>
                  <a:txBody>
                    <a:bodyPr/>
                    <a:lstStyle/>
                    <a:p>
                      <a:pPr algn="l" fontAlgn="b"/>
                      <a:r>
                        <a:rPr lang="en-CA" sz="900" b="1" i="0" u="none" strike="noStrike" dirty="0" err="1" smtClean="0">
                          <a:solidFill>
                            <a:srgbClr val="000000"/>
                          </a:solidFill>
                          <a:effectLst/>
                          <a:latin typeface="Calibri"/>
                        </a:rPr>
                        <a:t>EmptyList</a:t>
                      </a:r>
                      <a:endParaRPr lang="en-CA" sz="900" b="1" i="0" u="none" strike="noStrike" dirty="0">
                        <a:solidFill>
                          <a:srgbClr val="000000"/>
                        </a:solidFill>
                        <a:effectLst/>
                        <a:latin typeface="Calibri"/>
                      </a:endParaRP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F</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F</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F</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0</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0</a:t>
                      </a:r>
                      <a:endParaRPr lang="en-CA" sz="900" b="0" i="0" u="none" strike="noStrike" dirty="0">
                        <a:solidFill>
                          <a:srgbClr val="000000"/>
                        </a:solidFill>
                        <a:effectLst/>
                        <a:latin typeface="Calibri"/>
                      </a:endParaRP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r>
              <a:tr h="170643">
                <a:tc>
                  <a:txBody>
                    <a:bodyPr/>
                    <a:lstStyle/>
                    <a:p>
                      <a:pPr algn="l" fontAlgn="b"/>
                      <a:r>
                        <a:rPr lang="en-CA" sz="900" b="1" i="0" u="none" strike="noStrike" dirty="0" err="1">
                          <a:solidFill>
                            <a:srgbClr val="000000"/>
                          </a:solidFill>
                          <a:effectLst/>
                          <a:latin typeface="Calibri"/>
                        </a:rPr>
                        <a:t>HashMap</a:t>
                      </a:r>
                      <a:endParaRPr lang="en-CA" sz="900" b="1"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-1</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3</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-1</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a:solidFill>
                            <a:srgbClr val="000000"/>
                          </a:solidFill>
                          <a:effectLst/>
                          <a:latin typeface="Calibri"/>
                        </a:rPr>
                        <a:t>3</a:t>
                      </a:r>
                    </a:p>
                  </a:txBody>
                  <a:tcPr marL="7620" marR="7620" marT="7620" marB="0" anchor="b"/>
                </a:tc>
                <a:tc>
                  <a:txBody>
                    <a:bodyPr/>
                    <a:lstStyle/>
                    <a:p>
                      <a:pPr algn="ctr" fontAlgn="b"/>
                      <a:r>
                        <a:rPr lang="en-CA" sz="900" b="0" i="0" u="none" strike="noStrike" dirty="0" smtClean="0">
                          <a:solidFill>
                            <a:srgbClr val="FF0000"/>
                          </a:solidFill>
                          <a:effectLst/>
                          <a:latin typeface="Calibri"/>
                        </a:rPr>
                        <a:t>-SI</a:t>
                      </a:r>
                      <a:endParaRPr lang="en-CA" sz="900" b="0" i="0" u="none" strike="noStrike" dirty="0">
                        <a:solidFill>
                          <a:srgbClr val="FF0000"/>
                        </a:solidFill>
                        <a:effectLst/>
                        <a:latin typeface="Calibri"/>
                      </a:endParaRPr>
                    </a:p>
                  </a:txBody>
                  <a:tcPr marL="7620" marR="7620" marT="7620" marB="0" anchor="b"/>
                </a:tc>
                <a:tc>
                  <a:txBody>
                    <a:bodyPr/>
                    <a:lstStyle/>
                    <a:p>
                      <a:pPr algn="ctr" fontAlgn="b"/>
                      <a:r>
                        <a:rPr lang="en-CA" sz="900" b="0" i="0" u="none" strike="noStrike" dirty="0" smtClean="0">
                          <a:solidFill>
                            <a:srgbClr val="FF0000"/>
                          </a:solidFill>
                          <a:effectLst/>
                          <a:latin typeface="Calibri"/>
                        </a:rPr>
                        <a:t>-SI</a:t>
                      </a:r>
                      <a:endParaRPr lang="en-CA" sz="900" b="0" i="0" u="none" strike="noStrike" dirty="0">
                        <a:solidFill>
                          <a:srgbClr val="FF0000"/>
                        </a:solidFill>
                        <a:effectLst/>
                        <a:latin typeface="Calibri"/>
                      </a:endParaRPr>
                    </a:p>
                  </a:txBody>
                  <a:tcPr marL="7620" marR="7620" marT="7620" marB="0" anchor="b"/>
                </a:tc>
              </a:tr>
              <a:tr h="166058">
                <a:tc>
                  <a:txBody>
                    <a:bodyPr/>
                    <a:lstStyle/>
                    <a:p>
                      <a:pPr algn="l" fontAlgn="b"/>
                      <a:r>
                        <a:rPr lang="en-CA" sz="900" b="1" i="0" u="none" strike="noStrike" dirty="0">
                          <a:solidFill>
                            <a:srgbClr val="000000"/>
                          </a:solidFill>
                          <a:effectLst/>
                          <a:latin typeface="Calibri"/>
                        </a:rPr>
                        <a:t>HashSet</a:t>
                      </a: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-1</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3</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-1</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a:solidFill>
                            <a:srgbClr val="000000"/>
                          </a:solidFill>
                          <a:effectLst/>
                          <a:latin typeface="Calibri"/>
                        </a:rPr>
                        <a:t>3</a:t>
                      </a:r>
                    </a:p>
                  </a:txBody>
                  <a:tcPr marL="7620" marR="7620" marT="7620" marB="0" anchor="b"/>
                </a:tc>
                <a:tc>
                  <a:txBody>
                    <a:bodyPr/>
                    <a:lstStyle/>
                    <a:p>
                      <a:pPr algn="ctr" fontAlgn="b"/>
                      <a:r>
                        <a:rPr lang="en-CA" sz="900" b="0" i="0" u="none" strike="noStrike" dirty="0" smtClean="0">
                          <a:solidFill>
                            <a:srgbClr val="FF0000"/>
                          </a:solidFill>
                          <a:effectLst/>
                          <a:latin typeface="Calibri"/>
                        </a:rPr>
                        <a:t>-SI</a:t>
                      </a:r>
                      <a:endParaRPr lang="en-CA" sz="900" b="0" i="0" u="none" strike="noStrike" dirty="0">
                        <a:solidFill>
                          <a:srgbClr val="FF0000"/>
                        </a:solidFill>
                        <a:effectLst/>
                        <a:latin typeface="Calibri"/>
                      </a:endParaRPr>
                    </a:p>
                  </a:txBody>
                  <a:tcPr marL="7620" marR="7620" marT="7620" marB="0" anchor="b"/>
                </a:tc>
                <a:tc>
                  <a:txBody>
                    <a:bodyPr/>
                    <a:lstStyle/>
                    <a:p>
                      <a:pPr algn="ctr" fontAlgn="b"/>
                      <a:r>
                        <a:rPr lang="en-CA" sz="900" b="0" i="0" u="none" strike="noStrike" dirty="0" smtClean="0">
                          <a:solidFill>
                            <a:srgbClr val="FF0000"/>
                          </a:solidFill>
                          <a:effectLst/>
                          <a:latin typeface="Calibri"/>
                        </a:rPr>
                        <a:t>-SI</a:t>
                      </a:r>
                      <a:endParaRPr lang="en-CA" sz="900" b="0" i="0" u="none" strike="noStrike" dirty="0">
                        <a:solidFill>
                          <a:srgbClr val="FF0000"/>
                        </a:solidFill>
                        <a:effectLst/>
                        <a:latin typeface="Calibri"/>
                      </a:endParaRPr>
                    </a:p>
                  </a:txBody>
                  <a:tcPr marL="7620" marR="7620" marT="7620" marB="0" anchor="b"/>
                </a:tc>
              </a:tr>
              <a:tr h="166058">
                <a:tc>
                  <a:txBody>
                    <a:bodyPr/>
                    <a:lstStyle/>
                    <a:p>
                      <a:pPr algn="l" fontAlgn="b"/>
                      <a:r>
                        <a:rPr lang="en-CA" sz="900" b="1" i="0" u="none" strike="noStrike">
                          <a:solidFill>
                            <a:srgbClr val="000000"/>
                          </a:solidFill>
                          <a:effectLst/>
                          <a:latin typeface="Calibri"/>
                        </a:rPr>
                        <a:t>Hashtable</a:t>
                      </a: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 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FF0000"/>
                          </a:solidFill>
                          <a:effectLst/>
                          <a:latin typeface="Calibri"/>
                        </a:rPr>
                        <a:t>0</a:t>
                      </a:r>
                      <a:endParaRPr lang="en-CA" sz="900" b="0" i="0" u="none" strike="noStrike" dirty="0">
                        <a:solidFill>
                          <a:srgbClr val="FF0000"/>
                        </a:solidFill>
                        <a:effectLst/>
                        <a:latin typeface="Calibri"/>
                      </a:endParaRPr>
                    </a:p>
                  </a:txBody>
                  <a:tcPr marL="7620" marR="7620" marT="7620" marB="0" anchor="b"/>
                </a:tc>
                <a:tc>
                  <a:txBody>
                    <a:bodyPr/>
                    <a:lstStyle/>
                    <a:p>
                      <a:pPr algn="ctr" fontAlgn="b"/>
                      <a:r>
                        <a:rPr lang="en-CA" sz="900" b="0" i="0" u="none" strike="noStrike" dirty="0" smtClean="0">
                          <a:solidFill>
                            <a:srgbClr val="FF0000"/>
                          </a:solidFill>
                          <a:effectLst/>
                          <a:latin typeface="Calibri"/>
                        </a:rPr>
                        <a:t>0</a:t>
                      </a:r>
                      <a:endParaRPr lang="en-CA" sz="900" b="0" i="0" u="none" strike="noStrike" dirty="0">
                        <a:solidFill>
                          <a:srgbClr val="FF0000"/>
                        </a:solidFill>
                        <a:effectLst/>
                        <a:latin typeface="Calibri"/>
                      </a:endParaRPr>
                    </a:p>
                  </a:txBody>
                  <a:tcPr marL="7620" marR="7620" marT="7620" marB="0" anchor="b"/>
                </a:tc>
                <a:tc>
                  <a:txBody>
                    <a:bodyPr/>
                    <a:lstStyle/>
                    <a:p>
                      <a:pPr algn="ctr" fontAlgn="b"/>
                      <a:r>
                        <a:rPr lang="en-CA" sz="900" b="0" i="0" u="none" strike="noStrike" dirty="0" smtClean="0">
                          <a:solidFill>
                            <a:srgbClr val="FF0000"/>
                          </a:solidFill>
                          <a:effectLst/>
                          <a:latin typeface="Calibri"/>
                        </a:rPr>
                        <a:t>7</a:t>
                      </a:r>
                      <a:endParaRPr lang="en-CA" sz="900" b="0" i="0" u="none" strike="noStrike" dirty="0">
                        <a:solidFill>
                          <a:srgbClr val="FF0000"/>
                        </a:solidFill>
                        <a:effectLst/>
                        <a:latin typeface="Calibri"/>
                      </a:endParaRPr>
                    </a:p>
                  </a:txBody>
                  <a:tcPr marL="7620" marR="7620" marT="7620" marB="0" anchor="b"/>
                </a:tc>
                <a:tc>
                  <a:txBody>
                    <a:bodyPr/>
                    <a:lstStyle/>
                    <a:p>
                      <a:pPr algn="ctr" fontAlgn="b"/>
                      <a:r>
                        <a:rPr lang="en-CA" sz="900" b="0" i="0" u="none" strike="noStrike" dirty="0" smtClean="0">
                          <a:solidFill>
                            <a:srgbClr val="FF0000"/>
                          </a:solidFill>
                          <a:effectLst/>
                          <a:latin typeface="Calibri"/>
                        </a:rPr>
                        <a:t>7</a:t>
                      </a:r>
                      <a:endParaRPr lang="en-CA" sz="900" b="0" i="0" u="none" strike="noStrike" dirty="0">
                        <a:solidFill>
                          <a:srgbClr val="FF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same</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same</a:t>
                      </a:r>
                      <a:endParaRPr lang="en-CA" sz="900" b="0" i="0" u="none" strike="noStrike" dirty="0">
                        <a:solidFill>
                          <a:srgbClr val="000000"/>
                        </a:solidFill>
                        <a:effectLst/>
                        <a:latin typeface="Calibri"/>
                      </a:endParaRPr>
                    </a:p>
                  </a:txBody>
                  <a:tcPr marL="7620" marR="7620" marT="7620" marB="0" anchor="b"/>
                </a:tc>
              </a:tr>
              <a:tr h="166058">
                <a:tc>
                  <a:txBody>
                    <a:bodyPr/>
                    <a:lstStyle/>
                    <a:p>
                      <a:pPr algn="l" fontAlgn="b"/>
                      <a:r>
                        <a:rPr lang="en-CA" sz="900" b="1" i="0" u="none" strike="noStrike" dirty="0">
                          <a:solidFill>
                            <a:srgbClr val="000000"/>
                          </a:solidFill>
                          <a:effectLst/>
                          <a:latin typeface="Calibri"/>
                        </a:rPr>
                        <a:t>Head (</a:t>
                      </a:r>
                      <a:r>
                        <a:rPr lang="en-CA" sz="900" b="1" i="0" u="none" strike="noStrike" dirty="0" smtClean="0">
                          <a:solidFill>
                            <a:srgbClr val="000000"/>
                          </a:solidFill>
                          <a:effectLst/>
                          <a:latin typeface="Calibri"/>
                        </a:rPr>
                        <a:t>IntStream of)</a:t>
                      </a:r>
                      <a:endParaRPr lang="en-CA" sz="900" b="1"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FF0000"/>
                          </a:solidFill>
                          <a:effectLst/>
                          <a:latin typeface="Calibri"/>
                        </a:rPr>
                        <a:t>F</a:t>
                      </a:r>
                      <a:endParaRPr lang="en-CA" sz="900" b="0" i="0" u="none" strike="noStrike" dirty="0">
                        <a:solidFill>
                          <a:srgbClr val="FF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4</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4</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a:solidFill>
                            <a:srgbClr val="000000"/>
                          </a:solidFill>
                          <a:effectLst/>
                          <a:latin typeface="Calibri"/>
                        </a:rPr>
                        <a:t>3</a:t>
                      </a:r>
                    </a:p>
                  </a:txBody>
                  <a:tcPr marL="7620" marR="7620" marT="7620" marB="0" anchor="b"/>
                </a:tc>
                <a:tc>
                  <a:txBody>
                    <a:bodyPr/>
                    <a:lstStyle/>
                    <a:p>
                      <a:pPr algn="ctr" fontAlgn="b"/>
                      <a:r>
                        <a:rPr lang="en-CA" sz="900" b="0" i="0" u="none" strike="noStrike" dirty="0">
                          <a:solidFill>
                            <a:srgbClr val="000000"/>
                          </a:solidFill>
                          <a:effectLst/>
                          <a:latin typeface="Calibri"/>
                        </a:rPr>
                        <a:t>3</a:t>
                      </a:r>
                    </a:p>
                  </a:txBody>
                  <a:tcPr marL="7620" marR="7620" marT="7620" marB="0" anchor="b"/>
                </a:tc>
                <a:tc>
                  <a:txBody>
                    <a:bodyPr/>
                    <a:lstStyle/>
                    <a:p>
                      <a:pPr algn="ctr" fontAlgn="b"/>
                      <a:r>
                        <a:rPr lang="en-CA" sz="900" b="0" i="0" u="none" strike="noStrike" dirty="0" smtClean="0">
                          <a:solidFill>
                            <a:srgbClr val="000000"/>
                          </a:solidFill>
                          <a:effectLst/>
                          <a:latin typeface="Calibri"/>
                        </a:rPr>
                        <a:t>same</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same</a:t>
                      </a:r>
                      <a:endParaRPr lang="en-CA" sz="900" b="0" i="0" u="none" strike="noStrike" dirty="0">
                        <a:solidFill>
                          <a:srgbClr val="000000"/>
                        </a:solidFill>
                        <a:effectLst/>
                        <a:latin typeface="Calibri"/>
                      </a:endParaRPr>
                    </a:p>
                  </a:txBody>
                  <a:tcPr marL="7620" marR="7620" marT="7620" marB="0" anchor="b"/>
                </a:tc>
              </a:tr>
              <a:tr h="166058">
                <a:tc>
                  <a:txBody>
                    <a:bodyPr/>
                    <a:lstStyle/>
                    <a:p>
                      <a:pPr algn="l" fontAlgn="b"/>
                      <a:r>
                        <a:rPr lang="en-US" sz="900" b="1" kern="1200" dirty="0" smtClean="0">
                          <a:solidFill>
                            <a:srgbClr val="000000"/>
                          </a:solidFill>
                          <a:latin typeface="Calibri" panose="020F0502020204030204" pitchFamily="34" charset="0"/>
                          <a:ea typeface="+mn-ea"/>
                          <a:cs typeface="+mn-cs"/>
                        </a:rPr>
                        <a:t>Head (IntStream iterate)</a:t>
                      </a:r>
                      <a:endParaRPr lang="en-CA" sz="9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panose="020F0502020204030204" pitchFamily="34" charset="0"/>
                        </a:rPr>
                        <a:t>T</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F</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F</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panose="020F0502020204030204" pitchFamily="34" charset="0"/>
                        </a:rPr>
                        <a:t>T</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panose="020F0502020204030204" pitchFamily="34" charset="0"/>
                        </a:rPr>
                        <a:t>T</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F</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F</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F</a:t>
                      </a: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-1</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2^63</a:t>
                      </a:r>
                      <a:endParaRPr lang="en-CA" sz="900" b="0" i="0" u="none" strike="noStrike" dirty="0">
                        <a:solidFill>
                          <a:srgbClr val="000000"/>
                        </a:solidFill>
                        <a:effectLst/>
                        <a:latin typeface="Calibri"/>
                      </a:endParaRP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-1</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2^63</a:t>
                      </a: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1024</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1024</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same</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FF0000"/>
                          </a:solidFill>
                          <a:effectLst/>
                          <a:latin typeface="Calibri" panose="020F0502020204030204" pitchFamily="34" charset="0"/>
                        </a:rPr>
                        <a:t>+SI+SS</a:t>
                      </a:r>
                      <a:endParaRPr lang="en-CA" sz="900" b="0" i="0" u="none" strike="noStrike" dirty="0">
                        <a:solidFill>
                          <a:srgbClr val="FF0000"/>
                        </a:solidFill>
                        <a:effectLst/>
                        <a:latin typeface="Calibri" panose="020F0502020204030204" pitchFamily="34" charset="0"/>
                      </a:endParaRPr>
                    </a:p>
                  </a:txBody>
                  <a:tcPr marL="7620" marR="7620" marT="7620" marB="0" anchor="b"/>
                </a:tc>
              </a:tr>
              <a:tr h="166058">
                <a:tc>
                  <a:txBody>
                    <a:bodyPr/>
                    <a:lstStyle/>
                    <a:p>
                      <a:pPr algn="l" fontAlgn="b"/>
                      <a:r>
                        <a:rPr lang="en-US" sz="900" b="1" kern="1200" dirty="0" smtClean="0">
                          <a:solidFill>
                            <a:srgbClr val="000000"/>
                          </a:solidFill>
                          <a:latin typeface="Calibri" panose="020F0502020204030204" pitchFamily="34" charset="0"/>
                          <a:ea typeface="+mn-ea"/>
                          <a:cs typeface="+mn-cs"/>
                        </a:rPr>
                        <a:t>Head (IntStream range)</a:t>
                      </a:r>
                      <a:endParaRPr lang="en-CA" sz="9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T</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F</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T</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T</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T</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T</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T</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T</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7</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7</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4</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4</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3</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3</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same</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same</a:t>
                      </a:r>
                      <a:endParaRPr lang="en-CA" sz="900" b="0" i="0" u="none" strike="noStrike" dirty="0">
                        <a:solidFill>
                          <a:srgbClr val="000000"/>
                        </a:solidFill>
                        <a:effectLst/>
                        <a:latin typeface="Calibri" panose="020F0502020204030204" pitchFamily="34" charset="0"/>
                      </a:endParaRPr>
                    </a:p>
                  </a:txBody>
                  <a:tcPr marL="7620" marR="7620" marT="7620" marB="0" anchor="b"/>
                </a:tc>
              </a:tr>
              <a:tr h="166058">
                <a:tc>
                  <a:txBody>
                    <a:bodyPr/>
                    <a:lstStyle/>
                    <a:p>
                      <a:pPr algn="l" fontAlgn="b"/>
                      <a:r>
                        <a:rPr lang="en-CA" sz="900" b="1" i="0" u="none" strike="noStrike">
                          <a:solidFill>
                            <a:srgbClr val="000000"/>
                          </a:solidFill>
                          <a:effectLst/>
                          <a:latin typeface="Calibri" panose="020F0502020204030204" pitchFamily="34" charset="0"/>
                        </a:rPr>
                        <a:t>Head (empty Stream)</a:t>
                      </a: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F</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F</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F</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F</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F</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F</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T</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smtClean="0">
                          <a:solidFill>
                            <a:srgbClr val="000000"/>
                          </a:solidFill>
                          <a:effectLst/>
                          <a:latin typeface="Calibri" panose="020F0502020204030204" pitchFamily="34" charset="0"/>
                        </a:rPr>
                        <a:t>T</a:t>
                      </a:r>
                      <a:endParaRPr lang="en-CA"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900" b="0" i="0" u="none" strike="noStrike" dirty="0">
                          <a:solidFill>
                            <a:srgbClr val="000000"/>
                          </a:solidFill>
                          <a:effectLst/>
                          <a:latin typeface="Calibri" panose="020F0502020204030204" pitchFamily="34" charset="0"/>
                        </a:rPr>
                        <a:t>0</a:t>
                      </a:r>
                    </a:p>
                  </a:txBody>
                  <a:tcPr marL="7620" marR="7620" marT="7620" marB="0" anchor="b"/>
                </a:tc>
                <a:tc>
                  <a:txBody>
                    <a:bodyPr/>
                    <a:lstStyle/>
                    <a:p>
                      <a:pPr algn="ctr" fontAlgn="b"/>
                      <a:r>
                        <a:rPr lang="en-CA" sz="900" b="0" i="0" u="none" strike="noStrike" dirty="0">
                          <a:solidFill>
                            <a:srgbClr val="000000"/>
                          </a:solidFill>
                          <a:effectLst/>
                          <a:latin typeface="Calibri" panose="020F0502020204030204" pitchFamily="34" charset="0"/>
                        </a:rPr>
                        <a:t>0</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r>
              <a:tr h="200823">
                <a:tc>
                  <a:txBody>
                    <a:bodyPr/>
                    <a:lstStyle/>
                    <a:p>
                      <a:pPr algn="l" fontAlgn="b"/>
                      <a:r>
                        <a:rPr lang="en-CA" sz="900" b="1" i="0" u="none" strike="noStrike" dirty="0">
                          <a:solidFill>
                            <a:srgbClr val="000000"/>
                          </a:solidFill>
                          <a:effectLst/>
                          <a:latin typeface="Calibri"/>
                        </a:rPr>
                        <a:t>Head (singleton </a:t>
                      </a:r>
                      <a:r>
                        <a:rPr lang="en-CA" sz="900" b="1" i="0" u="none" strike="noStrike" dirty="0" err="1" smtClean="0">
                          <a:solidFill>
                            <a:srgbClr val="000000"/>
                          </a:solidFill>
                          <a:effectLst/>
                          <a:latin typeface="Calibri"/>
                        </a:rPr>
                        <a:t>st.</a:t>
                      </a:r>
                      <a:r>
                        <a:rPr lang="en-CA" sz="900" b="1" i="0" u="none" strike="noStrike" dirty="0" smtClean="0">
                          <a:solidFill>
                            <a:srgbClr val="000000"/>
                          </a:solidFill>
                          <a:effectLst/>
                          <a:latin typeface="Calibri"/>
                        </a:rPr>
                        <a:t>)</a:t>
                      </a:r>
                      <a:endParaRPr lang="en-CA" sz="900" b="1"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a:solidFill>
                            <a:srgbClr val="000000"/>
                          </a:solidFill>
                          <a:effectLst/>
                          <a:latin typeface="Calibri"/>
                        </a:rPr>
                        <a:t>1</a:t>
                      </a:r>
                    </a:p>
                  </a:txBody>
                  <a:tcPr marL="7620" marR="7620" marT="7620" marB="0" anchor="b"/>
                </a:tc>
                <a:tc>
                  <a:txBody>
                    <a:bodyPr/>
                    <a:lstStyle/>
                    <a:p>
                      <a:pPr algn="ctr" fontAlgn="b"/>
                      <a:r>
                        <a:rPr lang="en-CA" sz="900" b="0" i="0" u="none" strike="noStrike" dirty="0">
                          <a:solidFill>
                            <a:srgbClr val="000000"/>
                          </a:solidFill>
                          <a:effectLst/>
                          <a:latin typeface="Calibri"/>
                        </a:rPr>
                        <a:t>1</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N/A</a:t>
                      </a:r>
                    </a:p>
                  </a:txBody>
                  <a:tcPr marL="7620" marR="7620" marT="7620" marB="0" anchor="b"/>
                </a:tc>
              </a:tr>
              <a:tr h="166058">
                <a:tc>
                  <a:txBody>
                    <a:bodyPr/>
                    <a:lstStyle/>
                    <a:p>
                      <a:pPr algn="l" fontAlgn="b"/>
                      <a:r>
                        <a:rPr lang="en-CA" sz="900" b="1" i="0" u="none" strike="noStrike">
                          <a:solidFill>
                            <a:srgbClr val="000000"/>
                          </a:solidFill>
                          <a:effectLst/>
                          <a:latin typeface="Calibri"/>
                        </a:rPr>
                        <a:t>PriorityQueue</a:t>
                      </a: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4</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4</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a:solidFill>
                            <a:srgbClr val="000000"/>
                          </a:solidFill>
                          <a:effectLst/>
                          <a:latin typeface="Calibri"/>
                        </a:rPr>
                        <a:t>3</a:t>
                      </a:r>
                    </a:p>
                  </a:txBody>
                  <a:tcPr marL="7620" marR="7620" marT="7620" marB="0" anchor="b"/>
                </a:tc>
                <a:tc>
                  <a:txBody>
                    <a:bodyPr/>
                    <a:lstStyle/>
                    <a:p>
                      <a:pPr algn="ctr" fontAlgn="b"/>
                      <a:r>
                        <a:rPr lang="en-CA" sz="900" b="0" i="0" u="none" strike="noStrike" dirty="0">
                          <a:solidFill>
                            <a:srgbClr val="000000"/>
                          </a:solidFill>
                          <a:effectLst/>
                          <a:latin typeface="Calibri"/>
                        </a:rPr>
                        <a:t>3</a:t>
                      </a:r>
                    </a:p>
                  </a:txBody>
                  <a:tcPr marL="7620" marR="7620" marT="7620" marB="0" anchor="b"/>
                </a:tc>
                <a:tc>
                  <a:txBody>
                    <a:bodyPr/>
                    <a:lstStyle/>
                    <a:p>
                      <a:pPr algn="ctr" fontAlgn="b"/>
                      <a:r>
                        <a:rPr lang="en-CA" sz="900" b="0" i="0" u="none" strike="noStrike" dirty="0" smtClean="0">
                          <a:solidFill>
                            <a:srgbClr val="000000"/>
                          </a:solidFill>
                          <a:effectLst/>
                          <a:latin typeface="Calibri"/>
                        </a:rPr>
                        <a:t>same</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same</a:t>
                      </a:r>
                      <a:endParaRPr lang="en-CA" sz="900" b="0" i="0" u="none" strike="noStrike" dirty="0">
                        <a:solidFill>
                          <a:srgbClr val="000000"/>
                        </a:solidFill>
                        <a:effectLst/>
                        <a:latin typeface="Calibri"/>
                      </a:endParaRPr>
                    </a:p>
                  </a:txBody>
                  <a:tcPr marL="7620" marR="7620" marT="7620" marB="0" anchor="b"/>
                </a:tc>
              </a:tr>
              <a:tr h="88742">
                <a:tc>
                  <a:txBody>
                    <a:bodyPr/>
                    <a:lstStyle/>
                    <a:p>
                      <a:pPr algn="l" fontAlgn="b"/>
                      <a:r>
                        <a:rPr lang="en-CA" sz="900" b="1" i="0" u="none" strike="noStrike">
                          <a:solidFill>
                            <a:srgbClr val="000000"/>
                          </a:solidFill>
                          <a:effectLst/>
                          <a:latin typeface="Calibri"/>
                        </a:rPr>
                        <a:t>Supplier</a:t>
                      </a: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a:solidFill>
                            <a:srgbClr val="000000"/>
                          </a:solidFill>
                          <a:effectLst/>
                          <a:latin typeface="Calibri"/>
                        </a:rPr>
                        <a:t>-1</a:t>
                      </a:r>
                    </a:p>
                  </a:txBody>
                  <a:tcPr marL="7620" marR="7620" marT="7620" marB="0" anchor="b"/>
                </a:tc>
                <a:tc>
                  <a:txBody>
                    <a:bodyPr/>
                    <a:lstStyle/>
                    <a:p>
                      <a:pPr algn="ctr" fontAlgn="b"/>
                      <a:r>
                        <a:rPr lang="en-CA" sz="900" b="0" i="0" u="none" strike="noStrike" dirty="0" smtClean="0">
                          <a:solidFill>
                            <a:srgbClr val="000000"/>
                          </a:solidFill>
                          <a:effectLst/>
                          <a:latin typeface="Calibri"/>
                        </a:rPr>
                        <a:t>2^63</a:t>
                      </a:r>
                      <a:endParaRPr lang="en-CA" sz="900" b="0" i="0" u="none" strike="noStrike" dirty="0">
                        <a:solidFill>
                          <a:srgbClr val="000000"/>
                        </a:solidFill>
                        <a:effectLst/>
                        <a:latin typeface="Calibri"/>
                      </a:endParaRP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000000"/>
                          </a:solidFill>
                          <a:effectLst/>
                          <a:latin typeface="Calibri"/>
                        </a:rPr>
                        <a:t>-1</a:t>
                      </a: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900" b="0" i="0" u="none" strike="noStrike" dirty="0" smtClean="0">
                          <a:solidFill>
                            <a:srgbClr val="FF0000"/>
                          </a:solidFill>
                          <a:effectLst/>
                          <a:latin typeface="Calibri"/>
                        </a:rPr>
                        <a:t>2^62</a:t>
                      </a:r>
                    </a:p>
                  </a:txBody>
                  <a:tcPr marL="7620" marR="7620" marT="7620" marB="0" anchor="b"/>
                </a:tc>
                <a:tc>
                  <a:txBody>
                    <a:bodyPr/>
                    <a:lstStyle/>
                    <a:p>
                      <a:pPr algn="ctr" fontAlgn="b"/>
                      <a:r>
                        <a:rPr lang="en-CA" sz="900" b="0" i="0" u="none" strike="noStrike" dirty="0" smtClean="0">
                          <a:solidFill>
                            <a:srgbClr val="000000"/>
                          </a:solidFill>
                          <a:effectLst/>
                          <a:latin typeface="Calibri"/>
                        </a:rPr>
                        <a:t>-1</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2^62</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same</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same</a:t>
                      </a:r>
                      <a:endParaRPr lang="en-CA" sz="900" b="0" i="0" u="none" strike="noStrike" dirty="0">
                        <a:solidFill>
                          <a:srgbClr val="000000"/>
                        </a:solidFill>
                        <a:effectLst/>
                        <a:latin typeface="Calibri"/>
                      </a:endParaRPr>
                    </a:p>
                  </a:txBody>
                  <a:tcPr marL="7620" marR="7620" marT="7620" marB="0" anchor="b"/>
                </a:tc>
              </a:tr>
              <a:tr h="166058">
                <a:tc>
                  <a:txBody>
                    <a:bodyPr/>
                    <a:lstStyle/>
                    <a:p>
                      <a:pPr algn="l" fontAlgn="b"/>
                      <a:r>
                        <a:rPr lang="en-CA" sz="900" b="1" i="0" u="none" strike="noStrike" dirty="0" err="1" smtClean="0">
                          <a:solidFill>
                            <a:srgbClr val="000000"/>
                          </a:solidFill>
                          <a:effectLst/>
                          <a:latin typeface="Calibri"/>
                        </a:rPr>
                        <a:t>SynchronizedRandomAccessList</a:t>
                      </a:r>
                      <a:endParaRPr lang="en-CA" sz="900" b="1"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FF0000"/>
                          </a:solidFill>
                          <a:effectLst/>
                          <a:latin typeface="Calibri"/>
                        </a:rPr>
                        <a:t>F</a:t>
                      </a:r>
                      <a:endParaRPr lang="en-CA" sz="900" b="0" i="0" u="none" strike="noStrike" dirty="0">
                        <a:solidFill>
                          <a:srgbClr val="FF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4</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4</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3</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3</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same</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same</a:t>
                      </a:r>
                      <a:endParaRPr lang="en-CA" sz="900" b="0" i="0" u="none" strike="noStrike" dirty="0">
                        <a:solidFill>
                          <a:srgbClr val="000000"/>
                        </a:solidFill>
                        <a:effectLst/>
                        <a:latin typeface="Calibri"/>
                      </a:endParaRPr>
                    </a:p>
                  </a:txBody>
                  <a:tcPr marL="7620" marR="7620" marT="7620" marB="0" anchor="b"/>
                </a:tc>
              </a:tr>
              <a:tr h="166058">
                <a:tc>
                  <a:txBody>
                    <a:bodyPr/>
                    <a:lstStyle/>
                    <a:p>
                      <a:pPr algn="l" fontAlgn="b"/>
                      <a:r>
                        <a:rPr lang="en-CA" sz="900" b="1" i="0" u="none" strike="noStrike" dirty="0">
                          <a:solidFill>
                            <a:srgbClr val="000000"/>
                          </a:solidFill>
                          <a:effectLst/>
                          <a:latin typeface="Calibri"/>
                        </a:rPr>
                        <a:t>TreeMap</a:t>
                      </a: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-1</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3</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-1</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a:solidFill>
                            <a:srgbClr val="000000"/>
                          </a:solidFill>
                          <a:effectLst/>
                          <a:latin typeface="Calibri"/>
                        </a:rPr>
                        <a:t>3</a:t>
                      </a:r>
                    </a:p>
                  </a:txBody>
                  <a:tcPr marL="7620" marR="7620" marT="7620" marB="0" anchor="b"/>
                </a:tc>
                <a:tc>
                  <a:txBody>
                    <a:bodyPr/>
                    <a:lstStyle/>
                    <a:p>
                      <a:pPr algn="ctr" fontAlgn="b"/>
                      <a:r>
                        <a:rPr lang="en-CA" sz="900" b="0" i="0" u="none" strike="noStrike" dirty="0" smtClean="0">
                          <a:solidFill>
                            <a:srgbClr val="000000"/>
                          </a:solidFill>
                          <a:effectLst/>
                          <a:latin typeface="Calibri"/>
                        </a:rPr>
                        <a:t>-SI</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-SI</a:t>
                      </a:r>
                      <a:endParaRPr lang="en-CA" sz="900" b="0" i="0" u="none" strike="noStrike" dirty="0">
                        <a:solidFill>
                          <a:srgbClr val="000000"/>
                        </a:solidFill>
                        <a:effectLst/>
                        <a:latin typeface="Calibri"/>
                      </a:endParaRPr>
                    </a:p>
                  </a:txBody>
                  <a:tcPr marL="7620" marR="7620" marT="7620" marB="0" anchor="b"/>
                </a:tc>
              </a:tr>
              <a:tr h="166058">
                <a:tc>
                  <a:txBody>
                    <a:bodyPr/>
                    <a:lstStyle/>
                    <a:p>
                      <a:pPr algn="l" fontAlgn="b"/>
                      <a:r>
                        <a:rPr lang="en-CA" sz="900" b="1" i="0" u="none" strike="noStrike" dirty="0">
                          <a:solidFill>
                            <a:srgbClr val="000000"/>
                          </a:solidFill>
                          <a:effectLst/>
                          <a:latin typeface="Calibri"/>
                        </a:rPr>
                        <a:t>TreeSet</a:t>
                      </a: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-1</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3</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-1</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a:solidFill>
                            <a:srgbClr val="000000"/>
                          </a:solidFill>
                          <a:effectLst/>
                          <a:latin typeface="Calibri"/>
                        </a:rPr>
                        <a:t>3</a:t>
                      </a:r>
                    </a:p>
                  </a:txBody>
                  <a:tcPr marL="7620" marR="7620" marT="7620" marB="0" anchor="b"/>
                </a:tc>
                <a:tc>
                  <a:txBody>
                    <a:bodyPr/>
                    <a:lstStyle/>
                    <a:p>
                      <a:pPr algn="ctr" fontAlgn="b"/>
                      <a:r>
                        <a:rPr lang="en-CA" sz="900" b="0" i="0" u="none" strike="noStrike" dirty="0" smtClean="0">
                          <a:solidFill>
                            <a:srgbClr val="000000"/>
                          </a:solidFill>
                          <a:effectLst/>
                          <a:latin typeface="Calibri"/>
                        </a:rPr>
                        <a:t>-SI</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-SI</a:t>
                      </a:r>
                      <a:endParaRPr lang="en-CA" sz="900" b="0" i="0" u="none" strike="noStrike" dirty="0">
                        <a:solidFill>
                          <a:srgbClr val="000000"/>
                        </a:solidFill>
                        <a:effectLst/>
                        <a:latin typeface="Calibri"/>
                      </a:endParaRPr>
                    </a:p>
                  </a:txBody>
                  <a:tcPr marL="7620" marR="7620" marT="7620" marB="0" anchor="b"/>
                </a:tc>
              </a:tr>
              <a:tr h="111929">
                <a:tc>
                  <a:txBody>
                    <a:bodyPr/>
                    <a:lstStyle/>
                    <a:p>
                      <a:pPr algn="l" fontAlgn="b"/>
                      <a:r>
                        <a:rPr lang="en-CA" sz="900" b="1" i="0" u="none" strike="noStrike" dirty="0" err="1" smtClean="0">
                          <a:solidFill>
                            <a:srgbClr val="000000"/>
                          </a:solidFill>
                          <a:effectLst/>
                          <a:latin typeface="Calibri"/>
                        </a:rPr>
                        <a:t>UnmodifiableRandomAccessList</a:t>
                      </a:r>
                      <a:endParaRPr lang="en-CA" sz="900" b="1"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FF0000"/>
                          </a:solidFill>
                          <a:effectLst/>
                          <a:latin typeface="Calibri"/>
                        </a:rPr>
                        <a:t>F</a:t>
                      </a:r>
                      <a:endParaRPr lang="en-CA" sz="900" b="0" i="0" u="none" strike="noStrike" dirty="0">
                        <a:solidFill>
                          <a:srgbClr val="FF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4</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4</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a:solidFill>
                            <a:srgbClr val="000000"/>
                          </a:solidFill>
                          <a:effectLst/>
                          <a:latin typeface="Calibri"/>
                        </a:rPr>
                        <a:t>3</a:t>
                      </a:r>
                    </a:p>
                  </a:txBody>
                  <a:tcPr marL="7620" marR="7620" marT="7620" marB="0" anchor="b"/>
                </a:tc>
                <a:tc>
                  <a:txBody>
                    <a:bodyPr/>
                    <a:lstStyle/>
                    <a:p>
                      <a:pPr algn="ctr" fontAlgn="b"/>
                      <a:r>
                        <a:rPr lang="en-CA" sz="900" b="0" i="0" u="none" strike="noStrike" dirty="0">
                          <a:solidFill>
                            <a:srgbClr val="000000"/>
                          </a:solidFill>
                          <a:effectLst/>
                          <a:latin typeface="Calibri"/>
                        </a:rPr>
                        <a:t>3</a:t>
                      </a:r>
                    </a:p>
                  </a:txBody>
                  <a:tcPr marL="7620" marR="7620" marT="7620" marB="0" anchor="b"/>
                </a:tc>
                <a:tc>
                  <a:txBody>
                    <a:bodyPr/>
                    <a:lstStyle/>
                    <a:p>
                      <a:pPr algn="ctr" fontAlgn="b"/>
                      <a:r>
                        <a:rPr lang="en-CA" sz="900" b="0" i="0" u="none" strike="noStrike" dirty="0" smtClean="0">
                          <a:solidFill>
                            <a:srgbClr val="000000"/>
                          </a:solidFill>
                          <a:effectLst/>
                          <a:latin typeface="Calibri"/>
                        </a:rPr>
                        <a:t>same</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same</a:t>
                      </a:r>
                      <a:endParaRPr lang="en-CA" sz="900" b="0" i="0" u="none" strike="noStrike" dirty="0">
                        <a:solidFill>
                          <a:srgbClr val="000000"/>
                        </a:solidFill>
                        <a:effectLst/>
                        <a:latin typeface="Calibri"/>
                      </a:endParaRPr>
                    </a:p>
                  </a:txBody>
                  <a:tcPr marL="7620" marR="7620" marT="7620" marB="0" anchor="b"/>
                </a:tc>
              </a:tr>
              <a:tr h="81355">
                <a:tc>
                  <a:txBody>
                    <a:bodyPr/>
                    <a:lstStyle/>
                    <a:p>
                      <a:pPr algn="l" fontAlgn="b"/>
                      <a:r>
                        <a:rPr lang="en-CA" sz="900" b="1" i="0" u="none" strike="noStrike" dirty="0">
                          <a:solidFill>
                            <a:srgbClr val="000000"/>
                          </a:solidFill>
                          <a:effectLst/>
                          <a:latin typeface="Calibri"/>
                        </a:rPr>
                        <a:t>Vector</a:t>
                      </a: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F</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T</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7</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4</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4</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a:solidFill>
                            <a:srgbClr val="000000"/>
                          </a:solidFill>
                          <a:effectLst/>
                          <a:latin typeface="Calibri"/>
                        </a:rPr>
                        <a:t>3</a:t>
                      </a:r>
                    </a:p>
                  </a:txBody>
                  <a:tcPr marL="7620" marR="7620" marT="7620" marB="0" anchor="b"/>
                </a:tc>
                <a:tc>
                  <a:txBody>
                    <a:bodyPr/>
                    <a:lstStyle/>
                    <a:p>
                      <a:pPr algn="ctr" fontAlgn="b"/>
                      <a:r>
                        <a:rPr lang="en-CA" sz="900" b="0" i="0" u="none" strike="noStrike" dirty="0">
                          <a:solidFill>
                            <a:srgbClr val="000000"/>
                          </a:solidFill>
                          <a:effectLst/>
                          <a:latin typeface="Calibri"/>
                        </a:rPr>
                        <a:t>3</a:t>
                      </a:r>
                    </a:p>
                  </a:txBody>
                  <a:tcPr marL="7620" marR="7620" marT="7620" marB="0" anchor="b"/>
                </a:tc>
                <a:tc>
                  <a:txBody>
                    <a:bodyPr/>
                    <a:lstStyle/>
                    <a:p>
                      <a:pPr algn="ctr" fontAlgn="b"/>
                      <a:r>
                        <a:rPr lang="en-CA" sz="900" b="0" i="0" u="none" strike="noStrike" dirty="0" smtClean="0">
                          <a:solidFill>
                            <a:srgbClr val="000000"/>
                          </a:solidFill>
                          <a:effectLst/>
                          <a:latin typeface="Calibri"/>
                        </a:rPr>
                        <a:t>same</a:t>
                      </a:r>
                      <a:endParaRPr lang="en-CA" sz="900" b="0" i="0" u="none" strike="noStrike" dirty="0">
                        <a:solidFill>
                          <a:srgbClr val="000000"/>
                        </a:solidFill>
                        <a:effectLst/>
                        <a:latin typeface="Calibri"/>
                      </a:endParaRPr>
                    </a:p>
                  </a:txBody>
                  <a:tcPr marL="7620" marR="7620" marT="7620" marB="0" anchor="b"/>
                </a:tc>
                <a:tc>
                  <a:txBody>
                    <a:bodyPr/>
                    <a:lstStyle/>
                    <a:p>
                      <a:pPr algn="ctr" fontAlgn="b"/>
                      <a:r>
                        <a:rPr lang="en-CA" sz="900" b="0" i="0" u="none" strike="noStrike" dirty="0" smtClean="0">
                          <a:solidFill>
                            <a:srgbClr val="000000"/>
                          </a:solidFill>
                          <a:effectLst/>
                          <a:latin typeface="Calibri"/>
                        </a:rPr>
                        <a:t>same</a:t>
                      </a:r>
                      <a:endParaRPr lang="en-CA" sz="900" b="0" i="0" u="none" strike="noStrike" dirty="0">
                        <a:solidFill>
                          <a:srgbClr val="000000"/>
                        </a:solidFill>
                        <a:effectLst/>
                        <a:latin typeface="Calibri"/>
                      </a:endParaRPr>
                    </a:p>
                  </a:txBody>
                  <a:tcPr marL="7620" marR="7620" marT="7620" marB="0" anchor="b"/>
                </a:tc>
              </a:tr>
            </a:tbl>
          </a:graphicData>
        </a:graphic>
      </p:graphicFrame>
      <p:sp>
        <p:nvSpPr>
          <p:cNvPr id="5" name="Rectangle 3"/>
          <p:cNvSpPr>
            <a:spLocks noGrp="1" noChangeArrowheads="1"/>
          </p:cNvSpPr>
          <p:nvPr>
            <p:ph idx="1"/>
          </p:nvPr>
        </p:nvSpPr>
        <p:spPr>
          <a:xfrm>
            <a:off x="97277" y="4515440"/>
            <a:ext cx="8883885" cy="1990859"/>
          </a:xfrm>
        </p:spPr>
        <p:txBody>
          <a:bodyPr/>
          <a:lstStyle/>
          <a:p>
            <a:r>
              <a:rPr lang="en-US" sz="1000" dirty="0" smtClean="0"/>
              <a:t>In </a:t>
            </a:r>
            <a:r>
              <a:rPr lang="en-US" sz="1000" dirty="0" smtClean="0">
                <a:solidFill>
                  <a:srgbClr val="FF0000"/>
                </a:solidFill>
              </a:rPr>
              <a:t>RED</a:t>
            </a:r>
            <a:r>
              <a:rPr lang="en-US" sz="1000" dirty="0" smtClean="0"/>
              <a:t>, some interesting characteristics or potential bugs. TODO investigate TODO for supplier see how much you can pull from both and if the same supplier is used</a:t>
            </a:r>
          </a:p>
          <a:p>
            <a:r>
              <a:rPr lang="en-US" sz="1000" dirty="0" smtClean="0"/>
              <a:t>Except the empty </a:t>
            </a:r>
            <a:r>
              <a:rPr lang="en-US" sz="1000" dirty="0" smtClean="0">
                <a:solidFill>
                  <a:srgbClr val="000000"/>
                </a:solidFill>
              </a:rPr>
              <a:t>Stream&lt;Car&gt;</a:t>
            </a:r>
            <a:r>
              <a:rPr lang="en-US" sz="1000" dirty="0" smtClean="0"/>
              <a:t>, the </a:t>
            </a:r>
            <a:r>
              <a:rPr lang="en-US" sz="1000" dirty="0" smtClean="0">
                <a:solidFill>
                  <a:srgbClr val="000000"/>
                </a:solidFill>
              </a:rPr>
              <a:t>Stream&lt;Car&gt;</a:t>
            </a:r>
            <a:r>
              <a:rPr lang="en-US" sz="1000" dirty="0" smtClean="0"/>
              <a:t> of a single instance and the </a:t>
            </a:r>
            <a:r>
              <a:rPr lang="en-US" sz="1000" dirty="0" smtClean="0">
                <a:solidFill>
                  <a:srgbClr val="000000"/>
                </a:solidFill>
              </a:rPr>
              <a:t>Stream&lt;Car&gt;</a:t>
            </a:r>
            <a:r>
              <a:rPr lang="en-US" sz="1000" dirty="0" smtClean="0"/>
              <a:t> made with a </a:t>
            </a:r>
            <a:r>
              <a:rPr lang="en-US" sz="1000" dirty="0" smtClean="0">
                <a:solidFill>
                  <a:srgbClr val="000000"/>
                </a:solidFill>
              </a:rPr>
              <a:t>Supplier</a:t>
            </a:r>
            <a:r>
              <a:rPr lang="en-US" sz="1000" dirty="0" smtClean="0"/>
              <a:t>, the other streams are composed of 7 values from the enum </a:t>
            </a:r>
            <a:r>
              <a:rPr lang="en-US" sz="1000" dirty="0" smtClean="0">
                <a:solidFill>
                  <a:srgbClr val="000000"/>
                </a:solidFill>
              </a:rPr>
              <a:t>Car</a:t>
            </a:r>
            <a:r>
              <a:rPr lang="en-US" sz="1000" dirty="0" smtClean="0"/>
              <a:t> (implementing </a:t>
            </a:r>
            <a:r>
              <a:rPr lang="en-US" sz="1000" dirty="0" smtClean="0">
                <a:solidFill>
                  <a:srgbClr val="000000"/>
                </a:solidFill>
              </a:rPr>
              <a:t>Comparable&lt;Car&gt;</a:t>
            </a:r>
            <a:r>
              <a:rPr lang="en-US" sz="1000" dirty="0" smtClean="0"/>
              <a:t> as being an enum). The </a:t>
            </a:r>
            <a:r>
              <a:rPr lang="en-US" sz="1000" dirty="0" smtClean="0">
                <a:solidFill>
                  <a:srgbClr val="000000"/>
                </a:solidFill>
              </a:rPr>
              <a:t>IntStream </a:t>
            </a:r>
            <a:r>
              <a:rPr lang="en-US" sz="1000" dirty="0" smtClean="0"/>
              <a:t>is made of 7 </a:t>
            </a:r>
            <a:r>
              <a:rPr lang="en-US" sz="1000" dirty="0" err="1" smtClean="0"/>
              <a:t>ints</a:t>
            </a:r>
            <a:r>
              <a:rPr lang="en-US" sz="1000" dirty="0" smtClean="0"/>
              <a:t>. The “maps” are in fact their entry set. The estimated size for the </a:t>
            </a:r>
            <a:r>
              <a:rPr lang="en-CA" sz="1000" dirty="0" smtClean="0">
                <a:solidFill>
                  <a:srgbClr val="000000"/>
                </a:solidFill>
              </a:rPr>
              <a:t>ConcurrentSkipListSet</a:t>
            </a:r>
            <a:r>
              <a:rPr lang="en-CA" sz="1000" dirty="0" smtClean="0">
                <a:solidFill>
                  <a:schemeClr val="tx1"/>
                </a:solidFill>
              </a:rPr>
              <a:t> comes from the fact that the maximum size of a </a:t>
            </a:r>
            <a:r>
              <a:rPr lang="en-CA" sz="1000" dirty="0" smtClean="0">
                <a:solidFill>
                  <a:srgbClr val="000000"/>
                </a:solidFill>
              </a:rPr>
              <a:t>Set</a:t>
            </a:r>
            <a:r>
              <a:rPr lang="en-CA" sz="1000" dirty="0" smtClean="0">
                <a:solidFill>
                  <a:schemeClr val="tx1"/>
                </a:solidFill>
              </a:rPr>
              <a:t> is represented as an int.</a:t>
            </a:r>
            <a:endParaRPr lang="en-US" sz="1000" dirty="0" smtClean="0">
              <a:solidFill>
                <a:schemeClr val="tx1"/>
              </a:solidFill>
            </a:endParaRPr>
          </a:p>
          <a:p>
            <a:r>
              <a:rPr lang="en-US" sz="1000" dirty="0" smtClean="0"/>
              <a:t>Some of the streams are splittable. The last column shows if they are not or what is the estimated size of the </a:t>
            </a:r>
            <a:r>
              <a:rPr lang="en-US" sz="1000" dirty="0" smtClean="0">
                <a:solidFill>
                  <a:srgbClr val="000000"/>
                </a:solidFill>
              </a:rPr>
              <a:t>Spliterator</a:t>
            </a:r>
            <a:r>
              <a:rPr lang="en-US" sz="1000" dirty="0" smtClean="0"/>
              <a:t> returned by </a:t>
            </a:r>
            <a:r>
              <a:rPr lang="en-US" sz="1000" dirty="0" err="1" smtClean="0">
                <a:solidFill>
                  <a:srgbClr val="000000"/>
                </a:solidFill>
              </a:rPr>
              <a:t>trySplit</a:t>
            </a:r>
            <a:r>
              <a:rPr lang="en-US" sz="1000" dirty="0" smtClean="0">
                <a:solidFill>
                  <a:srgbClr val="000000"/>
                </a:solidFill>
              </a:rPr>
              <a:t>().</a:t>
            </a:r>
            <a:r>
              <a:rPr lang="en-US" sz="1000" dirty="0" smtClean="0">
                <a:solidFill>
                  <a:schemeClr val="tx1"/>
                </a:solidFill>
              </a:rPr>
              <a:t> The ESIK and ES of the split and of the remaining not always make the previous total. ES does if sub-sized. In one case, the split got all. </a:t>
            </a:r>
            <a:r>
              <a:rPr lang="en-US" sz="1000" u="sng" dirty="0" smtClean="0">
                <a:solidFill>
                  <a:srgbClr val="FF0000"/>
                </a:solidFill>
              </a:rPr>
              <a:t>Question:</a:t>
            </a:r>
            <a:r>
              <a:rPr lang="en-US" sz="1000" dirty="0" smtClean="0">
                <a:solidFill>
                  <a:schemeClr val="tx1"/>
                </a:solidFill>
              </a:rPr>
              <a:t> why?</a:t>
            </a:r>
            <a:endParaRPr lang="en-US" sz="1000" dirty="0">
              <a:solidFill>
                <a:schemeClr val="tx1"/>
              </a:solidFill>
            </a:endParaRPr>
          </a:p>
          <a:p>
            <a:r>
              <a:rPr lang="en-US" sz="1000" u="sng" dirty="0" smtClean="0">
                <a:solidFill>
                  <a:srgbClr val="FF0000"/>
                </a:solidFill>
              </a:rPr>
              <a:t>Question:</a:t>
            </a:r>
            <a:r>
              <a:rPr lang="en-US" sz="1000" dirty="0" smtClean="0"/>
              <a:t> TODO bug why is the </a:t>
            </a:r>
            <a:r>
              <a:rPr lang="en-US" sz="1000" dirty="0" smtClean="0">
                <a:solidFill>
                  <a:srgbClr val="000000"/>
                </a:solidFill>
              </a:rPr>
              <a:t>IntStream</a:t>
            </a:r>
            <a:r>
              <a:rPr lang="en-US" sz="1000" dirty="0" smtClean="0"/>
              <a:t> not always NONNULL? Why is </a:t>
            </a:r>
            <a:r>
              <a:rPr lang="en-US" sz="1000" dirty="0" err="1" smtClean="0">
                <a:solidFill>
                  <a:srgbClr val="000000"/>
                </a:solidFill>
              </a:rPr>
              <a:t>UnmodifiableRandomAccessList</a:t>
            </a:r>
            <a:r>
              <a:rPr lang="en-US" sz="1000" dirty="0" smtClean="0">
                <a:solidFill>
                  <a:srgbClr val="000000"/>
                </a:solidFill>
              </a:rPr>
              <a:t> </a:t>
            </a:r>
            <a:r>
              <a:rPr lang="en-US" sz="1000" dirty="0" smtClean="0"/>
              <a:t>not immutable?</a:t>
            </a:r>
          </a:p>
          <a:p>
            <a:r>
              <a:rPr lang="en-CA" sz="1000" u="sng" dirty="0">
                <a:solidFill>
                  <a:srgbClr val="FF0000"/>
                </a:solidFill>
              </a:rPr>
              <a:t>Advanced exercise:</a:t>
            </a:r>
            <a:r>
              <a:rPr lang="en-CA" sz="1000" dirty="0"/>
              <a:t> Create this CSV matrix starting from StreamSourcesAndCharacteristicsCommon.java. Trick, use an enum to represent the operation returning the cell value for a given collection/Spliterator (row) and operation (column), Use only streams if you can. </a:t>
            </a:r>
            <a:r>
              <a:rPr lang="en-US" sz="1000" dirty="0"/>
              <a:t>Can you do it in a single stream traversal</a:t>
            </a:r>
            <a:r>
              <a:rPr lang="en-US" sz="1000" dirty="0" smtClean="0"/>
              <a:t>? </a:t>
            </a:r>
            <a:r>
              <a:rPr lang="en-US" sz="1000" dirty="0"/>
              <a:t>This CSV matrix </a:t>
            </a:r>
            <a:r>
              <a:rPr lang="en-US" sz="1000" dirty="0" smtClean="0"/>
              <a:t>was obtained </a:t>
            </a:r>
            <a:r>
              <a:rPr lang="en-US" sz="1000" dirty="0"/>
              <a:t>from </a:t>
            </a:r>
            <a:r>
              <a:rPr lang="en-CA" sz="1000" dirty="0" smtClean="0"/>
              <a:t>StreamSourcesAndCharacteristicsCSVSingleLoop.java which is a possible solution.</a:t>
            </a:r>
            <a:endParaRPr lang="en-CA" sz="1000" dirty="0"/>
          </a:p>
          <a:p>
            <a:endParaRPr lang="en-CA" sz="1000" dirty="0"/>
          </a:p>
        </p:txBody>
      </p:sp>
    </p:spTree>
    <p:extLst>
      <p:ext uri="{BB962C8B-B14F-4D97-AF65-F5344CB8AC3E}">
        <p14:creationId xmlns:p14="http://schemas.microsoft.com/office/powerpoint/2010/main" val="4013239436"/>
      </p:ext>
    </p:extLst>
  </p:cSld>
  <p:clrMapOvr>
    <a:masterClrMapping/>
  </p:clrMapOvr>
  <p:transition spd="med" advTm="12000"/>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50197" y="143897"/>
            <a:ext cx="8608978" cy="413291"/>
          </a:xfrm>
        </p:spPr>
        <p:txBody>
          <a:bodyPr/>
          <a:lstStyle/>
          <a:p>
            <a:r>
              <a:rPr lang="en-CA" dirty="0" smtClean="0"/>
              <a:t>Topic 5 : Reduction process (1/3) : combining</a:t>
            </a:r>
            <a:endParaRPr lang="en-US" dirty="0"/>
          </a:p>
        </p:txBody>
      </p:sp>
      <p:sp>
        <p:nvSpPr>
          <p:cNvPr id="87043" name="Rectangle 3"/>
          <p:cNvSpPr>
            <a:spLocks noGrp="1" noChangeArrowheads="1"/>
          </p:cNvSpPr>
          <p:nvPr>
            <p:ph idx="1"/>
          </p:nvPr>
        </p:nvSpPr>
        <p:spPr>
          <a:xfrm>
            <a:off x="350197" y="557188"/>
            <a:ext cx="8608977" cy="2166557"/>
          </a:xfrm>
        </p:spPr>
        <p:txBody>
          <a:bodyPr/>
          <a:lstStyle/>
          <a:p>
            <a:pPr marL="457200" indent="-457200">
              <a:buFont typeface="+mj-lt"/>
              <a:buAutoNum type="arabicPeriod"/>
            </a:pPr>
            <a:r>
              <a:rPr lang="en-CA" sz="1100" dirty="0" smtClean="0"/>
              <a:t>The “reduction process” is the reverse of the “decomposition process” shown below at left. From individual results (and multiple threads for a parallel stream) a single result is returned. There are two parts, </a:t>
            </a:r>
            <a:r>
              <a:rPr lang="en-CA" sz="1100" u="sng" dirty="0" smtClean="0"/>
              <a:t>accumulating</a:t>
            </a:r>
            <a:r>
              <a:rPr lang="en-CA" sz="1100" dirty="0" smtClean="0"/>
              <a:t> and </a:t>
            </a:r>
            <a:r>
              <a:rPr lang="en-CA" sz="1100" u="sng" dirty="0" smtClean="0"/>
              <a:t>combining</a:t>
            </a:r>
            <a:r>
              <a:rPr lang="en-CA" sz="1100" dirty="0" smtClean="0"/>
              <a:t>.</a:t>
            </a:r>
          </a:p>
          <a:p>
            <a:pPr marL="457200" indent="-457200">
              <a:buFont typeface="+mj-lt"/>
              <a:buAutoNum type="arabicPeriod"/>
            </a:pPr>
            <a:r>
              <a:rPr lang="en-CA" sz="1100" dirty="0" smtClean="0"/>
              <a:t>The end result can be a scalar such as the long value returned by </a:t>
            </a:r>
            <a:r>
              <a:rPr lang="en-CA" sz="1100" dirty="0" smtClean="0">
                <a:solidFill>
                  <a:srgbClr val="000000"/>
                </a:solidFill>
              </a:rPr>
              <a:t>count()</a:t>
            </a:r>
            <a:r>
              <a:rPr lang="en-CA" sz="1100" dirty="0" smtClean="0"/>
              <a:t>, an object of the stream such as an </a:t>
            </a:r>
            <a:r>
              <a:rPr lang="en-CA" sz="1100" dirty="0" smtClean="0">
                <a:solidFill>
                  <a:srgbClr val="000000"/>
                </a:solidFill>
              </a:rPr>
              <a:t>Optional&lt;T&gt;</a:t>
            </a:r>
            <a:r>
              <a:rPr lang="en-CA" sz="1100" dirty="0" smtClean="0"/>
              <a:t> returned by </a:t>
            </a:r>
            <a:r>
              <a:rPr lang="en-CA" sz="1100" dirty="0" smtClean="0">
                <a:solidFill>
                  <a:srgbClr val="000000"/>
                </a:solidFill>
              </a:rPr>
              <a:t>max()</a:t>
            </a:r>
            <a:r>
              <a:rPr lang="en-CA" sz="1100" dirty="0" smtClean="0"/>
              <a:t>, a collection returned by </a:t>
            </a:r>
            <a:r>
              <a:rPr lang="en-CA" sz="1100" dirty="0" err="1" smtClean="0">
                <a:solidFill>
                  <a:srgbClr val="000000"/>
                </a:solidFill>
              </a:rPr>
              <a:t>groupingBy</a:t>
            </a:r>
            <a:r>
              <a:rPr lang="en-CA" sz="1100" dirty="0" smtClean="0">
                <a:solidFill>
                  <a:srgbClr val="000000"/>
                </a:solidFill>
              </a:rPr>
              <a:t>()</a:t>
            </a:r>
            <a:r>
              <a:rPr lang="en-CA" sz="1100" dirty="0" smtClean="0"/>
              <a:t> or anything else such as a for </a:t>
            </a:r>
            <a:r>
              <a:rPr lang="en-CA" sz="1100" dirty="0" smtClean="0">
                <a:solidFill>
                  <a:srgbClr val="000000"/>
                </a:solidFill>
              </a:rPr>
              <a:t>joining()</a:t>
            </a:r>
            <a:r>
              <a:rPr lang="en-CA" sz="1100" dirty="0" smtClean="0"/>
              <a:t>.</a:t>
            </a:r>
          </a:p>
          <a:p>
            <a:pPr marL="457200" indent="-457200">
              <a:buFont typeface="+mj-lt"/>
              <a:buAutoNum type="arabicPeriod"/>
            </a:pPr>
            <a:r>
              <a:rPr lang="en-CA" sz="1100" dirty="0" smtClean="0"/>
              <a:t>In some cases, nothing is returned like with </a:t>
            </a:r>
            <a:r>
              <a:rPr lang="en-CA" sz="1100" dirty="0" err="1" smtClean="0">
                <a:solidFill>
                  <a:srgbClr val="000000"/>
                </a:solidFill>
              </a:rPr>
              <a:t>forEach</a:t>
            </a:r>
            <a:r>
              <a:rPr lang="en-CA" sz="1100" dirty="0" smtClean="0">
                <a:solidFill>
                  <a:srgbClr val="000000"/>
                </a:solidFill>
              </a:rPr>
              <a:t>()</a:t>
            </a:r>
            <a:r>
              <a:rPr lang="en-CA" sz="1100" dirty="0" smtClean="0"/>
              <a:t> or an </a:t>
            </a:r>
            <a:r>
              <a:rPr lang="en-CA" sz="1100" dirty="0" smtClean="0">
                <a:solidFill>
                  <a:srgbClr val="000000"/>
                </a:solidFill>
              </a:rPr>
              <a:t>Iterator</a:t>
            </a:r>
            <a:r>
              <a:rPr lang="en-CA" sz="1100" dirty="0" smtClean="0"/>
              <a:t> or a </a:t>
            </a:r>
            <a:r>
              <a:rPr lang="en-CA" sz="1100" dirty="0" smtClean="0">
                <a:solidFill>
                  <a:srgbClr val="000000"/>
                </a:solidFill>
              </a:rPr>
              <a:t>Spliterator</a:t>
            </a:r>
            <a:r>
              <a:rPr lang="en-CA" sz="1100" dirty="0" smtClean="0"/>
              <a:t>, etc.</a:t>
            </a:r>
          </a:p>
          <a:p>
            <a:pPr marL="457200" indent="-457200">
              <a:buFont typeface="+mj-lt"/>
              <a:buAutoNum type="arabicPeriod"/>
            </a:pPr>
            <a:r>
              <a:rPr lang="en-CA" sz="1100" dirty="0" smtClean="0"/>
              <a:t>Executing in parallel, the combining process takes the results produced by two different threads and merges them. The combining continues until a single result exist. The stream framework takes care of threading and concurrency in the reduction like it does for the decomposition. If the terminal operation is </a:t>
            </a:r>
            <a:r>
              <a:rPr lang="en-CA" sz="1100" i="1" dirty="0" smtClean="0"/>
              <a:t>short-circuit</a:t>
            </a:r>
            <a:r>
              <a:rPr lang="en-CA" sz="1100" dirty="0" smtClean="0"/>
              <a:t>, the reduction can stop early.</a:t>
            </a:r>
          </a:p>
          <a:p>
            <a:pPr marL="457200" indent="-457200">
              <a:buFont typeface="+mj-lt"/>
              <a:buAutoNum type="arabicPeriod"/>
            </a:pPr>
            <a:r>
              <a:rPr lang="en-CA" sz="1100" dirty="0" smtClean="0"/>
              <a:t>If the stream is </a:t>
            </a:r>
            <a:r>
              <a:rPr lang="en-CA" sz="1100" dirty="0" smtClean="0">
                <a:solidFill>
                  <a:srgbClr val="000000"/>
                </a:solidFill>
              </a:rPr>
              <a:t>ORDERED</a:t>
            </a:r>
            <a:r>
              <a:rPr lang="en-CA" sz="1100" dirty="0" smtClean="0"/>
              <a:t> and if the collector is described as preserving an existing order (being </a:t>
            </a:r>
            <a:r>
              <a:rPr lang="en-CA" sz="1100" u="sng" dirty="0" smtClean="0"/>
              <a:t>not</a:t>
            </a:r>
            <a:r>
              <a:rPr lang="en-CA" sz="1100" dirty="0" smtClean="0"/>
              <a:t> </a:t>
            </a:r>
            <a:r>
              <a:rPr lang="en-CA" sz="1100" dirty="0" smtClean="0">
                <a:solidFill>
                  <a:srgbClr val="000000"/>
                </a:solidFill>
              </a:rPr>
              <a:t>UNORDERED</a:t>
            </a:r>
            <a:r>
              <a:rPr lang="en-CA" sz="1100" dirty="0" smtClean="0"/>
              <a:t>) then the reduction process must happen in a </a:t>
            </a:r>
            <a:r>
              <a:rPr lang="en-CA" sz="1100" u="sng" dirty="0" smtClean="0"/>
              <a:t>precise</a:t>
            </a:r>
            <a:r>
              <a:rPr lang="en-CA" sz="1100" dirty="0" smtClean="0"/>
              <a:t> order. Otherwise, any order is good. This is why </a:t>
            </a:r>
            <a:r>
              <a:rPr lang="en-CA" sz="1100" u="sng" dirty="0" smtClean="0"/>
              <a:t>unordered streams</a:t>
            </a:r>
            <a:r>
              <a:rPr lang="en-CA" sz="1100" dirty="0" smtClean="0"/>
              <a:t>, having less constraints, are normally better for parallel execution.</a:t>
            </a:r>
            <a:r>
              <a:rPr lang="en-CA" sz="1400" dirty="0" smtClean="0"/>
              <a:t/>
            </a:r>
            <a:br>
              <a:rPr lang="en-CA" sz="1400" dirty="0" smtClean="0"/>
            </a:br>
            <a:r>
              <a:rPr lang="en-CA" sz="1400" dirty="0" smtClean="0"/>
              <a:t> </a:t>
            </a:r>
            <a:endParaRPr lang="en-CA" sz="1400" dirty="0"/>
          </a:p>
          <a:p>
            <a:pPr marL="457200" indent="-457200">
              <a:buFont typeface="+mj-lt"/>
              <a:buAutoNum type="arabicPeriod"/>
            </a:pPr>
            <a:endParaRPr lang="en-US" sz="1200" dirty="0" smtClean="0"/>
          </a:p>
        </p:txBody>
      </p:sp>
      <p:pic>
        <p:nvPicPr>
          <p:cNvPr id="3" name="Picture 2"/>
          <p:cNvPicPr>
            <a:picLocks noChangeAspect="1"/>
          </p:cNvPicPr>
          <p:nvPr/>
        </p:nvPicPr>
        <p:blipFill>
          <a:blip r:embed="rId2"/>
          <a:stretch>
            <a:fillRect/>
          </a:stretch>
        </p:blipFill>
        <p:spPr>
          <a:xfrm>
            <a:off x="224750" y="2875176"/>
            <a:ext cx="3030353" cy="3039240"/>
          </a:xfrm>
          <a:prstGeom prst="rect">
            <a:avLst/>
          </a:prstGeom>
        </p:spPr>
      </p:pic>
      <p:sp>
        <p:nvSpPr>
          <p:cNvPr id="5" name="Rectangle 3"/>
          <p:cNvSpPr txBox="1">
            <a:spLocks noChangeArrowheads="1"/>
          </p:cNvSpPr>
          <p:nvPr/>
        </p:nvSpPr>
        <p:spPr bwMode="auto">
          <a:xfrm>
            <a:off x="3255103" y="2647727"/>
            <a:ext cx="5587339" cy="3658803"/>
          </a:xfrm>
          <a:prstGeom prst="rect">
            <a:avLst/>
          </a:prstGeom>
          <a:noFill/>
          <a:ln w="0">
            <a:noFill/>
            <a:miter lim="800000"/>
            <a:headEnd/>
            <a:tailEnd/>
          </a:ln>
        </p:spPr>
        <p:txBody>
          <a:bodyPr vert="horz" wrap="square" lIns="90488" tIns="44450" rIns="90488" bIns="44450" numCol="1" anchor="t" anchorCtr="0" compatLnSpc="1">
            <a:prstTxWarp prst="textNoShape">
              <a:avLst/>
            </a:prstTxWarp>
          </a:bodyPr>
          <a:lstStyle>
            <a:lvl1pPr marL="285750" indent="-285750" algn="l" defTabSz="911225" rtl="0" eaLnBrk="1" fontAlgn="base" hangingPunct="1">
              <a:spcBef>
                <a:spcPct val="25000"/>
              </a:spcBef>
              <a:spcAft>
                <a:spcPct val="0"/>
              </a:spcAft>
              <a:buClr>
                <a:srgbClr val="66CC00"/>
              </a:buClr>
              <a:buSzPct val="65000"/>
              <a:buFont typeface="Wingdings" pitchFamily="-65" charset="2"/>
              <a:buChar char="n"/>
              <a:defRPr>
                <a:solidFill>
                  <a:srgbClr val="49166D"/>
                </a:solidFill>
                <a:latin typeface="+mn-lt"/>
                <a:ea typeface="ＭＳ Ｐゴシック" pitchFamily="-65" charset="-128"/>
                <a:cs typeface="ＭＳ Ｐゴシック" pitchFamily="-65" charset="-128"/>
              </a:defRPr>
            </a:lvl1pPr>
            <a:lvl2pPr marL="636588" indent="-236538" algn="l" defTabSz="911225" rtl="0" eaLnBrk="1" fontAlgn="base" hangingPunct="1">
              <a:spcBef>
                <a:spcPct val="25000"/>
              </a:spcBef>
              <a:spcAft>
                <a:spcPct val="0"/>
              </a:spcAft>
              <a:buClr>
                <a:srgbClr val="49166D"/>
              </a:buClr>
              <a:buChar char="–"/>
              <a:defRPr sz="1400">
                <a:solidFill>
                  <a:srgbClr val="49166D"/>
                </a:solidFill>
                <a:latin typeface="+mn-lt"/>
                <a:ea typeface="ＭＳ Ｐゴシック" pitchFamily="-65" charset="-128"/>
              </a:defRPr>
            </a:lvl2pPr>
            <a:lvl3pPr marL="969963" indent="-219075" algn="l" defTabSz="911225" rtl="0" eaLnBrk="1" fontAlgn="base" hangingPunct="1">
              <a:spcBef>
                <a:spcPct val="25000"/>
              </a:spcBef>
              <a:spcAft>
                <a:spcPct val="0"/>
              </a:spcAft>
              <a:buClr>
                <a:srgbClr val="49166D"/>
              </a:buClr>
              <a:buSzPct val="50000"/>
              <a:buFont typeface="Wingdings" pitchFamily="-65" charset="2"/>
              <a:buChar char="n"/>
              <a:defRPr sz="1400">
                <a:solidFill>
                  <a:srgbClr val="49166D"/>
                </a:solidFill>
                <a:latin typeface="+mn-lt"/>
                <a:ea typeface="ＭＳ Ｐゴシック" pitchFamily="-65" charset="-128"/>
              </a:defRPr>
            </a:lvl3pPr>
            <a:lvl4pPr marL="1257300" indent="-173038" algn="l" defTabSz="911225" rtl="0" eaLnBrk="1" fontAlgn="base" hangingPunct="1">
              <a:spcBef>
                <a:spcPct val="25000"/>
              </a:spcBef>
              <a:spcAft>
                <a:spcPct val="0"/>
              </a:spcAft>
              <a:buSzPct val="100000"/>
              <a:buChar char="–"/>
              <a:defRPr sz="1200">
                <a:solidFill>
                  <a:srgbClr val="49166D"/>
                </a:solidFill>
                <a:latin typeface="+mn-lt"/>
                <a:ea typeface="ＭＳ Ｐゴシック" pitchFamily="-65" charset="-128"/>
              </a:defRPr>
            </a:lvl4pPr>
            <a:lvl5pPr marL="16002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5pPr>
            <a:lvl6pPr marL="20574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6pPr>
            <a:lvl7pPr marL="25146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7pPr>
            <a:lvl8pPr marL="29718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8pPr>
            <a:lvl9pPr marL="34290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9pPr>
          </a:lstStyle>
          <a:p>
            <a:pPr marL="0" indent="0">
              <a:buNone/>
            </a:pPr>
            <a:r>
              <a:rPr lang="en-US" sz="1100" kern="0" dirty="0" smtClean="0"/>
              <a:t>For a sequential stream, there is nothing to combine, a single thread is involved.</a:t>
            </a:r>
          </a:p>
          <a:p>
            <a:pPr marL="0" indent="0">
              <a:buNone/>
            </a:pPr>
            <a:r>
              <a:rPr lang="en-US" sz="1100" kern="0" dirty="0" smtClean="0"/>
              <a:t>For a parallel stream, we </a:t>
            </a:r>
            <a:r>
              <a:rPr lang="en-US" sz="1100" kern="0" dirty="0"/>
              <a:t>have many possible choices to </a:t>
            </a:r>
            <a:r>
              <a:rPr lang="en-US" sz="1100" kern="0" dirty="0" smtClean="0"/>
              <a:t>combine </a:t>
            </a:r>
            <a:r>
              <a:rPr lang="en-US" sz="1100" kern="0" dirty="0"/>
              <a:t>the results returned by the different threads.</a:t>
            </a:r>
          </a:p>
          <a:p>
            <a:pPr marL="0" indent="0">
              <a:buNone/>
            </a:pPr>
            <a:r>
              <a:rPr lang="en-US" sz="1100" kern="0" dirty="0"/>
              <a:t>(T1 + T2) + (T3 + T4</a:t>
            </a:r>
            <a:r>
              <a:rPr lang="en-US" sz="1100" kern="0" dirty="0" smtClean="0"/>
              <a:t>)…</a:t>
            </a:r>
            <a:endParaRPr lang="en-US" sz="1100" kern="0" dirty="0"/>
          </a:p>
          <a:p>
            <a:pPr marL="0" indent="0">
              <a:buNone/>
            </a:pPr>
            <a:r>
              <a:rPr lang="en-US" sz="1100" kern="0" dirty="0" smtClean="0"/>
              <a:t>T1 + ((T2 + T3) + T4)</a:t>
            </a:r>
            <a:endParaRPr lang="en-US" sz="1100" kern="0" dirty="0"/>
          </a:p>
          <a:p>
            <a:pPr marL="0" indent="0">
              <a:buNone/>
            </a:pPr>
            <a:r>
              <a:rPr lang="en-US" sz="1100" kern="0" dirty="0" smtClean="0"/>
              <a:t>etc. (TODO W instead of T?)</a:t>
            </a:r>
          </a:p>
          <a:p>
            <a:pPr marL="0" indent="0">
              <a:buNone/>
            </a:pPr>
            <a:endParaRPr lang="en-US" sz="1100" kern="0" dirty="0"/>
          </a:p>
          <a:p>
            <a:pPr marL="0" indent="0">
              <a:buNone/>
            </a:pPr>
            <a:r>
              <a:rPr lang="en-US" sz="1100" kern="0" dirty="0"/>
              <a:t>72 different choices!!!</a:t>
            </a:r>
          </a:p>
          <a:p>
            <a:pPr marL="0" indent="0">
              <a:buNone/>
            </a:pPr>
            <a:r>
              <a:rPr lang="en-US" sz="1100" kern="0" dirty="0" smtClean="0"/>
              <a:t>…but </a:t>
            </a:r>
            <a:r>
              <a:rPr lang="en-US" sz="1100" kern="0" dirty="0"/>
              <a:t>only one if the stream is ordered and if it matters to the </a:t>
            </a:r>
            <a:r>
              <a:rPr lang="en-US" sz="1100" kern="0" dirty="0" smtClean="0"/>
              <a:t>reduction operation:</a:t>
            </a:r>
            <a:endParaRPr lang="en-US" sz="1100" kern="0" dirty="0"/>
          </a:p>
          <a:p>
            <a:pPr marL="0" indent="0">
              <a:buNone/>
            </a:pPr>
            <a:r>
              <a:rPr lang="en-US" sz="1100" kern="0" dirty="0"/>
              <a:t>(((T3 + T2) + T4) + T1)</a:t>
            </a:r>
          </a:p>
          <a:p>
            <a:pPr marL="0" indent="0">
              <a:buNone/>
            </a:pPr>
            <a:r>
              <a:rPr lang="en-US" sz="1100" kern="0" dirty="0" smtClean="0"/>
              <a:t>	(if </a:t>
            </a:r>
            <a:r>
              <a:rPr lang="en-US" sz="1100" kern="0" dirty="0"/>
              <a:t>we assume that the "split" gets the start of the </a:t>
            </a:r>
            <a:r>
              <a:rPr lang="en-US" sz="1100" kern="0" dirty="0" smtClean="0"/>
              <a:t>stream)</a:t>
            </a:r>
            <a:endParaRPr lang="en-US" sz="1100" kern="0" dirty="0"/>
          </a:p>
          <a:p>
            <a:pPr marL="0" indent="0">
              <a:buNone/>
            </a:pPr>
            <a:r>
              <a:rPr lang="en-US" sz="1100" kern="0" dirty="0" smtClean="0"/>
              <a:t>Because the splits occur in </a:t>
            </a:r>
            <a:r>
              <a:rPr lang="en-US" sz="1100" u="sng" kern="0" dirty="0" smtClean="0"/>
              <a:t>any order</a:t>
            </a:r>
            <a:r>
              <a:rPr lang="en-US" sz="1100" kern="0" dirty="0" smtClean="0"/>
              <a:t>, the combining operation must be </a:t>
            </a:r>
            <a:r>
              <a:rPr lang="en-US" sz="1100" u="sng" kern="0" dirty="0" smtClean="0"/>
              <a:t>associative</a:t>
            </a:r>
            <a:r>
              <a:rPr lang="en-US" sz="1100" kern="0" dirty="0" smtClean="0"/>
              <a:t>.</a:t>
            </a:r>
            <a:br>
              <a:rPr lang="en-US" sz="1100" kern="0" dirty="0" smtClean="0"/>
            </a:br>
            <a:r>
              <a:rPr lang="en-US" sz="1100" kern="0" dirty="0" smtClean="0"/>
              <a:t>(A + B) + C must be equivalent to A + (B + C).</a:t>
            </a:r>
            <a:br>
              <a:rPr lang="en-US" sz="1100" kern="0" dirty="0" smtClean="0"/>
            </a:br>
            <a:r>
              <a:rPr lang="en-US" sz="1100" kern="0" dirty="0" smtClean="0"/>
              <a:t>For a similar reason, the </a:t>
            </a:r>
            <a:r>
              <a:rPr lang="en-US" sz="1100" u="sng" kern="0" dirty="0" smtClean="0"/>
              <a:t>identity</a:t>
            </a:r>
            <a:r>
              <a:rPr lang="en-US" sz="1100" kern="0" dirty="0" smtClean="0"/>
              <a:t> constraint (neutral/empty operand/collection) must be satisfied.</a:t>
            </a:r>
          </a:p>
          <a:p>
            <a:pPr marL="0" indent="0">
              <a:buNone/>
            </a:pPr>
            <a:r>
              <a:rPr lang="en-US" sz="1100" kern="0" dirty="0" smtClean="0"/>
              <a:t>(A + empty) must be equivalent to A.</a:t>
            </a:r>
            <a:br>
              <a:rPr lang="en-US" sz="1100" kern="0" dirty="0" smtClean="0"/>
            </a:br>
            <a:r>
              <a:rPr lang="en-US" sz="1100" kern="0" dirty="0" smtClean="0"/>
              <a:t>If the order really does not matter, e.g. </a:t>
            </a:r>
            <a:r>
              <a:rPr lang="en-US" sz="1100" kern="0" dirty="0" smtClean="0">
                <a:solidFill>
                  <a:srgbClr val="000000"/>
                </a:solidFill>
              </a:rPr>
              <a:t>count()</a:t>
            </a:r>
            <a:r>
              <a:rPr lang="en-US" sz="1100" kern="0" dirty="0" smtClean="0"/>
              <a:t> vs </a:t>
            </a:r>
            <a:r>
              <a:rPr lang="en-US" sz="1100" kern="0" dirty="0" err="1" smtClean="0">
                <a:solidFill>
                  <a:srgbClr val="000000"/>
                </a:solidFill>
              </a:rPr>
              <a:t>Collectors.toList</a:t>
            </a:r>
            <a:r>
              <a:rPr lang="en-US" sz="1100" kern="0" dirty="0" smtClean="0">
                <a:solidFill>
                  <a:srgbClr val="000000"/>
                </a:solidFill>
              </a:rPr>
              <a:t>()</a:t>
            </a:r>
            <a:r>
              <a:rPr lang="en-US" sz="1100" kern="0" dirty="0" smtClean="0"/>
              <a:t> then it is commutative.</a:t>
            </a:r>
            <a:br>
              <a:rPr lang="en-US" sz="1100" kern="0" dirty="0" smtClean="0"/>
            </a:br>
            <a:r>
              <a:rPr lang="en-US" sz="1100" kern="0" dirty="0" smtClean="0"/>
              <a:t>(A + B) must be equivalent to (B + A).</a:t>
            </a:r>
          </a:p>
        </p:txBody>
      </p:sp>
      <p:pic>
        <p:nvPicPr>
          <p:cNvPr id="2" name="Picture 1"/>
          <p:cNvPicPr>
            <a:picLocks noChangeAspect="1"/>
          </p:cNvPicPr>
          <p:nvPr/>
        </p:nvPicPr>
        <p:blipFill>
          <a:blip r:embed="rId3"/>
          <a:stretch>
            <a:fillRect/>
          </a:stretch>
        </p:blipFill>
        <p:spPr>
          <a:xfrm>
            <a:off x="5445029" y="3225373"/>
            <a:ext cx="2207963" cy="1041827"/>
          </a:xfrm>
          <a:prstGeom prst="rect">
            <a:avLst/>
          </a:prstGeom>
        </p:spPr>
      </p:pic>
    </p:spTree>
    <p:extLst>
      <p:ext uri="{BB962C8B-B14F-4D97-AF65-F5344CB8AC3E}">
        <p14:creationId xmlns:p14="http://schemas.microsoft.com/office/powerpoint/2010/main" val="4077283456"/>
      </p:ext>
    </p:extLst>
  </p:cSld>
  <p:clrMapOvr>
    <a:masterClrMapping/>
  </p:clrMapOvr>
  <p:transition spd="med" advTm="12000"/>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88537" y="143898"/>
            <a:ext cx="8770638" cy="308590"/>
          </a:xfrm>
        </p:spPr>
        <p:txBody>
          <a:bodyPr/>
          <a:lstStyle/>
          <a:p>
            <a:r>
              <a:rPr lang="en-CA" dirty="0" smtClean="0"/>
              <a:t>Topic 5 : Reduction process (2/3) : accumulating</a:t>
            </a:r>
            <a:endParaRPr lang="en-US" dirty="0"/>
          </a:p>
        </p:txBody>
      </p:sp>
      <p:sp>
        <p:nvSpPr>
          <p:cNvPr id="87043" name="Rectangle 3"/>
          <p:cNvSpPr>
            <a:spLocks noGrp="1" noChangeArrowheads="1"/>
          </p:cNvSpPr>
          <p:nvPr>
            <p:ph idx="1"/>
          </p:nvPr>
        </p:nvSpPr>
        <p:spPr>
          <a:xfrm>
            <a:off x="188537" y="452488"/>
            <a:ext cx="8770638" cy="4033666"/>
          </a:xfrm>
        </p:spPr>
        <p:txBody>
          <a:bodyPr/>
          <a:lstStyle/>
          <a:p>
            <a:pPr marL="457200" indent="-457200">
              <a:buFont typeface="+mj-lt"/>
              <a:buAutoNum type="arabicPeriod"/>
            </a:pPr>
            <a:r>
              <a:rPr lang="en-CA" sz="1000" dirty="0" smtClean="0"/>
              <a:t>Before we combine the results of different threads for our parallel stream, each thread needs accumulating all the values first.</a:t>
            </a:r>
          </a:p>
          <a:p>
            <a:pPr marL="457200" indent="-457200">
              <a:buFont typeface="+mj-lt"/>
              <a:buAutoNum type="arabicPeriod"/>
            </a:pPr>
            <a:r>
              <a:rPr lang="en-CA" sz="1000" dirty="0" smtClean="0"/>
              <a:t>For a sequential stream, the unique thread involved also needs accumulating the values.</a:t>
            </a:r>
          </a:p>
          <a:p>
            <a:pPr marL="457200" indent="-457200">
              <a:buFont typeface="+mj-lt"/>
              <a:buAutoNum type="arabicPeriod"/>
            </a:pPr>
            <a:r>
              <a:rPr lang="en-CA" sz="1000" dirty="0" smtClean="0"/>
              <a:t>This step is called the </a:t>
            </a:r>
            <a:r>
              <a:rPr lang="en-CA" sz="1000" u="sng" dirty="0" smtClean="0"/>
              <a:t>accumulation</a:t>
            </a:r>
            <a:r>
              <a:rPr lang="en-CA" sz="1000" dirty="0" smtClean="0"/>
              <a:t> and is done with an </a:t>
            </a:r>
            <a:r>
              <a:rPr lang="en-CA" sz="1000" i="1" dirty="0" smtClean="0"/>
              <a:t>accumulator</a:t>
            </a:r>
            <a:r>
              <a:rPr lang="en-CA" sz="1000" dirty="0" smtClean="0"/>
              <a:t> object and/or an </a:t>
            </a:r>
            <a:r>
              <a:rPr lang="en-CA" sz="1000" i="1" dirty="0" smtClean="0"/>
              <a:t>accumulating function</a:t>
            </a:r>
            <a:r>
              <a:rPr lang="en-CA" sz="1000" dirty="0" smtClean="0"/>
              <a:t>, e.g. </a:t>
            </a:r>
            <a:r>
              <a:rPr lang="en-CA" sz="1000" dirty="0" smtClean="0">
                <a:solidFill>
                  <a:srgbClr val="000000"/>
                </a:solidFill>
              </a:rPr>
              <a:t>sum()</a:t>
            </a:r>
            <a:r>
              <a:rPr lang="en-CA" sz="1000" dirty="0" smtClean="0"/>
              <a:t>.</a:t>
            </a:r>
          </a:p>
          <a:p>
            <a:pPr marL="457200" indent="-457200">
              <a:buFont typeface="+mj-lt"/>
              <a:buAutoNum type="arabicPeriod"/>
            </a:pPr>
            <a:r>
              <a:rPr lang="en-CA" sz="1000" dirty="0" smtClean="0"/>
              <a:t>Like the intermediate operations, the terminal operation (here the reduction) should not mutate the elements of the stream.</a:t>
            </a:r>
          </a:p>
          <a:p>
            <a:pPr marL="457200" indent="-457200">
              <a:buFont typeface="+mj-lt"/>
              <a:buAutoNum type="arabicPeriod"/>
            </a:pPr>
            <a:r>
              <a:rPr lang="en-CA" sz="1000" dirty="0" smtClean="0"/>
              <a:t>The reduction can return a </a:t>
            </a:r>
            <a:r>
              <a:rPr lang="en-CA" sz="1000" dirty="0" smtClean="0">
                <a:solidFill>
                  <a:srgbClr val="000000"/>
                </a:solidFill>
              </a:rPr>
              <a:t>T</a:t>
            </a:r>
            <a:r>
              <a:rPr lang="en-CA" sz="1000" dirty="0" smtClean="0"/>
              <a:t> or an </a:t>
            </a:r>
            <a:r>
              <a:rPr lang="en-CA" sz="1000" dirty="0" smtClean="0">
                <a:solidFill>
                  <a:srgbClr val="000000"/>
                </a:solidFill>
              </a:rPr>
              <a:t>Optional&lt;T&gt;</a:t>
            </a:r>
            <a:r>
              <a:rPr lang="en-CA" sz="1000" dirty="0" smtClean="0"/>
              <a:t> or it can return something else like a collection, a scalar, a boolean, etc.</a:t>
            </a:r>
          </a:p>
          <a:p>
            <a:pPr marL="457200" indent="-457200">
              <a:buFont typeface="+mj-lt"/>
              <a:buAutoNum type="arabicPeriod"/>
            </a:pPr>
            <a:r>
              <a:rPr lang="en-CA" sz="1000" dirty="0" smtClean="0"/>
              <a:t>If it returns a T from two T’s (the accumulated one and a new one coming from the stream), there is no other choice than creating a new T each time (A + B =&gt; C) to not modify the original value. There is however the special case where one of the values would be returned as is. E.g. if we search the biggest of the values, returning the biggest value of the pair is fine as nothing is modified.</a:t>
            </a:r>
          </a:p>
          <a:p>
            <a:pPr marL="457200" indent="-457200">
              <a:buFont typeface="+mj-lt"/>
              <a:buAutoNum type="arabicPeriod"/>
            </a:pPr>
            <a:r>
              <a:rPr lang="en-CA" sz="1000" dirty="0" smtClean="0"/>
              <a:t>To return a </a:t>
            </a:r>
            <a:r>
              <a:rPr lang="en-CA" sz="1000" dirty="0" smtClean="0">
                <a:solidFill>
                  <a:srgbClr val="000000"/>
                </a:solidFill>
              </a:rPr>
              <a:t>T</a:t>
            </a:r>
            <a:r>
              <a:rPr lang="en-CA" sz="1000" dirty="0" smtClean="0"/>
              <a:t> or an </a:t>
            </a:r>
            <a:r>
              <a:rPr lang="en-CA" sz="1000" dirty="0" smtClean="0">
                <a:solidFill>
                  <a:srgbClr val="000000"/>
                </a:solidFill>
              </a:rPr>
              <a:t>Optional&lt;T&gt;</a:t>
            </a:r>
            <a:r>
              <a:rPr lang="en-CA" sz="1000" dirty="0" smtClean="0"/>
              <a:t> the </a:t>
            </a:r>
            <a:r>
              <a:rPr lang="en-CA" sz="1000" dirty="0" smtClean="0">
                <a:solidFill>
                  <a:srgbClr val="000000"/>
                </a:solidFill>
              </a:rPr>
              <a:t>reduce() </a:t>
            </a:r>
            <a:r>
              <a:rPr lang="en-CA" sz="1000" dirty="0" smtClean="0"/>
              <a:t>method can be called but it has its limits. You can add two numbers but can you add two cars or crash two cars? If your </a:t>
            </a:r>
            <a:r>
              <a:rPr lang="en-CA" sz="1000" dirty="0" smtClean="0">
                <a:solidFill>
                  <a:srgbClr val="000000"/>
                </a:solidFill>
              </a:rPr>
              <a:t>T</a:t>
            </a:r>
            <a:r>
              <a:rPr lang="en-CA" sz="1000" dirty="0" smtClean="0"/>
              <a:t> is some kind of collection you can however merge or intersect tow instances.</a:t>
            </a:r>
          </a:p>
          <a:p>
            <a:pPr marL="457200" indent="-457200">
              <a:buFont typeface="+mj-lt"/>
              <a:buAutoNum type="arabicPeriod"/>
            </a:pPr>
            <a:r>
              <a:rPr lang="en-CA" sz="1000" dirty="0" smtClean="0"/>
              <a:t>If you want to return a T created from existing ones, use </a:t>
            </a:r>
            <a:r>
              <a:rPr lang="en-CA" sz="1000" dirty="0" smtClean="0">
                <a:solidFill>
                  <a:srgbClr val="000000"/>
                </a:solidFill>
              </a:rPr>
              <a:t>reduce()</a:t>
            </a:r>
            <a:r>
              <a:rPr lang="en-CA" sz="1000" dirty="0" smtClean="0"/>
              <a:t>. </a:t>
            </a:r>
            <a:r>
              <a:rPr lang="en-CA" sz="1000" dirty="0"/>
              <a:t>You could do the job with collect() storing the result to a collection and using a finisher to convert the result </a:t>
            </a:r>
            <a:r>
              <a:rPr lang="en-CA" sz="1000" dirty="0" smtClean="0"/>
              <a:t>to a T.</a:t>
            </a:r>
          </a:p>
          <a:p>
            <a:pPr marL="684213" lvl="2" indent="0">
              <a:buNone/>
            </a:pPr>
            <a:r>
              <a:rPr lang="en-US" sz="1000" dirty="0"/>
              <a:t>Sum, min, max, average, and string concatenation are all special cases of reduction. Summing a stream of numbers can be expressed as: </a:t>
            </a:r>
          </a:p>
          <a:p>
            <a:pPr marL="684213" lvl="2" indent="0">
              <a:buNone/>
            </a:pPr>
            <a:r>
              <a:rPr lang="en-US" sz="1000" dirty="0">
                <a:solidFill>
                  <a:srgbClr val="000000"/>
                </a:solidFill>
              </a:rPr>
              <a:t>Integer sum = </a:t>
            </a:r>
            <a:r>
              <a:rPr lang="en-US" sz="1000" dirty="0" err="1">
                <a:solidFill>
                  <a:srgbClr val="000000"/>
                </a:solidFill>
              </a:rPr>
              <a:t>myIntStream.reduce</a:t>
            </a:r>
            <a:r>
              <a:rPr lang="en-US" sz="1000" dirty="0">
                <a:solidFill>
                  <a:srgbClr val="000000"/>
                </a:solidFill>
              </a:rPr>
              <a:t>(0, (a, b) -&gt; </a:t>
            </a:r>
            <a:r>
              <a:rPr lang="en-US" sz="1000" dirty="0" err="1">
                <a:solidFill>
                  <a:srgbClr val="000000"/>
                </a:solidFill>
              </a:rPr>
              <a:t>a+b</a:t>
            </a:r>
            <a:r>
              <a:rPr lang="en-US" sz="1000" dirty="0">
                <a:solidFill>
                  <a:srgbClr val="000000"/>
                </a:solidFill>
              </a:rPr>
              <a:t>); </a:t>
            </a:r>
          </a:p>
          <a:p>
            <a:pPr marL="684213" lvl="2" indent="0">
              <a:buNone/>
            </a:pPr>
            <a:r>
              <a:rPr lang="en-US" sz="1000" dirty="0"/>
              <a:t>or:</a:t>
            </a:r>
          </a:p>
          <a:p>
            <a:pPr marL="684213" lvl="2" indent="0">
              <a:buNone/>
            </a:pPr>
            <a:r>
              <a:rPr lang="en-US" sz="1000" dirty="0">
                <a:solidFill>
                  <a:srgbClr val="000000"/>
                </a:solidFill>
              </a:rPr>
              <a:t>Integer sum = </a:t>
            </a:r>
            <a:r>
              <a:rPr lang="en-US" sz="1000" dirty="0" err="1">
                <a:solidFill>
                  <a:srgbClr val="000000"/>
                </a:solidFill>
              </a:rPr>
              <a:t>myIntStream.reduce</a:t>
            </a:r>
            <a:r>
              <a:rPr lang="en-US" sz="1000" dirty="0">
                <a:solidFill>
                  <a:srgbClr val="000000"/>
                </a:solidFill>
              </a:rPr>
              <a:t>(0, Integer::sum);</a:t>
            </a:r>
          </a:p>
          <a:p>
            <a:pPr marL="684213" lvl="2" indent="0">
              <a:buNone/>
            </a:pPr>
            <a:r>
              <a:rPr lang="en-US" sz="1000" dirty="0"/>
              <a:t>While this may seem a more roundabout way to perform an aggregation compared to simply mutating a running total in a loop, reduction operations parallelize more gracefully, without needing additional synchronization and with greatly reduced risk of data races.</a:t>
            </a:r>
            <a:endParaRPr lang="en-CA" sz="1000" dirty="0" smtClean="0"/>
          </a:p>
          <a:p>
            <a:pPr marL="457200" indent="-457200">
              <a:buFont typeface="+mj-lt"/>
              <a:buAutoNum type="arabicPeriod"/>
            </a:pPr>
            <a:r>
              <a:rPr lang="en-CA" sz="1000" dirty="0" smtClean="0"/>
              <a:t>If you want to return an Optional&lt;T&gt; use reduce(). You could do the job with collect() storing the result to a collection and using a finisher to convert the result to an Optional&lt;T&gt;.</a:t>
            </a:r>
          </a:p>
          <a:p>
            <a:pPr marL="457200" indent="-457200">
              <a:buFont typeface="+mj-lt"/>
              <a:buAutoNum type="arabicPeriod"/>
            </a:pPr>
            <a:r>
              <a:rPr lang="en-CA" sz="1000" dirty="0"/>
              <a:t>If you want to return something else than a </a:t>
            </a:r>
            <a:r>
              <a:rPr lang="en-CA" sz="1000" dirty="0">
                <a:solidFill>
                  <a:srgbClr val="000000"/>
                </a:solidFill>
              </a:rPr>
              <a:t>T</a:t>
            </a:r>
            <a:r>
              <a:rPr lang="en-CA" sz="1000" dirty="0"/>
              <a:t> or an </a:t>
            </a:r>
            <a:r>
              <a:rPr lang="en-CA" sz="1000" dirty="0">
                <a:solidFill>
                  <a:srgbClr val="000000"/>
                </a:solidFill>
              </a:rPr>
              <a:t>Optional&lt;T&gt;</a:t>
            </a:r>
            <a:r>
              <a:rPr lang="en-CA" sz="1000" dirty="0"/>
              <a:t> (or these ones too) the </a:t>
            </a:r>
            <a:r>
              <a:rPr lang="en-CA" sz="1000" dirty="0">
                <a:solidFill>
                  <a:srgbClr val="000000"/>
                </a:solidFill>
              </a:rPr>
              <a:t>collect()</a:t>
            </a:r>
            <a:r>
              <a:rPr lang="en-CA" sz="1000" dirty="0"/>
              <a:t> method is the </a:t>
            </a:r>
            <a:r>
              <a:rPr lang="en-CA" sz="1000" dirty="0" smtClean="0"/>
              <a:t>best solution. The 3</a:t>
            </a:r>
            <a:r>
              <a:rPr lang="en-CA" sz="1000" baseline="30000" dirty="0" smtClean="0"/>
              <a:t>rd</a:t>
            </a:r>
            <a:r>
              <a:rPr lang="en-CA" sz="1000" dirty="0" smtClean="0"/>
              <a:t> version of reduce using a combine could potentially do it.</a:t>
            </a:r>
            <a:endParaRPr lang="en-CA" sz="1000" dirty="0"/>
          </a:p>
          <a:p>
            <a:pPr marL="457200" indent="-457200">
              <a:buFont typeface="+mj-lt"/>
              <a:buAutoNum type="arabicPeriod"/>
            </a:pPr>
            <a:endParaRPr lang="en-CA" sz="1100" dirty="0" smtClean="0"/>
          </a:p>
        </p:txBody>
      </p:sp>
      <p:graphicFrame>
        <p:nvGraphicFramePr>
          <p:cNvPr id="7" name="Table 6"/>
          <p:cNvGraphicFramePr>
            <a:graphicFrameLocks noGrp="1"/>
          </p:cNvGraphicFramePr>
          <p:nvPr>
            <p:extLst>
              <p:ext uri="{D42A27DB-BD31-4B8C-83A1-F6EECF244321}">
                <p14:modId xmlns:p14="http://schemas.microsoft.com/office/powerpoint/2010/main" val="4207073505"/>
              </p:ext>
            </p:extLst>
          </p:nvPr>
        </p:nvGraphicFramePr>
        <p:xfrm>
          <a:off x="188037" y="4486154"/>
          <a:ext cx="8771138" cy="1889760"/>
        </p:xfrm>
        <a:graphic>
          <a:graphicData uri="http://schemas.openxmlformats.org/drawingml/2006/table">
            <a:tbl>
              <a:tblPr firstRow="1" bandRow="1">
                <a:tableStyleId>{5C22544A-7EE6-4342-B048-85BDC9FD1C3A}</a:tableStyleId>
              </a:tblPr>
              <a:tblGrid>
                <a:gridCol w="2696565"/>
                <a:gridCol w="4006392"/>
                <a:gridCol w="2068181"/>
              </a:tblGrid>
              <a:tr h="141338">
                <a:tc>
                  <a:txBody>
                    <a:bodyPr/>
                    <a:lstStyle/>
                    <a:p>
                      <a:pPr algn="ctr"/>
                      <a:r>
                        <a:rPr lang="en-US" sz="800" dirty="0" smtClean="0"/>
                        <a:t>Stream &lt;T&gt; Signature</a:t>
                      </a:r>
                      <a:endParaRPr lang="en-US" sz="800" dirty="0"/>
                    </a:p>
                  </a:txBody>
                  <a:tcPr/>
                </a:tc>
                <a:tc>
                  <a:txBody>
                    <a:bodyPr/>
                    <a:lstStyle/>
                    <a:p>
                      <a:pPr algn="ctr"/>
                      <a:r>
                        <a:rPr lang="en-US" sz="800" dirty="0" smtClean="0"/>
                        <a:t>Stream&lt;T&gt;</a:t>
                      </a:r>
                      <a:r>
                        <a:rPr lang="en-US" sz="800" baseline="0" dirty="0" smtClean="0"/>
                        <a:t> </a:t>
                      </a:r>
                      <a:r>
                        <a:rPr lang="en-US" sz="800" dirty="0" smtClean="0"/>
                        <a:t>Description</a:t>
                      </a:r>
                      <a:endParaRPr lang="en-US" sz="800" dirty="0"/>
                    </a:p>
                  </a:txBody>
                  <a:tcPr/>
                </a:tc>
                <a:tc>
                  <a:txBody>
                    <a:bodyPr/>
                    <a:lstStyle/>
                    <a:p>
                      <a:pPr algn="ctr"/>
                      <a:r>
                        <a:rPr lang="en-US" sz="800" dirty="0" err="1" smtClean="0"/>
                        <a:t>IntStream</a:t>
                      </a:r>
                      <a:endParaRPr lang="en-US" sz="800" dirty="0"/>
                    </a:p>
                  </a:txBody>
                  <a:tcPr/>
                </a:tc>
              </a:tr>
              <a:tr h="1268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800" b="0" i="0" u="none" strike="noStrike" kern="1200" baseline="0" dirty="0" smtClean="0">
                          <a:solidFill>
                            <a:schemeClr val="dk1"/>
                          </a:solidFill>
                          <a:latin typeface="+mn-lt"/>
                          <a:ea typeface="+mn-ea"/>
                          <a:cs typeface="+mn-cs"/>
                        </a:rPr>
                        <a:t>&lt;R,A&gt; R  </a:t>
                      </a:r>
                      <a:r>
                        <a:rPr lang="en-CA" sz="800" b="0" i="0" u="none" strike="noStrike" kern="1200" baseline="0" dirty="0" err="1" smtClean="0">
                          <a:solidFill>
                            <a:schemeClr val="dk1"/>
                          </a:solidFill>
                          <a:latin typeface="+mn-lt"/>
                          <a:ea typeface="+mn-ea"/>
                          <a:cs typeface="+mn-cs"/>
                        </a:rPr>
                        <a:t>Stream.collect</a:t>
                      </a:r>
                      <a:r>
                        <a:rPr lang="en-CA" sz="800" b="0" i="0" u="none" strike="noStrike" kern="1200" baseline="0" dirty="0" smtClean="0">
                          <a:solidFill>
                            <a:schemeClr val="dk1"/>
                          </a:solidFill>
                          <a:latin typeface="+mn-lt"/>
                          <a:ea typeface="+mn-ea"/>
                          <a:cs typeface="+mn-cs"/>
                        </a:rPr>
                        <a:t>(Collector&lt;? super T,A,R&gt; collector)</a:t>
                      </a:r>
                      <a:endParaRPr lang="en-US" sz="800" dirty="0" smtClean="0"/>
                    </a:p>
                  </a:txBody>
                  <a:tcPr/>
                </a:tc>
                <a:tc>
                  <a:txBody>
                    <a:bodyPr/>
                    <a:lstStyle/>
                    <a:p>
                      <a:r>
                        <a:rPr lang="en-US" sz="800" b="0" i="0" u="none" strike="noStrike" kern="1200" baseline="0" dirty="0" smtClean="0">
                          <a:solidFill>
                            <a:schemeClr val="dk1"/>
                          </a:solidFill>
                          <a:latin typeface="+mn-lt"/>
                          <a:ea typeface="+mn-ea"/>
                          <a:cs typeface="+mn-cs"/>
                        </a:rPr>
                        <a:t>Performs a mutable reduction operation on the elements of this stream using a Collector.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N/A</a:t>
                      </a:r>
                      <a:endParaRPr lang="en-US" sz="800" dirty="0"/>
                    </a:p>
                  </a:txBody>
                  <a:tcPr/>
                </a:tc>
              </a:tr>
              <a:tr h="1268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&lt;R&gt; R collect(Supplier&lt;R&gt; supplier, </a:t>
                      </a:r>
                      <a:r>
                        <a:rPr lang="en-US" sz="800" dirty="0" err="1" smtClean="0"/>
                        <a:t>BiConsumer</a:t>
                      </a:r>
                      <a:r>
                        <a:rPr lang="en-US" sz="800" dirty="0" smtClean="0"/>
                        <a:t>&lt;R,? super T&gt; accumulator, </a:t>
                      </a:r>
                      <a:r>
                        <a:rPr lang="en-US" sz="800" dirty="0" err="1" smtClean="0"/>
                        <a:t>BiConsumer</a:t>
                      </a:r>
                      <a:r>
                        <a:rPr lang="en-US" sz="800" dirty="0" smtClean="0"/>
                        <a:t>&lt;R,R&gt; combiner)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Performs a mutable reduction operation on the elements of this stream.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Same (</a:t>
                      </a:r>
                      <a:r>
                        <a:rPr lang="en-US" sz="800" dirty="0" err="1" smtClean="0"/>
                        <a:t>int</a:t>
                      </a:r>
                      <a:r>
                        <a:rPr lang="en-US" sz="800" dirty="0" smtClean="0"/>
                        <a:t> flavors)</a:t>
                      </a:r>
                    </a:p>
                  </a:txBody>
                  <a:tcPr/>
                </a:tc>
              </a:tr>
              <a:tr h="1268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Optional&lt;T&gt;  </a:t>
                      </a:r>
                      <a:r>
                        <a:rPr lang="en-CA" sz="800" b="0" i="0" u="none" strike="noStrike" kern="1200" baseline="0" dirty="0" smtClean="0">
                          <a:solidFill>
                            <a:schemeClr val="dk1"/>
                          </a:solidFill>
                          <a:latin typeface="+mn-lt"/>
                          <a:ea typeface="+mn-ea"/>
                          <a:cs typeface="+mn-cs"/>
                        </a:rPr>
                        <a:t>Stream.</a:t>
                      </a:r>
                      <a:r>
                        <a:rPr lang="en-US" sz="800" dirty="0" smtClean="0"/>
                        <a:t>reduce(</a:t>
                      </a:r>
                      <a:r>
                        <a:rPr lang="en-US" sz="800" dirty="0" err="1" smtClean="0"/>
                        <a:t>BinaryOperator</a:t>
                      </a:r>
                      <a:r>
                        <a:rPr lang="en-US" sz="800" dirty="0" smtClean="0"/>
                        <a:t>&lt;T&gt; accumulator)</a:t>
                      </a:r>
                    </a:p>
                  </a:txBody>
                  <a:tcPr/>
                </a:tc>
                <a:tc>
                  <a:txBody>
                    <a:bodyPr/>
                    <a:lstStyle/>
                    <a:p>
                      <a:r>
                        <a:rPr lang="en-US" sz="800" dirty="0" smtClean="0"/>
                        <a:t>Performs a reduction on the elements of this stream, using an associative accumulation function, and returns an Optional describing the reduced value, if any.</a:t>
                      </a:r>
                    </a:p>
                  </a:txBody>
                  <a:tcPr/>
                </a:tc>
                <a:tc>
                  <a:txBody>
                    <a:bodyPr/>
                    <a:lstStyle/>
                    <a:p>
                      <a:r>
                        <a:rPr lang="en-US" sz="800" dirty="0" smtClean="0"/>
                        <a:t>same (IntBinaryOperator op)</a:t>
                      </a:r>
                      <a:endParaRPr lang="en-US" sz="800" dirty="0"/>
                    </a:p>
                  </a:txBody>
                  <a:tcPr/>
                </a:tc>
              </a:tr>
              <a:tr h="2741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T </a:t>
                      </a:r>
                      <a:r>
                        <a:rPr lang="en-CA" sz="800" b="0" i="0" u="none" strike="noStrike" kern="1200" baseline="0" dirty="0" smtClean="0">
                          <a:solidFill>
                            <a:schemeClr val="dk1"/>
                          </a:solidFill>
                          <a:latin typeface="+mn-lt"/>
                          <a:ea typeface="+mn-ea"/>
                          <a:cs typeface="+mn-cs"/>
                        </a:rPr>
                        <a:t>Stream.</a:t>
                      </a:r>
                      <a:r>
                        <a:rPr lang="en-US" sz="800" dirty="0" smtClean="0"/>
                        <a:t>reduce(T identity, </a:t>
                      </a:r>
                      <a:r>
                        <a:rPr lang="en-US" sz="800" dirty="0" err="1" smtClean="0"/>
                        <a:t>BinaryOperator</a:t>
                      </a:r>
                      <a:r>
                        <a:rPr lang="en-US" sz="800" dirty="0" smtClean="0"/>
                        <a:t>&lt;T&gt; accumulator)</a:t>
                      </a:r>
                    </a:p>
                  </a:txBody>
                  <a:tcPr/>
                </a:tc>
                <a:tc>
                  <a:txBody>
                    <a:bodyPr/>
                    <a:lstStyle/>
                    <a:p>
                      <a:r>
                        <a:rPr lang="en-US" sz="800" dirty="0" smtClean="0"/>
                        <a:t>Performs a reduction on the elements of this stream, using the provided identity value and an associative accumulation function, and returns the reduced value.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same (</a:t>
                      </a:r>
                      <a:r>
                        <a:rPr lang="en-US" sz="800" dirty="0" err="1" smtClean="0"/>
                        <a:t>int</a:t>
                      </a:r>
                      <a:r>
                        <a:rPr lang="en-US" sz="800" dirty="0" smtClean="0"/>
                        <a:t> identity, IntBinaryOperator op)</a:t>
                      </a:r>
                    </a:p>
                  </a:txBody>
                  <a:tcPr/>
                </a:tc>
              </a:tr>
              <a:tr h="1926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&lt;U&gt; U </a:t>
                      </a:r>
                      <a:r>
                        <a:rPr lang="en-CA" sz="800" b="0" i="0" u="none" strike="noStrike" kern="1200" baseline="0" dirty="0" smtClean="0">
                          <a:solidFill>
                            <a:schemeClr val="dk1"/>
                          </a:solidFill>
                          <a:latin typeface="+mn-lt"/>
                          <a:ea typeface="+mn-ea"/>
                          <a:cs typeface="+mn-cs"/>
                        </a:rPr>
                        <a:t>Stream.</a:t>
                      </a:r>
                      <a:r>
                        <a:rPr lang="en-US" sz="800" dirty="0" smtClean="0"/>
                        <a:t>reduce(U identity, </a:t>
                      </a:r>
                      <a:r>
                        <a:rPr lang="en-US" sz="800" dirty="0" err="1" smtClean="0"/>
                        <a:t>BiFunction</a:t>
                      </a:r>
                      <a:r>
                        <a:rPr lang="en-US" sz="800" dirty="0" smtClean="0"/>
                        <a:t>&lt;U,? super T,U&gt; accumulator, </a:t>
                      </a:r>
                      <a:r>
                        <a:rPr lang="en-US" sz="800" dirty="0" err="1" smtClean="0"/>
                        <a:t>BinaryOperator</a:t>
                      </a:r>
                      <a:r>
                        <a:rPr lang="en-US" sz="800" dirty="0" smtClean="0"/>
                        <a:t>&lt;U&gt; combiner)</a:t>
                      </a:r>
                    </a:p>
                  </a:txBody>
                  <a:tcPr/>
                </a:tc>
                <a:tc>
                  <a:txBody>
                    <a:bodyPr/>
                    <a:lstStyle/>
                    <a:p>
                      <a:r>
                        <a:rPr lang="en-US" sz="800" dirty="0" smtClean="0"/>
                        <a:t>Performs a reduction on the elements of this stream, using the provided identity, accumulation and combining functions.</a:t>
                      </a:r>
                      <a:endParaRPr lang="en-US" sz="800" dirty="0"/>
                    </a:p>
                  </a:txBody>
                  <a:tcPr/>
                </a:tc>
                <a:tc>
                  <a:txBody>
                    <a:bodyPr/>
                    <a:lstStyle/>
                    <a:p>
                      <a:r>
                        <a:rPr lang="en-US" sz="800" dirty="0" smtClean="0"/>
                        <a:t>N/A</a:t>
                      </a:r>
                      <a:endParaRPr lang="en-US" sz="800" dirty="0"/>
                    </a:p>
                  </a:txBody>
                  <a:tcPr/>
                </a:tc>
              </a:tr>
            </a:tbl>
          </a:graphicData>
        </a:graphic>
      </p:graphicFrame>
    </p:spTree>
    <p:extLst>
      <p:ext uri="{BB962C8B-B14F-4D97-AF65-F5344CB8AC3E}">
        <p14:creationId xmlns:p14="http://schemas.microsoft.com/office/powerpoint/2010/main" val="3784144248"/>
      </p:ext>
    </p:extLst>
  </p:cSld>
  <p:clrMapOvr>
    <a:masterClrMapping/>
  </p:clrMapOvr>
  <p:transition spd="med" advTm="12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CA" dirty="0" smtClean="0"/>
              <a:t>Topic 1-1 : </a:t>
            </a:r>
            <a:r>
              <a:rPr lang="en-US" dirty="0" smtClean="0"/>
              <a:t>Summary</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49237939"/>
              </p:ext>
            </p:extLst>
          </p:nvPr>
        </p:nvGraphicFramePr>
        <p:xfrm>
          <a:off x="301840" y="960564"/>
          <a:ext cx="8528266" cy="5308600"/>
        </p:xfrm>
        <a:graphic>
          <a:graphicData uri="http://schemas.openxmlformats.org/drawingml/2006/table">
            <a:tbl>
              <a:tblPr firstRow="1" bandRow="1">
                <a:tableStyleId>{5C22544A-7EE6-4342-B048-85BDC9FD1C3A}</a:tableStyleId>
              </a:tblPr>
              <a:tblGrid>
                <a:gridCol w="701337"/>
                <a:gridCol w="710213"/>
                <a:gridCol w="727969"/>
                <a:gridCol w="541538"/>
                <a:gridCol w="1480615"/>
                <a:gridCol w="573437"/>
                <a:gridCol w="728420"/>
                <a:gridCol w="960895"/>
                <a:gridCol w="2103842"/>
              </a:tblGrid>
              <a:tr h="370840">
                <a:tc>
                  <a:txBody>
                    <a:bodyPr/>
                    <a:lstStyle/>
                    <a:p>
                      <a:pPr algn="ctr"/>
                      <a:r>
                        <a:rPr lang="en-US" sz="900" dirty="0" smtClean="0"/>
                        <a:t>Class</a:t>
                      </a:r>
                      <a:r>
                        <a:rPr lang="en-US" sz="900" baseline="0" dirty="0" smtClean="0"/>
                        <a:t> type</a:t>
                      </a:r>
                      <a:endParaRPr lang="en-US" sz="900" dirty="0"/>
                    </a:p>
                  </a:txBody>
                  <a:tcPr/>
                </a:tc>
                <a:tc>
                  <a:txBody>
                    <a:bodyPr/>
                    <a:lstStyle/>
                    <a:p>
                      <a:pPr algn="ctr"/>
                      <a:r>
                        <a:rPr lang="en-US" sz="900" dirty="0" smtClean="0"/>
                        <a:t>Defined inside</a:t>
                      </a:r>
                      <a:endParaRPr lang="en-US" sz="900" dirty="0"/>
                    </a:p>
                  </a:txBody>
                  <a:tcPr/>
                </a:tc>
                <a:tc>
                  <a:txBody>
                    <a:bodyPr/>
                    <a:lstStyle/>
                    <a:p>
                      <a:pPr algn="ctr"/>
                      <a:r>
                        <a:rPr lang="en-US" sz="900" dirty="0" smtClean="0"/>
                        <a:t>Can have static methods</a:t>
                      </a:r>
                      <a:r>
                        <a:rPr lang="en-US" sz="900" baseline="0" dirty="0" smtClean="0"/>
                        <a:t> or blocks</a:t>
                      </a:r>
                      <a:endParaRPr lang="en-US" sz="900" dirty="0"/>
                    </a:p>
                  </a:txBody>
                  <a:tcPr/>
                </a:tc>
                <a:tc>
                  <a:txBody>
                    <a:bodyPr/>
                    <a:lstStyle/>
                    <a:p>
                      <a:pPr algn="ctr"/>
                      <a:r>
                        <a:rPr lang="en-US" sz="900" dirty="0" smtClean="0"/>
                        <a:t>Can have static</a:t>
                      </a:r>
                      <a:r>
                        <a:rPr lang="en-US" sz="900" baseline="0" dirty="0" smtClean="0"/>
                        <a:t> fields</a:t>
                      </a:r>
                      <a:endParaRPr lang="en-US" sz="900" dirty="0"/>
                    </a:p>
                  </a:txBody>
                  <a:tcPr/>
                </a:tc>
                <a:tc>
                  <a:txBody>
                    <a:bodyPr/>
                    <a:lstStyle/>
                    <a:p>
                      <a:pPr algn="ctr"/>
                      <a:r>
                        <a:rPr lang="en-US" sz="900" dirty="0" smtClean="0"/>
                        <a:t>Can define its constructors</a:t>
                      </a:r>
                      <a:endParaRPr lang="en-US" sz="900" dirty="0"/>
                    </a:p>
                  </a:txBody>
                  <a:tcPr/>
                </a:tc>
                <a:tc>
                  <a:txBody>
                    <a:bodyPr/>
                    <a:lstStyle/>
                    <a:p>
                      <a:pPr algn="ctr"/>
                      <a:r>
                        <a:rPr lang="en-US" sz="900" dirty="0" smtClean="0"/>
                        <a:t>Can be serializable</a:t>
                      </a:r>
                      <a:endParaRPr lang="en-US" sz="900" dirty="0"/>
                    </a:p>
                  </a:txBody>
                  <a:tcPr/>
                </a:tc>
                <a:tc>
                  <a:txBody>
                    <a:bodyPr/>
                    <a:lstStyle/>
                    <a:p>
                      <a:pPr algn="ctr"/>
                      <a:r>
                        <a:rPr lang="en-US" sz="900" dirty="0" smtClean="0"/>
                        <a:t>Can use outer</a:t>
                      </a:r>
                      <a:r>
                        <a:rPr lang="en-US" sz="900" baseline="0" dirty="0" smtClean="0"/>
                        <a:t> class member fields and methods</a:t>
                      </a:r>
                      <a:endParaRPr lang="en-US" sz="900" dirty="0"/>
                    </a:p>
                  </a:txBody>
                  <a:tcPr/>
                </a:tc>
                <a:tc>
                  <a:txBody>
                    <a:bodyPr/>
                    <a:lstStyle/>
                    <a:p>
                      <a:pPr algn="ctr"/>
                      <a:r>
                        <a:rPr lang="en-US" sz="900" dirty="0" smtClean="0"/>
                        <a:t>Can use</a:t>
                      </a:r>
                      <a:r>
                        <a:rPr lang="en-US" sz="900" baseline="0" dirty="0" smtClean="0"/>
                        <a:t> englobing method parameters and local variables</a:t>
                      </a:r>
                      <a:endParaRPr lang="en-US" sz="900" dirty="0"/>
                    </a:p>
                  </a:txBody>
                  <a:tcPr/>
                </a:tc>
                <a:tc>
                  <a:txBody>
                    <a:bodyPr/>
                    <a:lstStyle/>
                    <a:p>
                      <a:pPr algn="ctr"/>
                      <a:r>
                        <a:rPr lang="en-US" sz="900" dirty="0" smtClean="0"/>
                        <a:t>Goal in life or</a:t>
                      </a:r>
                      <a:br>
                        <a:rPr lang="en-US" sz="900" dirty="0" smtClean="0"/>
                      </a:br>
                      <a:r>
                        <a:rPr lang="en-US" sz="900" dirty="0" smtClean="0"/>
                        <a:t>reasons to use one</a:t>
                      </a:r>
                      <a:endParaRPr lang="en-US" sz="900" dirty="0"/>
                    </a:p>
                  </a:txBody>
                  <a:tcPr/>
                </a:tc>
              </a:tr>
              <a:tr h="370840">
                <a:tc>
                  <a:txBody>
                    <a:bodyPr/>
                    <a:lstStyle/>
                    <a:p>
                      <a:r>
                        <a:rPr lang="en-US" sz="900" dirty="0" smtClean="0"/>
                        <a:t>Outer class</a:t>
                      </a:r>
                      <a:endParaRPr lang="en-US" sz="900" dirty="0"/>
                    </a:p>
                  </a:txBody>
                  <a:tcPr/>
                </a:tc>
                <a:tc>
                  <a:txBody>
                    <a:bodyPr/>
                    <a:lstStyle/>
                    <a:p>
                      <a:r>
                        <a:rPr lang="en-US" sz="900" dirty="0" smtClean="0"/>
                        <a:t>package</a:t>
                      </a:r>
                      <a:endParaRPr lang="en-US" sz="900" dirty="0"/>
                    </a:p>
                  </a:txBody>
                  <a:tcPr/>
                </a:tc>
                <a:tc>
                  <a:txBody>
                    <a:bodyPr/>
                    <a:lstStyle/>
                    <a:p>
                      <a:pPr algn="ctr"/>
                      <a:r>
                        <a:rPr lang="en-US" sz="900" dirty="0" smtClean="0"/>
                        <a:t>yes</a:t>
                      </a:r>
                      <a:endParaRPr lang="en-US" sz="900" dirty="0"/>
                    </a:p>
                  </a:txBody>
                  <a:tcPr/>
                </a:tc>
                <a:tc>
                  <a:txBody>
                    <a:bodyPr/>
                    <a:lstStyle/>
                    <a:p>
                      <a:pPr algn="ctr"/>
                      <a:r>
                        <a:rPr lang="en-US" sz="900" dirty="0" smtClean="0"/>
                        <a:t>yes</a:t>
                      </a:r>
                      <a:endParaRPr lang="en-US" sz="900" dirty="0"/>
                    </a:p>
                  </a:txBody>
                  <a:tcPr/>
                </a:tc>
                <a:tc>
                  <a:txBody>
                    <a:bodyPr/>
                    <a:lstStyle/>
                    <a:p>
                      <a:r>
                        <a:rPr lang="en-US" sz="900" dirty="0" smtClean="0"/>
                        <a:t>0-*</a:t>
                      </a:r>
                      <a:endParaRPr lang="en-US" sz="900" dirty="0"/>
                    </a:p>
                  </a:txBody>
                  <a:tcPr/>
                </a:tc>
                <a:tc>
                  <a:txBody>
                    <a:bodyPr/>
                    <a:lstStyle/>
                    <a:p>
                      <a:pPr algn="ctr"/>
                      <a:r>
                        <a:rPr lang="en-US" sz="900" dirty="0" smtClean="0"/>
                        <a:t>yes</a:t>
                      </a:r>
                      <a:endParaRPr lang="en-US" sz="900" dirty="0"/>
                    </a:p>
                  </a:txBody>
                  <a:tcPr/>
                </a:tc>
                <a:tc>
                  <a:txBody>
                    <a:bodyPr/>
                    <a:lstStyle/>
                    <a:p>
                      <a:pPr algn="ctr"/>
                      <a:r>
                        <a:rPr lang="en-US" sz="900" dirty="0" smtClean="0"/>
                        <a:t>N/A</a:t>
                      </a:r>
                      <a:endParaRPr lang="en-US" sz="900" dirty="0"/>
                    </a:p>
                  </a:txBody>
                  <a:tcPr/>
                </a:tc>
                <a:tc>
                  <a:txBody>
                    <a:bodyPr/>
                    <a:lstStyle/>
                    <a:p>
                      <a:pPr algn="ctr"/>
                      <a:r>
                        <a:rPr lang="en-US" sz="900" dirty="0" smtClean="0"/>
                        <a:t>N/A</a:t>
                      </a:r>
                      <a:endParaRPr lang="en-US" sz="900" dirty="0"/>
                    </a:p>
                  </a:txBody>
                  <a:tcPr/>
                </a:tc>
                <a:tc>
                  <a:txBody>
                    <a:bodyPr/>
                    <a:lstStyle/>
                    <a:p>
                      <a:r>
                        <a:rPr lang="en-US" sz="900" dirty="0" smtClean="0"/>
                        <a:t>N/A</a:t>
                      </a:r>
                      <a:endParaRPr lang="en-US" sz="900" dirty="0"/>
                    </a:p>
                  </a:txBody>
                  <a:tcPr/>
                </a:tc>
              </a:tr>
              <a:tr h="370840">
                <a:tc>
                  <a:txBody>
                    <a:bodyPr/>
                    <a:lstStyle/>
                    <a:p>
                      <a:r>
                        <a:rPr lang="en-US" sz="900" dirty="0" smtClean="0"/>
                        <a:t>(member) inner class</a:t>
                      </a:r>
                      <a:endParaRPr lang="en-US" sz="900" dirty="0"/>
                    </a:p>
                  </a:txBody>
                  <a:tcPr/>
                </a:tc>
                <a:tc>
                  <a:txBody>
                    <a:bodyPr/>
                    <a:lstStyle/>
                    <a:p>
                      <a:r>
                        <a:rPr lang="en-US" sz="900" dirty="0" smtClean="0"/>
                        <a:t>outer</a:t>
                      </a:r>
                      <a:endParaRPr lang="en-US" sz="900" dirty="0"/>
                    </a:p>
                  </a:txBody>
                  <a:tcPr/>
                </a:tc>
                <a:tc>
                  <a:txBody>
                    <a:bodyPr/>
                    <a:lstStyle/>
                    <a:p>
                      <a:pPr algn="ctr"/>
                      <a:r>
                        <a:rPr lang="en-US" sz="900" dirty="0" smtClean="0"/>
                        <a:t>no</a:t>
                      </a:r>
                      <a:endParaRPr lang="en-US" sz="900" dirty="0"/>
                    </a:p>
                  </a:txBody>
                  <a:tcPr/>
                </a:tc>
                <a:tc>
                  <a:txBody>
                    <a:bodyPr/>
                    <a:lstStyle/>
                    <a:p>
                      <a:pPr algn="ctr"/>
                      <a:r>
                        <a:rPr lang="en-US" sz="900" dirty="0" smtClean="0"/>
                        <a:t>final</a:t>
                      </a:r>
                      <a:r>
                        <a:rPr lang="en-US" sz="900" baseline="0" dirty="0" smtClean="0"/>
                        <a:t> only</a:t>
                      </a:r>
                      <a:endParaRPr lang="en-US" sz="900" dirty="0"/>
                    </a:p>
                  </a:txBody>
                  <a:tcPr/>
                </a:tc>
                <a:tc>
                  <a:txBody>
                    <a:bodyPr/>
                    <a:lstStyle/>
                    <a:p>
                      <a:r>
                        <a:rPr lang="en-US" sz="900" dirty="0" smtClean="0"/>
                        <a:t>optional, default w/ the outer instance as a synth parameter</a:t>
                      </a:r>
                      <a:endParaRPr lang="en-US" sz="900" dirty="0"/>
                    </a:p>
                  </a:txBody>
                  <a:tcPr/>
                </a:tc>
                <a:tc>
                  <a:txBody>
                    <a:bodyPr/>
                    <a:lstStyle/>
                    <a:p>
                      <a:pPr algn="ctr"/>
                      <a:r>
                        <a:rPr lang="en-US" sz="900" dirty="0" smtClean="0"/>
                        <a:t>better not</a:t>
                      </a:r>
                      <a:endParaRPr lang="en-US" sz="900" dirty="0"/>
                    </a:p>
                  </a:txBody>
                  <a:tcPr/>
                </a:tc>
                <a:tc>
                  <a:txBody>
                    <a:bodyPr/>
                    <a:lstStyle/>
                    <a:p>
                      <a:pPr algn="ctr"/>
                      <a:r>
                        <a:rPr lang="en-US" sz="900" dirty="0" smtClean="0"/>
                        <a:t>yes</a:t>
                      </a:r>
                      <a:endParaRPr lang="en-US" sz="900" dirty="0"/>
                    </a:p>
                  </a:txBody>
                  <a:tcPr/>
                </a:tc>
                <a:tc>
                  <a:txBody>
                    <a:bodyPr/>
                    <a:lstStyle/>
                    <a:p>
                      <a:pPr algn="ctr"/>
                      <a:r>
                        <a:rPr lang="en-US" sz="900" dirty="0" smtClean="0"/>
                        <a:t>N/A</a:t>
                      </a:r>
                      <a:endParaRPr lang="en-US" sz="900" dirty="0"/>
                    </a:p>
                  </a:txBody>
                  <a:tcPr/>
                </a:tc>
                <a:tc>
                  <a:txBody>
                    <a:bodyPr/>
                    <a:lstStyle/>
                    <a:p>
                      <a:r>
                        <a:rPr lang="en-US" sz="900" dirty="0" smtClean="0"/>
                        <a:t>Grouping,</a:t>
                      </a:r>
                      <a:r>
                        <a:rPr lang="en-US" sz="900" baseline="0" dirty="0" smtClean="0"/>
                        <a:t> partitioning, adapter, helper, access to outer members while extending another class than outer. Need a constructor or multiple instances or multiple extensions</a:t>
                      </a:r>
                      <a:endParaRPr lang="en-US" sz="900" dirty="0"/>
                    </a:p>
                  </a:txBody>
                  <a:tcPr/>
                </a:tc>
              </a:tr>
              <a:tr h="370840">
                <a:tc>
                  <a:txBody>
                    <a:bodyPr/>
                    <a:lstStyle/>
                    <a:p>
                      <a:r>
                        <a:rPr lang="en-US" sz="900" dirty="0" smtClean="0"/>
                        <a:t>Inner interface</a:t>
                      </a:r>
                      <a:endParaRPr lang="en-US" sz="900" dirty="0"/>
                    </a:p>
                  </a:txBody>
                  <a:tcPr/>
                </a:tc>
                <a:tc>
                  <a:txBody>
                    <a:bodyPr/>
                    <a:lstStyle/>
                    <a:p>
                      <a:r>
                        <a:rPr lang="en-US" sz="900" dirty="0" smtClean="0"/>
                        <a:t>outer and never</a:t>
                      </a:r>
                      <a:r>
                        <a:rPr lang="en-US" sz="900" baseline="0" dirty="0" smtClean="0"/>
                        <a:t> in inner</a:t>
                      </a:r>
                      <a:endParaRPr lang="en-US" sz="900" dirty="0"/>
                    </a:p>
                  </a:txBody>
                  <a:tcPr/>
                </a:tc>
                <a:tc>
                  <a:txBody>
                    <a:bodyPr/>
                    <a:lstStyle/>
                    <a:p>
                      <a:pPr algn="ctr"/>
                      <a:r>
                        <a:rPr lang="en-US" sz="900" dirty="0" smtClean="0"/>
                        <a:t>N/A</a:t>
                      </a:r>
                      <a:endParaRPr lang="en-US" sz="9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t>final</a:t>
                      </a:r>
                      <a:r>
                        <a:rPr lang="en-US" sz="900" baseline="0" dirty="0" smtClean="0"/>
                        <a:t> only</a:t>
                      </a:r>
                      <a:endParaRPr lang="en-US" sz="900" dirty="0" smtClean="0"/>
                    </a:p>
                  </a:txBody>
                  <a:tcPr/>
                </a:tc>
                <a:tc>
                  <a:txBody>
                    <a:bodyPr/>
                    <a:lstStyle/>
                    <a:p>
                      <a:r>
                        <a:rPr lang="en-US" sz="900" dirty="0" smtClean="0"/>
                        <a:t>N/A</a:t>
                      </a:r>
                      <a:endParaRPr lang="en-US" sz="900" dirty="0"/>
                    </a:p>
                  </a:txBody>
                  <a:tcPr/>
                </a:tc>
                <a:tc>
                  <a:txBody>
                    <a:bodyPr/>
                    <a:lstStyle/>
                    <a:p>
                      <a:pPr algn="ctr"/>
                      <a:r>
                        <a:rPr lang="en-US" sz="900" dirty="0" smtClean="0"/>
                        <a:t>N/A</a:t>
                      </a:r>
                      <a:endParaRPr lang="en-US" sz="900" dirty="0"/>
                    </a:p>
                  </a:txBody>
                  <a:tcPr/>
                </a:tc>
                <a:tc>
                  <a:txBody>
                    <a:bodyPr/>
                    <a:lstStyle/>
                    <a:p>
                      <a:pPr algn="ctr"/>
                      <a:r>
                        <a:rPr lang="en-US" sz="900" dirty="0" smtClean="0"/>
                        <a:t>N/A</a:t>
                      </a:r>
                      <a:endParaRPr lang="en-US" sz="900" dirty="0"/>
                    </a:p>
                  </a:txBody>
                  <a:tcPr/>
                </a:tc>
                <a:tc>
                  <a:txBody>
                    <a:bodyPr/>
                    <a:lstStyle/>
                    <a:p>
                      <a:pPr algn="ctr"/>
                      <a:r>
                        <a:rPr lang="en-US" sz="900" dirty="0" smtClean="0"/>
                        <a:t>N/A</a:t>
                      </a:r>
                      <a:endParaRPr lang="en-US" sz="900" dirty="0"/>
                    </a:p>
                  </a:txBody>
                  <a:tcPr/>
                </a:tc>
                <a:tc>
                  <a:txBody>
                    <a:bodyPr/>
                    <a:lstStyle/>
                    <a:p>
                      <a:r>
                        <a:rPr lang="en-US" sz="900" dirty="0" smtClean="0"/>
                        <a:t>Interface</a:t>
                      </a:r>
                      <a:r>
                        <a:rPr lang="en-US" sz="900" baseline="0" dirty="0" smtClean="0"/>
                        <a:t> used by the inner classes</a:t>
                      </a:r>
                      <a:endParaRPr lang="en-US" sz="9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Static (nested) class</a:t>
                      </a:r>
                    </a:p>
                  </a:txBody>
                  <a:tcPr/>
                </a:tc>
                <a:tc>
                  <a:txBody>
                    <a:bodyPr/>
                    <a:lstStyle/>
                    <a:p>
                      <a:r>
                        <a:rPr lang="en-US" sz="900" dirty="0" smtClean="0"/>
                        <a:t>outer and</a:t>
                      </a:r>
                      <a:r>
                        <a:rPr lang="en-US" sz="900" baseline="0" dirty="0" smtClean="0"/>
                        <a:t> never in inner</a:t>
                      </a:r>
                      <a:endParaRPr lang="en-US" sz="900" dirty="0"/>
                    </a:p>
                  </a:txBody>
                  <a:tcPr/>
                </a:tc>
                <a:tc>
                  <a:txBody>
                    <a:bodyPr/>
                    <a:lstStyle/>
                    <a:p>
                      <a:pPr algn="ctr"/>
                      <a:r>
                        <a:rPr lang="en-US" sz="900" dirty="0" smtClean="0"/>
                        <a:t>yes and even </a:t>
                      </a:r>
                      <a:r>
                        <a:rPr lang="en-US" sz="900" baseline="0" dirty="0" smtClean="0"/>
                        <a:t>static </a:t>
                      </a:r>
                      <a:r>
                        <a:rPr lang="en-US" sz="900" baseline="0" dirty="0" err="1" smtClean="0"/>
                        <a:t>interf</a:t>
                      </a:r>
                      <a:r>
                        <a:rPr lang="en-US" sz="900" baseline="0" dirty="0" smtClean="0"/>
                        <a:t>. and classes</a:t>
                      </a:r>
                      <a:endParaRPr lang="en-US" sz="9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t>final</a:t>
                      </a:r>
                      <a:r>
                        <a:rPr lang="en-US" sz="900" baseline="0" dirty="0" smtClean="0"/>
                        <a:t> only</a:t>
                      </a:r>
                      <a:endParaRPr lang="en-US" sz="900" dirty="0" smtClean="0"/>
                    </a:p>
                  </a:txBody>
                  <a:tcPr/>
                </a:tc>
                <a:tc>
                  <a:txBody>
                    <a:bodyPr/>
                    <a:lstStyle/>
                    <a:p>
                      <a:r>
                        <a:rPr lang="en-US" sz="900" dirty="0" smtClean="0"/>
                        <a:t>optional</a:t>
                      </a:r>
                      <a:endParaRPr lang="en-US" sz="9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t>yes</a:t>
                      </a:r>
                    </a:p>
                  </a:txBody>
                  <a:tcPr/>
                </a:tc>
                <a:tc>
                  <a:txBody>
                    <a:bodyPr/>
                    <a:lstStyle/>
                    <a:p>
                      <a:pPr algn="ctr"/>
                      <a:r>
                        <a:rPr lang="en-US" sz="900" dirty="0" smtClean="0"/>
                        <a:t>No, only static fields and methods</a:t>
                      </a:r>
                      <a:endParaRPr lang="en-US" sz="900" dirty="0"/>
                    </a:p>
                  </a:txBody>
                  <a:tcPr/>
                </a:tc>
                <a:tc>
                  <a:txBody>
                    <a:bodyPr/>
                    <a:lstStyle/>
                    <a:p>
                      <a:pPr algn="ctr"/>
                      <a:r>
                        <a:rPr lang="en-US" sz="900" dirty="0" smtClean="0"/>
                        <a:t>N/A</a:t>
                      </a:r>
                      <a:endParaRPr lang="en-US" sz="900" dirty="0"/>
                    </a:p>
                  </a:txBody>
                  <a:tcPr/>
                </a:tc>
                <a:tc>
                  <a:txBody>
                    <a:bodyPr/>
                    <a:lstStyle/>
                    <a:p>
                      <a:r>
                        <a:rPr lang="en-US" sz="900" dirty="0" smtClean="0"/>
                        <a:t>Like inner but w/o the need to access member fields and methods of</a:t>
                      </a:r>
                      <a:r>
                        <a:rPr lang="en-US" sz="900" baseline="0" dirty="0" smtClean="0"/>
                        <a:t> outer</a:t>
                      </a:r>
                      <a:endParaRPr lang="en-US" sz="900" dirty="0"/>
                    </a:p>
                  </a:txBody>
                  <a:tcPr/>
                </a:tc>
              </a:tr>
              <a:tr h="370840">
                <a:tc>
                  <a:txBody>
                    <a:bodyPr/>
                    <a:lstStyle/>
                    <a:p>
                      <a:r>
                        <a:rPr lang="en-US" sz="900" dirty="0" smtClean="0"/>
                        <a:t>Local (inner) class</a:t>
                      </a:r>
                      <a:endParaRPr lang="en-US" sz="900" dirty="0"/>
                    </a:p>
                  </a:txBody>
                  <a:tcPr/>
                </a:tc>
                <a:tc>
                  <a:txBody>
                    <a:bodyPr/>
                    <a:lstStyle/>
                    <a:p>
                      <a:r>
                        <a:rPr lang="en-US" sz="900" dirty="0" smtClean="0"/>
                        <a:t>method or block of any</a:t>
                      </a:r>
                      <a:endParaRPr lang="en-US" sz="900" dirty="0"/>
                    </a:p>
                  </a:txBody>
                  <a:tcPr/>
                </a:tc>
                <a:tc>
                  <a:txBody>
                    <a:bodyPr/>
                    <a:lstStyle/>
                    <a:p>
                      <a:pPr algn="ctr"/>
                      <a:r>
                        <a:rPr lang="en-US" sz="900" dirty="0" smtClean="0"/>
                        <a:t>no</a:t>
                      </a:r>
                      <a:endParaRPr lang="en-US" sz="9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t>final</a:t>
                      </a:r>
                      <a:r>
                        <a:rPr lang="en-US" sz="900" baseline="0" dirty="0" smtClean="0"/>
                        <a:t> only</a:t>
                      </a:r>
                      <a:endParaRPr lang="en-US" sz="900" dirty="0" smtClean="0"/>
                    </a:p>
                  </a:txBody>
                  <a:tcPr/>
                </a:tc>
                <a:tc>
                  <a:txBody>
                    <a:bodyPr/>
                    <a:lstStyle/>
                    <a:p>
                      <a:r>
                        <a:rPr lang="en-US" sz="900" dirty="0" smtClean="0"/>
                        <a:t>Can choose but not define, default w/ the outer instance and method parameters as synth parameters</a:t>
                      </a:r>
                      <a:endParaRPr lang="en-US" sz="9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t>better not</a:t>
                      </a:r>
                    </a:p>
                  </a:txBody>
                  <a:tcPr/>
                </a:tc>
                <a:tc>
                  <a:txBody>
                    <a:bodyPr/>
                    <a:lstStyle/>
                    <a:p>
                      <a:pPr algn="ctr"/>
                      <a:r>
                        <a:rPr lang="en-US" sz="900" dirty="0" smtClean="0"/>
                        <a:t>yes</a:t>
                      </a:r>
                      <a:endParaRPr lang="en-US" sz="900" dirty="0"/>
                    </a:p>
                  </a:txBody>
                  <a:tcPr/>
                </a:tc>
                <a:tc>
                  <a:txBody>
                    <a:bodyPr/>
                    <a:lstStyle/>
                    <a:p>
                      <a:r>
                        <a:rPr lang="en-US" sz="900" dirty="0" smtClean="0"/>
                        <a:t>Outside of constructor, yes if declared </a:t>
                      </a:r>
                      <a:r>
                        <a:rPr lang="en-US" sz="900" baseline="0" dirty="0" smtClean="0"/>
                        <a:t>final (JDK7-) and effectively final (JDK8)</a:t>
                      </a:r>
                      <a:endParaRPr lang="en-US" sz="900" dirty="0"/>
                    </a:p>
                  </a:txBody>
                  <a:tcPr/>
                </a:tc>
                <a:tc>
                  <a:txBody>
                    <a:bodyPr/>
                    <a:lstStyle/>
                    <a:p>
                      <a:r>
                        <a:rPr lang="en-US" sz="900" dirty="0" smtClean="0"/>
                        <a:t>Used</a:t>
                      </a:r>
                      <a:r>
                        <a:rPr lang="en-US" sz="900" baseline="0" dirty="0" smtClean="0"/>
                        <a:t> from a single place. Like the inner class otherwise. Need to access englobing method parameters</a:t>
                      </a:r>
                      <a:endParaRPr lang="en-US" sz="900" dirty="0"/>
                    </a:p>
                  </a:txBody>
                  <a:tcPr/>
                </a:tc>
              </a:tr>
              <a:tr h="370840">
                <a:tc>
                  <a:txBody>
                    <a:bodyPr/>
                    <a:lstStyle/>
                    <a:p>
                      <a:r>
                        <a:rPr lang="en-US" sz="900" dirty="0" smtClean="0"/>
                        <a:t>Anonymous (inner) class</a:t>
                      </a:r>
                      <a:endParaRPr lang="en-US" sz="900" dirty="0"/>
                    </a:p>
                  </a:txBody>
                  <a:tcPr/>
                </a:tc>
                <a:tc>
                  <a:txBody>
                    <a:bodyPr/>
                    <a:lstStyle/>
                    <a:p>
                      <a:r>
                        <a:rPr lang="en-US" sz="900" dirty="0" smtClean="0"/>
                        <a:t>outer or method of any</a:t>
                      </a:r>
                      <a:endParaRPr lang="en-US" sz="900" dirty="0"/>
                    </a:p>
                  </a:txBody>
                  <a:tcPr/>
                </a:tc>
                <a:tc>
                  <a:txBody>
                    <a:bodyPr/>
                    <a:lstStyle/>
                    <a:p>
                      <a:pPr algn="ctr"/>
                      <a:r>
                        <a:rPr lang="en-US" sz="900" dirty="0" smtClean="0"/>
                        <a:t>no</a:t>
                      </a:r>
                      <a:endParaRPr lang="en-US" sz="9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t>final</a:t>
                      </a:r>
                      <a:r>
                        <a:rPr lang="en-US" sz="900" baseline="0" dirty="0" smtClean="0"/>
                        <a:t> only</a:t>
                      </a:r>
                      <a:endParaRPr lang="en-US" sz="900" dirty="0" smtClean="0"/>
                    </a:p>
                  </a:txBody>
                  <a:tcPr/>
                </a:tc>
                <a:tc>
                  <a:txBody>
                    <a:bodyPr/>
                    <a:lstStyle/>
                    <a:p>
                      <a:r>
                        <a:rPr lang="en-US" sz="900" dirty="0" smtClean="0"/>
                        <a:t>Can choose but not define, member variables and initialization</a:t>
                      </a:r>
                      <a:r>
                        <a:rPr lang="en-US" sz="900" baseline="0" dirty="0" smtClean="0"/>
                        <a:t> blocks </a:t>
                      </a:r>
                      <a:r>
                        <a:rPr lang="en-US" sz="900" dirty="0" smtClean="0"/>
                        <a:t>OK. Default constructor w/ the outer instance and method parameters as synth parameters</a:t>
                      </a:r>
                      <a:endParaRPr lang="en-US" sz="9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t>better not</a:t>
                      </a:r>
                    </a:p>
                  </a:txBody>
                  <a:tcPr/>
                </a:tc>
                <a:tc>
                  <a:txBody>
                    <a:bodyPr/>
                    <a:lstStyle/>
                    <a:p>
                      <a:pPr algn="ctr"/>
                      <a:r>
                        <a:rPr lang="en-US" sz="900" dirty="0" smtClean="0"/>
                        <a:t>yes</a:t>
                      </a:r>
                      <a:endParaRPr lang="en-US" sz="9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Outside of constructor, yes if declared </a:t>
                      </a:r>
                      <a:r>
                        <a:rPr lang="en-US" sz="900" baseline="0" dirty="0" smtClean="0"/>
                        <a:t>final (JDK7-) and effectively final (JDK8)</a:t>
                      </a:r>
                      <a:endParaRPr lang="en-US" sz="900" dirty="0" smtClean="0"/>
                    </a:p>
                  </a:txBody>
                  <a:tcPr/>
                </a:tc>
                <a:tc>
                  <a:txBody>
                    <a:bodyPr/>
                    <a:lstStyle/>
                    <a:p>
                      <a:r>
                        <a:rPr lang="en-US" sz="900" dirty="0" smtClean="0"/>
                        <a:t>Need a single interface. No need for constructor.</a:t>
                      </a:r>
                      <a:r>
                        <a:rPr lang="en-US" sz="900" baseline="0" dirty="0" smtClean="0"/>
                        <a:t> Not reused in other places. Usually passed in as a parameter of some method call</a:t>
                      </a:r>
                      <a:endParaRPr lang="en-US" sz="900" dirty="0"/>
                    </a:p>
                  </a:txBody>
                  <a:tcPr/>
                </a:tc>
              </a:tr>
            </a:tbl>
          </a:graphicData>
        </a:graphic>
      </p:graphicFrame>
    </p:spTree>
  </p:cSld>
  <p:clrMapOvr>
    <a:masterClrMapping/>
  </p:clrMapOvr>
  <p:transition spd="med" advTm="12000"/>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45097" y="143897"/>
            <a:ext cx="8714078" cy="327443"/>
          </a:xfrm>
        </p:spPr>
        <p:txBody>
          <a:bodyPr/>
          <a:lstStyle/>
          <a:p>
            <a:r>
              <a:rPr lang="en-CA" dirty="0" smtClean="0"/>
              <a:t>Topic 5 : Reduction process (3/3) : together</a:t>
            </a:r>
            <a:endParaRPr lang="en-US" dirty="0"/>
          </a:p>
        </p:txBody>
      </p:sp>
      <p:sp>
        <p:nvSpPr>
          <p:cNvPr id="87043" name="Rectangle 3"/>
          <p:cNvSpPr>
            <a:spLocks noGrp="1" noChangeArrowheads="1"/>
          </p:cNvSpPr>
          <p:nvPr>
            <p:ph idx="1"/>
          </p:nvPr>
        </p:nvSpPr>
        <p:spPr>
          <a:xfrm>
            <a:off x="350197" y="557188"/>
            <a:ext cx="8608977" cy="366639"/>
          </a:xfrm>
        </p:spPr>
        <p:txBody>
          <a:bodyPr/>
          <a:lstStyle/>
          <a:p>
            <a:pPr marL="457200" indent="-457200">
              <a:buFont typeface="+mj-lt"/>
              <a:buAutoNum type="arabicPeriod"/>
            </a:pPr>
            <a:r>
              <a:rPr lang="en-CA" sz="1100" dirty="0" smtClean="0"/>
              <a:t>Here is an example of different ways to reduce a </a:t>
            </a:r>
            <a:r>
              <a:rPr lang="en-CA" sz="1100" dirty="0" smtClean="0">
                <a:solidFill>
                  <a:srgbClr val="000000"/>
                </a:solidFill>
              </a:rPr>
              <a:t>Stream&lt;Car&gt;</a:t>
            </a:r>
            <a:r>
              <a:rPr lang="en-CA" sz="1100" dirty="0" smtClean="0"/>
              <a:t> to a given value. TODO complete</a:t>
            </a:r>
            <a:endParaRPr lang="en-CA" sz="1100" dirty="0"/>
          </a:p>
        </p:txBody>
      </p:sp>
      <p:graphicFrame>
        <p:nvGraphicFramePr>
          <p:cNvPr id="2" name="Table 1"/>
          <p:cNvGraphicFramePr>
            <a:graphicFrameLocks noGrp="1"/>
          </p:cNvGraphicFramePr>
          <p:nvPr>
            <p:extLst>
              <p:ext uri="{D42A27DB-BD31-4B8C-83A1-F6EECF244321}">
                <p14:modId xmlns:p14="http://schemas.microsoft.com/office/powerpoint/2010/main" val="582247795"/>
              </p:ext>
            </p:extLst>
          </p:nvPr>
        </p:nvGraphicFramePr>
        <p:xfrm>
          <a:off x="235673" y="923827"/>
          <a:ext cx="8798915" cy="4663440"/>
        </p:xfrm>
        <a:graphic>
          <a:graphicData uri="http://schemas.openxmlformats.org/drawingml/2006/table">
            <a:tbl>
              <a:tblPr firstRow="1" bandRow="1">
                <a:tableStyleId>{5C22544A-7EE6-4342-B048-85BDC9FD1C3A}</a:tableStyleId>
              </a:tblPr>
              <a:tblGrid>
                <a:gridCol w="1517713"/>
                <a:gridCol w="2001853"/>
                <a:gridCol w="1759783"/>
                <a:gridCol w="1759783"/>
                <a:gridCol w="1759783"/>
              </a:tblGrid>
              <a:tr h="370840">
                <a:tc>
                  <a:txBody>
                    <a:bodyPr/>
                    <a:lstStyle/>
                    <a:p>
                      <a:pPr algn="ctr"/>
                      <a:r>
                        <a:rPr lang="en-US" sz="800" dirty="0" smtClean="0"/>
                        <a:t>Method</a:t>
                      </a:r>
                      <a:endParaRPr lang="en-US" sz="800" dirty="0"/>
                    </a:p>
                  </a:txBody>
                  <a:tcPr/>
                </a:tc>
                <a:tc>
                  <a:txBody>
                    <a:bodyPr/>
                    <a:lstStyle/>
                    <a:p>
                      <a:pPr algn="ctr"/>
                      <a:r>
                        <a:rPr lang="en-US" sz="800" dirty="0" smtClean="0"/>
                        <a:t>sum(year)</a:t>
                      </a:r>
                    </a:p>
                    <a:p>
                      <a:pPr algn="ctr"/>
                      <a:r>
                        <a:rPr lang="en-US" sz="800" dirty="0" err="1" smtClean="0"/>
                        <a:t>Int</a:t>
                      </a:r>
                      <a:endParaRPr lang="en-US" sz="800" dirty="0" smtClean="0"/>
                    </a:p>
                    <a:p>
                      <a:pPr algn="ctr"/>
                      <a:endParaRPr lang="en-US" sz="800" dirty="0" smtClean="0"/>
                    </a:p>
                    <a:p>
                      <a:pPr algn="ctr"/>
                      <a:r>
                        <a:rPr lang="en-US" sz="800" dirty="0" smtClean="0"/>
                        <a:t>map(Car::</a:t>
                      </a:r>
                      <a:r>
                        <a:rPr lang="en-US" sz="800" dirty="0" err="1" smtClean="0"/>
                        <a:t>getYear</a:t>
                      </a:r>
                      <a:r>
                        <a:rPr lang="en-US" sz="800" dirty="0" smtClean="0"/>
                        <a:t>) then</a:t>
                      </a:r>
                      <a:endParaRPr lang="en-US" sz="800" dirty="0"/>
                    </a:p>
                  </a:txBody>
                  <a:tcPr/>
                </a:tc>
                <a:tc>
                  <a:txBody>
                    <a:bodyPr/>
                    <a:lstStyle/>
                    <a:p>
                      <a:pPr algn="ctr"/>
                      <a:r>
                        <a:rPr lang="en-US" sz="800" dirty="0" smtClean="0"/>
                        <a:t>count(car)</a:t>
                      </a:r>
                    </a:p>
                    <a:p>
                      <a:pPr algn="ctr"/>
                      <a:r>
                        <a:rPr lang="en-US" sz="800" dirty="0" smtClean="0"/>
                        <a:t>long</a:t>
                      </a:r>
                      <a:endParaRPr lang="en-US" sz="800" dirty="0"/>
                    </a:p>
                  </a:txBody>
                  <a:tcPr/>
                </a:tc>
                <a:tc>
                  <a:txBody>
                    <a:bodyPr/>
                    <a:lstStyle/>
                    <a:p>
                      <a:pPr algn="ctr"/>
                      <a:r>
                        <a:rPr lang="en-US" sz="800" dirty="0" smtClean="0"/>
                        <a:t>max(year)</a:t>
                      </a:r>
                    </a:p>
                    <a:p>
                      <a:pPr algn="ctr"/>
                      <a:r>
                        <a:rPr lang="en-US" sz="800" dirty="0" smtClean="0"/>
                        <a:t>OptionalInt</a:t>
                      </a:r>
                      <a:endParaRPr lang="en-US" sz="800" dirty="0"/>
                    </a:p>
                  </a:txBody>
                  <a:tcPr/>
                </a:tc>
                <a:tc>
                  <a:txBody>
                    <a:bodyPr/>
                    <a:lstStyle/>
                    <a:p>
                      <a:pPr algn="ctr"/>
                      <a:r>
                        <a:rPr lang="en-US" sz="800" dirty="0" smtClean="0"/>
                        <a:t>Max(car/year)</a:t>
                      </a:r>
                    </a:p>
                    <a:p>
                      <a:pPr algn="ctr"/>
                      <a:r>
                        <a:rPr lang="en-US" sz="800" dirty="0" smtClean="0"/>
                        <a:t>Optional&lt;Car&gt;</a:t>
                      </a:r>
                      <a:endParaRPr lang="en-US" sz="800" dirty="0"/>
                    </a:p>
                  </a:txBody>
                  <a:tcPr/>
                </a:tc>
              </a:tr>
              <a:tr h="370840">
                <a:tc>
                  <a:txBody>
                    <a:bodyPr/>
                    <a:lstStyle/>
                    <a:p>
                      <a:r>
                        <a:rPr lang="en-US" sz="800" dirty="0" smtClean="0"/>
                        <a:t>simplest</a:t>
                      </a:r>
                      <a:endParaRPr lang="en-US" sz="800" dirty="0"/>
                    </a:p>
                  </a:txBody>
                  <a:tcPr/>
                </a:tc>
                <a:tc>
                  <a:txBody>
                    <a:bodyPr/>
                    <a:lstStyle/>
                    <a:p>
                      <a:r>
                        <a:rPr lang="en-US" sz="800" dirty="0" smtClean="0">
                          <a:solidFill>
                            <a:srgbClr val="000000"/>
                          </a:solidFill>
                        </a:rPr>
                        <a:t>sum()</a:t>
                      </a:r>
                    </a:p>
                  </a:txBody>
                  <a:tcPr/>
                </a:tc>
                <a:tc>
                  <a:txBody>
                    <a:bodyPr/>
                    <a:lstStyle/>
                    <a:p>
                      <a:r>
                        <a:rPr lang="en-US" sz="800" dirty="0" smtClean="0">
                          <a:solidFill>
                            <a:srgbClr val="000000"/>
                          </a:solidFill>
                        </a:rPr>
                        <a:t>count()</a:t>
                      </a:r>
                      <a:r>
                        <a:rPr lang="en-US" sz="800" dirty="0" smtClean="0"/>
                        <a:t/>
                      </a:r>
                      <a:br>
                        <a:rPr lang="en-US" sz="800" dirty="0" smtClean="0"/>
                      </a:br>
                      <a:r>
                        <a:rPr lang="en-US" sz="800" dirty="0" smtClean="0"/>
                        <a:t>“equivalent to”</a:t>
                      </a:r>
                    </a:p>
                    <a:p>
                      <a:r>
                        <a:rPr lang="en-US" sz="800" dirty="0" err="1" smtClean="0">
                          <a:solidFill>
                            <a:srgbClr val="000000"/>
                          </a:solidFill>
                        </a:rPr>
                        <a:t>mapToLong</a:t>
                      </a:r>
                      <a:r>
                        <a:rPr lang="en-US" sz="800" dirty="0" smtClean="0">
                          <a:solidFill>
                            <a:srgbClr val="000000"/>
                          </a:solidFill>
                        </a:rPr>
                        <a:t>(e -&gt; 1L).sum())</a:t>
                      </a:r>
                      <a:endParaRPr lang="en-US" sz="800" dirty="0">
                        <a:solidFill>
                          <a:srgbClr val="000000"/>
                        </a:solidFill>
                      </a:endParaRPr>
                    </a:p>
                  </a:txBody>
                  <a:tcPr/>
                </a:tc>
                <a:tc>
                  <a:txBody>
                    <a:bodyPr/>
                    <a:lstStyle/>
                    <a:p>
                      <a:r>
                        <a:rPr lang="en-US" sz="800" dirty="0" smtClean="0">
                          <a:solidFill>
                            <a:srgbClr val="000000"/>
                          </a:solidFill>
                        </a:rPr>
                        <a:t>max()</a:t>
                      </a:r>
                      <a:endParaRPr lang="en-US" sz="800" dirty="0">
                        <a:solidFill>
                          <a:srgbClr val="000000"/>
                        </a:solidFill>
                      </a:endParaRPr>
                    </a:p>
                  </a:txBody>
                  <a:tcPr/>
                </a:tc>
                <a:tc>
                  <a:txBody>
                    <a:bodyPr/>
                    <a:lstStyle/>
                    <a:p>
                      <a:r>
                        <a:rPr lang="en-US" sz="800" dirty="0" smtClean="0">
                          <a:solidFill>
                            <a:srgbClr val="000000"/>
                          </a:solidFill>
                        </a:rPr>
                        <a:t>max(</a:t>
                      </a:r>
                      <a:r>
                        <a:rPr lang="en-US" sz="800" dirty="0" err="1" smtClean="0">
                          <a:solidFill>
                            <a:srgbClr val="000000"/>
                          </a:solidFill>
                        </a:rPr>
                        <a:t>Comparator.comparingInt</a:t>
                      </a:r>
                      <a:r>
                        <a:rPr lang="en-US" sz="800" dirty="0" smtClean="0">
                          <a:solidFill>
                            <a:srgbClr val="000000"/>
                          </a:solidFill>
                        </a:rPr>
                        <a:t>(Car::</a:t>
                      </a:r>
                      <a:r>
                        <a:rPr lang="en-US" sz="800" dirty="0" err="1" smtClean="0">
                          <a:solidFill>
                            <a:srgbClr val="000000"/>
                          </a:solidFill>
                        </a:rPr>
                        <a:t>getYear</a:t>
                      </a:r>
                      <a:r>
                        <a:rPr lang="en-US" sz="800" dirty="0" smtClean="0">
                          <a:solidFill>
                            <a:srgbClr val="000000"/>
                          </a:solidFill>
                        </a:rPr>
                        <a:t>))</a:t>
                      </a:r>
                      <a:endParaRPr lang="en-US" sz="800" dirty="0">
                        <a:solidFill>
                          <a:srgbClr val="000000"/>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800" b="0" i="0" u="none" strike="noStrike" kern="1200" baseline="0" dirty="0" smtClean="0">
                          <a:solidFill>
                            <a:schemeClr val="dk1"/>
                          </a:solidFill>
                          <a:latin typeface="+mn-lt"/>
                          <a:ea typeface="+mn-ea"/>
                          <a:cs typeface="+mn-cs"/>
                        </a:rPr>
                        <a:t>&lt;R,A&gt; R  </a:t>
                      </a:r>
                      <a:r>
                        <a:rPr lang="en-CA" sz="800" b="0" i="0" u="none" strike="noStrike" kern="1200" baseline="0" dirty="0" err="1" smtClean="0">
                          <a:solidFill>
                            <a:schemeClr val="dk1"/>
                          </a:solidFill>
                          <a:latin typeface="+mn-lt"/>
                          <a:ea typeface="+mn-ea"/>
                          <a:cs typeface="+mn-cs"/>
                        </a:rPr>
                        <a:t>Stream.collect</a:t>
                      </a:r>
                      <a:r>
                        <a:rPr lang="en-CA" sz="800" b="0" i="0" u="none" strike="noStrike" kern="1200" baseline="0" dirty="0" smtClean="0">
                          <a:solidFill>
                            <a:schemeClr val="dk1"/>
                          </a:solidFill>
                          <a:latin typeface="+mn-lt"/>
                          <a:ea typeface="+mn-ea"/>
                          <a:cs typeface="+mn-cs"/>
                        </a:rPr>
                        <a:t>(Collector&lt;? super T,A,R&gt; collector)</a:t>
                      </a:r>
                      <a:endParaRPr lang="en-US" sz="800" dirty="0" smtClean="0"/>
                    </a:p>
                  </a:txBody>
                  <a:tcPr/>
                </a:tc>
                <a:tc>
                  <a:txBody>
                    <a:bodyPr/>
                    <a:lstStyle/>
                    <a:p>
                      <a:endParaRPr lang="en-US" sz="800" dirty="0"/>
                    </a:p>
                  </a:txBody>
                  <a:tcPr/>
                </a:tc>
                <a:tc>
                  <a:txBody>
                    <a:bodyPr/>
                    <a:lstStyle/>
                    <a:p>
                      <a:r>
                        <a:rPr lang="en-US" sz="800" dirty="0" smtClean="0">
                          <a:solidFill>
                            <a:srgbClr val="000000"/>
                          </a:solidFill>
                        </a:rPr>
                        <a:t>collect(</a:t>
                      </a:r>
                      <a:r>
                        <a:rPr lang="en-US" sz="800" dirty="0" err="1" smtClean="0">
                          <a:solidFill>
                            <a:srgbClr val="000000"/>
                          </a:solidFill>
                        </a:rPr>
                        <a:t>Collectors.counting</a:t>
                      </a:r>
                      <a:r>
                        <a:rPr lang="en-US" sz="800" dirty="0" smtClean="0">
                          <a:solidFill>
                            <a:srgbClr val="000000"/>
                          </a:solidFill>
                        </a:rPr>
                        <a:t>())</a:t>
                      </a:r>
                      <a:endParaRPr lang="en-US" sz="800" dirty="0">
                        <a:solidFill>
                          <a:srgbClr val="000000"/>
                        </a:solidFill>
                      </a:endParaRPr>
                    </a:p>
                  </a:txBody>
                  <a:tcPr/>
                </a:tc>
                <a:tc>
                  <a:txBody>
                    <a:bodyPr/>
                    <a:lstStyle/>
                    <a:p>
                      <a:endParaRPr lang="en-US" sz="800" dirty="0"/>
                    </a:p>
                  </a:txBody>
                  <a:tcPr/>
                </a:tc>
                <a:tc>
                  <a:txBody>
                    <a:bodyPr/>
                    <a:lstStyle/>
                    <a:p>
                      <a:endParaRPr lang="en-US" sz="8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&lt;R&gt; R collect(Supplier&lt;R&gt; supplier, </a:t>
                      </a:r>
                      <a:r>
                        <a:rPr lang="en-US" sz="800" dirty="0" err="1" smtClean="0"/>
                        <a:t>BiConsumer</a:t>
                      </a:r>
                      <a:r>
                        <a:rPr lang="en-US" sz="800" dirty="0" smtClean="0"/>
                        <a:t>&lt;R,? super T&gt; accumulator, </a:t>
                      </a:r>
                      <a:r>
                        <a:rPr lang="en-US" sz="800" dirty="0" err="1" smtClean="0"/>
                        <a:t>BiConsumer</a:t>
                      </a:r>
                      <a:r>
                        <a:rPr lang="en-US" sz="800" dirty="0" smtClean="0"/>
                        <a:t>&lt;R,R&gt; combiner)</a:t>
                      </a:r>
                    </a:p>
                  </a:txBody>
                  <a:tcPr/>
                </a:tc>
                <a:tc>
                  <a:txBody>
                    <a:bodyPr/>
                    <a:lstStyle/>
                    <a:p>
                      <a:r>
                        <a:rPr lang="en-US" sz="800" b="0" kern="1200" dirty="0" smtClean="0">
                          <a:solidFill>
                            <a:schemeClr val="dk1"/>
                          </a:solidFill>
                          <a:latin typeface="+mn-lt"/>
                          <a:ea typeface="+mn-ea"/>
                          <a:cs typeface="+mn-cs"/>
                        </a:rPr>
                        <a:t>// we need a mutable value</a:t>
                      </a:r>
                      <a:br>
                        <a:rPr lang="en-US" sz="800" b="0" kern="1200" dirty="0" smtClean="0">
                          <a:solidFill>
                            <a:schemeClr val="dk1"/>
                          </a:solidFill>
                          <a:latin typeface="+mn-lt"/>
                          <a:ea typeface="+mn-ea"/>
                          <a:cs typeface="+mn-cs"/>
                        </a:rPr>
                      </a:br>
                      <a:r>
                        <a:rPr lang="en-US" sz="800" b="0" kern="1200" dirty="0" smtClean="0">
                          <a:solidFill>
                            <a:srgbClr val="000000"/>
                          </a:solidFill>
                          <a:latin typeface="+mn-lt"/>
                          <a:ea typeface="+mn-ea"/>
                          <a:cs typeface="+mn-cs"/>
                        </a:rPr>
                        <a:t>collect(</a:t>
                      </a:r>
                      <a:r>
                        <a:rPr lang="en-US" sz="800" b="0" kern="1200" dirty="0" err="1" smtClean="0">
                          <a:solidFill>
                            <a:srgbClr val="000000"/>
                          </a:solidFill>
                          <a:latin typeface="+mn-lt"/>
                          <a:ea typeface="+mn-ea"/>
                          <a:cs typeface="+mn-cs"/>
                        </a:rPr>
                        <a:t>AtomicInteger</a:t>
                      </a:r>
                      <a:r>
                        <a:rPr lang="en-US" sz="800" b="0" kern="1200" dirty="0" smtClean="0">
                          <a:solidFill>
                            <a:srgbClr val="000000"/>
                          </a:solidFill>
                          <a:latin typeface="+mn-lt"/>
                          <a:ea typeface="+mn-ea"/>
                          <a:cs typeface="+mn-cs"/>
                        </a:rPr>
                        <a:t>::new,</a:t>
                      </a:r>
                    </a:p>
                    <a:p>
                      <a:r>
                        <a:rPr lang="en-US" sz="800" b="0" kern="1200" dirty="0" err="1" smtClean="0">
                          <a:solidFill>
                            <a:srgbClr val="000000"/>
                          </a:solidFill>
                          <a:latin typeface="+mn-lt"/>
                          <a:ea typeface="+mn-ea"/>
                          <a:cs typeface="+mn-cs"/>
                        </a:rPr>
                        <a:t>AtomicInteger</a:t>
                      </a:r>
                      <a:r>
                        <a:rPr lang="en-US" sz="800" b="0" kern="1200" dirty="0" smtClean="0">
                          <a:solidFill>
                            <a:srgbClr val="000000"/>
                          </a:solidFill>
                          <a:latin typeface="+mn-lt"/>
                          <a:ea typeface="+mn-ea"/>
                          <a:cs typeface="+mn-cs"/>
                        </a:rPr>
                        <a:t>::</a:t>
                      </a:r>
                      <a:r>
                        <a:rPr lang="en-US" sz="800" b="0" kern="1200" dirty="0" err="1" smtClean="0">
                          <a:solidFill>
                            <a:srgbClr val="000000"/>
                          </a:solidFill>
                          <a:latin typeface="+mn-lt"/>
                          <a:ea typeface="+mn-ea"/>
                          <a:cs typeface="+mn-cs"/>
                        </a:rPr>
                        <a:t>addAndGet</a:t>
                      </a:r>
                      <a:r>
                        <a:rPr lang="en-US" sz="800" b="0" kern="1200" dirty="0" smtClean="0">
                          <a:solidFill>
                            <a:srgbClr val="000000"/>
                          </a:solidFill>
                          <a:latin typeface="+mn-lt"/>
                          <a:ea typeface="+mn-ea"/>
                          <a:cs typeface="+mn-cs"/>
                        </a:rPr>
                        <a:t>,</a:t>
                      </a:r>
                      <a:br>
                        <a:rPr lang="en-US" sz="800" b="0" kern="1200" dirty="0" smtClean="0">
                          <a:solidFill>
                            <a:srgbClr val="000000"/>
                          </a:solidFill>
                          <a:latin typeface="+mn-lt"/>
                          <a:ea typeface="+mn-ea"/>
                          <a:cs typeface="+mn-cs"/>
                        </a:rPr>
                      </a:br>
                      <a:r>
                        <a:rPr lang="en-US" sz="800" b="0" kern="1200" dirty="0" smtClean="0">
                          <a:solidFill>
                            <a:srgbClr val="000000"/>
                          </a:solidFill>
                          <a:latin typeface="+mn-lt"/>
                          <a:ea typeface="+mn-ea"/>
                          <a:cs typeface="+mn-cs"/>
                        </a:rPr>
                        <a:t>(ai1, ai2) -&gt; {</a:t>
                      </a:r>
                      <a:r>
                        <a:rPr lang="en-US" sz="800" b="0" kern="1200" baseline="0" dirty="0" smtClean="0">
                          <a:solidFill>
                            <a:srgbClr val="000000"/>
                          </a:solidFill>
                          <a:latin typeface="+mn-lt"/>
                          <a:ea typeface="+mn-ea"/>
                          <a:cs typeface="+mn-cs"/>
                        </a:rPr>
                        <a:t> </a:t>
                      </a:r>
                      <a:r>
                        <a:rPr lang="en-US" sz="800" b="0" kern="1200" dirty="0" smtClean="0">
                          <a:solidFill>
                            <a:srgbClr val="000000"/>
                          </a:solidFill>
                          <a:latin typeface="+mn-lt"/>
                          <a:ea typeface="+mn-ea"/>
                          <a:cs typeface="+mn-cs"/>
                        </a:rPr>
                        <a:t>ai1.addAndGet(ai2.get());</a:t>
                      </a:r>
                    </a:p>
                    <a:p>
                      <a:r>
                        <a:rPr lang="en-US" sz="800" b="0" kern="1200" dirty="0" smtClean="0">
                          <a:solidFill>
                            <a:srgbClr val="000000"/>
                          </a:solidFill>
                          <a:latin typeface="+mn-lt"/>
                          <a:ea typeface="+mn-ea"/>
                          <a:cs typeface="+mn-cs"/>
                        </a:rPr>
                        <a:t>})</a:t>
                      </a:r>
                    </a:p>
                    <a:p>
                      <a:r>
                        <a:rPr lang="en-US" sz="800" b="0" kern="1200" dirty="0" smtClean="0">
                          <a:solidFill>
                            <a:schemeClr val="dk1"/>
                          </a:solidFill>
                          <a:latin typeface="+mn-lt"/>
                          <a:ea typeface="+mn-ea"/>
                          <a:cs typeface="+mn-cs"/>
                        </a:rPr>
                        <a:t>or</a:t>
                      </a:r>
                    </a:p>
                    <a:p>
                      <a:r>
                        <a:rPr lang="en-US" sz="800" b="0" kern="1200" dirty="0" smtClean="0">
                          <a:solidFill>
                            <a:srgbClr val="000000"/>
                          </a:solidFill>
                          <a:latin typeface="+mn-lt"/>
                          <a:ea typeface="+mn-ea"/>
                          <a:cs typeface="+mn-cs"/>
                        </a:rPr>
                        <a:t>collect(</a:t>
                      </a:r>
                      <a:r>
                        <a:rPr lang="en-US" sz="800" b="0" kern="1200" dirty="0" err="1" smtClean="0">
                          <a:solidFill>
                            <a:srgbClr val="000000"/>
                          </a:solidFill>
                          <a:latin typeface="+mn-lt"/>
                          <a:ea typeface="+mn-ea"/>
                          <a:cs typeface="+mn-cs"/>
                        </a:rPr>
                        <a:t>LongAdder</a:t>
                      </a:r>
                      <a:r>
                        <a:rPr lang="en-US" sz="800" b="0" kern="1200" dirty="0" smtClean="0">
                          <a:solidFill>
                            <a:srgbClr val="000000"/>
                          </a:solidFill>
                          <a:latin typeface="+mn-lt"/>
                          <a:ea typeface="+mn-ea"/>
                          <a:cs typeface="+mn-cs"/>
                        </a:rPr>
                        <a:t>::new,</a:t>
                      </a:r>
                    </a:p>
                    <a:p>
                      <a:r>
                        <a:rPr lang="en-US" sz="800" b="0" kern="1200" dirty="0" err="1" smtClean="0">
                          <a:solidFill>
                            <a:srgbClr val="000000"/>
                          </a:solidFill>
                          <a:latin typeface="+mn-lt"/>
                          <a:ea typeface="+mn-ea"/>
                          <a:cs typeface="+mn-cs"/>
                        </a:rPr>
                        <a:t>LongAdder</a:t>
                      </a:r>
                      <a:r>
                        <a:rPr lang="en-US" sz="800" b="0" kern="1200" dirty="0" smtClean="0">
                          <a:solidFill>
                            <a:srgbClr val="000000"/>
                          </a:solidFill>
                          <a:latin typeface="+mn-lt"/>
                          <a:ea typeface="+mn-ea"/>
                          <a:cs typeface="+mn-cs"/>
                        </a:rPr>
                        <a:t>::add,</a:t>
                      </a:r>
                      <a:br>
                        <a:rPr lang="en-US" sz="800" b="0" kern="1200" dirty="0" smtClean="0">
                          <a:solidFill>
                            <a:srgbClr val="000000"/>
                          </a:solidFill>
                          <a:latin typeface="+mn-lt"/>
                          <a:ea typeface="+mn-ea"/>
                          <a:cs typeface="+mn-cs"/>
                        </a:rPr>
                      </a:br>
                      <a:r>
                        <a:rPr lang="en-US" sz="800" b="0" kern="1200" dirty="0" smtClean="0">
                          <a:solidFill>
                            <a:srgbClr val="000000"/>
                          </a:solidFill>
                          <a:latin typeface="+mn-lt"/>
                          <a:ea typeface="+mn-ea"/>
                          <a:cs typeface="+mn-cs"/>
                        </a:rPr>
                        <a:t>(la1, ai2) -&gt; {</a:t>
                      </a:r>
                      <a:r>
                        <a:rPr lang="en-US" sz="800" b="0" kern="1200" baseline="0" dirty="0" smtClean="0">
                          <a:solidFill>
                            <a:srgbClr val="000000"/>
                          </a:solidFill>
                          <a:latin typeface="+mn-lt"/>
                          <a:ea typeface="+mn-ea"/>
                          <a:cs typeface="+mn-cs"/>
                        </a:rPr>
                        <a:t> la</a:t>
                      </a:r>
                      <a:r>
                        <a:rPr lang="en-US" sz="800" b="0" kern="1200" dirty="0" smtClean="0">
                          <a:solidFill>
                            <a:srgbClr val="000000"/>
                          </a:solidFill>
                          <a:latin typeface="+mn-lt"/>
                          <a:ea typeface="+mn-ea"/>
                          <a:cs typeface="+mn-cs"/>
                        </a:rPr>
                        <a:t>1.add(la2.get());</a:t>
                      </a:r>
                    </a:p>
                    <a:p>
                      <a:r>
                        <a:rPr lang="en-US" sz="800" b="0" kern="1200" dirty="0" smtClean="0">
                          <a:solidFill>
                            <a:srgbClr val="000000"/>
                          </a:solidFill>
                          <a:latin typeface="+mn-lt"/>
                          <a:ea typeface="+mn-ea"/>
                          <a:cs typeface="+mn-cs"/>
                        </a:rPr>
                        <a:t>})</a:t>
                      </a:r>
                      <a:r>
                        <a:rPr lang="en-US" sz="800" b="0" kern="1200" dirty="0" smtClean="0">
                          <a:solidFill>
                            <a:schemeClr val="dk1"/>
                          </a:solidFill>
                          <a:latin typeface="+mn-lt"/>
                          <a:ea typeface="+mn-ea"/>
                          <a:cs typeface="+mn-cs"/>
                        </a:rPr>
                        <a:t/>
                      </a:r>
                      <a:br>
                        <a:rPr lang="en-US" sz="800" b="0" kern="1200" dirty="0" smtClean="0">
                          <a:solidFill>
                            <a:schemeClr val="dk1"/>
                          </a:solidFill>
                          <a:latin typeface="+mn-lt"/>
                          <a:ea typeface="+mn-ea"/>
                          <a:cs typeface="+mn-cs"/>
                        </a:rPr>
                      </a:br>
                      <a:r>
                        <a:rPr lang="en-US" sz="800" b="0" kern="1200" dirty="0" smtClean="0">
                          <a:solidFill>
                            <a:schemeClr val="dk1"/>
                          </a:solidFill>
                          <a:latin typeface="+mn-lt"/>
                          <a:ea typeface="+mn-ea"/>
                          <a:cs typeface="+mn-cs"/>
                        </a:rPr>
                        <a:t>This collector could be declared CONCURRENT</a:t>
                      </a:r>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Optional&lt;T&gt;  </a:t>
                      </a:r>
                      <a:r>
                        <a:rPr lang="en-CA" sz="800" b="0" i="0" u="none" strike="noStrike" kern="1200" baseline="0" dirty="0" smtClean="0">
                          <a:solidFill>
                            <a:schemeClr val="dk1"/>
                          </a:solidFill>
                          <a:latin typeface="+mn-lt"/>
                          <a:ea typeface="+mn-ea"/>
                          <a:cs typeface="+mn-cs"/>
                        </a:rPr>
                        <a:t>Stream.</a:t>
                      </a:r>
                      <a:r>
                        <a:rPr lang="en-US" sz="800" dirty="0" smtClean="0"/>
                        <a:t>reduce(</a:t>
                      </a:r>
                      <a:r>
                        <a:rPr lang="en-US" sz="800" dirty="0" err="1" smtClean="0"/>
                        <a:t>BinaryOperator</a:t>
                      </a:r>
                      <a:r>
                        <a:rPr lang="en-US" sz="800" dirty="0" smtClean="0"/>
                        <a:t>&lt;T&gt; accumulator)</a:t>
                      </a:r>
                    </a:p>
                  </a:txBody>
                  <a:tcPr/>
                </a:tc>
                <a:tc>
                  <a:txBody>
                    <a:bodyPr/>
                    <a:lstStyle/>
                    <a:p>
                      <a:r>
                        <a:rPr lang="en-US" sz="800" dirty="0" smtClean="0"/>
                        <a:t>N/A really?</a:t>
                      </a:r>
                      <a:endParaRPr lang="en-US" sz="800" dirty="0"/>
                    </a:p>
                  </a:txBody>
                  <a:tcPr/>
                </a:tc>
                <a:tc>
                  <a:txBody>
                    <a:bodyPr/>
                    <a:lstStyle/>
                    <a:p>
                      <a:r>
                        <a:rPr lang="en-US" sz="800" dirty="0" smtClean="0"/>
                        <a:t>N/A</a:t>
                      </a:r>
                      <a:endParaRPr lang="en-US" sz="800" dirty="0"/>
                    </a:p>
                  </a:txBody>
                  <a:tcPr/>
                </a:tc>
                <a:tc>
                  <a:txBody>
                    <a:bodyPr/>
                    <a:lstStyle/>
                    <a:p>
                      <a:endParaRPr lang="en-US" sz="800" dirty="0"/>
                    </a:p>
                  </a:txBody>
                  <a:tcPr/>
                </a:tc>
                <a:tc>
                  <a:txBody>
                    <a:bodyPr/>
                    <a:lstStyle/>
                    <a:p>
                      <a:endParaRPr lang="en-US" sz="8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T </a:t>
                      </a:r>
                      <a:r>
                        <a:rPr lang="en-CA" sz="800" b="0" i="0" u="none" strike="noStrike" kern="1200" baseline="0" dirty="0" smtClean="0">
                          <a:solidFill>
                            <a:schemeClr val="dk1"/>
                          </a:solidFill>
                          <a:latin typeface="+mn-lt"/>
                          <a:ea typeface="+mn-ea"/>
                          <a:cs typeface="+mn-cs"/>
                        </a:rPr>
                        <a:t>Stream.</a:t>
                      </a:r>
                      <a:r>
                        <a:rPr lang="en-US" sz="800" dirty="0" smtClean="0"/>
                        <a:t>reduce(T identity, </a:t>
                      </a:r>
                      <a:r>
                        <a:rPr lang="en-US" sz="800" dirty="0" err="1" smtClean="0"/>
                        <a:t>BinaryOperator</a:t>
                      </a:r>
                      <a:r>
                        <a:rPr lang="en-US" sz="800" dirty="0" smtClean="0"/>
                        <a:t>&lt;T&gt; accumulator)</a:t>
                      </a:r>
                    </a:p>
                  </a:txBody>
                  <a:tcPr/>
                </a:tc>
                <a:tc>
                  <a:txBody>
                    <a:bodyPr/>
                    <a:lstStyle/>
                    <a:p>
                      <a:r>
                        <a:rPr lang="en-US" sz="800" dirty="0" smtClean="0">
                          <a:solidFill>
                            <a:srgbClr val="000000"/>
                          </a:solidFill>
                        </a:rPr>
                        <a:t>reduce(0, Integer::sum)</a:t>
                      </a:r>
                    </a:p>
                    <a:p>
                      <a:endParaRPr lang="en-US" sz="800" dirty="0"/>
                    </a:p>
                  </a:txBody>
                  <a:tcPr/>
                </a:tc>
                <a:tc>
                  <a:txBody>
                    <a:bodyPr/>
                    <a:lstStyle/>
                    <a:p>
                      <a:endParaRPr lang="en-US" sz="800" dirty="0" smtClean="0"/>
                    </a:p>
                  </a:txBody>
                  <a:tcPr/>
                </a:tc>
                <a:tc>
                  <a:txBody>
                    <a:bodyPr/>
                    <a:lstStyle/>
                    <a:p>
                      <a:r>
                        <a:rPr lang="en-US" sz="800" dirty="0" smtClean="0"/>
                        <a:t>N/A</a:t>
                      </a:r>
                      <a:endParaRPr lang="en-US" sz="800" dirty="0"/>
                    </a:p>
                  </a:txBody>
                  <a:tcPr/>
                </a:tc>
                <a:tc>
                  <a:txBody>
                    <a:bodyPr/>
                    <a:lstStyle/>
                    <a:p>
                      <a:r>
                        <a:rPr lang="en-US" sz="800" dirty="0" smtClean="0"/>
                        <a:t>N/A</a:t>
                      </a:r>
                      <a:endParaRPr lang="en-US" sz="8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&lt;U&gt; U </a:t>
                      </a:r>
                      <a:r>
                        <a:rPr lang="en-CA" sz="800" b="0" i="0" u="none" strike="noStrike" kern="1200" baseline="0" dirty="0" smtClean="0">
                          <a:solidFill>
                            <a:schemeClr val="dk1"/>
                          </a:solidFill>
                          <a:latin typeface="+mn-lt"/>
                          <a:ea typeface="+mn-ea"/>
                          <a:cs typeface="+mn-cs"/>
                        </a:rPr>
                        <a:t>Stream.</a:t>
                      </a:r>
                      <a:r>
                        <a:rPr lang="en-US" sz="800" dirty="0" smtClean="0"/>
                        <a:t>reduce(U identity, </a:t>
                      </a:r>
                      <a:r>
                        <a:rPr lang="en-US" sz="800" dirty="0" err="1" smtClean="0"/>
                        <a:t>BiFunction</a:t>
                      </a:r>
                      <a:r>
                        <a:rPr lang="en-US" sz="800" dirty="0" smtClean="0"/>
                        <a:t>&lt;U,? super T,U&gt; accumulator, </a:t>
                      </a:r>
                      <a:r>
                        <a:rPr lang="en-US" sz="800" dirty="0" err="1" smtClean="0"/>
                        <a:t>BinaryOperator</a:t>
                      </a:r>
                      <a:r>
                        <a:rPr lang="en-US" sz="800" dirty="0" smtClean="0"/>
                        <a:t>&lt;U&gt; combiner)</a:t>
                      </a:r>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3265561044"/>
      </p:ext>
    </p:extLst>
  </p:cSld>
  <p:clrMapOvr>
    <a:masterClrMapping/>
  </p:clrMapOvr>
  <p:transition spd="med" advTm="12000"/>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50197" y="143897"/>
            <a:ext cx="8608978" cy="413291"/>
          </a:xfrm>
        </p:spPr>
        <p:txBody>
          <a:bodyPr/>
          <a:lstStyle/>
          <a:p>
            <a:r>
              <a:rPr lang="en-CA" dirty="0" smtClean="0"/>
              <a:t>Topic 5 : Reduction class hierarchy of Collector (new)</a:t>
            </a:r>
            <a:endParaRPr lang="en-US" dirty="0"/>
          </a:p>
        </p:txBody>
      </p:sp>
      <p:sp>
        <p:nvSpPr>
          <p:cNvPr id="87043" name="Rectangle 3"/>
          <p:cNvSpPr>
            <a:spLocks noGrp="1" noChangeArrowheads="1"/>
          </p:cNvSpPr>
          <p:nvPr>
            <p:ph idx="1"/>
          </p:nvPr>
        </p:nvSpPr>
        <p:spPr>
          <a:xfrm>
            <a:off x="350197" y="557188"/>
            <a:ext cx="8608977" cy="4316369"/>
          </a:xfrm>
        </p:spPr>
        <p:txBody>
          <a:bodyPr/>
          <a:lstStyle/>
          <a:p>
            <a:pPr marL="457200" indent="-457200">
              <a:buFont typeface="+mj-lt"/>
              <a:buAutoNum type="arabicPeriod"/>
            </a:pPr>
            <a:r>
              <a:rPr lang="en-CA" sz="1100" dirty="0" smtClean="0"/>
              <a:t>As </a:t>
            </a:r>
            <a:r>
              <a:rPr lang="en-CA" sz="1100" dirty="0"/>
              <a:t>an example </a:t>
            </a:r>
          </a:p>
          <a:p>
            <a:pPr marL="457200" indent="-457200">
              <a:buFont typeface="+mj-lt"/>
              <a:buAutoNum type="arabicPeriod"/>
            </a:pPr>
            <a:r>
              <a:rPr lang="en-CA" sz="1100" dirty="0"/>
              <a:t>Implement sum() traditionally, with reduce() with collect() (for collect concurrent or not)</a:t>
            </a:r>
          </a:p>
          <a:p>
            <a:pPr marL="457200" indent="-457200">
              <a:buFont typeface="+mj-lt"/>
              <a:buAutoNum type="arabicPeriod"/>
            </a:pPr>
            <a:r>
              <a:rPr lang="en-CA" sz="1100" dirty="0"/>
              <a:t>Implement max() traditionally, with reduce() with collect() (for collect concurrent or not)</a:t>
            </a:r>
          </a:p>
          <a:p>
            <a:pPr marL="457200" indent="-457200">
              <a:buFont typeface="+mj-lt"/>
              <a:buAutoNum type="arabicPeriod"/>
            </a:pPr>
            <a:r>
              <a:rPr lang="en-CA" sz="1100" dirty="0"/>
              <a:t>Compare empty stream and reduce</a:t>
            </a:r>
            <a:r>
              <a:rPr lang="en-US" sz="1100" dirty="0"/>
              <a:t>(T identity, </a:t>
            </a:r>
            <a:r>
              <a:rPr lang="en-US" sz="1100" dirty="0" err="1"/>
              <a:t>BinaryOperator</a:t>
            </a:r>
            <a:r>
              <a:rPr lang="en-US" sz="1100" dirty="0"/>
              <a:t>&lt;T&gt; accumulator) and </a:t>
            </a:r>
            <a:r>
              <a:rPr lang="en-CA" sz="1100" dirty="0"/>
              <a:t>reduce(</a:t>
            </a:r>
            <a:r>
              <a:rPr lang="en-US" sz="1100" dirty="0" err="1"/>
              <a:t>BinaryOperator</a:t>
            </a:r>
            <a:r>
              <a:rPr lang="en-US" sz="1100" dirty="0"/>
              <a:t>&lt;T&gt; accumulator) and collect()</a:t>
            </a:r>
          </a:p>
          <a:p>
            <a:pPr marL="457200" indent="-457200">
              <a:buFont typeface="+mj-lt"/>
              <a:buAutoNum type="arabicPeriod"/>
            </a:pPr>
            <a:r>
              <a:rPr lang="en-US" sz="1100" dirty="0"/>
              <a:t>Introduced with Java 8, </a:t>
            </a:r>
            <a:r>
              <a:rPr lang="en-US" sz="1100" dirty="0" err="1"/>
              <a:t>LongAdder</a:t>
            </a:r>
            <a:r>
              <a:rPr lang="en-US" sz="1100" dirty="0"/>
              <a:t> and </a:t>
            </a:r>
            <a:r>
              <a:rPr lang="en-US" sz="1100" dirty="0" err="1"/>
              <a:t>DoubleAdder</a:t>
            </a:r>
            <a:r>
              <a:rPr lang="en-US" sz="1100" dirty="0"/>
              <a:t>, </a:t>
            </a:r>
            <a:r>
              <a:rPr lang="en-US" sz="1100" dirty="0" err="1"/>
              <a:t>specilazed</a:t>
            </a:r>
            <a:r>
              <a:rPr lang="en-US" sz="1100" dirty="0"/>
              <a:t> versions of </a:t>
            </a:r>
            <a:r>
              <a:rPr lang="en-US" sz="1100" dirty="0" err="1"/>
              <a:t>LongAdder</a:t>
            </a:r>
            <a:r>
              <a:rPr lang="en-US" sz="1100" dirty="0"/>
              <a:t> and </a:t>
            </a:r>
            <a:r>
              <a:rPr lang="en-US" sz="1100" dirty="0" err="1"/>
              <a:t>DoubleAdder</a:t>
            </a:r>
            <a:r>
              <a:rPr lang="en-US" sz="1100" dirty="0"/>
              <a:t>. Close to an </a:t>
            </a:r>
            <a:r>
              <a:rPr lang="en-US" sz="1100" dirty="0" err="1"/>
              <a:t>AtomicLong</a:t>
            </a:r>
            <a:r>
              <a:rPr lang="en-US" sz="1100" dirty="0"/>
              <a:t> and </a:t>
            </a:r>
            <a:r>
              <a:rPr lang="en-US" sz="1100" dirty="0" err="1"/>
              <a:t>AtomicDouble</a:t>
            </a:r>
            <a:r>
              <a:rPr lang="en-US" sz="1100" dirty="0"/>
              <a:t> at low contention but significantly better at high </a:t>
            </a:r>
            <a:r>
              <a:rPr lang="en-US" sz="1100" dirty="0" smtClean="0"/>
              <a:t>contention</a:t>
            </a:r>
            <a:endParaRPr lang="en-CA" sz="1100" dirty="0"/>
          </a:p>
          <a:p>
            <a:pPr marL="457200" indent="-457200">
              <a:buFont typeface="+mj-lt"/>
              <a:buAutoNum type="arabicPeriod"/>
            </a:pPr>
            <a:r>
              <a:rPr lang="en-CA" sz="1100" dirty="0">
                <a:solidFill>
                  <a:srgbClr val="FF0000"/>
                </a:solidFill>
              </a:rPr>
              <a:t>Question:</a:t>
            </a:r>
            <a:r>
              <a:rPr lang="en-CA" sz="1100" dirty="0"/>
              <a:t> is it possible that </a:t>
            </a:r>
            <a:r>
              <a:rPr lang="en-CA" sz="1100" dirty="0">
                <a:solidFill>
                  <a:srgbClr val="000000"/>
                </a:solidFill>
              </a:rPr>
              <a:t>reduce()</a:t>
            </a:r>
            <a:r>
              <a:rPr lang="en-CA" sz="1100" dirty="0"/>
              <a:t> is never called by more than one thread for a parallel stream</a:t>
            </a:r>
            <a:r>
              <a:rPr lang="en-CA" sz="1100" dirty="0" smtClean="0"/>
              <a:t>?</a:t>
            </a:r>
          </a:p>
          <a:p>
            <a:pPr marL="457200" indent="-457200">
              <a:buFont typeface="+mj-lt"/>
              <a:buAutoNum type="arabicPeriod"/>
            </a:pPr>
            <a:r>
              <a:rPr lang="en-CA" sz="1100" dirty="0" smtClean="0"/>
              <a:t>Tell what is called and how many times including for an empty thread, parallel and sequential</a:t>
            </a:r>
            <a:endParaRPr lang="en-US" sz="1200" dirty="0"/>
          </a:p>
          <a:p>
            <a:pPr marL="457200" indent="-457200">
              <a:buFont typeface="+mj-lt"/>
              <a:buAutoNum type="arabicPeriod"/>
            </a:pPr>
            <a:endParaRPr lang="en-CA" sz="1100" dirty="0" smtClean="0"/>
          </a:p>
        </p:txBody>
      </p:sp>
    </p:spTree>
    <p:extLst>
      <p:ext uri="{BB962C8B-B14F-4D97-AF65-F5344CB8AC3E}">
        <p14:creationId xmlns:p14="http://schemas.microsoft.com/office/powerpoint/2010/main" val="1995223906"/>
      </p:ext>
    </p:extLst>
  </p:cSld>
  <p:clrMapOvr>
    <a:masterClrMapping/>
  </p:clrMapOvr>
  <p:transition spd="med" advTm="12000"/>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48036" y="125043"/>
            <a:ext cx="8608978" cy="413291"/>
          </a:xfrm>
        </p:spPr>
        <p:txBody>
          <a:bodyPr/>
          <a:lstStyle/>
          <a:p>
            <a:r>
              <a:rPr lang="en-CA" dirty="0" smtClean="0"/>
              <a:t>Topic 5 : Reduction adders and accumulators (new)</a:t>
            </a:r>
            <a:endParaRPr lang="en-US" dirty="0"/>
          </a:p>
        </p:txBody>
      </p:sp>
      <p:pic>
        <p:nvPicPr>
          <p:cNvPr id="1026" name="Picture 2" descr="C:\workspace_luna\Java8OCPUpgradeBeta\src\test\java\org\java8\topic5\subject1\NewAdderAndAccumulatorClass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42" y="1650932"/>
            <a:ext cx="8823672" cy="45613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6635" y="707012"/>
            <a:ext cx="6260154" cy="461665"/>
          </a:xfrm>
          <a:prstGeom prst="rect">
            <a:avLst/>
          </a:prstGeom>
          <a:noFill/>
        </p:spPr>
        <p:txBody>
          <a:bodyPr wrap="square" rtlCol="0">
            <a:spAutoFit/>
          </a:bodyPr>
          <a:lstStyle/>
          <a:p>
            <a:pPr algn="l"/>
            <a:r>
              <a:rPr lang="en-US" sz="1200" dirty="0" smtClean="0"/>
              <a:t>TODO invert </a:t>
            </a:r>
            <a:r>
              <a:rPr lang="en-US" sz="1200" dirty="0" err="1" smtClean="0"/>
              <a:t>LongAccumulator</a:t>
            </a:r>
            <a:r>
              <a:rPr lang="en-US" sz="1200" dirty="0" smtClean="0"/>
              <a:t> and double </a:t>
            </a:r>
          </a:p>
          <a:p>
            <a:pPr algn="l"/>
            <a:r>
              <a:rPr lang="en-US" sz="1200" dirty="0" smtClean="0"/>
              <a:t>Gove an example of using adder (+) and accumulator (x) </a:t>
            </a:r>
            <a:endParaRPr lang="en-US" sz="1200" dirty="0"/>
          </a:p>
        </p:txBody>
      </p:sp>
    </p:spTree>
    <p:extLst>
      <p:ext uri="{BB962C8B-B14F-4D97-AF65-F5344CB8AC3E}">
        <p14:creationId xmlns:p14="http://schemas.microsoft.com/office/powerpoint/2010/main" val="679015552"/>
      </p:ext>
    </p:extLst>
  </p:cSld>
  <p:clrMapOvr>
    <a:masterClrMapping/>
  </p:clrMapOvr>
  <p:transition spd="med" advTm="12000"/>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06949" y="170463"/>
            <a:ext cx="8086725" cy="511175"/>
          </a:xfrm>
        </p:spPr>
        <p:txBody>
          <a:bodyPr/>
          <a:lstStyle/>
          <a:p>
            <a:r>
              <a:rPr lang="en-CA" sz="2000" dirty="0" smtClean="0"/>
              <a:t>Topic 5 : Characteristics of some collectors (collect() call)</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763667850"/>
              </p:ext>
            </p:extLst>
          </p:nvPr>
        </p:nvGraphicFramePr>
        <p:xfrm>
          <a:off x="4776186" y="2795637"/>
          <a:ext cx="3917488" cy="2693608"/>
        </p:xfrm>
        <a:graphic>
          <a:graphicData uri="http://schemas.openxmlformats.org/drawingml/2006/table">
            <a:tbl>
              <a:tblPr firstRow="1" bandRow="1">
                <a:tableStyleId>{5C22544A-7EE6-4342-B048-85BDC9FD1C3A}</a:tableStyleId>
              </a:tblPr>
              <a:tblGrid>
                <a:gridCol w="1296140"/>
                <a:gridCol w="825624"/>
                <a:gridCol w="994299"/>
                <a:gridCol w="801425"/>
              </a:tblGrid>
              <a:tr h="166058">
                <a:tc>
                  <a:txBody>
                    <a:bodyPr/>
                    <a:lstStyle/>
                    <a:p>
                      <a:pPr algn="ctr" fontAlgn="b"/>
                      <a:r>
                        <a:rPr lang="en-CA" sz="1000" b="1" i="0" u="none" strike="noStrike" dirty="0" smtClean="0">
                          <a:solidFill>
                            <a:srgbClr val="000000"/>
                          </a:solidFill>
                          <a:effectLst/>
                          <a:latin typeface="Calibri"/>
                        </a:rPr>
                        <a:t>Collector</a:t>
                      </a:r>
                      <a:endParaRPr lang="en-CA" sz="1000" b="1" i="0" u="none" strike="noStrike" dirty="0">
                        <a:solidFill>
                          <a:srgbClr val="000000"/>
                        </a:solidFill>
                        <a:effectLst/>
                        <a:latin typeface="Calibri"/>
                      </a:endParaRP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CA" sz="1000" b="1" i="0" u="none" strike="noStrike" dirty="0" smtClean="0">
                          <a:solidFill>
                            <a:srgbClr val="000000"/>
                          </a:solidFill>
                          <a:effectLst/>
                          <a:latin typeface="Calibri"/>
                        </a:rPr>
                        <a:t>CONCURRENT</a:t>
                      </a:r>
                    </a:p>
                  </a:txBody>
                  <a:tcPr marL="7620" marR="7620" marT="7620" marB="0" anchor="b"/>
                </a:tc>
                <a:tc>
                  <a:txBody>
                    <a:bodyPr/>
                    <a:lstStyle/>
                    <a:p>
                      <a:pPr algn="ctr" fontAlgn="b"/>
                      <a:r>
                        <a:rPr lang="en-CA" sz="1000" b="1" i="0" u="none" strike="noStrike" dirty="0" smtClean="0">
                          <a:solidFill>
                            <a:srgbClr val="000000"/>
                          </a:solidFill>
                          <a:effectLst/>
                          <a:latin typeface="Calibri"/>
                        </a:rPr>
                        <a:t>IDENTITY_FINISH</a:t>
                      </a:r>
                      <a:endParaRPr lang="en-CA" sz="1000" b="1" i="0" u="none" strike="noStrike" dirty="0">
                        <a:solidFill>
                          <a:srgbClr val="000000"/>
                        </a:solidFill>
                        <a:effectLst/>
                        <a:latin typeface="Calibri"/>
                      </a:endParaRPr>
                    </a:p>
                  </a:txBody>
                  <a:tcPr marL="7620" marR="7620" marT="7620" marB="0" anchor="b"/>
                </a:tc>
                <a:tc>
                  <a:txBody>
                    <a:bodyPr/>
                    <a:lstStyle/>
                    <a:p>
                      <a:pPr algn="ctr" fontAlgn="b"/>
                      <a:r>
                        <a:rPr lang="en-CA" sz="1000" b="1" i="0" u="none" strike="noStrike" dirty="0" smtClean="0">
                          <a:solidFill>
                            <a:srgbClr val="000000"/>
                          </a:solidFill>
                          <a:effectLst/>
                          <a:latin typeface="Calibri"/>
                        </a:rPr>
                        <a:t>UNORDERED</a:t>
                      </a:r>
                      <a:endParaRPr lang="en-CA" sz="1000" b="1" i="0" u="none" strike="noStrike" dirty="0">
                        <a:solidFill>
                          <a:srgbClr val="000000"/>
                        </a:solidFill>
                        <a:effectLst/>
                        <a:latin typeface="Calibri"/>
                      </a:endParaRPr>
                    </a:p>
                  </a:txBody>
                  <a:tcPr marL="7620" marR="7620" marT="7620" marB="0" anchor="b"/>
                </a:tc>
              </a:tr>
              <a:tr h="166058">
                <a:tc>
                  <a:txBody>
                    <a:bodyPr/>
                    <a:lstStyle/>
                    <a:p>
                      <a:pPr algn="l" fontAlgn="b"/>
                      <a:r>
                        <a:rPr lang="en-US" sz="1000" b="1" i="0" u="none" strike="noStrike" dirty="0" err="1" smtClean="0">
                          <a:solidFill>
                            <a:srgbClr val="000000"/>
                          </a:solidFill>
                          <a:effectLst/>
                          <a:latin typeface="Calibri" panose="020F0502020204030204" pitchFamily="34" charset="0"/>
                        </a:rPr>
                        <a:t>averagingInt</a:t>
                      </a:r>
                      <a:r>
                        <a:rPr lang="en-US" sz="1000" b="1" i="0" u="none" strike="noStrike" dirty="0" smtClean="0">
                          <a:solidFill>
                            <a:srgbClr val="000000"/>
                          </a:solidFill>
                          <a:effectLst/>
                          <a:latin typeface="Calibri" panose="020F0502020204030204" pitchFamily="34" charset="0"/>
                        </a:rPr>
                        <a:t>()</a:t>
                      </a:r>
                      <a:endParaRPr lang="en-US" sz="1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r>
              <a:tr h="166058">
                <a:tc>
                  <a:txBody>
                    <a:bodyPr/>
                    <a:lstStyle/>
                    <a:p>
                      <a:pPr algn="l" fontAlgn="b"/>
                      <a:r>
                        <a:rPr lang="en-US" sz="1000" b="1" i="0" u="none" strike="noStrike" dirty="0" smtClean="0">
                          <a:solidFill>
                            <a:srgbClr val="000000"/>
                          </a:solidFill>
                          <a:effectLst/>
                          <a:latin typeface="Calibri" panose="020F0502020204030204" pitchFamily="34" charset="0"/>
                        </a:rPr>
                        <a:t>counting()</a:t>
                      </a:r>
                      <a:endParaRPr lang="en-US" sz="1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r>
              <a:tr h="166058">
                <a:tc>
                  <a:txBody>
                    <a:bodyPr/>
                    <a:lstStyle/>
                    <a:p>
                      <a:pPr algn="l" fontAlgn="b"/>
                      <a:r>
                        <a:rPr lang="en-US" sz="1000" b="1" i="0" u="none" strike="noStrike" dirty="0" err="1" smtClean="0">
                          <a:solidFill>
                            <a:srgbClr val="000000"/>
                          </a:solidFill>
                          <a:effectLst/>
                          <a:latin typeface="Calibri" panose="020F0502020204030204" pitchFamily="34" charset="0"/>
                        </a:rPr>
                        <a:t>groupingBy</a:t>
                      </a:r>
                      <a:r>
                        <a:rPr lang="en-US" sz="1000" b="1" i="0" u="none" strike="noStrike" dirty="0" smtClean="0">
                          <a:solidFill>
                            <a:srgbClr val="000000"/>
                          </a:solidFill>
                          <a:effectLst/>
                          <a:latin typeface="Calibri" panose="020F0502020204030204" pitchFamily="34" charset="0"/>
                        </a:rPr>
                        <a:t>()</a:t>
                      </a:r>
                      <a:endParaRPr lang="en-US" sz="1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T</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r>
              <a:tr h="166058">
                <a:tc>
                  <a:txBody>
                    <a:bodyPr/>
                    <a:lstStyle/>
                    <a:p>
                      <a:pPr algn="l" fontAlgn="b"/>
                      <a:r>
                        <a:rPr lang="en-US" sz="1000" b="1" i="0" u="none" strike="noStrike" dirty="0" err="1" smtClean="0">
                          <a:solidFill>
                            <a:srgbClr val="000000"/>
                          </a:solidFill>
                          <a:effectLst/>
                          <a:latin typeface="Calibri" panose="020F0502020204030204" pitchFamily="34" charset="0"/>
                        </a:rPr>
                        <a:t>groupingByConcurrent</a:t>
                      </a:r>
                      <a:r>
                        <a:rPr lang="en-US" sz="1000" b="1" i="0" u="none" strike="noStrike" dirty="0" smtClean="0">
                          <a:solidFill>
                            <a:srgbClr val="000000"/>
                          </a:solidFill>
                          <a:effectLst/>
                          <a:latin typeface="Calibri" panose="020F0502020204030204" pitchFamily="34" charset="0"/>
                        </a:rPr>
                        <a:t>()</a:t>
                      </a:r>
                      <a:endParaRPr lang="en-US" sz="1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T</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T</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T</a:t>
                      </a:r>
                      <a:endParaRPr lang="en-US" sz="1000" b="0" i="0" u="none" strike="noStrike" dirty="0">
                        <a:solidFill>
                          <a:srgbClr val="000000"/>
                        </a:solidFill>
                        <a:effectLst/>
                        <a:latin typeface="Calibri" panose="020F0502020204030204" pitchFamily="34" charset="0"/>
                      </a:endParaRPr>
                    </a:p>
                  </a:txBody>
                  <a:tcPr marL="7620" marR="7620" marT="7620" marB="0" anchor="b"/>
                </a:tc>
              </a:tr>
              <a:tr h="166058">
                <a:tc>
                  <a:txBody>
                    <a:bodyPr/>
                    <a:lstStyle/>
                    <a:p>
                      <a:pPr algn="l" fontAlgn="b"/>
                      <a:r>
                        <a:rPr lang="en-US" sz="1000" b="1" i="0" u="none" strike="noStrike" dirty="0" smtClean="0">
                          <a:solidFill>
                            <a:srgbClr val="000000"/>
                          </a:solidFill>
                          <a:effectLst/>
                          <a:latin typeface="Calibri" panose="020F0502020204030204" pitchFamily="34" charset="0"/>
                        </a:rPr>
                        <a:t>joining()</a:t>
                      </a:r>
                      <a:endParaRPr lang="en-US" sz="1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r>
              <a:tr h="166058">
                <a:tc>
                  <a:txBody>
                    <a:bodyPr/>
                    <a:lstStyle/>
                    <a:p>
                      <a:pPr algn="l" fontAlgn="b"/>
                      <a:r>
                        <a:rPr lang="en-US" sz="1000" b="1" i="0" u="none" strike="noStrike" dirty="0" smtClean="0">
                          <a:solidFill>
                            <a:srgbClr val="000000"/>
                          </a:solidFill>
                          <a:effectLst/>
                          <a:latin typeface="Calibri" panose="020F0502020204030204" pitchFamily="34" charset="0"/>
                        </a:rPr>
                        <a:t>mapping()</a:t>
                      </a:r>
                      <a:endParaRPr lang="en-US" sz="1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r>
              <a:tr h="166058">
                <a:tc>
                  <a:txBody>
                    <a:bodyPr/>
                    <a:lstStyle/>
                    <a:p>
                      <a:pPr algn="l" fontAlgn="b"/>
                      <a:r>
                        <a:rPr lang="en-US" sz="1000" b="1" i="0" u="none" strike="noStrike" dirty="0" err="1" smtClean="0">
                          <a:solidFill>
                            <a:srgbClr val="000000"/>
                          </a:solidFill>
                          <a:effectLst/>
                          <a:latin typeface="Calibri" panose="020F0502020204030204" pitchFamily="34" charset="0"/>
                        </a:rPr>
                        <a:t>maxBy</a:t>
                      </a:r>
                      <a:r>
                        <a:rPr lang="en-US" sz="1000" b="1" i="0" u="none" strike="noStrike" dirty="0" smtClean="0">
                          <a:solidFill>
                            <a:srgbClr val="000000"/>
                          </a:solidFill>
                          <a:effectLst/>
                          <a:latin typeface="Calibri" panose="020F0502020204030204" pitchFamily="34" charset="0"/>
                        </a:rPr>
                        <a:t>()</a:t>
                      </a:r>
                      <a:endParaRPr lang="en-US" sz="1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r>
              <a:tr h="170643">
                <a:tc>
                  <a:txBody>
                    <a:bodyPr/>
                    <a:lstStyle/>
                    <a:p>
                      <a:pPr algn="l" fontAlgn="b"/>
                      <a:r>
                        <a:rPr lang="en-US" sz="1000" b="1" i="0" u="none" strike="noStrike" dirty="0" err="1" smtClean="0">
                          <a:solidFill>
                            <a:srgbClr val="000000"/>
                          </a:solidFill>
                          <a:effectLst/>
                          <a:latin typeface="Calibri" panose="020F0502020204030204" pitchFamily="34" charset="0"/>
                        </a:rPr>
                        <a:t>partitioningBy</a:t>
                      </a:r>
                      <a:r>
                        <a:rPr lang="en-US" sz="1000" b="1" i="0" u="none" strike="noStrike" dirty="0" smtClean="0">
                          <a:solidFill>
                            <a:srgbClr val="000000"/>
                          </a:solidFill>
                          <a:effectLst/>
                          <a:latin typeface="Calibri" panose="020F0502020204030204" pitchFamily="34" charset="0"/>
                        </a:rPr>
                        <a:t>()</a:t>
                      </a:r>
                      <a:endParaRPr lang="en-US" sz="1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T</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r>
              <a:tr h="170643">
                <a:tc>
                  <a:txBody>
                    <a:bodyPr/>
                    <a:lstStyle/>
                    <a:p>
                      <a:pPr algn="l" fontAlgn="b"/>
                      <a:r>
                        <a:rPr lang="en-US" sz="1000" b="1" i="0" u="none" strike="noStrike" dirty="0" smtClean="0">
                          <a:solidFill>
                            <a:srgbClr val="000000"/>
                          </a:solidFill>
                          <a:effectLst/>
                          <a:latin typeface="Calibri" panose="020F0502020204030204" pitchFamily="34" charset="0"/>
                        </a:rPr>
                        <a:t>reducing()</a:t>
                      </a:r>
                      <a:endParaRPr lang="en-US" sz="1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r>
              <a:tr h="170643">
                <a:tc>
                  <a:txBody>
                    <a:bodyPr/>
                    <a:lstStyle/>
                    <a:p>
                      <a:pPr algn="l" fontAlgn="b"/>
                      <a:r>
                        <a:rPr lang="en-US" sz="1000" b="1" i="0" u="none" strike="noStrike" dirty="0" err="1" smtClean="0">
                          <a:solidFill>
                            <a:srgbClr val="000000"/>
                          </a:solidFill>
                          <a:effectLst/>
                          <a:latin typeface="Calibri" panose="020F0502020204030204" pitchFamily="34" charset="0"/>
                        </a:rPr>
                        <a:t>summarizingInt</a:t>
                      </a:r>
                      <a:r>
                        <a:rPr lang="en-US" sz="1000" b="1" i="0" u="none" strike="noStrike" dirty="0" smtClean="0">
                          <a:solidFill>
                            <a:srgbClr val="000000"/>
                          </a:solidFill>
                          <a:effectLst/>
                          <a:latin typeface="Calibri" panose="020F0502020204030204" pitchFamily="34" charset="0"/>
                        </a:rPr>
                        <a:t>()</a:t>
                      </a:r>
                      <a:endParaRPr lang="en-US" sz="1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T</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r>
              <a:tr h="170643">
                <a:tc>
                  <a:txBody>
                    <a:bodyPr/>
                    <a:lstStyle/>
                    <a:p>
                      <a:pPr algn="l" fontAlgn="b"/>
                      <a:r>
                        <a:rPr lang="en-US" sz="1000" b="1" i="0" u="none" strike="noStrike" dirty="0" err="1" smtClean="0">
                          <a:solidFill>
                            <a:srgbClr val="000000"/>
                          </a:solidFill>
                          <a:effectLst/>
                          <a:latin typeface="Calibri" panose="020F0502020204030204" pitchFamily="34" charset="0"/>
                        </a:rPr>
                        <a:t>summingInt</a:t>
                      </a:r>
                      <a:r>
                        <a:rPr lang="en-US" sz="1000" b="1" i="0" u="none" strike="noStrike" dirty="0" smtClean="0">
                          <a:solidFill>
                            <a:srgbClr val="000000"/>
                          </a:solidFill>
                          <a:effectLst/>
                          <a:latin typeface="Calibri" panose="020F0502020204030204" pitchFamily="34" charset="0"/>
                        </a:rPr>
                        <a:t>()</a:t>
                      </a:r>
                      <a:endParaRPr lang="en-US" sz="1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r>
              <a:tr h="170643">
                <a:tc>
                  <a:txBody>
                    <a:bodyPr/>
                    <a:lstStyle/>
                    <a:p>
                      <a:pPr algn="l" fontAlgn="b"/>
                      <a:r>
                        <a:rPr lang="en-US" sz="1000" b="1" i="0" u="none" strike="noStrike" dirty="0" err="1" smtClean="0">
                          <a:solidFill>
                            <a:srgbClr val="000000"/>
                          </a:solidFill>
                          <a:effectLst/>
                          <a:latin typeface="Calibri" panose="020F0502020204030204" pitchFamily="34" charset="0"/>
                        </a:rPr>
                        <a:t>toConcurrentMap</a:t>
                      </a:r>
                      <a:r>
                        <a:rPr lang="en-US" sz="1000" b="1" i="0" u="none" strike="noStrike" dirty="0" smtClean="0">
                          <a:solidFill>
                            <a:srgbClr val="000000"/>
                          </a:solidFill>
                          <a:effectLst/>
                          <a:latin typeface="Calibri" panose="020F0502020204030204" pitchFamily="34" charset="0"/>
                        </a:rPr>
                        <a:t>()</a:t>
                      </a:r>
                      <a:endParaRPr lang="en-US" sz="1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T</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T</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T</a:t>
                      </a:r>
                      <a:endParaRPr lang="en-US" sz="1000" b="0" i="0" u="none" strike="noStrike" dirty="0">
                        <a:solidFill>
                          <a:srgbClr val="000000"/>
                        </a:solidFill>
                        <a:effectLst/>
                        <a:latin typeface="Calibri" panose="020F0502020204030204" pitchFamily="34" charset="0"/>
                      </a:endParaRPr>
                    </a:p>
                  </a:txBody>
                  <a:tcPr marL="7620" marR="7620" marT="7620" marB="0" anchor="b"/>
                </a:tc>
              </a:tr>
              <a:tr h="170643">
                <a:tc>
                  <a:txBody>
                    <a:bodyPr/>
                    <a:lstStyle/>
                    <a:p>
                      <a:pPr algn="l" fontAlgn="b"/>
                      <a:r>
                        <a:rPr lang="en-US" sz="1000" b="1" i="0" u="none" strike="noStrike" dirty="0" err="1" smtClean="0">
                          <a:solidFill>
                            <a:srgbClr val="000000"/>
                          </a:solidFill>
                          <a:effectLst/>
                          <a:latin typeface="Calibri" panose="020F0502020204030204" pitchFamily="34" charset="0"/>
                        </a:rPr>
                        <a:t>toList</a:t>
                      </a:r>
                      <a:r>
                        <a:rPr lang="en-US" sz="1000" b="1" i="0" u="none" strike="noStrike" dirty="0" smtClean="0">
                          <a:solidFill>
                            <a:srgbClr val="000000"/>
                          </a:solidFill>
                          <a:effectLst/>
                          <a:latin typeface="Calibri" panose="020F0502020204030204" pitchFamily="34" charset="0"/>
                        </a:rPr>
                        <a:t>()</a:t>
                      </a:r>
                      <a:endParaRPr lang="en-US" sz="1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T</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r>
              <a:tr h="170643">
                <a:tc>
                  <a:txBody>
                    <a:bodyPr/>
                    <a:lstStyle/>
                    <a:p>
                      <a:pPr algn="l" fontAlgn="b"/>
                      <a:r>
                        <a:rPr lang="en-US" sz="1000" b="1" i="0" u="none" strike="noStrike" dirty="0" err="1" smtClean="0">
                          <a:solidFill>
                            <a:srgbClr val="000000"/>
                          </a:solidFill>
                          <a:effectLst/>
                          <a:latin typeface="Calibri" panose="020F0502020204030204" pitchFamily="34" charset="0"/>
                        </a:rPr>
                        <a:t>toMap</a:t>
                      </a:r>
                      <a:r>
                        <a:rPr lang="en-US" sz="1000" b="1" i="0" u="none" strike="noStrike" dirty="0" smtClean="0">
                          <a:solidFill>
                            <a:srgbClr val="000000"/>
                          </a:solidFill>
                          <a:effectLst/>
                          <a:latin typeface="Calibri" panose="020F0502020204030204" pitchFamily="34" charset="0"/>
                        </a:rPr>
                        <a:t>()</a:t>
                      </a:r>
                      <a:endParaRPr lang="en-US" sz="1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T</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r>
              <a:tr h="170643">
                <a:tc>
                  <a:txBody>
                    <a:bodyPr/>
                    <a:lstStyle/>
                    <a:p>
                      <a:pPr algn="l" fontAlgn="b"/>
                      <a:r>
                        <a:rPr lang="en-US" sz="1000" b="1" i="0" u="none" strike="noStrike" dirty="0" err="1" smtClean="0">
                          <a:solidFill>
                            <a:srgbClr val="000000"/>
                          </a:solidFill>
                          <a:effectLst/>
                          <a:latin typeface="Calibri" panose="020F0502020204030204" pitchFamily="34" charset="0"/>
                        </a:rPr>
                        <a:t>toSet</a:t>
                      </a:r>
                      <a:r>
                        <a:rPr lang="en-US" sz="1000" b="1" i="0" u="none" strike="noStrike" dirty="0" smtClean="0">
                          <a:solidFill>
                            <a:srgbClr val="000000"/>
                          </a:solidFill>
                          <a:effectLst/>
                          <a:latin typeface="Calibri" panose="020F0502020204030204" pitchFamily="34" charset="0"/>
                        </a:rPr>
                        <a:t>()</a:t>
                      </a:r>
                      <a:endParaRPr lang="en-US" sz="1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F</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T</a:t>
                      </a:r>
                      <a:endParaRPr lang="en-US"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000" b="0" i="0" u="none" strike="noStrike" dirty="0" smtClean="0">
                          <a:solidFill>
                            <a:srgbClr val="000000"/>
                          </a:solidFill>
                          <a:effectLst/>
                          <a:latin typeface="Calibri" panose="020F0502020204030204" pitchFamily="34" charset="0"/>
                        </a:rPr>
                        <a:t>T</a:t>
                      </a:r>
                      <a:endParaRPr lang="en-US" sz="10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15958713"/>
              </p:ext>
            </p:extLst>
          </p:nvPr>
        </p:nvGraphicFramePr>
        <p:xfrm>
          <a:off x="606949" y="983004"/>
          <a:ext cx="8086725" cy="1737360"/>
        </p:xfrm>
        <a:graphic>
          <a:graphicData uri="http://schemas.openxmlformats.org/drawingml/2006/table">
            <a:tbl>
              <a:tblPr firstRow="1" bandRow="1">
                <a:tableStyleId>{5C22544A-7EE6-4342-B048-85BDC9FD1C3A}</a:tableStyleId>
              </a:tblPr>
              <a:tblGrid>
                <a:gridCol w="1796612"/>
                <a:gridCol w="6290113"/>
              </a:tblGrid>
              <a:tr h="0">
                <a:tc>
                  <a:txBody>
                    <a:bodyPr/>
                    <a:lstStyle/>
                    <a:p>
                      <a:pPr algn="ctr"/>
                      <a:r>
                        <a:rPr lang="en-US" sz="1000" dirty="0" smtClean="0">
                          <a:latin typeface="Calibri" panose="020F0502020204030204" pitchFamily="34" charset="0"/>
                        </a:rPr>
                        <a:t>Characteristic</a:t>
                      </a:r>
                      <a:endParaRPr lang="en-US" sz="1000" dirty="0">
                        <a:latin typeface="Calibri" panose="020F0502020204030204" pitchFamily="34" charset="0"/>
                      </a:endParaRPr>
                    </a:p>
                  </a:txBody>
                  <a:tcPr/>
                </a:tc>
                <a:tc>
                  <a:txBody>
                    <a:bodyPr/>
                    <a:lstStyle/>
                    <a:p>
                      <a:pPr algn="ctr"/>
                      <a:r>
                        <a:rPr lang="en-US" sz="1000" dirty="0" smtClean="0">
                          <a:latin typeface="Calibri" panose="020F0502020204030204" pitchFamily="34" charset="0"/>
                        </a:rPr>
                        <a:t>Description</a:t>
                      </a:r>
                      <a:endParaRPr lang="en-US" sz="1000" dirty="0">
                        <a:latin typeface="Calibri" panose="020F0502020204030204" pitchFamily="34" charset="0"/>
                      </a:endParaRPr>
                    </a:p>
                  </a:txBody>
                  <a:tcPr/>
                </a:tc>
              </a:tr>
              <a:tr h="386637">
                <a:tc>
                  <a:txBody>
                    <a:bodyPr/>
                    <a:lstStyle/>
                    <a:p>
                      <a:pPr algn="ctr"/>
                      <a:r>
                        <a:rPr lang="en-CA" sz="1000" b="1" dirty="0" smtClean="0">
                          <a:solidFill>
                            <a:schemeClr val="tx1"/>
                          </a:solidFill>
                          <a:latin typeface="Calibri" panose="020F0502020204030204" pitchFamily="34" charset="0"/>
                        </a:rPr>
                        <a:t>CONCURRENT</a:t>
                      </a:r>
                      <a:endParaRPr lang="en-CA" sz="1000" b="1" dirty="0">
                        <a:solidFill>
                          <a:schemeClr val="tx1"/>
                        </a:solidFill>
                        <a:latin typeface="Calibri" panose="020F0502020204030204" pitchFamily="34" charset="0"/>
                      </a:endParaRPr>
                    </a:p>
                  </a:txBody>
                  <a:tcPr/>
                </a:tc>
                <a:tc>
                  <a:txBody>
                    <a:bodyPr/>
                    <a:lstStyle/>
                    <a:p>
                      <a:r>
                        <a:rPr lang="en-US" sz="1000" dirty="0" smtClean="0">
                          <a:latin typeface="Calibri" panose="020F0502020204030204" pitchFamily="34" charset="0"/>
                        </a:rPr>
                        <a:t>Indicates that this collector is concurrent, meaning that the result container can support the accumulator function being called concurrently with the same result container from multiple threads.</a:t>
                      </a:r>
                    </a:p>
                    <a:p>
                      <a:r>
                        <a:rPr lang="en-US" sz="1000" dirty="0" smtClean="0">
                          <a:latin typeface="Calibri" panose="020F0502020204030204" pitchFamily="34" charset="0"/>
                        </a:rPr>
                        <a:t>If a CONCURRENT collector is not also UNORDERED, then it should only be evaluated concurrently if applied to an unordered data source.</a:t>
                      </a:r>
                      <a:endParaRPr lang="en-US" sz="1000" dirty="0">
                        <a:latin typeface="Calibri" panose="020F0502020204030204" pitchFamily="34" charset="0"/>
                      </a:endParaRPr>
                    </a:p>
                  </a:txBody>
                  <a:tcPr/>
                </a:tc>
              </a:tr>
              <a:tr h="0">
                <a:tc>
                  <a:txBody>
                    <a:bodyPr/>
                    <a:lstStyle/>
                    <a:p>
                      <a:pPr algn="ctr"/>
                      <a:r>
                        <a:rPr lang="en-CA" sz="1000" b="1" i="0" u="none" strike="noStrike" dirty="0" smtClean="0">
                          <a:solidFill>
                            <a:schemeClr val="tx1"/>
                          </a:solidFill>
                          <a:effectLst/>
                          <a:latin typeface="Calibri" panose="020F0502020204030204" pitchFamily="34" charset="0"/>
                        </a:rPr>
                        <a:t>IDENTITY_FINISH</a:t>
                      </a:r>
                      <a:endParaRPr lang="en-CA" sz="1000" b="1" dirty="0">
                        <a:solidFill>
                          <a:schemeClr val="tx1"/>
                        </a:solidFill>
                        <a:latin typeface="Calibri" panose="020F0502020204030204" pitchFamily="34" charset="0"/>
                      </a:endParaRPr>
                    </a:p>
                  </a:txBody>
                  <a:tcPr/>
                </a:tc>
                <a:tc>
                  <a:txBody>
                    <a:bodyPr/>
                    <a:lstStyle/>
                    <a:p>
                      <a:r>
                        <a:rPr lang="en-US" sz="1000" dirty="0" smtClean="0">
                          <a:latin typeface="Calibri" panose="020F0502020204030204" pitchFamily="34" charset="0"/>
                        </a:rPr>
                        <a:t>Indicates that the finisher function is the identity function and can be elided. If set, it must be the case that an unchecked cast from A to R will succeed.</a:t>
                      </a:r>
                      <a:endParaRPr lang="en-CA" sz="1000" dirty="0">
                        <a:latin typeface="Calibri" panose="020F0502020204030204" pitchFamily="34" charset="0"/>
                      </a:endParaRPr>
                    </a:p>
                  </a:txBody>
                  <a:tcPr/>
                </a:tc>
              </a:tr>
              <a:tr h="0">
                <a:tc>
                  <a:txBody>
                    <a:bodyPr/>
                    <a:lstStyle/>
                    <a:p>
                      <a:pPr algn="ctr"/>
                      <a:r>
                        <a:rPr lang="en-CA" sz="1000" b="1" i="0" u="none" strike="noStrike" dirty="0" smtClean="0">
                          <a:solidFill>
                            <a:schemeClr val="tx1"/>
                          </a:solidFill>
                          <a:effectLst/>
                          <a:latin typeface="Calibri" panose="020F0502020204030204" pitchFamily="34" charset="0"/>
                        </a:rPr>
                        <a:t>UNORDERED</a:t>
                      </a:r>
                      <a:endParaRPr lang="en-CA" sz="1000" b="1" dirty="0">
                        <a:solidFill>
                          <a:schemeClr val="tx1"/>
                        </a:solidFill>
                        <a:latin typeface="Calibri" panose="020F0502020204030204" pitchFamily="34" charset="0"/>
                      </a:endParaRPr>
                    </a:p>
                  </a:txBody>
                  <a:tcPr/>
                </a:tc>
                <a:tc>
                  <a:txBody>
                    <a:bodyPr/>
                    <a:lstStyle/>
                    <a:p>
                      <a:r>
                        <a:rPr lang="en-US" sz="1000" dirty="0" smtClean="0">
                          <a:latin typeface="Calibri" panose="020F0502020204030204" pitchFamily="34" charset="0"/>
                        </a:rPr>
                        <a:t>Indicates that the collection operation does not commit to preserving the encounter order of input elements. (This might be true if the result container has no intrinsic order, such as a Set.)</a:t>
                      </a:r>
                      <a:endParaRPr lang="en-CA" sz="1000" dirty="0">
                        <a:latin typeface="Calibri" panose="020F0502020204030204" pitchFamily="34" charset="0"/>
                      </a:endParaRPr>
                    </a:p>
                  </a:txBody>
                  <a:tcPr/>
                </a:tc>
              </a:tr>
            </a:tbl>
          </a:graphicData>
        </a:graphic>
      </p:graphicFrame>
      <p:sp>
        <p:nvSpPr>
          <p:cNvPr id="7" name="Rectangle 3"/>
          <p:cNvSpPr txBox="1">
            <a:spLocks noChangeArrowheads="1"/>
          </p:cNvSpPr>
          <p:nvPr/>
        </p:nvSpPr>
        <p:spPr bwMode="auto">
          <a:xfrm>
            <a:off x="606949" y="2758037"/>
            <a:ext cx="4030291" cy="1889377"/>
          </a:xfrm>
          <a:prstGeom prst="rect">
            <a:avLst/>
          </a:prstGeom>
          <a:noFill/>
          <a:ln w="0">
            <a:noFill/>
            <a:miter lim="800000"/>
            <a:headEnd/>
            <a:tailEnd/>
          </a:ln>
        </p:spPr>
        <p:txBody>
          <a:bodyPr vert="horz" wrap="square" lIns="90488" tIns="44450" rIns="90488" bIns="44450" numCol="1" anchor="t" anchorCtr="0" compatLnSpc="1">
            <a:prstTxWarp prst="textNoShape">
              <a:avLst/>
            </a:prstTxWarp>
          </a:bodyPr>
          <a:lstStyle>
            <a:lvl1pPr marL="285750" indent="-285750" algn="l" defTabSz="911225" rtl="0" eaLnBrk="1" fontAlgn="base" hangingPunct="1">
              <a:spcBef>
                <a:spcPct val="25000"/>
              </a:spcBef>
              <a:spcAft>
                <a:spcPct val="0"/>
              </a:spcAft>
              <a:buClr>
                <a:srgbClr val="66CC00"/>
              </a:buClr>
              <a:buSzPct val="65000"/>
              <a:buFont typeface="Wingdings" pitchFamily="-65" charset="2"/>
              <a:buChar char="n"/>
              <a:defRPr>
                <a:solidFill>
                  <a:srgbClr val="49166D"/>
                </a:solidFill>
                <a:latin typeface="+mn-lt"/>
                <a:ea typeface="ＭＳ Ｐゴシック" pitchFamily="-65" charset="-128"/>
                <a:cs typeface="ＭＳ Ｐゴシック" pitchFamily="-65" charset="-128"/>
              </a:defRPr>
            </a:lvl1pPr>
            <a:lvl2pPr marL="636588" indent="-236538" algn="l" defTabSz="911225" rtl="0" eaLnBrk="1" fontAlgn="base" hangingPunct="1">
              <a:spcBef>
                <a:spcPct val="25000"/>
              </a:spcBef>
              <a:spcAft>
                <a:spcPct val="0"/>
              </a:spcAft>
              <a:buClr>
                <a:srgbClr val="49166D"/>
              </a:buClr>
              <a:buChar char="–"/>
              <a:defRPr sz="1400">
                <a:solidFill>
                  <a:srgbClr val="49166D"/>
                </a:solidFill>
                <a:latin typeface="+mn-lt"/>
                <a:ea typeface="ＭＳ Ｐゴシック" pitchFamily="-65" charset="-128"/>
              </a:defRPr>
            </a:lvl2pPr>
            <a:lvl3pPr marL="969963" indent="-219075" algn="l" defTabSz="911225" rtl="0" eaLnBrk="1" fontAlgn="base" hangingPunct="1">
              <a:spcBef>
                <a:spcPct val="25000"/>
              </a:spcBef>
              <a:spcAft>
                <a:spcPct val="0"/>
              </a:spcAft>
              <a:buClr>
                <a:srgbClr val="49166D"/>
              </a:buClr>
              <a:buSzPct val="50000"/>
              <a:buFont typeface="Wingdings" pitchFamily="-65" charset="2"/>
              <a:buChar char="n"/>
              <a:defRPr sz="1400">
                <a:solidFill>
                  <a:srgbClr val="49166D"/>
                </a:solidFill>
                <a:latin typeface="+mn-lt"/>
                <a:ea typeface="ＭＳ Ｐゴシック" pitchFamily="-65" charset="-128"/>
              </a:defRPr>
            </a:lvl3pPr>
            <a:lvl4pPr marL="1257300" indent="-173038" algn="l" defTabSz="911225" rtl="0" eaLnBrk="1" fontAlgn="base" hangingPunct="1">
              <a:spcBef>
                <a:spcPct val="25000"/>
              </a:spcBef>
              <a:spcAft>
                <a:spcPct val="0"/>
              </a:spcAft>
              <a:buSzPct val="100000"/>
              <a:buChar char="–"/>
              <a:defRPr sz="1200">
                <a:solidFill>
                  <a:srgbClr val="49166D"/>
                </a:solidFill>
                <a:latin typeface="+mn-lt"/>
                <a:ea typeface="ＭＳ Ｐゴシック" pitchFamily="-65" charset="-128"/>
              </a:defRPr>
            </a:lvl4pPr>
            <a:lvl5pPr marL="16002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5pPr>
            <a:lvl6pPr marL="20574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6pPr>
            <a:lvl7pPr marL="25146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7pPr>
            <a:lvl8pPr marL="29718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8pPr>
            <a:lvl9pPr marL="34290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9pPr>
          </a:lstStyle>
          <a:p>
            <a:pPr>
              <a:buNone/>
            </a:pPr>
            <a:r>
              <a:rPr lang="en-US" sz="1100" kern="0" dirty="0"/>
              <a:t>Non UNORDERED means that the collector cares about the order or that the order does not apply (e.g. count()). TODO confirm</a:t>
            </a:r>
          </a:p>
          <a:p>
            <a:pPr>
              <a:buFont typeface="Wingdings" pitchFamily="-65" charset="2"/>
              <a:buNone/>
            </a:pPr>
            <a:r>
              <a:rPr lang="en-US" sz="1100" kern="0" dirty="0" smtClean="0"/>
              <a:t>On the </a:t>
            </a:r>
            <a:r>
              <a:rPr lang="en-US" sz="1100" u="sng" kern="0" dirty="0" smtClean="0"/>
              <a:t>right</a:t>
            </a:r>
            <a:r>
              <a:rPr lang="en-US" sz="1100" kern="0" dirty="0" smtClean="0"/>
              <a:t>, here are some </a:t>
            </a:r>
            <a:r>
              <a:rPr lang="en-US" sz="1100" kern="0" dirty="0" smtClean="0">
                <a:solidFill>
                  <a:srgbClr val="000000"/>
                </a:solidFill>
              </a:rPr>
              <a:t>Collector </a:t>
            </a:r>
            <a:r>
              <a:rPr lang="en-US" sz="1100" kern="0" dirty="0" smtClean="0"/>
              <a:t>instances created by the </a:t>
            </a:r>
            <a:r>
              <a:rPr lang="en-US" sz="1100" kern="0" dirty="0" smtClean="0">
                <a:solidFill>
                  <a:srgbClr val="000000"/>
                </a:solidFill>
              </a:rPr>
              <a:t>Collectors</a:t>
            </a:r>
            <a:r>
              <a:rPr lang="en-US" sz="1100" kern="0" dirty="0" smtClean="0"/>
              <a:t> utility. More of them could be </a:t>
            </a:r>
            <a:r>
              <a:rPr lang="en-US" sz="1100" kern="0" dirty="0" smtClean="0">
                <a:solidFill>
                  <a:srgbClr val="000000"/>
                </a:solidFill>
              </a:rPr>
              <a:t>CONCURRENT</a:t>
            </a:r>
            <a:r>
              <a:rPr lang="en-US" sz="1100" kern="0" dirty="0" smtClean="0"/>
              <a:t> but are not. </a:t>
            </a:r>
            <a:r>
              <a:rPr lang="en-US" sz="1100" kern="0" dirty="0" smtClean="0">
                <a:solidFill>
                  <a:srgbClr val="FF0000"/>
                </a:solidFill>
              </a:rPr>
              <a:t>Q:</a:t>
            </a:r>
            <a:r>
              <a:rPr lang="en-US" sz="1100" kern="0" dirty="0" smtClean="0"/>
              <a:t> Would it be beneficial if they were?</a:t>
            </a:r>
          </a:p>
          <a:p>
            <a:pPr>
              <a:buNone/>
            </a:pPr>
            <a:r>
              <a:rPr lang="en-US" sz="1100" u="sng" kern="0" dirty="0" smtClean="0"/>
              <a:t>Below</a:t>
            </a:r>
            <a:r>
              <a:rPr lang="en-US" sz="1100" kern="0" dirty="0" smtClean="0"/>
              <a:t> you can see how the reduction proceeds based on the stream and on the collector. If the stream is sequential then the </a:t>
            </a:r>
            <a:r>
              <a:rPr lang="en-US" sz="1100" kern="0" dirty="0"/>
              <a:t>reduction is </a:t>
            </a:r>
            <a:r>
              <a:rPr lang="en-US" sz="1100" kern="0" dirty="0" smtClean="0"/>
              <a:t>sequential too whatever the collector.</a:t>
            </a:r>
          </a:p>
          <a:p>
            <a:pPr>
              <a:buFont typeface="Wingdings" pitchFamily="-65" charset="2"/>
              <a:buNone/>
            </a:pPr>
            <a:endParaRPr lang="en-US" sz="1200" kern="0" dirty="0"/>
          </a:p>
          <a:p>
            <a:pPr>
              <a:buFont typeface="Wingdings" pitchFamily="-65" charset="2"/>
              <a:buNone/>
            </a:pPr>
            <a:endParaRPr lang="en-US" sz="1200" kern="0" dirty="0" smtClean="0"/>
          </a:p>
          <a:p>
            <a:pPr>
              <a:buFont typeface="Wingdings" pitchFamily="-65" charset="2"/>
              <a:buNone/>
            </a:pPr>
            <a:endParaRPr lang="en-US" sz="1200" kern="0" dirty="0"/>
          </a:p>
          <a:p>
            <a:pPr>
              <a:buFont typeface="Wingdings" pitchFamily="-65" charset="2"/>
              <a:buNone/>
            </a:pPr>
            <a:endParaRPr lang="en-US" sz="1200" kern="0" dirty="0" smtClean="0"/>
          </a:p>
          <a:p>
            <a:pPr>
              <a:buFont typeface="Wingdings" pitchFamily="-65" charset="2"/>
              <a:buNone/>
            </a:pPr>
            <a:endParaRPr lang="en-US" sz="1200" kern="0" dirty="0" smtClean="0"/>
          </a:p>
          <a:p>
            <a:pPr>
              <a:buFont typeface="Wingdings" pitchFamily="-65" charset="2"/>
              <a:buNone/>
            </a:pPr>
            <a:r>
              <a:rPr lang="en-US" sz="1200" kern="0" dirty="0"/>
              <a:t>	</a:t>
            </a:r>
            <a:r>
              <a:rPr lang="en-US" sz="1200" kern="0" dirty="0" smtClean="0"/>
              <a:t>			</a:t>
            </a:r>
            <a:r>
              <a:rPr lang="en-US" sz="1200" kern="0" dirty="0"/>
              <a:t>	</a:t>
            </a:r>
            <a:r>
              <a:rPr lang="en-US" sz="1200" kern="0" dirty="0" smtClean="0"/>
              <a:t>	</a:t>
            </a:r>
            <a:endParaRPr lang="en-US" sz="1200" kern="0" dirty="0"/>
          </a:p>
        </p:txBody>
      </p:sp>
      <p:graphicFrame>
        <p:nvGraphicFramePr>
          <p:cNvPr id="8" name="Table 7"/>
          <p:cNvGraphicFramePr>
            <a:graphicFrameLocks noGrp="1"/>
          </p:cNvGraphicFramePr>
          <p:nvPr>
            <p:extLst>
              <p:ext uri="{D42A27DB-BD31-4B8C-83A1-F6EECF244321}">
                <p14:modId xmlns:p14="http://schemas.microsoft.com/office/powerpoint/2010/main" val="811843557"/>
              </p:ext>
            </p:extLst>
          </p:nvPr>
        </p:nvGraphicFramePr>
        <p:xfrm>
          <a:off x="606949" y="4727474"/>
          <a:ext cx="3938418" cy="1371600"/>
        </p:xfrm>
        <a:graphic>
          <a:graphicData uri="http://schemas.openxmlformats.org/drawingml/2006/table">
            <a:tbl>
              <a:tblPr firstRow="1" bandRow="1">
                <a:tableStyleId>{5C22544A-7EE6-4342-B048-85BDC9FD1C3A}</a:tableStyleId>
              </a:tblPr>
              <a:tblGrid>
                <a:gridCol w="1106441"/>
                <a:gridCol w="1378118"/>
                <a:gridCol w="1453859"/>
              </a:tblGrid>
              <a:tr h="0">
                <a:tc>
                  <a:txBody>
                    <a:bodyPr/>
                    <a:lstStyle/>
                    <a:p>
                      <a:pPr algn="ctr"/>
                      <a:r>
                        <a:rPr lang="en-US" sz="1000" dirty="0" smtClean="0">
                          <a:latin typeface="Calibri" panose="020F0502020204030204" pitchFamily="34" charset="0"/>
                        </a:rPr>
                        <a:t>Characteristics</a:t>
                      </a:r>
                      <a:endParaRPr lang="en-US" sz="1000" dirty="0">
                        <a:latin typeface="Calibri" panose="020F0502020204030204" pitchFamily="34" charset="0"/>
                      </a:endParaRPr>
                    </a:p>
                  </a:txBody>
                  <a:tcPr/>
                </a:tc>
                <a:tc>
                  <a:txBody>
                    <a:bodyPr/>
                    <a:lstStyle/>
                    <a:p>
                      <a:pPr algn="ctr"/>
                      <a:r>
                        <a:rPr lang="en-US" sz="1000" dirty="0" smtClean="0">
                          <a:latin typeface="Calibri" panose="020F0502020204030204" pitchFamily="34" charset="0"/>
                        </a:rPr>
                        <a:t>// ordered stream</a:t>
                      </a:r>
                      <a:endParaRPr lang="en-US" sz="1000" dirty="0">
                        <a:latin typeface="Calibri" panose="020F0502020204030204" pitchFamily="34" charset="0"/>
                      </a:endParaRPr>
                    </a:p>
                  </a:txBody>
                  <a:tcPr/>
                </a:tc>
                <a:tc>
                  <a:txBody>
                    <a:bodyPr/>
                    <a:lstStyle/>
                    <a:p>
                      <a:pPr algn="ctr"/>
                      <a:r>
                        <a:rPr lang="en-US" sz="1000" dirty="0" smtClean="0">
                          <a:latin typeface="Calibri" panose="020F0502020204030204" pitchFamily="34" charset="0"/>
                        </a:rPr>
                        <a:t>// unordered stream</a:t>
                      </a:r>
                      <a:endParaRPr lang="en-US" sz="1000" dirty="0">
                        <a:latin typeface="Calibri" panose="020F0502020204030204" pitchFamily="34" charset="0"/>
                      </a:endParaRPr>
                    </a:p>
                  </a:txBody>
                  <a:tcPr/>
                </a:tc>
              </a:tr>
              <a:tr h="198794">
                <a:tc>
                  <a:txBody>
                    <a:bodyPr/>
                    <a:lstStyle/>
                    <a:p>
                      <a:pPr algn="ctr"/>
                      <a:r>
                        <a:rPr lang="en-CA" sz="1000" b="1" dirty="0" smtClean="0">
                          <a:solidFill>
                            <a:schemeClr val="tx1"/>
                          </a:solidFill>
                          <a:latin typeface="Calibri" panose="020F0502020204030204" pitchFamily="34" charset="0"/>
                        </a:rPr>
                        <a:t>CONCURRENT</a:t>
                      </a:r>
                      <a:endParaRPr lang="en-CA" sz="1000" b="1" dirty="0">
                        <a:solidFill>
                          <a:schemeClr val="tx1"/>
                        </a:solidFill>
                        <a:latin typeface="Calibri" panose="020F0502020204030204" pitchFamily="34" charset="0"/>
                      </a:endParaRPr>
                    </a:p>
                  </a:txBody>
                  <a:tcPr/>
                </a:tc>
                <a:tc>
                  <a:txBody>
                    <a:bodyPr/>
                    <a:lstStyle/>
                    <a:p>
                      <a:r>
                        <a:rPr lang="en-US" sz="1000" dirty="0" smtClean="0">
                          <a:latin typeface="Calibri" panose="020F0502020204030204" pitchFamily="34" charset="0"/>
                        </a:rPr>
                        <a:t>Sequential collection</a:t>
                      </a:r>
                      <a:endParaRPr lang="en-US" sz="1000" dirty="0">
                        <a:latin typeface="Calibri" panose="020F0502020204030204" pitchFamily="34" charset="0"/>
                      </a:endParaRPr>
                    </a:p>
                  </a:txBody>
                  <a:tcPr/>
                </a:tc>
                <a:tc>
                  <a:txBody>
                    <a:bodyPr/>
                    <a:lstStyle/>
                    <a:p>
                      <a:r>
                        <a:rPr lang="en-US" sz="1000" b="1" u="sng" dirty="0" smtClean="0">
                          <a:latin typeface="Calibri" panose="020F0502020204030204" pitchFamily="34" charset="0"/>
                        </a:rPr>
                        <a:t>Concurrent collection</a:t>
                      </a:r>
                      <a:endParaRPr lang="en-US" sz="1000" b="1" u="sng" dirty="0">
                        <a:latin typeface="Calibri" panose="020F0502020204030204" pitchFamily="34" charset="0"/>
                      </a:endParaRPr>
                    </a:p>
                  </a:txBody>
                  <a:tcPr/>
                </a:tc>
              </a:tr>
              <a:tr h="336694">
                <a:tc>
                  <a:txBody>
                    <a:bodyPr/>
                    <a:lstStyle/>
                    <a:p>
                      <a:pPr algn="ctr"/>
                      <a:r>
                        <a:rPr lang="en-CA" sz="1000" b="1" i="0" u="none" strike="noStrike" dirty="0" smtClean="0">
                          <a:solidFill>
                            <a:schemeClr val="tx1"/>
                          </a:solidFill>
                          <a:effectLst/>
                          <a:latin typeface="Calibri" panose="020F0502020204030204" pitchFamily="34" charset="0"/>
                        </a:rPr>
                        <a:t>CONCURRENT + UNORDERED</a:t>
                      </a:r>
                      <a:endParaRPr lang="en-CA" sz="1000" b="1" dirty="0">
                        <a:solidFill>
                          <a:schemeClr val="tx1"/>
                        </a:solidFill>
                        <a:latin typeface="Calibri" panose="020F050202020403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u="sng" dirty="0" smtClean="0">
                          <a:latin typeface="Calibri" panose="020F0502020204030204" pitchFamily="34" charset="0"/>
                        </a:rPr>
                        <a:t>Concurrent collection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u="sng" dirty="0" smtClean="0">
                          <a:latin typeface="Calibri" panose="020F0502020204030204" pitchFamily="34" charset="0"/>
                        </a:rPr>
                        <a:t>Concurrent collection</a:t>
                      </a:r>
                    </a:p>
                  </a:txBody>
                  <a:tcPr/>
                </a:tc>
              </a:tr>
              <a:tr h="0">
                <a:tc>
                  <a:txBody>
                    <a:bodyPr/>
                    <a:lstStyle/>
                    <a:p>
                      <a:pPr algn="ctr"/>
                      <a:r>
                        <a:rPr lang="en-CA" sz="1000" b="1" i="0" u="none" strike="noStrike" dirty="0" smtClean="0">
                          <a:solidFill>
                            <a:schemeClr val="tx1"/>
                          </a:solidFill>
                          <a:effectLst/>
                          <a:latin typeface="Calibri" panose="020F0502020204030204" pitchFamily="34" charset="0"/>
                        </a:rPr>
                        <a:t>UNORDERED</a:t>
                      </a:r>
                      <a:endParaRPr lang="en-CA" sz="1000" b="1" dirty="0">
                        <a:solidFill>
                          <a:schemeClr val="tx1"/>
                        </a:solidFill>
                        <a:latin typeface="Calibri" panose="020F050202020403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Calibri" panose="020F0502020204030204" pitchFamily="34" charset="0"/>
                        </a:rPr>
                        <a:t>Sequential collection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Calibri" panose="020F0502020204030204" pitchFamily="34" charset="0"/>
                        </a:rPr>
                        <a:t>Sequential collection</a:t>
                      </a:r>
                    </a:p>
                  </a:txBody>
                  <a:tcPr/>
                </a:tc>
              </a:tr>
              <a:tr h="0">
                <a:tc>
                  <a:txBody>
                    <a:bodyPr/>
                    <a:lstStyle/>
                    <a:p>
                      <a:pPr algn="ctr"/>
                      <a:r>
                        <a:rPr lang="en-CA" sz="1000" b="1" dirty="0" smtClean="0">
                          <a:solidFill>
                            <a:schemeClr val="tx1"/>
                          </a:solidFill>
                          <a:latin typeface="Calibri" panose="020F0502020204030204" pitchFamily="34" charset="0"/>
                        </a:rPr>
                        <a:t>NONE</a:t>
                      </a:r>
                      <a:endParaRPr lang="en-CA" sz="1000" b="1" dirty="0">
                        <a:solidFill>
                          <a:schemeClr val="tx1"/>
                        </a:solidFill>
                        <a:latin typeface="Calibri" panose="020F050202020403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Calibri" panose="020F0502020204030204" pitchFamily="34" charset="0"/>
                        </a:rPr>
                        <a:t>Sequential collection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Calibri" panose="020F0502020204030204" pitchFamily="34" charset="0"/>
                        </a:rPr>
                        <a:t>Sequential collection</a:t>
                      </a:r>
                    </a:p>
                  </a:txBody>
                  <a:tcPr/>
                </a:tc>
              </a:tr>
            </a:tbl>
          </a:graphicData>
        </a:graphic>
      </p:graphicFrame>
      <p:sp>
        <p:nvSpPr>
          <p:cNvPr id="3" name="TextBox 2"/>
          <p:cNvSpPr txBox="1"/>
          <p:nvPr/>
        </p:nvSpPr>
        <p:spPr>
          <a:xfrm>
            <a:off x="606949" y="681638"/>
            <a:ext cx="7983556" cy="276999"/>
          </a:xfrm>
          <a:prstGeom prst="rect">
            <a:avLst/>
          </a:prstGeom>
          <a:noFill/>
        </p:spPr>
        <p:txBody>
          <a:bodyPr wrap="square" rtlCol="0">
            <a:spAutoFit/>
          </a:bodyPr>
          <a:lstStyle/>
          <a:p>
            <a:pPr algn="l">
              <a:buFont typeface="Wingdings" pitchFamily="-65" charset="2"/>
              <a:buNone/>
            </a:pPr>
            <a:r>
              <a:rPr lang="en-US" sz="1200" kern="0" dirty="0">
                <a:latin typeface="+mn-lt"/>
              </a:rPr>
              <a:t>The collectors have their own characteristics which have an impact on the performance.</a:t>
            </a:r>
          </a:p>
        </p:txBody>
      </p:sp>
      <p:sp>
        <p:nvSpPr>
          <p:cNvPr id="9" name="TextBox 8"/>
          <p:cNvSpPr txBox="1"/>
          <p:nvPr/>
        </p:nvSpPr>
        <p:spPr>
          <a:xfrm>
            <a:off x="4637240" y="5520048"/>
            <a:ext cx="4056434" cy="938719"/>
          </a:xfrm>
          <a:prstGeom prst="rect">
            <a:avLst/>
          </a:prstGeom>
          <a:noFill/>
        </p:spPr>
        <p:txBody>
          <a:bodyPr wrap="square" rtlCol="0">
            <a:spAutoFit/>
          </a:bodyPr>
          <a:lstStyle/>
          <a:p>
            <a:pPr algn="l"/>
            <a:r>
              <a:rPr lang="en-US" sz="1100" u="sng" kern="0" dirty="0" smtClean="0">
                <a:solidFill>
                  <a:srgbClr val="FF0000"/>
                </a:solidFill>
                <a:latin typeface="+mn-lt"/>
              </a:rPr>
              <a:t>Questions:</a:t>
            </a:r>
            <a:endParaRPr lang="en-US" sz="1100" kern="0" dirty="0" smtClean="0">
              <a:latin typeface="+mn-lt"/>
            </a:endParaRPr>
          </a:p>
          <a:p>
            <a:pPr marL="171450" indent="-171450" algn="l">
              <a:buFont typeface="Arial" panose="020B0604020202020204" pitchFamily="34" charset="0"/>
              <a:buChar char="•"/>
            </a:pPr>
            <a:r>
              <a:rPr lang="en-US" sz="1100" kern="0" dirty="0" smtClean="0">
                <a:latin typeface="+mn-lt"/>
              </a:rPr>
              <a:t>Should </a:t>
            </a:r>
            <a:r>
              <a:rPr lang="en-US" sz="1100" kern="0" dirty="0">
                <a:latin typeface="+mn-lt"/>
              </a:rPr>
              <a:t>not we have more unordered collectors </a:t>
            </a:r>
            <a:r>
              <a:rPr lang="en-US" sz="1100" kern="0" dirty="0" smtClean="0">
                <a:latin typeface="+mn-lt"/>
              </a:rPr>
              <a:t>such </a:t>
            </a:r>
            <a:r>
              <a:rPr lang="en-US" sz="1100" kern="0" dirty="0">
                <a:latin typeface="+mn-lt"/>
              </a:rPr>
              <a:t>as </a:t>
            </a:r>
            <a:r>
              <a:rPr lang="en-US" sz="1100" kern="0" dirty="0">
                <a:solidFill>
                  <a:srgbClr val="000000"/>
                </a:solidFill>
                <a:latin typeface="+mn-lt"/>
              </a:rPr>
              <a:t>counting()</a:t>
            </a:r>
            <a:r>
              <a:rPr lang="en-US" sz="1100" kern="0" dirty="0">
                <a:latin typeface="+mn-lt"/>
              </a:rPr>
              <a:t>, </a:t>
            </a:r>
            <a:r>
              <a:rPr lang="en-US" sz="1100" kern="0" dirty="0">
                <a:solidFill>
                  <a:srgbClr val="000000"/>
                </a:solidFill>
                <a:latin typeface="+mn-lt"/>
              </a:rPr>
              <a:t>summing()</a:t>
            </a:r>
            <a:r>
              <a:rPr lang="en-US" sz="1100" kern="0" dirty="0">
                <a:latin typeface="+mn-lt"/>
              </a:rPr>
              <a:t>, </a:t>
            </a:r>
            <a:r>
              <a:rPr lang="en-US" sz="1100" kern="0" dirty="0" err="1">
                <a:solidFill>
                  <a:srgbClr val="000000"/>
                </a:solidFill>
                <a:latin typeface="+mn-lt"/>
              </a:rPr>
              <a:t>maxBy</a:t>
            </a:r>
            <a:r>
              <a:rPr lang="en-US" sz="1100" kern="0" dirty="0" smtClean="0">
                <a:solidFill>
                  <a:srgbClr val="000000"/>
                </a:solidFill>
                <a:latin typeface="+mn-lt"/>
              </a:rPr>
              <a:t>()</a:t>
            </a:r>
            <a:r>
              <a:rPr lang="en-US" sz="1100" kern="0" dirty="0" smtClean="0">
                <a:latin typeface="+mn-lt"/>
              </a:rPr>
              <a:t>…?</a:t>
            </a:r>
          </a:p>
          <a:p>
            <a:pPr marL="171450" indent="-171450" algn="l">
              <a:buFont typeface="Arial" panose="020B0604020202020204" pitchFamily="34" charset="0"/>
              <a:buChar char="•"/>
            </a:pPr>
            <a:r>
              <a:rPr lang="en-US" sz="1100" kern="0" dirty="0" smtClean="0">
                <a:latin typeface="+mn-lt"/>
              </a:rPr>
              <a:t>Does </a:t>
            </a:r>
            <a:r>
              <a:rPr lang="en-US" sz="1100" kern="0" dirty="0">
                <a:solidFill>
                  <a:srgbClr val="000000"/>
                </a:solidFill>
                <a:latin typeface="+mn-lt"/>
              </a:rPr>
              <a:t>UNORDERED</a:t>
            </a:r>
            <a:r>
              <a:rPr lang="en-US" sz="1100" kern="0" dirty="0">
                <a:latin typeface="+mn-lt"/>
              </a:rPr>
              <a:t> apply only to “collections</a:t>
            </a:r>
            <a:r>
              <a:rPr lang="en-US" sz="1100" kern="0" dirty="0" smtClean="0">
                <a:latin typeface="+mn-lt"/>
              </a:rPr>
              <a:t>”?</a:t>
            </a:r>
          </a:p>
          <a:p>
            <a:pPr marL="171450" indent="-171450" algn="l">
              <a:buFont typeface="Arial" panose="020B0604020202020204" pitchFamily="34" charset="0"/>
              <a:buChar char="•"/>
            </a:pPr>
            <a:r>
              <a:rPr lang="en-US" sz="1100" kern="0" dirty="0" smtClean="0">
                <a:latin typeface="+mn-lt"/>
              </a:rPr>
              <a:t>Why </a:t>
            </a:r>
            <a:r>
              <a:rPr lang="en-US" sz="1100" kern="0" dirty="0" smtClean="0">
                <a:solidFill>
                  <a:srgbClr val="000000"/>
                </a:solidFill>
                <a:latin typeface="+mn-lt"/>
              </a:rPr>
              <a:t>UNORDERED</a:t>
            </a:r>
            <a:r>
              <a:rPr lang="en-US" sz="1100" kern="0" dirty="0" smtClean="0">
                <a:latin typeface="+mn-lt"/>
              </a:rPr>
              <a:t> and not </a:t>
            </a:r>
            <a:r>
              <a:rPr lang="en-US" sz="1100" kern="0" dirty="0" smtClean="0">
                <a:solidFill>
                  <a:srgbClr val="000000"/>
                </a:solidFill>
                <a:latin typeface="+mn-lt"/>
              </a:rPr>
              <a:t>ORDERED</a:t>
            </a:r>
            <a:r>
              <a:rPr lang="en-US" sz="1100" kern="0" dirty="0" smtClean="0">
                <a:latin typeface="+mn-lt"/>
              </a:rPr>
              <a:t>?</a:t>
            </a:r>
            <a:endParaRPr lang="en-US" sz="1100" dirty="0">
              <a:latin typeface="+mn-lt"/>
            </a:endParaRPr>
          </a:p>
        </p:txBody>
      </p:sp>
    </p:spTree>
    <p:extLst>
      <p:ext uri="{BB962C8B-B14F-4D97-AF65-F5344CB8AC3E}">
        <p14:creationId xmlns:p14="http://schemas.microsoft.com/office/powerpoint/2010/main" val="1792455057"/>
      </p:ext>
    </p:extLst>
  </p:cSld>
  <p:clrMapOvr>
    <a:masterClrMapping/>
  </p:clrMapOvr>
  <p:transition spd="med" advTm="12000"/>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79402" y="223097"/>
            <a:ext cx="8568266" cy="403437"/>
          </a:xfrm>
        </p:spPr>
        <p:txBody>
          <a:bodyPr/>
          <a:lstStyle/>
          <a:p>
            <a:r>
              <a:rPr lang="en-CA" dirty="0" smtClean="0"/>
              <a:t>Topic 5 : How much parallel is parallel?</a:t>
            </a:r>
            <a:endParaRPr lang="en-US" dirty="0"/>
          </a:p>
        </p:txBody>
      </p:sp>
      <p:sp>
        <p:nvSpPr>
          <p:cNvPr id="87043" name="Rectangle 3"/>
          <p:cNvSpPr>
            <a:spLocks noGrp="1" noChangeArrowheads="1"/>
          </p:cNvSpPr>
          <p:nvPr>
            <p:ph idx="1"/>
          </p:nvPr>
        </p:nvSpPr>
        <p:spPr>
          <a:xfrm>
            <a:off x="279401" y="632668"/>
            <a:ext cx="8568266" cy="5476064"/>
          </a:xfrm>
        </p:spPr>
        <p:txBody>
          <a:bodyPr/>
          <a:lstStyle/>
          <a:p>
            <a:pPr marL="342900" indent="-342900">
              <a:buFont typeface="+mj-lt"/>
              <a:buAutoNum type="arabicPeriod"/>
            </a:pPr>
            <a:r>
              <a:rPr lang="en-US" sz="1400" dirty="0" smtClean="0"/>
              <a:t>The Fork/Join pool (Java 7) is used to run a stream in parallel. It is shared with all the Fork/Join other tasks. Beware of singletons and using </a:t>
            </a:r>
            <a:r>
              <a:rPr lang="en-US" sz="1400" dirty="0" smtClean="0">
                <a:solidFill>
                  <a:srgbClr val="000000"/>
                </a:solidFill>
              </a:rPr>
              <a:t>ThreadLocal</a:t>
            </a:r>
            <a:r>
              <a:rPr lang="en-US" sz="1400" dirty="0" smtClean="0"/>
              <a:t>!!!</a:t>
            </a:r>
          </a:p>
          <a:p>
            <a:pPr marL="342900" indent="-342900">
              <a:buFont typeface="+mj-lt"/>
              <a:buAutoNum type="arabicPeriod"/>
            </a:pPr>
            <a:r>
              <a:rPr lang="en-US" sz="1400" dirty="0" smtClean="0"/>
              <a:t>The default </a:t>
            </a:r>
            <a:r>
              <a:rPr lang="en-US" sz="1400" dirty="0"/>
              <a:t>size </a:t>
            </a:r>
            <a:r>
              <a:rPr lang="en-US" sz="1400" dirty="0" smtClean="0"/>
              <a:t>of the pool is </a:t>
            </a:r>
            <a:r>
              <a:rPr lang="en-US" sz="1400" dirty="0" err="1">
                <a:solidFill>
                  <a:srgbClr val="000000"/>
                </a:solidFill>
              </a:rPr>
              <a:t>Runtime.getRuntime</a:t>
            </a:r>
            <a:r>
              <a:rPr lang="en-US" sz="1400" dirty="0">
                <a:solidFill>
                  <a:srgbClr val="000000"/>
                </a:solidFill>
              </a:rPr>
              <a:t>().</a:t>
            </a:r>
            <a:r>
              <a:rPr lang="en-US" sz="1400" dirty="0" err="1">
                <a:solidFill>
                  <a:srgbClr val="000000"/>
                </a:solidFill>
              </a:rPr>
              <a:t>availableProcessors</a:t>
            </a:r>
            <a:r>
              <a:rPr lang="en-US" sz="1400" dirty="0" smtClean="0">
                <a:solidFill>
                  <a:srgbClr val="000000"/>
                </a:solidFill>
              </a:rPr>
              <a:t>() </a:t>
            </a:r>
            <a:r>
              <a:rPr lang="en-US" sz="1400" dirty="0" smtClean="0"/>
              <a:t>(e.g. 8 on a quad core Intel i7 with hyper threading enabled).</a:t>
            </a:r>
          </a:p>
          <a:p>
            <a:pPr marL="342900" indent="-342900">
              <a:buFont typeface="+mj-lt"/>
              <a:buAutoNum type="arabicPeriod"/>
            </a:pPr>
            <a:r>
              <a:rPr lang="en-US" sz="1400" dirty="0" smtClean="0"/>
              <a:t>You can force its size setting the global system </a:t>
            </a:r>
            <a:r>
              <a:rPr lang="en-US" sz="1400" dirty="0"/>
              <a:t>property </a:t>
            </a:r>
            <a:r>
              <a:rPr lang="en-US" sz="1400" dirty="0" err="1" smtClean="0">
                <a:solidFill>
                  <a:srgbClr val="000000"/>
                </a:solidFill>
              </a:rPr>
              <a:t>java.util.concurrent.ForkJoinPool.common.parallelism</a:t>
            </a:r>
            <a:r>
              <a:rPr lang="en-US" sz="1400" dirty="0" smtClean="0"/>
              <a:t> to a different </a:t>
            </a:r>
            <a:r>
              <a:rPr lang="en-US" sz="1400" dirty="0" err="1" smtClean="0"/>
              <a:t>int</a:t>
            </a:r>
            <a:r>
              <a:rPr lang="en-US" sz="1400" dirty="0" smtClean="0"/>
              <a:t> value but this is likely not advisable.</a:t>
            </a:r>
          </a:p>
          <a:p>
            <a:pPr marL="0" indent="0">
              <a:buNone/>
            </a:pPr>
            <a:r>
              <a:rPr lang="en-US" sz="1400" u="sng" dirty="0">
                <a:solidFill>
                  <a:srgbClr val="FF0000"/>
                </a:solidFill>
              </a:rPr>
              <a:t>Question:</a:t>
            </a:r>
            <a:r>
              <a:rPr lang="en-US" sz="1400" dirty="0" smtClean="0"/>
              <a:t> </a:t>
            </a:r>
            <a:r>
              <a:rPr lang="en-US" sz="1400" dirty="0"/>
              <a:t>H</a:t>
            </a:r>
            <a:r>
              <a:rPr lang="en-US" sz="1400" dirty="0" smtClean="0"/>
              <a:t>ow many splits can we have on a finite and on an infinite stream? Do we stop splitting when the F/J pool is fully used? TODO </a:t>
            </a:r>
          </a:p>
          <a:p>
            <a:pPr>
              <a:buNone/>
            </a:pPr>
            <a:r>
              <a:rPr lang="en-US" sz="1400" u="sng" dirty="0">
                <a:solidFill>
                  <a:srgbClr val="FF0000"/>
                </a:solidFill>
              </a:rPr>
              <a:t>Question:</a:t>
            </a:r>
            <a:r>
              <a:rPr lang="en-US" sz="1400" dirty="0"/>
              <a:t> </a:t>
            </a:r>
            <a:r>
              <a:rPr lang="en-US" sz="1400" dirty="0" smtClean="0"/>
              <a:t>Do we have any guarantee that the same thread is in charge of the execution, start to end, of each of the parallel branches? Look at the documentation of </a:t>
            </a:r>
            <a:r>
              <a:rPr lang="en-US" sz="1400" dirty="0" err="1" smtClean="0">
                <a:solidFill>
                  <a:srgbClr val="000000"/>
                </a:solidFill>
              </a:rPr>
              <a:t>forEach</a:t>
            </a:r>
            <a:r>
              <a:rPr lang="en-US" sz="1400" dirty="0" smtClean="0">
                <a:solidFill>
                  <a:srgbClr val="000000"/>
                </a:solidFill>
              </a:rPr>
              <a:t>()</a:t>
            </a:r>
            <a:r>
              <a:rPr lang="en-US" sz="1400" dirty="0" smtClean="0"/>
              <a:t>, </a:t>
            </a:r>
            <a:r>
              <a:rPr lang="en-US" sz="1400" dirty="0" err="1" smtClean="0">
                <a:solidFill>
                  <a:srgbClr val="000000"/>
                </a:solidFill>
              </a:rPr>
              <a:t>forEachOrdered</a:t>
            </a:r>
            <a:r>
              <a:rPr lang="en-US" sz="1400" dirty="0" smtClean="0">
                <a:solidFill>
                  <a:srgbClr val="000000"/>
                </a:solidFill>
              </a:rPr>
              <a:t>() </a:t>
            </a:r>
            <a:r>
              <a:rPr lang="en-US" sz="1400" dirty="0" smtClean="0"/>
              <a:t>[</a:t>
            </a:r>
            <a:r>
              <a:rPr lang="en-US" sz="1400" i="1" dirty="0" smtClean="0"/>
              <a:t>happens-before</a:t>
            </a:r>
            <a:r>
              <a:rPr lang="en-US" sz="1400" dirty="0" smtClean="0"/>
              <a:t>] and </a:t>
            </a:r>
            <a:r>
              <a:rPr lang="en-US" sz="1400" dirty="0" smtClean="0">
                <a:solidFill>
                  <a:srgbClr val="000000"/>
                </a:solidFill>
              </a:rPr>
              <a:t>peek()</a:t>
            </a:r>
            <a:r>
              <a:rPr lang="en-US" sz="1400" dirty="0" smtClean="0"/>
              <a:t>.</a:t>
            </a:r>
          </a:p>
          <a:p>
            <a:pPr>
              <a:buNone/>
            </a:pPr>
            <a:r>
              <a:rPr lang="en-US" sz="1400" u="sng" dirty="0" smtClean="0">
                <a:solidFill>
                  <a:srgbClr val="FF0000"/>
                </a:solidFill>
              </a:rPr>
              <a:t>Question:</a:t>
            </a:r>
            <a:r>
              <a:rPr lang="en-US" sz="1400" dirty="0" smtClean="0"/>
              <a:t> For the code below, on which stream (the cars or the years) do you have the split?</a:t>
            </a:r>
          </a:p>
          <a:p>
            <a:pPr lvl="1">
              <a:buNone/>
            </a:pPr>
            <a:r>
              <a:rPr lang="en-US" dirty="0" err="1">
                <a:solidFill>
                  <a:srgbClr val="000000"/>
                </a:solidFill>
              </a:rPr>
              <a:t>Arrays.stream</a:t>
            </a:r>
            <a:r>
              <a:rPr lang="en-US" dirty="0">
                <a:solidFill>
                  <a:srgbClr val="000000"/>
                </a:solidFill>
              </a:rPr>
              <a:t>(</a:t>
            </a:r>
            <a:r>
              <a:rPr lang="en-US" dirty="0" err="1">
                <a:solidFill>
                  <a:srgbClr val="000000"/>
                </a:solidFill>
              </a:rPr>
              <a:t>Car.values</a:t>
            </a:r>
            <a:r>
              <a:rPr lang="en-US" dirty="0" smtClean="0">
                <a:solidFill>
                  <a:srgbClr val="000000"/>
                </a:solidFill>
              </a:rPr>
              <a:t>()).//</a:t>
            </a:r>
            <a:br>
              <a:rPr lang="en-US" dirty="0" smtClean="0">
                <a:solidFill>
                  <a:srgbClr val="000000"/>
                </a:solidFill>
              </a:rPr>
            </a:br>
            <a:r>
              <a:rPr lang="en-US" dirty="0" smtClean="0">
                <a:solidFill>
                  <a:srgbClr val="000000"/>
                </a:solidFill>
              </a:rPr>
              <a:t>	filter(Car</a:t>
            </a:r>
            <a:r>
              <a:rPr lang="en-US" dirty="0">
                <a:solidFill>
                  <a:srgbClr val="000000"/>
                </a:solidFill>
              </a:rPr>
              <a:t>::</a:t>
            </a:r>
            <a:r>
              <a:rPr lang="en-US" dirty="0" err="1">
                <a:solidFill>
                  <a:srgbClr val="000000"/>
                </a:solidFill>
              </a:rPr>
              <a:t>isRecent</a:t>
            </a:r>
            <a:r>
              <a:rPr lang="en-US" dirty="0" smtClean="0">
                <a:solidFill>
                  <a:srgbClr val="000000"/>
                </a:solidFill>
              </a:rPr>
              <a:t>).//</a:t>
            </a:r>
            <a:br>
              <a:rPr lang="en-US" dirty="0" smtClean="0">
                <a:solidFill>
                  <a:srgbClr val="000000"/>
                </a:solidFill>
              </a:rPr>
            </a:br>
            <a:r>
              <a:rPr lang="en-US" dirty="0" smtClean="0">
                <a:solidFill>
                  <a:srgbClr val="000000"/>
                </a:solidFill>
              </a:rPr>
              <a:t>	parallel().//</a:t>
            </a:r>
            <a:br>
              <a:rPr lang="en-US" dirty="0" smtClean="0">
                <a:solidFill>
                  <a:srgbClr val="000000"/>
                </a:solidFill>
              </a:rPr>
            </a:br>
            <a:r>
              <a:rPr lang="en-US" dirty="0" smtClean="0">
                <a:solidFill>
                  <a:srgbClr val="000000"/>
                </a:solidFill>
              </a:rPr>
              <a:t>	</a:t>
            </a:r>
            <a:r>
              <a:rPr lang="en-US" dirty="0" err="1" smtClean="0">
                <a:solidFill>
                  <a:srgbClr val="000000"/>
                </a:solidFill>
              </a:rPr>
              <a:t>mapToInt</a:t>
            </a:r>
            <a:r>
              <a:rPr lang="en-US" dirty="0" smtClean="0">
                <a:solidFill>
                  <a:srgbClr val="000000"/>
                </a:solidFill>
              </a:rPr>
              <a:t>(Car</a:t>
            </a:r>
            <a:r>
              <a:rPr lang="en-US" dirty="0">
                <a:solidFill>
                  <a:srgbClr val="000000"/>
                </a:solidFill>
              </a:rPr>
              <a:t>::</a:t>
            </a:r>
            <a:r>
              <a:rPr lang="en-US" dirty="0" err="1">
                <a:solidFill>
                  <a:srgbClr val="000000"/>
                </a:solidFill>
              </a:rPr>
              <a:t>getYear</a:t>
            </a:r>
            <a:r>
              <a:rPr lang="en-US" dirty="0" smtClean="0">
                <a:solidFill>
                  <a:srgbClr val="000000"/>
                </a:solidFill>
              </a:rPr>
              <a:t>).//</a:t>
            </a:r>
            <a:br>
              <a:rPr lang="en-US" dirty="0" smtClean="0">
                <a:solidFill>
                  <a:srgbClr val="000000"/>
                </a:solidFill>
              </a:rPr>
            </a:br>
            <a:r>
              <a:rPr lang="en-US" dirty="0" smtClean="0">
                <a:solidFill>
                  <a:srgbClr val="000000"/>
                </a:solidFill>
              </a:rPr>
              <a:t>	</a:t>
            </a:r>
            <a:r>
              <a:rPr lang="en-US" dirty="0" err="1" smtClean="0">
                <a:solidFill>
                  <a:srgbClr val="000000"/>
                </a:solidFill>
              </a:rPr>
              <a:t>forEach</a:t>
            </a:r>
            <a:r>
              <a:rPr lang="en-US" dirty="0" smtClean="0">
                <a:solidFill>
                  <a:srgbClr val="000000"/>
                </a:solidFill>
              </a:rPr>
              <a:t>(</a:t>
            </a:r>
            <a:r>
              <a:rPr lang="en-US" dirty="0" err="1" smtClean="0">
                <a:solidFill>
                  <a:srgbClr val="000000"/>
                </a:solidFill>
              </a:rPr>
              <a:t>System.out</a:t>
            </a:r>
            <a:r>
              <a:rPr lang="en-US" dirty="0">
                <a:solidFill>
                  <a:srgbClr val="000000"/>
                </a:solidFill>
              </a:rPr>
              <a:t>::</a:t>
            </a:r>
            <a:r>
              <a:rPr lang="en-US" dirty="0" err="1">
                <a:solidFill>
                  <a:srgbClr val="000000"/>
                </a:solidFill>
              </a:rPr>
              <a:t>println</a:t>
            </a:r>
            <a:r>
              <a:rPr lang="en-US" dirty="0">
                <a:solidFill>
                  <a:srgbClr val="000000"/>
                </a:solidFill>
              </a:rPr>
              <a:t>);</a:t>
            </a:r>
          </a:p>
          <a:p>
            <a:pPr>
              <a:buNone/>
            </a:pPr>
            <a:r>
              <a:rPr lang="en-US" sz="1400" u="sng" dirty="0" smtClean="0">
                <a:solidFill>
                  <a:srgbClr val="FF0000"/>
                </a:solidFill>
              </a:rPr>
              <a:t>Exercise:</a:t>
            </a:r>
            <a:r>
              <a:rPr lang="en-US" sz="1400" dirty="0" smtClean="0"/>
              <a:t> Can you write a custom </a:t>
            </a:r>
            <a:r>
              <a:rPr lang="en-US" sz="1400" dirty="0" smtClean="0">
                <a:solidFill>
                  <a:srgbClr val="000000"/>
                </a:solidFill>
              </a:rPr>
              <a:t>Spliterator</a:t>
            </a:r>
            <a:r>
              <a:rPr lang="en-US" sz="1400" dirty="0" smtClean="0"/>
              <a:t> (or decorate one) to control the minimum size to try a split?</a:t>
            </a:r>
          </a:p>
          <a:p>
            <a:pPr>
              <a:buNone/>
            </a:pPr>
            <a:r>
              <a:rPr lang="en-US" sz="1400" u="sng" dirty="0">
                <a:solidFill>
                  <a:srgbClr val="FF0000"/>
                </a:solidFill>
              </a:rPr>
              <a:t>Exercise:</a:t>
            </a:r>
            <a:r>
              <a:rPr lang="en-US" sz="1400" dirty="0"/>
              <a:t> Can you write a custom </a:t>
            </a:r>
            <a:r>
              <a:rPr lang="en-US" sz="1400" dirty="0">
                <a:solidFill>
                  <a:srgbClr val="000000"/>
                </a:solidFill>
              </a:rPr>
              <a:t>Spliterator</a:t>
            </a:r>
            <a:r>
              <a:rPr lang="en-US" sz="1400" dirty="0"/>
              <a:t> (or decorate one</a:t>
            </a:r>
            <a:r>
              <a:rPr lang="en-US" sz="1400" dirty="0" smtClean="0"/>
              <a:t>) to control </a:t>
            </a:r>
            <a:r>
              <a:rPr lang="en-US" sz="1400" dirty="0"/>
              <a:t>the </a:t>
            </a:r>
            <a:r>
              <a:rPr lang="en-US" sz="1400" dirty="0" smtClean="0"/>
              <a:t>maximum number of a threads or chunks created for a parallel stream?</a:t>
            </a:r>
            <a:endParaRPr lang="en-US" sz="1400" dirty="0"/>
          </a:p>
          <a:p>
            <a:pPr>
              <a:buNone/>
            </a:pPr>
            <a:endParaRPr lang="en-US" sz="1600" dirty="0" smtClean="0"/>
          </a:p>
          <a:p>
            <a:pPr>
              <a:buNone/>
            </a:pPr>
            <a:endParaRPr lang="en-US" sz="1600" dirty="0"/>
          </a:p>
        </p:txBody>
      </p:sp>
    </p:spTree>
    <p:extLst>
      <p:ext uri="{BB962C8B-B14F-4D97-AF65-F5344CB8AC3E}">
        <p14:creationId xmlns:p14="http://schemas.microsoft.com/office/powerpoint/2010/main" val="2625178766"/>
      </p:ext>
    </p:extLst>
  </p:cSld>
  <p:clrMapOvr>
    <a:masterClrMapping/>
  </p:clrMapOvr>
  <p:transition spd="med" advTm="12000"/>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5 : </a:t>
            </a:r>
            <a:r>
              <a:rPr lang="en-CA" dirty="0"/>
              <a:t>Parallel </a:t>
            </a:r>
            <a:r>
              <a:rPr lang="en-CA" dirty="0" smtClean="0"/>
              <a:t>versus sequential execution</a:t>
            </a:r>
            <a:endParaRPr lang="en-US" dirty="0"/>
          </a:p>
        </p:txBody>
      </p:sp>
      <p:sp>
        <p:nvSpPr>
          <p:cNvPr id="87043" name="Rectangle 3"/>
          <p:cNvSpPr>
            <a:spLocks noGrp="1" noChangeArrowheads="1"/>
          </p:cNvSpPr>
          <p:nvPr>
            <p:ph idx="1"/>
          </p:nvPr>
        </p:nvSpPr>
        <p:spPr>
          <a:xfrm>
            <a:off x="500555" y="1060231"/>
            <a:ext cx="8113220" cy="4877106"/>
          </a:xfrm>
        </p:spPr>
        <p:txBody>
          <a:bodyPr/>
          <a:lstStyle/>
          <a:p>
            <a:r>
              <a:rPr lang="en-CA" sz="2000" u="sng" dirty="0" smtClean="0">
                <a:solidFill>
                  <a:srgbClr val="FF0000"/>
                </a:solidFill>
              </a:rPr>
              <a:t>Question:</a:t>
            </a:r>
            <a:r>
              <a:rPr lang="en-CA" sz="2000" dirty="0" smtClean="0"/>
              <a:t> What </a:t>
            </a:r>
            <a:r>
              <a:rPr lang="en-CA" sz="2000" dirty="0"/>
              <a:t>happens to the stream if an exception is </a:t>
            </a:r>
            <a:r>
              <a:rPr lang="en-CA" sz="2000" dirty="0" smtClean="0"/>
              <a:t>thrown processing a sequential stream? Or a parallel stream?</a:t>
            </a:r>
          </a:p>
          <a:p>
            <a:pPr marL="350838" lvl="1" indent="0">
              <a:buNone/>
            </a:pPr>
            <a:r>
              <a:rPr lang="en-CA" sz="1600" dirty="0" smtClean="0"/>
              <a:t>For a parallel stream the execution continues in the other individual threads. The (runtime) exception is thrown by the F/J task is </a:t>
            </a:r>
            <a:r>
              <a:rPr lang="en-CA" sz="1600" dirty="0" err="1" smtClean="0"/>
              <a:t>rethrown</a:t>
            </a:r>
            <a:r>
              <a:rPr lang="en-CA" sz="1600" dirty="0" smtClean="0"/>
              <a:t> by the main thread. See ExceptionInParallelStream.java.</a:t>
            </a:r>
          </a:p>
          <a:p>
            <a:r>
              <a:rPr lang="en-CA" sz="2000" u="sng" dirty="0" smtClean="0">
                <a:solidFill>
                  <a:srgbClr val="FF0000"/>
                </a:solidFill>
              </a:rPr>
              <a:t>Question:</a:t>
            </a:r>
            <a:r>
              <a:rPr lang="en-CA" sz="2000" dirty="0" smtClean="0"/>
              <a:t> Can a parallel execution be no better than a sequential execution?</a:t>
            </a:r>
          </a:p>
          <a:p>
            <a:pPr marL="400050" lvl="1" indent="0">
              <a:buNone/>
            </a:pPr>
            <a:r>
              <a:rPr lang="en-CA" sz="1600" dirty="0" smtClean="0"/>
              <a:t>Yes: </a:t>
            </a:r>
            <a:r>
              <a:rPr lang="en-CA" sz="1600" dirty="0" err="1" smtClean="0">
                <a:solidFill>
                  <a:srgbClr val="000000"/>
                </a:solidFill>
              </a:rPr>
              <a:t>myStream.parallel</a:t>
            </a:r>
            <a:r>
              <a:rPr lang="en-CA" sz="1600" dirty="0" smtClean="0">
                <a:solidFill>
                  <a:srgbClr val="000000"/>
                </a:solidFill>
              </a:rPr>
              <a:t>().</a:t>
            </a:r>
            <a:r>
              <a:rPr lang="en-CA" sz="1600" dirty="0" err="1" smtClean="0">
                <a:solidFill>
                  <a:srgbClr val="000000"/>
                </a:solidFill>
              </a:rPr>
              <a:t>forEachOrdered</a:t>
            </a:r>
            <a:r>
              <a:rPr lang="en-CA" sz="1600" dirty="0" smtClean="0">
                <a:solidFill>
                  <a:srgbClr val="000000"/>
                </a:solidFill>
              </a:rPr>
              <a:t>()</a:t>
            </a:r>
            <a:r>
              <a:rPr lang="en-CA" sz="1600" dirty="0" smtClean="0"/>
              <a:t> will not go faster than sequentially. Roughly the same for </a:t>
            </a:r>
            <a:r>
              <a:rPr lang="en-CA" sz="1600" dirty="0" err="1">
                <a:solidFill>
                  <a:srgbClr val="000000"/>
                </a:solidFill>
              </a:rPr>
              <a:t>myStream.parallel</a:t>
            </a:r>
            <a:r>
              <a:rPr lang="en-CA" sz="1600" dirty="0" smtClean="0">
                <a:solidFill>
                  <a:srgbClr val="000000"/>
                </a:solidFill>
              </a:rPr>
              <a:t>().sorted(…).</a:t>
            </a:r>
            <a:r>
              <a:rPr lang="en-CA" sz="1600" dirty="0" err="1" smtClean="0">
                <a:solidFill>
                  <a:srgbClr val="000000"/>
                </a:solidFill>
              </a:rPr>
              <a:t>forEach</a:t>
            </a:r>
            <a:r>
              <a:rPr lang="en-CA" sz="1600" dirty="0" smtClean="0">
                <a:solidFill>
                  <a:srgbClr val="000000"/>
                </a:solidFill>
              </a:rPr>
              <a:t> ()</a:t>
            </a:r>
            <a:r>
              <a:rPr lang="en-CA" sz="1600" dirty="0"/>
              <a:t>.</a:t>
            </a:r>
            <a:endParaRPr lang="en-CA" sz="1600" dirty="0" smtClean="0"/>
          </a:p>
          <a:p>
            <a:r>
              <a:rPr lang="en-CA" sz="2000" u="sng" dirty="0" smtClean="0">
                <a:solidFill>
                  <a:srgbClr val="FF0000"/>
                </a:solidFill>
              </a:rPr>
              <a:t>Question:</a:t>
            </a:r>
            <a:r>
              <a:rPr lang="en-CA" sz="2000" dirty="0" smtClean="0"/>
              <a:t> Memory and/or CPU wise, can a parallel execution be worse than a sequential execution?</a:t>
            </a:r>
          </a:p>
          <a:p>
            <a:endParaRPr lang="en-CA" sz="2000" dirty="0"/>
          </a:p>
          <a:p>
            <a:endParaRPr lang="en-CA" sz="2000" dirty="0"/>
          </a:p>
          <a:p>
            <a:pPr>
              <a:buNone/>
            </a:pPr>
            <a:endParaRPr lang="en-US" sz="1600" dirty="0"/>
          </a:p>
        </p:txBody>
      </p:sp>
      <p:sp>
        <p:nvSpPr>
          <p:cNvPr id="2" name="Rectangle 1"/>
          <p:cNvSpPr/>
          <p:nvPr/>
        </p:nvSpPr>
        <p:spPr>
          <a:xfrm>
            <a:off x="3275273" y="4649404"/>
            <a:ext cx="4572001" cy="1200329"/>
          </a:xfrm>
          <a:prstGeom prst="rect">
            <a:avLst/>
          </a:prstGeom>
        </p:spPr>
        <p:txBody>
          <a:bodyPr>
            <a:spAutoFit/>
          </a:bodyPr>
          <a:lstStyle/>
          <a:p>
            <a:r>
              <a:rPr lang="en-US" dirty="0">
                <a:hlinkClick r:id="rId2"/>
              </a:rPr>
              <a:t>http://blog.jooq.org/2014/06/13/java-8-friday-10-subtle-mistakes-when-using-the-streams-api/</a:t>
            </a:r>
            <a:endParaRPr lang="en-US" dirty="0"/>
          </a:p>
        </p:txBody>
      </p:sp>
    </p:spTree>
    <p:extLst>
      <p:ext uri="{BB962C8B-B14F-4D97-AF65-F5344CB8AC3E}">
        <p14:creationId xmlns:p14="http://schemas.microsoft.com/office/powerpoint/2010/main" val="1625960123"/>
      </p:ext>
    </p:extLst>
  </p:cSld>
  <p:clrMapOvr>
    <a:masterClrMapping/>
  </p:clrMapOvr>
  <p:transition spd="med" advTm="12000"/>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12974" y="241485"/>
            <a:ext cx="8086725" cy="511175"/>
          </a:xfrm>
        </p:spPr>
        <p:txBody>
          <a:bodyPr/>
          <a:lstStyle/>
          <a:p>
            <a:r>
              <a:rPr lang="en-CA" dirty="0" smtClean="0"/>
              <a:t>Topic 5 : Q&amp;A</a:t>
            </a:r>
            <a:endParaRPr lang="en-US" dirty="0"/>
          </a:p>
        </p:txBody>
      </p:sp>
      <p:sp>
        <p:nvSpPr>
          <p:cNvPr id="87043" name="Rectangle 3"/>
          <p:cNvSpPr>
            <a:spLocks noGrp="1" noChangeArrowheads="1"/>
          </p:cNvSpPr>
          <p:nvPr>
            <p:ph idx="1"/>
          </p:nvPr>
        </p:nvSpPr>
        <p:spPr>
          <a:xfrm>
            <a:off x="257452" y="752660"/>
            <a:ext cx="8797771" cy="5532730"/>
          </a:xfrm>
        </p:spPr>
        <p:txBody>
          <a:bodyPr/>
          <a:lstStyle/>
          <a:p>
            <a:pPr marL="457200" indent="-457200">
              <a:buFont typeface="+mj-lt"/>
              <a:buAutoNum type="arabicPeriod"/>
            </a:pPr>
            <a:r>
              <a:rPr lang="en-CA" sz="1600" dirty="0" smtClean="0">
                <a:solidFill>
                  <a:srgbClr val="FF0000"/>
                </a:solidFill>
              </a:rPr>
              <a:t>Describe the stream characteristics </a:t>
            </a:r>
            <a:r>
              <a:rPr lang="en-US" sz="1600" dirty="0">
                <a:solidFill>
                  <a:srgbClr val="FF0000"/>
                </a:solidFill>
              </a:rPr>
              <a:t>IMMUTABLE, CONCURRENT, DISTINCT, NONNULL, ORDERED, SORTED, SIZED and </a:t>
            </a:r>
            <a:r>
              <a:rPr lang="en-US" sz="1600" dirty="0" smtClean="0">
                <a:solidFill>
                  <a:srgbClr val="FF0000"/>
                </a:solidFill>
              </a:rPr>
              <a:t>SUBSIZED.</a:t>
            </a:r>
          </a:p>
          <a:p>
            <a:pPr marL="457200" indent="-457200">
              <a:buFont typeface="+mj-lt"/>
              <a:buAutoNum type="arabicPeriod"/>
            </a:pPr>
            <a:r>
              <a:rPr lang="en-US" sz="1600" dirty="0" smtClean="0">
                <a:solidFill>
                  <a:srgbClr val="FF0000"/>
                </a:solidFill>
              </a:rPr>
              <a:t>Which characteristics are mutually exclusive or are implied by another one?</a:t>
            </a:r>
          </a:p>
          <a:p>
            <a:pPr marL="457200" indent="-457200">
              <a:buFont typeface="+mj-lt"/>
              <a:buAutoNum type="arabicPeriod"/>
            </a:pPr>
            <a:r>
              <a:rPr lang="en-CA" sz="1600" dirty="0" smtClean="0">
                <a:solidFill>
                  <a:srgbClr val="FF0000"/>
                </a:solidFill>
              </a:rPr>
              <a:t>How to create a parallel stream?</a:t>
            </a:r>
          </a:p>
          <a:p>
            <a:pPr marL="457200" indent="-457200">
              <a:buFont typeface="+mj-lt"/>
              <a:buAutoNum type="arabicPeriod"/>
            </a:pPr>
            <a:r>
              <a:rPr lang="en-CA" sz="1600" dirty="0" smtClean="0">
                <a:solidFill>
                  <a:srgbClr val="FF0000"/>
                </a:solidFill>
              </a:rPr>
              <a:t>What is the design goal of a Spliterator? What are its methods? What is their contract?</a:t>
            </a:r>
          </a:p>
          <a:p>
            <a:pPr marL="457200" indent="-457200">
              <a:buFont typeface="+mj-lt"/>
              <a:buAutoNum type="arabicPeriod"/>
            </a:pPr>
            <a:r>
              <a:rPr lang="en-CA" sz="1600" dirty="0" smtClean="0">
                <a:solidFill>
                  <a:srgbClr val="FF0000"/>
                </a:solidFill>
              </a:rPr>
              <a:t>How do I test if a Stream is parallel?</a:t>
            </a:r>
          </a:p>
          <a:p>
            <a:pPr marL="457200" indent="-457200">
              <a:buFont typeface="+mj-lt"/>
              <a:buAutoNum type="arabicPeriod"/>
            </a:pPr>
            <a:r>
              <a:rPr lang="en-CA" sz="1600" dirty="0" smtClean="0">
                <a:solidFill>
                  <a:srgbClr val="FF0000"/>
                </a:solidFill>
              </a:rPr>
              <a:t>How can access to my stream in the intermediate or terminal operation?</a:t>
            </a:r>
          </a:p>
          <a:p>
            <a:pPr marL="457200" indent="-457200">
              <a:buFont typeface="+mj-lt"/>
              <a:buAutoNum type="arabicPeriod"/>
            </a:pPr>
            <a:r>
              <a:rPr lang="en-CA" sz="1600" dirty="0" smtClean="0">
                <a:solidFill>
                  <a:srgbClr val="FF0000"/>
                </a:solidFill>
              </a:rPr>
              <a:t>What is the difference between a regular reduction versus a mutable reduction? Which stream methods do you use for that?</a:t>
            </a:r>
          </a:p>
          <a:p>
            <a:pPr marL="457200" indent="-457200">
              <a:buFont typeface="+mj-lt"/>
              <a:buAutoNum type="arabicPeriod"/>
            </a:pPr>
            <a:r>
              <a:rPr lang="en-CA" sz="1600" dirty="0" smtClean="0">
                <a:solidFill>
                  <a:srgbClr val="FF0000"/>
                </a:solidFill>
              </a:rPr>
              <a:t>Give examples of gaining a characteristic for a stream or losing one.</a:t>
            </a:r>
          </a:p>
          <a:p>
            <a:pPr marL="457200" indent="-457200">
              <a:buFont typeface="+mj-lt"/>
              <a:buAutoNum type="arabicPeriod"/>
            </a:pPr>
            <a:r>
              <a:rPr lang="en-CA" sz="1600" dirty="0" smtClean="0">
                <a:solidFill>
                  <a:srgbClr val="FF0000"/>
                </a:solidFill>
              </a:rPr>
              <a:t>How else could I change the characteristics of a stream?</a:t>
            </a:r>
          </a:p>
          <a:p>
            <a:pPr marL="457200" indent="-457200">
              <a:buFont typeface="+mj-lt"/>
              <a:buAutoNum type="arabicPeriod"/>
            </a:pPr>
            <a:r>
              <a:rPr lang="en-CA" sz="1600" dirty="0" smtClean="0">
                <a:solidFill>
                  <a:srgbClr val="FF0000"/>
                </a:solidFill>
              </a:rPr>
              <a:t>Explain collect() versus reduce() for a sequential stream and for a parallel stream.</a:t>
            </a:r>
          </a:p>
          <a:p>
            <a:pPr marL="457200" indent="-457200">
              <a:buFont typeface="+mj-lt"/>
              <a:buAutoNum type="arabicPeriod"/>
            </a:pPr>
            <a:r>
              <a:rPr lang="en-CA" sz="1600" dirty="0" smtClean="0">
                <a:solidFill>
                  <a:srgbClr val="FF0000"/>
                </a:solidFill>
              </a:rPr>
              <a:t>When does the size of the source as reported by the spliterator become firm?</a:t>
            </a:r>
          </a:p>
          <a:p>
            <a:pPr marL="457200" indent="-457200">
              <a:buFont typeface="+mj-lt"/>
              <a:buAutoNum type="arabicPeriod"/>
            </a:pPr>
            <a:r>
              <a:rPr lang="en-CA" sz="1600" dirty="0" smtClean="0">
                <a:solidFill>
                  <a:srgbClr val="FF0000"/>
                </a:solidFill>
              </a:rPr>
              <a:t>Can you recreate a stream for a spliterator or iterator obtained from a stream?</a:t>
            </a:r>
          </a:p>
          <a:p>
            <a:pPr marL="457200" indent="-457200">
              <a:buFont typeface="+mj-lt"/>
              <a:buAutoNum type="arabicPeriod"/>
            </a:pPr>
            <a:r>
              <a:rPr lang="en-CA" sz="1600" dirty="0" smtClean="0">
                <a:solidFill>
                  <a:srgbClr val="FF0000"/>
                </a:solidFill>
              </a:rPr>
              <a:t>Which API in the stream package allows to post-process a call to collect()? How is called the post-processing function?</a:t>
            </a:r>
          </a:p>
          <a:p>
            <a:pPr marL="457200" indent="-457200">
              <a:buFont typeface="+mj-lt"/>
              <a:buAutoNum type="arabicPeriod"/>
            </a:pPr>
            <a:r>
              <a:rPr lang="en-CA" sz="1600" dirty="0" smtClean="0">
                <a:solidFill>
                  <a:srgbClr val="FF0000"/>
                </a:solidFill>
              </a:rPr>
              <a:t>What are the names of the different functions of a Collector and their role?</a:t>
            </a:r>
          </a:p>
          <a:p>
            <a:pPr marL="457200" indent="-457200">
              <a:buFont typeface="+mj-lt"/>
              <a:buAutoNum type="arabicPeriod"/>
            </a:pPr>
            <a:r>
              <a:rPr lang="en-CA" sz="1600" dirty="0" smtClean="0">
                <a:solidFill>
                  <a:srgbClr val="FF0000"/>
                </a:solidFill>
              </a:rPr>
              <a:t>How can you obtain the characteristics of a collector? What can you do create your own collector specifying the values of your choice?</a:t>
            </a:r>
          </a:p>
          <a:p>
            <a:pPr>
              <a:buNone/>
            </a:pPr>
            <a:endParaRPr lang="en-US" sz="1050" dirty="0"/>
          </a:p>
        </p:txBody>
      </p:sp>
    </p:spTree>
    <p:extLst>
      <p:ext uri="{BB962C8B-B14F-4D97-AF65-F5344CB8AC3E}">
        <p14:creationId xmlns:p14="http://schemas.microsoft.com/office/powerpoint/2010/main" val="1529521476"/>
      </p:ext>
    </p:extLst>
  </p:cSld>
  <p:clrMapOvr>
    <a:masterClrMapping/>
  </p:clrMapOvr>
  <p:transition spd="med" advTm="12000"/>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5 : Q&amp;A</a:t>
            </a:r>
            <a:endParaRPr lang="en-US" dirty="0"/>
          </a:p>
        </p:txBody>
      </p:sp>
      <p:sp>
        <p:nvSpPr>
          <p:cNvPr id="87043" name="Rectangle 3"/>
          <p:cNvSpPr>
            <a:spLocks noGrp="1" noChangeArrowheads="1"/>
          </p:cNvSpPr>
          <p:nvPr>
            <p:ph idx="1"/>
          </p:nvPr>
        </p:nvSpPr>
        <p:spPr>
          <a:xfrm>
            <a:off x="500555" y="885825"/>
            <a:ext cx="8113220" cy="5328544"/>
          </a:xfrm>
        </p:spPr>
        <p:txBody>
          <a:bodyPr/>
          <a:lstStyle/>
          <a:p>
            <a:pPr marL="457200" indent="-457200">
              <a:buFont typeface="+mj-lt"/>
              <a:buAutoNum type="arabicPeriod"/>
            </a:pPr>
            <a:r>
              <a:rPr lang="en-CA" sz="1400" dirty="0" smtClean="0">
                <a:solidFill>
                  <a:srgbClr val="FF0000"/>
                </a:solidFill>
              </a:rPr>
              <a:t>Which </a:t>
            </a:r>
            <a:r>
              <a:rPr lang="en-CA" sz="1400" dirty="0">
                <a:solidFill>
                  <a:srgbClr val="FF0000"/>
                </a:solidFill>
              </a:rPr>
              <a:t>sequential intermediate and terminal operations could benefit from </a:t>
            </a:r>
            <a:r>
              <a:rPr lang="en-CA" sz="1400" dirty="0" smtClean="0">
                <a:solidFill>
                  <a:srgbClr val="FF0000"/>
                </a:solidFill>
              </a:rPr>
              <a:t>an </a:t>
            </a:r>
            <a:r>
              <a:rPr lang="en-CA" sz="1400" dirty="0">
                <a:solidFill>
                  <a:srgbClr val="FF0000"/>
                </a:solidFill>
              </a:rPr>
              <a:t>IMMUTABLE Spliterator? For which ones could it be an issue?</a:t>
            </a:r>
          </a:p>
          <a:p>
            <a:pPr marL="457200" indent="-457200">
              <a:buFont typeface="+mj-lt"/>
              <a:buAutoNum type="arabicPeriod"/>
            </a:pPr>
            <a:r>
              <a:rPr lang="en-CA" sz="1400" dirty="0">
                <a:solidFill>
                  <a:srgbClr val="FF0000"/>
                </a:solidFill>
              </a:rPr>
              <a:t>And for CONCURRENT? And for DISTINCT? And for NONNULL? And for ORDERED? And for SORTED? And for SIZED? And for SUBSIZED</a:t>
            </a:r>
            <a:r>
              <a:rPr lang="en-CA" sz="1400" dirty="0" smtClean="0">
                <a:solidFill>
                  <a:srgbClr val="FF0000"/>
                </a:solidFill>
              </a:rPr>
              <a:t>?</a:t>
            </a:r>
          </a:p>
          <a:p>
            <a:pPr marL="457200" indent="-457200">
              <a:buFont typeface="+mj-lt"/>
              <a:buAutoNum type="arabicPeriod"/>
            </a:pPr>
            <a:r>
              <a:rPr lang="en-CA" sz="1400" dirty="0">
                <a:solidFill>
                  <a:srgbClr val="FF0000"/>
                </a:solidFill>
              </a:rPr>
              <a:t>Describe the </a:t>
            </a:r>
            <a:r>
              <a:rPr lang="en-CA" sz="1400" dirty="0" smtClean="0">
                <a:solidFill>
                  <a:srgbClr val="FF0000"/>
                </a:solidFill>
              </a:rPr>
              <a:t>Collector characteristics </a:t>
            </a:r>
            <a:r>
              <a:rPr lang="en-US" sz="1400" dirty="0">
                <a:solidFill>
                  <a:srgbClr val="FF0000"/>
                </a:solidFill>
              </a:rPr>
              <a:t>CONCURRENT, </a:t>
            </a:r>
            <a:r>
              <a:rPr lang="en-US" sz="1400" dirty="0" smtClean="0">
                <a:solidFill>
                  <a:srgbClr val="FF0000"/>
                </a:solidFill>
              </a:rPr>
              <a:t>IDENTITY_FINISH and UNORDERED. Give examples of Collector instances having or not having these characteristics.</a:t>
            </a:r>
            <a:endParaRPr lang="en-US" sz="1400" dirty="0">
              <a:solidFill>
                <a:srgbClr val="FF0000"/>
              </a:solidFill>
            </a:endParaRPr>
          </a:p>
          <a:p>
            <a:pPr marL="457200" indent="-457200">
              <a:buFont typeface="+mj-lt"/>
              <a:buAutoNum type="arabicPeriod"/>
            </a:pPr>
            <a:r>
              <a:rPr lang="en-US" sz="1400" dirty="0">
                <a:solidFill>
                  <a:srgbClr val="FF0000"/>
                </a:solidFill>
              </a:rPr>
              <a:t>Which </a:t>
            </a:r>
            <a:r>
              <a:rPr lang="en-US" sz="1400" dirty="0" smtClean="0">
                <a:solidFill>
                  <a:srgbClr val="FF0000"/>
                </a:solidFill>
              </a:rPr>
              <a:t>Collector characteristics </a:t>
            </a:r>
            <a:r>
              <a:rPr lang="en-US" sz="1400" dirty="0">
                <a:solidFill>
                  <a:srgbClr val="FF0000"/>
                </a:solidFill>
              </a:rPr>
              <a:t>are mutually exclusive or are implied by </a:t>
            </a:r>
            <a:r>
              <a:rPr lang="en-US" sz="1400" dirty="0" smtClean="0">
                <a:solidFill>
                  <a:srgbClr val="FF0000"/>
                </a:solidFill>
              </a:rPr>
              <a:t>each other?</a:t>
            </a:r>
          </a:p>
          <a:p>
            <a:pPr marL="457200" indent="-457200">
              <a:buFont typeface="+mj-lt"/>
              <a:buAutoNum type="arabicPeriod"/>
            </a:pPr>
            <a:r>
              <a:rPr lang="en-US" sz="1400" dirty="0" smtClean="0">
                <a:solidFill>
                  <a:srgbClr val="FF0000"/>
                </a:solidFill>
              </a:rPr>
              <a:t>How do you optimize the stream processing to do parts sequentially and parts in parallel?</a:t>
            </a:r>
          </a:p>
          <a:p>
            <a:pPr marL="457200" indent="-457200">
              <a:buFont typeface="+mj-lt"/>
              <a:buAutoNum type="arabicPeriod"/>
            </a:pPr>
            <a:r>
              <a:rPr lang="en-US" sz="1400" dirty="0" smtClean="0">
                <a:solidFill>
                  <a:srgbClr val="FF0000"/>
                </a:solidFill>
              </a:rPr>
              <a:t>Which intermediate operations add/remove characteristics to the stream and which ones?</a:t>
            </a:r>
          </a:p>
          <a:p>
            <a:pPr marL="457200" indent="-457200">
              <a:buFont typeface="+mj-lt"/>
              <a:buAutoNum type="arabicPeriod"/>
            </a:pPr>
            <a:r>
              <a:rPr lang="en-US" sz="1400" dirty="0" smtClean="0">
                <a:solidFill>
                  <a:srgbClr val="FF0000"/>
                </a:solidFill>
              </a:rPr>
              <a:t>If I use a parallel ORDERED stream with a CONCURRENT collector, is the reduction concurrent or sequential?</a:t>
            </a:r>
          </a:p>
          <a:p>
            <a:pPr marL="457200" indent="-457200">
              <a:buFont typeface="+mj-lt"/>
              <a:buAutoNum type="arabicPeriod"/>
            </a:pPr>
            <a:r>
              <a:rPr lang="en-US" sz="1400" dirty="0" smtClean="0">
                <a:solidFill>
                  <a:srgbClr val="FF0000"/>
                </a:solidFill>
              </a:rPr>
              <a:t>How can you possibly speed-up a parallel stream pipeline?</a:t>
            </a:r>
          </a:p>
          <a:p>
            <a:pPr marL="457200" indent="-457200">
              <a:buFont typeface="+mj-lt"/>
              <a:buAutoNum type="arabicPeriod"/>
            </a:pPr>
            <a:r>
              <a:rPr lang="en-US" sz="1400" dirty="0" smtClean="0">
                <a:solidFill>
                  <a:srgbClr val="FF0000"/>
                </a:solidFill>
              </a:rPr>
              <a:t>What is the impact of an exception in an intermediate or terminal operation for a parallel stream?</a:t>
            </a:r>
          </a:p>
          <a:p>
            <a:pPr marL="457200" indent="-457200">
              <a:buFont typeface="+mj-lt"/>
              <a:buAutoNum type="arabicPeriod"/>
            </a:pPr>
            <a:r>
              <a:rPr lang="en-US" sz="1400" dirty="0" smtClean="0">
                <a:solidFill>
                  <a:srgbClr val="FF0000"/>
                </a:solidFill>
              </a:rPr>
              <a:t>How can you render your reduction process short-circuit?</a:t>
            </a:r>
          </a:p>
          <a:p>
            <a:pPr marL="457200" indent="-457200">
              <a:buFont typeface="+mj-lt"/>
              <a:buAutoNum type="arabicPeriod"/>
            </a:pPr>
            <a:r>
              <a:rPr lang="en-US" sz="1400" dirty="0" smtClean="0">
                <a:solidFill>
                  <a:srgbClr val="FF0000"/>
                </a:solidFill>
              </a:rPr>
              <a:t>What are the different characteristics of a Collector and their impact?</a:t>
            </a:r>
          </a:p>
          <a:p>
            <a:pPr marL="457200" indent="-457200">
              <a:buFont typeface="+mj-lt"/>
              <a:buAutoNum type="arabicPeriod"/>
            </a:pPr>
            <a:r>
              <a:rPr lang="en-US" sz="1400" dirty="0" smtClean="0">
                <a:solidFill>
                  <a:srgbClr val="FF0000"/>
                </a:solidFill>
              </a:rPr>
              <a:t>What </a:t>
            </a:r>
            <a:r>
              <a:rPr lang="en-US" sz="1400" dirty="0">
                <a:solidFill>
                  <a:srgbClr val="FF0000"/>
                </a:solidFill>
              </a:rPr>
              <a:t>is the possible impact of ordering on parallel streams? </a:t>
            </a:r>
            <a:r>
              <a:rPr lang="en-US" sz="1400" dirty="0" smtClean="0">
                <a:solidFill>
                  <a:srgbClr val="FF0000"/>
                </a:solidFill>
              </a:rPr>
              <a:t>How can you alleviate it?</a:t>
            </a:r>
          </a:p>
          <a:p>
            <a:pPr marL="684213" lvl="2" indent="0">
              <a:buNone/>
            </a:pPr>
            <a:r>
              <a:rPr lang="en-US" dirty="0" smtClean="0">
                <a:solidFill>
                  <a:schemeClr val="tx1"/>
                </a:solidFill>
              </a:rPr>
              <a:t>To </a:t>
            </a:r>
            <a:r>
              <a:rPr lang="en-US" dirty="0">
                <a:solidFill>
                  <a:schemeClr val="tx1"/>
                </a:solidFill>
              </a:rPr>
              <a:t>keep the same results/output </a:t>
            </a:r>
            <a:r>
              <a:rPr lang="en-US" dirty="0" smtClean="0">
                <a:solidFill>
                  <a:schemeClr val="tx1"/>
                </a:solidFill>
              </a:rPr>
              <a:t>ordered for </a:t>
            </a:r>
            <a:r>
              <a:rPr lang="en-US" dirty="0">
                <a:solidFill>
                  <a:schemeClr val="tx1"/>
                </a:solidFill>
              </a:rPr>
              <a:t>some operations (</a:t>
            </a:r>
            <a:r>
              <a:rPr lang="en-US" dirty="0">
                <a:solidFill>
                  <a:srgbClr val="000000"/>
                </a:solidFill>
              </a:rPr>
              <a:t>distinct(), limit(), skip()</a:t>
            </a:r>
            <a:r>
              <a:rPr lang="en-US" dirty="0">
                <a:solidFill>
                  <a:schemeClr val="tx1"/>
                </a:solidFill>
              </a:rPr>
              <a:t>) as in a sequential stream, buffering is required and the operation can be a full barrier</a:t>
            </a:r>
            <a:r>
              <a:rPr lang="en-US" dirty="0" smtClean="0">
                <a:solidFill>
                  <a:schemeClr val="tx1"/>
                </a:solidFill>
              </a:rPr>
              <a:t>. Using unordered will change the behavior.</a:t>
            </a:r>
            <a:endParaRPr lang="en-CA" dirty="0">
              <a:solidFill>
                <a:srgbClr val="FF0000"/>
              </a:solidFill>
            </a:endParaRPr>
          </a:p>
          <a:p>
            <a:pPr marL="457200" indent="-457200">
              <a:buFont typeface="+mj-lt"/>
              <a:buAutoNum type="arabicPeriod"/>
            </a:pPr>
            <a:endParaRPr lang="en-CA" sz="1000" dirty="0">
              <a:solidFill>
                <a:srgbClr val="FF0000"/>
              </a:solidFill>
            </a:endParaRPr>
          </a:p>
          <a:p>
            <a:pPr>
              <a:buNone/>
            </a:pPr>
            <a:endParaRPr lang="en-US" sz="800" dirty="0"/>
          </a:p>
        </p:txBody>
      </p:sp>
    </p:spTree>
    <p:extLst>
      <p:ext uri="{BB962C8B-B14F-4D97-AF65-F5344CB8AC3E}">
        <p14:creationId xmlns:p14="http://schemas.microsoft.com/office/powerpoint/2010/main" val="3702061163"/>
      </p:ext>
    </p:extLst>
  </p:cSld>
  <p:clrMapOvr>
    <a:masterClrMapping/>
  </p:clrMapOvr>
  <p:transition spd="med" advTm="12000"/>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5 : Q&amp;A</a:t>
            </a:r>
            <a:endParaRPr lang="en-US" dirty="0"/>
          </a:p>
        </p:txBody>
      </p:sp>
      <p:sp>
        <p:nvSpPr>
          <p:cNvPr id="87043" name="Rectangle 3"/>
          <p:cNvSpPr>
            <a:spLocks noGrp="1" noChangeArrowheads="1"/>
          </p:cNvSpPr>
          <p:nvPr>
            <p:ph idx="1"/>
          </p:nvPr>
        </p:nvSpPr>
        <p:spPr>
          <a:xfrm>
            <a:off x="500555" y="885825"/>
            <a:ext cx="8113220" cy="5328544"/>
          </a:xfrm>
        </p:spPr>
        <p:txBody>
          <a:bodyPr/>
          <a:lstStyle/>
          <a:p>
            <a:pPr marL="457200" indent="-457200">
              <a:buFont typeface="+mj-lt"/>
              <a:buAutoNum type="arabicPeriod"/>
            </a:pPr>
            <a:r>
              <a:rPr lang="en-CA" sz="1400" u="sng" dirty="0" smtClean="0">
                <a:solidFill>
                  <a:srgbClr val="FF0000"/>
                </a:solidFill>
              </a:rPr>
              <a:t>Exercise</a:t>
            </a:r>
            <a:r>
              <a:rPr lang="en-CA" sz="1400" u="sng" dirty="0">
                <a:solidFill>
                  <a:srgbClr val="FF0000"/>
                </a:solidFill>
              </a:rPr>
              <a:t>:</a:t>
            </a:r>
            <a:r>
              <a:rPr lang="en-CA" sz="1400" dirty="0">
                <a:solidFill>
                  <a:srgbClr val="FF0000"/>
                </a:solidFill>
              </a:rPr>
              <a:t> Does a sorted Stream help to get the min()? Prove it</a:t>
            </a:r>
            <a:r>
              <a:rPr lang="en-CA" sz="1400" dirty="0" smtClean="0">
                <a:solidFill>
                  <a:srgbClr val="FF0000"/>
                </a:solidFill>
              </a:rPr>
              <a:t>.</a:t>
            </a:r>
          </a:p>
          <a:p>
            <a:pPr marL="457200" indent="-457200">
              <a:buFont typeface="+mj-lt"/>
              <a:buAutoNum type="arabicPeriod"/>
            </a:pPr>
            <a:r>
              <a:rPr lang="en-CA" sz="1400" u="sng" dirty="0" smtClean="0">
                <a:solidFill>
                  <a:srgbClr val="FF0000"/>
                </a:solidFill>
              </a:rPr>
              <a:t>Exercise:</a:t>
            </a:r>
            <a:r>
              <a:rPr lang="en-CA" sz="1400" dirty="0" smtClean="0">
                <a:solidFill>
                  <a:srgbClr val="FF0000"/>
                </a:solidFill>
              </a:rPr>
              <a:t> Prove that reduce() operates in parallel?</a:t>
            </a:r>
            <a:endParaRPr lang="en-CA" sz="1400" dirty="0">
              <a:solidFill>
                <a:srgbClr val="FF0000"/>
              </a:solidFill>
            </a:endParaRPr>
          </a:p>
          <a:p>
            <a:pPr marL="457200" indent="-457200">
              <a:buFont typeface="+mj-lt"/>
              <a:buAutoNum type="arabicPeriod"/>
            </a:pPr>
            <a:r>
              <a:rPr lang="en-CA" sz="1400" u="sng" dirty="0">
                <a:solidFill>
                  <a:srgbClr val="FF0000"/>
                </a:solidFill>
              </a:rPr>
              <a:t>Exercise: </a:t>
            </a:r>
            <a:r>
              <a:rPr lang="en-CA" sz="1400" dirty="0">
                <a:solidFill>
                  <a:srgbClr val="FF0000"/>
                </a:solidFill>
              </a:rPr>
              <a:t>Write some code showing the characteristics of the </a:t>
            </a:r>
            <a:r>
              <a:rPr lang="en-CA" sz="1400" dirty="0" smtClean="0">
                <a:solidFill>
                  <a:srgbClr val="FF0000"/>
                </a:solidFill>
              </a:rPr>
              <a:t>Spliterator </a:t>
            </a:r>
            <a:r>
              <a:rPr lang="en-CA" sz="1400" dirty="0">
                <a:solidFill>
                  <a:srgbClr val="FF0000"/>
                </a:solidFill>
              </a:rPr>
              <a:t>for different sources as well as the sizes real and estimated as well as its </a:t>
            </a:r>
            <a:r>
              <a:rPr lang="en-CA" sz="1400" dirty="0" err="1" smtClean="0">
                <a:solidFill>
                  <a:srgbClr val="FF0000"/>
                </a:solidFill>
              </a:rPr>
              <a:t>splitability</a:t>
            </a:r>
            <a:r>
              <a:rPr lang="en-CA" sz="1400" dirty="0">
                <a:solidFill>
                  <a:srgbClr val="FF0000"/>
                </a:solidFill>
              </a:rPr>
              <a:t>.  </a:t>
            </a:r>
          </a:p>
          <a:p>
            <a:pPr marL="457200" indent="-457200">
              <a:buFont typeface="+mj-lt"/>
              <a:buAutoNum type="arabicPeriod"/>
            </a:pPr>
            <a:r>
              <a:rPr lang="en-CA" sz="1400" u="sng" dirty="0">
                <a:solidFill>
                  <a:srgbClr val="FF0000"/>
                </a:solidFill>
              </a:rPr>
              <a:t>Exercise:</a:t>
            </a:r>
            <a:r>
              <a:rPr lang="en-CA" sz="1400" dirty="0">
                <a:solidFill>
                  <a:srgbClr val="FF0000"/>
                </a:solidFill>
              </a:rPr>
              <a:t> Write your own Spliterator backed up by an array and not splitting below a remaining size of 5.</a:t>
            </a:r>
          </a:p>
          <a:p>
            <a:pPr marL="457200" indent="-457200">
              <a:buFont typeface="+mj-lt"/>
              <a:buAutoNum type="arabicPeriod"/>
            </a:pPr>
            <a:r>
              <a:rPr lang="en-CA" sz="1400" u="sng" dirty="0">
                <a:solidFill>
                  <a:srgbClr val="FF0000"/>
                </a:solidFill>
              </a:rPr>
              <a:t>Exercise:</a:t>
            </a:r>
            <a:r>
              <a:rPr lang="en-CA" sz="1400" dirty="0">
                <a:solidFill>
                  <a:srgbClr val="FF0000"/>
                </a:solidFill>
              </a:rPr>
              <a:t> Decorate a Spliterator to </a:t>
            </a:r>
            <a:r>
              <a:rPr lang="en-CA" sz="1400" dirty="0" smtClean="0">
                <a:solidFill>
                  <a:srgbClr val="FF0000"/>
                </a:solidFill>
              </a:rPr>
              <a:t>split </a:t>
            </a:r>
            <a:r>
              <a:rPr lang="en-CA" sz="1400" dirty="0">
                <a:solidFill>
                  <a:srgbClr val="FF0000"/>
                </a:solidFill>
              </a:rPr>
              <a:t>only if the remaining size is larger than X elements</a:t>
            </a:r>
            <a:r>
              <a:rPr lang="en-CA" sz="1400" dirty="0" smtClean="0">
                <a:solidFill>
                  <a:srgbClr val="FF0000"/>
                </a:solidFill>
              </a:rPr>
              <a:t>.</a:t>
            </a:r>
            <a:endParaRPr lang="en-US" sz="1400" dirty="0" smtClean="0">
              <a:solidFill>
                <a:srgbClr val="FF0000"/>
              </a:solidFill>
            </a:endParaRPr>
          </a:p>
          <a:p>
            <a:pPr marL="457200" indent="-457200">
              <a:buFont typeface="+mj-lt"/>
              <a:buAutoNum type="arabicPeriod"/>
            </a:pPr>
            <a:r>
              <a:rPr lang="en-CA" sz="1400" u="sng" dirty="0" smtClean="0">
                <a:solidFill>
                  <a:srgbClr val="FF0000"/>
                </a:solidFill>
              </a:rPr>
              <a:t>Exercise</a:t>
            </a:r>
            <a:r>
              <a:rPr lang="en-CA" sz="1400" u="sng" dirty="0">
                <a:solidFill>
                  <a:srgbClr val="FF0000"/>
                </a:solidFill>
              </a:rPr>
              <a:t>:</a:t>
            </a:r>
            <a:r>
              <a:rPr lang="en-CA" sz="1400" dirty="0">
                <a:solidFill>
                  <a:srgbClr val="FF0000"/>
                </a:solidFill>
              </a:rPr>
              <a:t> </a:t>
            </a:r>
            <a:r>
              <a:rPr lang="en-CA" sz="1400" dirty="0" smtClean="0">
                <a:solidFill>
                  <a:srgbClr val="FF0000"/>
                </a:solidFill>
              </a:rPr>
              <a:t>Write </a:t>
            </a:r>
            <a:r>
              <a:rPr lang="en-CA" sz="1400" dirty="0">
                <a:solidFill>
                  <a:srgbClr val="FF0000"/>
                </a:solidFill>
              </a:rPr>
              <a:t>a “</a:t>
            </a:r>
            <a:r>
              <a:rPr lang="en-CA" sz="1400" dirty="0" err="1">
                <a:solidFill>
                  <a:srgbClr val="FF0000"/>
                </a:solidFill>
              </a:rPr>
              <a:t>skipOdd</a:t>
            </a:r>
            <a:r>
              <a:rPr lang="en-CA" sz="1400" dirty="0">
                <a:solidFill>
                  <a:srgbClr val="FF0000"/>
                </a:solidFill>
              </a:rPr>
              <a:t>()” intermediate operation. If it could, would it change the characteristics of the stream</a:t>
            </a:r>
            <a:r>
              <a:rPr lang="en-CA" sz="1400" dirty="0" smtClean="0">
                <a:solidFill>
                  <a:srgbClr val="FF0000"/>
                </a:solidFill>
              </a:rPr>
              <a:t>?</a:t>
            </a:r>
          </a:p>
          <a:p>
            <a:pPr marL="457200" indent="-457200">
              <a:buFont typeface="+mj-lt"/>
              <a:buAutoNum type="arabicPeriod"/>
            </a:pPr>
            <a:r>
              <a:rPr lang="en-US" sz="1400" u="sng" dirty="0">
                <a:solidFill>
                  <a:srgbClr val="FF0000"/>
                </a:solidFill>
              </a:rPr>
              <a:t>Exercise:</a:t>
            </a:r>
            <a:r>
              <a:rPr lang="en-US" sz="1400" dirty="0">
                <a:solidFill>
                  <a:srgbClr val="FF0000"/>
                </a:solidFill>
              </a:rPr>
              <a:t> Write a reduction summing the elements of an IntStream with reduce() then collect(). What is the difference. How can you modify collect() to be mutable</a:t>
            </a:r>
            <a:r>
              <a:rPr lang="en-US" sz="1400" dirty="0" smtClean="0">
                <a:solidFill>
                  <a:srgbClr val="FF0000"/>
                </a:solidFill>
              </a:rPr>
              <a:t>?</a:t>
            </a:r>
            <a:endParaRPr lang="en-CA" sz="1400" dirty="0" smtClean="0">
              <a:solidFill>
                <a:srgbClr val="FF0000"/>
              </a:solidFill>
            </a:endParaRPr>
          </a:p>
          <a:p>
            <a:pPr marL="457200" indent="-457200">
              <a:buFont typeface="+mj-lt"/>
              <a:buAutoNum type="arabicPeriod"/>
            </a:pPr>
            <a:r>
              <a:rPr lang="en-CA" sz="1400" u="sng" dirty="0" smtClean="0">
                <a:solidFill>
                  <a:srgbClr val="FF0000"/>
                </a:solidFill>
              </a:rPr>
              <a:t>Exercise:</a:t>
            </a:r>
            <a:r>
              <a:rPr lang="en-CA" sz="1400" dirty="0" smtClean="0">
                <a:solidFill>
                  <a:srgbClr val="FF0000"/>
                </a:solidFill>
              </a:rPr>
              <a:t> rewrite the reduction for min, max, count, sum. Can you write it being CONCURRENT?</a:t>
            </a:r>
          </a:p>
          <a:p>
            <a:pPr marL="457200" indent="-457200">
              <a:buFont typeface="+mj-lt"/>
              <a:buAutoNum type="arabicPeriod"/>
            </a:pPr>
            <a:r>
              <a:rPr lang="en-CA" sz="1400" u="sng" dirty="0" smtClean="0">
                <a:solidFill>
                  <a:srgbClr val="FF0000"/>
                </a:solidFill>
              </a:rPr>
              <a:t>Exercise:</a:t>
            </a:r>
            <a:r>
              <a:rPr lang="en-CA" sz="1400" dirty="0" smtClean="0">
                <a:solidFill>
                  <a:srgbClr val="FF0000"/>
                </a:solidFill>
              </a:rPr>
              <a:t> Write a Collector extending the summarizing one and providing the standard deviation.</a:t>
            </a:r>
          </a:p>
          <a:p>
            <a:pPr marL="457200" indent="-457200">
              <a:buFont typeface="+mj-lt"/>
              <a:buAutoNum type="arabicPeriod"/>
            </a:pPr>
            <a:r>
              <a:rPr lang="en-CA" sz="1400" u="sng" dirty="0" smtClean="0">
                <a:solidFill>
                  <a:srgbClr val="FF0000"/>
                </a:solidFill>
              </a:rPr>
              <a:t>Exercise:</a:t>
            </a:r>
            <a:r>
              <a:rPr lang="en-CA" sz="1400" dirty="0" smtClean="0">
                <a:solidFill>
                  <a:srgbClr val="FF0000"/>
                </a:solidFill>
              </a:rPr>
              <a:t> Write a utility creating a sequential or parallel stream based on the size of the source bigger than XXX</a:t>
            </a:r>
          </a:p>
          <a:p>
            <a:pPr marL="457200" indent="-457200">
              <a:buFont typeface="+mj-lt"/>
              <a:buAutoNum type="arabicPeriod"/>
            </a:pPr>
            <a:r>
              <a:rPr lang="en-CA" sz="1400" u="sng" dirty="0" smtClean="0">
                <a:solidFill>
                  <a:srgbClr val="FF0000"/>
                </a:solidFill>
              </a:rPr>
              <a:t>Exercise:</a:t>
            </a:r>
            <a:r>
              <a:rPr lang="en-CA" sz="1400" dirty="0" smtClean="0">
                <a:solidFill>
                  <a:srgbClr val="FF0000"/>
                </a:solidFill>
              </a:rPr>
              <a:t> Stream natural integers (1+) to calculate the sum of the inverse of their square (1/1^2 + 1/ 2^2 + 1/3^2..). Multiply the sum by 6 then get the </a:t>
            </a:r>
            <a:r>
              <a:rPr lang="en-CA" sz="1400" dirty="0">
                <a:solidFill>
                  <a:srgbClr val="FF0000"/>
                </a:solidFill>
              </a:rPr>
              <a:t>s</a:t>
            </a:r>
            <a:r>
              <a:rPr lang="en-CA" sz="1400" dirty="0" smtClean="0">
                <a:solidFill>
                  <a:srgbClr val="FF0000"/>
                </a:solidFill>
              </a:rPr>
              <a:t>quare root. Optimize the calculation to limit the operations. Does it converge? Make it run in parallel. What could you do to have the maximum precision but not running more than XXX seconds w/o setting a limit on the number of </a:t>
            </a:r>
            <a:r>
              <a:rPr lang="en-CA" sz="1400" dirty="0" err="1" smtClean="0">
                <a:solidFill>
                  <a:srgbClr val="FF0000"/>
                </a:solidFill>
              </a:rPr>
              <a:t>ints</a:t>
            </a:r>
            <a:r>
              <a:rPr lang="en-CA" sz="1400" dirty="0">
                <a:solidFill>
                  <a:srgbClr val="FF0000"/>
                </a:solidFill>
              </a:rPr>
              <a:t>?</a:t>
            </a:r>
            <a:endParaRPr lang="en-US" sz="1400" dirty="0">
              <a:solidFill>
                <a:srgbClr val="FF0000"/>
              </a:solidFill>
            </a:endParaRPr>
          </a:p>
          <a:p>
            <a:pPr marL="0" indent="0">
              <a:buNone/>
            </a:pPr>
            <a:endParaRPr lang="en-CA" sz="1000" dirty="0">
              <a:solidFill>
                <a:srgbClr val="FF0000"/>
              </a:solidFill>
            </a:endParaRPr>
          </a:p>
          <a:p>
            <a:pPr marL="457200" indent="-457200">
              <a:buFont typeface="+mj-lt"/>
              <a:buAutoNum type="arabicPeriod"/>
            </a:pPr>
            <a:endParaRPr lang="en-CA" sz="1000" dirty="0">
              <a:solidFill>
                <a:srgbClr val="FF0000"/>
              </a:solidFill>
            </a:endParaRPr>
          </a:p>
          <a:p>
            <a:pPr>
              <a:buNone/>
            </a:pPr>
            <a:endParaRPr lang="en-US" sz="800" dirty="0"/>
          </a:p>
        </p:txBody>
      </p:sp>
    </p:spTree>
    <p:extLst>
      <p:ext uri="{BB962C8B-B14F-4D97-AF65-F5344CB8AC3E}">
        <p14:creationId xmlns:p14="http://schemas.microsoft.com/office/powerpoint/2010/main" val="3401792025"/>
      </p:ext>
    </p:extLst>
  </p:cSld>
  <p:clrMapOvr>
    <a:masterClrMapping/>
  </p:clrMapOvr>
  <p:transition spd="med" advTm="12000"/>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6 : </a:t>
            </a:r>
            <a:r>
              <a:rPr lang="en-CA" dirty="0"/>
              <a:t>Lambda Cookbook </a:t>
            </a:r>
            <a:endParaRPr lang="en-US" dirty="0"/>
          </a:p>
        </p:txBody>
      </p:sp>
      <p:sp>
        <p:nvSpPr>
          <p:cNvPr id="87043" name="Rectangle 3"/>
          <p:cNvSpPr>
            <a:spLocks noGrp="1" noChangeArrowheads="1"/>
          </p:cNvSpPr>
          <p:nvPr>
            <p:ph idx="1"/>
          </p:nvPr>
        </p:nvSpPr>
        <p:spPr>
          <a:xfrm>
            <a:off x="500555" y="1060231"/>
            <a:ext cx="7697787" cy="4877106"/>
          </a:xfrm>
        </p:spPr>
        <p:txBody>
          <a:bodyPr/>
          <a:lstStyle/>
          <a:p>
            <a:pPr marL="457200" indent="-457200">
              <a:buFont typeface="+mj-lt"/>
              <a:buAutoNum type="arabicPeriod"/>
            </a:pPr>
            <a:r>
              <a:rPr lang="en-CA" sz="2000" dirty="0" smtClean="0"/>
              <a:t>Develop </a:t>
            </a:r>
            <a:r>
              <a:rPr lang="en-CA" sz="2000" dirty="0"/>
              <a:t>the code that use Java SE 8 collection improvements: </a:t>
            </a:r>
            <a:r>
              <a:rPr lang="en-CA" sz="2000" dirty="0" err="1" smtClean="0"/>
              <a:t>Collection.removeIf</a:t>
            </a:r>
            <a:r>
              <a:rPr lang="en-CA" sz="2000" dirty="0" smtClean="0"/>
              <a:t>(), </a:t>
            </a:r>
            <a:r>
              <a:rPr lang="en-CA" sz="2000" dirty="0" err="1" smtClean="0"/>
              <a:t>List.replaceAll</a:t>
            </a:r>
            <a:r>
              <a:rPr lang="en-CA" sz="2000" dirty="0" smtClean="0"/>
              <a:t>(), </a:t>
            </a:r>
            <a:r>
              <a:rPr lang="en-CA" sz="2000" dirty="0" err="1" smtClean="0"/>
              <a:t>Map.compute</a:t>
            </a:r>
            <a:r>
              <a:rPr lang="en-CA" sz="2000" dirty="0" smtClean="0"/>
              <a:t>(), </a:t>
            </a:r>
            <a:r>
              <a:rPr lang="en-CA" sz="2000" dirty="0" err="1" smtClean="0"/>
              <a:t>computeIfAbsent</a:t>
            </a:r>
            <a:r>
              <a:rPr lang="en-CA" sz="2000" dirty="0" smtClean="0"/>
              <a:t>(), </a:t>
            </a:r>
            <a:r>
              <a:rPr lang="en-CA" sz="2000" dirty="0" err="1" smtClean="0"/>
              <a:t>computeIfPresent</a:t>
            </a:r>
            <a:r>
              <a:rPr lang="en-CA" sz="2000" dirty="0" smtClean="0"/>
              <a:t>(), </a:t>
            </a:r>
            <a:r>
              <a:rPr lang="en-CA" sz="2000" dirty="0" err="1" smtClean="0"/>
              <a:t>Map.forEach</a:t>
            </a:r>
            <a:r>
              <a:rPr lang="en-CA" sz="2000" dirty="0" smtClean="0"/>
              <a:t>(), </a:t>
            </a:r>
            <a:r>
              <a:rPr lang="en-CA" sz="2000" dirty="0" err="1" smtClean="0"/>
              <a:t>Map.replaceAll</a:t>
            </a:r>
            <a:r>
              <a:rPr lang="en-CA" sz="2000" dirty="0" smtClean="0"/>
              <a:t>()</a:t>
            </a:r>
            <a:endParaRPr lang="en-CA" sz="2000" dirty="0"/>
          </a:p>
          <a:p>
            <a:pPr marL="457200" indent="-457200">
              <a:buFont typeface="+mj-lt"/>
              <a:buAutoNum type="arabicPeriod"/>
            </a:pPr>
            <a:r>
              <a:rPr lang="en-CA" sz="2000" dirty="0"/>
              <a:t>Read files using lambda improvements: </a:t>
            </a:r>
            <a:r>
              <a:rPr lang="en-CA" sz="2000" dirty="0" err="1" smtClean="0"/>
              <a:t>Files.find</a:t>
            </a:r>
            <a:r>
              <a:rPr lang="en-CA" sz="2000" dirty="0" smtClean="0"/>
              <a:t>(), </a:t>
            </a:r>
            <a:r>
              <a:rPr lang="en-CA" sz="2000" dirty="0"/>
              <a:t>lines(), walk()</a:t>
            </a:r>
          </a:p>
          <a:p>
            <a:pPr marL="457200" indent="-457200">
              <a:buFont typeface="+mj-lt"/>
              <a:buAutoNum type="arabicPeriod"/>
            </a:pPr>
            <a:r>
              <a:rPr lang="en-CA" sz="2000" dirty="0"/>
              <a:t>Use </a:t>
            </a:r>
            <a:r>
              <a:rPr lang="en-CA" sz="2000" dirty="0" smtClean="0"/>
              <a:t>merge(), </a:t>
            </a:r>
            <a:r>
              <a:rPr lang="en-CA" sz="2000" dirty="0" err="1" smtClean="0"/>
              <a:t>flatMap</a:t>
            </a:r>
            <a:r>
              <a:rPr lang="en-CA" sz="2000" dirty="0" smtClean="0"/>
              <a:t>() </a:t>
            </a:r>
            <a:r>
              <a:rPr lang="en-CA" sz="2000" dirty="0"/>
              <a:t>methods on a collection</a:t>
            </a:r>
          </a:p>
          <a:p>
            <a:pPr marL="457200" indent="-457200">
              <a:buFont typeface="+mj-lt"/>
              <a:buAutoNum type="arabicPeriod"/>
            </a:pPr>
            <a:r>
              <a:rPr lang="en-CA" sz="2000" dirty="0"/>
              <a:t>Describe other stream sources: </a:t>
            </a:r>
            <a:r>
              <a:rPr lang="en-CA" sz="2000" dirty="0" err="1"/>
              <a:t>Arrays.stream</a:t>
            </a:r>
            <a:r>
              <a:rPr lang="en-CA" sz="2000" dirty="0"/>
              <a:t>(), </a:t>
            </a:r>
            <a:r>
              <a:rPr lang="en-CA" sz="2000" dirty="0" err="1"/>
              <a:t>IntStream.range</a:t>
            </a:r>
            <a:r>
              <a:rPr lang="en-CA" sz="2000" dirty="0"/>
              <a:t>()</a:t>
            </a:r>
          </a:p>
          <a:p>
            <a:pPr>
              <a:buNone/>
            </a:pPr>
            <a:endParaRPr lang="en-US" sz="1600" dirty="0"/>
          </a:p>
        </p:txBody>
      </p:sp>
    </p:spTree>
    <p:extLst>
      <p:ext uri="{BB962C8B-B14F-4D97-AF65-F5344CB8AC3E}">
        <p14:creationId xmlns:p14="http://schemas.microsoft.com/office/powerpoint/2010/main" val="19452027"/>
      </p:ext>
    </p:extLst>
  </p:cSld>
  <p:clrMapOvr>
    <a:masterClrMapping/>
  </p:clrMapOvr>
  <p:transition spd="med" advTm="12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CA" dirty="0" smtClean="0"/>
              <a:t>Topic 1-1 : Q&amp;A</a:t>
            </a:r>
            <a:endParaRPr lang="en-US" dirty="0"/>
          </a:p>
        </p:txBody>
      </p:sp>
      <p:sp>
        <p:nvSpPr>
          <p:cNvPr id="60419" name="Rectangle 3"/>
          <p:cNvSpPr>
            <a:spLocks noGrp="1" noChangeArrowheads="1"/>
          </p:cNvSpPr>
          <p:nvPr>
            <p:ph idx="1"/>
          </p:nvPr>
        </p:nvSpPr>
        <p:spPr>
          <a:xfrm>
            <a:off x="527050" y="885825"/>
            <a:ext cx="8086725" cy="5026703"/>
          </a:xfrm>
        </p:spPr>
        <p:txBody>
          <a:bodyPr/>
          <a:lstStyle/>
          <a:p>
            <a:pPr marL="342900" indent="-342900">
              <a:buFont typeface="+mj-lt"/>
              <a:buAutoNum type="arabicPeriod"/>
            </a:pPr>
            <a:r>
              <a:rPr lang="en-US" sz="1600" dirty="0" smtClean="0">
                <a:solidFill>
                  <a:srgbClr val="FF0000"/>
                </a:solidFill>
              </a:rPr>
              <a:t>Q: What is a local class?</a:t>
            </a:r>
          </a:p>
          <a:p>
            <a:pPr marL="342900" indent="-342900">
              <a:buFont typeface="+mj-lt"/>
              <a:buAutoNum type="arabicPeriod"/>
            </a:pPr>
            <a:endParaRPr lang="en-US" sz="1600" dirty="0">
              <a:solidFill>
                <a:srgbClr val="FF0000"/>
              </a:solidFill>
            </a:endParaRPr>
          </a:p>
          <a:p>
            <a:pPr marL="342900" indent="-342900">
              <a:buFont typeface="+mj-lt"/>
              <a:buAutoNum type="arabicPeriod"/>
            </a:pPr>
            <a:r>
              <a:rPr lang="en-US" sz="1600" dirty="0" smtClean="0">
                <a:solidFill>
                  <a:srgbClr val="FF0000"/>
                </a:solidFill>
              </a:rPr>
              <a:t>Q: What is different for nested classes in Java 8 compared to before?</a:t>
            </a:r>
          </a:p>
          <a:p>
            <a:pPr marL="342900" indent="-342900">
              <a:buFont typeface="+mj-lt"/>
              <a:buAutoNum type="arabicPeriod"/>
            </a:pPr>
            <a:endParaRPr lang="en-US" sz="1600" dirty="0">
              <a:solidFill>
                <a:srgbClr val="FF0000"/>
              </a:solidFill>
            </a:endParaRPr>
          </a:p>
          <a:p>
            <a:pPr marL="342900" indent="-342900">
              <a:buFont typeface="+mj-lt"/>
              <a:buAutoNum type="arabicPeriod"/>
            </a:pPr>
            <a:r>
              <a:rPr lang="en-US" sz="1600" dirty="0" smtClean="0">
                <a:solidFill>
                  <a:srgbClr val="FF0000"/>
                </a:solidFill>
              </a:rPr>
              <a:t>Q: If I do not reuse a </a:t>
            </a:r>
            <a:r>
              <a:rPr lang="en-US" sz="1600" dirty="0">
                <a:solidFill>
                  <a:srgbClr val="FF0000"/>
                </a:solidFill>
              </a:rPr>
              <a:t>nested class </a:t>
            </a:r>
            <a:r>
              <a:rPr lang="en-US" sz="1600" dirty="0" smtClean="0">
                <a:solidFill>
                  <a:srgbClr val="FF0000"/>
                </a:solidFill>
              </a:rPr>
              <a:t>what are my choices?</a:t>
            </a:r>
          </a:p>
          <a:p>
            <a:pPr marL="342900" indent="-342900">
              <a:buFont typeface="+mj-lt"/>
              <a:buAutoNum type="arabicPeriod"/>
            </a:pPr>
            <a:endParaRPr lang="en-US" sz="1600" dirty="0">
              <a:solidFill>
                <a:srgbClr val="FF0000"/>
              </a:solidFill>
            </a:endParaRPr>
          </a:p>
          <a:p>
            <a:pPr marL="342900" indent="-342900">
              <a:buFont typeface="+mj-lt"/>
              <a:buAutoNum type="arabicPeriod"/>
            </a:pPr>
            <a:r>
              <a:rPr lang="en-US" sz="1600" dirty="0" smtClean="0">
                <a:solidFill>
                  <a:srgbClr val="FF0000"/>
                </a:solidFill>
              </a:rPr>
              <a:t>Q: I need to define my own constructor in the </a:t>
            </a:r>
            <a:r>
              <a:rPr lang="en-US" sz="1600" dirty="0">
                <a:solidFill>
                  <a:srgbClr val="FF0000"/>
                </a:solidFill>
              </a:rPr>
              <a:t>nested class</a:t>
            </a:r>
            <a:r>
              <a:rPr lang="en-US" sz="1600" dirty="0" smtClean="0">
                <a:solidFill>
                  <a:srgbClr val="FF0000"/>
                </a:solidFill>
              </a:rPr>
              <a:t>, what are my choices?</a:t>
            </a:r>
          </a:p>
          <a:p>
            <a:pPr marL="342900" indent="-342900">
              <a:buFont typeface="+mj-lt"/>
              <a:buAutoNum type="arabicPeriod"/>
            </a:pPr>
            <a:endParaRPr lang="en-US" sz="1600" dirty="0">
              <a:solidFill>
                <a:srgbClr val="FF0000"/>
              </a:solidFill>
            </a:endParaRPr>
          </a:p>
          <a:p>
            <a:pPr marL="342900" indent="-342900">
              <a:buFont typeface="+mj-lt"/>
              <a:buAutoNum type="arabicPeriod"/>
            </a:pPr>
            <a:r>
              <a:rPr lang="en-US" sz="1600" dirty="0" smtClean="0">
                <a:solidFill>
                  <a:srgbClr val="FF0000"/>
                </a:solidFill>
              </a:rPr>
              <a:t>Q: What is the difference between a nested class and an inner class?</a:t>
            </a:r>
            <a:endParaRPr lang="en-US" sz="1600" dirty="0">
              <a:solidFill>
                <a:srgbClr val="FF0000"/>
              </a:solidFill>
            </a:endParaRPr>
          </a:p>
        </p:txBody>
      </p:sp>
    </p:spTree>
    <p:extLst>
      <p:ext uri="{BB962C8B-B14F-4D97-AF65-F5344CB8AC3E}">
        <p14:creationId xmlns:p14="http://schemas.microsoft.com/office/powerpoint/2010/main" val="1618812119"/>
      </p:ext>
    </p:extLst>
  </p:cSld>
  <p:clrMapOvr>
    <a:masterClrMapping/>
  </p:clrMapOvr>
  <p:transition spd="med" advTm="12000"/>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77510" y="127983"/>
            <a:ext cx="8705850" cy="330199"/>
          </a:xfrm>
        </p:spPr>
        <p:txBody>
          <a:bodyPr/>
          <a:lstStyle/>
          <a:p>
            <a:r>
              <a:rPr lang="en-CA" dirty="0" smtClean="0"/>
              <a:t>Topic 6-1 : Collection improvements, compute…()</a:t>
            </a:r>
            <a:endParaRPr lang="en-US" dirty="0"/>
          </a:p>
        </p:txBody>
      </p:sp>
      <p:sp>
        <p:nvSpPr>
          <p:cNvPr id="87043" name="Rectangle 3"/>
          <p:cNvSpPr>
            <a:spLocks noGrp="1" noChangeArrowheads="1"/>
          </p:cNvSpPr>
          <p:nvPr>
            <p:ph idx="1"/>
          </p:nvPr>
        </p:nvSpPr>
        <p:spPr>
          <a:xfrm>
            <a:off x="277510" y="458183"/>
            <a:ext cx="8695040" cy="1436606"/>
          </a:xfrm>
        </p:spPr>
        <p:txBody>
          <a:bodyPr/>
          <a:lstStyle/>
          <a:p>
            <a:r>
              <a:rPr lang="en-CA" sz="900" dirty="0"/>
              <a:t>compute(), for example, to either create or append a String </a:t>
            </a:r>
            <a:r>
              <a:rPr lang="en-CA" sz="900" dirty="0" err="1"/>
              <a:t>msg</a:t>
            </a:r>
            <a:r>
              <a:rPr lang="en-CA" sz="900" dirty="0"/>
              <a:t> to a value mapping:</a:t>
            </a:r>
          </a:p>
          <a:p>
            <a:pPr marL="400050" lvl="1" indent="0">
              <a:buNone/>
            </a:pPr>
            <a:r>
              <a:rPr lang="en-CA" sz="900" dirty="0" err="1">
                <a:solidFill>
                  <a:srgbClr val="000000"/>
                </a:solidFill>
              </a:rPr>
              <a:t>map.compute</a:t>
            </a:r>
            <a:r>
              <a:rPr lang="en-CA" sz="900" dirty="0">
                <a:solidFill>
                  <a:srgbClr val="000000"/>
                </a:solidFill>
              </a:rPr>
              <a:t>(key, (k, v) -&gt; (v == null) ? </a:t>
            </a:r>
            <a:r>
              <a:rPr lang="en-CA" sz="900" dirty="0" err="1">
                <a:solidFill>
                  <a:srgbClr val="000000"/>
                </a:solidFill>
              </a:rPr>
              <a:t>msg</a:t>
            </a:r>
            <a:r>
              <a:rPr lang="en-CA" sz="900" dirty="0">
                <a:solidFill>
                  <a:srgbClr val="000000"/>
                </a:solidFill>
              </a:rPr>
              <a:t> : </a:t>
            </a:r>
            <a:r>
              <a:rPr lang="en-CA" sz="900" dirty="0" err="1">
                <a:solidFill>
                  <a:srgbClr val="000000"/>
                </a:solidFill>
              </a:rPr>
              <a:t>v.concat</a:t>
            </a:r>
            <a:r>
              <a:rPr lang="en-CA" sz="900" dirty="0">
                <a:solidFill>
                  <a:srgbClr val="000000"/>
                </a:solidFill>
              </a:rPr>
              <a:t>(</a:t>
            </a:r>
            <a:r>
              <a:rPr lang="en-CA" sz="900" dirty="0" err="1">
                <a:solidFill>
                  <a:srgbClr val="000000"/>
                </a:solidFill>
              </a:rPr>
              <a:t>msg</a:t>
            </a:r>
            <a:r>
              <a:rPr lang="en-CA" sz="900" dirty="0" smtClean="0">
                <a:solidFill>
                  <a:srgbClr val="000000"/>
                </a:solidFill>
              </a:rPr>
              <a:t>));</a:t>
            </a:r>
            <a:endParaRPr lang="en-CA" sz="900" dirty="0">
              <a:solidFill>
                <a:srgbClr val="000000"/>
              </a:solidFill>
            </a:endParaRPr>
          </a:p>
          <a:p>
            <a:r>
              <a:rPr lang="en-CA" sz="900" dirty="0" err="1"/>
              <a:t>computeIfAbsent</a:t>
            </a:r>
            <a:r>
              <a:rPr lang="en-CA" sz="900" dirty="0"/>
              <a:t>(), for example the </a:t>
            </a:r>
            <a:r>
              <a:rPr lang="en-CA" sz="900" dirty="0" err="1"/>
              <a:t>memoizer</a:t>
            </a:r>
            <a:r>
              <a:rPr lang="en-CA" sz="900" dirty="0"/>
              <a:t> pattern</a:t>
            </a:r>
          </a:p>
          <a:p>
            <a:pPr marL="400050" lvl="1" indent="0">
              <a:buNone/>
            </a:pPr>
            <a:r>
              <a:rPr lang="en-CA" sz="900" dirty="0" err="1">
                <a:solidFill>
                  <a:srgbClr val="000000"/>
                </a:solidFill>
              </a:rPr>
              <a:t>map.computeIfAbsent</a:t>
            </a:r>
            <a:r>
              <a:rPr lang="en-CA" sz="900" dirty="0">
                <a:solidFill>
                  <a:srgbClr val="000000"/>
                </a:solidFill>
              </a:rPr>
              <a:t>(key, k -&gt; new Value(f(k)));</a:t>
            </a:r>
          </a:p>
          <a:p>
            <a:pPr marL="400050" lvl="1" indent="0">
              <a:buNone/>
            </a:pPr>
            <a:r>
              <a:rPr lang="en-CA" sz="900" dirty="0"/>
              <a:t>or to implement a multi-value map, Map&lt;</a:t>
            </a:r>
            <a:r>
              <a:rPr lang="en-CA" sz="900" dirty="0" err="1"/>
              <a:t>K,Collection</a:t>
            </a:r>
            <a:r>
              <a:rPr lang="en-CA" sz="900" dirty="0"/>
              <a:t>&lt;V&gt;&gt;, supporting multiple values per key:</a:t>
            </a:r>
          </a:p>
          <a:p>
            <a:pPr marL="400050" lvl="1" indent="0">
              <a:buNone/>
            </a:pPr>
            <a:r>
              <a:rPr lang="en-CA" sz="900" dirty="0" err="1">
                <a:solidFill>
                  <a:srgbClr val="000000"/>
                </a:solidFill>
              </a:rPr>
              <a:t>map.computeIfAbsent</a:t>
            </a:r>
            <a:r>
              <a:rPr lang="en-CA" sz="900" dirty="0">
                <a:solidFill>
                  <a:srgbClr val="000000"/>
                </a:solidFill>
              </a:rPr>
              <a:t>(key, k -&gt; new HashSet&lt;V&gt;()).add(v</a:t>
            </a:r>
            <a:r>
              <a:rPr lang="en-CA" sz="900" dirty="0" smtClean="0">
                <a:solidFill>
                  <a:srgbClr val="000000"/>
                </a:solidFill>
              </a:rPr>
              <a:t>);</a:t>
            </a:r>
            <a:endParaRPr lang="en-CA" sz="900" dirty="0">
              <a:solidFill>
                <a:srgbClr val="000000"/>
              </a:solidFill>
            </a:endParaRPr>
          </a:p>
          <a:p>
            <a:r>
              <a:rPr lang="en-CA" sz="900" dirty="0" err="1"/>
              <a:t>computeIfPresent</a:t>
            </a:r>
            <a:r>
              <a:rPr lang="en-CA" sz="900" dirty="0"/>
              <a:t>(), for example to </a:t>
            </a:r>
            <a:r>
              <a:rPr lang="en-CA" sz="900" dirty="0" smtClean="0"/>
              <a:t>double the bet</a:t>
            </a:r>
            <a:endParaRPr lang="en-CA" sz="900" dirty="0"/>
          </a:p>
          <a:p>
            <a:pPr marL="400050" lvl="1" indent="0">
              <a:buNone/>
            </a:pPr>
            <a:r>
              <a:rPr lang="en-US" sz="900" dirty="0" err="1">
                <a:solidFill>
                  <a:srgbClr val="000000"/>
                </a:solidFill>
              </a:rPr>
              <a:t>bets.computeIfPresent</a:t>
            </a:r>
            <a:r>
              <a:rPr lang="en-US" sz="900" dirty="0">
                <a:solidFill>
                  <a:srgbClr val="000000"/>
                </a:solidFill>
              </a:rPr>
              <a:t>("bob", (k, v) -&gt; new Double(</a:t>
            </a:r>
            <a:r>
              <a:rPr lang="en-US" sz="900" dirty="0" err="1">
                <a:solidFill>
                  <a:srgbClr val="000000"/>
                </a:solidFill>
              </a:rPr>
              <a:t>v.intValue</a:t>
            </a:r>
            <a:r>
              <a:rPr lang="en-US" sz="900" dirty="0">
                <a:solidFill>
                  <a:srgbClr val="000000"/>
                </a:solidFill>
              </a:rPr>
              <a:t>() * 2));</a:t>
            </a:r>
          </a:p>
        </p:txBody>
      </p:sp>
      <p:graphicFrame>
        <p:nvGraphicFramePr>
          <p:cNvPr id="4" name="Table 3"/>
          <p:cNvGraphicFramePr>
            <a:graphicFrameLocks noGrp="1"/>
          </p:cNvGraphicFramePr>
          <p:nvPr>
            <p:extLst>
              <p:ext uri="{D42A27DB-BD31-4B8C-83A1-F6EECF244321}">
                <p14:modId xmlns:p14="http://schemas.microsoft.com/office/powerpoint/2010/main" val="1891220556"/>
              </p:ext>
            </p:extLst>
          </p:nvPr>
        </p:nvGraphicFramePr>
        <p:xfrm>
          <a:off x="258562" y="1895475"/>
          <a:ext cx="8704463" cy="4511040"/>
        </p:xfrm>
        <a:graphic>
          <a:graphicData uri="http://schemas.openxmlformats.org/drawingml/2006/table">
            <a:tbl>
              <a:tblPr firstRow="1" bandRow="1">
                <a:tableStyleId>{5C22544A-7EE6-4342-B048-85BDC9FD1C3A}</a:tableStyleId>
              </a:tblPr>
              <a:tblGrid>
                <a:gridCol w="2004276"/>
                <a:gridCol w="2246547"/>
                <a:gridCol w="4453640"/>
              </a:tblGrid>
              <a:tr h="0">
                <a:tc>
                  <a:txBody>
                    <a:bodyPr/>
                    <a:lstStyle/>
                    <a:p>
                      <a:pPr algn="ctr"/>
                      <a:r>
                        <a:rPr lang="en-US" sz="800" dirty="0" smtClean="0"/>
                        <a:t>Signature</a:t>
                      </a:r>
                      <a:endParaRPr lang="en-US" sz="800" dirty="0"/>
                    </a:p>
                  </a:txBody>
                  <a:tcPr/>
                </a:tc>
                <a:tc>
                  <a:txBody>
                    <a:bodyPr/>
                    <a:lstStyle/>
                    <a:p>
                      <a:pPr algn="ctr"/>
                      <a:r>
                        <a:rPr lang="en-US" sz="800" dirty="0" smtClean="0"/>
                        <a:t>Description</a:t>
                      </a:r>
                      <a:endParaRPr lang="en-US" sz="800" dirty="0"/>
                    </a:p>
                  </a:txBody>
                  <a:tcPr/>
                </a:tc>
                <a:tc>
                  <a:txBody>
                    <a:bodyPr/>
                    <a:lstStyle/>
                    <a:p>
                      <a:pPr algn="ctr"/>
                      <a:r>
                        <a:rPr lang="en-US" sz="800" dirty="0" smtClean="0"/>
                        <a:t>Equivalent code </a:t>
                      </a:r>
                      <a:endParaRPr lang="en-US" sz="800" dirty="0"/>
                    </a:p>
                  </a:txBody>
                  <a:tcPr/>
                </a:tc>
              </a:tr>
              <a:tr h="383044">
                <a:tc>
                  <a:txBody>
                    <a:bodyPr/>
                    <a:lstStyle/>
                    <a:p>
                      <a:r>
                        <a:rPr lang="en-US" sz="800" dirty="0" smtClean="0"/>
                        <a:t>default V </a:t>
                      </a:r>
                      <a:r>
                        <a:rPr lang="en-US" sz="800" dirty="0" err="1" smtClean="0"/>
                        <a:t>Map.compute</a:t>
                      </a:r>
                      <a:r>
                        <a:rPr lang="en-US" sz="800" dirty="0" smtClean="0"/>
                        <a:t>(K key, </a:t>
                      </a:r>
                      <a:r>
                        <a:rPr lang="en-US" sz="800" dirty="0" err="1" smtClean="0"/>
                        <a:t>BiFunction</a:t>
                      </a:r>
                      <a:r>
                        <a:rPr lang="en-US" sz="800" dirty="0" smtClean="0"/>
                        <a:t>&lt;? super K,? super V,? extends V&gt; </a:t>
                      </a:r>
                      <a:r>
                        <a:rPr lang="en-US" sz="800" dirty="0" err="1" smtClean="0"/>
                        <a:t>remappingFunction</a:t>
                      </a:r>
                      <a:r>
                        <a:rPr lang="en-US" sz="800" dirty="0" smtClean="0"/>
                        <a:t>)</a:t>
                      </a:r>
                      <a:endParaRPr lang="en-US" sz="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Attempts to compute a mapping for the specified key and its current mapped value (or null if there is no current mapping).</a:t>
                      </a:r>
                    </a:p>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
                      </a:r>
                      <a:br>
                        <a:rPr lang="en-US" sz="800" dirty="0" smtClean="0"/>
                      </a:br>
                      <a:r>
                        <a:rPr lang="en-US" sz="800" u="sng" dirty="0" smtClean="0"/>
                        <a:t>Returns:</a:t>
                      </a:r>
                      <a:r>
                        <a:rPr lang="en-US" sz="800" dirty="0" smtClean="0"/>
                        <a:t> the new value associated with the specified key, or null if none</a:t>
                      </a:r>
                    </a:p>
                  </a:txBody>
                  <a:tcPr/>
                </a:tc>
                <a:tc>
                  <a:txBody>
                    <a:bodyPr/>
                    <a:lstStyle/>
                    <a:p>
                      <a:r>
                        <a:rPr lang="en-US" sz="800" dirty="0" smtClean="0"/>
                        <a:t>The default implementation is equivalent to performing the following steps for this map, then returning the current value or null if absent:</a:t>
                      </a:r>
                    </a:p>
                    <a:p>
                      <a:r>
                        <a:rPr lang="en-US" sz="800" baseline="0" dirty="0" smtClean="0"/>
                        <a:t> </a:t>
                      </a:r>
                      <a:r>
                        <a:rPr lang="en-US" sz="800" dirty="0" smtClean="0"/>
                        <a:t>V </a:t>
                      </a:r>
                      <a:r>
                        <a:rPr lang="en-US" sz="800" dirty="0" err="1" smtClean="0"/>
                        <a:t>oldValue</a:t>
                      </a:r>
                      <a:r>
                        <a:rPr lang="en-US" sz="800" dirty="0" smtClean="0"/>
                        <a:t> = </a:t>
                      </a:r>
                      <a:r>
                        <a:rPr lang="en-US" sz="800" dirty="0" err="1" smtClean="0"/>
                        <a:t>map.get</a:t>
                      </a:r>
                      <a:r>
                        <a:rPr lang="en-US" sz="800" dirty="0" smtClean="0"/>
                        <a:t>(key);</a:t>
                      </a:r>
                    </a:p>
                    <a:p>
                      <a:r>
                        <a:rPr lang="en-US" sz="800" dirty="0" smtClean="0"/>
                        <a:t> V </a:t>
                      </a:r>
                      <a:r>
                        <a:rPr lang="en-US" sz="800" dirty="0" err="1" smtClean="0"/>
                        <a:t>newValue</a:t>
                      </a:r>
                      <a:r>
                        <a:rPr lang="en-US" sz="800" dirty="0" smtClean="0"/>
                        <a:t> = </a:t>
                      </a:r>
                      <a:r>
                        <a:rPr lang="en-US" sz="800" dirty="0" err="1" smtClean="0"/>
                        <a:t>remappingFunction.apply</a:t>
                      </a:r>
                      <a:r>
                        <a:rPr lang="en-US" sz="800" dirty="0" smtClean="0"/>
                        <a:t>(key, </a:t>
                      </a:r>
                      <a:r>
                        <a:rPr lang="en-US" sz="800" dirty="0" err="1" smtClean="0"/>
                        <a:t>oldValue</a:t>
                      </a:r>
                      <a:r>
                        <a:rPr lang="en-US" sz="800" dirty="0" smtClean="0"/>
                        <a:t>);</a:t>
                      </a:r>
                    </a:p>
                    <a:p>
                      <a:r>
                        <a:rPr lang="en-US" sz="800" dirty="0" smtClean="0"/>
                        <a:t> if (</a:t>
                      </a:r>
                      <a:r>
                        <a:rPr lang="en-US" sz="800" dirty="0" err="1" smtClean="0"/>
                        <a:t>oldValue</a:t>
                      </a:r>
                      <a:r>
                        <a:rPr lang="en-US" sz="800" dirty="0" smtClean="0"/>
                        <a:t> != null ) {</a:t>
                      </a:r>
                    </a:p>
                    <a:p>
                      <a:r>
                        <a:rPr lang="en-US" sz="800" dirty="0" smtClean="0"/>
                        <a:t>    if (</a:t>
                      </a:r>
                      <a:r>
                        <a:rPr lang="en-US" sz="800" dirty="0" err="1" smtClean="0"/>
                        <a:t>newValue</a:t>
                      </a:r>
                      <a:r>
                        <a:rPr lang="en-US" sz="800" dirty="0" smtClean="0"/>
                        <a:t> != null)</a:t>
                      </a:r>
                    </a:p>
                    <a:p>
                      <a:r>
                        <a:rPr lang="en-US" sz="800" dirty="0" smtClean="0"/>
                        <a:t>       </a:t>
                      </a:r>
                      <a:r>
                        <a:rPr lang="en-US" sz="800" dirty="0" err="1" smtClean="0"/>
                        <a:t>map.put</a:t>
                      </a:r>
                      <a:r>
                        <a:rPr lang="en-US" sz="800" dirty="0" smtClean="0"/>
                        <a:t>(key, </a:t>
                      </a:r>
                      <a:r>
                        <a:rPr lang="en-US" sz="800" dirty="0" err="1" smtClean="0"/>
                        <a:t>newValue</a:t>
                      </a:r>
                      <a:r>
                        <a:rPr lang="en-US" sz="800" dirty="0" smtClean="0"/>
                        <a:t>);</a:t>
                      </a:r>
                    </a:p>
                    <a:p>
                      <a:r>
                        <a:rPr lang="en-US" sz="800" dirty="0" smtClean="0"/>
                        <a:t>    else</a:t>
                      </a:r>
                    </a:p>
                    <a:p>
                      <a:r>
                        <a:rPr lang="en-US" sz="800" dirty="0" smtClean="0"/>
                        <a:t>       </a:t>
                      </a:r>
                      <a:r>
                        <a:rPr lang="en-US" sz="800" dirty="0" err="1" smtClean="0"/>
                        <a:t>map.remove</a:t>
                      </a:r>
                      <a:r>
                        <a:rPr lang="en-US" sz="800" dirty="0" smtClean="0"/>
                        <a:t>(key);</a:t>
                      </a:r>
                    </a:p>
                    <a:p>
                      <a:r>
                        <a:rPr lang="en-US" sz="800" dirty="0" smtClean="0"/>
                        <a:t> } else {</a:t>
                      </a:r>
                    </a:p>
                    <a:p>
                      <a:r>
                        <a:rPr lang="en-US" sz="800" dirty="0" smtClean="0"/>
                        <a:t>    if (</a:t>
                      </a:r>
                      <a:r>
                        <a:rPr lang="en-US" sz="800" dirty="0" err="1" smtClean="0"/>
                        <a:t>newValue</a:t>
                      </a:r>
                      <a:r>
                        <a:rPr lang="en-US" sz="800" dirty="0" smtClean="0"/>
                        <a:t> != null)</a:t>
                      </a:r>
                    </a:p>
                    <a:p>
                      <a:r>
                        <a:rPr lang="en-US" sz="800" dirty="0" smtClean="0"/>
                        <a:t>       </a:t>
                      </a:r>
                      <a:r>
                        <a:rPr lang="en-US" sz="800" dirty="0" err="1" smtClean="0"/>
                        <a:t>map.put</a:t>
                      </a:r>
                      <a:r>
                        <a:rPr lang="en-US" sz="800" dirty="0" smtClean="0"/>
                        <a:t>(key, </a:t>
                      </a:r>
                      <a:r>
                        <a:rPr lang="en-US" sz="800" dirty="0" err="1" smtClean="0"/>
                        <a:t>newValue</a:t>
                      </a:r>
                      <a:r>
                        <a:rPr lang="en-US" sz="800" dirty="0" smtClean="0"/>
                        <a:t>);</a:t>
                      </a:r>
                    </a:p>
                    <a:p>
                      <a:r>
                        <a:rPr lang="en-US" sz="800" dirty="0" smtClean="0"/>
                        <a:t>}</a:t>
                      </a:r>
                    </a:p>
                    <a:p>
                      <a:r>
                        <a:rPr lang="en-US" sz="800" dirty="0" smtClean="0"/>
                        <a:t>return </a:t>
                      </a:r>
                      <a:r>
                        <a:rPr lang="en-US" sz="800" dirty="0" err="1" smtClean="0"/>
                        <a:t>newValue</a:t>
                      </a:r>
                      <a:r>
                        <a:rPr lang="en-US" sz="800" dirty="0" smtClean="0"/>
                        <a:t>;</a:t>
                      </a:r>
                      <a:endParaRPr lang="en-CA" sz="800" dirty="0"/>
                    </a:p>
                  </a:txBody>
                  <a:tcPr/>
                </a:tc>
              </a:tr>
              <a:tr h="392430">
                <a:tc>
                  <a:txBody>
                    <a:bodyPr/>
                    <a:lstStyle/>
                    <a:p>
                      <a:r>
                        <a:rPr lang="en-US" sz="800" dirty="0" smtClean="0"/>
                        <a:t>default V </a:t>
                      </a:r>
                      <a:r>
                        <a:rPr lang="en-US" sz="800" dirty="0" err="1" smtClean="0"/>
                        <a:t>Map.computeIfAbsent</a:t>
                      </a:r>
                      <a:r>
                        <a:rPr lang="en-US" sz="800" dirty="0" smtClean="0"/>
                        <a:t>(K key, Function&lt;? super K,? extends V&gt; </a:t>
                      </a:r>
                      <a:r>
                        <a:rPr lang="en-US" sz="800" dirty="0" err="1" smtClean="0"/>
                        <a:t>mappingFunction</a:t>
                      </a:r>
                      <a:r>
                        <a:rPr lang="en-US" sz="800" dirty="0" smtClean="0"/>
                        <a:t>)</a:t>
                      </a:r>
                      <a:endParaRPr lang="en-US" sz="800" dirty="0"/>
                    </a:p>
                  </a:txBody>
                  <a:tcPr/>
                </a:tc>
                <a:tc>
                  <a:txBody>
                    <a:bodyPr/>
                    <a:lstStyle/>
                    <a:p>
                      <a:r>
                        <a:rPr lang="en-US" sz="800" dirty="0" smtClean="0"/>
                        <a:t>If the specified key is not already associated with a value (or is mapped to null), attempts to compute its value using the given mapping function and enters it into this map unless null.</a:t>
                      </a:r>
                    </a:p>
                    <a:p>
                      <a:endParaRPr lang="en-US" sz="800" dirty="0" smtClean="0"/>
                    </a:p>
                    <a:p>
                      <a:r>
                        <a:rPr lang="en-US" sz="800" u="sng" dirty="0" smtClean="0"/>
                        <a:t>Returns:</a:t>
                      </a:r>
                      <a:r>
                        <a:rPr lang="en-US" sz="800" dirty="0" smtClean="0"/>
                        <a:t> the current (existing or computed) value associated with the specified key, or null if the computed value is null</a:t>
                      </a:r>
                      <a:endParaRPr lang="en-US" sz="800" dirty="0"/>
                    </a:p>
                  </a:txBody>
                  <a:tcPr/>
                </a:tc>
                <a:tc>
                  <a:txBody>
                    <a:bodyPr/>
                    <a:lstStyle/>
                    <a:p>
                      <a:r>
                        <a:rPr lang="en-US" sz="800" dirty="0" smtClean="0"/>
                        <a:t>The default implementation is equivalent to the following steps for this map, then returning the current value or null if now absent:</a:t>
                      </a:r>
                    </a:p>
                    <a:p>
                      <a:r>
                        <a:rPr lang="en-US" sz="800" dirty="0" smtClean="0"/>
                        <a:t> if (</a:t>
                      </a:r>
                      <a:r>
                        <a:rPr lang="en-US" sz="800" dirty="0" err="1" smtClean="0"/>
                        <a:t>map.get</a:t>
                      </a:r>
                      <a:r>
                        <a:rPr lang="en-US" sz="800" dirty="0" smtClean="0"/>
                        <a:t>(key) == null) {</a:t>
                      </a:r>
                    </a:p>
                    <a:p>
                      <a:r>
                        <a:rPr lang="en-US" sz="800" dirty="0" smtClean="0"/>
                        <a:t>     V </a:t>
                      </a:r>
                      <a:r>
                        <a:rPr lang="en-US" sz="800" dirty="0" err="1" smtClean="0"/>
                        <a:t>newValue</a:t>
                      </a:r>
                      <a:r>
                        <a:rPr lang="en-US" sz="800" dirty="0" smtClean="0"/>
                        <a:t> = </a:t>
                      </a:r>
                      <a:r>
                        <a:rPr lang="en-US" sz="800" dirty="0" err="1" smtClean="0"/>
                        <a:t>mappingFunction.apply</a:t>
                      </a:r>
                      <a:r>
                        <a:rPr lang="en-US" sz="800" dirty="0" smtClean="0"/>
                        <a:t>(key);</a:t>
                      </a:r>
                    </a:p>
                    <a:p>
                      <a:r>
                        <a:rPr lang="en-US" sz="800" dirty="0" smtClean="0"/>
                        <a:t>     if (</a:t>
                      </a:r>
                      <a:r>
                        <a:rPr lang="en-US" sz="800" dirty="0" err="1" smtClean="0"/>
                        <a:t>newValue</a:t>
                      </a:r>
                      <a:r>
                        <a:rPr lang="en-US" sz="800" dirty="0" smtClean="0"/>
                        <a:t> != null)</a:t>
                      </a:r>
                    </a:p>
                    <a:p>
                      <a:r>
                        <a:rPr lang="en-US" sz="800" dirty="0" smtClean="0"/>
                        <a:t>         </a:t>
                      </a:r>
                      <a:r>
                        <a:rPr lang="en-US" sz="800" dirty="0" err="1" smtClean="0"/>
                        <a:t>map.put</a:t>
                      </a:r>
                      <a:r>
                        <a:rPr lang="en-US" sz="800" dirty="0" smtClean="0"/>
                        <a:t>(key, </a:t>
                      </a:r>
                      <a:r>
                        <a:rPr lang="en-US" sz="800" dirty="0" err="1" smtClean="0"/>
                        <a:t>newValue</a:t>
                      </a:r>
                      <a:r>
                        <a:rPr lang="en-US" sz="800" dirty="0" smtClean="0"/>
                        <a:t>);</a:t>
                      </a:r>
                    </a:p>
                    <a:p>
                      <a:r>
                        <a:rPr lang="en-US" sz="800" baseline="0" dirty="0" smtClean="0"/>
                        <a:t> </a:t>
                      </a:r>
                      <a:r>
                        <a:rPr lang="en-US" sz="800" dirty="0" smtClean="0"/>
                        <a:t>}</a:t>
                      </a:r>
                      <a:endParaRPr lang="en-US" sz="800" dirty="0"/>
                    </a:p>
                  </a:txBody>
                  <a:tcPr/>
                </a:tc>
              </a:tr>
              <a:tr h="165546">
                <a:tc>
                  <a:txBody>
                    <a:bodyPr/>
                    <a:lstStyle/>
                    <a:p>
                      <a:r>
                        <a:rPr lang="en-CA" sz="800" dirty="0" smtClean="0"/>
                        <a:t>default V </a:t>
                      </a:r>
                      <a:r>
                        <a:rPr lang="en-CA" sz="800" dirty="0" err="1" smtClean="0"/>
                        <a:t>Map.computeIfPresent</a:t>
                      </a:r>
                      <a:r>
                        <a:rPr lang="en-CA" sz="800" dirty="0" smtClean="0"/>
                        <a:t>(K key, </a:t>
                      </a:r>
                      <a:r>
                        <a:rPr lang="en-CA" sz="800" dirty="0" err="1" smtClean="0"/>
                        <a:t>BiFunction</a:t>
                      </a:r>
                      <a:r>
                        <a:rPr lang="en-CA" sz="800" dirty="0" smtClean="0"/>
                        <a:t>&lt;? super K,? super V,? extends V&gt; </a:t>
                      </a:r>
                      <a:r>
                        <a:rPr lang="en-CA" sz="800" dirty="0" err="1" smtClean="0"/>
                        <a:t>remappingFunction</a:t>
                      </a:r>
                      <a:r>
                        <a:rPr lang="en-CA" sz="800" dirty="0" smtClean="0"/>
                        <a:t>)</a:t>
                      </a:r>
                      <a:endParaRPr lang="en-CA" sz="800" dirty="0"/>
                    </a:p>
                  </a:txBody>
                  <a:tcPr/>
                </a:tc>
                <a:tc>
                  <a:txBody>
                    <a:bodyPr/>
                    <a:lstStyle/>
                    <a:p>
                      <a:r>
                        <a:rPr lang="en-US" sz="800" dirty="0" smtClean="0"/>
                        <a:t>If the value for the specified key is present and non-null, attempts to compute a new mapping given the key and its current mapped value.</a:t>
                      </a:r>
                    </a:p>
                    <a:p>
                      <a:endParaRPr lang="en-US" sz="800" dirty="0" smtClean="0"/>
                    </a:p>
                    <a:p>
                      <a:r>
                        <a:rPr lang="en-US" sz="800" u="sng" dirty="0" smtClean="0"/>
                        <a:t>Returns:</a:t>
                      </a:r>
                      <a:r>
                        <a:rPr lang="en-US" sz="800" dirty="0" smtClean="0"/>
                        <a:t> the new value associated with the specified key, or null if none</a:t>
                      </a:r>
                      <a:endParaRPr lang="en-US" sz="800" dirty="0"/>
                    </a:p>
                  </a:txBody>
                  <a:tcPr/>
                </a:tc>
                <a:tc>
                  <a:txBody>
                    <a:bodyPr/>
                    <a:lstStyle/>
                    <a:p>
                      <a:r>
                        <a:rPr lang="en-US" sz="800" dirty="0" smtClean="0"/>
                        <a:t>The default implementation is equivalent to performing the following steps for this map, then returning the current value or null if now absent:</a:t>
                      </a:r>
                    </a:p>
                    <a:p>
                      <a:r>
                        <a:rPr lang="en-US" sz="800" dirty="0" smtClean="0"/>
                        <a:t> if (</a:t>
                      </a:r>
                      <a:r>
                        <a:rPr lang="en-US" sz="800" dirty="0" err="1" smtClean="0"/>
                        <a:t>map.get</a:t>
                      </a:r>
                      <a:r>
                        <a:rPr lang="en-US" sz="800" dirty="0" smtClean="0"/>
                        <a:t>(key) != null) {</a:t>
                      </a:r>
                    </a:p>
                    <a:p>
                      <a:r>
                        <a:rPr lang="en-US" sz="800" dirty="0" smtClean="0"/>
                        <a:t>     V </a:t>
                      </a:r>
                      <a:r>
                        <a:rPr lang="en-US" sz="800" dirty="0" err="1" smtClean="0"/>
                        <a:t>oldValue</a:t>
                      </a:r>
                      <a:r>
                        <a:rPr lang="en-US" sz="800" dirty="0" smtClean="0"/>
                        <a:t> = </a:t>
                      </a:r>
                      <a:r>
                        <a:rPr lang="en-US" sz="800" dirty="0" err="1" smtClean="0"/>
                        <a:t>map.get</a:t>
                      </a:r>
                      <a:r>
                        <a:rPr lang="en-US" sz="800" dirty="0" smtClean="0"/>
                        <a:t>(key);</a:t>
                      </a:r>
                    </a:p>
                    <a:p>
                      <a:r>
                        <a:rPr lang="en-US" sz="800" dirty="0" smtClean="0"/>
                        <a:t>     V </a:t>
                      </a:r>
                      <a:r>
                        <a:rPr lang="en-US" sz="800" dirty="0" err="1" smtClean="0"/>
                        <a:t>newValue</a:t>
                      </a:r>
                      <a:r>
                        <a:rPr lang="en-US" sz="800" dirty="0" smtClean="0"/>
                        <a:t> = </a:t>
                      </a:r>
                      <a:r>
                        <a:rPr lang="en-US" sz="800" dirty="0" err="1" smtClean="0"/>
                        <a:t>remappingFunction.apply</a:t>
                      </a:r>
                      <a:r>
                        <a:rPr lang="en-US" sz="800" dirty="0" smtClean="0"/>
                        <a:t>(key, </a:t>
                      </a:r>
                      <a:r>
                        <a:rPr lang="en-US" sz="800" dirty="0" err="1" smtClean="0"/>
                        <a:t>oldValue</a:t>
                      </a:r>
                      <a:r>
                        <a:rPr lang="en-US" sz="800" dirty="0" smtClean="0"/>
                        <a:t>);</a:t>
                      </a:r>
                    </a:p>
                    <a:p>
                      <a:r>
                        <a:rPr lang="en-US" sz="800" dirty="0" smtClean="0"/>
                        <a:t>     if (</a:t>
                      </a:r>
                      <a:r>
                        <a:rPr lang="en-US" sz="800" dirty="0" err="1" smtClean="0"/>
                        <a:t>newValue</a:t>
                      </a:r>
                      <a:r>
                        <a:rPr lang="en-US" sz="800" dirty="0" smtClean="0"/>
                        <a:t> != null)</a:t>
                      </a:r>
                    </a:p>
                    <a:p>
                      <a:r>
                        <a:rPr lang="en-US" sz="800" dirty="0" smtClean="0"/>
                        <a:t>         </a:t>
                      </a:r>
                      <a:r>
                        <a:rPr lang="en-US" sz="800" dirty="0" err="1" smtClean="0"/>
                        <a:t>map.put</a:t>
                      </a:r>
                      <a:r>
                        <a:rPr lang="en-US" sz="800" dirty="0" smtClean="0"/>
                        <a:t>(key, </a:t>
                      </a:r>
                      <a:r>
                        <a:rPr lang="en-US" sz="800" dirty="0" err="1" smtClean="0"/>
                        <a:t>newValue</a:t>
                      </a:r>
                      <a:r>
                        <a:rPr lang="en-US" sz="800" dirty="0" smtClean="0"/>
                        <a:t>);</a:t>
                      </a:r>
                    </a:p>
                    <a:p>
                      <a:r>
                        <a:rPr lang="en-US" sz="800" dirty="0" smtClean="0"/>
                        <a:t>     else</a:t>
                      </a:r>
                    </a:p>
                    <a:p>
                      <a:r>
                        <a:rPr lang="en-US" sz="800" dirty="0" smtClean="0"/>
                        <a:t>         </a:t>
                      </a:r>
                      <a:r>
                        <a:rPr lang="en-US" sz="800" dirty="0" err="1" smtClean="0"/>
                        <a:t>map.remove</a:t>
                      </a:r>
                      <a:r>
                        <a:rPr lang="en-US" sz="800" dirty="0" smtClean="0"/>
                        <a:t>(key);</a:t>
                      </a:r>
                    </a:p>
                    <a:p>
                      <a:r>
                        <a:rPr lang="en-US" sz="800" dirty="0" smtClean="0"/>
                        <a:t> }</a:t>
                      </a:r>
                      <a:endParaRPr lang="en-US" sz="800" dirty="0"/>
                    </a:p>
                  </a:txBody>
                  <a:tcPr/>
                </a:tc>
              </a:tr>
            </a:tbl>
          </a:graphicData>
        </a:graphic>
      </p:graphicFrame>
    </p:spTree>
    <p:extLst>
      <p:ext uri="{BB962C8B-B14F-4D97-AF65-F5344CB8AC3E}">
        <p14:creationId xmlns:p14="http://schemas.microsoft.com/office/powerpoint/2010/main" val="3512210518"/>
      </p:ext>
    </p:extLst>
  </p:cSld>
  <p:clrMapOvr>
    <a:masterClrMapping/>
  </p:clrMapOvr>
  <p:transition spd="med" advTm="12000"/>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85648" y="195541"/>
            <a:ext cx="8371854" cy="398348"/>
          </a:xfrm>
        </p:spPr>
        <p:txBody>
          <a:bodyPr/>
          <a:lstStyle/>
          <a:p>
            <a:r>
              <a:rPr lang="en-CA" dirty="0" smtClean="0"/>
              <a:t>Topic 6-1 : Collection improvements, other</a:t>
            </a:r>
            <a:endParaRPr lang="en-US" dirty="0"/>
          </a:p>
        </p:txBody>
      </p:sp>
      <p:sp>
        <p:nvSpPr>
          <p:cNvPr id="87043" name="Rectangle 3"/>
          <p:cNvSpPr>
            <a:spLocks noGrp="1" noChangeArrowheads="1"/>
          </p:cNvSpPr>
          <p:nvPr>
            <p:ph idx="1"/>
          </p:nvPr>
        </p:nvSpPr>
        <p:spPr>
          <a:xfrm>
            <a:off x="385648" y="593889"/>
            <a:ext cx="8371854" cy="1564849"/>
          </a:xfrm>
        </p:spPr>
        <p:txBody>
          <a:bodyPr/>
          <a:lstStyle/>
          <a:p>
            <a:r>
              <a:rPr lang="en-CA" sz="1400" dirty="0" smtClean="0"/>
              <a:t>Removing new cars from the existing collection: </a:t>
            </a:r>
            <a:r>
              <a:rPr lang="en-CA" sz="1400" dirty="0" err="1">
                <a:solidFill>
                  <a:srgbClr val="000000"/>
                </a:solidFill>
              </a:rPr>
              <a:t>myCollection.removeIf</a:t>
            </a:r>
            <a:r>
              <a:rPr lang="en-CA" sz="1400" dirty="0">
                <a:solidFill>
                  <a:srgbClr val="000000"/>
                </a:solidFill>
              </a:rPr>
              <a:t>(Car::</a:t>
            </a:r>
            <a:r>
              <a:rPr lang="en-CA" sz="1400" dirty="0" err="1">
                <a:solidFill>
                  <a:srgbClr val="000000"/>
                </a:solidFill>
              </a:rPr>
              <a:t>isRecent</a:t>
            </a:r>
            <a:r>
              <a:rPr lang="en-CA" sz="1400" dirty="0">
                <a:solidFill>
                  <a:srgbClr val="000000"/>
                </a:solidFill>
              </a:rPr>
              <a:t>);</a:t>
            </a:r>
            <a:endParaRPr lang="en-CA" sz="1400" dirty="0" smtClean="0">
              <a:solidFill>
                <a:srgbClr val="000000"/>
              </a:solidFill>
            </a:endParaRPr>
          </a:p>
          <a:p>
            <a:r>
              <a:rPr lang="en-CA" sz="1400" dirty="0" smtClean="0"/>
              <a:t>Replacing Boolean values from the list by their opposite</a:t>
            </a:r>
            <a:r>
              <a:rPr lang="en-CA" sz="1400" dirty="0"/>
              <a:t>: </a:t>
            </a:r>
            <a:r>
              <a:rPr lang="en-CA" sz="1400" dirty="0" err="1">
                <a:solidFill>
                  <a:srgbClr val="000000"/>
                </a:solidFill>
              </a:rPr>
              <a:t>myList.replaceAll</a:t>
            </a:r>
            <a:r>
              <a:rPr lang="en-CA" sz="1400" dirty="0">
                <a:solidFill>
                  <a:srgbClr val="000000"/>
                </a:solidFill>
              </a:rPr>
              <a:t>(b -&gt; </a:t>
            </a:r>
            <a:r>
              <a:rPr lang="en-CA" sz="1400" dirty="0" err="1">
                <a:solidFill>
                  <a:srgbClr val="000000"/>
                </a:solidFill>
              </a:rPr>
              <a:t>Boolean.valueOf</a:t>
            </a:r>
            <a:r>
              <a:rPr lang="en-CA" sz="1400" dirty="0">
                <a:solidFill>
                  <a:srgbClr val="000000"/>
                </a:solidFill>
              </a:rPr>
              <a:t>(!</a:t>
            </a:r>
            <a:r>
              <a:rPr lang="en-CA" sz="1400" dirty="0" err="1">
                <a:solidFill>
                  <a:srgbClr val="000000"/>
                </a:solidFill>
              </a:rPr>
              <a:t>b.booleanValue</a:t>
            </a:r>
            <a:r>
              <a:rPr lang="en-CA" sz="1400" dirty="0">
                <a:solidFill>
                  <a:srgbClr val="000000"/>
                </a:solidFill>
              </a:rPr>
              <a:t>()));</a:t>
            </a:r>
            <a:endParaRPr lang="en-US" sz="1400" dirty="0">
              <a:solidFill>
                <a:srgbClr val="000000"/>
              </a:solidFill>
            </a:endParaRPr>
          </a:p>
          <a:p>
            <a:r>
              <a:rPr lang="en-US" sz="1400" dirty="0" smtClean="0"/>
              <a:t>Changing each password: </a:t>
            </a:r>
            <a:r>
              <a:rPr lang="en-US" sz="1400" dirty="0" err="1">
                <a:solidFill>
                  <a:srgbClr val="000000"/>
                </a:solidFill>
              </a:rPr>
              <a:t>myMap.replaceAll</a:t>
            </a:r>
            <a:r>
              <a:rPr lang="en-US" sz="1400" dirty="0">
                <a:solidFill>
                  <a:srgbClr val="000000"/>
                </a:solidFill>
              </a:rPr>
              <a:t>((user, pass) -&gt; (pass + "changed"));</a:t>
            </a:r>
            <a:endParaRPr lang="en-US" sz="1400" dirty="0" smtClean="0">
              <a:solidFill>
                <a:srgbClr val="000000"/>
              </a:solidFill>
            </a:endParaRPr>
          </a:p>
          <a:p>
            <a:r>
              <a:rPr lang="en-US" sz="1400" dirty="0" smtClean="0"/>
              <a:t>Listing the content of the map</a:t>
            </a:r>
            <a:r>
              <a:rPr lang="en-US" sz="1400" dirty="0"/>
              <a:t>: </a:t>
            </a:r>
            <a:r>
              <a:rPr lang="en-US" sz="1400" dirty="0" err="1">
                <a:solidFill>
                  <a:srgbClr val="000000"/>
                </a:solidFill>
              </a:rPr>
              <a:t>myMap.forEach</a:t>
            </a:r>
            <a:r>
              <a:rPr lang="en-US" sz="1400" dirty="0">
                <a:solidFill>
                  <a:srgbClr val="000000"/>
                </a:solidFill>
              </a:rPr>
              <a:t>((k, v) -&gt; </a:t>
            </a:r>
            <a:r>
              <a:rPr lang="en-US" sz="1400" dirty="0" smtClean="0">
                <a:solidFill>
                  <a:srgbClr val="000000"/>
                </a:solidFill>
              </a:rPr>
              <a:t>{ </a:t>
            </a:r>
            <a:r>
              <a:rPr lang="en-US" sz="1400" dirty="0" err="1" smtClean="0">
                <a:solidFill>
                  <a:srgbClr val="000000"/>
                </a:solidFill>
              </a:rPr>
              <a:t>System.out.println</a:t>
            </a:r>
            <a:r>
              <a:rPr lang="en-US" sz="1400" dirty="0">
                <a:solidFill>
                  <a:srgbClr val="000000"/>
                </a:solidFill>
              </a:rPr>
              <a:t>("Key: " + k + ", value: " + v</a:t>
            </a:r>
            <a:r>
              <a:rPr lang="en-US" sz="1400" dirty="0" smtClean="0">
                <a:solidFill>
                  <a:srgbClr val="000000"/>
                </a:solidFill>
              </a:rPr>
              <a:t>);</a:t>
            </a:r>
            <a:r>
              <a:rPr lang="en-US" sz="1200" dirty="0" smtClean="0">
                <a:solidFill>
                  <a:srgbClr val="000000"/>
                </a:solidFill>
              </a:rPr>
              <a:t>});</a:t>
            </a:r>
            <a:endParaRPr lang="en-US" sz="1600" dirty="0">
              <a:solidFill>
                <a:srgbClr val="0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518034093"/>
              </p:ext>
            </p:extLst>
          </p:nvPr>
        </p:nvGraphicFramePr>
        <p:xfrm>
          <a:off x="385648" y="2158738"/>
          <a:ext cx="8384639" cy="4114800"/>
        </p:xfrm>
        <a:graphic>
          <a:graphicData uri="http://schemas.openxmlformats.org/drawingml/2006/table">
            <a:tbl>
              <a:tblPr firstRow="1" bandRow="1">
                <a:tableStyleId>{5C22544A-7EE6-4342-B048-85BDC9FD1C3A}</a:tableStyleId>
              </a:tblPr>
              <a:tblGrid>
                <a:gridCol w="2411678"/>
                <a:gridCol w="5972961"/>
              </a:tblGrid>
              <a:tr h="228148">
                <a:tc>
                  <a:txBody>
                    <a:bodyPr/>
                    <a:lstStyle/>
                    <a:p>
                      <a:pPr algn="ctr"/>
                      <a:r>
                        <a:rPr lang="en-US" sz="1000" dirty="0" smtClean="0"/>
                        <a:t>Signature</a:t>
                      </a:r>
                      <a:endParaRPr lang="en-US" sz="1000" dirty="0"/>
                    </a:p>
                  </a:txBody>
                  <a:tcPr/>
                </a:tc>
                <a:tc>
                  <a:txBody>
                    <a:bodyPr/>
                    <a:lstStyle/>
                    <a:p>
                      <a:pPr algn="ctr"/>
                      <a:r>
                        <a:rPr lang="en-US" sz="1000" dirty="0" smtClean="0"/>
                        <a:t>Description</a:t>
                      </a:r>
                      <a:endParaRPr lang="en-US" sz="1000" dirty="0"/>
                    </a:p>
                  </a:txBody>
                  <a:tcPr/>
                </a:tc>
              </a:tr>
              <a:tr h="383044">
                <a:tc>
                  <a:txBody>
                    <a:bodyPr/>
                    <a:lstStyle/>
                    <a:p>
                      <a:r>
                        <a:rPr lang="en-US" sz="1000" dirty="0" smtClean="0"/>
                        <a:t>default boolean </a:t>
                      </a:r>
                      <a:r>
                        <a:rPr lang="en-US" sz="1000" dirty="0" err="1" smtClean="0"/>
                        <a:t>Collection.removeIf</a:t>
                      </a:r>
                      <a:r>
                        <a:rPr lang="en-US" sz="1000" dirty="0" smtClean="0"/>
                        <a:t>(Predicate&lt;? super E&gt; filter)</a:t>
                      </a:r>
                      <a:endParaRPr lang="en-US" sz="1000" dirty="0"/>
                    </a:p>
                  </a:txBody>
                  <a:tcPr/>
                </a:tc>
                <a:tc>
                  <a:txBody>
                    <a:bodyPr/>
                    <a:lstStyle/>
                    <a:p>
                      <a:r>
                        <a:rPr lang="en-US" sz="1000" dirty="0" smtClean="0"/>
                        <a:t>Removes all of the elements of this collection that satisfy the given predicate.</a:t>
                      </a:r>
                      <a:endParaRPr lang="en-US" sz="1000" dirty="0"/>
                    </a:p>
                  </a:txBody>
                  <a:tcPr/>
                </a:tc>
              </a:tr>
              <a:tr h="392430">
                <a:tc>
                  <a:txBody>
                    <a:bodyPr/>
                    <a:lstStyle/>
                    <a:p>
                      <a:r>
                        <a:rPr lang="en-US" sz="1000" dirty="0" smtClean="0"/>
                        <a:t>default void </a:t>
                      </a:r>
                      <a:r>
                        <a:rPr lang="en-US" sz="1000" dirty="0" err="1" smtClean="0"/>
                        <a:t>List.replaceAll</a:t>
                      </a:r>
                      <a:r>
                        <a:rPr lang="en-US" sz="1000" dirty="0" smtClean="0"/>
                        <a:t>(UnaryOperator&lt;E&gt; operator)</a:t>
                      </a:r>
                      <a:endParaRPr lang="en-US" sz="1000" dirty="0"/>
                    </a:p>
                  </a:txBody>
                  <a:tcPr/>
                </a:tc>
                <a:tc>
                  <a:txBody>
                    <a:bodyPr/>
                    <a:lstStyle/>
                    <a:p>
                      <a:r>
                        <a:rPr lang="en-US" sz="1000" dirty="0" smtClean="0"/>
                        <a:t>Replaces each element of this list with the result of applying the operator to that element.</a:t>
                      </a:r>
                      <a:endParaRPr lang="en-US" sz="1000" dirty="0"/>
                    </a:p>
                  </a:txBody>
                  <a:tcPr/>
                </a:tc>
              </a:tr>
              <a:tr h="165546">
                <a:tc>
                  <a:txBody>
                    <a:bodyPr/>
                    <a:lstStyle/>
                    <a:p>
                      <a:r>
                        <a:rPr lang="en-US" sz="1000" dirty="0" smtClean="0"/>
                        <a:t>default void </a:t>
                      </a:r>
                      <a:r>
                        <a:rPr lang="en-US" sz="1000" dirty="0" err="1" smtClean="0"/>
                        <a:t>Map.replaceAll</a:t>
                      </a:r>
                      <a:r>
                        <a:rPr lang="en-US" sz="1000" dirty="0" smtClean="0"/>
                        <a:t>(</a:t>
                      </a:r>
                      <a:r>
                        <a:rPr lang="en-US" sz="1000" dirty="0" err="1" smtClean="0"/>
                        <a:t>BiFunction</a:t>
                      </a:r>
                      <a:r>
                        <a:rPr lang="en-US" sz="1000" dirty="0" smtClean="0"/>
                        <a:t>&lt;? super K,? super V,? extends V&gt; function)</a:t>
                      </a:r>
                      <a:endParaRPr lang="en-CA" sz="1000" dirty="0"/>
                    </a:p>
                  </a:txBody>
                  <a:tcPr/>
                </a:tc>
                <a:tc>
                  <a:txBody>
                    <a:bodyPr/>
                    <a:lstStyle/>
                    <a:p>
                      <a:r>
                        <a:rPr lang="en-US" sz="1000" dirty="0" smtClean="0"/>
                        <a:t>Replaces each entry's value with the result of invoking the given function on that entry until all entries have been processed or the function throws an exception.</a:t>
                      </a:r>
                      <a:endParaRPr lang="en-US" sz="1000" dirty="0"/>
                    </a:p>
                  </a:txBody>
                  <a:tcPr/>
                </a:tc>
              </a:tr>
              <a:tr h="165546">
                <a:tc>
                  <a:txBody>
                    <a:bodyPr/>
                    <a:lstStyle/>
                    <a:p>
                      <a:r>
                        <a:rPr lang="en-CA" sz="1000" dirty="0" smtClean="0"/>
                        <a:t>default void </a:t>
                      </a:r>
                      <a:r>
                        <a:rPr lang="en-CA" sz="1000" dirty="0" err="1" smtClean="0"/>
                        <a:t>Map.forEach</a:t>
                      </a:r>
                      <a:r>
                        <a:rPr lang="en-CA" sz="1000" dirty="0" smtClean="0"/>
                        <a:t>(</a:t>
                      </a:r>
                      <a:r>
                        <a:rPr lang="en-CA" sz="1000" dirty="0" err="1" smtClean="0"/>
                        <a:t>BiConsumer</a:t>
                      </a:r>
                      <a:r>
                        <a:rPr lang="en-CA" sz="1000" dirty="0" smtClean="0"/>
                        <a:t>&lt;? super K,? super V&gt; action)</a:t>
                      </a:r>
                      <a:endParaRPr lang="en-CA" sz="1000" dirty="0"/>
                    </a:p>
                  </a:txBody>
                  <a:tcPr/>
                </a:tc>
                <a:tc>
                  <a:txBody>
                    <a:bodyPr/>
                    <a:lstStyle/>
                    <a:p>
                      <a:r>
                        <a:rPr lang="en-US" sz="1000" dirty="0" smtClean="0"/>
                        <a:t>Performs the given action for each entry in this map until all entries have been processed or the action throws an exception.</a:t>
                      </a:r>
                      <a:endParaRPr lang="en-US" sz="1000" dirty="0"/>
                    </a:p>
                  </a:txBody>
                  <a:tcPr/>
                </a:tc>
              </a:tr>
              <a:tr h="154619">
                <a:tc>
                  <a:txBody>
                    <a:bodyPr/>
                    <a:lstStyle/>
                    <a:p>
                      <a:pPr algn="ctr"/>
                      <a:r>
                        <a:rPr lang="en-CA" sz="1000" b="1" u="sng" dirty="0" smtClean="0"/>
                        <a:t>Out of scope</a:t>
                      </a:r>
                      <a:endParaRPr lang="en-CA" sz="1000" b="1" u="sng" dirty="0"/>
                    </a:p>
                  </a:txBody>
                  <a:tcPr/>
                </a:tc>
                <a:tc>
                  <a:txBody>
                    <a:bodyPr/>
                    <a:lstStyle/>
                    <a:p>
                      <a:pPr algn="ctr"/>
                      <a:r>
                        <a:rPr lang="en-US" sz="1000" b="1" u="sng" dirty="0" smtClean="0"/>
                        <a:t>Out of</a:t>
                      </a:r>
                      <a:r>
                        <a:rPr lang="en-US" sz="1000" b="1" u="sng" baseline="0" dirty="0" smtClean="0"/>
                        <a:t> scope</a:t>
                      </a:r>
                      <a:endParaRPr lang="en-US" sz="1000" b="1" u="sng" dirty="0"/>
                    </a:p>
                  </a:txBody>
                  <a:tcPr/>
                </a:tc>
              </a:tr>
              <a:tr h="165546">
                <a:tc>
                  <a:txBody>
                    <a:bodyPr/>
                    <a:lstStyle/>
                    <a:p>
                      <a:r>
                        <a:rPr lang="en-US" sz="1000" dirty="0" smtClean="0"/>
                        <a:t>default boolean </a:t>
                      </a:r>
                      <a:r>
                        <a:rPr lang="en-US" sz="1000" dirty="0" err="1" smtClean="0"/>
                        <a:t>Map.remove</a:t>
                      </a:r>
                      <a:r>
                        <a:rPr lang="en-US" sz="1000" dirty="0" smtClean="0"/>
                        <a:t>(Object key, Object value)</a:t>
                      </a:r>
                      <a:endParaRPr lang="en-CA" sz="1000" dirty="0"/>
                    </a:p>
                  </a:txBody>
                  <a:tcPr/>
                </a:tc>
                <a:tc>
                  <a:txBody>
                    <a:bodyPr/>
                    <a:lstStyle/>
                    <a:p>
                      <a:r>
                        <a:rPr lang="en-US" sz="1000" dirty="0" smtClean="0"/>
                        <a:t>Removes the entry for the specified key only if it is currently mapped to the specified value.</a:t>
                      </a:r>
                      <a:endParaRPr lang="en-US" sz="1000" dirty="0"/>
                    </a:p>
                  </a:txBody>
                  <a:tcPr/>
                </a:tc>
              </a:tr>
              <a:tr h="165546">
                <a:tc>
                  <a:txBody>
                    <a:bodyPr/>
                    <a:lstStyle/>
                    <a:p>
                      <a:r>
                        <a:rPr lang="en-US" sz="1000" dirty="0" smtClean="0"/>
                        <a:t>default V </a:t>
                      </a:r>
                      <a:r>
                        <a:rPr lang="en-US" sz="1000" dirty="0" err="1" smtClean="0"/>
                        <a:t>Map.replace</a:t>
                      </a:r>
                      <a:r>
                        <a:rPr lang="en-US" sz="1000" dirty="0" smtClean="0"/>
                        <a:t>(K key, V value)</a:t>
                      </a:r>
                      <a:endParaRPr lang="en-CA" sz="1000" dirty="0"/>
                    </a:p>
                  </a:txBody>
                  <a:tcPr/>
                </a:tc>
                <a:tc>
                  <a:txBody>
                    <a:bodyPr/>
                    <a:lstStyle/>
                    <a:p>
                      <a:r>
                        <a:rPr lang="en-US" sz="1000" dirty="0" smtClean="0"/>
                        <a:t>Replaces the entry for the specified key only if it is currently mapped to some value.</a:t>
                      </a:r>
                      <a:endParaRPr lang="en-US" sz="1000" dirty="0"/>
                    </a:p>
                  </a:txBody>
                  <a:tcPr/>
                </a:tc>
              </a:tr>
              <a:tr h="302915">
                <a:tc>
                  <a:txBody>
                    <a:bodyPr/>
                    <a:lstStyle/>
                    <a:p>
                      <a:r>
                        <a:rPr lang="en-US" sz="1000" dirty="0" smtClean="0"/>
                        <a:t>default boolean </a:t>
                      </a:r>
                      <a:r>
                        <a:rPr lang="en-US" sz="1000" dirty="0" err="1" smtClean="0"/>
                        <a:t>Map.replace</a:t>
                      </a:r>
                      <a:r>
                        <a:rPr lang="en-US" sz="1000" dirty="0" smtClean="0"/>
                        <a:t>(K key, V </a:t>
                      </a:r>
                      <a:r>
                        <a:rPr lang="en-US" sz="1000" dirty="0" err="1" smtClean="0"/>
                        <a:t>oldValue</a:t>
                      </a:r>
                      <a:r>
                        <a:rPr lang="en-US" sz="1000" dirty="0" smtClean="0"/>
                        <a:t>, V </a:t>
                      </a:r>
                      <a:r>
                        <a:rPr lang="en-US" sz="1000" dirty="0" err="1" smtClean="0"/>
                        <a:t>newValue</a:t>
                      </a:r>
                      <a:r>
                        <a:rPr lang="en-US" sz="1000" dirty="0" smtClean="0"/>
                        <a:t>)</a:t>
                      </a:r>
                      <a:endParaRPr lang="en-CA" sz="1000" dirty="0"/>
                    </a:p>
                  </a:txBody>
                  <a:tcPr/>
                </a:tc>
                <a:tc>
                  <a:txBody>
                    <a:bodyPr/>
                    <a:lstStyle/>
                    <a:p>
                      <a:r>
                        <a:rPr lang="en-US" sz="1000" dirty="0" smtClean="0"/>
                        <a:t>Replaces the entry for the specified key only if currently mapped to the specified value.</a:t>
                      </a:r>
                      <a:endParaRPr lang="en-US" sz="1000" dirty="0"/>
                    </a:p>
                  </a:txBody>
                  <a:tcPr/>
                </a:tc>
              </a:tr>
              <a:tr h="207409">
                <a:tc>
                  <a:txBody>
                    <a:bodyPr/>
                    <a:lstStyle/>
                    <a:p>
                      <a:r>
                        <a:rPr lang="en-US" sz="1000" dirty="0" smtClean="0"/>
                        <a:t>default V </a:t>
                      </a:r>
                      <a:r>
                        <a:rPr lang="en-US" sz="1000" dirty="0" err="1" smtClean="0"/>
                        <a:t>Map.putIfAbsent</a:t>
                      </a:r>
                      <a:r>
                        <a:rPr lang="en-US" sz="1000" dirty="0" smtClean="0"/>
                        <a:t>(K key, V value)</a:t>
                      </a:r>
                      <a:endParaRPr lang="en-CA" sz="1000" dirty="0"/>
                    </a:p>
                  </a:txBody>
                  <a:tcPr/>
                </a:tc>
                <a:tc>
                  <a:txBody>
                    <a:bodyPr/>
                    <a:lstStyle/>
                    <a:p>
                      <a:r>
                        <a:rPr lang="en-US" sz="1000" dirty="0" smtClean="0"/>
                        <a:t>If the specified key is not already associated with a value (or is mapped to null) associates it with the given value and returns null, else returns the current value.</a:t>
                      </a:r>
                      <a:endParaRPr lang="en-US" sz="1000" dirty="0"/>
                    </a:p>
                  </a:txBody>
                  <a:tcPr/>
                </a:tc>
              </a:tr>
            </a:tbl>
          </a:graphicData>
        </a:graphic>
      </p:graphicFrame>
    </p:spTree>
    <p:extLst>
      <p:ext uri="{BB962C8B-B14F-4D97-AF65-F5344CB8AC3E}">
        <p14:creationId xmlns:p14="http://schemas.microsoft.com/office/powerpoint/2010/main" val="586152081"/>
      </p:ext>
    </p:extLst>
  </p:cSld>
  <p:clrMapOvr>
    <a:masterClrMapping/>
  </p:clrMapOvr>
  <p:transition spd="med" advTm="12000"/>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06085" y="186114"/>
            <a:ext cx="8479696" cy="360642"/>
          </a:xfrm>
        </p:spPr>
        <p:txBody>
          <a:bodyPr/>
          <a:lstStyle/>
          <a:p>
            <a:r>
              <a:rPr lang="en-CA" dirty="0" smtClean="0"/>
              <a:t>Topic 6-2 : Read files using lambda improvements</a:t>
            </a:r>
            <a:endParaRPr lang="en-US" dirty="0"/>
          </a:p>
        </p:txBody>
      </p:sp>
      <p:sp>
        <p:nvSpPr>
          <p:cNvPr id="87043" name="Rectangle 3"/>
          <p:cNvSpPr>
            <a:spLocks noGrp="1" noChangeArrowheads="1"/>
          </p:cNvSpPr>
          <p:nvPr>
            <p:ph idx="1"/>
          </p:nvPr>
        </p:nvSpPr>
        <p:spPr>
          <a:xfrm>
            <a:off x="306085" y="546756"/>
            <a:ext cx="8479696" cy="2102176"/>
          </a:xfrm>
        </p:spPr>
        <p:txBody>
          <a:bodyPr/>
          <a:lstStyle/>
          <a:p>
            <a:pPr marL="0" indent="0">
              <a:buNone/>
            </a:pPr>
            <a:r>
              <a:rPr lang="en-CA" sz="1000" dirty="0" smtClean="0"/>
              <a:t>Misleading question! Only </a:t>
            </a:r>
            <a:r>
              <a:rPr lang="en-CA" sz="1000" dirty="0" err="1" smtClean="0">
                <a:solidFill>
                  <a:srgbClr val="000000"/>
                </a:solidFill>
              </a:rPr>
              <a:t>Files.find</a:t>
            </a:r>
            <a:r>
              <a:rPr lang="en-CA" sz="1000" dirty="0" smtClean="0">
                <a:solidFill>
                  <a:srgbClr val="000000"/>
                </a:solidFill>
              </a:rPr>
              <a:t>()</a:t>
            </a:r>
            <a:r>
              <a:rPr lang="en-CA" sz="1000" dirty="0" smtClean="0"/>
              <a:t> uses a function.</a:t>
            </a:r>
          </a:p>
          <a:p>
            <a:pPr marL="0" indent="0">
              <a:buNone/>
            </a:pPr>
            <a:endParaRPr lang="en-CA" sz="1000" dirty="0" smtClean="0"/>
          </a:p>
          <a:p>
            <a:pPr marL="0" indent="0">
              <a:buNone/>
            </a:pPr>
            <a:r>
              <a:rPr lang="en-US" sz="1000" dirty="0"/>
              <a:t>// finds and display all the </a:t>
            </a:r>
            <a:r>
              <a:rPr lang="en-US" sz="1000" dirty="0" smtClean="0"/>
              <a:t>folders whatever </a:t>
            </a:r>
            <a:r>
              <a:rPr lang="en-US" sz="1000" dirty="0"/>
              <a:t>their path up to 2 levels below c:\</a:t>
            </a:r>
            <a:r>
              <a:rPr lang="en-US" sz="1000" dirty="0" smtClean="0"/>
              <a:t>WINDOWS</a:t>
            </a:r>
            <a:br>
              <a:rPr lang="en-US" sz="1000" dirty="0" smtClean="0"/>
            </a:br>
            <a:r>
              <a:rPr lang="en-US" sz="1000" dirty="0" err="1" smtClean="0">
                <a:solidFill>
                  <a:srgbClr val="000000"/>
                </a:solidFill>
              </a:rPr>
              <a:t>Files.find</a:t>
            </a:r>
            <a:r>
              <a:rPr lang="en-US" sz="1000" dirty="0" smtClean="0">
                <a:solidFill>
                  <a:srgbClr val="000000"/>
                </a:solidFill>
              </a:rPr>
              <a:t>(new </a:t>
            </a:r>
            <a:r>
              <a:rPr lang="en-US" sz="1000" dirty="0">
                <a:solidFill>
                  <a:srgbClr val="000000"/>
                </a:solidFill>
              </a:rPr>
              <a:t>File("C:/WINDOWS").</a:t>
            </a:r>
            <a:r>
              <a:rPr lang="en-US" sz="1000" dirty="0" err="1">
                <a:solidFill>
                  <a:srgbClr val="000000"/>
                </a:solidFill>
              </a:rPr>
              <a:t>toPath</a:t>
            </a:r>
            <a:r>
              <a:rPr lang="en-US" sz="1000" dirty="0" smtClean="0">
                <a:solidFill>
                  <a:srgbClr val="000000"/>
                </a:solidFill>
              </a:rPr>
              <a:t>(), 2, (</a:t>
            </a:r>
            <a:r>
              <a:rPr lang="en-US" sz="1000" dirty="0">
                <a:solidFill>
                  <a:srgbClr val="000000"/>
                </a:solidFill>
              </a:rPr>
              <a:t>path, </a:t>
            </a:r>
            <a:r>
              <a:rPr lang="en-US" sz="1000" dirty="0" err="1">
                <a:solidFill>
                  <a:srgbClr val="000000"/>
                </a:solidFill>
              </a:rPr>
              <a:t>basicFileAttributes</a:t>
            </a:r>
            <a:r>
              <a:rPr lang="en-US" sz="1000" dirty="0">
                <a:solidFill>
                  <a:srgbClr val="000000"/>
                </a:solidFill>
              </a:rPr>
              <a:t>) -&gt; </a:t>
            </a:r>
            <a:r>
              <a:rPr lang="en-US" sz="1000" dirty="0" err="1" smtClean="0">
                <a:solidFill>
                  <a:srgbClr val="000000"/>
                </a:solidFill>
              </a:rPr>
              <a:t>basicFileAttributes.isDirectory</a:t>
            </a:r>
            <a:r>
              <a:rPr lang="en-US" sz="1000" dirty="0">
                <a:solidFill>
                  <a:srgbClr val="000000"/>
                </a:solidFill>
              </a:rPr>
              <a:t>(), </a:t>
            </a:r>
            <a:r>
              <a:rPr lang="en-US" sz="1000" dirty="0" err="1">
                <a:solidFill>
                  <a:srgbClr val="000000"/>
                </a:solidFill>
              </a:rPr>
              <a:t>FileVisitOption.FOLLOW_LINKS</a:t>
            </a:r>
            <a:r>
              <a:rPr lang="en-US" sz="1000" dirty="0" smtClean="0">
                <a:solidFill>
                  <a:srgbClr val="000000"/>
                </a:solidFill>
              </a:rPr>
              <a:t>).</a:t>
            </a:r>
            <a:r>
              <a:rPr lang="en-US" sz="1000" dirty="0" err="1">
                <a:solidFill>
                  <a:srgbClr val="000000"/>
                </a:solidFill>
              </a:rPr>
              <a:t>forEachOrdered</a:t>
            </a:r>
            <a:r>
              <a:rPr lang="en-US" sz="1000" dirty="0">
                <a:solidFill>
                  <a:srgbClr val="000000"/>
                </a:solidFill>
              </a:rPr>
              <a:t>(</a:t>
            </a:r>
            <a:r>
              <a:rPr lang="en-US" sz="1000" dirty="0" err="1">
                <a:solidFill>
                  <a:srgbClr val="000000"/>
                </a:solidFill>
              </a:rPr>
              <a:t>System.out</a:t>
            </a:r>
            <a:r>
              <a:rPr lang="en-US" sz="1000" dirty="0">
                <a:solidFill>
                  <a:srgbClr val="000000"/>
                </a:solidFill>
              </a:rPr>
              <a:t>::</a:t>
            </a:r>
            <a:r>
              <a:rPr lang="en-US" sz="1000" dirty="0" err="1">
                <a:solidFill>
                  <a:srgbClr val="000000"/>
                </a:solidFill>
              </a:rPr>
              <a:t>println</a:t>
            </a:r>
            <a:r>
              <a:rPr lang="en-US" sz="1000" dirty="0" smtClean="0">
                <a:solidFill>
                  <a:srgbClr val="000000"/>
                </a:solidFill>
              </a:rPr>
              <a:t>);</a:t>
            </a:r>
          </a:p>
          <a:p>
            <a:pPr marL="0" indent="0">
              <a:buNone/>
            </a:pPr>
            <a:endParaRPr lang="en-US" sz="1000" dirty="0">
              <a:solidFill>
                <a:srgbClr val="000000"/>
              </a:solidFill>
            </a:endParaRPr>
          </a:p>
          <a:p>
            <a:pPr marL="0" indent="0">
              <a:buNone/>
            </a:pPr>
            <a:r>
              <a:rPr lang="en-US" sz="1000" dirty="0" smtClean="0"/>
              <a:t>// </a:t>
            </a:r>
            <a:r>
              <a:rPr lang="en-US" sz="1000" dirty="0"/>
              <a:t>displays the content of the </a:t>
            </a:r>
            <a:r>
              <a:rPr lang="en-US" sz="1000" dirty="0" smtClean="0"/>
              <a:t>file</a:t>
            </a:r>
            <a:br>
              <a:rPr lang="en-US" sz="1000" dirty="0" smtClean="0"/>
            </a:br>
            <a:r>
              <a:rPr lang="en-US" sz="1000" dirty="0" err="1" smtClean="0">
                <a:solidFill>
                  <a:srgbClr val="000000"/>
                </a:solidFill>
              </a:rPr>
              <a:t>Files.lines</a:t>
            </a:r>
            <a:r>
              <a:rPr lang="en-US" sz="1000" dirty="0" smtClean="0">
                <a:solidFill>
                  <a:srgbClr val="000000"/>
                </a:solidFill>
              </a:rPr>
              <a:t>(new </a:t>
            </a:r>
            <a:r>
              <a:rPr lang="en-US" sz="1000" dirty="0">
                <a:solidFill>
                  <a:srgbClr val="000000"/>
                </a:solidFill>
              </a:rPr>
              <a:t>File("C:/workspaces/dictionnary.txt").</a:t>
            </a:r>
            <a:r>
              <a:rPr lang="en-US" sz="1000" dirty="0" err="1">
                <a:solidFill>
                  <a:srgbClr val="000000"/>
                </a:solidFill>
              </a:rPr>
              <a:t>toPath</a:t>
            </a:r>
            <a:r>
              <a:rPr lang="en-US" sz="1000" dirty="0" smtClean="0">
                <a:solidFill>
                  <a:srgbClr val="000000"/>
                </a:solidFill>
              </a:rPr>
              <a:t>(),</a:t>
            </a:r>
            <a:r>
              <a:rPr lang="en-US" sz="1000" dirty="0" err="1" smtClean="0">
                <a:solidFill>
                  <a:srgbClr val="000000"/>
                </a:solidFill>
              </a:rPr>
              <a:t>Charset.defaultCharset</a:t>
            </a:r>
            <a:r>
              <a:rPr lang="en-US" sz="1000" dirty="0">
                <a:solidFill>
                  <a:srgbClr val="000000"/>
                </a:solidFill>
              </a:rPr>
              <a:t>()).</a:t>
            </a:r>
            <a:r>
              <a:rPr lang="en-US" sz="1000" dirty="0" err="1">
                <a:solidFill>
                  <a:srgbClr val="000000"/>
                </a:solidFill>
              </a:rPr>
              <a:t>forEachOrdered</a:t>
            </a:r>
            <a:r>
              <a:rPr lang="en-US" sz="1000" dirty="0">
                <a:solidFill>
                  <a:srgbClr val="000000"/>
                </a:solidFill>
              </a:rPr>
              <a:t>(</a:t>
            </a:r>
            <a:r>
              <a:rPr lang="en-US" sz="1000" dirty="0" err="1">
                <a:solidFill>
                  <a:srgbClr val="000000"/>
                </a:solidFill>
              </a:rPr>
              <a:t>System.out</a:t>
            </a:r>
            <a:r>
              <a:rPr lang="en-US" sz="1000" dirty="0">
                <a:solidFill>
                  <a:srgbClr val="000000"/>
                </a:solidFill>
              </a:rPr>
              <a:t>::</a:t>
            </a:r>
            <a:r>
              <a:rPr lang="en-US" sz="1000" dirty="0" err="1">
                <a:solidFill>
                  <a:srgbClr val="000000"/>
                </a:solidFill>
              </a:rPr>
              <a:t>println</a:t>
            </a:r>
            <a:r>
              <a:rPr lang="en-US" sz="1000" dirty="0" smtClean="0">
                <a:solidFill>
                  <a:srgbClr val="000000"/>
                </a:solidFill>
              </a:rPr>
              <a:t>);</a:t>
            </a:r>
          </a:p>
          <a:p>
            <a:pPr marL="0" indent="0">
              <a:buNone/>
            </a:pPr>
            <a:endParaRPr lang="en-US" sz="1000" dirty="0">
              <a:solidFill>
                <a:srgbClr val="000000"/>
              </a:solidFill>
            </a:endParaRPr>
          </a:p>
          <a:p>
            <a:pPr marL="0" indent="0">
              <a:buNone/>
            </a:pPr>
            <a:r>
              <a:rPr lang="en-US" sz="1000" dirty="0">
                <a:solidFill>
                  <a:schemeClr val="tx1"/>
                </a:solidFill>
              </a:rPr>
              <a:t>// finds and display all the files and folders up to 2 levels </a:t>
            </a:r>
            <a:r>
              <a:rPr lang="en-US" sz="1000" dirty="0" smtClean="0">
                <a:solidFill>
                  <a:schemeClr val="tx1"/>
                </a:solidFill>
              </a:rPr>
              <a:t>below </a:t>
            </a:r>
            <a:r>
              <a:rPr lang="en-US" sz="1000" dirty="0">
                <a:solidFill>
                  <a:schemeClr val="tx1"/>
                </a:solidFill>
              </a:rPr>
              <a:t>c:\WINDOWS w/o </a:t>
            </a:r>
            <a:r>
              <a:rPr lang="en-US" sz="1000" dirty="0" smtClean="0">
                <a:solidFill>
                  <a:schemeClr val="tx1"/>
                </a:solidFill>
              </a:rPr>
              <a:t>filtering</a:t>
            </a:r>
            <a:br>
              <a:rPr lang="en-US" sz="1000" dirty="0" smtClean="0">
                <a:solidFill>
                  <a:schemeClr val="tx1"/>
                </a:solidFill>
              </a:rPr>
            </a:br>
            <a:r>
              <a:rPr lang="en-US" sz="1000" dirty="0" err="1" smtClean="0">
                <a:solidFill>
                  <a:srgbClr val="000000"/>
                </a:solidFill>
              </a:rPr>
              <a:t>Files.walk</a:t>
            </a:r>
            <a:r>
              <a:rPr lang="en-US" sz="1000" dirty="0" smtClean="0">
                <a:solidFill>
                  <a:srgbClr val="000000"/>
                </a:solidFill>
              </a:rPr>
              <a:t>(new </a:t>
            </a:r>
            <a:r>
              <a:rPr lang="en-US" sz="1000" dirty="0">
                <a:solidFill>
                  <a:srgbClr val="000000"/>
                </a:solidFill>
              </a:rPr>
              <a:t>File("C:/WINDOWS").</a:t>
            </a:r>
            <a:r>
              <a:rPr lang="en-US" sz="1000" dirty="0" err="1">
                <a:solidFill>
                  <a:srgbClr val="000000"/>
                </a:solidFill>
              </a:rPr>
              <a:t>toPath</a:t>
            </a:r>
            <a:r>
              <a:rPr lang="en-US" sz="1000" dirty="0">
                <a:solidFill>
                  <a:srgbClr val="000000"/>
                </a:solidFill>
              </a:rPr>
              <a:t>(), 2,FileVisitOption.FOLLOW_LINKS).</a:t>
            </a:r>
            <a:r>
              <a:rPr lang="en-US" sz="1000" dirty="0" err="1">
                <a:solidFill>
                  <a:srgbClr val="000000"/>
                </a:solidFill>
              </a:rPr>
              <a:t>forEachOrdered</a:t>
            </a:r>
            <a:r>
              <a:rPr lang="en-US" sz="1000" dirty="0">
                <a:solidFill>
                  <a:srgbClr val="000000"/>
                </a:solidFill>
              </a:rPr>
              <a:t>(</a:t>
            </a:r>
            <a:r>
              <a:rPr lang="en-US" sz="1000" dirty="0" err="1">
                <a:solidFill>
                  <a:srgbClr val="000000"/>
                </a:solidFill>
              </a:rPr>
              <a:t>System.out</a:t>
            </a:r>
            <a:r>
              <a:rPr lang="en-US" sz="1000" dirty="0">
                <a:solidFill>
                  <a:srgbClr val="000000"/>
                </a:solidFill>
              </a:rPr>
              <a:t>::</a:t>
            </a:r>
            <a:r>
              <a:rPr lang="en-US" sz="1000" dirty="0" err="1">
                <a:solidFill>
                  <a:srgbClr val="000000"/>
                </a:solidFill>
              </a:rPr>
              <a:t>println</a:t>
            </a:r>
            <a:r>
              <a:rPr lang="en-US" sz="1000" dirty="0">
                <a:solidFill>
                  <a:srgbClr val="000000"/>
                </a:solidFill>
              </a:rPr>
              <a:t>);</a:t>
            </a:r>
          </a:p>
        </p:txBody>
      </p:sp>
      <p:graphicFrame>
        <p:nvGraphicFramePr>
          <p:cNvPr id="4" name="Table 3"/>
          <p:cNvGraphicFramePr>
            <a:graphicFrameLocks noGrp="1"/>
          </p:cNvGraphicFramePr>
          <p:nvPr>
            <p:extLst>
              <p:ext uri="{D42A27DB-BD31-4B8C-83A1-F6EECF244321}">
                <p14:modId xmlns:p14="http://schemas.microsoft.com/office/powerpoint/2010/main" val="3118488360"/>
              </p:ext>
            </p:extLst>
          </p:nvPr>
        </p:nvGraphicFramePr>
        <p:xfrm>
          <a:off x="306085" y="2684735"/>
          <a:ext cx="8479696" cy="3703320"/>
        </p:xfrm>
        <a:graphic>
          <a:graphicData uri="http://schemas.openxmlformats.org/drawingml/2006/table">
            <a:tbl>
              <a:tblPr firstRow="1" bandRow="1">
                <a:tableStyleId>{5C22544A-7EE6-4342-B048-85BDC9FD1C3A}</a:tableStyleId>
              </a:tblPr>
              <a:tblGrid>
                <a:gridCol w="3593751"/>
                <a:gridCol w="4885945"/>
              </a:tblGrid>
              <a:tr h="228148">
                <a:tc>
                  <a:txBody>
                    <a:bodyPr/>
                    <a:lstStyle/>
                    <a:p>
                      <a:pPr algn="ctr"/>
                      <a:r>
                        <a:rPr lang="en-US" sz="900" dirty="0" smtClean="0"/>
                        <a:t>Signature</a:t>
                      </a:r>
                      <a:endParaRPr lang="en-US" sz="900" dirty="0"/>
                    </a:p>
                  </a:txBody>
                  <a:tcPr/>
                </a:tc>
                <a:tc>
                  <a:txBody>
                    <a:bodyPr/>
                    <a:lstStyle/>
                    <a:p>
                      <a:pPr algn="ctr"/>
                      <a:r>
                        <a:rPr lang="en-US" sz="900" dirty="0" smtClean="0"/>
                        <a:t>Description</a:t>
                      </a:r>
                      <a:endParaRPr lang="en-US" sz="900" dirty="0"/>
                    </a:p>
                  </a:txBody>
                  <a:tcPr/>
                </a:tc>
              </a:tr>
              <a:tr h="383044">
                <a:tc>
                  <a:txBody>
                    <a:bodyPr/>
                    <a:lstStyle/>
                    <a:p>
                      <a:r>
                        <a:rPr lang="en-US" sz="900" dirty="0" smtClean="0"/>
                        <a:t>static Stream&lt;Path&gt; </a:t>
                      </a:r>
                      <a:r>
                        <a:rPr lang="en-US" sz="900" dirty="0" err="1" smtClean="0"/>
                        <a:t>Files.find</a:t>
                      </a:r>
                      <a:r>
                        <a:rPr lang="en-US" sz="900" dirty="0" smtClean="0"/>
                        <a:t>(Path start, </a:t>
                      </a:r>
                      <a:r>
                        <a:rPr lang="en-US" sz="900" dirty="0" err="1" smtClean="0"/>
                        <a:t>int</a:t>
                      </a:r>
                      <a:r>
                        <a:rPr lang="en-US" sz="900" dirty="0" smtClean="0"/>
                        <a:t> </a:t>
                      </a:r>
                      <a:r>
                        <a:rPr lang="en-US" sz="900" dirty="0" err="1" smtClean="0"/>
                        <a:t>maxDepth</a:t>
                      </a:r>
                      <a:r>
                        <a:rPr lang="en-US" sz="900" dirty="0" smtClean="0"/>
                        <a:t>, </a:t>
                      </a:r>
                      <a:r>
                        <a:rPr lang="en-US" sz="900" dirty="0" err="1" smtClean="0"/>
                        <a:t>BiPredicate</a:t>
                      </a:r>
                      <a:r>
                        <a:rPr lang="en-US" sz="900" dirty="0" smtClean="0"/>
                        <a:t>&lt;</a:t>
                      </a:r>
                      <a:r>
                        <a:rPr lang="en-US" sz="900" dirty="0" err="1" smtClean="0"/>
                        <a:t>Path,BasicFileAttributes</a:t>
                      </a:r>
                      <a:r>
                        <a:rPr lang="en-US" sz="900" dirty="0" smtClean="0"/>
                        <a:t>&gt; matcher, </a:t>
                      </a:r>
                      <a:r>
                        <a:rPr lang="en-US" sz="900" dirty="0" err="1" smtClean="0"/>
                        <a:t>FileVisitOption</a:t>
                      </a:r>
                      <a:r>
                        <a:rPr lang="en-US" sz="900" dirty="0" smtClean="0"/>
                        <a:t>... options)</a:t>
                      </a:r>
                      <a:endParaRPr lang="en-US" sz="900" dirty="0"/>
                    </a:p>
                  </a:txBody>
                  <a:tcPr/>
                </a:tc>
                <a:tc>
                  <a:txBody>
                    <a:bodyPr/>
                    <a:lstStyle/>
                    <a:p>
                      <a:r>
                        <a:rPr lang="en-US" sz="900" dirty="0" smtClean="0"/>
                        <a:t>Return a Stream that is lazily populated with Path by searching for files in a file tree rooted at a given starting file. The file tree is traversed </a:t>
                      </a:r>
                      <a:r>
                        <a:rPr lang="en-US" sz="900" i="1" dirty="0" smtClean="0"/>
                        <a:t>depth-first like </a:t>
                      </a:r>
                      <a:r>
                        <a:rPr lang="en-US" sz="900" i="0" dirty="0" smtClean="0"/>
                        <a:t>in walk() which is called.</a:t>
                      </a:r>
                      <a:endParaRPr lang="en-US" sz="900" i="0" dirty="0"/>
                    </a:p>
                  </a:txBody>
                  <a:tcPr/>
                </a:tc>
              </a:tr>
              <a:tr h="0">
                <a:tc>
                  <a:txBody>
                    <a:bodyPr/>
                    <a:lstStyle/>
                    <a:p>
                      <a:r>
                        <a:rPr lang="en-US" sz="900" dirty="0" smtClean="0"/>
                        <a:t>static Stream&lt;String&gt; </a:t>
                      </a:r>
                      <a:r>
                        <a:rPr lang="en-US" sz="900" dirty="0" err="1" smtClean="0"/>
                        <a:t>Files.lines</a:t>
                      </a:r>
                      <a:r>
                        <a:rPr lang="en-US" sz="900" dirty="0" smtClean="0"/>
                        <a:t>(Path path)</a:t>
                      </a:r>
                      <a:endParaRPr lang="en-US" sz="900" dirty="0"/>
                    </a:p>
                  </a:txBody>
                  <a:tcPr/>
                </a:tc>
                <a:tc>
                  <a:txBody>
                    <a:bodyPr/>
                    <a:lstStyle/>
                    <a:p>
                      <a:r>
                        <a:rPr lang="en-US" sz="900" dirty="0" smtClean="0"/>
                        <a:t>Read all lines from a file as a Stream.</a:t>
                      </a:r>
                      <a:endParaRPr lang="en-US" sz="900" dirty="0"/>
                    </a:p>
                  </a:txBody>
                  <a:tcPr/>
                </a:tc>
              </a:tr>
              <a:tr h="0">
                <a:tc>
                  <a:txBody>
                    <a:bodyPr/>
                    <a:lstStyle/>
                    <a:p>
                      <a:r>
                        <a:rPr lang="en-US" sz="900" dirty="0" smtClean="0"/>
                        <a:t>static Stream&lt;String&gt; </a:t>
                      </a:r>
                      <a:r>
                        <a:rPr lang="en-US" sz="900" dirty="0" err="1" smtClean="0"/>
                        <a:t>Files.lines</a:t>
                      </a:r>
                      <a:r>
                        <a:rPr lang="en-US" sz="900" dirty="0" smtClean="0"/>
                        <a:t>(Path </a:t>
                      </a:r>
                      <a:r>
                        <a:rPr lang="en-US" sz="900" dirty="0" err="1" smtClean="0"/>
                        <a:t>path</a:t>
                      </a:r>
                      <a:r>
                        <a:rPr lang="en-US" sz="900" dirty="0" smtClean="0"/>
                        <a:t>, Charset </a:t>
                      </a:r>
                      <a:r>
                        <a:rPr lang="en-US" sz="900" dirty="0" err="1" smtClean="0"/>
                        <a:t>cs</a:t>
                      </a:r>
                      <a:r>
                        <a:rPr lang="en-US" sz="900" dirty="0" smtClean="0"/>
                        <a:t>)</a:t>
                      </a:r>
                      <a:endParaRPr lang="en-US" sz="900" dirty="0"/>
                    </a:p>
                  </a:txBody>
                  <a:tcPr/>
                </a:tc>
                <a:tc>
                  <a:txBody>
                    <a:bodyPr/>
                    <a:lstStyle/>
                    <a:p>
                      <a:r>
                        <a:rPr lang="en-US" sz="900" dirty="0" smtClean="0"/>
                        <a:t>Read all lines from a file as a Stream.</a:t>
                      </a:r>
                      <a:endParaRPr lang="en-US" sz="900" dirty="0"/>
                    </a:p>
                  </a:txBody>
                  <a:tcPr/>
                </a:tc>
              </a:tr>
              <a:tr h="151124">
                <a:tc>
                  <a:txBody>
                    <a:bodyPr/>
                    <a:lstStyle/>
                    <a:p>
                      <a:r>
                        <a:rPr lang="en-US" sz="900" dirty="0" smtClean="0"/>
                        <a:t>static Stream&lt;Path&gt; </a:t>
                      </a:r>
                      <a:r>
                        <a:rPr lang="en-US" sz="900" dirty="0" err="1" smtClean="0"/>
                        <a:t>Files.walk</a:t>
                      </a:r>
                      <a:r>
                        <a:rPr lang="en-US" sz="900" dirty="0" smtClean="0"/>
                        <a:t>(Path start, </a:t>
                      </a:r>
                      <a:r>
                        <a:rPr lang="en-US" sz="900" dirty="0" err="1" smtClean="0"/>
                        <a:t>FileVisitOption</a:t>
                      </a:r>
                      <a:r>
                        <a:rPr lang="en-US" sz="900" dirty="0" smtClean="0"/>
                        <a:t>... options)</a:t>
                      </a:r>
                      <a:endParaRPr lang="en-US" sz="9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Return a Stream that is lazily populated with Path by walking the file tree rooted at a given starting file. The file tree is traversed </a:t>
                      </a:r>
                      <a:r>
                        <a:rPr lang="en-US" sz="900" i="1" dirty="0" smtClean="0"/>
                        <a:t>depth-first.</a:t>
                      </a:r>
                      <a:endParaRPr lang="en-US" sz="900" i="0" dirty="0" smtClean="0"/>
                    </a:p>
                  </a:txBody>
                  <a:tcPr/>
                </a:tc>
              </a:tr>
              <a:tr h="249477">
                <a:tc>
                  <a:txBody>
                    <a:bodyPr/>
                    <a:lstStyle/>
                    <a:p>
                      <a:r>
                        <a:rPr lang="en-US" sz="900" dirty="0" smtClean="0"/>
                        <a:t>static Stream&lt;Path&gt; </a:t>
                      </a:r>
                      <a:r>
                        <a:rPr lang="en-US" sz="900" dirty="0" err="1" smtClean="0"/>
                        <a:t>Files.walk</a:t>
                      </a:r>
                      <a:r>
                        <a:rPr lang="en-US" sz="900" dirty="0" smtClean="0"/>
                        <a:t>(Path start, </a:t>
                      </a:r>
                      <a:r>
                        <a:rPr lang="en-US" sz="900" dirty="0" err="1" smtClean="0"/>
                        <a:t>int</a:t>
                      </a:r>
                      <a:r>
                        <a:rPr lang="en-US" sz="900" dirty="0" smtClean="0"/>
                        <a:t> </a:t>
                      </a:r>
                      <a:r>
                        <a:rPr lang="en-US" sz="900" dirty="0" err="1" smtClean="0"/>
                        <a:t>maxDepth</a:t>
                      </a:r>
                      <a:r>
                        <a:rPr lang="en-US" sz="900" dirty="0" smtClean="0"/>
                        <a:t>, </a:t>
                      </a:r>
                      <a:r>
                        <a:rPr lang="en-US" sz="900" dirty="0" err="1" smtClean="0"/>
                        <a:t>FileVisitOption</a:t>
                      </a:r>
                      <a:r>
                        <a:rPr lang="en-US" sz="900" dirty="0" smtClean="0"/>
                        <a:t>... options)</a:t>
                      </a:r>
                      <a:endParaRPr lang="en-US" sz="9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Return a Stream that is lazily populated with Path by walking the file tree rooted at a given starting file. The file tree is traversed </a:t>
                      </a:r>
                      <a:r>
                        <a:rPr lang="en-US" sz="900" i="1" dirty="0" smtClean="0"/>
                        <a:t>depth-first.</a:t>
                      </a:r>
                      <a:endParaRPr lang="en-US" sz="900" i="0" dirty="0" smtClean="0"/>
                    </a:p>
                  </a:txBody>
                  <a:tcPr/>
                </a:tc>
              </a:tr>
              <a:tr h="0">
                <a:tc>
                  <a:txBody>
                    <a:bodyPr/>
                    <a:lstStyle/>
                    <a:p>
                      <a:pPr algn="ctr"/>
                      <a:r>
                        <a:rPr lang="en-CA" sz="900" b="1" u="sng" dirty="0" smtClean="0"/>
                        <a:t>Out of scope</a:t>
                      </a:r>
                      <a:endParaRPr lang="en-CA" sz="900" b="1" u="sng" dirty="0"/>
                    </a:p>
                  </a:txBody>
                  <a:tcPr/>
                </a:tc>
                <a:tc>
                  <a:txBody>
                    <a:bodyPr/>
                    <a:lstStyle/>
                    <a:p>
                      <a:pPr algn="ctr"/>
                      <a:r>
                        <a:rPr lang="en-US" sz="900" b="1" u="sng" dirty="0" smtClean="0"/>
                        <a:t>Out of</a:t>
                      </a:r>
                      <a:r>
                        <a:rPr lang="en-US" sz="900" b="1" u="sng" baseline="0" dirty="0" smtClean="0"/>
                        <a:t> scope</a:t>
                      </a:r>
                      <a:endParaRPr lang="en-US" sz="900" b="1" u="sng" dirty="0"/>
                    </a:p>
                  </a:txBody>
                  <a:tcPr/>
                </a:tc>
              </a:tr>
              <a:tr h="165546">
                <a:tc>
                  <a:txBody>
                    <a:bodyPr/>
                    <a:lstStyle/>
                    <a:p>
                      <a:r>
                        <a:rPr lang="en-US" sz="900" dirty="0" smtClean="0"/>
                        <a:t>static Stream&lt;Path&gt; </a:t>
                      </a:r>
                      <a:r>
                        <a:rPr lang="en-US" sz="900" dirty="0" err="1" smtClean="0"/>
                        <a:t>Files.list</a:t>
                      </a:r>
                      <a:r>
                        <a:rPr lang="en-US" sz="900" dirty="0" smtClean="0"/>
                        <a:t>(Path </a:t>
                      </a:r>
                      <a:r>
                        <a:rPr lang="en-US" sz="900" dirty="0" err="1" smtClean="0"/>
                        <a:t>dir</a:t>
                      </a:r>
                      <a:r>
                        <a:rPr lang="en-US" sz="900" dirty="0" smtClean="0"/>
                        <a:t>)</a:t>
                      </a:r>
                      <a:endParaRPr lang="en-US" sz="900" dirty="0"/>
                    </a:p>
                  </a:txBody>
                  <a:tcPr/>
                </a:tc>
                <a:tc>
                  <a:txBody>
                    <a:bodyPr/>
                    <a:lstStyle/>
                    <a:p>
                      <a:r>
                        <a:rPr lang="en-US" sz="900" dirty="0" smtClean="0"/>
                        <a:t>Return a lazily populated Stream, the elements of which are the entries in the directory.</a:t>
                      </a:r>
                      <a:endParaRPr lang="en-US" sz="900" dirty="0"/>
                    </a:p>
                  </a:txBody>
                  <a:tcPr/>
                </a:tc>
              </a:tr>
              <a:tr h="185061">
                <a:tc>
                  <a:txBody>
                    <a:bodyPr/>
                    <a:lstStyle/>
                    <a:p>
                      <a:r>
                        <a:rPr lang="en-US" sz="900" dirty="0" smtClean="0"/>
                        <a:t>public static </a:t>
                      </a:r>
                      <a:r>
                        <a:rPr lang="en-US" sz="900" dirty="0" err="1" smtClean="0"/>
                        <a:t>BufferedReader</a:t>
                      </a:r>
                      <a:r>
                        <a:rPr lang="en-US" sz="900" dirty="0" smtClean="0"/>
                        <a:t> </a:t>
                      </a:r>
                      <a:r>
                        <a:rPr lang="en-US" sz="900" dirty="0" err="1" smtClean="0"/>
                        <a:t>Files.newBufferedReader</a:t>
                      </a:r>
                      <a:r>
                        <a:rPr lang="en-US" sz="900" dirty="0" smtClean="0"/>
                        <a:t>(Path path)</a:t>
                      </a:r>
                      <a:endParaRPr lang="en-US" sz="900" dirty="0"/>
                    </a:p>
                  </a:txBody>
                  <a:tcPr/>
                </a:tc>
                <a:tc>
                  <a:txBody>
                    <a:bodyPr/>
                    <a:lstStyle/>
                    <a:p>
                      <a:r>
                        <a:rPr lang="en-US" sz="900" dirty="0" smtClean="0"/>
                        <a:t>Opens a file for reading, returning a </a:t>
                      </a:r>
                      <a:r>
                        <a:rPr lang="en-US" sz="900" dirty="0" err="1" smtClean="0"/>
                        <a:t>BufferedReader</a:t>
                      </a:r>
                      <a:r>
                        <a:rPr lang="en-US" sz="900" dirty="0" smtClean="0"/>
                        <a:t> to read text from the file in an efficient manner.</a:t>
                      </a:r>
                      <a:endParaRPr lang="en-US" sz="900" dirty="0"/>
                    </a:p>
                  </a:txBody>
                  <a:tcPr/>
                </a:tc>
              </a:tr>
              <a:tr h="236280">
                <a:tc>
                  <a:txBody>
                    <a:bodyPr/>
                    <a:lstStyle/>
                    <a:p>
                      <a:r>
                        <a:rPr lang="en-US" sz="900" dirty="0" smtClean="0"/>
                        <a:t>public static </a:t>
                      </a:r>
                      <a:r>
                        <a:rPr lang="en-US" sz="900" dirty="0" err="1" smtClean="0"/>
                        <a:t>BufferedWriter</a:t>
                      </a:r>
                      <a:r>
                        <a:rPr lang="en-US" sz="900" dirty="0" smtClean="0"/>
                        <a:t> </a:t>
                      </a:r>
                      <a:r>
                        <a:rPr lang="en-US" sz="900" dirty="0" err="1" smtClean="0"/>
                        <a:t>Files.newBufferedWriter</a:t>
                      </a:r>
                      <a:r>
                        <a:rPr lang="en-US" sz="900" dirty="0" smtClean="0"/>
                        <a:t>(Path </a:t>
                      </a:r>
                      <a:r>
                        <a:rPr lang="en-US" sz="900" dirty="0" err="1" smtClean="0"/>
                        <a:t>path</a:t>
                      </a:r>
                      <a:r>
                        <a:rPr lang="en-US" sz="900" dirty="0" smtClean="0"/>
                        <a:t>, </a:t>
                      </a:r>
                      <a:r>
                        <a:rPr lang="en-US" sz="900" dirty="0" err="1" smtClean="0"/>
                        <a:t>OpenOption</a:t>
                      </a:r>
                      <a:r>
                        <a:rPr lang="en-US" sz="900" dirty="0" smtClean="0"/>
                        <a:t>... options)</a:t>
                      </a:r>
                      <a:endParaRPr lang="en-US" sz="900" dirty="0"/>
                    </a:p>
                  </a:txBody>
                  <a:tcPr/>
                </a:tc>
                <a:tc>
                  <a:txBody>
                    <a:bodyPr/>
                    <a:lstStyle/>
                    <a:p>
                      <a:r>
                        <a:rPr lang="en-US" sz="900" dirty="0" smtClean="0"/>
                        <a:t>Opens or creates a file for writing, returning a </a:t>
                      </a:r>
                      <a:r>
                        <a:rPr lang="en-US" sz="900" dirty="0" err="1" smtClean="0"/>
                        <a:t>BufferedWriter</a:t>
                      </a:r>
                      <a:r>
                        <a:rPr lang="en-US" sz="900" dirty="0" smtClean="0"/>
                        <a:t> to write text to the file in an efficient manner.</a:t>
                      </a:r>
                      <a:endParaRPr lang="en-US" sz="900" dirty="0"/>
                    </a:p>
                  </a:txBody>
                  <a:tcPr/>
                </a:tc>
              </a:tr>
              <a:tr h="164950">
                <a:tc>
                  <a:txBody>
                    <a:bodyPr/>
                    <a:lstStyle/>
                    <a:p>
                      <a:r>
                        <a:rPr lang="en-US" sz="900" dirty="0" smtClean="0"/>
                        <a:t>public static List&lt;String&gt; </a:t>
                      </a:r>
                      <a:r>
                        <a:rPr lang="en-US" sz="900" dirty="0" err="1" smtClean="0"/>
                        <a:t>Files.readAllLines</a:t>
                      </a:r>
                      <a:r>
                        <a:rPr lang="en-US" sz="900" dirty="0" smtClean="0"/>
                        <a:t>(Path path)</a:t>
                      </a:r>
                      <a:endParaRPr lang="en-US" sz="900" dirty="0"/>
                    </a:p>
                  </a:txBody>
                  <a:tcPr/>
                </a:tc>
                <a:tc>
                  <a:txBody>
                    <a:bodyPr/>
                    <a:lstStyle/>
                    <a:p>
                      <a:r>
                        <a:rPr lang="en-US" sz="900" dirty="0" smtClean="0"/>
                        <a:t>Read all lines from a file.</a:t>
                      </a:r>
                      <a:endParaRPr lang="en-US" sz="900" dirty="0"/>
                    </a:p>
                  </a:txBody>
                  <a:tcPr/>
                </a:tc>
              </a:tr>
              <a:tr h="272102">
                <a:tc>
                  <a:txBody>
                    <a:bodyPr/>
                    <a:lstStyle/>
                    <a:p>
                      <a:r>
                        <a:rPr lang="en-US" sz="900" dirty="0" smtClean="0"/>
                        <a:t>public static Path </a:t>
                      </a:r>
                      <a:r>
                        <a:rPr lang="en-US" sz="900" dirty="0" err="1" smtClean="0"/>
                        <a:t>Files.write</a:t>
                      </a:r>
                      <a:r>
                        <a:rPr lang="en-US" sz="900" dirty="0" smtClean="0"/>
                        <a:t>(Path </a:t>
                      </a:r>
                      <a:r>
                        <a:rPr lang="en-US" sz="900" dirty="0" err="1" smtClean="0"/>
                        <a:t>path</a:t>
                      </a:r>
                      <a:r>
                        <a:rPr lang="en-US" sz="900" dirty="0" smtClean="0"/>
                        <a:t>, </a:t>
                      </a:r>
                      <a:r>
                        <a:rPr lang="en-US" sz="900" dirty="0" err="1" smtClean="0"/>
                        <a:t>Iterable</a:t>
                      </a:r>
                      <a:r>
                        <a:rPr lang="en-US" sz="900" dirty="0" smtClean="0"/>
                        <a:t>&lt;? extends </a:t>
                      </a:r>
                      <a:r>
                        <a:rPr lang="en-US" sz="900" dirty="0" err="1" smtClean="0"/>
                        <a:t>CharSequence</a:t>
                      </a:r>
                      <a:r>
                        <a:rPr lang="en-US" sz="900" dirty="0" smtClean="0"/>
                        <a:t>&gt; lines, </a:t>
                      </a:r>
                      <a:r>
                        <a:rPr lang="en-US" sz="900" dirty="0" err="1" smtClean="0"/>
                        <a:t>OpenOption</a:t>
                      </a:r>
                      <a:r>
                        <a:rPr lang="en-US" sz="900" dirty="0" smtClean="0"/>
                        <a:t>... options)</a:t>
                      </a:r>
                      <a:endParaRPr lang="en-US" sz="900" dirty="0"/>
                    </a:p>
                  </a:txBody>
                  <a:tcPr/>
                </a:tc>
                <a:tc>
                  <a:txBody>
                    <a:bodyPr/>
                    <a:lstStyle/>
                    <a:p>
                      <a:r>
                        <a:rPr lang="en-US" sz="900" dirty="0" smtClean="0"/>
                        <a:t>Write lines of text to a file.</a:t>
                      </a:r>
                      <a:endParaRPr lang="en-US" sz="900" dirty="0"/>
                    </a:p>
                  </a:txBody>
                  <a:tcPr/>
                </a:tc>
              </a:tr>
            </a:tbl>
          </a:graphicData>
        </a:graphic>
      </p:graphicFrame>
    </p:spTree>
    <p:extLst>
      <p:ext uri="{BB962C8B-B14F-4D97-AF65-F5344CB8AC3E}">
        <p14:creationId xmlns:p14="http://schemas.microsoft.com/office/powerpoint/2010/main" val="409820232"/>
      </p:ext>
    </p:extLst>
  </p:cSld>
  <p:clrMapOvr>
    <a:masterClrMapping/>
  </p:clrMapOvr>
  <p:transition spd="med" advTm="12000"/>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26244" y="186114"/>
            <a:ext cx="8729220" cy="341787"/>
          </a:xfrm>
        </p:spPr>
        <p:txBody>
          <a:bodyPr/>
          <a:lstStyle/>
          <a:p>
            <a:r>
              <a:rPr lang="en-CA" dirty="0" smtClean="0"/>
              <a:t>Topic 6-3 : merge() and </a:t>
            </a:r>
            <a:r>
              <a:rPr lang="en-CA" dirty="0" err="1" smtClean="0"/>
              <a:t>flatMap</a:t>
            </a:r>
            <a:r>
              <a:rPr lang="en-CA" dirty="0" smtClean="0"/>
              <a:t>() on a collection</a:t>
            </a:r>
            <a:endParaRPr lang="en-US" dirty="0"/>
          </a:p>
        </p:txBody>
      </p:sp>
      <p:sp>
        <p:nvSpPr>
          <p:cNvPr id="87043" name="Rectangle 3"/>
          <p:cNvSpPr>
            <a:spLocks noGrp="1" noChangeArrowheads="1"/>
          </p:cNvSpPr>
          <p:nvPr>
            <p:ph idx="1"/>
          </p:nvPr>
        </p:nvSpPr>
        <p:spPr>
          <a:xfrm>
            <a:off x="226244" y="527900"/>
            <a:ext cx="8729220" cy="3384224"/>
          </a:xfrm>
        </p:spPr>
        <p:txBody>
          <a:bodyPr/>
          <a:lstStyle/>
          <a:p>
            <a:pPr marL="0" indent="0">
              <a:buNone/>
            </a:pPr>
            <a:r>
              <a:rPr lang="en-CA" sz="1000" dirty="0">
                <a:solidFill>
                  <a:srgbClr val="000000"/>
                </a:solidFill>
              </a:rPr>
              <a:t>	</a:t>
            </a:r>
            <a:r>
              <a:rPr lang="en-CA" sz="1000" dirty="0" smtClean="0">
                <a:solidFill>
                  <a:srgbClr val="000000"/>
                </a:solidFill>
              </a:rPr>
              <a:t>	merge() </a:t>
            </a:r>
            <a:r>
              <a:rPr lang="en-CA" sz="1000" dirty="0" smtClean="0"/>
              <a:t>applies only to </a:t>
            </a:r>
            <a:r>
              <a:rPr lang="en-CA" sz="1000" dirty="0" smtClean="0">
                <a:solidFill>
                  <a:srgbClr val="000000"/>
                </a:solidFill>
              </a:rPr>
              <a:t>Map</a:t>
            </a:r>
            <a:r>
              <a:rPr lang="en-CA" sz="1000" dirty="0" smtClean="0"/>
              <a:t>. </a:t>
            </a:r>
            <a:r>
              <a:rPr lang="en-CA" sz="1000" dirty="0" err="1" smtClean="0">
                <a:solidFill>
                  <a:srgbClr val="000000"/>
                </a:solidFill>
              </a:rPr>
              <a:t>flatMap</a:t>
            </a:r>
            <a:r>
              <a:rPr lang="en-CA" sz="1000" dirty="0" smtClean="0">
                <a:solidFill>
                  <a:srgbClr val="000000"/>
                </a:solidFill>
              </a:rPr>
              <a:t>()</a:t>
            </a:r>
            <a:r>
              <a:rPr lang="en-CA" sz="1000" dirty="0" smtClean="0">
                <a:solidFill>
                  <a:schemeClr val="tx1"/>
                </a:solidFill>
              </a:rPr>
              <a:t> applies </a:t>
            </a:r>
            <a:r>
              <a:rPr lang="en-CA" sz="1000" dirty="0" smtClean="0"/>
              <a:t>only to </a:t>
            </a:r>
            <a:r>
              <a:rPr lang="en-CA" sz="1000" dirty="0" smtClean="0">
                <a:solidFill>
                  <a:srgbClr val="000000"/>
                </a:solidFill>
              </a:rPr>
              <a:t>Optional</a:t>
            </a:r>
            <a:r>
              <a:rPr lang="en-CA" sz="1000" dirty="0" smtClean="0"/>
              <a:t> and </a:t>
            </a:r>
            <a:r>
              <a:rPr lang="en-CA" sz="1000" dirty="0" smtClean="0">
                <a:solidFill>
                  <a:srgbClr val="000000"/>
                </a:solidFill>
              </a:rPr>
              <a:t>Stream</a:t>
            </a:r>
            <a:r>
              <a:rPr lang="en-CA" sz="1000" dirty="0" smtClean="0"/>
              <a:t>, not to </a:t>
            </a:r>
            <a:r>
              <a:rPr lang="en-CA" sz="1000" dirty="0" smtClean="0">
                <a:solidFill>
                  <a:srgbClr val="000000"/>
                </a:solidFill>
              </a:rPr>
              <a:t>Collection</a:t>
            </a:r>
            <a:r>
              <a:rPr lang="en-CA" sz="1000" dirty="0" smtClean="0"/>
              <a:t>!</a:t>
            </a:r>
          </a:p>
          <a:p>
            <a:pPr marL="0" indent="0">
              <a:buNone/>
            </a:pPr>
            <a:endParaRPr lang="en-CA" sz="1000" dirty="0"/>
          </a:p>
          <a:p>
            <a:pPr marL="0" indent="0">
              <a:buNone/>
            </a:pPr>
            <a:r>
              <a:rPr lang="en-US" sz="1000" dirty="0"/>
              <a:t>// </a:t>
            </a:r>
            <a:r>
              <a:rPr lang="en-US" sz="1000" dirty="0" smtClean="0"/>
              <a:t>(merge())</a:t>
            </a:r>
            <a:br>
              <a:rPr lang="en-US" sz="1000" dirty="0" smtClean="0"/>
            </a:br>
            <a:r>
              <a:rPr lang="en-US" sz="1000" dirty="0" smtClean="0"/>
              <a:t>// If </a:t>
            </a:r>
            <a:r>
              <a:rPr lang="en-US" sz="1000" dirty="0"/>
              <a:t>the specified key is not already associated with a value or is associated with null, associates it with the given non-null value</a:t>
            </a:r>
            <a:r>
              <a:rPr lang="en-US" sz="1000" dirty="0" smtClean="0"/>
              <a:t>.</a:t>
            </a:r>
            <a:endParaRPr lang="en-US" sz="1000" dirty="0"/>
          </a:p>
          <a:p>
            <a:pPr marL="0" indent="0">
              <a:buNone/>
            </a:pPr>
            <a:r>
              <a:rPr lang="en-US" sz="1000" dirty="0"/>
              <a:t>// Otherwise, replaces the associated value with the results of the given remapping function, or removes if the result is null. This method may be of use when combining multiple mapped values for a key.</a:t>
            </a:r>
          </a:p>
          <a:p>
            <a:pPr marL="0" indent="0">
              <a:buNone/>
            </a:pPr>
            <a:endParaRPr lang="en-US" sz="1000" dirty="0"/>
          </a:p>
          <a:p>
            <a:pPr marL="0" indent="0">
              <a:buNone/>
            </a:pPr>
            <a:r>
              <a:rPr lang="en-US" sz="1000" dirty="0"/>
              <a:t>// For example, to either create or append a String </a:t>
            </a:r>
            <a:r>
              <a:rPr lang="en-US" sz="1000" dirty="0" err="1"/>
              <a:t>someValue</a:t>
            </a:r>
            <a:r>
              <a:rPr lang="en-US" sz="1000" dirty="0"/>
              <a:t> to a value mapping:</a:t>
            </a:r>
          </a:p>
          <a:p>
            <a:pPr marL="0" indent="0">
              <a:buNone/>
            </a:pPr>
            <a:r>
              <a:rPr lang="en-US" sz="1000" dirty="0">
                <a:solidFill>
                  <a:srgbClr val="000000"/>
                </a:solidFill>
              </a:rPr>
              <a:t>Map&lt;String, String&gt; </a:t>
            </a:r>
            <a:r>
              <a:rPr lang="en-US" sz="1000" dirty="0" err="1">
                <a:solidFill>
                  <a:srgbClr val="000000"/>
                </a:solidFill>
              </a:rPr>
              <a:t>accumulatedValues</a:t>
            </a:r>
            <a:r>
              <a:rPr lang="en-US" sz="1000" dirty="0">
                <a:solidFill>
                  <a:srgbClr val="000000"/>
                </a:solidFill>
              </a:rPr>
              <a:t> = new </a:t>
            </a:r>
            <a:r>
              <a:rPr lang="en-US" sz="1000" dirty="0" err="1">
                <a:solidFill>
                  <a:srgbClr val="000000"/>
                </a:solidFill>
              </a:rPr>
              <a:t>HashMap</a:t>
            </a:r>
            <a:r>
              <a:rPr lang="en-US" sz="1000" dirty="0">
                <a:solidFill>
                  <a:srgbClr val="000000"/>
                </a:solidFill>
              </a:rPr>
              <a:t>&lt;&gt;();</a:t>
            </a:r>
          </a:p>
          <a:p>
            <a:pPr marL="0" indent="0">
              <a:buNone/>
            </a:pPr>
            <a:r>
              <a:rPr lang="en-US" sz="1000" dirty="0">
                <a:solidFill>
                  <a:srgbClr val="000000"/>
                </a:solidFill>
              </a:rPr>
              <a:t>String </a:t>
            </a:r>
            <a:r>
              <a:rPr lang="en-US" sz="1000" dirty="0" err="1">
                <a:solidFill>
                  <a:srgbClr val="000000"/>
                </a:solidFill>
              </a:rPr>
              <a:t>someKey</a:t>
            </a:r>
            <a:r>
              <a:rPr lang="en-US" sz="1000" dirty="0">
                <a:solidFill>
                  <a:srgbClr val="000000"/>
                </a:solidFill>
              </a:rPr>
              <a:t> = "key";</a:t>
            </a:r>
          </a:p>
          <a:p>
            <a:pPr marL="0" indent="0">
              <a:buNone/>
            </a:pPr>
            <a:r>
              <a:rPr lang="en-US" sz="1000" dirty="0">
                <a:solidFill>
                  <a:srgbClr val="000000"/>
                </a:solidFill>
              </a:rPr>
              <a:t>String </a:t>
            </a:r>
            <a:r>
              <a:rPr lang="en-US" sz="1000" dirty="0" err="1">
                <a:solidFill>
                  <a:srgbClr val="000000"/>
                </a:solidFill>
              </a:rPr>
              <a:t>someValue</a:t>
            </a:r>
            <a:r>
              <a:rPr lang="en-US" sz="1000" dirty="0">
                <a:solidFill>
                  <a:srgbClr val="000000"/>
                </a:solidFill>
              </a:rPr>
              <a:t> = "value";</a:t>
            </a:r>
          </a:p>
          <a:p>
            <a:pPr marL="0" indent="0">
              <a:buNone/>
            </a:pPr>
            <a:r>
              <a:rPr lang="en-US" sz="1000" dirty="0" err="1">
                <a:solidFill>
                  <a:srgbClr val="000000"/>
                </a:solidFill>
              </a:rPr>
              <a:t>accumulatedValues.merge</a:t>
            </a:r>
            <a:r>
              <a:rPr lang="en-US" sz="1000" dirty="0">
                <a:solidFill>
                  <a:srgbClr val="000000"/>
                </a:solidFill>
              </a:rPr>
              <a:t>(</a:t>
            </a:r>
            <a:r>
              <a:rPr lang="en-US" sz="1000" dirty="0" err="1">
                <a:solidFill>
                  <a:srgbClr val="000000"/>
                </a:solidFill>
              </a:rPr>
              <a:t>someKey</a:t>
            </a:r>
            <a:r>
              <a:rPr lang="en-US" sz="1000" dirty="0">
                <a:solidFill>
                  <a:srgbClr val="000000"/>
                </a:solidFill>
              </a:rPr>
              <a:t>, </a:t>
            </a:r>
            <a:r>
              <a:rPr lang="en-US" sz="1000" dirty="0" err="1">
                <a:solidFill>
                  <a:srgbClr val="000000"/>
                </a:solidFill>
              </a:rPr>
              <a:t>someValue</a:t>
            </a:r>
            <a:r>
              <a:rPr lang="en-US" sz="1000" dirty="0">
                <a:solidFill>
                  <a:srgbClr val="000000"/>
                </a:solidFill>
              </a:rPr>
              <a:t>, String::</a:t>
            </a:r>
            <a:r>
              <a:rPr lang="en-US" sz="1000" dirty="0" err="1">
                <a:solidFill>
                  <a:srgbClr val="000000"/>
                </a:solidFill>
              </a:rPr>
              <a:t>concat</a:t>
            </a:r>
            <a:r>
              <a:rPr lang="en-US" sz="1000" dirty="0">
                <a:solidFill>
                  <a:srgbClr val="000000"/>
                </a:solidFill>
              </a:rPr>
              <a:t>);</a:t>
            </a:r>
          </a:p>
          <a:p>
            <a:pPr marL="0" indent="0">
              <a:buNone/>
            </a:pPr>
            <a:endParaRPr lang="en-US" sz="1000" dirty="0"/>
          </a:p>
          <a:p>
            <a:pPr marL="0" indent="0">
              <a:buNone/>
            </a:pPr>
            <a:r>
              <a:rPr lang="en-US" sz="1000" dirty="0"/>
              <a:t>// For example, to pick randomly the old value or the new one</a:t>
            </a:r>
          </a:p>
          <a:p>
            <a:pPr marL="0" indent="0">
              <a:buNone/>
            </a:pPr>
            <a:r>
              <a:rPr lang="en-US" sz="1000" dirty="0">
                <a:solidFill>
                  <a:srgbClr val="000000"/>
                </a:solidFill>
              </a:rPr>
              <a:t>Random </a:t>
            </a:r>
            <a:r>
              <a:rPr lang="en-US" sz="1000" dirty="0" err="1">
                <a:solidFill>
                  <a:srgbClr val="000000"/>
                </a:solidFill>
              </a:rPr>
              <a:t>random</a:t>
            </a:r>
            <a:r>
              <a:rPr lang="en-US" sz="1000" dirty="0">
                <a:solidFill>
                  <a:srgbClr val="000000"/>
                </a:solidFill>
              </a:rPr>
              <a:t> = new Random(</a:t>
            </a:r>
            <a:r>
              <a:rPr lang="en-US" sz="1000" dirty="0" err="1">
                <a:solidFill>
                  <a:srgbClr val="000000"/>
                </a:solidFill>
              </a:rPr>
              <a:t>System.currentTimeMillis</a:t>
            </a:r>
            <a:r>
              <a:rPr lang="en-US" sz="1000" dirty="0">
                <a:solidFill>
                  <a:srgbClr val="000000"/>
                </a:solidFill>
              </a:rPr>
              <a:t>());</a:t>
            </a:r>
          </a:p>
          <a:p>
            <a:pPr marL="0" indent="0">
              <a:buNone/>
            </a:pPr>
            <a:r>
              <a:rPr lang="en-US" sz="1000" dirty="0" err="1">
                <a:solidFill>
                  <a:srgbClr val="000000"/>
                </a:solidFill>
              </a:rPr>
              <a:t>accumulatedValues.merge</a:t>
            </a:r>
            <a:r>
              <a:rPr lang="en-US" sz="1000" dirty="0">
                <a:solidFill>
                  <a:srgbClr val="000000"/>
                </a:solidFill>
              </a:rPr>
              <a:t>(</a:t>
            </a:r>
            <a:r>
              <a:rPr lang="en-US" sz="1000" dirty="0" err="1">
                <a:solidFill>
                  <a:srgbClr val="000000"/>
                </a:solidFill>
              </a:rPr>
              <a:t>someKey</a:t>
            </a:r>
            <a:r>
              <a:rPr lang="en-US" sz="1000" dirty="0">
                <a:solidFill>
                  <a:srgbClr val="000000"/>
                </a:solidFill>
              </a:rPr>
              <a:t>, </a:t>
            </a:r>
            <a:r>
              <a:rPr lang="en-US" sz="1000" dirty="0" err="1">
                <a:solidFill>
                  <a:srgbClr val="000000"/>
                </a:solidFill>
              </a:rPr>
              <a:t>someValue</a:t>
            </a:r>
            <a:r>
              <a:rPr lang="en-US" sz="1000" dirty="0">
                <a:solidFill>
                  <a:srgbClr val="000000"/>
                </a:solidFill>
              </a:rPr>
              <a:t>,</a:t>
            </a:r>
          </a:p>
          <a:p>
            <a:pPr marL="0" indent="0">
              <a:buNone/>
            </a:pPr>
            <a:r>
              <a:rPr lang="en-US" sz="1000" dirty="0">
                <a:solidFill>
                  <a:srgbClr val="000000"/>
                </a:solidFill>
              </a:rPr>
              <a:t>	(</a:t>
            </a:r>
            <a:r>
              <a:rPr lang="en-US" sz="1000" dirty="0" err="1">
                <a:solidFill>
                  <a:srgbClr val="000000"/>
                </a:solidFill>
              </a:rPr>
              <a:t>oldValue</a:t>
            </a:r>
            <a:r>
              <a:rPr lang="en-US" sz="1000" dirty="0">
                <a:solidFill>
                  <a:srgbClr val="000000"/>
                </a:solidFill>
              </a:rPr>
              <a:t>, </a:t>
            </a:r>
            <a:r>
              <a:rPr lang="en-US" sz="1000" dirty="0" err="1">
                <a:solidFill>
                  <a:srgbClr val="000000"/>
                </a:solidFill>
              </a:rPr>
              <a:t>newValue</a:t>
            </a:r>
            <a:r>
              <a:rPr lang="en-US" sz="1000" dirty="0">
                <a:solidFill>
                  <a:srgbClr val="000000"/>
                </a:solidFill>
              </a:rPr>
              <a:t>) -&gt; (</a:t>
            </a:r>
            <a:r>
              <a:rPr lang="en-US" sz="1000" dirty="0" err="1">
                <a:solidFill>
                  <a:srgbClr val="000000"/>
                </a:solidFill>
              </a:rPr>
              <a:t>random.nextBoolean</a:t>
            </a:r>
            <a:r>
              <a:rPr lang="en-US" sz="1000" dirty="0">
                <a:solidFill>
                  <a:srgbClr val="000000"/>
                </a:solidFill>
              </a:rPr>
              <a:t>() ? </a:t>
            </a:r>
            <a:r>
              <a:rPr lang="en-US" sz="1000" dirty="0" err="1">
                <a:solidFill>
                  <a:srgbClr val="000000"/>
                </a:solidFill>
              </a:rPr>
              <a:t>oldValue</a:t>
            </a:r>
            <a:r>
              <a:rPr lang="en-US" sz="1000" dirty="0">
                <a:solidFill>
                  <a:srgbClr val="000000"/>
                </a:solidFill>
              </a:rPr>
              <a:t> : </a:t>
            </a:r>
            <a:r>
              <a:rPr lang="en-US" sz="1000" dirty="0" err="1">
                <a:solidFill>
                  <a:srgbClr val="000000"/>
                </a:solidFill>
              </a:rPr>
              <a:t>newValue</a:t>
            </a:r>
            <a:r>
              <a:rPr lang="en-US" sz="1000" dirty="0">
                <a:solidFill>
                  <a:srgbClr val="000000"/>
                </a:solidFill>
              </a:rPr>
              <a:t>));</a:t>
            </a:r>
          </a:p>
        </p:txBody>
      </p:sp>
      <p:graphicFrame>
        <p:nvGraphicFramePr>
          <p:cNvPr id="4" name="Table 3"/>
          <p:cNvGraphicFramePr>
            <a:graphicFrameLocks noGrp="1"/>
          </p:cNvGraphicFramePr>
          <p:nvPr>
            <p:extLst>
              <p:ext uri="{D42A27DB-BD31-4B8C-83A1-F6EECF244321}">
                <p14:modId xmlns:p14="http://schemas.microsoft.com/office/powerpoint/2010/main" val="3634059314"/>
              </p:ext>
            </p:extLst>
          </p:nvPr>
        </p:nvGraphicFramePr>
        <p:xfrm>
          <a:off x="226244" y="4004487"/>
          <a:ext cx="8729220" cy="2286000"/>
        </p:xfrm>
        <a:graphic>
          <a:graphicData uri="http://schemas.openxmlformats.org/drawingml/2006/table">
            <a:tbl>
              <a:tblPr firstRow="1" bandRow="1">
                <a:tableStyleId>{5C22544A-7EE6-4342-B048-85BDC9FD1C3A}</a:tableStyleId>
              </a:tblPr>
              <a:tblGrid>
                <a:gridCol w="3699501"/>
                <a:gridCol w="5029719"/>
              </a:tblGrid>
              <a:tr h="228148">
                <a:tc>
                  <a:txBody>
                    <a:bodyPr/>
                    <a:lstStyle/>
                    <a:p>
                      <a:pPr algn="ctr"/>
                      <a:r>
                        <a:rPr lang="en-US" sz="1000" dirty="0" smtClean="0"/>
                        <a:t>Signature</a:t>
                      </a:r>
                      <a:endParaRPr lang="en-US" sz="1000" dirty="0"/>
                    </a:p>
                  </a:txBody>
                  <a:tcPr/>
                </a:tc>
                <a:tc>
                  <a:txBody>
                    <a:bodyPr/>
                    <a:lstStyle/>
                    <a:p>
                      <a:pPr algn="ctr"/>
                      <a:r>
                        <a:rPr lang="en-US" sz="1000" dirty="0" smtClean="0"/>
                        <a:t>Description</a:t>
                      </a:r>
                      <a:endParaRPr lang="en-US" sz="1000" dirty="0"/>
                    </a:p>
                  </a:txBody>
                  <a:tcPr/>
                </a:tc>
              </a:tr>
              <a:tr h="383044">
                <a:tc>
                  <a:txBody>
                    <a:bodyPr/>
                    <a:lstStyle/>
                    <a:p>
                      <a:r>
                        <a:rPr lang="en-US" sz="1000" dirty="0" smtClean="0"/>
                        <a:t>default V </a:t>
                      </a:r>
                      <a:r>
                        <a:rPr lang="en-US" sz="1000" dirty="0" err="1" smtClean="0"/>
                        <a:t>Map.merge</a:t>
                      </a:r>
                      <a:r>
                        <a:rPr lang="en-US" sz="1000" dirty="0" smtClean="0"/>
                        <a:t>(K key, V value, </a:t>
                      </a:r>
                      <a:r>
                        <a:rPr lang="en-US" sz="1000" dirty="0" err="1" smtClean="0"/>
                        <a:t>BiFunction</a:t>
                      </a:r>
                      <a:r>
                        <a:rPr lang="en-US" sz="1000" dirty="0" smtClean="0"/>
                        <a:t>&lt;? super V,? super V,? extends V&gt; </a:t>
                      </a:r>
                      <a:r>
                        <a:rPr lang="en-US" sz="1000" dirty="0" err="1" smtClean="0"/>
                        <a:t>remappingFunction</a:t>
                      </a:r>
                      <a:r>
                        <a:rPr lang="en-US" sz="1000" dirty="0" smtClean="0"/>
                        <a:t>)</a:t>
                      </a:r>
                      <a:endParaRPr lang="en-US" sz="1000" dirty="0"/>
                    </a:p>
                  </a:txBody>
                  <a:tcPr/>
                </a:tc>
                <a:tc>
                  <a:txBody>
                    <a:bodyPr/>
                    <a:lstStyle/>
                    <a:p>
                      <a:r>
                        <a:rPr lang="en-US" sz="1000" i="0" dirty="0" smtClean="0"/>
                        <a:t>If the specified key is not already associated with a value or is associated with null, associates it with the given non-null value. Otherwise, replaces the associated value with the results of the given remapping function, or removes if the result is null.</a:t>
                      </a:r>
                    </a:p>
                  </a:txBody>
                  <a:tcPr/>
                </a:tc>
              </a:tr>
              <a:tr h="0">
                <a:tc>
                  <a:txBody>
                    <a:bodyPr/>
                    <a:lstStyle/>
                    <a:p>
                      <a:pPr algn="ctr"/>
                      <a:r>
                        <a:rPr lang="en-CA" sz="1000" b="1" dirty="0" smtClean="0"/>
                        <a:t>Already covered</a:t>
                      </a:r>
                      <a:endParaRPr lang="en-CA" sz="1000" b="1" dirty="0"/>
                    </a:p>
                  </a:txBody>
                  <a:tcPr/>
                </a:tc>
                <a:tc>
                  <a:txBody>
                    <a:bodyPr/>
                    <a:lstStyle/>
                    <a:p>
                      <a:pPr algn="ctr"/>
                      <a:r>
                        <a:rPr lang="en-CA" sz="1000" b="1" dirty="0" smtClean="0"/>
                        <a:t>Already covered</a:t>
                      </a:r>
                      <a:endParaRPr lang="en-CA" sz="1000" b="1" dirty="0"/>
                    </a:p>
                  </a:txBody>
                  <a:tcPr/>
                </a:tc>
              </a:tr>
              <a:tr h="165546">
                <a:tc>
                  <a:txBody>
                    <a:bodyPr/>
                    <a:lstStyle/>
                    <a:p>
                      <a:r>
                        <a:rPr lang="en-US" sz="1000" dirty="0" smtClean="0"/>
                        <a:t>&lt;R&gt; Stream&lt;R&gt; Stream&lt;T&gt;.</a:t>
                      </a:r>
                      <a:r>
                        <a:rPr lang="en-US" sz="1000" dirty="0" err="1" smtClean="0"/>
                        <a:t>flatMap</a:t>
                      </a:r>
                      <a:r>
                        <a:rPr lang="en-US" sz="1000" dirty="0" smtClean="0"/>
                        <a:t>(Function&lt;? super T,? extends Stream&lt;? extends R&gt;&gt; mapper)</a:t>
                      </a:r>
                      <a:endParaRPr lang="en-US" sz="1000" dirty="0"/>
                    </a:p>
                  </a:txBody>
                  <a:tcPr/>
                </a:tc>
                <a:tc>
                  <a:txBody>
                    <a:bodyPr/>
                    <a:lstStyle/>
                    <a:p>
                      <a:r>
                        <a:rPr lang="en-US" sz="1000" dirty="0" smtClean="0"/>
                        <a:t>Returns a stream consisting of the results of replacing each element of this stream with the contents of a mapped stream produced by applying the provided mapping function to each element.</a:t>
                      </a:r>
                      <a:endParaRPr lang="en-US" sz="1000" dirty="0"/>
                    </a:p>
                  </a:txBody>
                  <a:tcPr/>
                </a:tc>
              </a:tr>
              <a:tr h="185061">
                <a:tc>
                  <a:txBody>
                    <a:bodyPr/>
                    <a:lstStyle/>
                    <a:p>
                      <a:r>
                        <a:rPr lang="fr-FR" sz="1000" dirty="0" smtClean="0"/>
                        <a:t>public &lt;U&gt; </a:t>
                      </a:r>
                      <a:r>
                        <a:rPr lang="fr-FR" sz="1000" dirty="0" err="1" smtClean="0"/>
                        <a:t>Optional</a:t>
                      </a:r>
                      <a:r>
                        <a:rPr lang="fr-FR" sz="1000" dirty="0" smtClean="0"/>
                        <a:t>&lt;U&gt; </a:t>
                      </a:r>
                      <a:r>
                        <a:rPr lang="fr-FR" sz="1000" dirty="0" err="1" smtClean="0"/>
                        <a:t>Optional</a:t>
                      </a:r>
                      <a:r>
                        <a:rPr lang="fr-FR" sz="1000" dirty="0" smtClean="0"/>
                        <a:t>&lt;T&gt;.</a:t>
                      </a:r>
                      <a:r>
                        <a:rPr lang="fr-FR" sz="1000" dirty="0" err="1" smtClean="0"/>
                        <a:t>flatMap</a:t>
                      </a:r>
                      <a:r>
                        <a:rPr lang="fr-FR" sz="1000" dirty="0" smtClean="0"/>
                        <a:t>(</a:t>
                      </a:r>
                      <a:r>
                        <a:rPr lang="fr-FR" sz="1000" dirty="0" err="1" smtClean="0"/>
                        <a:t>Function</a:t>
                      </a:r>
                      <a:r>
                        <a:rPr lang="fr-FR" sz="1000" dirty="0" smtClean="0"/>
                        <a:t>&lt;? super </a:t>
                      </a:r>
                      <a:r>
                        <a:rPr lang="fr-FR" sz="1000" dirty="0" err="1" smtClean="0"/>
                        <a:t>T,Optional</a:t>
                      </a:r>
                      <a:r>
                        <a:rPr lang="fr-FR" sz="1000" dirty="0" smtClean="0"/>
                        <a:t>&lt;U&gt;&gt; mapper)</a:t>
                      </a:r>
                      <a:endParaRPr lang="en-US" sz="1000" dirty="0"/>
                    </a:p>
                  </a:txBody>
                  <a:tcPr/>
                </a:tc>
                <a:tc>
                  <a:txBody>
                    <a:bodyPr/>
                    <a:lstStyle/>
                    <a:p>
                      <a:r>
                        <a:rPr lang="en-US" sz="1000" dirty="0" smtClean="0"/>
                        <a:t>If a value is present, apply the provided Optional-bearing mapping function to it, return that result, otherwise return an empty Optional. This method is similar to map(Function), but the provided mapper is one whose result is already an Optional, and if invoked, </a:t>
                      </a:r>
                      <a:r>
                        <a:rPr lang="en-US" sz="1000" dirty="0" err="1" smtClean="0"/>
                        <a:t>flatMap</a:t>
                      </a:r>
                      <a:r>
                        <a:rPr lang="en-US" sz="1000" dirty="0" smtClean="0"/>
                        <a:t> does not wrap it with an additional Optional.</a:t>
                      </a:r>
                      <a:endParaRPr lang="en-US" sz="1000" dirty="0"/>
                    </a:p>
                  </a:txBody>
                  <a:tcPr/>
                </a:tc>
              </a:tr>
            </a:tbl>
          </a:graphicData>
        </a:graphic>
      </p:graphicFrame>
    </p:spTree>
    <p:extLst>
      <p:ext uri="{BB962C8B-B14F-4D97-AF65-F5344CB8AC3E}">
        <p14:creationId xmlns:p14="http://schemas.microsoft.com/office/powerpoint/2010/main" val="3755710595"/>
      </p:ext>
    </p:extLst>
  </p:cSld>
  <p:clrMapOvr>
    <a:masterClrMapping/>
  </p:clrMapOvr>
  <p:transition spd="med" advTm="12000"/>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6-4 : Other stream sources</a:t>
            </a:r>
            <a:endParaRPr lang="en-US" dirty="0"/>
          </a:p>
        </p:txBody>
      </p:sp>
      <p:sp>
        <p:nvSpPr>
          <p:cNvPr id="87043" name="Rectangle 3"/>
          <p:cNvSpPr>
            <a:spLocks noGrp="1" noChangeArrowheads="1"/>
          </p:cNvSpPr>
          <p:nvPr>
            <p:ph idx="1"/>
          </p:nvPr>
        </p:nvSpPr>
        <p:spPr>
          <a:xfrm>
            <a:off x="500555" y="1060231"/>
            <a:ext cx="7697787" cy="4877106"/>
          </a:xfrm>
        </p:spPr>
        <p:txBody>
          <a:bodyPr/>
          <a:lstStyle/>
          <a:p>
            <a:pPr marL="457200" indent="-457200">
              <a:buFont typeface="+mj-lt"/>
              <a:buAutoNum type="arabicPeriod"/>
            </a:pPr>
            <a:r>
              <a:rPr lang="en-CA" sz="2000" dirty="0" smtClean="0"/>
              <a:t>Describe </a:t>
            </a:r>
            <a:r>
              <a:rPr lang="en-CA" sz="2000" dirty="0"/>
              <a:t>other stream sources: </a:t>
            </a:r>
            <a:r>
              <a:rPr lang="en-CA" sz="2000" dirty="0" err="1"/>
              <a:t>Arrays.stream</a:t>
            </a:r>
            <a:r>
              <a:rPr lang="en-CA" sz="2000" dirty="0"/>
              <a:t>(), </a:t>
            </a:r>
            <a:r>
              <a:rPr lang="en-CA" sz="2000" dirty="0" err="1"/>
              <a:t>IntStream.range</a:t>
            </a:r>
            <a:r>
              <a:rPr lang="en-CA" sz="2000" dirty="0"/>
              <a:t>()</a:t>
            </a:r>
          </a:p>
          <a:p>
            <a:pPr>
              <a:buNone/>
            </a:pPr>
            <a:endParaRPr lang="en-US" sz="1600" dirty="0"/>
          </a:p>
        </p:txBody>
      </p:sp>
    </p:spTree>
    <p:extLst>
      <p:ext uri="{BB962C8B-B14F-4D97-AF65-F5344CB8AC3E}">
        <p14:creationId xmlns:p14="http://schemas.microsoft.com/office/powerpoint/2010/main" val="761198620"/>
      </p:ext>
    </p:extLst>
  </p:cSld>
  <p:clrMapOvr>
    <a:masterClrMapping/>
  </p:clrMapOvr>
  <p:transition spd="med" advTm="12000"/>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6-4 : Other stream sources (copied from 3.2)</a:t>
            </a:r>
            <a:endParaRPr lang="en-US" dirty="0"/>
          </a:p>
        </p:txBody>
      </p:sp>
      <p:sp>
        <p:nvSpPr>
          <p:cNvPr id="4" name="Rectangle 3"/>
          <p:cNvSpPr txBox="1">
            <a:spLocks noChangeArrowheads="1"/>
          </p:cNvSpPr>
          <p:nvPr/>
        </p:nvSpPr>
        <p:spPr bwMode="auto">
          <a:xfrm>
            <a:off x="527050" y="984817"/>
            <a:ext cx="8085137" cy="386794"/>
          </a:xfrm>
          <a:prstGeom prst="rect">
            <a:avLst/>
          </a:prstGeom>
          <a:noFill/>
          <a:ln w="0">
            <a:noFill/>
            <a:miter lim="800000"/>
            <a:headEnd/>
            <a:tailEnd/>
          </a:ln>
        </p:spPr>
        <p:txBody>
          <a:bodyPr vert="horz" wrap="square" lIns="90488" tIns="44450" rIns="90488" bIns="44450" numCol="1" anchor="t" anchorCtr="0" compatLnSpc="1">
            <a:prstTxWarp prst="textNoShape">
              <a:avLst/>
            </a:prstTxWarp>
          </a:bodyPr>
          <a:lstStyle>
            <a:lvl1pPr marL="285750" indent="-285750" algn="l" defTabSz="911225" rtl="0" eaLnBrk="1" fontAlgn="base" hangingPunct="1">
              <a:spcBef>
                <a:spcPct val="25000"/>
              </a:spcBef>
              <a:spcAft>
                <a:spcPct val="0"/>
              </a:spcAft>
              <a:buClr>
                <a:srgbClr val="66CC00"/>
              </a:buClr>
              <a:buSzPct val="65000"/>
              <a:buFont typeface="Wingdings" pitchFamily="-65" charset="2"/>
              <a:buChar char="n"/>
              <a:defRPr>
                <a:solidFill>
                  <a:srgbClr val="49166D"/>
                </a:solidFill>
                <a:latin typeface="+mn-lt"/>
                <a:ea typeface="ＭＳ Ｐゴシック" pitchFamily="-65" charset="-128"/>
                <a:cs typeface="ＭＳ Ｐゴシック" pitchFamily="-65" charset="-128"/>
              </a:defRPr>
            </a:lvl1pPr>
            <a:lvl2pPr marL="636588" indent="-236538" algn="l" defTabSz="911225" rtl="0" eaLnBrk="1" fontAlgn="base" hangingPunct="1">
              <a:spcBef>
                <a:spcPct val="25000"/>
              </a:spcBef>
              <a:spcAft>
                <a:spcPct val="0"/>
              </a:spcAft>
              <a:buClr>
                <a:srgbClr val="49166D"/>
              </a:buClr>
              <a:buChar char="–"/>
              <a:defRPr sz="1400">
                <a:solidFill>
                  <a:srgbClr val="49166D"/>
                </a:solidFill>
                <a:latin typeface="+mn-lt"/>
                <a:ea typeface="ＭＳ Ｐゴシック" pitchFamily="-65" charset="-128"/>
              </a:defRPr>
            </a:lvl2pPr>
            <a:lvl3pPr marL="969963" indent="-219075" algn="l" defTabSz="911225" rtl="0" eaLnBrk="1" fontAlgn="base" hangingPunct="1">
              <a:spcBef>
                <a:spcPct val="25000"/>
              </a:spcBef>
              <a:spcAft>
                <a:spcPct val="0"/>
              </a:spcAft>
              <a:buClr>
                <a:srgbClr val="49166D"/>
              </a:buClr>
              <a:buSzPct val="50000"/>
              <a:buFont typeface="Wingdings" pitchFamily="-65" charset="2"/>
              <a:buChar char="n"/>
              <a:defRPr sz="1400">
                <a:solidFill>
                  <a:srgbClr val="49166D"/>
                </a:solidFill>
                <a:latin typeface="+mn-lt"/>
                <a:ea typeface="ＭＳ Ｐゴシック" pitchFamily="-65" charset="-128"/>
              </a:defRPr>
            </a:lvl3pPr>
            <a:lvl4pPr marL="1257300" indent="-173038" algn="l" defTabSz="911225" rtl="0" eaLnBrk="1" fontAlgn="base" hangingPunct="1">
              <a:spcBef>
                <a:spcPct val="25000"/>
              </a:spcBef>
              <a:spcAft>
                <a:spcPct val="0"/>
              </a:spcAft>
              <a:buSzPct val="100000"/>
              <a:buChar char="–"/>
              <a:defRPr sz="1200">
                <a:solidFill>
                  <a:srgbClr val="49166D"/>
                </a:solidFill>
                <a:latin typeface="+mn-lt"/>
                <a:ea typeface="ＭＳ Ｐゴシック" pitchFamily="-65" charset="-128"/>
              </a:defRPr>
            </a:lvl4pPr>
            <a:lvl5pPr marL="16002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5pPr>
            <a:lvl6pPr marL="20574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6pPr>
            <a:lvl7pPr marL="25146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7pPr>
            <a:lvl8pPr marL="29718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8pPr>
            <a:lvl9pPr marL="34290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9pPr>
          </a:lstStyle>
          <a:p>
            <a:pPr marL="0" indent="0">
              <a:buFont typeface="Wingdings" pitchFamily="-65" charset="2"/>
              <a:buNone/>
            </a:pPr>
            <a:r>
              <a:rPr lang="en-US" sz="1800" kern="0" dirty="0" smtClean="0">
                <a:solidFill>
                  <a:schemeClr val="tx1"/>
                </a:solidFill>
              </a:rPr>
              <a:t>Specialized Stream constructors (incomplete)</a:t>
            </a:r>
            <a:endParaRPr lang="en-US" sz="1800" kern="0"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116678693"/>
              </p:ext>
            </p:extLst>
          </p:nvPr>
        </p:nvGraphicFramePr>
        <p:xfrm>
          <a:off x="405990" y="1371611"/>
          <a:ext cx="8327255" cy="4868264"/>
        </p:xfrm>
        <a:graphic>
          <a:graphicData uri="http://schemas.openxmlformats.org/drawingml/2006/table">
            <a:tbl>
              <a:tblPr firstRow="1" bandRow="1">
                <a:tableStyleId>{5C22544A-7EE6-4342-B048-85BDC9FD1C3A}</a:tableStyleId>
              </a:tblPr>
              <a:tblGrid>
                <a:gridCol w="3948922"/>
                <a:gridCol w="4378333"/>
              </a:tblGrid>
              <a:tr h="346855">
                <a:tc>
                  <a:txBody>
                    <a:bodyPr/>
                    <a:lstStyle/>
                    <a:p>
                      <a:pPr algn="ctr"/>
                      <a:r>
                        <a:rPr lang="en-US" sz="1000" dirty="0" smtClean="0"/>
                        <a:t>Signature</a:t>
                      </a:r>
                      <a:endParaRPr lang="en-US" sz="1000" dirty="0"/>
                    </a:p>
                  </a:txBody>
                  <a:tcPr/>
                </a:tc>
                <a:tc>
                  <a:txBody>
                    <a:bodyPr/>
                    <a:lstStyle/>
                    <a:p>
                      <a:pPr algn="ctr"/>
                      <a:r>
                        <a:rPr lang="en-US" sz="1000" dirty="0" smtClean="0"/>
                        <a:t>Description</a:t>
                      </a:r>
                      <a:endParaRPr lang="en-US" sz="1000" dirty="0"/>
                    </a:p>
                  </a:txBody>
                  <a:tcPr/>
                </a:tc>
              </a:tr>
              <a:tr h="221923">
                <a:tc>
                  <a:txBody>
                    <a:bodyPr/>
                    <a:lstStyle/>
                    <a:p>
                      <a:r>
                        <a:rPr lang="en-US" sz="1000" dirty="0" smtClean="0"/>
                        <a:t>Stream&lt;String&gt; </a:t>
                      </a:r>
                      <a:r>
                        <a:rPr lang="en-US" sz="1000" dirty="0" err="1" smtClean="0"/>
                        <a:t>BufferedReader.lines</a:t>
                      </a:r>
                      <a:r>
                        <a:rPr lang="en-US" sz="1000"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Returns a Stream, the elements of which are lines read from this </a:t>
                      </a:r>
                      <a:r>
                        <a:rPr lang="en-US" sz="1000" dirty="0" err="1" smtClean="0"/>
                        <a:t>BufferedReader</a:t>
                      </a:r>
                      <a:r>
                        <a:rPr lang="en-US" sz="1000" dirty="0" smtClean="0"/>
                        <a:t>.</a:t>
                      </a:r>
                    </a:p>
                  </a:txBody>
                  <a:tcPr/>
                </a:tc>
              </a:tr>
              <a:tr h="230819">
                <a:tc>
                  <a:txBody>
                    <a:bodyPr/>
                    <a:lstStyle/>
                    <a:p>
                      <a:r>
                        <a:rPr lang="en-US" sz="1000" dirty="0" smtClean="0"/>
                        <a:t>static Stream&lt;Path&gt; </a:t>
                      </a:r>
                      <a:r>
                        <a:rPr lang="en-US" sz="1000" dirty="0" err="1" smtClean="0"/>
                        <a:t>Files.find</a:t>
                      </a:r>
                      <a:r>
                        <a:rPr lang="en-US" sz="1000" dirty="0" smtClean="0"/>
                        <a:t>(Path start, </a:t>
                      </a:r>
                      <a:r>
                        <a:rPr lang="en-US" sz="1000" dirty="0" err="1" smtClean="0"/>
                        <a:t>int</a:t>
                      </a:r>
                      <a:r>
                        <a:rPr lang="en-US" sz="1000" dirty="0" smtClean="0"/>
                        <a:t> </a:t>
                      </a:r>
                      <a:r>
                        <a:rPr lang="en-US" sz="1000" dirty="0" err="1" smtClean="0"/>
                        <a:t>maxDepth</a:t>
                      </a:r>
                      <a:r>
                        <a:rPr lang="en-US" sz="1000" dirty="0" smtClean="0"/>
                        <a:t>, </a:t>
                      </a:r>
                      <a:r>
                        <a:rPr lang="en-US" sz="1000" dirty="0" err="1" smtClean="0"/>
                        <a:t>BiPredicate</a:t>
                      </a:r>
                      <a:r>
                        <a:rPr lang="en-US" sz="1000" dirty="0" smtClean="0"/>
                        <a:t>&lt;</a:t>
                      </a:r>
                      <a:r>
                        <a:rPr lang="en-US" sz="1000" dirty="0" err="1" smtClean="0"/>
                        <a:t>Path,BasicFileAttributes</a:t>
                      </a:r>
                      <a:r>
                        <a:rPr lang="en-US" sz="1000" dirty="0" smtClean="0"/>
                        <a:t>&gt; matcher, </a:t>
                      </a:r>
                      <a:r>
                        <a:rPr lang="en-US" sz="1000" dirty="0" err="1" smtClean="0"/>
                        <a:t>FileVisitOption</a:t>
                      </a:r>
                      <a:r>
                        <a:rPr lang="en-US" sz="1000" dirty="0" smtClean="0"/>
                        <a:t>... options)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Return a Stream that is lazily populated with Path by searching for files in a file tree rooted at a given starting file.</a:t>
                      </a:r>
                    </a:p>
                    <a:p>
                      <a:endParaRPr lang="en-US" sz="1000" dirty="0"/>
                    </a:p>
                  </a:txBody>
                  <a:tcPr/>
                </a:tc>
              </a:tr>
              <a:tr h="299190">
                <a:tc>
                  <a:txBody>
                    <a:bodyPr/>
                    <a:lstStyle/>
                    <a:p>
                      <a:r>
                        <a:rPr lang="en-US" sz="1000" dirty="0" smtClean="0"/>
                        <a:t>static Stream&lt;String&gt; </a:t>
                      </a:r>
                      <a:r>
                        <a:rPr lang="en-US" sz="1000" dirty="0" err="1" smtClean="0"/>
                        <a:t>Files.lines</a:t>
                      </a:r>
                      <a:r>
                        <a:rPr lang="en-US" sz="1000" dirty="0" smtClean="0"/>
                        <a:t>(Path path)</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Read all lines from a file as a Stream.</a:t>
                      </a:r>
                    </a:p>
                  </a:txBody>
                  <a:tcPr/>
                </a:tc>
              </a:tr>
              <a:tr h="298617">
                <a:tc>
                  <a:txBody>
                    <a:bodyPr/>
                    <a:lstStyle/>
                    <a:p>
                      <a:r>
                        <a:rPr lang="en-US" sz="1000" dirty="0" smtClean="0"/>
                        <a:t>static Stream&lt;String&gt; </a:t>
                      </a:r>
                      <a:r>
                        <a:rPr lang="en-US" sz="1000" dirty="0" err="1" smtClean="0"/>
                        <a:t>Files.lines</a:t>
                      </a:r>
                      <a:r>
                        <a:rPr lang="en-US" sz="1000" dirty="0" smtClean="0"/>
                        <a:t>(Path </a:t>
                      </a:r>
                      <a:r>
                        <a:rPr lang="en-US" sz="1000" dirty="0" err="1" smtClean="0"/>
                        <a:t>path</a:t>
                      </a:r>
                      <a:r>
                        <a:rPr lang="en-US" sz="1000" dirty="0" smtClean="0"/>
                        <a:t>, Charset </a:t>
                      </a:r>
                      <a:r>
                        <a:rPr lang="en-US" sz="1000" dirty="0" err="1" smtClean="0"/>
                        <a:t>cs</a:t>
                      </a:r>
                      <a:r>
                        <a:rPr lang="en-US" sz="1000"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Read all lines from a file as a Stream.</a:t>
                      </a:r>
                    </a:p>
                  </a:txBody>
                  <a:tcPr/>
                </a:tc>
              </a:tr>
              <a:tr h="266330">
                <a:tc>
                  <a:txBody>
                    <a:bodyPr/>
                    <a:lstStyle/>
                    <a:p>
                      <a:r>
                        <a:rPr lang="en-US" sz="1000" dirty="0" smtClean="0"/>
                        <a:t>static Stream&lt;Path&gt; </a:t>
                      </a:r>
                      <a:r>
                        <a:rPr lang="en-US" sz="1000" dirty="0" err="1" smtClean="0"/>
                        <a:t>Files.list</a:t>
                      </a:r>
                      <a:r>
                        <a:rPr lang="en-US" sz="1000" dirty="0" smtClean="0"/>
                        <a:t>(Path </a:t>
                      </a:r>
                      <a:r>
                        <a:rPr lang="en-US" sz="1000" dirty="0" err="1" smtClean="0"/>
                        <a:t>dir</a:t>
                      </a:r>
                      <a:r>
                        <a:rPr lang="en-US" sz="1000"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Return a lazily populated Stream, the elements of which are the entries in the directory.</a:t>
                      </a:r>
                    </a:p>
                  </a:txBody>
                  <a:tcPr/>
                </a:tc>
              </a:tr>
              <a:tr h="266331">
                <a:tc>
                  <a:txBody>
                    <a:bodyPr/>
                    <a:lstStyle/>
                    <a:p>
                      <a:r>
                        <a:rPr lang="en-US" sz="1000" dirty="0" smtClean="0"/>
                        <a:t>static Stream&lt;Path&gt; </a:t>
                      </a:r>
                      <a:r>
                        <a:rPr lang="en-US" sz="1000" dirty="0" err="1" smtClean="0"/>
                        <a:t>Files.walk</a:t>
                      </a:r>
                      <a:r>
                        <a:rPr lang="en-US" sz="1000" dirty="0" smtClean="0"/>
                        <a:t>(Path start, </a:t>
                      </a:r>
                      <a:r>
                        <a:rPr lang="en-US" sz="1000" dirty="0" err="1" smtClean="0"/>
                        <a:t>FileVisitOption</a:t>
                      </a:r>
                      <a:r>
                        <a:rPr lang="en-US" sz="1000" dirty="0" smtClean="0"/>
                        <a:t>... options)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Return a Stream that is lazily populated with Path by walking the file tree rooted at a given starting file.</a:t>
                      </a:r>
                    </a:p>
                  </a:txBody>
                  <a:tcPr/>
                </a:tc>
              </a:tr>
              <a:tr h="417250">
                <a:tc>
                  <a:txBody>
                    <a:bodyPr/>
                    <a:lstStyle/>
                    <a:p>
                      <a:r>
                        <a:rPr lang="en-US" sz="1000" dirty="0" smtClean="0"/>
                        <a:t>static Stream&lt;Path&gt; </a:t>
                      </a:r>
                      <a:r>
                        <a:rPr lang="en-US" sz="1000" dirty="0" err="1" smtClean="0"/>
                        <a:t>Files.walk</a:t>
                      </a:r>
                      <a:r>
                        <a:rPr lang="en-US" sz="1000" dirty="0" smtClean="0"/>
                        <a:t>(Path start, </a:t>
                      </a:r>
                      <a:r>
                        <a:rPr lang="en-US" sz="1000" dirty="0" err="1" smtClean="0"/>
                        <a:t>int</a:t>
                      </a:r>
                      <a:r>
                        <a:rPr lang="en-US" sz="1000" dirty="0" smtClean="0"/>
                        <a:t> </a:t>
                      </a:r>
                      <a:r>
                        <a:rPr lang="en-US" sz="1000" dirty="0" err="1" smtClean="0"/>
                        <a:t>maxDepth</a:t>
                      </a:r>
                      <a:r>
                        <a:rPr lang="en-US" sz="1000" dirty="0" smtClean="0"/>
                        <a:t>, </a:t>
                      </a:r>
                      <a:r>
                        <a:rPr lang="en-US" sz="1000" dirty="0" err="1" smtClean="0"/>
                        <a:t>FileVisitOption</a:t>
                      </a:r>
                      <a:r>
                        <a:rPr lang="en-US" sz="1000" dirty="0" smtClean="0"/>
                        <a:t>... options)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Return a Stream that is lazily populated with Path by walking the file tree rooted at a given starting file.</a:t>
                      </a:r>
                    </a:p>
                  </a:txBody>
                  <a:tcPr/>
                </a:tc>
              </a:tr>
              <a:tr h="282870">
                <a:tc>
                  <a:txBody>
                    <a:bodyPr/>
                    <a:lstStyle/>
                    <a:p>
                      <a:r>
                        <a:rPr lang="en-US" sz="1000" dirty="0" smtClean="0"/>
                        <a:t>Stream&lt;</a:t>
                      </a:r>
                      <a:r>
                        <a:rPr lang="en-US" sz="1000" dirty="0" err="1" smtClean="0"/>
                        <a:t>JarEntry</a:t>
                      </a:r>
                      <a:r>
                        <a:rPr lang="en-US" sz="1000" dirty="0" smtClean="0"/>
                        <a:t>&gt; </a:t>
                      </a:r>
                      <a:r>
                        <a:rPr lang="en-US" sz="1000" dirty="0" err="1" smtClean="0"/>
                        <a:t>JarFile.stream</a:t>
                      </a:r>
                      <a:r>
                        <a:rPr lang="en-US" sz="1000" dirty="0" smtClean="0"/>
                        <a:t>() </a:t>
                      </a:r>
                      <a:endParaRPr lang="en-US" sz="1000" dirty="0"/>
                    </a:p>
                  </a:txBody>
                  <a:tcPr/>
                </a:tc>
                <a:tc>
                  <a:txBody>
                    <a:bodyPr/>
                    <a:lstStyle/>
                    <a:p>
                      <a:r>
                        <a:rPr lang="en-US" sz="1000" dirty="0" smtClean="0"/>
                        <a:t>Return an ordered Stream over the ZIP file entries.</a:t>
                      </a:r>
                      <a:endParaRPr lang="en-US" sz="1000" dirty="0"/>
                    </a:p>
                  </a:txBody>
                  <a:tcPr/>
                </a:tc>
              </a:tr>
              <a:tr h="248575">
                <a:tc>
                  <a:txBody>
                    <a:bodyPr/>
                    <a:lstStyle/>
                    <a:p>
                      <a:r>
                        <a:rPr lang="en-US" sz="1000" dirty="0" smtClean="0"/>
                        <a:t>Stream&lt;String&gt; </a:t>
                      </a:r>
                      <a:r>
                        <a:rPr lang="en-US" sz="1000" dirty="0" err="1" smtClean="0"/>
                        <a:t>Pattern.splitAsStream</a:t>
                      </a:r>
                      <a:r>
                        <a:rPr lang="en-US" sz="1000" dirty="0" smtClean="0"/>
                        <a:t>(</a:t>
                      </a:r>
                      <a:r>
                        <a:rPr lang="en-US" sz="1000" dirty="0" err="1" smtClean="0"/>
                        <a:t>CharSequence</a:t>
                      </a:r>
                      <a:r>
                        <a:rPr lang="en-US" sz="1000" dirty="0" smtClean="0"/>
                        <a:t> input)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Creates a stream from the given input sequence around matches of this pattern.</a:t>
                      </a:r>
                    </a:p>
                  </a:txBody>
                  <a:tcPr/>
                </a:tc>
              </a:tr>
              <a:tr h="297402">
                <a:tc>
                  <a:txBody>
                    <a:bodyPr/>
                    <a:lstStyle/>
                    <a:p>
                      <a:r>
                        <a:rPr lang="en-US" sz="1000" dirty="0" smtClean="0"/>
                        <a:t>Stream&lt;? extends </a:t>
                      </a:r>
                      <a:r>
                        <a:rPr lang="en-US" sz="1000" dirty="0" err="1" smtClean="0"/>
                        <a:t>ZipEntry</a:t>
                      </a:r>
                      <a:r>
                        <a:rPr lang="en-US" sz="1000" dirty="0" smtClean="0"/>
                        <a:t>&gt;</a:t>
                      </a:r>
                      <a:r>
                        <a:rPr lang="en-US" sz="1000" baseline="0" dirty="0" smtClean="0"/>
                        <a:t> </a:t>
                      </a:r>
                      <a:r>
                        <a:rPr lang="en-US" sz="1000" dirty="0" err="1" smtClean="0"/>
                        <a:t>ZipFile.stream</a:t>
                      </a:r>
                      <a:r>
                        <a:rPr lang="en-US" sz="1000"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Return an ordered Stream over the ZIP file entries.</a:t>
                      </a:r>
                    </a:p>
                  </a:txBody>
                  <a:tcPr/>
                </a:tc>
              </a:tr>
              <a:tr h="297402">
                <a:tc>
                  <a:txBody>
                    <a:bodyPr/>
                    <a:lstStyle/>
                    <a:p>
                      <a:r>
                        <a:rPr lang="en-US" sz="1000" dirty="0" smtClean="0"/>
                        <a:t>Double/</a:t>
                      </a:r>
                      <a:r>
                        <a:rPr lang="en-US" sz="1000" dirty="0" err="1" smtClean="0"/>
                        <a:t>Int</a:t>
                      </a:r>
                      <a:r>
                        <a:rPr lang="en-US" sz="1000" dirty="0" smtClean="0"/>
                        <a:t>/</a:t>
                      </a:r>
                      <a:r>
                        <a:rPr lang="en-US" sz="1000" dirty="0" err="1" smtClean="0"/>
                        <a:t>LongStream</a:t>
                      </a:r>
                      <a:r>
                        <a:rPr lang="en-US" sz="1000" dirty="0" smtClean="0"/>
                        <a:t> </a:t>
                      </a:r>
                      <a:r>
                        <a:rPr lang="en-US" sz="1000" dirty="0" err="1" smtClean="0"/>
                        <a:t>Random.doubles</a:t>
                      </a:r>
                      <a:r>
                        <a:rPr lang="en-US" sz="1000" dirty="0" smtClean="0"/>
                        <a:t>/</a:t>
                      </a:r>
                      <a:r>
                        <a:rPr lang="en-US" sz="1000" dirty="0" err="1" smtClean="0"/>
                        <a:t>ints</a:t>
                      </a:r>
                      <a:r>
                        <a:rPr lang="en-US" sz="1000" dirty="0" smtClean="0"/>
                        <a:t>/longs(…)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Returns an effectively unlimited stream of pseudorandom double/</a:t>
                      </a:r>
                      <a:r>
                        <a:rPr lang="en-US" sz="1000" dirty="0" err="1" smtClean="0"/>
                        <a:t>int</a:t>
                      </a:r>
                      <a:r>
                        <a:rPr lang="en-US" sz="1000" dirty="0" smtClean="0"/>
                        <a:t>/long values.</a:t>
                      </a:r>
                    </a:p>
                  </a:txBody>
                  <a:tcPr/>
                </a:tc>
              </a:tr>
              <a:tr h="297402">
                <a:tc>
                  <a:txBody>
                    <a:bodyPr/>
                    <a:lstStyle/>
                    <a:p>
                      <a:r>
                        <a:rPr lang="en-US" sz="1000" dirty="0" err="1" smtClean="0"/>
                        <a:t>IntStream</a:t>
                      </a:r>
                      <a:r>
                        <a:rPr lang="en-US" sz="1000" dirty="0" smtClean="0"/>
                        <a:t> </a:t>
                      </a:r>
                      <a:r>
                        <a:rPr lang="en-US" sz="1000" dirty="0" err="1" smtClean="0"/>
                        <a:t>BitSet.stream</a:t>
                      </a:r>
                      <a:r>
                        <a:rPr lang="en-US" sz="1000"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Returns a stream of indices for which this </a:t>
                      </a:r>
                      <a:r>
                        <a:rPr lang="en-US" sz="1000" dirty="0" err="1" smtClean="0"/>
                        <a:t>BitSet</a:t>
                      </a:r>
                      <a:r>
                        <a:rPr lang="en-US" sz="1000" dirty="0" smtClean="0"/>
                        <a:t> contains a bit in the set state.</a:t>
                      </a:r>
                    </a:p>
                  </a:txBody>
                  <a:tcPr/>
                </a:tc>
              </a:tr>
            </a:tbl>
          </a:graphicData>
        </a:graphic>
      </p:graphicFrame>
    </p:spTree>
    <p:extLst>
      <p:ext uri="{BB962C8B-B14F-4D97-AF65-F5344CB8AC3E}">
        <p14:creationId xmlns:p14="http://schemas.microsoft.com/office/powerpoint/2010/main" val="180975944"/>
      </p:ext>
    </p:extLst>
  </p:cSld>
  <p:clrMapOvr>
    <a:masterClrMapping/>
  </p:clrMapOvr>
  <p:transition spd="med" advTm="12000"/>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6 : Q&amp;A</a:t>
            </a:r>
            <a:endParaRPr lang="en-US" dirty="0"/>
          </a:p>
        </p:txBody>
      </p:sp>
      <p:sp>
        <p:nvSpPr>
          <p:cNvPr id="87043" name="Rectangle 3"/>
          <p:cNvSpPr>
            <a:spLocks noGrp="1" noChangeArrowheads="1"/>
          </p:cNvSpPr>
          <p:nvPr>
            <p:ph idx="1"/>
          </p:nvPr>
        </p:nvSpPr>
        <p:spPr>
          <a:xfrm>
            <a:off x="527049" y="885825"/>
            <a:ext cx="8086725" cy="5051512"/>
          </a:xfrm>
        </p:spPr>
        <p:txBody>
          <a:bodyPr/>
          <a:lstStyle/>
          <a:p>
            <a:r>
              <a:rPr lang="en-US" sz="1600" u="sng" dirty="0" smtClean="0">
                <a:solidFill>
                  <a:srgbClr val="FF0000"/>
                </a:solidFill>
              </a:rPr>
              <a:t>Question:</a:t>
            </a:r>
            <a:r>
              <a:rPr lang="en-US" sz="1600" dirty="0" smtClean="0"/>
              <a:t> Which are the new stream classes?</a:t>
            </a:r>
          </a:p>
          <a:p>
            <a:r>
              <a:rPr lang="en-US" sz="1600" u="sng" dirty="0" smtClean="0">
                <a:solidFill>
                  <a:srgbClr val="FF0000"/>
                </a:solidFill>
              </a:rPr>
              <a:t>Question:</a:t>
            </a:r>
            <a:r>
              <a:rPr lang="en-US" sz="1600" dirty="0" smtClean="0">
                <a:solidFill>
                  <a:srgbClr val="FF0000"/>
                </a:solidFill>
              </a:rPr>
              <a:t> </a:t>
            </a:r>
            <a:r>
              <a:rPr lang="en-US" sz="1600" dirty="0" smtClean="0"/>
              <a:t>Which existing classes now expose a  stream?</a:t>
            </a:r>
          </a:p>
          <a:p>
            <a:r>
              <a:rPr lang="en-US" sz="1600" u="sng" dirty="0" smtClean="0">
                <a:solidFill>
                  <a:srgbClr val="FF0000"/>
                </a:solidFill>
              </a:rPr>
              <a:t>Question:</a:t>
            </a:r>
            <a:r>
              <a:rPr lang="en-US" sz="1600" dirty="0" smtClean="0"/>
              <a:t> What are the differences between </a:t>
            </a:r>
            <a:r>
              <a:rPr lang="en-US" sz="1600" dirty="0" err="1" smtClean="0"/>
              <a:t>Map.compute</a:t>
            </a:r>
            <a:r>
              <a:rPr lang="en-US" sz="1600" dirty="0" smtClean="0"/>
              <a:t>(), </a:t>
            </a:r>
            <a:r>
              <a:rPr lang="en-US" sz="1600" dirty="0" err="1" smtClean="0"/>
              <a:t>computeIfPresent</a:t>
            </a:r>
            <a:r>
              <a:rPr lang="en-US" sz="1600" dirty="0" smtClean="0"/>
              <a:t>() and </a:t>
            </a:r>
            <a:r>
              <a:rPr lang="en-US" sz="1600" dirty="0" err="1" smtClean="0"/>
              <a:t>computeIfAbsent</a:t>
            </a:r>
            <a:r>
              <a:rPr lang="en-US" sz="1600" dirty="0" smtClean="0"/>
              <a:t>()? </a:t>
            </a:r>
            <a:r>
              <a:rPr lang="en-US" sz="1600" b="1" i="1" u="sng" dirty="0" smtClean="0">
                <a:solidFill>
                  <a:srgbClr val="FF0000"/>
                </a:solidFill>
              </a:rPr>
              <a:t>TODO</a:t>
            </a:r>
          </a:p>
          <a:p>
            <a:r>
              <a:rPr lang="en-US" sz="1600" u="sng" dirty="0" smtClean="0">
                <a:solidFill>
                  <a:srgbClr val="FF0000"/>
                </a:solidFill>
              </a:rPr>
              <a:t>Exercise:</a:t>
            </a:r>
            <a:r>
              <a:rPr lang="en-US" sz="1600" dirty="0" smtClean="0"/>
              <a:t> Remove from a Collection&lt;Integer&gt; the odd numbers.</a:t>
            </a:r>
          </a:p>
          <a:p>
            <a:r>
              <a:rPr lang="en-US" sz="1600" u="sng" dirty="0">
                <a:solidFill>
                  <a:srgbClr val="FF0000"/>
                </a:solidFill>
              </a:rPr>
              <a:t>Exercise:</a:t>
            </a:r>
            <a:r>
              <a:rPr lang="en-US" sz="1600" dirty="0"/>
              <a:t> Remove from a </a:t>
            </a:r>
            <a:r>
              <a:rPr lang="en-US" sz="1600" dirty="0" smtClean="0"/>
              <a:t>Collection&lt;Car&gt; </a:t>
            </a:r>
            <a:r>
              <a:rPr lang="en-US" sz="1600" dirty="0"/>
              <a:t>the </a:t>
            </a:r>
            <a:r>
              <a:rPr lang="en-US" sz="1600" dirty="0" smtClean="0"/>
              <a:t>recent cars.</a:t>
            </a:r>
          </a:p>
          <a:p>
            <a:r>
              <a:rPr lang="en-US" sz="1600" u="sng" dirty="0">
                <a:solidFill>
                  <a:srgbClr val="FF0000"/>
                </a:solidFill>
              </a:rPr>
              <a:t>Exercise:</a:t>
            </a:r>
            <a:r>
              <a:rPr lang="en-US" sz="1600" dirty="0"/>
              <a:t> </a:t>
            </a:r>
            <a:r>
              <a:rPr lang="en-US" sz="1600" dirty="0" smtClean="0"/>
              <a:t>Replace in List&lt;Integer&gt; </a:t>
            </a:r>
            <a:r>
              <a:rPr lang="en-US" sz="1600" dirty="0"/>
              <a:t>the </a:t>
            </a:r>
            <a:r>
              <a:rPr lang="en-US" sz="1600" dirty="0" smtClean="0"/>
              <a:t>numbers by their double.</a:t>
            </a:r>
          </a:p>
          <a:p>
            <a:r>
              <a:rPr lang="en-US" sz="1600" u="sng" dirty="0" smtClean="0">
                <a:solidFill>
                  <a:srgbClr val="FF0000"/>
                </a:solidFill>
              </a:rPr>
              <a:t>Exercise:</a:t>
            </a:r>
            <a:r>
              <a:rPr lang="en-US" sz="1600" dirty="0" smtClean="0"/>
              <a:t> Having a Vector&lt;String&gt;, reverse it bottom-up and reverse as well the strings inside.</a:t>
            </a:r>
          </a:p>
          <a:p>
            <a:r>
              <a:rPr lang="en-US" sz="1600" u="sng" dirty="0" smtClean="0">
                <a:solidFill>
                  <a:srgbClr val="FF0000"/>
                </a:solidFill>
              </a:rPr>
              <a:t>Exercise:</a:t>
            </a:r>
            <a:r>
              <a:rPr lang="en-US" sz="1600" dirty="0" smtClean="0"/>
              <a:t> In your Map&lt;String(brand),Car&gt; substitute the car by another car of the same brand.</a:t>
            </a:r>
          </a:p>
          <a:p>
            <a:endParaRPr lang="en-US" sz="1600" dirty="0"/>
          </a:p>
          <a:p>
            <a:r>
              <a:rPr lang="en-US" sz="1600" dirty="0"/>
              <a:t>TODO Add something about the performance of streams. Bench the Java </a:t>
            </a:r>
            <a:r>
              <a:rPr lang="en-US" sz="1600" dirty="0" err="1"/>
              <a:t>getEnclosingMethod</a:t>
            </a:r>
            <a:r>
              <a:rPr lang="en-US" sz="1600" dirty="0"/>
              <a:t>()</a:t>
            </a:r>
          </a:p>
          <a:p>
            <a:endParaRPr lang="en-US" sz="1600" dirty="0"/>
          </a:p>
          <a:p>
            <a:endParaRPr lang="en-US" sz="1600" dirty="0"/>
          </a:p>
          <a:p>
            <a:endParaRPr lang="en-US" sz="1600" dirty="0"/>
          </a:p>
        </p:txBody>
      </p:sp>
    </p:spTree>
    <p:extLst>
      <p:ext uri="{BB962C8B-B14F-4D97-AF65-F5344CB8AC3E}">
        <p14:creationId xmlns:p14="http://schemas.microsoft.com/office/powerpoint/2010/main" val="2735442372"/>
      </p:ext>
    </p:extLst>
  </p:cSld>
  <p:clrMapOvr>
    <a:masterClrMapping/>
  </p:clrMapOvr>
  <p:transition spd="med" advTm="12000"/>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7 : </a:t>
            </a:r>
            <a:r>
              <a:rPr lang="en-CA" dirty="0"/>
              <a:t>Method Enhancements </a:t>
            </a:r>
            <a:endParaRPr lang="en-US" dirty="0"/>
          </a:p>
        </p:txBody>
      </p:sp>
      <p:sp>
        <p:nvSpPr>
          <p:cNvPr id="87043" name="Rectangle 3"/>
          <p:cNvSpPr>
            <a:spLocks noGrp="1" noChangeArrowheads="1"/>
          </p:cNvSpPr>
          <p:nvPr>
            <p:ph idx="1"/>
          </p:nvPr>
        </p:nvSpPr>
        <p:spPr>
          <a:xfrm>
            <a:off x="500555" y="1060231"/>
            <a:ext cx="7697787" cy="4877106"/>
          </a:xfrm>
        </p:spPr>
        <p:txBody>
          <a:bodyPr/>
          <a:lstStyle/>
          <a:p>
            <a:pPr marL="457200" indent="-457200">
              <a:buFont typeface="+mj-lt"/>
              <a:buAutoNum type="arabicPeriod"/>
            </a:pPr>
            <a:r>
              <a:rPr lang="en-CA" sz="2400" dirty="0" smtClean="0"/>
              <a:t>Adding </a:t>
            </a:r>
            <a:r>
              <a:rPr lang="en-CA" sz="2400" dirty="0"/>
              <a:t>static methods to interfaces</a:t>
            </a:r>
          </a:p>
          <a:p>
            <a:pPr marL="457200" indent="-457200">
              <a:buFont typeface="+mj-lt"/>
              <a:buAutoNum type="arabicPeriod"/>
            </a:pPr>
            <a:r>
              <a:rPr lang="en-CA" sz="2400" dirty="0"/>
              <a:t>Define and use a default method of a interface; Describe the inheritance rules for a default </a:t>
            </a:r>
            <a:r>
              <a:rPr lang="en-CA" sz="2400" dirty="0" smtClean="0"/>
              <a:t>method</a:t>
            </a:r>
          </a:p>
          <a:p>
            <a:pPr>
              <a:buNone/>
            </a:pPr>
            <a:endParaRPr lang="en-US" sz="1600" dirty="0"/>
          </a:p>
        </p:txBody>
      </p:sp>
    </p:spTree>
    <p:extLst>
      <p:ext uri="{BB962C8B-B14F-4D97-AF65-F5344CB8AC3E}">
        <p14:creationId xmlns:p14="http://schemas.microsoft.com/office/powerpoint/2010/main" val="1974961390"/>
      </p:ext>
    </p:extLst>
  </p:cSld>
  <p:clrMapOvr>
    <a:masterClrMapping/>
  </p:clrMapOvr>
  <p:transition spd="med" advTm="12000"/>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58219" y="204967"/>
            <a:ext cx="8465269" cy="511175"/>
          </a:xfrm>
        </p:spPr>
        <p:txBody>
          <a:bodyPr/>
          <a:lstStyle/>
          <a:p>
            <a:r>
              <a:rPr lang="en-CA" dirty="0" smtClean="0"/>
              <a:t>Topic 7-1 : </a:t>
            </a:r>
            <a:r>
              <a:rPr lang="en-CA" dirty="0"/>
              <a:t>Method Enhancements </a:t>
            </a:r>
            <a:r>
              <a:rPr lang="en-CA" dirty="0" smtClean="0"/>
              <a:t>: static methods</a:t>
            </a:r>
            <a:endParaRPr lang="en-US" dirty="0"/>
          </a:p>
        </p:txBody>
      </p:sp>
      <p:sp>
        <p:nvSpPr>
          <p:cNvPr id="87043" name="Rectangle 3"/>
          <p:cNvSpPr>
            <a:spLocks noGrp="1" noChangeArrowheads="1"/>
          </p:cNvSpPr>
          <p:nvPr>
            <p:ph idx="1"/>
          </p:nvPr>
        </p:nvSpPr>
        <p:spPr>
          <a:xfrm>
            <a:off x="358218" y="716142"/>
            <a:ext cx="8465269" cy="5467842"/>
          </a:xfrm>
        </p:spPr>
        <p:txBody>
          <a:bodyPr/>
          <a:lstStyle/>
          <a:p>
            <a:pPr marL="0" indent="0">
              <a:buNone/>
            </a:pPr>
            <a:r>
              <a:rPr lang="en-CA" sz="1600" dirty="0" smtClean="0"/>
              <a:t>Previously all the methods of an interface were abstract.</a:t>
            </a:r>
            <a:br>
              <a:rPr lang="en-CA" sz="1600" dirty="0" smtClean="0"/>
            </a:br>
            <a:r>
              <a:rPr lang="en-CA" sz="1600" dirty="0" smtClean="0"/>
              <a:t>Like before, an interface can contain static final fields which does not mean that they are immutable!!!</a:t>
            </a:r>
            <a:br>
              <a:rPr lang="en-CA" sz="1600" dirty="0" smtClean="0"/>
            </a:br>
            <a:r>
              <a:rPr lang="en-CA" sz="1600" dirty="0" smtClean="0"/>
              <a:t/>
            </a:r>
            <a:br>
              <a:rPr lang="en-CA" sz="1600" dirty="0" smtClean="0"/>
            </a:br>
            <a:r>
              <a:rPr lang="en-CA" sz="1600" dirty="0" smtClean="0"/>
              <a:t>Now static methods can be added and are prefixed as is. The </a:t>
            </a:r>
            <a:r>
              <a:rPr lang="en-CA" sz="1600" dirty="0" smtClean="0">
                <a:solidFill>
                  <a:srgbClr val="000000"/>
                </a:solidFill>
              </a:rPr>
              <a:t>public</a:t>
            </a:r>
            <a:r>
              <a:rPr lang="en-CA" sz="1600" dirty="0" smtClean="0"/>
              <a:t> keyword is optional, the method cannot be </a:t>
            </a:r>
            <a:r>
              <a:rPr lang="en-CA" sz="1600" dirty="0" smtClean="0">
                <a:solidFill>
                  <a:srgbClr val="000000"/>
                </a:solidFill>
              </a:rPr>
              <a:t>private</a:t>
            </a:r>
            <a:r>
              <a:rPr lang="en-CA" sz="1600" dirty="0" smtClean="0"/>
              <a:t>, </a:t>
            </a:r>
            <a:r>
              <a:rPr lang="en-CA" sz="1600" dirty="0" smtClean="0">
                <a:solidFill>
                  <a:srgbClr val="000000"/>
                </a:solidFill>
              </a:rPr>
              <a:t>protected</a:t>
            </a:r>
            <a:r>
              <a:rPr lang="en-CA" sz="1600" dirty="0" smtClean="0"/>
              <a:t> or </a:t>
            </a:r>
            <a:r>
              <a:rPr lang="en-CA" sz="1600" dirty="0" smtClean="0">
                <a:solidFill>
                  <a:srgbClr val="000000"/>
                </a:solidFill>
              </a:rPr>
              <a:t>package</a:t>
            </a:r>
            <a:r>
              <a:rPr lang="en-CA" sz="1600" dirty="0" smtClean="0"/>
              <a:t>.</a:t>
            </a:r>
          </a:p>
          <a:p>
            <a:pPr marL="0" indent="0">
              <a:buNone/>
            </a:pPr>
            <a:r>
              <a:rPr lang="en-CA" sz="1600" dirty="0" smtClean="0"/>
              <a:t>Contrary to a class method it cannot be </a:t>
            </a:r>
            <a:r>
              <a:rPr lang="en-CA" sz="1600" dirty="0" smtClean="0">
                <a:solidFill>
                  <a:srgbClr val="000000"/>
                </a:solidFill>
              </a:rPr>
              <a:t>synchronized</a:t>
            </a:r>
            <a:r>
              <a:rPr lang="en-CA" sz="1600" dirty="0" smtClean="0"/>
              <a:t>. </a:t>
            </a:r>
            <a:r>
              <a:rPr lang="en-CA" sz="1600" dirty="0" err="1">
                <a:solidFill>
                  <a:srgbClr val="000000"/>
                </a:solidFill>
              </a:rPr>
              <a:t>s</a:t>
            </a:r>
            <a:r>
              <a:rPr lang="en-CA" sz="1600" dirty="0" err="1" smtClean="0">
                <a:solidFill>
                  <a:srgbClr val="000000"/>
                </a:solidFill>
              </a:rPr>
              <a:t>trictfp</a:t>
            </a:r>
            <a:r>
              <a:rPr lang="en-CA" sz="1600" dirty="0" smtClean="0">
                <a:solidFill>
                  <a:srgbClr val="000000"/>
                </a:solidFill>
              </a:rPr>
              <a:t> </a:t>
            </a:r>
            <a:r>
              <a:rPr lang="en-CA" sz="1600" dirty="0" smtClean="0"/>
              <a:t>is a valid modifier.</a:t>
            </a:r>
          </a:p>
          <a:p>
            <a:pPr marL="0" indent="0">
              <a:buNone/>
            </a:pPr>
            <a:endParaRPr lang="en-CA" sz="1600" dirty="0" smtClean="0"/>
          </a:p>
          <a:p>
            <a:pPr marL="0" indent="0">
              <a:buNone/>
            </a:pPr>
            <a:r>
              <a:rPr lang="en-CA" sz="1600" dirty="0" smtClean="0"/>
              <a:t>You can even execute an interface these days!!!</a:t>
            </a:r>
          </a:p>
          <a:p>
            <a:pPr marL="0" indent="0">
              <a:buNone/>
            </a:pPr>
            <a:r>
              <a:rPr lang="en-CA" sz="1600" dirty="0">
                <a:solidFill>
                  <a:srgbClr val="000000"/>
                </a:solidFill>
              </a:rPr>
              <a:t>public interface </a:t>
            </a:r>
            <a:r>
              <a:rPr lang="en-CA" sz="1600" dirty="0" err="1">
                <a:solidFill>
                  <a:srgbClr val="000000"/>
                </a:solidFill>
              </a:rPr>
              <a:t>MyInterfaceWithStaticMain</a:t>
            </a:r>
            <a:r>
              <a:rPr lang="en-CA" sz="1600" dirty="0">
                <a:solidFill>
                  <a:srgbClr val="000000"/>
                </a:solidFill>
              </a:rPr>
              <a:t> {</a:t>
            </a:r>
          </a:p>
          <a:p>
            <a:pPr marL="0" indent="0">
              <a:buNone/>
            </a:pPr>
            <a:r>
              <a:rPr lang="en-CA" sz="1600" dirty="0" smtClean="0">
                <a:solidFill>
                  <a:srgbClr val="000000"/>
                </a:solidFill>
              </a:rPr>
              <a:t>public </a:t>
            </a:r>
            <a:r>
              <a:rPr lang="en-CA" sz="1600" dirty="0">
                <a:solidFill>
                  <a:srgbClr val="000000"/>
                </a:solidFill>
              </a:rPr>
              <a:t>static void main(String[] </a:t>
            </a:r>
            <a:r>
              <a:rPr lang="en-CA" sz="1600" dirty="0" err="1">
                <a:solidFill>
                  <a:srgbClr val="000000"/>
                </a:solidFill>
              </a:rPr>
              <a:t>params</a:t>
            </a:r>
            <a:r>
              <a:rPr lang="en-CA" sz="1600" dirty="0">
                <a:solidFill>
                  <a:srgbClr val="000000"/>
                </a:solidFill>
              </a:rPr>
              <a:t>) {</a:t>
            </a:r>
          </a:p>
          <a:p>
            <a:pPr marL="0" indent="0">
              <a:buNone/>
            </a:pPr>
            <a:r>
              <a:rPr lang="en-CA" sz="1600" dirty="0">
                <a:solidFill>
                  <a:srgbClr val="000000"/>
                </a:solidFill>
              </a:rPr>
              <a:t>	</a:t>
            </a:r>
            <a:r>
              <a:rPr lang="en-CA" sz="1600" dirty="0" err="1" smtClean="0">
                <a:solidFill>
                  <a:srgbClr val="000000"/>
                </a:solidFill>
              </a:rPr>
              <a:t>System.out.println</a:t>
            </a:r>
            <a:r>
              <a:rPr lang="en-CA" sz="1600" dirty="0">
                <a:solidFill>
                  <a:srgbClr val="000000"/>
                </a:solidFill>
              </a:rPr>
              <a:t>("main running in an interface");</a:t>
            </a:r>
          </a:p>
          <a:p>
            <a:pPr marL="0" indent="0">
              <a:buNone/>
            </a:pPr>
            <a:r>
              <a:rPr lang="en-CA" sz="1600" dirty="0">
                <a:solidFill>
                  <a:srgbClr val="000000"/>
                </a:solidFill>
              </a:rPr>
              <a:t>	</a:t>
            </a:r>
            <a:r>
              <a:rPr lang="en-CA" sz="1600" dirty="0" smtClean="0">
                <a:solidFill>
                  <a:schemeClr val="tx1"/>
                </a:solidFill>
              </a:rPr>
              <a:t>// </a:t>
            </a:r>
            <a:r>
              <a:rPr lang="en-CA" sz="1600" dirty="0">
                <a:solidFill>
                  <a:schemeClr val="tx1"/>
                </a:solidFill>
              </a:rPr>
              <a:t>.. not working in Eclipse </a:t>
            </a:r>
            <a:r>
              <a:rPr lang="en-CA" sz="1600" dirty="0" smtClean="0">
                <a:solidFill>
                  <a:schemeClr val="tx1"/>
                </a:solidFill>
              </a:rPr>
              <a:t>but </a:t>
            </a:r>
            <a:r>
              <a:rPr lang="en-CA" sz="1600" dirty="0">
                <a:solidFill>
                  <a:schemeClr val="tx1"/>
                </a:solidFill>
              </a:rPr>
              <a:t>working on the command </a:t>
            </a:r>
            <a:r>
              <a:rPr lang="en-CA" sz="1600" dirty="0" smtClean="0">
                <a:solidFill>
                  <a:schemeClr val="tx1"/>
                </a:solidFill>
              </a:rPr>
              <a:t>line, which one is right?</a:t>
            </a:r>
            <a:endParaRPr lang="en-CA" sz="1600" dirty="0">
              <a:solidFill>
                <a:schemeClr val="tx1"/>
              </a:solidFill>
            </a:endParaRPr>
          </a:p>
          <a:p>
            <a:pPr marL="0" indent="0">
              <a:buNone/>
            </a:pPr>
            <a:r>
              <a:rPr lang="en-CA" sz="1600" dirty="0" smtClean="0">
                <a:solidFill>
                  <a:srgbClr val="000000"/>
                </a:solidFill>
              </a:rPr>
              <a:t>}</a:t>
            </a:r>
            <a:endParaRPr lang="en-CA" sz="1600" dirty="0">
              <a:solidFill>
                <a:srgbClr val="000000"/>
              </a:solidFill>
            </a:endParaRPr>
          </a:p>
          <a:p>
            <a:pPr marL="0" indent="0">
              <a:buNone/>
            </a:pPr>
            <a:r>
              <a:rPr lang="en-CA" sz="1600" dirty="0" smtClean="0"/>
              <a:t/>
            </a:r>
            <a:br>
              <a:rPr lang="en-CA" sz="1600" dirty="0" smtClean="0"/>
            </a:br>
            <a:r>
              <a:rPr lang="en-CA" sz="1600" dirty="0" smtClean="0"/>
              <a:t>While the Java compiler accepts (with a warning) to call a static method prefixing it with an instance name this is not supported for an interface. The interface name must be used instead.</a:t>
            </a:r>
          </a:p>
          <a:p>
            <a:pPr marL="0" indent="0">
              <a:buNone/>
            </a:pPr>
            <a:r>
              <a:rPr lang="en-CA" sz="1600" dirty="0" err="1" smtClean="0">
                <a:solidFill>
                  <a:srgbClr val="000000"/>
                </a:solidFill>
              </a:rPr>
              <a:t>myClass.staticMethod</a:t>
            </a:r>
            <a:r>
              <a:rPr lang="en-CA" sz="1600" dirty="0">
                <a:solidFill>
                  <a:srgbClr val="000000"/>
                </a:solidFill>
              </a:rPr>
              <a:t>() </a:t>
            </a:r>
            <a:r>
              <a:rPr lang="en-CA" sz="1600" dirty="0" smtClean="0">
                <a:solidFill>
                  <a:schemeClr val="tx1"/>
                </a:solidFill>
              </a:rPr>
              <a:t>generates a warning </a:t>
            </a:r>
            <a:r>
              <a:rPr lang="en-CA" sz="1600" dirty="0">
                <a:solidFill>
                  <a:schemeClr val="tx1"/>
                </a:solidFill>
              </a:rPr>
              <a:t>vs. </a:t>
            </a:r>
            <a:r>
              <a:rPr lang="en-CA" sz="1600" dirty="0" err="1" smtClean="0">
                <a:solidFill>
                  <a:srgbClr val="000000"/>
                </a:solidFill>
              </a:rPr>
              <a:t>MyClass.staticMethod</a:t>
            </a:r>
            <a:r>
              <a:rPr lang="en-CA" sz="1600" dirty="0">
                <a:solidFill>
                  <a:srgbClr val="000000"/>
                </a:solidFill>
              </a:rPr>
              <a:t>() </a:t>
            </a:r>
            <a:r>
              <a:rPr lang="en-CA" sz="1600" dirty="0">
                <a:solidFill>
                  <a:schemeClr val="tx1"/>
                </a:solidFill>
              </a:rPr>
              <a:t>being good</a:t>
            </a:r>
            <a:r>
              <a:rPr lang="en-CA" sz="1600" dirty="0" smtClean="0">
                <a:solidFill>
                  <a:schemeClr val="tx1"/>
                </a:solidFill>
              </a:rPr>
              <a:t>.</a:t>
            </a:r>
            <a:endParaRPr lang="en-CA" sz="1600" dirty="0" smtClean="0"/>
          </a:p>
          <a:p>
            <a:pPr marL="0" indent="0">
              <a:buNone/>
            </a:pPr>
            <a:r>
              <a:rPr lang="en-CA" sz="1600" dirty="0" err="1" smtClean="0">
                <a:solidFill>
                  <a:srgbClr val="000000"/>
                </a:solidFill>
              </a:rPr>
              <a:t>myInterface.staticMethod</a:t>
            </a:r>
            <a:r>
              <a:rPr lang="en-CA" sz="1600" dirty="0" smtClean="0">
                <a:solidFill>
                  <a:srgbClr val="000000"/>
                </a:solidFill>
              </a:rPr>
              <a:t>() </a:t>
            </a:r>
            <a:r>
              <a:rPr lang="en-CA" sz="1600" dirty="0" smtClean="0">
                <a:solidFill>
                  <a:schemeClr val="tx1"/>
                </a:solidFill>
              </a:rPr>
              <a:t>is bad vs. </a:t>
            </a:r>
            <a:r>
              <a:rPr lang="en-CA" sz="1600" dirty="0" err="1" smtClean="0">
                <a:solidFill>
                  <a:srgbClr val="000000"/>
                </a:solidFill>
              </a:rPr>
              <a:t>MyInterface.staticMethod</a:t>
            </a:r>
            <a:r>
              <a:rPr lang="en-CA" sz="1600" dirty="0" smtClean="0">
                <a:solidFill>
                  <a:srgbClr val="000000"/>
                </a:solidFill>
              </a:rPr>
              <a:t>() </a:t>
            </a:r>
            <a:r>
              <a:rPr lang="en-CA" sz="1600" dirty="0" smtClean="0">
                <a:solidFill>
                  <a:schemeClr val="tx1"/>
                </a:solidFill>
              </a:rPr>
              <a:t>being good.</a:t>
            </a:r>
          </a:p>
          <a:p>
            <a:pPr marL="0" indent="0">
              <a:buNone/>
            </a:pPr>
            <a:endParaRPr lang="en-CA" sz="1400" dirty="0"/>
          </a:p>
          <a:p>
            <a:pPr marL="0" indent="0">
              <a:buNone/>
            </a:pPr>
            <a:r>
              <a:rPr lang="en-CA" sz="1400" dirty="0" smtClean="0"/>
              <a:t/>
            </a:r>
            <a:br>
              <a:rPr lang="en-CA" sz="1400" dirty="0" smtClean="0"/>
            </a:br>
            <a:endParaRPr lang="en-CA" sz="1400" dirty="0"/>
          </a:p>
          <a:p>
            <a:pPr>
              <a:buNone/>
            </a:pPr>
            <a:endParaRPr lang="en-US" sz="1400" dirty="0"/>
          </a:p>
        </p:txBody>
      </p:sp>
    </p:spTree>
    <p:extLst>
      <p:ext uri="{BB962C8B-B14F-4D97-AF65-F5344CB8AC3E}">
        <p14:creationId xmlns:p14="http://schemas.microsoft.com/office/powerpoint/2010/main" val="4031534521"/>
      </p:ext>
    </p:extLst>
  </p:cSld>
  <p:clrMapOvr>
    <a:masterClrMapping/>
  </p:clrMapOvr>
  <p:transition spd="med" advTm="12000"/>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58219" y="204967"/>
            <a:ext cx="8465269" cy="511175"/>
          </a:xfrm>
        </p:spPr>
        <p:txBody>
          <a:bodyPr/>
          <a:lstStyle/>
          <a:p>
            <a:r>
              <a:rPr lang="en-CA" dirty="0" smtClean="0"/>
              <a:t>Topic 7-1 : </a:t>
            </a:r>
            <a:r>
              <a:rPr lang="en-CA" dirty="0"/>
              <a:t>Method Enhancements </a:t>
            </a:r>
            <a:r>
              <a:rPr lang="en-CA" dirty="0" smtClean="0"/>
              <a:t>: static methods</a:t>
            </a:r>
            <a:endParaRPr lang="en-US" dirty="0"/>
          </a:p>
        </p:txBody>
      </p:sp>
      <p:sp>
        <p:nvSpPr>
          <p:cNvPr id="87043" name="Rectangle 3"/>
          <p:cNvSpPr>
            <a:spLocks noGrp="1" noChangeArrowheads="1"/>
          </p:cNvSpPr>
          <p:nvPr>
            <p:ph idx="1"/>
          </p:nvPr>
        </p:nvSpPr>
        <p:spPr>
          <a:xfrm>
            <a:off x="358218" y="716142"/>
            <a:ext cx="8465269" cy="5920328"/>
          </a:xfrm>
        </p:spPr>
        <p:txBody>
          <a:bodyPr/>
          <a:lstStyle/>
          <a:p>
            <a:pPr marL="0" indent="0">
              <a:buNone/>
            </a:pPr>
            <a:r>
              <a:rPr lang="en-CA" sz="1200" dirty="0" smtClean="0"/>
              <a:t>The static methods can have their own local classes</a:t>
            </a:r>
            <a:r>
              <a:rPr lang="en-CA" sz="1200" dirty="0"/>
              <a:t>, call other static </a:t>
            </a:r>
            <a:r>
              <a:rPr lang="en-CA" sz="1200" dirty="0" smtClean="0"/>
              <a:t>methods…</a:t>
            </a:r>
            <a:endParaRPr lang="en-CA" sz="1200" dirty="0"/>
          </a:p>
          <a:p>
            <a:pPr marL="0" indent="0">
              <a:buNone/>
            </a:pPr>
            <a:endParaRPr lang="en-CA" sz="1200" dirty="0" smtClean="0"/>
          </a:p>
          <a:p>
            <a:pPr marL="0" indent="0">
              <a:buNone/>
            </a:pPr>
            <a:r>
              <a:rPr lang="en-CA" sz="1200" dirty="0">
                <a:solidFill>
                  <a:srgbClr val="000000"/>
                </a:solidFill>
              </a:rPr>
              <a:t>public interface </a:t>
            </a:r>
            <a:r>
              <a:rPr lang="en-CA" sz="1200" dirty="0" err="1">
                <a:solidFill>
                  <a:srgbClr val="000000"/>
                </a:solidFill>
              </a:rPr>
              <a:t>MoreComplexInterface</a:t>
            </a:r>
            <a:r>
              <a:rPr lang="en-CA" sz="1200" dirty="0">
                <a:solidFill>
                  <a:srgbClr val="000000"/>
                </a:solidFill>
              </a:rPr>
              <a:t> {</a:t>
            </a:r>
          </a:p>
          <a:p>
            <a:pPr marL="0" indent="0">
              <a:buNone/>
            </a:pPr>
            <a:r>
              <a:rPr lang="en-CA" sz="1200" dirty="0" smtClean="0">
                <a:solidFill>
                  <a:srgbClr val="000000"/>
                </a:solidFill>
              </a:rPr>
              <a:t>public </a:t>
            </a:r>
            <a:r>
              <a:rPr lang="en-CA" sz="1200" dirty="0">
                <a:solidFill>
                  <a:srgbClr val="000000"/>
                </a:solidFill>
              </a:rPr>
              <a:t>static void </a:t>
            </a:r>
            <a:r>
              <a:rPr lang="en-CA" sz="1200" dirty="0" err="1">
                <a:solidFill>
                  <a:srgbClr val="000000"/>
                </a:solidFill>
              </a:rPr>
              <a:t>someStaticMethod</a:t>
            </a:r>
            <a:r>
              <a:rPr lang="en-CA" sz="1200" dirty="0">
                <a:solidFill>
                  <a:srgbClr val="000000"/>
                </a:solidFill>
              </a:rPr>
              <a:t>() {</a:t>
            </a:r>
          </a:p>
          <a:p>
            <a:pPr marL="0" indent="0">
              <a:buNone/>
            </a:pPr>
            <a:r>
              <a:rPr lang="en-CA" sz="1200" dirty="0">
                <a:solidFill>
                  <a:srgbClr val="000000"/>
                </a:solidFill>
              </a:rPr>
              <a:t>	</a:t>
            </a:r>
            <a:r>
              <a:rPr lang="en-CA" sz="1200" dirty="0" smtClean="0">
                <a:solidFill>
                  <a:schemeClr val="tx1"/>
                </a:solidFill>
              </a:rPr>
              <a:t>// </a:t>
            </a:r>
            <a:r>
              <a:rPr lang="en-CA" sz="1200" dirty="0">
                <a:solidFill>
                  <a:schemeClr val="tx1"/>
                </a:solidFill>
              </a:rPr>
              <a:t>no need to use the class name internally</a:t>
            </a:r>
          </a:p>
          <a:p>
            <a:pPr marL="0" indent="0">
              <a:buNone/>
            </a:pPr>
            <a:r>
              <a:rPr lang="en-CA" sz="1200" dirty="0">
                <a:solidFill>
                  <a:srgbClr val="000000"/>
                </a:solidFill>
              </a:rPr>
              <a:t>	</a:t>
            </a:r>
            <a:r>
              <a:rPr lang="en-CA" sz="1200" dirty="0" err="1" smtClean="0">
                <a:solidFill>
                  <a:srgbClr val="000000"/>
                </a:solidFill>
              </a:rPr>
              <a:t>anotherStaticMethod</a:t>
            </a:r>
            <a:r>
              <a:rPr lang="en-CA" sz="1200" dirty="0">
                <a:solidFill>
                  <a:srgbClr val="000000"/>
                </a:solidFill>
              </a:rPr>
              <a:t>();</a:t>
            </a:r>
          </a:p>
          <a:p>
            <a:pPr marL="0" indent="0">
              <a:buNone/>
            </a:pPr>
            <a:r>
              <a:rPr lang="en-CA" sz="1200" dirty="0" smtClean="0">
                <a:solidFill>
                  <a:srgbClr val="000000"/>
                </a:solidFill>
              </a:rPr>
              <a:t>}</a:t>
            </a:r>
            <a:endParaRPr lang="en-CA" sz="1200" dirty="0">
              <a:solidFill>
                <a:srgbClr val="000000"/>
              </a:solidFill>
            </a:endParaRPr>
          </a:p>
          <a:p>
            <a:pPr marL="0" indent="0">
              <a:buNone/>
            </a:pPr>
            <a:endParaRPr lang="en-CA" sz="1200" dirty="0">
              <a:solidFill>
                <a:srgbClr val="000000"/>
              </a:solidFill>
            </a:endParaRPr>
          </a:p>
          <a:p>
            <a:pPr marL="0" indent="0">
              <a:buNone/>
            </a:pPr>
            <a:r>
              <a:rPr lang="en-CA" sz="1200" dirty="0" smtClean="0">
                <a:solidFill>
                  <a:srgbClr val="000000"/>
                </a:solidFill>
              </a:rPr>
              <a:t>public </a:t>
            </a:r>
            <a:r>
              <a:rPr lang="en-CA" sz="1200" dirty="0">
                <a:solidFill>
                  <a:srgbClr val="000000"/>
                </a:solidFill>
              </a:rPr>
              <a:t>static void </a:t>
            </a:r>
            <a:r>
              <a:rPr lang="en-CA" sz="1200" dirty="0" err="1">
                <a:solidFill>
                  <a:srgbClr val="000000"/>
                </a:solidFill>
              </a:rPr>
              <a:t>anotherStaticMethod</a:t>
            </a:r>
            <a:r>
              <a:rPr lang="en-CA" sz="1200" dirty="0">
                <a:solidFill>
                  <a:srgbClr val="000000"/>
                </a:solidFill>
              </a:rPr>
              <a:t>() {</a:t>
            </a:r>
          </a:p>
          <a:p>
            <a:pPr marL="0" indent="0">
              <a:buNone/>
            </a:pPr>
            <a:r>
              <a:rPr lang="en-CA" sz="1200" dirty="0">
                <a:solidFill>
                  <a:srgbClr val="000000"/>
                </a:solidFill>
              </a:rPr>
              <a:t>	</a:t>
            </a:r>
            <a:r>
              <a:rPr lang="en-CA" sz="1200" dirty="0" smtClean="0">
                <a:solidFill>
                  <a:schemeClr val="tx1"/>
                </a:solidFill>
              </a:rPr>
              <a:t>// </a:t>
            </a:r>
            <a:r>
              <a:rPr lang="en-CA" sz="1200" dirty="0">
                <a:solidFill>
                  <a:schemeClr val="tx1"/>
                </a:solidFill>
              </a:rPr>
              <a:t>an inner interface </a:t>
            </a:r>
            <a:r>
              <a:rPr lang="en-CA" sz="1200" dirty="0" smtClean="0">
                <a:solidFill>
                  <a:schemeClr val="tx1"/>
                </a:solidFill>
              </a:rPr>
              <a:t>declaration is </a:t>
            </a:r>
            <a:r>
              <a:rPr lang="en-CA" sz="1200" dirty="0">
                <a:solidFill>
                  <a:schemeClr val="tx1"/>
                </a:solidFill>
              </a:rPr>
              <a:t>not </a:t>
            </a:r>
            <a:r>
              <a:rPr lang="en-CA" sz="1200" dirty="0" smtClean="0">
                <a:solidFill>
                  <a:schemeClr val="tx1"/>
                </a:solidFill>
              </a:rPr>
              <a:t>accepted!!!</a:t>
            </a:r>
          </a:p>
          <a:p>
            <a:pPr marL="0" indent="0">
              <a:buNone/>
            </a:pPr>
            <a:r>
              <a:rPr lang="en-CA" sz="1200" dirty="0" smtClean="0">
                <a:solidFill>
                  <a:srgbClr val="000000"/>
                </a:solidFill>
              </a:rPr>
              <a:t>	List&lt;String</a:t>
            </a:r>
            <a:r>
              <a:rPr lang="en-CA" sz="1200" dirty="0">
                <a:solidFill>
                  <a:srgbClr val="000000"/>
                </a:solidFill>
              </a:rPr>
              <a:t>&gt; things = new </a:t>
            </a:r>
            <a:r>
              <a:rPr lang="en-CA" sz="1200" dirty="0" err="1">
                <a:solidFill>
                  <a:srgbClr val="000000"/>
                </a:solidFill>
              </a:rPr>
              <a:t>ArrayList</a:t>
            </a:r>
            <a:r>
              <a:rPr lang="en-CA" sz="1200" dirty="0">
                <a:solidFill>
                  <a:srgbClr val="000000"/>
                </a:solidFill>
              </a:rPr>
              <a:t>&lt;&gt;();</a:t>
            </a:r>
          </a:p>
          <a:p>
            <a:pPr marL="0" indent="0">
              <a:buNone/>
            </a:pPr>
            <a:r>
              <a:rPr lang="en-CA" sz="1200" dirty="0">
                <a:solidFill>
                  <a:srgbClr val="000000"/>
                </a:solidFill>
              </a:rPr>
              <a:t>	</a:t>
            </a:r>
            <a:r>
              <a:rPr lang="en-CA" sz="1200" dirty="0" smtClean="0">
                <a:solidFill>
                  <a:srgbClr val="000000"/>
                </a:solidFill>
              </a:rPr>
              <a:t>class </a:t>
            </a:r>
            <a:r>
              <a:rPr lang="en-CA" sz="1200" dirty="0" err="1">
                <a:solidFill>
                  <a:srgbClr val="000000"/>
                </a:solidFill>
              </a:rPr>
              <a:t>MyLocalClass</a:t>
            </a:r>
            <a:r>
              <a:rPr lang="en-CA" sz="1200" dirty="0">
                <a:solidFill>
                  <a:srgbClr val="000000"/>
                </a:solidFill>
              </a:rPr>
              <a:t> extends Vector&lt;String&gt; {</a:t>
            </a:r>
          </a:p>
          <a:p>
            <a:pPr marL="0" indent="0">
              <a:buNone/>
            </a:pPr>
            <a:r>
              <a:rPr lang="en-CA" sz="1200" dirty="0">
                <a:solidFill>
                  <a:srgbClr val="000000"/>
                </a:solidFill>
              </a:rPr>
              <a:t>		private void </a:t>
            </a:r>
            <a:r>
              <a:rPr lang="en-CA" sz="1200" dirty="0" err="1">
                <a:solidFill>
                  <a:srgbClr val="000000"/>
                </a:solidFill>
              </a:rPr>
              <a:t>bla</a:t>
            </a:r>
            <a:r>
              <a:rPr lang="en-CA" sz="1200" dirty="0">
                <a:solidFill>
                  <a:srgbClr val="000000"/>
                </a:solidFill>
              </a:rPr>
              <a:t>() {</a:t>
            </a:r>
          </a:p>
          <a:p>
            <a:pPr marL="0" indent="0">
              <a:buNone/>
            </a:pPr>
            <a:r>
              <a:rPr lang="en-CA" sz="1200" dirty="0">
                <a:solidFill>
                  <a:srgbClr val="000000"/>
                </a:solidFill>
              </a:rPr>
              <a:t>			</a:t>
            </a:r>
            <a:r>
              <a:rPr lang="en-CA" sz="1200" dirty="0" err="1">
                <a:solidFill>
                  <a:srgbClr val="000000"/>
                </a:solidFill>
              </a:rPr>
              <a:t>someStaticMethod</a:t>
            </a:r>
            <a:r>
              <a:rPr lang="en-CA" sz="1200" dirty="0">
                <a:solidFill>
                  <a:srgbClr val="000000"/>
                </a:solidFill>
              </a:rPr>
              <a:t>(); // need to prefix</a:t>
            </a:r>
          </a:p>
          <a:p>
            <a:pPr marL="0" indent="0">
              <a:buNone/>
            </a:pPr>
            <a:r>
              <a:rPr lang="en-CA" sz="1200" dirty="0">
                <a:solidFill>
                  <a:srgbClr val="000000"/>
                </a:solidFill>
              </a:rPr>
              <a:t>			class </a:t>
            </a:r>
            <a:r>
              <a:rPr lang="en-CA" sz="1200" dirty="0" err="1">
                <a:solidFill>
                  <a:srgbClr val="000000"/>
                </a:solidFill>
              </a:rPr>
              <a:t>MyEvenMoreLocalClass</a:t>
            </a:r>
            <a:r>
              <a:rPr lang="en-CA" sz="1200" dirty="0">
                <a:solidFill>
                  <a:srgbClr val="000000"/>
                </a:solidFill>
              </a:rPr>
              <a:t> extends Vector&lt;String&gt; {</a:t>
            </a:r>
          </a:p>
          <a:p>
            <a:pPr marL="0" indent="0">
              <a:buNone/>
            </a:pPr>
            <a:r>
              <a:rPr lang="en-CA" sz="1200" dirty="0">
                <a:solidFill>
                  <a:srgbClr val="000000"/>
                </a:solidFill>
              </a:rPr>
              <a:t>				private void </a:t>
            </a:r>
            <a:r>
              <a:rPr lang="en-CA" sz="1200" dirty="0" err="1">
                <a:solidFill>
                  <a:srgbClr val="000000"/>
                </a:solidFill>
              </a:rPr>
              <a:t>blabla</a:t>
            </a:r>
            <a:r>
              <a:rPr lang="en-CA" sz="1200" dirty="0">
                <a:solidFill>
                  <a:srgbClr val="000000"/>
                </a:solidFill>
              </a:rPr>
              <a:t>() {</a:t>
            </a:r>
          </a:p>
          <a:p>
            <a:pPr marL="0" indent="0">
              <a:buNone/>
            </a:pPr>
            <a:r>
              <a:rPr lang="en-CA" sz="1200" dirty="0">
                <a:solidFill>
                  <a:srgbClr val="000000"/>
                </a:solidFill>
              </a:rPr>
              <a:t>					</a:t>
            </a:r>
            <a:r>
              <a:rPr lang="en-CA" sz="1200" dirty="0" err="1">
                <a:solidFill>
                  <a:srgbClr val="000000"/>
                </a:solidFill>
              </a:rPr>
              <a:t>someStaticMethod</a:t>
            </a:r>
            <a:r>
              <a:rPr lang="en-CA" sz="1200" dirty="0">
                <a:solidFill>
                  <a:srgbClr val="000000"/>
                </a:solidFill>
              </a:rPr>
              <a:t>(); </a:t>
            </a:r>
            <a:r>
              <a:rPr lang="en-CA" sz="1200" dirty="0">
                <a:solidFill>
                  <a:schemeClr val="tx1"/>
                </a:solidFill>
              </a:rPr>
              <a:t>// </a:t>
            </a:r>
            <a:r>
              <a:rPr lang="en-CA" sz="1200" dirty="0" smtClean="0">
                <a:solidFill>
                  <a:schemeClr val="tx1"/>
                </a:solidFill>
              </a:rPr>
              <a:t>no need </a:t>
            </a:r>
            <a:r>
              <a:rPr lang="en-CA" sz="1200" dirty="0">
                <a:solidFill>
                  <a:schemeClr val="tx1"/>
                </a:solidFill>
              </a:rPr>
              <a:t>to </a:t>
            </a:r>
            <a:r>
              <a:rPr lang="en-CA" sz="1200" dirty="0" smtClean="0">
                <a:solidFill>
                  <a:schemeClr val="tx1"/>
                </a:solidFill>
              </a:rPr>
              <a:t>prefix</a:t>
            </a:r>
          </a:p>
          <a:p>
            <a:pPr marL="0" indent="0">
              <a:buNone/>
            </a:pPr>
            <a:r>
              <a:rPr lang="en-CA" sz="1200" dirty="0" smtClean="0">
                <a:solidFill>
                  <a:schemeClr val="tx1"/>
                </a:solidFill>
              </a:rPr>
              <a:t>					</a:t>
            </a:r>
            <a:r>
              <a:rPr lang="en-CA" sz="1200" dirty="0" err="1" smtClean="0">
                <a:solidFill>
                  <a:srgbClr val="000000"/>
                </a:solidFill>
              </a:rPr>
              <a:t>things.clear</a:t>
            </a:r>
            <a:r>
              <a:rPr lang="en-CA" sz="1200" dirty="0" smtClean="0">
                <a:solidFill>
                  <a:srgbClr val="000000"/>
                </a:solidFill>
              </a:rPr>
              <a:t>();</a:t>
            </a:r>
            <a:endParaRPr lang="en-CA" sz="1200" dirty="0">
              <a:solidFill>
                <a:srgbClr val="000000"/>
              </a:solidFill>
            </a:endParaRPr>
          </a:p>
          <a:p>
            <a:pPr marL="0" indent="0">
              <a:buNone/>
            </a:pPr>
            <a:r>
              <a:rPr lang="en-CA" sz="1200" dirty="0">
                <a:solidFill>
                  <a:srgbClr val="000000"/>
                </a:solidFill>
              </a:rPr>
              <a:t>				}</a:t>
            </a:r>
          </a:p>
          <a:p>
            <a:pPr marL="0" indent="0">
              <a:buNone/>
            </a:pPr>
            <a:r>
              <a:rPr lang="en-CA" sz="1200" dirty="0">
                <a:solidFill>
                  <a:srgbClr val="000000"/>
                </a:solidFill>
              </a:rPr>
              <a:t>			}</a:t>
            </a:r>
          </a:p>
          <a:p>
            <a:pPr marL="0" indent="0">
              <a:buNone/>
            </a:pPr>
            <a:r>
              <a:rPr lang="en-CA" sz="1200" dirty="0">
                <a:solidFill>
                  <a:srgbClr val="000000"/>
                </a:solidFill>
              </a:rPr>
              <a:t>		</a:t>
            </a:r>
            <a:r>
              <a:rPr lang="en-CA" sz="1200" dirty="0" smtClean="0">
                <a:solidFill>
                  <a:srgbClr val="000000"/>
                </a:solidFill>
              </a:rPr>
              <a:t>}</a:t>
            </a:r>
            <a:endParaRPr lang="en-CA" sz="1200" dirty="0">
              <a:solidFill>
                <a:srgbClr val="000000"/>
              </a:solidFill>
            </a:endParaRPr>
          </a:p>
          <a:p>
            <a:pPr marL="0" indent="0">
              <a:buNone/>
            </a:pPr>
            <a:r>
              <a:rPr lang="en-CA" sz="1200" dirty="0">
                <a:solidFill>
                  <a:srgbClr val="000000"/>
                </a:solidFill>
              </a:rPr>
              <a:t>	</a:t>
            </a:r>
            <a:r>
              <a:rPr lang="en-CA" sz="1200" dirty="0" smtClean="0">
                <a:solidFill>
                  <a:srgbClr val="000000"/>
                </a:solidFill>
              </a:rPr>
              <a:t>}</a:t>
            </a:r>
            <a:endParaRPr lang="en-CA" sz="1200" dirty="0">
              <a:solidFill>
                <a:srgbClr val="000000"/>
              </a:solidFill>
            </a:endParaRPr>
          </a:p>
          <a:p>
            <a:pPr marL="0" indent="0">
              <a:buNone/>
            </a:pPr>
            <a:endParaRPr lang="en-CA" sz="1200" dirty="0">
              <a:solidFill>
                <a:srgbClr val="000000"/>
              </a:solidFill>
            </a:endParaRPr>
          </a:p>
          <a:p>
            <a:pPr marL="0" indent="0">
              <a:buNone/>
            </a:pPr>
            <a:r>
              <a:rPr lang="en-CA" sz="1200" dirty="0">
                <a:solidFill>
                  <a:srgbClr val="000000"/>
                </a:solidFill>
              </a:rPr>
              <a:t>	</a:t>
            </a:r>
            <a:r>
              <a:rPr lang="en-CA" sz="1200" dirty="0" err="1" smtClean="0">
                <a:solidFill>
                  <a:srgbClr val="000000"/>
                </a:solidFill>
              </a:rPr>
              <a:t>MyLocalClass</a:t>
            </a:r>
            <a:r>
              <a:rPr lang="en-CA" sz="1200" dirty="0" smtClean="0">
                <a:solidFill>
                  <a:srgbClr val="000000"/>
                </a:solidFill>
              </a:rPr>
              <a:t> </a:t>
            </a:r>
            <a:r>
              <a:rPr lang="en-CA" sz="1200" dirty="0" err="1">
                <a:solidFill>
                  <a:srgbClr val="000000"/>
                </a:solidFill>
              </a:rPr>
              <a:t>myLocalClass</a:t>
            </a:r>
            <a:r>
              <a:rPr lang="en-CA" sz="1200" dirty="0">
                <a:solidFill>
                  <a:srgbClr val="000000"/>
                </a:solidFill>
              </a:rPr>
              <a:t> = new </a:t>
            </a:r>
            <a:r>
              <a:rPr lang="en-CA" sz="1200" dirty="0" err="1">
                <a:solidFill>
                  <a:srgbClr val="000000"/>
                </a:solidFill>
              </a:rPr>
              <a:t>MyLocalClass</a:t>
            </a:r>
            <a:r>
              <a:rPr lang="en-CA" sz="1200" dirty="0">
                <a:solidFill>
                  <a:srgbClr val="000000"/>
                </a:solidFill>
              </a:rPr>
              <a:t>();</a:t>
            </a:r>
          </a:p>
          <a:p>
            <a:pPr marL="0" indent="0">
              <a:buNone/>
            </a:pPr>
            <a:r>
              <a:rPr lang="en-CA" sz="1200" dirty="0">
                <a:solidFill>
                  <a:srgbClr val="000000"/>
                </a:solidFill>
              </a:rPr>
              <a:t>	</a:t>
            </a:r>
            <a:r>
              <a:rPr lang="en-CA" sz="1200" dirty="0" err="1" smtClean="0">
                <a:solidFill>
                  <a:srgbClr val="000000"/>
                </a:solidFill>
              </a:rPr>
              <a:t>myLocalClass.bla</a:t>
            </a:r>
            <a:r>
              <a:rPr lang="en-CA" sz="1200" dirty="0">
                <a:solidFill>
                  <a:srgbClr val="000000"/>
                </a:solidFill>
              </a:rPr>
              <a:t>();</a:t>
            </a:r>
          </a:p>
          <a:p>
            <a:pPr marL="0" indent="0">
              <a:buNone/>
            </a:pPr>
            <a:r>
              <a:rPr lang="en-CA" sz="1200" dirty="0" smtClean="0">
                <a:solidFill>
                  <a:srgbClr val="000000"/>
                </a:solidFill>
              </a:rPr>
              <a:t>}</a:t>
            </a:r>
            <a:endParaRPr lang="en-CA" sz="1200" dirty="0">
              <a:solidFill>
                <a:srgbClr val="000000"/>
              </a:solidFill>
            </a:endParaRPr>
          </a:p>
          <a:p>
            <a:pPr marL="0" indent="0">
              <a:buNone/>
            </a:pPr>
            <a:r>
              <a:rPr lang="en-CA" sz="1200" dirty="0">
                <a:solidFill>
                  <a:srgbClr val="000000"/>
                </a:solidFill>
              </a:rPr>
              <a:t>}</a:t>
            </a:r>
            <a:r>
              <a:rPr lang="en-CA" sz="1000" dirty="0" smtClean="0"/>
              <a:t/>
            </a:r>
            <a:br>
              <a:rPr lang="en-CA" sz="1000" dirty="0" smtClean="0"/>
            </a:br>
            <a:endParaRPr lang="en-CA" sz="1000" dirty="0"/>
          </a:p>
          <a:p>
            <a:pPr>
              <a:buNone/>
            </a:pPr>
            <a:endParaRPr lang="en-US" sz="1000" dirty="0"/>
          </a:p>
        </p:txBody>
      </p:sp>
    </p:spTree>
    <p:extLst>
      <p:ext uri="{BB962C8B-B14F-4D97-AF65-F5344CB8AC3E}">
        <p14:creationId xmlns:p14="http://schemas.microsoft.com/office/powerpoint/2010/main" val="3603893152"/>
      </p:ext>
    </p:extLst>
  </p:cSld>
  <p:clrMapOvr>
    <a:masterClrMapping/>
  </p:clrMapOvr>
  <p:transition spd="med" advTm="12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CA" dirty="0" smtClean="0"/>
              <a:t>Topic 1-1 : Q&amp;A</a:t>
            </a:r>
            <a:endParaRPr lang="en-US" dirty="0"/>
          </a:p>
        </p:txBody>
      </p:sp>
      <p:sp>
        <p:nvSpPr>
          <p:cNvPr id="60419" name="Rectangle 3"/>
          <p:cNvSpPr>
            <a:spLocks noGrp="1" noChangeArrowheads="1"/>
          </p:cNvSpPr>
          <p:nvPr>
            <p:ph idx="1"/>
          </p:nvPr>
        </p:nvSpPr>
        <p:spPr>
          <a:xfrm>
            <a:off x="527050" y="885825"/>
            <a:ext cx="8086725" cy="5177624"/>
          </a:xfrm>
        </p:spPr>
        <p:txBody>
          <a:bodyPr/>
          <a:lstStyle/>
          <a:p>
            <a:pPr marL="342900" indent="-342900">
              <a:buFont typeface="+mj-lt"/>
              <a:buAutoNum type="arabicPeriod"/>
            </a:pPr>
            <a:r>
              <a:rPr lang="en-US" sz="1500" dirty="0" smtClean="0">
                <a:solidFill>
                  <a:srgbClr val="FF0000"/>
                </a:solidFill>
              </a:rPr>
              <a:t>Q: What is a local class?</a:t>
            </a:r>
            <a:br>
              <a:rPr lang="en-US" sz="1500" dirty="0" smtClean="0">
                <a:solidFill>
                  <a:srgbClr val="FF0000"/>
                </a:solidFill>
              </a:rPr>
            </a:br>
            <a:r>
              <a:rPr lang="en-US" sz="1500" dirty="0" smtClean="0"/>
              <a:t>	A class defined inside a method</a:t>
            </a:r>
          </a:p>
          <a:p>
            <a:pPr marL="342900" indent="-342900">
              <a:buFont typeface="+mj-lt"/>
              <a:buAutoNum type="arabicPeriod"/>
            </a:pPr>
            <a:r>
              <a:rPr lang="en-US" sz="1500" dirty="0" smtClean="0">
                <a:solidFill>
                  <a:srgbClr val="FF0000"/>
                </a:solidFill>
              </a:rPr>
              <a:t>Q: What is different for </a:t>
            </a:r>
            <a:r>
              <a:rPr lang="en-US" sz="1400" dirty="0">
                <a:solidFill>
                  <a:srgbClr val="FF0000"/>
                </a:solidFill>
              </a:rPr>
              <a:t>nested </a:t>
            </a:r>
            <a:r>
              <a:rPr lang="en-US" sz="1500" dirty="0" smtClean="0">
                <a:solidFill>
                  <a:srgbClr val="FF0000"/>
                </a:solidFill>
              </a:rPr>
              <a:t>classes in Java 8 compared to before?</a:t>
            </a:r>
            <a:br>
              <a:rPr lang="en-US" sz="1500" dirty="0" smtClean="0">
                <a:solidFill>
                  <a:srgbClr val="FF0000"/>
                </a:solidFill>
              </a:rPr>
            </a:br>
            <a:r>
              <a:rPr lang="en-US" sz="1500" dirty="0" smtClean="0"/>
              <a:t>	They can access effectively final method parameters and local variables while before they had to be declared as final.</a:t>
            </a:r>
          </a:p>
          <a:p>
            <a:pPr marL="342900" indent="-342900">
              <a:buFont typeface="+mj-lt"/>
              <a:buAutoNum type="arabicPeriod"/>
            </a:pPr>
            <a:r>
              <a:rPr lang="en-US" sz="1500" dirty="0" smtClean="0">
                <a:solidFill>
                  <a:srgbClr val="FF0000"/>
                </a:solidFill>
              </a:rPr>
              <a:t>Q: If I do not reuse a </a:t>
            </a:r>
            <a:r>
              <a:rPr lang="en-US" sz="1400" dirty="0">
                <a:solidFill>
                  <a:srgbClr val="FF0000"/>
                </a:solidFill>
              </a:rPr>
              <a:t>nested </a:t>
            </a:r>
            <a:r>
              <a:rPr lang="en-US" sz="1500" dirty="0" smtClean="0">
                <a:solidFill>
                  <a:srgbClr val="FF0000"/>
                </a:solidFill>
              </a:rPr>
              <a:t>class what are my choices?</a:t>
            </a:r>
            <a:br>
              <a:rPr lang="en-US" sz="1500" dirty="0" smtClean="0">
                <a:solidFill>
                  <a:srgbClr val="FF0000"/>
                </a:solidFill>
              </a:rPr>
            </a:br>
            <a:r>
              <a:rPr lang="en-US" sz="1500" dirty="0" smtClean="0"/>
              <a:t>	An anonymous class or a local class can do. You may prefer an inner class for readability purpose or for unit testing purpose though.</a:t>
            </a:r>
          </a:p>
          <a:p>
            <a:pPr marL="342900" indent="-342900">
              <a:buFont typeface="+mj-lt"/>
              <a:buAutoNum type="arabicPeriod"/>
            </a:pPr>
            <a:r>
              <a:rPr lang="en-US" sz="1500" dirty="0" smtClean="0">
                <a:solidFill>
                  <a:srgbClr val="FF0000"/>
                </a:solidFill>
              </a:rPr>
              <a:t>Q: I need to define my own constructor in the </a:t>
            </a:r>
            <a:r>
              <a:rPr lang="en-US" sz="1400" dirty="0">
                <a:solidFill>
                  <a:srgbClr val="FF0000"/>
                </a:solidFill>
              </a:rPr>
              <a:t>nested </a:t>
            </a:r>
            <a:r>
              <a:rPr lang="en-US" sz="1500" dirty="0" smtClean="0">
                <a:solidFill>
                  <a:srgbClr val="FF0000"/>
                </a:solidFill>
              </a:rPr>
              <a:t>class, what are my choices?</a:t>
            </a:r>
            <a:br>
              <a:rPr lang="en-US" sz="1500" dirty="0" smtClean="0">
                <a:solidFill>
                  <a:srgbClr val="FF0000"/>
                </a:solidFill>
              </a:rPr>
            </a:br>
            <a:r>
              <a:rPr lang="en-US" sz="1500" dirty="0" smtClean="0"/>
              <a:t>	This cannot be an anonymous class (but member variables and initialization blocks are OK!) so a local class or an inner class will do. If there is no need to access the member fields and methods of the outer class, a static inner class is a better choice.</a:t>
            </a:r>
          </a:p>
          <a:p>
            <a:pPr marL="342900" indent="-342900">
              <a:buFont typeface="+mj-lt"/>
              <a:buAutoNum type="arabicPeriod"/>
            </a:pPr>
            <a:r>
              <a:rPr lang="en-US" sz="1500" dirty="0" smtClean="0">
                <a:solidFill>
                  <a:srgbClr val="FF0000"/>
                </a:solidFill>
              </a:rPr>
              <a:t>Q: What is the difference between a nested class and an inner class?</a:t>
            </a:r>
            <a:br>
              <a:rPr lang="en-US" sz="1500" dirty="0" smtClean="0">
                <a:solidFill>
                  <a:srgbClr val="FF0000"/>
                </a:solidFill>
              </a:rPr>
            </a:br>
            <a:r>
              <a:rPr lang="en-US" sz="1500" dirty="0" smtClean="0"/>
              <a:t>	A nested class (or interface) is defined inside another class (static, inner, anonymous, local). An inner class is below an enclosing class and can access to the outer class member fields and methods. Inner classes are a subset of nested classes.</a:t>
            </a:r>
            <a:br>
              <a:rPr lang="en-US" sz="1500" dirty="0" smtClean="0"/>
            </a:br>
            <a:r>
              <a:rPr lang="en-US" sz="1500" dirty="0" smtClean="0"/>
              <a:t>	Local classes and anonymous classes are two special kinds of inner classes, the local class being inside a method or block and the anonymous class anywhere.</a:t>
            </a:r>
            <a:br>
              <a:rPr lang="en-US" sz="1500" dirty="0" smtClean="0"/>
            </a:br>
            <a:r>
              <a:rPr lang="en-US" sz="1500" dirty="0" smtClean="0"/>
              <a:t>	The static class is nested but it cannot access member fields and methods of the outer class. This is the only nested class which include another static class or an interface. Any interface in considered like a “static” class.</a:t>
            </a:r>
            <a:endParaRPr lang="en-US" sz="1500" dirty="0"/>
          </a:p>
        </p:txBody>
      </p:sp>
    </p:spTree>
    <p:extLst>
      <p:ext uri="{BB962C8B-B14F-4D97-AF65-F5344CB8AC3E}">
        <p14:creationId xmlns:p14="http://schemas.microsoft.com/office/powerpoint/2010/main" val="2406828563"/>
      </p:ext>
    </p:extLst>
  </p:cSld>
  <p:clrMapOvr>
    <a:masterClrMapping/>
  </p:clrMapOvr>
  <p:transition spd="med" advTm="12000"/>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58219" y="204967"/>
            <a:ext cx="8465269" cy="511175"/>
          </a:xfrm>
        </p:spPr>
        <p:txBody>
          <a:bodyPr/>
          <a:lstStyle/>
          <a:p>
            <a:r>
              <a:rPr lang="en-CA" dirty="0" smtClean="0"/>
              <a:t>Topic 7-1 : New static methods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22710021"/>
              </p:ext>
            </p:extLst>
          </p:nvPr>
        </p:nvGraphicFramePr>
        <p:xfrm>
          <a:off x="344557" y="839303"/>
          <a:ext cx="8428382" cy="5090160"/>
        </p:xfrm>
        <a:graphic>
          <a:graphicData uri="http://schemas.openxmlformats.org/drawingml/2006/table">
            <a:tbl>
              <a:tblPr firstRow="1" bandRow="1">
                <a:tableStyleId>{5C22544A-7EE6-4342-B048-85BDC9FD1C3A}</a:tableStyleId>
              </a:tblPr>
              <a:tblGrid>
                <a:gridCol w="1106556"/>
                <a:gridCol w="7321826"/>
              </a:tblGrid>
              <a:tr h="220871">
                <a:tc>
                  <a:txBody>
                    <a:bodyPr/>
                    <a:lstStyle/>
                    <a:p>
                      <a:pPr algn="ctr"/>
                      <a:r>
                        <a:rPr lang="en-CA" sz="1100" dirty="0" smtClean="0"/>
                        <a:t>Interface</a:t>
                      </a:r>
                      <a:endParaRPr lang="en-CA" sz="1100" dirty="0"/>
                    </a:p>
                  </a:txBody>
                  <a:tcPr/>
                </a:tc>
                <a:tc>
                  <a:txBody>
                    <a:bodyPr/>
                    <a:lstStyle/>
                    <a:p>
                      <a:pPr algn="ctr"/>
                      <a:r>
                        <a:rPr lang="en-CA" sz="1100" dirty="0" smtClean="0"/>
                        <a:t>Methods</a:t>
                      </a:r>
                      <a:endParaRPr lang="en-CA" sz="1100" dirty="0"/>
                    </a:p>
                  </a:txBody>
                  <a:tcPr/>
                </a:tc>
              </a:tr>
              <a:tr h="691736">
                <a:tc>
                  <a:txBody>
                    <a:bodyPr/>
                    <a:lstStyle/>
                    <a:p>
                      <a:r>
                        <a:rPr lang="en-CA" sz="1100" dirty="0" smtClean="0"/>
                        <a:t>Collector</a:t>
                      </a:r>
                      <a:endParaRPr lang="en-CA" sz="1100" dirty="0"/>
                    </a:p>
                  </a:txBody>
                  <a:tcPr/>
                </a:tc>
                <a:tc>
                  <a:txBody>
                    <a:bodyPr/>
                    <a:lstStyle/>
                    <a:p>
                      <a:r>
                        <a:rPr lang="en-CA" sz="1100" dirty="0" smtClean="0"/>
                        <a:t>&lt;T,A,R&gt; Collector&lt;T,A,R&gt; of(Supplier&lt;A&gt; supplier, </a:t>
                      </a:r>
                      <a:r>
                        <a:rPr lang="en-CA" sz="1100" dirty="0" err="1" smtClean="0"/>
                        <a:t>BiConsumer</a:t>
                      </a:r>
                      <a:r>
                        <a:rPr lang="en-CA" sz="1100" dirty="0" smtClean="0"/>
                        <a:t>&lt;A,T&gt; accumulator, </a:t>
                      </a:r>
                      <a:r>
                        <a:rPr lang="en-CA" sz="1100" dirty="0" err="1" smtClean="0"/>
                        <a:t>BinaryOperator</a:t>
                      </a:r>
                      <a:r>
                        <a:rPr lang="en-CA" sz="1100" dirty="0" smtClean="0"/>
                        <a:t>&lt;A&gt; combiner, Function&lt;A,R&gt; finisher, </a:t>
                      </a:r>
                      <a:r>
                        <a:rPr lang="en-CA" sz="1100" dirty="0" err="1" smtClean="0"/>
                        <a:t>Collector.Characteristics</a:t>
                      </a:r>
                      <a:r>
                        <a:rPr lang="en-CA" sz="1100" dirty="0" smtClean="0"/>
                        <a:t>... characteristics)</a:t>
                      </a:r>
                    </a:p>
                    <a:p>
                      <a:r>
                        <a:rPr lang="en-CA" sz="1100" dirty="0" smtClean="0"/>
                        <a:t>&lt;T,R&gt; Collector&lt;T,R,R&gt; of(Supplier&lt;R&gt; supplier, </a:t>
                      </a:r>
                      <a:r>
                        <a:rPr lang="en-CA" sz="1100" dirty="0" err="1" smtClean="0"/>
                        <a:t>BiConsumer</a:t>
                      </a:r>
                      <a:r>
                        <a:rPr lang="en-CA" sz="1100" dirty="0" smtClean="0"/>
                        <a:t>&lt;R,T&gt; accumulator, </a:t>
                      </a:r>
                      <a:r>
                        <a:rPr lang="en-CA" sz="1100" dirty="0" err="1" smtClean="0"/>
                        <a:t>BinaryOperator</a:t>
                      </a:r>
                      <a:r>
                        <a:rPr lang="en-CA" sz="1100" dirty="0" smtClean="0"/>
                        <a:t>&lt;R&gt; combiner, </a:t>
                      </a:r>
                      <a:r>
                        <a:rPr lang="en-CA" sz="1100" dirty="0" err="1" smtClean="0"/>
                        <a:t>Collector.Characteristics</a:t>
                      </a:r>
                      <a:r>
                        <a:rPr lang="en-CA" sz="1100" dirty="0" smtClean="0"/>
                        <a:t>... characteristics)</a:t>
                      </a:r>
                      <a:endParaRPr lang="en-CA" sz="1100" dirty="0"/>
                    </a:p>
                  </a:txBody>
                  <a:tcPr/>
                </a:tc>
              </a:tr>
              <a:tr h="691736">
                <a:tc>
                  <a:txBody>
                    <a:bodyPr/>
                    <a:lstStyle/>
                    <a:p>
                      <a:r>
                        <a:rPr lang="en-CA" sz="1100" dirty="0" smtClean="0"/>
                        <a:t>Stream</a:t>
                      </a:r>
                      <a:endParaRPr lang="en-CA" sz="1100" dirty="0"/>
                    </a:p>
                  </a:txBody>
                  <a:tcPr/>
                </a:tc>
                <a:tc>
                  <a:txBody>
                    <a:bodyPr/>
                    <a:lstStyle/>
                    <a:p>
                      <a:r>
                        <a:rPr lang="en-CA" sz="1100" dirty="0" smtClean="0"/>
                        <a:t>&lt;T&gt; </a:t>
                      </a:r>
                      <a:r>
                        <a:rPr lang="en-CA" sz="1100" dirty="0" err="1" smtClean="0"/>
                        <a:t>Stream.Builder</a:t>
                      </a:r>
                      <a:r>
                        <a:rPr lang="en-CA" sz="1100" dirty="0" smtClean="0"/>
                        <a:t>&lt;T&gt;builder()</a:t>
                      </a:r>
                    </a:p>
                    <a:p>
                      <a:r>
                        <a:rPr lang="en-CA" sz="1100" dirty="0" smtClean="0"/>
                        <a:t>&lt;T&gt; Stream&lt;T&gt; </a:t>
                      </a:r>
                      <a:r>
                        <a:rPr lang="en-CA" sz="1100" dirty="0" err="1" smtClean="0"/>
                        <a:t>concat</a:t>
                      </a:r>
                      <a:r>
                        <a:rPr lang="en-CA" sz="1100" dirty="0" smtClean="0"/>
                        <a:t>(Stream&lt;? extends T&gt; a, Stream&lt;? extends T&gt; b)</a:t>
                      </a:r>
                    </a:p>
                    <a:p>
                      <a:r>
                        <a:rPr lang="en-CA" sz="1100" dirty="0" smtClean="0"/>
                        <a:t>&lt;T&gt; Stream&lt;T&gt; empty()</a:t>
                      </a:r>
                    </a:p>
                    <a:p>
                      <a:r>
                        <a:rPr lang="en-CA" sz="1100" dirty="0" smtClean="0"/>
                        <a:t>&lt;T&gt; Stream&lt;T&gt; generate(Supplier&lt;T&gt; s)</a:t>
                      </a:r>
                    </a:p>
                    <a:p>
                      <a:r>
                        <a:rPr lang="en-CA" sz="1100" dirty="0" smtClean="0"/>
                        <a:t>&lt;T&gt; Stream&lt;T&gt; iterate(T seed, </a:t>
                      </a:r>
                      <a:r>
                        <a:rPr lang="en-CA" sz="1100" dirty="0" err="1" smtClean="0"/>
                        <a:t>UnaryOperator</a:t>
                      </a:r>
                      <a:r>
                        <a:rPr lang="en-CA" sz="1100" dirty="0" smtClean="0"/>
                        <a:t>&lt;T&gt; f)</a:t>
                      </a:r>
                    </a:p>
                    <a:p>
                      <a:r>
                        <a:rPr lang="en-CA" sz="1100" dirty="0" smtClean="0"/>
                        <a:t>&lt;T&gt; Stream&lt;T&gt; of(T... values)</a:t>
                      </a:r>
                    </a:p>
                    <a:p>
                      <a:r>
                        <a:rPr lang="en-CA" sz="1100" dirty="0" smtClean="0"/>
                        <a:t>&lt;T&gt; Stream&lt;T&gt; of(T t)</a:t>
                      </a:r>
                      <a:endParaRPr lang="en-CA" sz="1100" dirty="0"/>
                    </a:p>
                  </a:txBody>
                  <a:tcPr/>
                </a:tc>
              </a:tr>
              <a:tr h="0">
                <a:tc>
                  <a:txBody>
                    <a:bodyPr/>
                    <a:lstStyle/>
                    <a:p>
                      <a:r>
                        <a:rPr lang="en-CA" sz="1100" dirty="0" smtClean="0"/>
                        <a:t>Predicate</a:t>
                      </a:r>
                      <a:endParaRPr lang="en-CA" sz="1100" dirty="0"/>
                    </a:p>
                  </a:txBody>
                  <a:tcPr/>
                </a:tc>
                <a:tc>
                  <a:txBody>
                    <a:bodyPr/>
                    <a:lstStyle/>
                    <a:p>
                      <a:r>
                        <a:rPr lang="en-CA" sz="1100" dirty="0" smtClean="0"/>
                        <a:t>&lt;T&gt; Predicate&lt;T&gt; </a:t>
                      </a:r>
                      <a:r>
                        <a:rPr lang="en-CA" sz="1100" dirty="0" err="1" smtClean="0"/>
                        <a:t>isEqual</a:t>
                      </a:r>
                      <a:r>
                        <a:rPr lang="en-CA" sz="1100" dirty="0" smtClean="0"/>
                        <a:t>(Object </a:t>
                      </a:r>
                      <a:r>
                        <a:rPr lang="en-CA" sz="1100" dirty="0" err="1" smtClean="0"/>
                        <a:t>targetRef</a:t>
                      </a:r>
                      <a:r>
                        <a:rPr lang="en-CA" sz="1100" dirty="0" smtClean="0"/>
                        <a:t>)</a:t>
                      </a:r>
                      <a:endParaRPr lang="en-CA" sz="1100" dirty="0"/>
                    </a:p>
                  </a:txBody>
                  <a:tcPr/>
                </a:tc>
              </a:tr>
              <a:tr h="0">
                <a:tc>
                  <a:txBody>
                    <a:bodyPr/>
                    <a:lstStyle/>
                    <a:p>
                      <a:r>
                        <a:rPr lang="en-CA" sz="1100" dirty="0" smtClean="0"/>
                        <a:t>Function</a:t>
                      </a:r>
                      <a:endParaRPr lang="en-CA" sz="1100" dirty="0"/>
                    </a:p>
                  </a:txBody>
                  <a:tcPr/>
                </a:tc>
                <a:tc>
                  <a:txBody>
                    <a:bodyPr/>
                    <a:lstStyle/>
                    <a:p>
                      <a:r>
                        <a:rPr lang="en-CA" sz="1100" dirty="0" smtClean="0"/>
                        <a:t>&lt;T&gt; Function&lt;T,T&gt; identity()</a:t>
                      </a:r>
                      <a:endParaRPr lang="en-CA" sz="1100" dirty="0"/>
                    </a:p>
                  </a:txBody>
                  <a:tcPr/>
                </a:tc>
              </a:tr>
              <a:tr h="0">
                <a:tc>
                  <a:txBody>
                    <a:bodyPr/>
                    <a:lstStyle/>
                    <a:p>
                      <a:r>
                        <a:rPr lang="en-CA" sz="1100" dirty="0" err="1" smtClean="0"/>
                        <a:t>UnaryOperator</a:t>
                      </a:r>
                      <a:endParaRPr lang="en-CA" sz="1100" dirty="0"/>
                    </a:p>
                  </a:txBody>
                  <a:tcPr/>
                </a:tc>
                <a:tc>
                  <a:txBody>
                    <a:bodyPr/>
                    <a:lstStyle/>
                    <a:p>
                      <a:r>
                        <a:rPr lang="en-CA" sz="1100" dirty="0" smtClean="0"/>
                        <a:t>&lt;T&gt; </a:t>
                      </a:r>
                      <a:r>
                        <a:rPr lang="en-CA" sz="1100" dirty="0" err="1" smtClean="0"/>
                        <a:t>UnaryOperator</a:t>
                      </a:r>
                      <a:r>
                        <a:rPr lang="en-CA" sz="1100" dirty="0" smtClean="0"/>
                        <a:t>&lt;T&gt; identity()</a:t>
                      </a:r>
                      <a:endParaRPr lang="en-CA" sz="1100" dirty="0"/>
                    </a:p>
                  </a:txBody>
                  <a:tcPr/>
                </a:tc>
              </a:tr>
              <a:tr h="691736">
                <a:tc>
                  <a:txBody>
                    <a:bodyPr/>
                    <a:lstStyle/>
                    <a:p>
                      <a:r>
                        <a:rPr lang="en-CA" sz="1100" dirty="0" smtClean="0"/>
                        <a:t>Comparator</a:t>
                      </a:r>
                      <a:endParaRPr lang="en-CA" sz="1100" dirty="0"/>
                    </a:p>
                  </a:txBody>
                  <a:tcPr/>
                </a:tc>
                <a:tc>
                  <a:txBody>
                    <a:bodyPr/>
                    <a:lstStyle/>
                    <a:p>
                      <a:r>
                        <a:rPr lang="en-CA" sz="1100" dirty="0" smtClean="0"/>
                        <a:t>&lt;T,U extends Comparable&lt;? super U&gt;&gt; Comparator&lt;T&gt;comparing(Function&lt;? super T,? extends U&gt; </a:t>
                      </a:r>
                      <a:r>
                        <a:rPr lang="en-CA" sz="1100" dirty="0" err="1" smtClean="0"/>
                        <a:t>keyExtractor</a:t>
                      </a:r>
                      <a:r>
                        <a:rPr lang="en-CA" sz="1100" dirty="0" smtClean="0"/>
                        <a:t>)</a:t>
                      </a:r>
                    </a:p>
                    <a:p>
                      <a:r>
                        <a:rPr lang="en-CA" sz="1100" dirty="0" smtClean="0"/>
                        <a:t>&lt;T,U&gt; Comparator&lt;T&gt; comparing(Function&lt;? super T,? extends U&gt; </a:t>
                      </a:r>
                      <a:r>
                        <a:rPr lang="en-CA" sz="1100" dirty="0" err="1" smtClean="0"/>
                        <a:t>keyExtractor</a:t>
                      </a:r>
                      <a:r>
                        <a:rPr lang="en-CA" sz="1100" dirty="0" smtClean="0"/>
                        <a:t>, Comparator&lt;? super U&gt; </a:t>
                      </a:r>
                      <a:r>
                        <a:rPr lang="en-CA" sz="1100" dirty="0" err="1" smtClean="0"/>
                        <a:t>keyComparator</a:t>
                      </a:r>
                      <a:r>
                        <a:rPr lang="en-CA" sz="1100" dirty="0" smtClean="0"/>
                        <a:t>)</a:t>
                      </a:r>
                    </a:p>
                    <a:p>
                      <a:r>
                        <a:rPr lang="en-CA" sz="1100" dirty="0" smtClean="0"/>
                        <a:t>&lt;T&gt; Comparator&lt;T&gt; </a:t>
                      </a:r>
                      <a:r>
                        <a:rPr lang="en-CA" sz="1100" dirty="0" err="1" smtClean="0"/>
                        <a:t>comparingDouble</a:t>
                      </a:r>
                      <a:r>
                        <a:rPr lang="en-CA" sz="1100" dirty="0" smtClean="0"/>
                        <a:t>(</a:t>
                      </a:r>
                      <a:r>
                        <a:rPr lang="en-CA" sz="1100" dirty="0" err="1" smtClean="0"/>
                        <a:t>ToDoubleFunction</a:t>
                      </a:r>
                      <a:r>
                        <a:rPr lang="en-CA" sz="1100" dirty="0" smtClean="0"/>
                        <a:t>&lt;? super T&gt; </a:t>
                      </a:r>
                      <a:r>
                        <a:rPr lang="en-CA" sz="1100" dirty="0" err="1" smtClean="0"/>
                        <a:t>keyExtractor</a:t>
                      </a:r>
                      <a:r>
                        <a:rPr lang="en-CA" sz="1100" dirty="0" smtClean="0"/>
                        <a:t>)</a:t>
                      </a:r>
                    </a:p>
                    <a:p>
                      <a:r>
                        <a:rPr lang="en-CA" sz="1100" dirty="0" smtClean="0"/>
                        <a:t>&lt;T&gt; Comparator&lt;T&gt; </a:t>
                      </a:r>
                      <a:r>
                        <a:rPr lang="en-CA" sz="1100" dirty="0" err="1" smtClean="0"/>
                        <a:t>comparingInt</a:t>
                      </a:r>
                      <a:r>
                        <a:rPr lang="en-CA" sz="1100" dirty="0" smtClean="0"/>
                        <a:t>(</a:t>
                      </a:r>
                      <a:r>
                        <a:rPr lang="en-CA" sz="1100" dirty="0" err="1" smtClean="0"/>
                        <a:t>ToIntFunction</a:t>
                      </a:r>
                      <a:r>
                        <a:rPr lang="en-CA" sz="1100" dirty="0" smtClean="0"/>
                        <a:t>&lt;? super T&gt; </a:t>
                      </a:r>
                      <a:r>
                        <a:rPr lang="en-CA" sz="1100" dirty="0" err="1" smtClean="0"/>
                        <a:t>keyExtractor</a:t>
                      </a:r>
                      <a:r>
                        <a:rPr lang="en-CA" sz="1100" dirty="0" smtClean="0"/>
                        <a:t>)</a:t>
                      </a:r>
                    </a:p>
                    <a:p>
                      <a:r>
                        <a:rPr lang="en-CA" sz="1100" dirty="0" smtClean="0"/>
                        <a:t>&lt;T&gt; Comparator&lt;T&gt; </a:t>
                      </a:r>
                      <a:r>
                        <a:rPr lang="en-CA" sz="1100" dirty="0" err="1" smtClean="0"/>
                        <a:t>comparingLong</a:t>
                      </a:r>
                      <a:r>
                        <a:rPr lang="en-CA" sz="1100" dirty="0" smtClean="0"/>
                        <a:t>(</a:t>
                      </a:r>
                      <a:r>
                        <a:rPr lang="en-CA" sz="1100" dirty="0" err="1" smtClean="0"/>
                        <a:t>ToLongFunction</a:t>
                      </a:r>
                      <a:r>
                        <a:rPr lang="en-CA" sz="1100" dirty="0" smtClean="0"/>
                        <a:t>&lt;? super T&gt; </a:t>
                      </a:r>
                      <a:r>
                        <a:rPr lang="en-CA" sz="1100" dirty="0" err="1" smtClean="0"/>
                        <a:t>keyExtractor</a:t>
                      </a:r>
                      <a:r>
                        <a:rPr lang="en-CA" sz="1100" dirty="0" smtClean="0"/>
                        <a:t>)</a:t>
                      </a:r>
                    </a:p>
                    <a:p>
                      <a:r>
                        <a:rPr lang="en-CA" sz="1100" dirty="0" smtClean="0"/>
                        <a:t>&lt;T extends Comparable&lt;? super T&gt;&gt; Comparator&lt;T&gt; </a:t>
                      </a:r>
                      <a:r>
                        <a:rPr lang="en-CA" sz="1100" dirty="0" err="1" smtClean="0"/>
                        <a:t>naturalOrder</a:t>
                      </a:r>
                      <a:r>
                        <a:rPr lang="en-CA" sz="1100" dirty="0" smtClean="0"/>
                        <a:t>()</a:t>
                      </a:r>
                    </a:p>
                    <a:p>
                      <a:r>
                        <a:rPr lang="en-CA" sz="1100" dirty="0" smtClean="0"/>
                        <a:t>&lt;T&gt; Comparator&lt;T&gt; </a:t>
                      </a:r>
                      <a:r>
                        <a:rPr lang="en-CA" sz="1100" dirty="0" err="1" smtClean="0"/>
                        <a:t>nullsFirst</a:t>
                      </a:r>
                      <a:r>
                        <a:rPr lang="en-CA" sz="1100" dirty="0" smtClean="0"/>
                        <a:t>(Comparator&lt;? super T&gt; comparator)</a:t>
                      </a:r>
                    </a:p>
                    <a:p>
                      <a:r>
                        <a:rPr lang="en-CA" sz="1100" dirty="0" smtClean="0"/>
                        <a:t>&lt;T&gt; Comparator&lt;T&gt; </a:t>
                      </a:r>
                      <a:r>
                        <a:rPr lang="en-CA" sz="1100" dirty="0" err="1" smtClean="0"/>
                        <a:t>nullsLast</a:t>
                      </a:r>
                      <a:r>
                        <a:rPr lang="en-CA" sz="1100" dirty="0" smtClean="0"/>
                        <a:t>(Comparator&lt;? super T&gt; comparator)</a:t>
                      </a:r>
                    </a:p>
                    <a:p>
                      <a:r>
                        <a:rPr lang="en-CA" sz="1100" dirty="0" smtClean="0"/>
                        <a:t>&lt;T extends Comparable&lt;? super T&gt;&gt; Comparator&lt;T&gt; </a:t>
                      </a:r>
                      <a:r>
                        <a:rPr lang="en-CA" sz="1100" dirty="0" err="1" smtClean="0"/>
                        <a:t>reverseOrder</a:t>
                      </a:r>
                      <a:r>
                        <a:rPr lang="en-CA" sz="1100" dirty="0" smtClean="0"/>
                        <a:t>()</a:t>
                      </a:r>
                      <a:endParaRPr lang="en-CA" sz="1100" dirty="0"/>
                    </a:p>
                  </a:txBody>
                  <a:tcPr/>
                </a:tc>
              </a:tr>
              <a:tr h="0">
                <a:tc>
                  <a:txBody>
                    <a:bodyPr/>
                    <a:lstStyle/>
                    <a:p>
                      <a:r>
                        <a:rPr lang="en-CA" sz="1100" dirty="0" smtClean="0"/>
                        <a:t>java.time.*</a:t>
                      </a:r>
                      <a:endParaRPr lang="en-CA" sz="1100" dirty="0"/>
                    </a:p>
                  </a:txBody>
                  <a:tcPr/>
                </a:tc>
                <a:tc>
                  <a:txBody>
                    <a:bodyPr/>
                    <a:lstStyle/>
                    <a:p>
                      <a:r>
                        <a:rPr lang="en-CA" sz="1100" dirty="0" smtClean="0"/>
                        <a:t>New interfaces</a:t>
                      </a:r>
                      <a:endParaRPr lang="en-CA" sz="1100" dirty="0"/>
                    </a:p>
                  </a:txBody>
                  <a:tcPr/>
                </a:tc>
              </a:tr>
            </a:tbl>
          </a:graphicData>
        </a:graphic>
      </p:graphicFrame>
    </p:spTree>
    <p:extLst>
      <p:ext uri="{BB962C8B-B14F-4D97-AF65-F5344CB8AC3E}">
        <p14:creationId xmlns:p14="http://schemas.microsoft.com/office/powerpoint/2010/main" val="3342811036"/>
      </p:ext>
    </p:extLst>
  </p:cSld>
  <p:clrMapOvr>
    <a:masterClrMapping/>
  </p:clrMapOvr>
  <p:transition spd="med" advTm="12000"/>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58219" y="204967"/>
            <a:ext cx="8465269" cy="511175"/>
          </a:xfrm>
        </p:spPr>
        <p:txBody>
          <a:bodyPr/>
          <a:lstStyle/>
          <a:p>
            <a:r>
              <a:rPr lang="en-CA" dirty="0" smtClean="0"/>
              <a:t>Topic 7-1 : </a:t>
            </a:r>
            <a:r>
              <a:rPr lang="en-CA" dirty="0"/>
              <a:t>Method Enhancements </a:t>
            </a:r>
            <a:r>
              <a:rPr lang="en-CA" dirty="0" smtClean="0"/>
              <a:t>: static methods</a:t>
            </a:r>
            <a:endParaRPr lang="en-US" dirty="0"/>
          </a:p>
        </p:txBody>
      </p:sp>
      <p:sp>
        <p:nvSpPr>
          <p:cNvPr id="87043" name="Rectangle 3"/>
          <p:cNvSpPr>
            <a:spLocks noGrp="1" noChangeArrowheads="1"/>
          </p:cNvSpPr>
          <p:nvPr>
            <p:ph idx="1"/>
          </p:nvPr>
        </p:nvSpPr>
        <p:spPr>
          <a:xfrm>
            <a:off x="358218" y="716142"/>
            <a:ext cx="8465269" cy="5221195"/>
          </a:xfrm>
        </p:spPr>
        <p:txBody>
          <a:bodyPr/>
          <a:lstStyle/>
          <a:p>
            <a:pPr marL="457200" indent="-457200">
              <a:buFont typeface="+mj-lt"/>
              <a:buAutoNum type="arabicPeriod"/>
            </a:pPr>
            <a:r>
              <a:rPr lang="en-CA" sz="1200" dirty="0"/>
              <a:t>They will have static code, they can have their own inner </a:t>
            </a:r>
            <a:r>
              <a:rPr lang="en-CA" sz="1200" dirty="0" smtClean="0"/>
              <a:t>classes (local + anonymous), </a:t>
            </a:r>
            <a:r>
              <a:rPr lang="en-CA" sz="1200" dirty="0"/>
              <a:t>call other static methods.</a:t>
            </a:r>
          </a:p>
          <a:p>
            <a:pPr marL="457200" indent="-457200">
              <a:buFont typeface="+mj-lt"/>
              <a:buAutoNum type="arabicPeriod"/>
            </a:pPr>
            <a:r>
              <a:rPr lang="en-CA" sz="1200" dirty="0" smtClean="0"/>
              <a:t>Example of static methods</a:t>
            </a:r>
          </a:p>
          <a:p>
            <a:pPr marL="457200" indent="-457200">
              <a:buFont typeface="+mj-lt"/>
              <a:buAutoNum type="arabicPeriod"/>
            </a:pPr>
            <a:r>
              <a:rPr lang="en-CA" sz="1200" dirty="0"/>
              <a:t>Examples of new static methods in interfaces: Collection, List, Set, Map, Iterator, </a:t>
            </a:r>
            <a:r>
              <a:rPr lang="en-CA" sz="1200" dirty="0" smtClean="0"/>
              <a:t>Comparator</a:t>
            </a:r>
          </a:p>
          <a:p>
            <a:pPr marL="457200" indent="-457200">
              <a:buFont typeface="+mj-lt"/>
              <a:buAutoNum type="arabicPeriod"/>
            </a:pPr>
            <a:r>
              <a:rPr lang="en-CA" sz="1200" dirty="0" smtClean="0"/>
              <a:t>Overriding </a:t>
            </a:r>
            <a:r>
              <a:rPr lang="en-CA" sz="1200" dirty="0" err="1"/>
              <a:t>classFinalize</a:t>
            </a:r>
            <a:r>
              <a:rPr lang="en-CA" sz="1200" dirty="0"/>
              <a:t>()…</a:t>
            </a:r>
          </a:p>
          <a:p>
            <a:pPr marL="457200" indent="-457200">
              <a:buFont typeface="+mj-lt"/>
              <a:buAutoNum type="arabicPeriod"/>
            </a:pPr>
            <a:r>
              <a:rPr lang="en-CA" sz="1200" dirty="0" smtClean="0"/>
              <a:t>What </a:t>
            </a:r>
            <a:r>
              <a:rPr lang="en-CA" sz="1200" dirty="0"/>
              <a:t>is the typical use of a static method in an interface</a:t>
            </a:r>
            <a:r>
              <a:rPr lang="en-CA" sz="1200" dirty="0" smtClean="0"/>
              <a:t>?</a:t>
            </a:r>
          </a:p>
          <a:p>
            <a:pPr marL="457200" indent="-457200">
              <a:buFont typeface="+mj-lt"/>
              <a:buAutoNum type="arabicPeriod"/>
            </a:pPr>
            <a:endParaRPr lang="en-CA" sz="1200" dirty="0" smtClean="0"/>
          </a:p>
          <a:p>
            <a:pPr marL="457200" indent="-457200">
              <a:buFont typeface="+mj-lt"/>
              <a:buAutoNum type="arabicPeriod"/>
            </a:pPr>
            <a:r>
              <a:rPr lang="en-CA" sz="1200" u="sng" dirty="0" smtClean="0">
                <a:solidFill>
                  <a:srgbClr val="FF0000"/>
                </a:solidFill>
              </a:rPr>
              <a:t>Question:</a:t>
            </a:r>
            <a:r>
              <a:rPr lang="en-CA" sz="1200" dirty="0" smtClean="0"/>
              <a:t> Can you break the existing code adding a static method to an existing interface?</a:t>
            </a:r>
          </a:p>
          <a:p>
            <a:pPr marL="457200" indent="-457200">
              <a:buFont typeface="+mj-lt"/>
              <a:buAutoNum type="arabicPeriod"/>
            </a:pPr>
            <a:r>
              <a:rPr lang="en-CA" sz="1200" dirty="0" smtClean="0"/>
              <a:t>Question: How do you call a static method of an Interface?</a:t>
            </a:r>
          </a:p>
          <a:p>
            <a:pPr marL="457200" indent="-457200">
              <a:buFont typeface="+mj-lt"/>
              <a:buAutoNum type="arabicPeriod"/>
            </a:pPr>
            <a:r>
              <a:rPr lang="en-CA" sz="1200" dirty="0" smtClean="0"/>
              <a:t>Question: Which modifiers can you use on an interface static method?</a:t>
            </a:r>
          </a:p>
          <a:p>
            <a:pPr marL="457200" indent="-457200">
              <a:buFont typeface="+mj-lt"/>
              <a:buAutoNum type="arabicPeriod"/>
            </a:pPr>
            <a:r>
              <a:rPr lang="en-CA" sz="1200" dirty="0" smtClean="0"/>
              <a:t>Question: Which kind of classes, interfaces, lambdas… can you use in an interface static method? Can they capture member fields and local variables?</a:t>
            </a:r>
          </a:p>
          <a:p>
            <a:pPr marL="457200" indent="-457200">
              <a:buFont typeface="+mj-lt"/>
              <a:buAutoNum type="arabicPeriod"/>
            </a:pPr>
            <a:r>
              <a:rPr lang="en-CA" sz="1200" dirty="0" smtClean="0"/>
              <a:t>Question: Can you use </a:t>
            </a:r>
            <a:r>
              <a:rPr lang="en-CA" sz="1200" dirty="0" err="1" smtClean="0"/>
              <a:t>classFinalize</a:t>
            </a:r>
            <a:r>
              <a:rPr lang="en-CA" sz="1200" dirty="0" smtClean="0"/>
              <a:t>() as a static method? Is it called?</a:t>
            </a:r>
          </a:p>
          <a:p>
            <a:pPr marL="457200" indent="-457200">
              <a:buFont typeface="+mj-lt"/>
              <a:buAutoNum type="arabicPeriod"/>
            </a:pPr>
            <a:r>
              <a:rPr lang="en-CA" sz="1200" dirty="0" smtClean="0"/>
              <a:t>Question: What are the inheritance rules for a static method, especially if a class implements two interfaces having the same static method?</a:t>
            </a:r>
            <a:br>
              <a:rPr lang="en-CA" sz="1200" dirty="0" smtClean="0"/>
            </a:br>
            <a:endParaRPr lang="en-CA" sz="1200" dirty="0" smtClean="0"/>
          </a:p>
          <a:p>
            <a:pPr marL="457200" indent="-457200">
              <a:buFont typeface="+mj-lt"/>
              <a:buAutoNum type="arabicPeriod"/>
            </a:pPr>
            <a:endParaRPr lang="en-CA" sz="1200" dirty="0"/>
          </a:p>
          <a:p>
            <a:pPr>
              <a:buNone/>
            </a:pPr>
            <a:endParaRPr lang="en-US" sz="1200" dirty="0"/>
          </a:p>
        </p:txBody>
      </p:sp>
    </p:spTree>
    <p:extLst>
      <p:ext uri="{BB962C8B-B14F-4D97-AF65-F5344CB8AC3E}">
        <p14:creationId xmlns:p14="http://schemas.microsoft.com/office/powerpoint/2010/main" val="940029282"/>
      </p:ext>
    </p:extLst>
  </p:cSld>
  <p:clrMapOvr>
    <a:masterClrMapping/>
  </p:clrMapOvr>
  <p:transition spd="med" advTm="12000"/>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7-2 : </a:t>
            </a:r>
            <a:r>
              <a:rPr lang="en-CA" dirty="0"/>
              <a:t>Method Enhancements </a:t>
            </a:r>
            <a:r>
              <a:rPr lang="en-CA" dirty="0" smtClean="0"/>
              <a:t>: default methods</a:t>
            </a:r>
            <a:endParaRPr lang="en-US" dirty="0"/>
          </a:p>
        </p:txBody>
      </p:sp>
      <p:sp>
        <p:nvSpPr>
          <p:cNvPr id="87043" name="Rectangle 3"/>
          <p:cNvSpPr>
            <a:spLocks noGrp="1" noChangeArrowheads="1"/>
          </p:cNvSpPr>
          <p:nvPr>
            <p:ph idx="1"/>
          </p:nvPr>
        </p:nvSpPr>
        <p:spPr>
          <a:xfrm>
            <a:off x="500555" y="1060231"/>
            <a:ext cx="7697787" cy="4877106"/>
          </a:xfrm>
        </p:spPr>
        <p:txBody>
          <a:bodyPr/>
          <a:lstStyle/>
          <a:p>
            <a:pPr marL="457200" indent="-457200">
              <a:buFont typeface="+mj-lt"/>
              <a:buAutoNum type="arabicPeriod"/>
            </a:pPr>
            <a:r>
              <a:rPr lang="en-CA" sz="2000" dirty="0" smtClean="0"/>
              <a:t>What is the typical use of a default method? Composition, go beyond the functional method</a:t>
            </a:r>
          </a:p>
          <a:p>
            <a:pPr marL="457200" indent="-457200">
              <a:buFont typeface="+mj-lt"/>
              <a:buAutoNum type="arabicPeriod"/>
            </a:pPr>
            <a:r>
              <a:rPr lang="en-CA" sz="2000" dirty="0"/>
              <a:t>Examples of new </a:t>
            </a:r>
            <a:r>
              <a:rPr lang="en-CA" sz="2000" dirty="0" smtClean="0"/>
              <a:t>default methods </a:t>
            </a:r>
            <a:r>
              <a:rPr lang="en-CA" sz="2000" dirty="0"/>
              <a:t>in </a:t>
            </a:r>
            <a:r>
              <a:rPr lang="en-CA" sz="2000" dirty="0" smtClean="0"/>
              <a:t>interfaces: Collection</a:t>
            </a:r>
            <a:r>
              <a:rPr lang="en-CA" sz="2000" dirty="0"/>
              <a:t>, List, </a:t>
            </a:r>
            <a:r>
              <a:rPr lang="en-CA" sz="2000" dirty="0" smtClean="0"/>
              <a:t>Set, Map</a:t>
            </a:r>
            <a:r>
              <a:rPr lang="en-CA" sz="2000" dirty="0"/>
              <a:t>, </a:t>
            </a:r>
            <a:r>
              <a:rPr lang="en-CA" sz="2000" dirty="0" smtClean="0"/>
              <a:t>Iterator, </a:t>
            </a:r>
            <a:r>
              <a:rPr lang="en-CA" sz="2000" dirty="0" err="1" smtClean="0"/>
              <a:t>Iterable</a:t>
            </a:r>
            <a:r>
              <a:rPr lang="en-CA" sz="2000" dirty="0" smtClean="0"/>
              <a:t>, Comparator</a:t>
            </a:r>
          </a:p>
          <a:p>
            <a:pPr marL="457200" indent="-457200">
              <a:buFont typeface="+mj-lt"/>
              <a:buAutoNum type="arabicPeriod"/>
            </a:pPr>
            <a:r>
              <a:rPr lang="en-CA" sz="2000" dirty="0" smtClean="0"/>
              <a:t>You can override finalize() but…</a:t>
            </a:r>
          </a:p>
          <a:p>
            <a:pPr marL="457200" indent="-457200">
              <a:buFont typeface="+mj-lt"/>
              <a:buAutoNum type="arabicPeriod"/>
            </a:pPr>
            <a:r>
              <a:rPr lang="en-CA" sz="2000" dirty="0" smtClean="0"/>
              <a:t>What is the impact of the new Stream support in the Collection framework for Guava or Commons Collection classes?</a:t>
            </a:r>
          </a:p>
          <a:p>
            <a:pPr marL="457200" indent="-457200">
              <a:buFont typeface="+mj-lt"/>
              <a:buAutoNum type="arabicPeriod"/>
            </a:pPr>
            <a:endParaRPr lang="en-CA" sz="2000" dirty="0"/>
          </a:p>
          <a:p>
            <a:pPr marL="457200" indent="-457200">
              <a:buFont typeface="+mj-lt"/>
              <a:buAutoNum type="arabicPeriod"/>
            </a:pPr>
            <a:r>
              <a:rPr lang="en-CA" sz="2000" dirty="0" smtClean="0"/>
              <a:t>New static and other methods in classes Object, Objects, Arrays, Integer…</a:t>
            </a:r>
            <a:endParaRPr lang="en-CA" sz="2000" dirty="0"/>
          </a:p>
          <a:p>
            <a:pPr>
              <a:buNone/>
            </a:pPr>
            <a:endParaRPr lang="en-US" sz="1600" dirty="0"/>
          </a:p>
        </p:txBody>
      </p:sp>
    </p:spTree>
    <p:extLst>
      <p:ext uri="{BB962C8B-B14F-4D97-AF65-F5344CB8AC3E}">
        <p14:creationId xmlns:p14="http://schemas.microsoft.com/office/powerpoint/2010/main" val="2001456901"/>
      </p:ext>
    </p:extLst>
  </p:cSld>
  <p:clrMapOvr>
    <a:masterClrMapping/>
  </p:clrMapOvr>
  <p:transition spd="med" advTm="12000"/>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19680" y="112201"/>
            <a:ext cx="8845416" cy="331747"/>
          </a:xfrm>
        </p:spPr>
        <p:txBody>
          <a:bodyPr/>
          <a:lstStyle/>
          <a:p>
            <a:r>
              <a:rPr lang="en-CA" dirty="0" smtClean="0"/>
              <a:t>Topic 7-2 : New default methods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16303354"/>
              </p:ext>
            </p:extLst>
          </p:nvPr>
        </p:nvGraphicFramePr>
        <p:xfrm>
          <a:off x="132522" y="490331"/>
          <a:ext cx="8872329" cy="5742258"/>
        </p:xfrm>
        <a:graphic>
          <a:graphicData uri="http://schemas.openxmlformats.org/drawingml/2006/table">
            <a:tbl>
              <a:tblPr firstRow="1" bandRow="1">
                <a:tableStyleId>{5C22544A-7EE6-4342-B048-85BDC9FD1C3A}</a:tableStyleId>
              </a:tblPr>
              <a:tblGrid>
                <a:gridCol w="662608"/>
                <a:gridCol w="3975946"/>
                <a:gridCol w="4233775"/>
              </a:tblGrid>
              <a:tr h="0">
                <a:tc>
                  <a:txBody>
                    <a:bodyPr/>
                    <a:lstStyle/>
                    <a:p>
                      <a:pPr algn="ctr"/>
                      <a:r>
                        <a:rPr lang="en-CA" sz="700" dirty="0" smtClean="0"/>
                        <a:t>Interface</a:t>
                      </a:r>
                      <a:endParaRPr lang="en-CA" sz="700" dirty="0"/>
                    </a:p>
                  </a:txBody>
                  <a:tcPr/>
                </a:tc>
                <a:tc>
                  <a:txBody>
                    <a:bodyPr/>
                    <a:lstStyle/>
                    <a:p>
                      <a:pPr algn="ctr"/>
                      <a:r>
                        <a:rPr lang="en-CA" sz="700" dirty="0" smtClean="0"/>
                        <a:t>Methods</a:t>
                      </a:r>
                      <a:endParaRPr lang="en-CA" sz="700" dirty="0"/>
                    </a:p>
                  </a:txBody>
                  <a:tcPr/>
                </a:tc>
                <a:tc>
                  <a:txBody>
                    <a:bodyPr/>
                    <a:lstStyle/>
                    <a:p>
                      <a:pPr algn="ctr"/>
                      <a:r>
                        <a:rPr lang="en-CA" sz="700" dirty="0" smtClean="0"/>
                        <a:t>Methods (continued)</a:t>
                      </a:r>
                      <a:endParaRPr lang="en-CA" sz="700" dirty="0"/>
                    </a:p>
                  </a:txBody>
                  <a:tcPr/>
                </a:tc>
              </a:tr>
              <a:tr h="163296">
                <a:tc>
                  <a:txBody>
                    <a:bodyPr/>
                    <a:lstStyle/>
                    <a:p>
                      <a:r>
                        <a:rPr lang="en-CA" sz="700" dirty="0" smtClean="0"/>
                        <a:t>Collector</a:t>
                      </a:r>
                      <a:endParaRPr lang="en-CA" sz="700" dirty="0"/>
                    </a:p>
                  </a:txBody>
                  <a:tcPr/>
                </a:tc>
                <a:tc>
                  <a:txBody>
                    <a:bodyPr/>
                    <a:lstStyle/>
                    <a:p>
                      <a:r>
                        <a:rPr lang="en-CA" sz="700" dirty="0" smtClean="0"/>
                        <a:t>&lt;T,A,R&gt; Collector&lt;T,A,R&gt; of(Supplier&lt;A&gt; supplier, </a:t>
                      </a:r>
                      <a:r>
                        <a:rPr lang="en-CA" sz="700" dirty="0" err="1" smtClean="0"/>
                        <a:t>BiConsumer</a:t>
                      </a:r>
                      <a:r>
                        <a:rPr lang="en-CA" sz="700" dirty="0" smtClean="0"/>
                        <a:t>&lt;A,T&gt; accumulator, </a:t>
                      </a:r>
                      <a:r>
                        <a:rPr lang="en-CA" sz="700" dirty="0" err="1" smtClean="0"/>
                        <a:t>BinaryOperator</a:t>
                      </a:r>
                      <a:r>
                        <a:rPr lang="en-CA" sz="700" dirty="0" smtClean="0"/>
                        <a:t>&lt;A&gt; combiner, Function&lt;A,R&gt; finisher, </a:t>
                      </a:r>
                      <a:r>
                        <a:rPr lang="en-CA" sz="700" dirty="0" err="1" smtClean="0"/>
                        <a:t>Collector.Characteristics</a:t>
                      </a:r>
                      <a:r>
                        <a:rPr lang="en-CA" sz="700" dirty="0" smtClean="0"/>
                        <a:t>... characteristics)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700" dirty="0" smtClean="0"/>
                        <a:t>&lt;T,R&gt; Collector&lt;T,R,R&gt; of(Supplier&lt;R&gt; supplier, </a:t>
                      </a:r>
                      <a:r>
                        <a:rPr lang="en-CA" sz="700" dirty="0" err="1" smtClean="0"/>
                        <a:t>BiConsumer</a:t>
                      </a:r>
                      <a:r>
                        <a:rPr lang="en-CA" sz="700" dirty="0" smtClean="0"/>
                        <a:t>&lt;R,T&gt; accumulator, </a:t>
                      </a:r>
                      <a:r>
                        <a:rPr lang="en-CA" sz="700" dirty="0" err="1" smtClean="0"/>
                        <a:t>BinaryOperator</a:t>
                      </a:r>
                      <a:r>
                        <a:rPr lang="en-CA" sz="700" dirty="0" smtClean="0"/>
                        <a:t>&lt;R&gt; combiner, </a:t>
                      </a:r>
                      <a:r>
                        <a:rPr lang="en-CA" sz="700" dirty="0" err="1" smtClean="0"/>
                        <a:t>Collector.Characteristics</a:t>
                      </a:r>
                      <a:r>
                        <a:rPr lang="en-CA" sz="700" dirty="0" smtClean="0"/>
                        <a:t>... characteristics)</a:t>
                      </a:r>
                    </a:p>
                    <a:p>
                      <a:endParaRPr lang="en-CA" sz="700" dirty="0"/>
                    </a:p>
                  </a:txBody>
                  <a:tcPr/>
                </a:tc>
              </a:tr>
              <a:tr h="374668">
                <a:tc>
                  <a:txBody>
                    <a:bodyPr/>
                    <a:lstStyle/>
                    <a:p>
                      <a:r>
                        <a:rPr lang="en-CA" sz="700" dirty="0" smtClean="0"/>
                        <a:t>Stream</a:t>
                      </a:r>
                      <a:endParaRPr lang="en-CA" sz="700" dirty="0"/>
                    </a:p>
                  </a:txBody>
                  <a:tcPr/>
                </a:tc>
                <a:tc>
                  <a:txBody>
                    <a:bodyPr/>
                    <a:lstStyle/>
                    <a:p>
                      <a:r>
                        <a:rPr lang="en-CA" sz="700" dirty="0" smtClean="0"/>
                        <a:t>&lt;T&gt; </a:t>
                      </a:r>
                      <a:r>
                        <a:rPr lang="en-CA" sz="700" dirty="0" err="1" smtClean="0"/>
                        <a:t>Stream.Builder</a:t>
                      </a:r>
                      <a:r>
                        <a:rPr lang="en-CA" sz="700" dirty="0" smtClean="0"/>
                        <a:t>&lt;T&gt; builder()</a:t>
                      </a:r>
                    </a:p>
                    <a:p>
                      <a:r>
                        <a:rPr lang="en-CA" sz="700" dirty="0" smtClean="0"/>
                        <a:t>&lt;T&gt; Stream&lt;T&gt; </a:t>
                      </a:r>
                      <a:r>
                        <a:rPr lang="en-CA" sz="700" dirty="0" err="1" smtClean="0"/>
                        <a:t>concat</a:t>
                      </a:r>
                      <a:r>
                        <a:rPr lang="en-CA" sz="700" dirty="0" smtClean="0"/>
                        <a:t>(Stream&lt;? extends T&gt; a, Stream&lt;? extends T&gt; b)</a:t>
                      </a:r>
                    </a:p>
                    <a:p>
                      <a:r>
                        <a:rPr lang="en-CA" sz="700" dirty="0" smtClean="0"/>
                        <a:t>&lt;T&gt; Stream&lt;T&gt; empty()</a:t>
                      </a:r>
                    </a:p>
                    <a:p>
                      <a:r>
                        <a:rPr lang="en-CA" sz="700" dirty="0" smtClean="0"/>
                        <a:t>&lt;T&gt; Stream&lt;T&gt; generate(Supplier&lt;T&gt; s)</a:t>
                      </a:r>
                    </a:p>
                  </a:txBody>
                  <a:tcPr/>
                </a:tc>
                <a:tc>
                  <a:txBody>
                    <a:bodyPr/>
                    <a:lstStyle/>
                    <a:p>
                      <a:r>
                        <a:rPr lang="en-CA" sz="700" dirty="0" smtClean="0"/>
                        <a:t>&lt;T&gt; Stream&lt;T&gt; iterate(T seed, </a:t>
                      </a:r>
                      <a:r>
                        <a:rPr lang="en-CA" sz="700" dirty="0" err="1" smtClean="0"/>
                        <a:t>UnaryOperator</a:t>
                      </a:r>
                      <a:r>
                        <a:rPr lang="en-CA" sz="700" dirty="0" smtClean="0"/>
                        <a:t>&lt;T&gt; f)</a:t>
                      </a:r>
                    </a:p>
                    <a:p>
                      <a:r>
                        <a:rPr lang="en-CA" sz="700" dirty="0" smtClean="0"/>
                        <a:t>&lt;T&gt; Stream&lt;T&gt; of(T... values)</a:t>
                      </a:r>
                    </a:p>
                    <a:p>
                      <a:r>
                        <a:rPr lang="en-CA" sz="700" dirty="0" smtClean="0"/>
                        <a:t>&lt;T&gt; Stream&lt;T&gt; of(T t)</a:t>
                      </a:r>
                    </a:p>
                  </a:txBody>
                  <a:tcPr/>
                </a:tc>
              </a:tr>
              <a:tr h="0">
                <a:tc>
                  <a:txBody>
                    <a:bodyPr/>
                    <a:lstStyle/>
                    <a:p>
                      <a:r>
                        <a:rPr lang="en-CA" sz="700" dirty="0" smtClean="0"/>
                        <a:t>Predicate</a:t>
                      </a:r>
                      <a:endParaRPr lang="en-CA" sz="700" dirty="0"/>
                    </a:p>
                  </a:txBody>
                  <a:tcPr/>
                </a:tc>
                <a:tc>
                  <a:txBody>
                    <a:bodyPr/>
                    <a:lstStyle/>
                    <a:p>
                      <a:r>
                        <a:rPr lang="en-CA" sz="700" dirty="0" smtClean="0"/>
                        <a:t>Predicate&lt;T&gt; and(Predicate&lt;? super T&gt; other)</a:t>
                      </a:r>
                    </a:p>
                    <a:p>
                      <a:r>
                        <a:rPr lang="en-CA" sz="700" dirty="0" smtClean="0"/>
                        <a:t>Predicate&lt;T&gt; negate()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700" dirty="0" smtClean="0"/>
                        <a:t>Predicate&lt;T&gt; or(Predicate&lt;? super T&gt; other)</a:t>
                      </a:r>
                    </a:p>
                    <a:p>
                      <a:endParaRPr lang="en-CA" sz="700" dirty="0"/>
                    </a:p>
                  </a:txBody>
                  <a:tcPr/>
                </a:tc>
              </a:tr>
              <a:tr h="0">
                <a:tc>
                  <a:txBody>
                    <a:bodyPr/>
                    <a:lstStyle/>
                    <a:p>
                      <a:r>
                        <a:rPr lang="en-CA" sz="700" dirty="0" smtClean="0"/>
                        <a:t>Function</a:t>
                      </a:r>
                      <a:endParaRPr lang="en-CA" sz="700" dirty="0"/>
                    </a:p>
                  </a:txBody>
                  <a:tcPr/>
                </a:tc>
                <a:tc>
                  <a:txBody>
                    <a:bodyPr/>
                    <a:lstStyle/>
                    <a:p>
                      <a:r>
                        <a:rPr lang="en-CA" sz="700" dirty="0" smtClean="0"/>
                        <a:t>&lt;V&gt; Function&lt;T,V&gt; </a:t>
                      </a:r>
                      <a:r>
                        <a:rPr lang="en-CA" sz="700" dirty="0" err="1" smtClean="0"/>
                        <a:t>andThen</a:t>
                      </a:r>
                      <a:r>
                        <a:rPr lang="en-CA" sz="700" dirty="0" smtClean="0"/>
                        <a:t>(Function&lt;? super R,? extends V&gt; after)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700" dirty="0" smtClean="0"/>
                        <a:t>&lt;V&gt; Function&lt;V,R&gt; compose(Function&lt;? super V,? extends T&gt; before)</a:t>
                      </a:r>
                    </a:p>
                  </a:txBody>
                  <a:tcPr/>
                </a:tc>
              </a:tr>
              <a:tr h="0">
                <a:tc>
                  <a:txBody>
                    <a:bodyPr/>
                    <a:lstStyle/>
                    <a:p>
                      <a:r>
                        <a:rPr lang="en-CA" sz="700" dirty="0" smtClean="0"/>
                        <a:t>Consumer</a:t>
                      </a:r>
                      <a:endParaRPr lang="en-CA" sz="700" dirty="0"/>
                    </a:p>
                  </a:txBody>
                  <a:tcPr/>
                </a:tc>
                <a:tc>
                  <a:txBody>
                    <a:bodyPr/>
                    <a:lstStyle/>
                    <a:p>
                      <a:r>
                        <a:rPr lang="en-CA" sz="700" dirty="0" smtClean="0"/>
                        <a:t>Consumer&lt;T&gt; </a:t>
                      </a:r>
                      <a:r>
                        <a:rPr lang="en-CA" sz="700" dirty="0" err="1" smtClean="0"/>
                        <a:t>andThen</a:t>
                      </a:r>
                      <a:r>
                        <a:rPr lang="en-CA" sz="700" dirty="0" smtClean="0"/>
                        <a:t>(Consumer&lt;? super T&gt; after)</a:t>
                      </a:r>
                      <a:endParaRPr lang="en-CA" sz="700" dirty="0"/>
                    </a:p>
                  </a:txBody>
                  <a:tcPr/>
                </a:tc>
                <a:tc>
                  <a:txBody>
                    <a:bodyPr/>
                    <a:lstStyle/>
                    <a:p>
                      <a:endParaRPr lang="en-CA" sz="700" dirty="0"/>
                    </a:p>
                  </a:txBody>
                  <a:tcPr/>
                </a:tc>
              </a:tr>
              <a:tr h="401172">
                <a:tc>
                  <a:txBody>
                    <a:bodyPr/>
                    <a:lstStyle/>
                    <a:p>
                      <a:r>
                        <a:rPr lang="en-CA" sz="700" dirty="0" smtClean="0"/>
                        <a:t>Comparator</a:t>
                      </a:r>
                      <a:endParaRPr lang="en-CA" sz="700" dirty="0"/>
                    </a:p>
                  </a:txBody>
                  <a:tcPr/>
                </a:tc>
                <a:tc>
                  <a:txBody>
                    <a:bodyPr/>
                    <a:lstStyle/>
                    <a:p>
                      <a:r>
                        <a:rPr lang="en-CA" sz="700" dirty="0" smtClean="0"/>
                        <a:t>Comparator&lt;T&gt; reversed()</a:t>
                      </a:r>
                    </a:p>
                    <a:p>
                      <a:r>
                        <a:rPr lang="en-CA" sz="700" dirty="0" smtClean="0"/>
                        <a:t>Comparator&lt;T&gt; </a:t>
                      </a:r>
                      <a:r>
                        <a:rPr lang="en-CA" sz="700" dirty="0" err="1" smtClean="0"/>
                        <a:t>thenComparing</a:t>
                      </a:r>
                      <a:r>
                        <a:rPr lang="en-CA" sz="700" dirty="0" smtClean="0"/>
                        <a:t>(Comparator&lt;? super T&gt; other)</a:t>
                      </a:r>
                    </a:p>
                    <a:p>
                      <a:r>
                        <a:rPr lang="en-CA" sz="700" dirty="0" smtClean="0"/>
                        <a:t>&lt;U extends Comparable&lt;? super U&gt;&gt; Comparator&lt;T&gt; </a:t>
                      </a:r>
                      <a:r>
                        <a:rPr lang="en-CA" sz="700" dirty="0" err="1" smtClean="0"/>
                        <a:t>thenComparing</a:t>
                      </a:r>
                      <a:r>
                        <a:rPr lang="en-CA" sz="700" dirty="0" smtClean="0"/>
                        <a:t>(Function&lt;? super T,? extends U&gt; </a:t>
                      </a:r>
                      <a:r>
                        <a:rPr lang="en-CA" sz="700" dirty="0" err="1" smtClean="0"/>
                        <a:t>keyExtractor</a:t>
                      </a:r>
                      <a:r>
                        <a:rPr lang="en-CA" sz="700" dirty="0" smtClean="0"/>
                        <a:t>)</a:t>
                      </a:r>
                    </a:p>
                  </a:txBody>
                  <a:tcPr/>
                </a:tc>
                <a:tc>
                  <a:txBody>
                    <a:bodyPr/>
                    <a:lstStyle/>
                    <a:p>
                      <a:r>
                        <a:rPr lang="en-CA" sz="700" dirty="0" smtClean="0"/>
                        <a:t>&lt;U&gt; Comparator&lt;T&gt; </a:t>
                      </a:r>
                      <a:r>
                        <a:rPr lang="en-CA" sz="700" dirty="0" err="1" smtClean="0"/>
                        <a:t>thenComparing</a:t>
                      </a:r>
                      <a:r>
                        <a:rPr lang="en-CA" sz="700" dirty="0" smtClean="0"/>
                        <a:t>(Function&lt;? super T,? extends U&gt; </a:t>
                      </a:r>
                      <a:r>
                        <a:rPr lang="en-CA" sz="700" dirty="0" err="1" smtClean="0"/>
                        <a:t>keyExtractor</a:t>
                      </a:r>
                      <a:r>
                        <a:rPr lang="en-CA" sz="700" dirty="0" smtClean="0"/>
                        <a:t>, Comparator&lt;? super U&gt; </a:t>
                      </a:r>
                      <a:r>
                        <a:rPr lang="en-CA" sz="700" dirty="0" err="1" smtClean="0"/>
                        <a:t>keyComparator</a:t>
                      </a:r>
                      <a:r>
                        <a:rPr lang="en-CA" sz="700" dirty="0" smtClean="0"/>
                        <a:t>)</a:t>
                      </a:r>
                    </a:p>
                    <a:p>
                      <a:r>
                        <a:rPr lang="en-CA" sz="700" dirty="0" smtClean="0"/>
                        <a:t>Comparator&lt;T&gt; </a:t>
                      </a:r>
                      <a:r>
                        <a:rPr lang="en-CA" sz="700" dirty="0" err="1" smtClean="0"/>
                        <a:t>thenComparingDouble</a:t>
                      </a:r>
                      <a:r>
                        <a:rPr lang="en-CA" sz="700" dirty="0" smtClean="0"/>
                        <a:t>(</a:t>
                      </a:r>
                      <a:r>
                        <a:rPr lang="en-CA" sz="700" dirty="0" err="1" smtClean="0"/>
                        <a:t>ToDoubleFunction</a:t>
                      </a:r>
                      <a:r>
                        <a:rPr lang="en-CA" sz="700" dirty="0" smtClean="0"/>
                        <a:t>&lt;? super T&gt; </a:t>
                      </a:r>
                      <a:r>
                        <a:rPr lang="en-CA" sz="700" dirty="0" err="1" smtClean="0"/>
                        <a:t>keyExtractor</a:t>
                      </a:r>
                      <a:r>
                        <a:rPr lang="en-CA" sz="700" dirty="0" smtClean="0"/>
                        <a:t>)</a:t>
                      </a:r>
                    </a:p>
                    <a:p>
                      <a:r>
                        <a:rPr lang="en-CA" sz="700" dirty="0" smtClean="0"/>
                        <a:t>Comparator&lt;T&gt; </a:t>
                      </a:r>
                      <a:r>
                        <a:rPr lang="en-CA" sz="700" dirty="0" err="1" smtClean="0"/>
                        <a:t>thenComparingInt</a:t>
                      </a:r>
                      <a:r>
                        <a:rPr lang="en-CA" sz="700" dirty="0" smtClean="0"/>
                        <a:t>(</a:t>
                      </a:r>
                      <a:r>
                        <a:rPr lang="en-CA" sz="700" dirty="0" err="1" smtClean="0"/>
                        <a:t>ToIntFunction</a:t>
                      </a:r>
                      <a:r>
                        <a:rPr lang="en-CA" sz="700" dirty="0" smtClean="0"/>
                        <a:t>&lt;? super T&gt; </a:t>
                      </a:r>
                      <a:r>
                        <a:rPr lang="en-CA" sz="700" dirty="0" err="1" smtClean="0"/>
                        <a:t>keyExtractor</a:t>
                      </a:r>
                      <a:r>
                        <a:rPr lang="en-CA" sz="700" dirty="0" smtClean="0"/>
                        <a:t>)</a:t>
                      </a:r>
                    </a:p>
                    <a:p>
                      <a:r>
                        <a:rPr lang="en-CA" sz="700" dirty="0" smtClean="0"/>
                        <a:t>Comparator&lt;T&gt; </a:t>
                      </a:r>
                      <a:r>
                        <a:rPr lang="en-CA" sz="700" dirty="0" err="1" smtClean="0"/>
                        <a:t>thenComparingLong</a:t>
                      </a:r>
                      <a:r>
                        <a:rPr lang="en-CA" sz="700" dirty="0" smtClean="0"/>
                        <a:t>(</a:t>
                      </a:r>
                      <a:r>
                        <a:rPr lang="en-CA" sz="700" dirty="0" err="1" smtClean="0"/>
                        <a:t>ToLongFunction</a:t>
                      </a:r>
                      <a:r>
                        <a:rPr lang="en-CA" sz="700" dirty="0" smtClean="0"/>
                        <a:t>&lt;? super T&gt; </a:t>
                      </a:r>
                      <a:r>
                        <a:rPr lang="en-CA" sz="700" dirty="0" err="1" smtClean="0"/>
                        <a:t>keyExtractor</a:t>
                      </a:r>
                      <a:r>
                        <a:rPr lang="en-CA" sz="700" dirty="0" smtClean="0"/>
                        <a:t>)</a:t>
                      </a:r>
                    </a:p>
                  </a:txBody>
                  <a:tcPr/>
                </a:tc>
              </a:tr>
              <a:tr h="0">
                <a:tc>
                  <a:txBody>
                    <a:bodyPr/>
                    <a:lstStyle/>
                    <a:p>
                      <a:r>
                        <a:rPr lang="en-CA" sz="700" dirty="0" smtClean="0"/>
                        <a:t>Collection</a:t>
                      </a:r>
                      <a:endParaRPr lang="en-CA" sz="700" dirty="0"/>
                    </a:p>
                  </a:txBody>
                  <a:tcPr/>
                </a:tc>
                <a:tc>
                  <a:txBody>
                    <a:bodyPr/>
                    <a:lstStyle/>
                    <a:p>
                      <a:r>
                        <a:rPr lang="en-CA" sz="700" dirty="0" smtClean="0"/>
                        <a:t>Stream&lt;E&gt; </a:t>
                      </a:r>
                      <a:r>
                        <a:rPr lang="en-CA" sz="700" dirty="0" err="1" smtClean="0"/>
                        <a:t>parallelStream</a:t>
                      </a:r>
                      <a:r>
                        <a:rPr lang="en-CA" sz="700" dirty="0" smtClean="0"/>
                        <a:t>()</a:t>
                      </a:r>
                    </a:p>
                    <a:p>
                      <a:r>
                        <a:rPr lang="en-CA" sz="700" dirty="0" smtClean="0"/>
                        <a:t>boolean </a:t>
                      </a:r>
                      <a:r>
                        <a:rPr lang="en-CA" sz="700" dirty="0" err="1" smtClean="0"/>
                        <a:t>removeIf</a:t>
                      </a:r>
                      <a:r>
                        <a:rPr lang="en-CA" sz="700" dirty="0" smtClean="0"/>
                        <a:t>(Predicate&lt;? super E&gt; filter)</a:t>
                      </a:r>
                    </a:p>
                  </a:txBody>
                  <a:tcPr/>
                </a:tc>
                <a:tc>
                  <a:txBody>
                    <a:bodyPr/>
                    <a:lstStyle/>
                    <a:p>
                      <a:r>
                        <a:rPr lang="en-CA" sz="700" dirty="0" smtClean="0"/>
                        <a:t>Spliterator&lt;E&gt; </a:t>
                      </a:r>
                      <a:r>
                        <a:rPr lang="en-CA" sz="700" dirty="0" err="1" smtClean="0"/>
                        <a:t>spliterator</a:t>
                      </a:r>
                      <a:r>
                        <a:rPr lang="en-CA" sz="700" dirty="0" smtClean="0"/>
                        <a:t>()</a:t>
                      </a:r>
                    </a:p>
                    <a:p>
                      <a:r>
                        <a:rPr lang="en-CA" sz="700" dirty="0" smtClean="0"/>
                        <a:t>Stream&lt;E&gt; stream()</a:t>
                      </a:r>
                    </a:p>
                  </a:txBody>
                  <a:tcPr/>
                </a:tc>
              </a:tr>
              <a:tr h="0">
                <a:tc>
                  <a:txBody>
                    <a:bodyPr/>
                    <a:lstStyle/>
                    <a:p>
                      <a:r>
                        <a:rPr lang="en-CA" sz="700" dirty="0" smtClean="0"/>
                        <a:t>List</a:t>
                      </a:r>
                      <a:endParaRPr lang="en-CA" sz="700" dirty="0"/>
                    </a:p>
                  </a:txBody>
                  <a:tcPr/>
                </a:tc>
                <a:tc>
                  <a:txBody>
                    <a:bodyPr/>
                    <a:lstStyle/>
                    <a:p>
                      <a:r>
                        <a:rPr lang="en-CA" sz="700" dirty="0" smtClean="0"/>
                        <a:t>void </a:t>
                      </a:r>
                      <a:r>
                        <a:rPr lang="en-CA" sz="700" dirty="0" err="1" smtClean="0"/>
                        <a:t>replaceAll</a:t>
                      </a:r>
                      <a:r>
                        <a:rPr lang="en-CA" sz="700" dirty="0" smtClean="0"/>
                        <a:t>(</a:t>
                      </a:r>
                      <a:r>
                        <a:rPr lang="en-CA" sz="700" dirty="0" err="1" smtClean="0"/>
                        <a:t>UnaryOperator</a:t>
                      </a:r>
                      <a:r>
                        <a:rPr lang="en-CA" sz="700" dirty="0" smtClean="0"/>
                        <a:t>&lt;E&gt; operator)</a:t>
                      </a:r>
                    </a:p>
                    <a:p>
                      <a:r>
                        <a:rPr lang="en-CA" sz="700" dirty="0" smtClean="0"/>
                        <a:t>void sort(Comparator&lt;? super E&gt; c)</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700" dirty="0" smtClean="0"/>
                        <a:t>Spliterator&lt;E&gt; </a:t>
                      </a:r>
                      <a:r>
                        <a:rPr lang="en-CA" sz="700" dirty="0" err="1" smtClean="0"/>
                        <a:t>spliterator</a:t>
                      </a:r>
                      <a:r>
                        <a:rPr lang="en-CA" sz="700" dirty="0" smtClean="0"/>
                        <a:t>()</a:t>
                      </a:r>
                    </a:p>
                    <a:p>
                      <a:endParaRPr lang="en-CA" sz="700" dirty="0"/>
                    </a:p>
                  </a:txBody>
                  <a:tcPr/>
                </a:tc>
              </a:tr>
              <a:tr h="0">
                <a:tc>
                  <a:txBody>
                    <a:bodyPr/>
                    <a:lstStyle/>
                    <a:p>
                      <a:r>
                        <a:rPr lang="en-CA" sz="700" dirty="0" smtClean="0"/>
                        <a:t>Set</a:t>
                      </a:r>
                      <a:endParaRPr lang="en-CA" sz="700" dirty="0"/>
                    </a:p>
                  </a:txBody>
                  <a:tcPr/>
                </a:tc>
                <a:tc>
                  <a:txBody>
                    <a:bodyPr/>
                    <a:lstStyle/>
                    <a:p>
                      <a:r>
                        <a:rPr lang="en-CA" sz="700" dirty="0" smtClean="0"/>
                        <a:t>Spliterator&lt;E&gt; </a:t>
                      </a:r>
                      <a:r>
                        <a:rPr lang="en-CA" sz="700" dirty="0" err="1" smtClean="0"/>
                        <a:t>spliterator</a:t>
                      </a:r>
                      <a:r>
                        <a:rPr lang="en-CA" sz="700" dirty="0" smtClean="0"/>
                        <a:t>()</a:t>
                      </a:r>
                    </a:p>
                  </a:txBody>
                  <a:tcPr/>
                </a:tc>
                <a:tc>
                  <a:txBody>
                    <a:bodyPr/>
                    <a:lstStyle/>
                    <a:p>
                      <a:endParaRPr lang="en-CA" sz="700" dirty="0"/>
                    </a:p>
                  </a:txBody>
                  <a:tcPr/>
                </a:tc>
              </a:tr>
              <a:tr h="565499">
                <a:tc>
                  <a:txBody>
                    <a:bodyPr/>
                    <a:lstStyle/>
                    <a:p>
                      <a:r>
                        <a:rPr lang="en-CA" sz="700" dirty="0" smtClean="0"/>
                        <a:t>Map</a:t>
                      </a:r>
                      <a:endParaRPr lang="en-CA" sz="700" dirty="0"/>
                    </a:p>
                  </a:txBody>
                  <a:tcPr/>
                </a:tc>
                <a:tc>
                  <a:txBody>
                    <a:bodyPr/>
                    <a:lstStyle/>
                    <a:p>
                      <a:r>
                        <a:rPr lang="en-CA" sz="700" dirty="0" smtClean="0"/>
                        <a:t>V compute(K key, </a:t>
                      </a:r>
                      <a:r>
                        <a:rPr lang="en-CA" sz="700" dirty="0" err="1" smtClean="0"/>
                        <a:t>BiFunction</a:t>
                      </a:r>
                      <a:r>
                        <a:rPr lang="en-CA" sz="700" dirty="0" smtClean="0"/>
                        <a:t>&lt;? super K,? super V,? extends V&gt; </a:t>
                      </a:r>
                      <a:r>
                        <a:rPr lang="en-CA" sz="700" dirty="0" err="1" smtClean="0"/>
                        <a:t>remappingFunction</a:t>
                      </a:r>
                      <a:r>
                        <a:rPr lang="en-CA" sz="700" dirty="0" smtClean="0"/>
                        <a:t>)</a:t>
                      </a:r>
                    </a:p>
                    <a:p>
                      <a:r>
                        <a:rPr lang="en-CA" sz="700" dirty="0" smtClean="0"/>
                        <a:t>V </a:t>
                      </a:r>
                      <a:r>
                        <a:rPr lang="en-CA" sz="700" dirty="0" err="1" smtClean="0"/>
                        <a:t>computeIfAbsent</a:t>
                      </a:r>
                      <a:r>
                        <a:rPr lang="en-CA" sz="700" dirty="0" smtClean="0"/>
                        <a:t>(K key, Function&lt;? super K,? extends V&gt; </a:t>
                      </a:r>
                      <a:r>
                        <a:rPr lang="en-CA" sz="700" dirty="0" err="1" smtClean="0"/>
                        <a:t>mappingFunction</a:t>
                      </a:r>
                      <a:r>
                        <a:rPr lang="en-CA" sz="700" dirty="0" smtClean="0"/>
                        <a:t>)</a:t>
                      </a:r>
                    </a:p>
                    <a:p>
                      <a:r>
                        <a:rPr lang="en-CA" sz="700" dirty="0" smtClean="0"/>
                        <a:t>V </a:t>
                      </a:r>
                      <a:r>
                        <a:rPr lang="en-CA" sz="700" dirty="0" err="1" smtClean="0"/>
                        <a:t>computeIfPresent</a:t>
                      </a:r>
                      <a:r>
                        <a:rPr lang="en-CA" sz="700" dirty="0" smtClean="0"/>
                        <a:t>(K key, </a:t>
                      </a:r>
                      <a:r>
                        <a:rPr lang="en-CA" sz="700" dirty="0" err="1" smtClean="0"/>
                        <a:t>BiFunction</a:t>
                      </a:r>
                      <a:r>
                        <a:rPr lang="en-CA" sz="700" dirty="0" smtClean="0"/>
                        <a:t>&lt;? super K,? super V,? extends V&gt; </a:t>
                      </a:r>
                      <a:r>
                        <a:rPr lang="en-CA" sz="700" dirty="0" err="1" smtClean="0"/>
                        <a:t>remappingFunction</a:t>
                      </a:r>
                      <a:r>
                        <a:rPr lang="en-CA" sz="700" dirty="0" smtClean="0"/>
                        <a:t>)</a:t>
                      </a:r>
                    </a:p>
                    <a:p>
                      <a:r>
                        <a:rPr lang="en-CA" sz="700" dirty="0" smtClean="0"/>
                        <a:t>void </a:t>
                      </a:r>
                      <a:r>
                        <a:rPr lang="en-CA" sz="700" dirty="0" err="1" smtClean="0"/>
                        <a:t>forEach</a:t>
                      </a:r>
                      <a:r>
                        <a:rPr lang="en-CA" sz="700" dirty="0" smtClean="0"/>
                        <a:t>(</a:t>
                      </a:r>
                      <a:r>
                        <a:rPr lang="en-CA" sz="700" dirty="0" err="1" smtClean="0"/>
                        <a:t>BiConsumer</a:t>
                      </a:r>
                      <a:r>
                        <a:rPr lang="en-CA" sz="700" dirty="0" smtClean="0"/>
                        <a:t>&lt;? super K,? super V&gt; action)</a:t>
                      </a:r>
                    </a:p>
                    <a:p>
                      <a:r>
                        <a:rPr lang="en-CA" sz="700" dirty="0" smtClean="0"/>
                        <a:t>V </a:t>
                      </a:r>
                      <a:r>
                        <a:rPr lang="en-CA" sz="700" dirty="0" err="1" smtClean="0"/>
                        <a:t>getOrDefault</a:t>
                      </a:r>
                      <a:r>
                        <a:rPr lang="en-CA" sz="700" dirty="0" smtClean="0"/>
                        <a:t>(Object key, V </a:t>
                      </a:r>
                      <a:r>
                        <a:rPr lang="en-CA" sz="700" dirty="0" err="1" smtClean="0"/>
                        <a:t>defaultValue</a:t>
                      </a:r>
                      <a:r>
                        <a:rPr lang="en-CA" sz="700" dirty="0" smtClean="0"/>
                        <a:t>)</a:t>
                      </a:r>
                    </a:p>
                  </a:txBody>
                  <a:tcPr/>
                </a:tc>
                <a:tc>
                  <a:txBody>
                    <a:bodyPr/>
                    <a:lstStyle/>
                    <a:p>
                      <a:r>
                        <a:rPr lang="en-CA" sz="700" dirty="0" smtClean="0"/>
                        <a:t>V merge(K key, V value, </a:t>
                      </a:r>
                      <a:r>
                        <a:rPr lang="en-CA" sz="700" dirty="0" err="1" smtClean="0"/>
                        <a:t>BiFunction</a:t>
                      </a:r>
                      <a:r>
                        <a:rPr lang="en-CA" sz="700" dirty="0" smtClean="0"/>
                        <a:t>&lt;? super V,? super V,? extends V&gt; </a:t>
                      </a:r>
                      <a:r>
                        <a:rPr lang="en-CA" sz="700" dirty="0" err="1" smtClean="0"/>
                        <a:t>remappingFunction</a:t>
                      </a:r>
                      <a:r>
                        <a:rPr lang="en-CA" sz="700" dirty="0" smtClean="0"/>
                        <a:t>)</a:t>
                      </a:r>
                    </a:p>
                    <a:p>
                      <a:r>
                        <a:rPr lang="en-CA" sz="700" dirty="0" smtClean="0"/>
                        <a:t>V </a:t>
                      </a:r>
                      <a:r>
                        <a:rPr lang="en-CA" sz="700" dirty="0" err="1" smtClean="0"/>
                        <a:t>putIfAbsent</a:t>
                      </a:r>
                      <a:r>
                        <a:rPr lang="en-CA" sz="700" dirty="0" smtClean="0"/>
                        <a:t>(K key, V value)</a:t>
                      </a:r>
                    </a:p>
                    <a:p>
                      <a:r>
                        <a:rPr lang="en-CA" sz="700" dirty="0" smtClean="0"/>
                        <a:t>boolean remove(Object key, Object value)</a:t>
                      </a:r>
                    </a:p>
                    <a:p>
                      <a:r>
                        <a:rPr lang="en-CA" sz="700" dirty="0" smtClean="0"/>
                        <a:t>V replace(K key, V value)</a:t>
                      </a:r>
                    </a:p>
                    <a:p>
                      <a:r>
                        <a:rPr lang="en-CA" sz="700" dirty="0" smtClean="0"/>
                        <a:t>boolean replace(K key, V </a:t>
                      </a:r>
                      <a:r>
                        <a:rPr lang="en-CA" sz="700" dirty="0" err="1" smtClean="0"/>
                        <a:t>oldValue</a:t>
                      </a:r>
                      <a:r>
                        <a:rPr lang="en-CA" sz="700" dirty="0" smtClean="0"/>
                        <a:t>, V </a:t>
                      </a:r>
                      <a:r>
                        <a:rPr lang="en-CA" sz="700" dirty="0" err="1" smtClean="0"/>
                        <a:t>newValue</a:t>
                      </a:r>
                      <a:r>
                        <a:rPr lang="en-CA" sz="700" dirty="0" smtClean="0"/>
                        <a:t>)</a:t>
                      </a:r>
                    </a:p>
                    <a:p>
                      <a:r>
                        <a:rPr lang="en-CA" sz="700" dirty="0" smtClean="0"/>
                        <a:t>void </a:t>
                      </a:r>
                      <a:r>
                        <a:rPr lang="en-CA" sz="700" dirty="0" err="1" smtClean="0"/>
                        <a:t>replaceAll</a:t>
                      </a:r>
                      <a:r>
                        <a:rPr lang="en-CA" sz="700" dirty="0" smtClean="0"/>
                        <a:t>(</a:t>
                      </a:r>
                      <a:r>
                        <a:rPr lang="en-CA" sz="700" dirty="0" err="1" smtClean="0"/>
                        <a:t>BiFunction</a:t>
                      </a:r>
                      <a:r>
                        <a:rPr lang="en-CA" sz="700" dirty="0" smtClean="0"/>
                        <a:t>&lt;? super K,? super V,? extends V&gt; function)</a:t>
                      </a:r>
                    </a:p>
                  </a:txBody>
                  <a:tcPr/>
                </a:tc>
              </a:tr>
              <a:tr h="0">
                <a:tc>
                  <a:txBody>
                    <a:bodyPr/>
                    <a:lstStyle/>
                    <a:p>
                      <a:r>
                        <a:rPr lang="en-CA" sz="700" dirty="0" smtClean="0"/>
                        <a:t>Iterator</a:t>
                      </a:r>
                      <a:endParaRPr lang="en-CA" sz="700" dirty="0"/>
                    </a:p>
                  </a:txBody>
                  <a:tcPr/>
                </a:tc>
                <a:tc>
                  <a:txBody>
                    <a:bodyPr/>
                    <a:lstStyle/>
                    <a:p>
                      <a:r>
                        <a:rPr lang="en-CA" sz="700" dirty="0" smtClean="0"/>
                        <a:t>void </a:t>
                      </a:r>
                      <a:r>
                        <a:rPr lang="en-CA" sz="700" dirty="0" err="1" smtClean="0"/>
                        <a:t>forEachRemaining</a:t>
                      </a:r>
                      <a:r>
                        <a:rPr lang="en-CA" sz="700" dirty="0" smtClean="0"/>
                        <a:t>(Consumer&lt;? super E&gt; action)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700" dirty="0" smtClean="0"/>
                        <a:t>void remove()</a:t>
                      </a:r>
                    </a:p>
                  </a:txBody>
                  <a:tcPr/>
                </a:tc>
              </a:tr>
              <a:tr h="318346">
                <a:tc>
                  <a:txBody>
                    <a:bodyPr/>
                    <a:lstStyle/>
                    <a:p>
                      <a:r>
                        <a:rPr lang="en-CA" sz="700" dirty="0" smtClean="0"/>
                        <a:t>Statement</a:t>
                      </a:r>
                      <a:endParaRPr lang="en-CA" sz="700" dirty="0"/>
                    </a:p>
                  </a:txBody>
                  <a:tcPr/>
                </a:tc>
                <a:tc>
                  <a:txBody>
                    <a:bodyPr/>
                    <a:lstStyle/>
                    <a:p>
                      <a:r>
                        <a:rPr lang="en-CA" sz="700" dirty="0" smtClean="0"/>
                        <a:t>long[] </a:t>
                      </a:r>
                      <a:r>
                        <a:rPr lang="en-CA" sz="700" dirty="0" err="1" smtClean="0"/>
                        <a:t>executeLargeBatch</a:t>
                      </a:r>
                      <a:r>
                        <a:rPr lang="en-CA" sz="700" dirty="0" smtClean="0"/>
                        <a:t>()</a:t>
                      </a:r>
                    </a:p>
                    <a:p>
                      <a:r>
                        <a:rPr lang="en-CA" sz="700" dirty="0" smtClean="0"/>
                        <a:t>long </a:t>
                      </a:r>
                      <a:r>
                        <a:rPr lang="en-CA" sz="700" dirty="0" err="1" smtClean="0"/>
                        <a:t>executeLargeUpdate</a:t>
                      </a:r>
                      <a:r>
                        <a:rPr lang="en-CA" sz="700" dirty="0" smtClean="0"/>
                        <a:t>(String </a:t>
                      </a:r>
                      <a:r>
                        <a:rPr lang="en-CA" sz="700" dirty="0" err="1" smtClean="0"/>
                        <a:t>sql</a:t>
                      </a:r>
                      <a:r>
                        <a:rPr lang="en-CA" sz="700" dirty="0" smtClean="0"/>
                        <a:t>)</a:t>
                      </a:r>
                    </a:p>
                    <a:p>
                      <a:r>
                        <a:rPr lang="en-CA" sz="700" dirty="0" smtClean="0"/>
                        <a:t>long </a:t>
                      </a:r>
                      <a:r>
                        <a:rPr lang="en-CA" sz="700" dirty="0" err="1" smtClean="0"/>
                        <a:t>executeLargeUpdate</a:t>
                      </a:r>
                      <a:r>
                        <a:rPr lang="en-CA" sz="700" dirty="0" smtClean="0"/>
                        <a:t>(String </a:t>
                      </a:r>
                      <a:r>
                        <a:rPr lang="en-CA" sz="700" dirty="0" err="1" smtClean="0"/>
                        <a:t>sql</a:t>
                      </a:r>
                      <a:r>
                        <a:rPr lang="en-CA" sz="700" dirty="0" smtClean="0"/>
                        <a:t>, </a:t>
                      </a:r>
                      <a:r>
                        <a:rPr lang="en-CA" sz="700" dirty="0" err="1" smtClean="0"/>
                        <a:t>int</a:t>
                      </a:r>
                      <a:r>
                        <a:rPr lang="en-CA" sz="700" dirty="0" smtClean="0"/>
                        <a:t> </a:t>
                      </a:r>
                      <a:r>
                        <a:rPr lang="en-CA" sz="700" dirty="0" err="1" smtClean="0"/>
                        <a:t>autoGeneratedKeys</a:t>
                      </a:r>
                      <a:r>
                        <a:rPr lang="en-CA" sz="700" dirty="0" smtClean="0"/>
                        <a:t>)</a:t>
                      </a:r>
                    </a:p>
                    <a:p>
                      <a:r>
                        <a:rPr lang="en-CA" sz="700" dirty="0" smtClean="0"/>
                        <a:t>long </a:t>
                      </a:r>
                      <a:r>
                        <a:rPr lang="en-CA" sz="700" dirty="0" err="1" smtClean="0"/>
                        <a:t>executeLargeUpdate</a:t>
                      </a:r>
                      <a:r>
                        <a:rPr lang="en-CA" sz="700" dirty="0" smtClean="0"/>
                        <a:t>(String </a:t>
                      </a:r>
                      <a:r>
                        <a:rPr lang="en-CA" sz="700" dirty="0" err="1" smtClean="0"/>
                        <a:t>sql</a:t>
                      </a:r>
                      <a:r>
                        <a:rPr lang="en-CA" sz="700" dirty="0" smtClean="0"/>
                        <a:t>, </a:t>
                      </a:r>
                      <a:r>
                        <a:rPr lang="en-CA" sz="700" dirty="0" err="1" smtClean="0"/>
                        <a:t>int</a:t>
                      </a:r>
                      <a:r>
                        <a:rPr lang="en-CA" sz="700" dirty="0" smtClean="0"/>
                        <a:t>[] </a:t>
                      </a:r>
                      <a:r>
                        <a:rPr lang="en-CA" sz="700" dirty="0" err="1" smtClean="0"/>
                        <a:t>columnIndexes</a:t>
                      </a:r>
                      <a:r>
                        <a:rPr lang="en-CA" sz="700" dirty="0" smtClean="0"/>
                        <a:t>)</a:t>
                      </a:r>
                      <a:endParaRPr lang="en-CA" sz="700" dirty="0"/>
                    </a:p>
                  </a:txBody>
                  <a:tcPr/>
                </a:tc>
                <a:tc>
                  <a:txBody>
                    <a:bodyPr/>
                    <a:lstStyle/>
                    <a:p>
                      <a:r>
                        <a:rPr lang="en-CA" sz="700" dirty="0" smtClean="0"/>
                        <a:t>long </a:t>
                      </a:r>
                      <a:r>
                        <a:rPr lang="en-CA" sz="700" dirty="0" err="1" smtClean="0"/>
                        <a:t>executeLargeUpdate</a:t>
                      </a:r>
                      <a:r>
                        <a:rPr lang="en-CA" sz="700" dirty="0" smtClean="0"/>
                        <a:t>(String </a:t>
                      </a:r>
                      <a:r>
                        <a:rPr lang="en-CA" sz="700" dirty="0" err="1" smtClean="0"/>
                        <a:t>sql</a:t>
                      </a:r>
                      <a:r>
                        <a:rPr lang="en-CA" sz="700" dirty="0" smtClean="0"/>
                        <a:t>, String[] </a:t>
                      </a:r>
                      <a:r>
                        <a:rPr lang="en-CA" sz="700" dirty="0" err="1" smtClean="0"/>
                        <a:t>columnNames</a:t>
                      </a:r>
                      <a:r>
                        <a:rPr lang="en-CA" sz="700" dirty="0" smtClean="0"/>
                        <a:t>)</a:t>
                      </a:r>
                    </a:p>
                    <a:p>
                      <a:r>
                        <a:rPr lang="en-CA" sz="700" dirty="0" smtClean="0"/>
                        <a:t>long </a:t>
                      </a:r>
                      <a:r>
                        <a:rPr lang="en-CA" sz="700" dirty="0" err="1" smtClean="0"/>
                        <a:t>getLargeMaxRows</a:t>
                      </a:r>
                      <a:r>
                        <a:rPr lang="en-CA" sz="700" dirty="0" smtClean="0"/>
                        <a:t>()</a:t>
                      </a:r>
                    </a:p>
                    <a:p>
                      <a:r>
                        <a:rPr lang="en-CA" sz="700" dirty="0" smtClean="0"/>
                        <a:t>long </a:t>
                      </a:r>
                      <a:r>
                        <a:rPr lang="en-CA" sz="700" dirty="0" err="1" smtClean="0"/>
                        <a:t>getLargeUpdateCount</a:t>
                      </a:r>
                      <a:r>
                        <a:rPr lang="en-CA" sz="700" dirty="0" smtClean="0"/>
                        <a:t>()</a:t>
                      </a:r>
                    </a:p>
                    <a:p>
                      <a:r>
                        <a:rPr lang="en-CA" sz="700" dirty="0" smtClean="0"/>
                        <a:t>void </a:t>
                      </a:r>
                      <a:r>
                        <a:rPr lang="en-CA" sz="700" dirty="0" err="1" smtClean="0"/>
                        <a:t>setLargeMaxRows</a:t>
                      </a:r>
                      <a:r>
                        <a:rPr lang="en-CA" sz="700" dirty="0" smtClean="0"/>
                        <a:t>(long max)</a:t>
                      </a:r>
                      <a:endParaRPr lang="en-CA" sz="700" dirty="0"/>
                    </a:p>
                  </a:txBody>
                  <a:tcPr/>
                </a:tc>
              </a:tr>
              <a:tr h="363403">
                <a:tc>
                  <a:txBody>
                    <a:bodyPr/>
                    <a:lstStyle/>
                    <a:p>
                      <a:r>
                        <a:rPr lang="en-CA" sz="700" dirty="0" err="1" smtClean="0"/>
                        <a:t>CallableStatement</a:t>
                      </a:r>
                      <a:endParaRPr lang="en-CA" sz="700" dirty="0"/>
                    </a:p>
                  </a:txBody>
                  <a:tcPr/>
                </a:tc>
                <a:tc>
                  <a:txBody>
                    <a:bodyPr/>
                    <a:lstStyle/>
                    <a:p>
                      <a:r>
                        <a:rPr lang="en-CA" sz="700" dirty="0" smtClean="0"/>
                        <a:t>void </a:t>
                      </a:r>
                      <a:r>
                        <a:rPr lang="en-CA" sz="700" dirty="0" err="1" smtClean="0"/>
                        <a:t>registerOutParameter</a:t>
                      </a:r>
                      <a:r>
                        <a:rPr lang="en-CA" sz="700" dirty="0" smtClean="0"/>
                        <a:t>(</a:t>
                      </a:r>
                      <a:r>
                        <a:rPr lang="en-CA" sz="700" dirty="0" err="1" smtClean="0"/>
                        <a:t>int</a:t>
                      </a:r>
                      <a:r>
                        <a:rPr lang="en-CA" sz="700" dirty="0" smtClean="0"/>
                        <a:t> </a:t>
                      </a:r>
                      <a:r>
                        <a:rPr lang="en-CA" sz="700" dirty="0" err="1" smtClean="0"/>
                        <a:t>parameterIndex</a:t>
                      </a:r>
                      <a:r>
                        <a:rPr lang="en-CA" sz="700" dirty="0" smtClean="0"/>
                        <a:t>, </a:t>
                      </a:r>
                      <a:r>
                        <a:rPr lang="en-CA" sz="700" dirty="0" err="1" smtClean="0"/>
                        <a:t>SQLType</a:t>
                      </a:r>
                      <a:r>
                        <a:rPr lang="en-CA" sz="700" dirty="0" smtClean="0"/>
                        <a:t> </a:t>
                      </a:r>
                      <a:r>
                        <a:rPr lang="en-CA" sz="700" dirty="0" err="1" smtClean="0"/>
                        <a:t>sqlType</a:t>
                      </a:r>
                      <a:r>
                        <a:rPr lang="en-CA" sz="700" dirty="0" smtClean="0"/>
                        <a:t>)</a:t>
                      </a:r>
                    </a:p>
                    <a:p>
                      <a:r>
                        <a:rPr lang="en-CA" sz="700" dirty="0" smtClean="0"/>
                        <a:t>void </a:t>
                      </a:r>
                      <a:r>
                        <a:rPr lang="en-CA" sz="700" dirty="0" err="1" smtClean="0"/>
                        <a:t>registerOutParameter</a:t>
                      </a:r>
                      <a:r>
                        <a:rPr lang="en-CA" sz="700" dirty="0" smtClean="0"/>
                        <a:t>(</a:t>
                      </a:r>
                      <a:r>
                        <a:rPr lang="en-CA" sz="700" dirty="0" err="1" smtClean="0"/>
                        <a:t>int</a:t>
                      </a:r>
                      <a:r>
                        <a:rPr lang="en-CA" sz="700" dirty="0" smtClean="0"/>
                        <a:t> </a:t>
                      </a:r>
                      <a:r>
                        <a:rPr lang="en-CA" sz="700" dirty="0" err="1" smtClean="0"/>
                        <a:t>parameterIndex</a:t>
                      </a:r>
                      <a:r>
                        <a:rPr lang="en-CA" sz="700" dirty="0" smtClean="0"/>
                        <a:t>, </a:t>
                      </a:r>
                      <a:r>
                        <a:rPr lang="en-CA" sz="700" dirty="0" err="1" smtClean="0"/>
                        <a:t>SQLType</a:t>
                      </a:r>
                      <a:r>
                        <a:rPr lang="en-CA" sz="700" dirty="0" smtClean="0"/>
                        <a:t> </a:t>
                      </a:r>
                      <a:r>
                        <a:rPr lang="en-CA" sz="700" dirty="0" err="1" smtClean="0"/>
                        <a:t>sqlType</a:t>
                      </a:r>
                      <a:r>
                        <a:rPr lang="en-CA" sz="700" dirty="0" smtClean="0"/>
                        <a:t>, </a:t>
                      </a:r>
                      <a:r>
                        <a:rPr lang="en-CA" sz="700" dirty="0" err="1" smtClean="0"/>
                        <a:t>int</a:t>
                      </a:r>
                      <a:r>
                        <a:rPr lang="en-CA" sz="700" dirty="0" smtClean="0"/>
                        <a:t> scale)</a:t>
                      </a:r>
                    </a:p>
                    <a:p>
                      <a:r>
                        <a:rPr lang="en-CA" sz="700" dirty="0" smtClean="0"/>
                        <a:t>void </a:t>
                      </a:r>
                      <a:r>
                        <a:rPr lang="en-CA" sz="700" dirty="0" err="1" smtClean="0"/>
                        <a:t>registerOutParameter</a:t>
                      </a:r>
                      <a:r>
                        <a:rPr lang="en-CA" sz="700" dirty="0" smtClean="0"/>
                        <a:t>(</a:t>
                      </a:r>
                      <a:r>
                        <a:rPr lang="en-CA" sz="700" dirty="0" err="1" smtClean="0"/>
                        <a:t>int</a:t>
                      </a:r>
                      <a:r>
                        <a:rPr lang="en-CA" sz="700" dirty="0" smtClean="0"/>
                        <a:t> </a:t>
                      </a:r>
                      <a:r>
                        <a:rPr lang="en-CA" sz="700" dirty="0" err="1" smtClean="0"/>
                        <a:t>parameterIndex</a:t>
                      </a:r>
                      <a:r>
                        <a:rPr lang="en-CA" sz="700" dirty="0" smtClean="0"/>
                        <a:t>, </a:t>
                      </a:r>
                      <a:r>
                        <a:rPr lang="en-CA" sz="700" dirty="0" err="1" smtClean="0"/>
                        <a:t>SQLType</a:t>
                      </a:r>
                      <a:r>
                        <a:rPr lang="en-CA" sz="700" dirty="0" smtClean="0"/>
                        <a:t> </a:t>
                      </a:r>
                      <a:r>
                        <a:rPr lang="en-CA" sz="700" dirty="0" err="1" smtClean="0"/>
                        <a:t>sqlType</a:t>
                      </a:r>
                      <a:r>
                        <a:rPr lang="en-CA" sz="700" dirty="0" smtClean="0"/>
                        <a:t>, String </a:t>
                      </a:r>
                      <a:r>
                        <a:rPr lang="en-CA" sz="700" dirty="0" err="1" smtClean="0"/>
                        <a:t>typeName</a:t>
                      </a:r>
                      <a:r>
                        <a:rPr lang="en-CA" sz="700" dirty="0" smtClean="0"/>
                        <a:t>)</a:t>
                      </a:r>
                    </a:p>
                    <a:p>
                      <a:r>
                        <a:rPr lang="en-CA" sz="700" dirty="0" smtClean="0"/>
                        <a:t>void </a:t>
                      </a:r>
                      <a:r>
                        <a:rPr lang="en-CA" sz="700" dirty="0" err="1" smtClean="0"/>
                        <a:t>registerOutParameter</a:t>
                      </a:r>
                      <a:r>
                        <a:rPr lang="en-CA" sz="700" dirty="0" smtClean="0"/>
                        <a:t>(String </a:t>
                      </a:r>
                      <a:r>
                        <a:rPr lang="en-CA" sz="700" dirty="0" err="1" smtClean="0"/>
                        <a:t>parameterName</a:t>
                      </a:r>
                      <a:r>
                        <a:rPr lang="en-CA" sz="700" dirty="0" smtClean="0"/>
                        <a:t>, </a:t>
                      </a:r>
                      <a:r>
                        <a:rPr lang="en-CA" sz="700" dirty="0" err="1" smtClean="0"/>
                        <a:t>SQLType</a:t>
                      </a:r>
                      <a:r>
                        <a:rPr lang="en-CA" sz="700" dirty="0" smtClean="0"/>
                        <a:t> </a:t>
                      </a:r>
                      <a:r>
                        <a:rPr lang="en-CA" sz="700" dirty="0" err="1" smtClean="0"/>
                        <a:t>sqlType</a:t>
                      </a:r>
                      <a:r>
                        <a:rPr lang="en-CA" sz="700" dirty="0" smtClean="0"/>
                        <a:t>)</a:t>
                      </a:r>
                      <a:endParaRPr lang="en-CA" sz="700" dirty="0"/>
                    </a:p>
                  </a:txBody>
                  <a:tcPr/>
                </a:tc>
                <a:tc>
                  <a:txBody>
                    <a:bodyPr/>
                    <a:lstStyle/>
                    <a:p>
                      <a:r>
                        <a:rPr lang="en-CA" sz="700" dirty="0" smtClean="0"/>
                        <a:t>void </a:t>
                      </a:r>
                      <a:r>
                        <a:rPr lang="en-CA" sz="700" dirty="0" err="1" smtClean="0"/>
                        <a:t>registerOutParameter</a:t>
                      </a:r>
                      <a:r>
                        <a:rPr lang="en-CA" sz="700" dirty="0" smtClean="0"/>
                        <a:t>(String </a:t>
                      </a:r>
                      <a:r>
                        <a:rPr lang="en-CA" sz="700" dirty="0" err="1" smtClean="0"/>
                        <a:t>parameterName</a:t>
                      </a:r>
                      <a:r>
                        <a:rPr lang="en-CA" sz="700" dirty="0" smtClean="0"/>
                        <a:t>, </a:t>
                      </a:r>
                      <a:r>
                        <a:rPr lang="en-CA" sz="700" dirty="0" err="1" smtClean="0"/>
                        <a:t>SQLType</a:t>
                      </a:r>
                      <a:r>
                        <a:rPr lang="en-CA" sz="700" dirty="0" smtClean="0"/>
                        <a:t> </a:t>
                      </a:r>
                      <a:r>
                        <a:rPr lang="en-CA" sz="700" dirty="0" err="1" smtClean="0"/>
                        <a:t>sqlType</a:t>
                      </a:r>
                      <a:r>
                        <a:rPr lang="en-CA" sz="700" dirty="0" smtClean="0"/>
                        <a:t>, </a:t>
                      </a:r>
                      <a:r>
                        <a:rPr lang="en-CA" sz="700" dirty="0" err="1" smtClean="0"/>
                        <a:t>int</a:t>
                      </a:r>
                      <a:r>
                        <a:rPr lang="en-CA" sz="700" dirty="0" smtClean="0"/>
                        <a:t> scale)</a:t>
                      </a:r>
                    </a:p>
                    <a:p>
                      <a:r>
                        <a:rPr lang="en-CA" sz="700" dirty="0" smtClean="0"/>
                        <a:t>void </a:t>
                      </a:r>
                      <a:r>
                        <a:rPr lang="en-CA" sz="700" dirty="0" err="1" smtClean="0"/>
                        <a:t>registerOutParameter</a:t>
                      </a:r>
                      <a:r>
                        <a:rPr lang="en-CA" sz="700" dirty="0" smtClean="0"/>
                        <a:t>(String </a:t>
                      </a:r>
                      <a:r>
                        <a:rPr lang="en-CA" sz="700" dirty="0" err="1" smtClean="0"/>
                        <a:t>parameterName</a:t>
                      </a:r>
                      <a:r>
                        <a:rPr lang="en-CA" sz="700" dirty="0" smtClean="0"/>
                        <a:t>, </a:t>
                      </a:r>
                      <a:r>
                        <a:rPr lang="en-CA" sz="700" dirty="0" err="1" smtClean="0"/>
                        <a:t>SQLType</a:t>
                      </a:r>
                      <a:r>
                        <a:rPr lang="en-CA" sz="700" dirty="0" smtClean="0"/>
                        <a:t> </a:t>
                      </a:r>
                      <a:r>
                        <a:rPr lang="en-CA" sz="700" dirty="0" err="1" smtClean="0"/>
                        <a:t>sqlType</a:t>
                      </a:r>
                      <a:r>
                        <a:rPr lang="en-CA" sz="700" dirty="0" smtClean="0"/>
                        <a:t>, String </a:t>
                      </a:r>
                      <a:r>
                        <a:rPr lang="en-CA" sz="700" dirty="0" err="1" smtClean="0"/>
                        <a:t>typeName</a:t>
                      </a:r>
                      <a:r>
                        <a:rPr lang="en-CA" sz="700" dirty="0" smtClean="0"/>
                        <a:t>)</a:t>
                      </a:r>
                    </a:p>
                    <a:p>
                      <a:r>
                        <a:rPr lang="en-CA" sz="700" dirty="0" smtClean="0"/>
                        <a:t>void </a:t>
                      </a:r>
                      <a:r>
                        <a:rPr lang="en-CA" sz="700" dirty="0" err="1" smtClean="0"/>
                        <a:t>setObject</a:t>
                      </a:r>
                      <a:r>
                        <a:rPr lang="en-CA" sz="700" dirty="0" smtClean="0"/>
                        <a:t>(String </a:t>
                      </a:r>
                      <a:r>
                        <a:rPr lang="en-CA" sz="700" dirty="0" err="1" smtClean="0"/>
                        <a:t>parameterName</a:t>
                      </a:r>
                      <a:r>
                        <a:rPr lang="en-CA" sz="700" dirty="0" smtClean="0"/>
                        <a:t>, Object x, </a:t>
                      </a:r>
                      <a:r>
                        <a:rPr lang="en-CA" sz="700" dirty="0" err="1" smtClean="0"/>
                        <a:t>SQLType</a:t>
                      </a:r>
                      <a:r>
                        <a:rPr lang="en-CA" sz="700" dirty="0" smtClean="0"/>
                        <a:t> </a:t>
                      </a:r>
                      <a:r>
                        <a:rPr lang="en-CA" sz="700" dirty="0" err="1" smtClean="0"/>
                        <a:t>targetSqlType</a:t>
                      </a:r>
                      <a:r>
                        <a:rPr lang="en-CA" sz="700" dirty="0" smtClean="0"/>
                        <a:t>)</a:t>
                      </a:r>
                    </a:p>
                    <a:p>
                      <a:r>
                        <a:rPr lang="en-CA" sz="700" dirty="0" smtClean="0"/>
                        <a:t>void </a:t>
                      </a:r>
                      <a:r>
                        <a:rPr lang="en-CA" sz="700" dirty="0" err="1" smtClean="0"/>
                        <a:t>setObject</a:t>
                      </a:r>
                      <a:r>
                        <a:rPr lang="en-CA" sz="700" dirty="0" smtClean="0"/>
                        <a:t>(String </a:t>
                      </a:r>
                      <a:r>
                        <a:rPr lang="en-CA" sz="700" dirty="0" err="1" smtClean="0"/>
                        <a:t>parameterName</a:t>
                      </a:r>
                      <a:r>
                        <a:rPr lang="en-CA" sz="700" dirty="0" smtClean="0"/>
                        <a:t>, Object x, </a:t>
                      </a:r>
                      <a:r>
                        <a:rPr lang="en-CA" sz="700" dirty="0" err="1" smtClean="0"/>
                        <a:t>SQLType</a:t>
                      </a:r>
                      <a:r>
                        <a:rPr lang="en-CA" sz="700" dirty="0" smtClean="0"/>
                        <a:t> </a:t>
                      </a:r>
                      <a:r>
                        <a:rPr lang="en-CA" sz="700" dirty="0" err="1" smtClean="0"/>
                        <a:t>targetSqlType</a:t>
                      </a:r>
                      <a:r>
                        <a:rPr lang="en-CA" sz="700" dirty="0" smtClean="0"/>
                        <a:t>, </a:t>
                      </a:r>
                      <a:r>
                        <a:rPr lang="en-CA" sz="700" dirty="0" err="1" smtClean="0"/>
                        <a:t>int</a:t>
                      </a:r>
                      <a:r>
                        <a:rPr lang="en-CA" sz="700" dirty="0" smtClean="0"/>
                        <a:t> </a:t>
                      </a:r>
                      <a:r>
                        <a:rPr lang="en-CA" sz="700" dirty="0" err="1" smtClean="0"/>
                        <a:t>scaleOrLength</a:t>
                      </a:r>
                      <a:r>
                        <a:rPr lang="en-CA" sz="700" dirty="0" smtClean="0"/>
                        <a:t>)</a:t>
                      </a:r>
                      <a:endParaRPr lang="en-CA" sz="700" dirty="0"/>
                    </a:p>
                  </a:txBody>
                  <a:tcPr/>
                </a:tc>
              </a:tr>
              <a:tr h="0">
                <a:tc>
                  <a:txBody>
                    <a:bodyPr/>
                    <a:lstStyle/>
                    <a:p>
                      <a:r>
                        <a:rPr lang="en-CA" sz="700" dirty="0" err="1" smtClean="0"/>
                        <a:t>ResultSet</a:t>
                      </a:r>
                      <a:endParaRPr lang="en-CA" sz="700" dirty="0"/>
                    </a:p>
                  </a:txBody>
                  <a:tcPr/>
                </a:tc>
                <a:tc>
                  <a:txBody>
                    <a:bodyPr/>
                    <a:lstStyle/>
                    <a:p>
                      <a:r>
                        <a:rPr lang="en-CA" sz="700" dirty="0" smtClean="0"/>
                        <a:t>void </a:t>
                      </a:r>
                      <a:r>
                        <a:rPr lang="en-CA" sz="700" dirty="0" err="1" smtClean="0"/>
                        <a:t>updateObject</a:t>
                      </a:r>
                      <a:r>
                        <a:rPr lang="en-CA" sz="700" dirty="0" smtClean="0"/>
                        <a:t>(</a:t>
                      </a:r>
                      <a:r>
                        <a:rPr lang="en-CA" sz="700" dirty="0" err="1" smtClean="0"/>
                        <a:t>int</a:t>
                      </a:r>
                      <a:r>
                        <a:rPr lang="en-CA" sz="700" dirty="0" smtClean="0"/>
                        <a:t> </a:t>
                      </a:r>
                      <a:r>
                        <a:rPr lang="en-CA" sz="700" dirty="0" err="1" smtClean="0"/>
                        <a:t>columnIndex</a:t>
                      </a:r>
                      <a:r>
                        <a:rPr lang="en-CA" sz="700" dirty="0" smtClean="0"/>
                        <a:t>, Object x, </a:t>
                      </a:r>
                      <a:r>
                        <a:rPr lang="en-CA" sz="700" dirty="0" err="1" smtClean="0"/>
                        <a:t>SQLType</a:t>
                      </a:r>
                      <a:r>
                        <a:rPr lang="en-CA" sz="700" dirty="0" smtClean="0"/>
                        <a:t> </a:t>
                      </a:r>
                      <a:r>
                        <a:rPr lang="en-CA" sz="700" dirty="0" err="1" smtClean="0"/>
                        <a:t>targetSqlType</a:t>
                      </a:r>
                      <a:r>
                        <a:rPr lang="en-CA" sz="700" dirty="0" smtClean="0"/>
                        <a:t>)</a:t>
                      </a:r>
                    </a:p>
                    <a:p>
                      <a:r>
                        <a:rPr lang="en-CA" sz="700" dirty="0" smtClean="0"/>
                        <a:t>void </a:t>
                      </a:r>
                      <a:r>
                        <a:rPr lang="en-CA" sz="700" dirty="0" err="1" smtClean="0"/>
                        <a:t>updateObject</a:t>
                      </a:r>
                      <a:r>
                        <a:rPr lang="en-CA" sz="700" dirty="0" smtClean="0"/>
                        <a:t>(</a:t>
                      </a:r>
                      <a:r>
                        <a:rPr lang="en-CA" sz="700" dirty="0" err="1" smtClean="0"/>
                        <a:t>int</a:t>
                      </a:r>
                      <a:r>
                        <a:rPr lang="en-CA" sz="700" dirty="0" smtClean="0"/>
                        <a:t> </a:t>
                      </a:r>
                      <a:r>
                        <a:rPr lang="en-CA" sz="700" dirty="0" err="1" smtClean="0"/>
                        <a:t>columnIndex</a:t>
                      </a:r>
                      <a:r>
                        <a:rPr lang="en-CA" sz="700" dirty="0" smtClean="0"/>
                        <a:t>, Object x, </a:t>
                      </a:r>
                      <a:r>
                        <a:rPr lang="en-CA" sz="700" dirty="0" err="1" smtClean="0"/>
                        <a:t>SQLType</a:t>
                      </a:r>
                      <a:r>
                        <a:rPr lang="en-CA" sz="700" dirty="0" smtClean="0"/>
                        <a:t> </a:t>
                      </a:r>
                      <a:r>
                        <a:rPr lang="en-CA" sz="700" dirty="0" err="1" smtClean="0"/>
                        <a:t>targetSqlType</a:t>
                      </a:r>
                      <a:r>
                        <a:rPr lang="en-CA" sz="700" dirty="0" smtClean="0"/>
                        <a:t>, </a:t>
                      </a:r>
                      <a:r>
                        <a:rPr lang="en-CA" sz="700" dirty="0" err="1" smtClean="0"/>
                        <a:t>int</a:t>
                      </a:r>
                      <a:r>
                        <a:rPr lang="en-CA" sz="700" dirty="0" smtClean="0"/>
                        <a:t> </a:t>
                      </a:r>
                      <a:r>
                        <a:rPr lang="en-CA" sz="700" dirty="0" err="1" smtClean="0"/>
                        <a:t>scaleOrLength</a:t>
                      </a:r>
                      <a:r>
                        <a:rPr lang="en-CA" sz="700" dirty="0" smtClean="0"/>
                        <a:t>)</a:t>
                      </a:r>
                      <a:endParaRPr lang="en-CA" sz="700" dirty="0"/>
                    </a:p>
                  </a:txBody>
                  <a:tcPr/>
                </a:tc>
                <a:tc>
                  <a:txBody>
                    <a:bodyPr/>
                    <a:lstStyle/>
                    <a:p>
                      <a:r>
                        <a:rPr lang="en-CA" sz="700" dirty="0" smtClean="0"/>
                        <a:t>void </a:t>
                      </a:r>
                      <a:r>
                        <a:rPr lang="en-CA" sz="700" dirty="0" err="1" smtClean="0"/>
                        <a:t>updateObject</a:t>
                      </a:r>
                      <a:r>
                        <a:rPr lang="en-CA" sz="700" dirty="0" smtClean="0"/>
                        <a:t>(String </a:t>
                      </a:r>
                      <a:r>
                        <a:rPr lang="en-CA" sz="700" dirty="0" err="1" smtClean="0"/>
                        <a:t>columnLabel</a:t>
                      </a:r>
                      <a:r>
                        <a:rPr lang="en-CA" sz="700" dirty="0" smtClean="0"/>
                        <a:t>, Object x, </a:t>
                      </a:r>
                      <a:r>
                        <a:rPr lang="en-CA" sz="700" dirty="0" err="1" smtClean="0"/>
                        <a:t>SQLType</a:t>
                      </a:r>
                      <a:r>
                        <a:rPr lang="en-CA" sz="700" dirty="0" smtClean="0"/>
                        <a:t> </a:t>
                      </a:r>
                      <a:r>
                        <a:rPr lang="en-CA" sz="700" dirty="0" err="1" smtClean="0"/>
                        <a:t>targetSqlType</a:t>
                      </a:r>
                      <a:r>
                        <a:rPr lang="en-CA" sz="700" dirty="0" smtClean="0"/>
                        <a:t>)</a:t>
                      </a:r>
                    </a:p>
                    <a:p>
                      <a:r>
                        <a:rPr lang="en-CA" sz="700" dirty="0" smtClean="0"/>
                        <a:t>void </a:t>
                      </a:r>
                      <a:r>
                        <a:rPr lang="en-CA" sz="700" dirty="0" err="1" smtClean="0"/>
                        <a:t>updateObject</a:t>
                      </a:r>
                      <a:r>
                        <a:rPr lang="en-CA" sz="700" dirty="0" smtClean="0"/>
                        <a:t>(String </a:t>
                      </a:r>
                      <a:r>
                        <a:rPr lang="en-CA" sz="700" dirty="0" err="1" smtClean="0"/>
                        <a:t>columnLabel</a:t>
                      </a:r>
                      <a:r>
                        <a:rPr lang="en-CA" sz="700" dirty="0" smtClean="0"/>
                        <a:t>, Object x, </a:t>
                      </a:r>
                      <a:r>
                        <a:rPr lang="en-CA" sz="700" dirty="0" err="1" smtClean="0"/>
                        <a:t>SQLType</a:t>
                      </a:r>
                      <a:r>
                        <a:rPr lang="en-CA" sz="700" dirty="0" smtClean="0"/>
                        <a:t> </a:t>
                      </a:r>
                      <a:r>
                        <a:rPr lang="en-CA" sz="700" dirty="0" err="1" smtClean="0"/>
                        <a:t>targetSqlType</a:t>
                      </a:r>
                      <a:r>
                        <a:rPr lang="en-CA" sz="700" dirty="0" smtClean="0"/>
                        <a:t>, </a:t>
                      </a:r>
                      <a:r>
                        <a:rPr lang="en-CA" sz="700" dirty="0" err="1" smtClean="0"/>
                        <a:t>int</a:t>
                      </a:r>
                      <a:r>
                        <a:rPr lang="en-CA" sz="700" dirty="0" smtClean="0"/>
                        <a:t> </a:t>
                      </a:r>
                      <a:r>
                        <a:rPr lang="en-CA" sz="700" dirty="0" err="1" smtClean="0"/>
                        <a:t>scaleOrLength</a:t>
                      </a:r>
                      <a:r>
                        <a:rPr lang="en-CA" sz="700" dirty="0" smtClean="0"/>
                        <a:t>)</a:t>
                      </a:r>
                      <a:endParaRPr lang="en-CA" sz="700" dirty="0"/>
                    </a:p>
                  </a:txBody>
                  <a:tcPr/>
                </a:tc>
              </a:tr>
              <a:tr h="210138">
                <a:tc>
                  <a:txBody>
                    <a:bodyPr/>
                    <a:lstStyle/>
                    <a:p>
                      <a:r>
                        <a:rPr lang="en-CA" sz="700" dirty="0" smtClean="0"/>
                        <a:t>java.time.*</a:t>
                      </a:r>
                      <a:endParaRPr lang="en-CA" sz="700" dirty="0"/>
                    </a:p>
                  </a:txBody>
                  <a:tcPr/>
                </a:tc>
                <a:tc>
                  <a:txBody>
                    <a:bodyPr/>
                    <a:lstStyle/>
                    <a:p>
                      <a:r>
                        <a:rPr lang="en-CA" sz="700" dirty="0" smtClean="0"/>
                        <a:t>New interfaces</a:t>
                      </a:r>
                      <a:endParaRPr lang="en-CA" sz="700" dirty="0"/>
                    </a:p>
                  </a:txBody>
                  <a:tcPr/>
                </a:tc>
                <a:tc>
                  <a:txBody>
                    <a:bodyPr/>
                    <a:lstStyle/>
                    <a:p>
                      <a:endParaRPr lang="en-CA" sz="700" dirty="0"/>
                    </a:p>
                  </a:txBody>
                  <a:tcPr/>
                </a:tc>
              </a:tr>
            </a:tbl>
          </a:graphicData>
        </a:graphic>
      </p:graphicFrame>
    </p:spTree>
    <p:extLst>
      <p:ext uri="{BB962C8B-B14F-4D97-AF65-F5344CB8AC3E}">
        <p14:creationId xmlns:p14="http://schemas.microsoft.com/office/powerpoint/2010/main" val="256504826"/>
      </p:ext>
    </p:extLst>
  </p:cSld>
  <p:clrMapOvr>
    <a:masterClrMapping/>
  </p:clrMapOvr>
  <p:transition spd="med" advTm="12000"/>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58219" y="204967"/>
            <a:ext cx="8465269" cy="511175"/>
          </a:xfrm>
        </p:spPr>
        <p:txBody>
          <a:bodyPr/>
          <a:lstStyle/>
          <a:p>
            <a:r>
              <a:rPr lang="en-CA" dirty="0" smtClean="0"/>
              <a:t>Topic 7-1 : </a:t>
            </a:r>
            <a:r>
              <a:rPr lang="en-CA" dirty="0"/>
              <a:t>Method Enhancements </a:t>
            </a:r>
            <a:r>
              <a:rPr lang="en-CA" dirty="0" smtClean="0"/>
              <a:t>: default methods</a:t>
            </a:r>
            <a:endParaRPr lang="en-US" dirty="0"/>
          </a:p>
        </p:txBody>
      </p:sp>
      <p:sp>
        <p:nvSpPr>
          <p:cNvPr id="87043" name="Rectangle 3"/>
          <p:cNvSpPr>
            <a:spLocks noGrp="1" noChangeArrowheads="1"/>
          </p:cNvSpPr>
          <p:nvPr>
            <p:ph idx="1"/>
          </p:nvPr>
        </p:nvSpPr>
        <p:spPr>
          <a:xfrm>
            <a:off x="358218" y="716142"/>
            <a:ext cx="8465269" cy="5221195"/>
          </a:xfrm>
        </p:spPr>
        <p:txBody>
          <a:bodyPr/>
          <a:lstStyle/>
          <a:p>
            <a:pPr marL="457200" indent="-457200">
              <a:buFont typeface="+mj-lt"/>
              <a:buAutoNum type="arabicPeriod"/>
            </a:pPr>
            <a:r>
              <a:rPr lang="en-CA" sz="1200" dirty="0"/>
              <a:t>They will have static code, they can have their own </a:t>
            </a:r>
            <a:r>
              <a:rPr lang="en-CA" sz="1200" dirty="0" smtClean="0"/>
              <a:t>inner classes (local + </a:t>
            </a:r>
            <a:r>
              <a:rPr lang="en-CA" sz="1200" dirty="0" err="1" smtClean="0"/>
              <a:t>anaonymous</a:t>
            </a:r>
            <a:r>
              <a:rPr lang="en-CA" sz="1200" dirty="0" smtClean="0"/>
              <a:t>), </a:t>
            </a:r>
            <a:r>
              <a:rPr lang="en-CA" sz="1200" dirty="0"/>
              <a:t>call other </a:t>
            </a:r>
            <a:r>
              <a:rPr lang="en-CA" sz="1200" dirty="0" smtClean="0"/>
              <a:t>default methods (e.g. template pattern).</a:t>
            </a:r>
            <a:endParaRPr lang="en-CA" sz="1200" dirty="0"/>
          </a:p>
          <a:p>
            <a:pPr marL="457200" indent="-457200">
              <a:buFont typeface="+mj-lt"/>
              <a:buAutoNum type="arabicPeriod"/>
            </a:pPr>
            <a:r>
              <a:rPr lang="en-CA" sz="1200" dirty="0" smtClean="0"/>
              <a:t>Example of static methods</a:t>
            </a:r>
          </a:p>
          <a:p>
            <a:pPr marL="457200" indent="-457200">
              <a:buFont typeface="+mj-lt"/>
              <a:buAutoNum type="arabicPeriod"/>
            </a:pPr>
            <a:r>
              <a:rPr lang="en-CA" sz="1200" dirty="0"/>
              <a:t>Examples of new static methods in interfaces: Collection, List, Set, Map, Iterator, </a:t>
            </a:r>
            <a:r>
              <a:rPr lang="en-CA" sz="1200" dirty="0" err="1"/>
              <a:t>ComparatorOverriding</a:t>
            </a:r>
            <a:r>
              <a:rPr lang="en-CA" sz="1200" dirty="0"/>
              <a:t> </a:t>
            </a:r>
            <a:r>
              <a:rPr lang="en-CA" sz="1200" dirty="0" err="1"/>
              <a:t>classFinalize</a:t>
            </a:r>
            <a:r>
              <a:rPr lang="en-CA" sz="1200" dirty="0" smtClean="0"/>
              <a:t>()…</a:t>
            </a:r>
          </a:p>
          <a:p>
            <a:pPr marL="457200" indent="-457200">
              <a:buFont typeface="+mj-lt"/>
              <a:buAutoNum type="arabicPeriod"/>
            </a:pPr>
            <a:r>
              <a:rPr lang="en-CA" sz="1200" dirty="0"/>
              <a:t>What is the typical use of a </a:t>
            </a:r>
            <a:r>
              <a:rPr lang="en-CA" sz="1200" dirty="0" smtClean="0"/>
              <a:t>default in </a:t>
            </a:r>
            <a:r>
              <a:rPr lang="en-CA" sz="1200" dirty="0"/>
              <a:t>an interface?</a:t>
            </a:r>
          </a:p>
          <a:p>
            <a:pPr marL="457200" indent="-457200">
              <a:buFont typeface="+mj-lt"/>
              <a:buAutoNum type="arabicPeriod"/>
            </a:pPr>
            <a:r>
              <a:rPr lang="en-CA" sz="1200" dirty="0" smtClean="0"/>
              <a:t>Multiple inheritance of behaviour but not of the state.</a:t>
            </a:r>
            <a:endParaRPr lang="en-CA" sz="1200" dirty="0"/>
          </a:p>
          <a:p>
            <a:pPr marL="457200" indent="-457200">
              <a:buFont typeface="+mj-lt"/>
              <a:buAutoNum type="arabicPeriod"/>
            </a:pPr>
            <a:endParaRPr lang="en-CA" sz="1200" dirty="0" smtClean="0"/>
          </a:p>
          <a:p>
            <a:pPr marL="457200" indent="-457200">
              <a:buFont typeface="+mj-lt"/>
              <a:buAutoNum type="arabicPeriod"/>
            </a:pPr>
            <a:r>
              <a:rPr lang="en-CA" sz="1200" u="sng" dirty="0" smtClean="0">
                <a:solidFill>
                  <a:srgbClr val="FF0000"/>
                </a:solidFill>
              </a:rPr>
              <a:t>Question:</a:t>
            </a:r>
            <a:r>
              <a:rPr lang="en-CA" sz="1200" dirty="0" smtClean="0"/>
              <a:t> Can you break the existing code adding a default method to an existing interface? If this default method already existed in an interface extending this one or in a class implementing the interface?</a:t>
            </a:r>
          </a:p>
          <a:p>
            <a:pPr marL="457200" indent="-457200">
              <a:buFont typeface="+mj-lt"/>
              <a:buAutoNum type="arabicPeriod"/>
            </a:pPr>
            <a:r>
              <a:rPr lang="en-CA" sz="1200" dirty="0" smtClean="0"/>
              <a:t>Question: Which modifiers can you use on an interface default method?</a:t>
            </a:r>
          </a:p>
          <a:p>
            <a:pPr marL="457200" indent="-457200">
              <a:buFont typeface="+mj-lt"/>
              <a:buAutoNum type="arabicPeriod"/>
            </a:pPr>
            <a:r>
              <a:rPr lang="en-CA" sz="1200" dirty="0" smtClean="0"/>
              <a:t>Question: Which methods can you set as a default in an interface? Which ones cannot you define? </a:t>
            </a:r>
            <a:r>
              <a:rPr lang="en-CA" sz="1200" smtClean="0"/>
              <a:t>Why?</a:t>
            </a:r>
            <a:endParaRPr lang="en-CA" sz="1200" dirty="0" smtClean="0"/>
          </a:p>
          <a:p>
            <a:pPr marL="457200" indent="-457200">
              <a:buFont typeface="+mj-lt"/>
              <a:buAutoNum type="arabicPeriod"/>
            </a:pPr>
            <a:r>
              <a:rPr lang="en-CA" sz="1200" dirty="0" smtClean="0"/>
              <a:t>Question: Which kind of classes, interfaces, lambdas… can you use in an interface default method? Can they capture member fields and local variables?</a:t>
            </a:r>
          </a:p>
          <a:p>
            <a:pPr marL="457200" indent="-457200">
              <a:buFont typeface="+mj-lt"/>
              <a:buAutoNum type="arabicPeriod"/>
            </a:pPr>
            <a:r>
              <a:rPr lang="en-CA" sz="1200" dirty="0" smtClean="0"/>
              <a:t>Question: Can you use finalize() as a default method? Is it called?</a:t>
            </a:r>
          </a:p>
          <a:p>
            <a:pPr marL="457200" indent="-457200">
              <a:buFont typeface="+mj-lt"/>
              <a:buAutoNum type="arabicPeriod"/>
            </a:pPr>
            <a:r>
              <a:rPr lang="en-CA" sz="1200" dirty="0" smtClean="0"/>
              <a:t>Question: What are the inheritance rules for a default method, especially if a class implements two interfaces having the same static method?</a:t>
            </a:r>
          </a:p>
          <a:p>
            <a:pPr marL="457200" indent="-457200">
              <a:buFont typeface="+mj-lt"/>
              <a:buAutoNum type="arabicPeriod"/>
            </a:pPr>
            <a:r>
              <a:rPr lang="en-CA" sz="1200" dirty="0" smtClean="0"/>
              <a:t>Question: Can you add a state to default methods?</a:t>
            </a:r>
            <a:br>
              <a:rPr lang="en-CA" sz="1200" dirty="0" smtClean="0"/>
            </a:br>
            <a:endParaRPr lang="en-CA" sz="1200" dirty="0"/>
          </a:p>
          <a:p>
            <a:pPr>
              <a:buNone/>
            </a:pPr>
            <a:endParaRPr lang="en-US" sz="1200" dirty="0"/>
          </a:p>
        </p:txBody>
      </p:sp>
    </p:spTree>
    <p:extLst>
      <p:ext uri="{BB962C8B-B14F-4D97-AF65-F5344CB8AC3E}">
        <p14:creationId xmlns:p14="http://schemas.microsoft.com/office/powerpoint/2010/main" val="1006968258"/>
      </p:ext>
    </p:extLst>
  </p:cSld>
  <p:clrMapOvr>
    <a:masterClrMapping/>
  </p:clrMapOvr>
  <p:transition spd="med" advTm="12000"/>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7-2 : </a:t>
            </a:r>
            <a:r>
              <a:rPr lang="en-CA" dirty="0"/>
              <a:t>Method Enhancements </a:t>
            </a:r>
            <a:r>
              <a:rPr lang="en-CA" dirty="0" smtClean="0"/>
              <a:t>: inheritance rules</a:t>
            </a:r>
            <a:endParaRPr lang="en-US" dirty="0"/>
          </a:p>
        </p:txBody>
      </p:sp>
      <p:sp>
        <p:nvSpPr>
          <p:cNvPr id="87043" name="Rectangle 3"/>
          <p:cNvSpPr>
            <a:spLocks noGrp="1" noChangeArrowheads="1"/>
          </p:cNvSpPr>
          <p:nvPr>
            <p:ph idx="1"/>
          </p:nvPr>
        </p:nvSpPr>
        <p:spPr>
          <a:xfrm>
            <a:off x="500555" y="1060231"/>
            <a:ext cx="7697787" cy="4877106"/>
          </a:xfrm>
        </p:spPr>
        <p:txBody>
          <a:bodyPr/>
          <a:lstStyle/>
          <a:p>
            <a:pPr>
              <a:buNone/>
            </a:pPr>
            <a:r>
              <a:rPr lang="en-US" sz="1600" dirty="0" err="1" smtClean="0"/>
              <a:t>fffffffffffffff</a:t>
            </a:r>
            <a:endParaRPr lang="en-US" sz="1600" dirty="0"/>
          </a:p>
        </p:txBody>
      </p:sp>
    </p:spTree>
    <p:extLst>
      <p:ext uri="{BB962C8B-B14F-4D97-AF65-F5344CB8AC3E}">
        <p14:creationId xmlns:p14="http://schemas.microsoft.com/office/powerpoint/2010/main" val="1445826474"/>
      </p:ext>
    </p:extLst>
  </p:cSld>
  <p:clrMapOvr>
    <a:masterClrMapping/>
  </p:clrMapOvr>
  <p:transition spd="med" advTm="12000"/>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7-2 : Noticeable API changes</a:t>
            </a:r>
            <a:endParaRPr lang="en-US" dirty="0"/>
          </a:p>
        </p:txBody>
      </p:sp>
      <p:sp>
        <p:nvSpPr>
          <p:cNvPr id="87043" name="Rectangle 3"/>
          <p:cNvSpPr>
            <a:spLocks noGrp="1" noChangeArrowheads="1"/>
          </p:cNvSpPr>
          <p:nvPr>
            <p:ph idx="1"/>
          </p:nvPr>
        </p:nvSpPr>
        <p:spPr>
          <a:xfrm>
            <a:off x="500555" y="1060231"/>
            <a:ext cx="7697787" cy="4877106"/>
          </a:xfrm>
        </p:spPr>
        <p:txBody>
          <a:bodyPr/>
          <a:lstStyle/>
          <a:p>
            <a:pPr>
              <a:buNone/>
            </a:pPr>
            <a:r>
              <a:rPr lang="en-US" sz="1600" dirty="0" err="1" smtClean="0"/>
              <a:t>fffffffffffffff</a:t>
            </a:r>
            <a:endParaRPr lang="en-US" sz="1600" dirty="0"/>
          </a:p>
        </p:txBody>
      </p:sp>
    </p:spTree>
    <p:extLst>
      <p:ext uri="{BB962C8B-B14F-4D97-AF65-F5344CB8AC3E}">
        <p14:creationId xmlns:p14="http://schemas.microsoft.com/office/powerpoint/2010/main" val="3141216481"/>
      </p:ext>
    </p:extLst>
  </p:cSld>
  <p:clrMapOvr>
    <a:masterClrMapping/>
  </p:clrMapOvr>
  <p:transition spd="med" advTm="12000"/>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8 : </a:t>
            </a:r>
            <a:r>
              <a:rPr lang="en-CA" dirty="0"/>
              <a:t>Date/Time </a:t>
            </a:r>
            <a:r>
              <a:rPr lang="en-CA" dirty="0" smtClean="0"/>
              <a:t>API</a:t>
            </a:r>
            <a:endParaRPr lang="en-US" dirty="0"/>
          </a:p>
        </p:txBody>
      </p:sp>
      <p:sp>
        <p:nvSpPr>
          <p:cNvPr id="87043" name="Rectangle 3"/>
          <p:cNvSpPr>
            <a:spLocks noGrp="1" noChangeArrowheads="1"/>
          </p:cNvSpPr>
          <p:nvPr>
            <p:ph idx="1"/>
          </p:nvPr>
        </p:nvSpPr>
        <p:spPr>
          <a:xfrm>
            <a:off x="500555" y="1060231"/>
            <a:ext cx="7697787" cy="4877106"/>
          </a:xfrm>
        </p:spPr>
        <p:txBody>
          <a:bodyPr/>
          <a:lstStyle/>
          <a:p>
            <a:pPr marL="457200" indent="-457200">
              <a:buFont typeface="+mj-lt"/>
              <a:buAutoNum type="arabicPeriod"/>
            </a:pPr>
            <a:r>
              <a:rPr lang="en-CA" sz="2000" dirty="0" smtClean="0"/>
              <a:t>Create </a:t>
            </a:r>
            <a:r>
              <a:rPr lang="en-CA" sz="2000" dirty="0"/>
              <a:t>and manage date-based and time-based events; including combination of date and time into a single object using </a:t>
            </a:r>
            <a:r>
              <a:rPr lang="en-CA" sz="2000" dirty="0" err="1" smtClean="0"/>
              <a:t>LocalDate</a:t>
            </a:r>
            <a:r>
              <a:rPr lang="en-CA" sz="2000" dirty="0"/>
              <a:t>, </a:t>
            </a:r>
            <a:r>
              <a:rPr lang="en-CA" sz="2000" dirty="0" err="1"/>
              <a:t>LocalTime</a:t>
            </a:r>
            <a:r>
              <a:rPr lang="en-CA" sz="2000" dirty="0"/>
              <a:t>, </a:t>
            </a:r>
            <a:r>
              <a:rPr lang="en-CA" sz="2000" dirty="0" err="1"/>
              <a:t>LocalDateTime</a:t>
            </a:r>
            <a:r>
              <a:rPr lang="en-CA" sz="2000" dirty="0"/>
              <a:t>, Instant, Period, Duration</a:t>
            </a:r>
          </a:p>
          <a:p>
            <a:pPr marL="457200" indent="-457200">
              <a:buFont typeface="+mj-lt"/>
              <a:buAutoNum type="arabicPeriod"/>
            </a:pPr>
            <a:r>
              <a:rPr lang="en-CA" sz="2000" dirty="0"/>
              <a:t>Work with dates and times across time-zones and manage changes resulting from daylight savings</a:t>
            </a:r>
          </a:p>
          <a:p>
            <a:pPr marL="457200" indent="-457200">
              <a:buFont typeface="+mj-lt"/>
              <a:buAutoNum type="arabicPeriod"/>
            </a:pPr>
            <a:r>
              <a:rPr lang="en-CA" sz="2000" dirty="0"/>
              <a:t>Define and create timestamps, periods and durations; apply formatting to local and zoned dates and times</a:t>
            </a:r>
          </a:p>
          <a:p>
            <a:pPr>
              <a:buNone/>
            </a:pPr>
            <a:endParaRPr lang="en-US" sz="1600" dirty="0"/>
          </a:p>
        </p:txBody>
      </p:sp>
    </p:spTree>
    <p:extLst>
      <p:ext uri="{BB962C8B-B14F-4D97-AF65-F5344CB8AC3E}">
        <p14:creationId xmlns:p14="http://schemas.microsoft.com/office/powerpoint/2010/main" val="839999997"/>
      </p:ext>
    </p:extLst>
  </p:cSld>
  <p:clrMapOvr>
    <a:masterClrMapping/>
  </p:clrMapOvr>
  <p:transition spd="med" advTm="12000"/>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8 : </a:t>
            </a:r>
            <a:r>
              <a:rPr lang="en-CA" dirty="0" err="1" smtClean="0"/>
              <a:t>LocalDate</a:t>
            </a:r>
            <a:r>
              <a:rPr lang="en-CA" dirty="0" smtClean="0"/>
              <a:t>, </a:t>
            </a:r>
            <a:r>
              <a:rPr lang="en-CA" dirty="0" err="1" smtClean="0"/>
              <a:t>LocalTime</a:t>
            </a:r>
            <a:r>
              <a:rPr lang="en-CA" dirty="0" smtClean="0"/>
              <a:t>, </a:t>
            </a:r>
            <a:r>
              <a:rPr lang="en-CA" dirty="0" err="1" smtClean="0"/>
              <a:t>LocalDateTime</a:t>
            </a:r>
            <a:endParaRPr lang="en-US" dirty="0"/>
          </a:p>
        </p:txBody>
      </p:sp>
      <p:sp>
        <p:nvSpPr>
          <p:cNvPr id="87043" name="Rectangle 3"/>
          <p:cNvSpPr>
            <a:spLocks noGrp="1" noChangeArrowheads="1"/>
          </p:cNvSpPr>
          <p:nvPr>
            <p:ph idx="1"/>
          </p:nvPr>
        </p:nvSpPr>
        <p:spPr>
          <a:xfrm>
            <a:off x="500555" y="1060230"/>
            <a:ext cx="7697787" cy="5049021"/>
          </a:xfrm>
        </p:spPr>
        <p:txBody>
          <a:bodyPr/>
          <a:lstStyle/>
          <a:p>
            <a:pPr marL="457200" indent="-457200">
              <a:buFont typeface="+mj-lt"/>
              <a:buAutoNum type="arabicPeriod"/>
            </a:pPr>
            <a:r>
              <a:rPr lang="en-US" sz="1600" dirty="0" smtClean="0"/>
              <a:t>The old Date and Calendar classes are complex to use. The indexes start at 0 or 1 for the first day of the week or the month, many methods are deprecated, the class is not thread safe, the formatters are </a:t>
            </a:r>
            <a:r>
              <a:rPr lang="en-US" sz="1600" smtClean="0"/>
              <a:t>not.</a:t>
            </a:r>
          </a:p>
          <a:p>
            <a:pPr marL="457200" indent="-457200">
              <a:buFont typeface="+mj-lt"/>
              <a:buAutoNum type="arabicPeriod"/>
            </a:pPr>
            <a:endParaRPr lang="en-US" sz="1600" dirty="0" smtClean="0"/>
          </a:p>
        </p:txBody>
      </p:sp>
    </p:spTree>
    <p:extLst>
      <p:ext uri="{BB962C8B-B14F-4D97-AF65-F5344CB8AC3E}">
        <p14:creationId xmlns:p14="http://schemas.microsoft.com/office/powerpoint/2010/main" val="3337018611"/>
      </p:ext>
    </p:extLst>
  </p:cSld>
  <p:clrMapOvr>
    <a:masterClrMapping/>
  </p:clrMapOvr>
  <p:transition spd="med" advTm="12000"/>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8 : </a:t>
            </a:r>
            <a:r>
              <a:rPr lang="en-CA" dirty="0"/>
              <a:t>Date/Time API - </a:t>
            </a:r>
            <a:r>
              <a:rPr lang="en-CA" dirty="0" smtClean="0"/>
              <a:t>UML</a:t>
            </a:r>
            <a:endParaRPr lang="en-US" dirty="0"/>
          </a:p>
        </p:txBody>
      </p:sp>
      <p:sp>
        <p:nvSpPr>
          <p:cNvPr id="87043" name="Rectangle 3"/>
          <p:cNvSpPr>
            <a:spLocks noGrp="1" noChangeArrowheads="1"/>
          </p:cNvSpPr>
          <p:nvPr>
            <p:ph idx="1"/>
          </p:nvPr>
        </p:nvSpPr>
        <p:spPr>
          <a:xfrm>
            <a:off x="500555" y="1060231"/>
            <a:ext cx="7697787" cy="702308"/>
          </a:xfrm>
        </p:spPr>
        <p:txBody>
          <a:bodyPr/>
          <a:lstStyle/>
          <a:p>
            <a:pPr marL="457200" indent="-457200">
              <a:buFont typeface="+mj-lt"/>
              <a:buAutoNum type="arabicPeriod"/>
            </a:pPr>
            <a:r>
              <a:rPr lang="en-CA" sz="2000" dirty="0" smtClean="0"/>
              <a:t>Create</a:t>
            </a:r>
            <a:endParaRPr lang="en-US" sz="1600" dirty="0"/>
          </a:p>
        </p:txBody>
      </p:sp>
    </p:spTree>
    <p:extLst>
      <p:ext uri="{BB962C8B-B14F-4D97-AF65-F5344CB8AC3E}">
        <p14:creationId xmlns:p14="http://schemas.microsoft.com/office/powerpoint/2010/main" val="3889897967"/>
      </p:ext>
    </p:extLst>
  </p:cSld>
  <p:clrMapOvr>
    <a:masterClrMapping/>
  </p:clrMapOvr>
  <p:transition spd="med" advTm="12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CA" dirty="0" smtClean="0"/>
              <a:t>Topic 1-2 : </a:t>
            </a:r>
            <a:r>
              <a:rPr lang="en-US" dirty="0"/>
              <a:t>Define and write functional </a:t>
            </a:r>
            <a:r>
              <a:rPr lang="en-US" dirty="0" smtClean="0"/>
              <a:t>interfaces (FI)</a:t>
            </a:r>
            <a:endParaRPr lang="en-US" dirty="0"/>
          </a:p>
        </p:txBody>
      </p:sp>
      <p:sp>
        <p:nvSpPr>
          <p:cNvPr id="60419" name="Rectangle 3"/>
          <p:cNvSpPr>
            <a:spLocks noGrp="1" noChangeArrowheads="1"/>
          </p:cNvSpPr>
          <p:nvPr>
            <p:ph idx="1"/>
          </p:nvPr>
        </p:nvSpPr>
        <p:spPr>
          <a:xfrm>
            <a:off x="527050" y="885825"/>
            <a:ext cx="8086725" cy="5328544"/>
          </a:xfrm>
        </p:spPr>
        <p:txBody>
          <a:bodyPr/>
          <a:lstStyle/>
          <a:p>
            <a:r>
              <a:rPr lang="en-US" sz="1100" dirty="0" smtClean="0"/>
              <a:t>New with Java 8, a </a:t>
            </a:r>
            <a:r>
              <a:rPr lang="en-US" sz="1100" i="1" dirty="0" smtClean="0"/>
              <a:t>functional interface</a:t>
            </a:r>
            <a:r>
              <a:rPr lang="en-US" sz="1100" dirty="0" smtClean="0"/>
              <a:t> (FI) is an interface tagged </a:t>
            </a:r>
            <a:r>
              <a:rPr lang="en-US" sz="1100" dirty="0"/>
              <a:t>with </a:t>
            </a:r>
            <a:r>
              <a:rPr lang="en-US" sz="1100" dirty="0" smtClean="0">
                <a:solidFill>
                  <a:srgbClr val="000000"/>
                </a:solidFill>
              </a:rPr>
              <a:t>@FunctionalInterface</a:t>
            </a:r>
            <a:r>
              <a:rPr lang="en-US" sz="1100" dirty="0"/>
              <a:t> [</a:t>
            </a:r>
            <a:r>
              <a:rPr lang="en-US" sz="1100" dirty="0" err="1" smtClean="0"/>
              <a:t>java.lang</a:t>
            </a:r>
            <a:r>
              <a:rPr lang="en-US" sz="1100" dirty="0" smtClean="0"/>
              <a:t>] and made of a mandatory single abstract (non default, non Object) method called the </a:t>
            </a:r>
            <a:r>
              <a:rPr lang="en-US" sz="1100" i="1" dirty="0" smtClean="0"/>
              <a:t>functional method</a:t>
            </a:r>
            <a:r>
              <a:rPr lang="en-US" sz="1100" dirty="0" smtClean="0"/>
              <a:t> (FM).</a:t>
            </a:r>
          </a:p>
          <a:p>
            <a:r>
              <a:rPr lang="en-US" sz="1100" dirty="0" smtClean="0"/>
              <a:t>Object methods (</a:t>
            </a:r>
            <a:r>
              <a:rPr lang="en-US" sz="1100" dirty="0" err="1" smtClean="0"/>
              <a:t>toString</a:t>
            </a:r>
            <a:r>
              <a:rPr lang="en-US" sz="1100" dirty="0" smtClean="0"/>
              <a:t>(), </a:t>
            </a:r>
            <a:r>
              <a:rPr lang="en-US" sz="1100" dirty="0" err="1" smtClean="0"/>
              <a:t>hashCode</a:t>
            </a:r>
            <a:r>
              <a:rPr lang="en-US" sz="1100" dirty="0" smtClean="0"/>
              <a:t>()…) can be added to it (as abstract for the purpose of documenting some contract but NEVER as default (“</a:t>
            </a:r>
            <a:r>
              <a:rPr lang="en-US" sz="1100" i="1" dirty="0" smtClean="0"/>
              <a:t>A </a:t>
            </a:r>
            <a:r>
              <a:rPr lang="en-US" sz="1100" i="1" dirty="0"/>
              <a:t>default method cannot override a method from </a:t>
            </a:r>
            <a:r>
              <a:rPr lang="en-US" sz="1100" i="1" dirty="0" err="1" smtClean="0"/>
              <a:t>java.lang.Object</a:t>
            </a:r>
            <a:r>
              <a:rPr lang="en-US" sz="1100" dirty="0" smtClean="0"/>
              <a:t>”)) as well as static methods with their body or default methods with their body. The above methods have no impact on the number of abstract methods of the FI.</a:t>
            </a:r>
          </a:p>
          <a:p>
            <a:r>
              <a:rPr lang="en-US" sz="1100" dirty="0" smtClean="0"/>
              <a:t>The compiler will test any FI (compile check) to respect the above contract, looking up the chain of extended interfaces.</a:t>
            </a:r>
          </a:p>
          <a:p>
            <a:r>
              <a:rPr lang="en-US" sz="1100" dirty="0" smtClean="0"/>
              <a:t>The </a:t>
            </a:r>
            <a:r>
              <a:rPr lang="en-US" sz="1100" dirty="0"/>
              <a:t>compiler will treat any interface meeting the definition of a </a:t>
            </a:r>
            <a:r>
              <a:rPr lang="en-US" sz="1100" dirty="0" smtClean="0"/>
              <a:t>FI </a:t>
            </a:r>
            <a:r>
              <a:rPr lang="en-US" sz="1100" dirty="0"/>
              <a:t>as a </a:t>
            </a:r>
            <a:r>
              <a:rPr lang="en-US" sz="1100" dirty="0" smtClean="0"/>
              <a:t>FI </a:t>
            </a:r>
            <a:r>
              <a:rPr lang="en-US" sz="1100" dirty="0"/>
              <a:t>regardless of whether or not a </a:t>
            </a:r>
            <a:r>
              <a:rPr lang="en-US" sz="1100" dirty="0" smtClean="0"/>
              <a:t>FI </a:t>
            </a:r>
            <a:r>
              <a:rPr lang="en-US" sz="1100" dirty="0"/>
              <a:t>annotation is present on the interface declaration</a:t>
            </a:r>
            <a:r>
              <a:rPr lang="en-US" sz="1100" dirty="0" smtClean="0"/>
              <a:t>.</a:t>
            </a:r>
          </a:p>
          <a:p>
            <a:r>
              <a:rPr lang="en-US" sz="1100" dirty="0" smtClean="0"/>
              <a:t>Note </a:t>
            </a:r>
            <a:r>
              <a:rPr lang="en-US" sz="1100" dirty="0"/>
              <a:t>that instances of </a:t>
            </a:r>
            <a:r>
              <a:rPr lang="en-US" sz="1100" dirty="0" smtClean="0"/>
              <a:t>FIs (tagged or effective) can </a:t>
            </a:r>
            <a:r>
              <a:rPr lang="en-US" sz="1100" dirty="0"/>
              <a:t>be created with lambda </a:t>
            </a:r>
            <a:r>
              <a:rPr lang="en-US" sz="1100" dirty="0" smtClean="0"/>
              <a:t>expressions (topic 1-3) including for these ones method references </a:t>
            </a:r>
            <a:r>
              <a:rPr lang="en-US" sz="1100" dirty="0"/>
              <a:t>or constructor references. </a:t>
            </a:r>
            <a:r>
              <a:rPr lang="en-US" sz="1100" dirty="0" smtClean="0"/>
              <a:t>For an effective one, the compiler will also check for the constraints.</a:t>
            </a:r>
          </a:p>
          <a:p>
            <a:r>
              <a:rPr lang="en-US" sz="1100" dirty="0"/>
              <a:t>Tagging an interface as @FunctionalInterface </a:t>
            </a:r>
            <a:r>
              <a:rPr lang="en-US" sz="1100" dirty="0" smtClean="0"/>
              <a:t>shows </a:t>
            </a:r>
            <a:r>
              <a:rPr lang="en-US" sz="1100" i="1" dirty="0"/>
              <a:t>a design </a:t>
            </a:r>
            <a:r>
              <a:rPr lang="en-US" sz="1100" i="1" dirty="0" smtClean="0"/>
              <a:t>intent</a:t>
            </a:r>
            <a:r>
              <a:rPr lang="en-US" sz="1100" dirty="0" smtClean="0"/>
              <a:t> versus being a </a:t>
            </a:r>
            <a:r>
              <a:rPr lang="en-US" sz="1100" i="1" dirty="0" smtClean="0"/>
              <a:t>FI by accident </a:t>
            </a:r>
            <a:r>
              <a:rPr lang="en-US" sz="1100" dirty="0" smtClean="0"/>
              <a:t>and makes it available for lambda substitution</a:t>
            </a:r>
            <a:r>
              <a:rPr lang="en-US" sz="1100" i="1" dirty="0" smtClean="0"/>
              <a:t>.</a:t>
            </a:r>
            <a:r>
              <a:rPr lang="en-US" sz="1100" dirty="0" smtClean="0"/>
              <a:t> By using the tag, breaking the contract will explicitly create a compilation error.</a:t>
            </a:r>
          </a:p>
          <a:p>
            <a:r>
              <a:rPr lang="en-US" sz="1100" dirty="0" smtClean="0"/>
              <a:t>The FI interface </a:t>
            </a:r>
            <a:r>
              <a:rPr lang="en-US" sz="1100" dirty="0"/>
              <a:t>can extend other interfaces as long as the above contract is respected</a:t>
            </a:r>
            <a:r>
              <a:rPr lang="en-US" sz="1100" dirty="0" smtClean="0"/>
              <a:t>. If it extends multiple interfaces being in practice FIs but all defining the same method (signature) then the interface is still functional.</a:t>
            </a:r>
          </a:p>
          <a:p>
            <a:r>
              <a:rPr lang="en-US" sz="1100" dirty="0"/>
              <a:t>See JLS </a:t>
            </a:r>
            <a:r>
              <a:rPr lang="en-US" sz="1100" dirty="0">
                <a:hlinkClick r:id="rId3"/>
              </a:rPr>
              <a:t>1.8 4.3.2. The Class Object</a:t>
            </a:r>
            <a:r>
              <a:rPr lang="en-US" sz="1100" dirty="0"/>
              <a:t>, </a:t>
            </a:r>
            <a:r>
              <a:rPr lang="en-US" sz="1100" dirty="0">
                <a:hlinkClick r:id="rId4"/>
              </a:rPr>
              <a:t>9.8 Functional Interfaces</a:t>
            </a:r>
            <a:r>
              <a:rPr lang="en-US" sz="1100" dirty="0"/>
              <a:t>, </a:t>
            </a:r>
            <a:r>
              <a:rPr lang="en-US" sz="1100" dirty="0">
                <a:hlinkClick r:id="rId5"/>
              </a:rPr>
              <a:t>9.4.3 Interface Method Body </a:t>
            </a:r>
            <a:endParaRPr lang="en-US" sz="1100" dirty="0" smtClean="0"/>
          </a:p>
          <a:p>
            <a:endParaRPr lang="en-US" sz="1100" dirty="0" smtClean="0"/>
          </a:p>
          <a:p>
            <a:r>
              <a:rPr lang="en-US" sz="1100" dirty="0"/>
              <a:t> </a:t>
            </a:r>
            <a:r>
              <a:rPr lang="en-US" sz="1100" dirty="0" smtClean="0"/>
              <a:t>A few existing JDK 8 interfaces below are now a FI. Some other could but were not promoted. Why in your opinion?</a:t>
            </a:r>
          </a:p>
          <a:p>
            <a:pPr lvl="1"/>
            <a:r>
              <a:rPr lang="en-US" sz="1100" dirty="0" err="1" smtClean="0"/>
              <a:t>java.awt.KeyEventDispatcher</a:t>
            </a:r>
            <a:r>
              <a:rPr lang="en-US" sz="1100" dirty="0" smtClean="0"/>
              <a:t>		</a:t>
            </a:r>
            <a:r>
              <a:rPr lang="en-US" sz="1100" dirty="0" err="1" smtClean="0"/>
              <a:t>java.awt.KeyEventPostProcessor</a:t>
            </a:r>
            <a:endParaRPr lang="en-US" sz="1100" dirty="0"/>
          </a:p>
          <a:p>
            <a:pPr lvl="1"/>
            <a:r>
              <a:rPr lang="en-US" sz="1100" dirty="0" err="1" smtClean="0"/>
              <a:t>java.io.FileFilter</a:t>
            </a:r>
            <a:r>
              <a:rPr lang="en-US" sz="1100" dirty="0" smtClean="0"/>
              <a:t>			</a:t>
            </a:r>
            <a:r>
              <a:rPr lang="en-US" sz="1100" dirty="0" err="1" smtClean="0"/>
              <a:t>java.io.FilenameFilter</a:t>
            </a:r>
            <a:endParaRPr lang="en-US" sz="1100" dirty="0"/>
          </a:p>
          <a:p>
            <a:pPr lvl="1"/>
            <a:r>
              <a:rPr lang="en-US" sz="1100" dirty="0" err="1" smtClean="0"/>
              <a:t>java.lang.Runnable</a:t>
            </a:r>
            <a:r>
              <a:rPr lang="en-US" sz="1100" dirty="0" smtClean="0"/>
              <a:t>		</a:t>
            </a:r>
            <a:r>
              <a:rPr lang="en-US" sz="1100" dirty="0" err="1" smtClean="0"/>
              <a:t>java.lang.Thread.UncaughtExceptionHandler</a:t>
            </a:r>
            <a:endParaRPr lang="en-US" sz="1100" dirty="0"/>
          </a:p>
          <a:p>
            <a:pPr lvl="1"/>
            <a:r>
              <a:rPr lang="en-US" sz="1100" dirty="0" err="1" smtClean="0"/>
              <a:t>java.nio.file.DirectoryStream.Filter</a:t>
            </a:r>
            <a:r>
              <a:rPr lang="en-US" sz="1100" dirty="0" smtClean="0"/>
              <a:t>		</a:t>
            </a:r>
            <a:r>
              <a:rPr lang="en-US" sz="1100" dirty="0" err="1" smtClean="0"/>
              <a:t>java.nio.file.PathMatcher</a:t>
            </a:r>
            <a:endParaRPr lang="en-US" sz="1100" dirty="0"/>
          </a:p>
          <a:p>
            <a:pPr lvl="1"/>
            <a:r>
              <a:rPr lang="en-US" sz="1100" dirty="0" err="1" smtClean="0"/>
              <a:t>java.time.temporal.TemporalAdjuster</a:t>
            </a:r>
            <a:r>
              <a:rPr lang="en-US" sz="1100" dirty="0" smtClean="0"/>
              <a:t>	</a:t>
            </a:r>
            <a:r>
              <a:rPr lang="en-US" sz="1100" dirty="0" err="1" smtClean="0"/>
              <a:t>java.time.temporal.TemporalQuery</a:t>
            </a:r>
            <a:endParaRPr lang="en-US" sz="1100" dirty="0"/>
          </a:p>
          <a:p>
            <a:pPr lvl="1"/>
            <a:r>
              <a:rPr lang="en-US" sz="1100" dirty="0" err="1" smtClean="0"/>
              <a:t>java.util.Comparator</a:t>
            </a:r>
            <a:r>
              <a:rPr lang="en-US" sz="1100" dirty="0" smtClean="0"/>
              <a:t>		</a:t>
            </a:r>
            <a:r>
              <a:rPr lang="en-US" sz="1100" dirty="0" err="1" smtClean="0"/>
              <a:t>java.util.concurrent.Callable</a:t>
            </a:r>
            <a:endParaRPr lang="en-US" sz="1100" dirty="0"/>
          </a:p>
          <a:p>
            <a:pPr lvl="1"/>
            <a:r>
              <a:rPr lang="en-US" sz="1100" dirty="0"/>
              <a:t>java.util.function </a:t>
            </a:r>
            <a:r>
              <a:rPr lang="en-US" sz="1100" dirty="0" err="1" smtClean="0"/>
              <a:t>xxxConsumer</a:t>
            </a:r>
            <a:r>
              <a:rPr lang="en-US" sz="1100" dirty="0" smtClean="0"/>
              <a:t> / </a:t>
            </a:r>
            <a:r>
              <a:rPr lang="en-US" sz="1100" dirty="0" err="1" smtClean="0"/>
              <a:t>xxxFunction</a:t>
            </a:r>
            <a:r>
              <a:rPr lang="en-US" sz="1100" dirty="0" smtClean="0"/>
              <a:t> / </a:t>
            </a:r>
            <a:r>
              <a:rPr lang="en-US" sz="1100" dirty="0" err="1" smtClean="0"/>
              <a:t>xxxOperator</a:t>
            </a:r>
            <a:r>
              <a:rPr lang="en-US" sz="1100" dirty="0" smtClean="0"/>
              <a:t> / </a:t>
            </a:r>
            <a:r>
              <a:rPr lang="en-US" sz="1100" dirty="0" err="1" smtClean="0"/>
              <a:t>xxxPredicate</a:t>
            </a:r>
            <a:r>
              <a:rPr lang="en-US" sz="1100" dirty="0" smtClean="0"/>
              <a:t> / </a:t>
            </a:r>
            <a:r>
              <a:rPr lang="en-US" sz="1100" dirty="0" err="1" smtClean="0"/>
              <a:t>xxxSupplier</a:t>
            </a:r>
            <a:r>
              <a:rPr lang="en-US" sz="1100" dirty="0" smtClean="0"/>
              <a:t> (java 8)</a:t>
            </a:r>
            <a:endParaRPr lang="en-US" sz="1100" dirty="0"/>
          </a:p>
          <a:p>
            <a:pPr lvl="1"/>
            <a:r>
              <a:rPr lang="en-US" sz="1100" dirty="0" err="1" smtClean="0"/>
              <a:t>java.util.logging.Filter</a:t>
            </a:r>
            <a:r>
              <a:rPr lang="en-US" sz="1100" dirty="0" smtClean="0"/>
              <a:t>		</a:t>
            </a:r>
            <a:r>
              <a:rPr lang="en-US" sz="1100" dirty="0" err="1" smtClean="0"/>
              <a:t>java.util.prefs.PreferenceChangeListener</a:t>
            </a:r>
            <a:endParaRPr lang="en-US" sz="1100" dirty="0"/>
          </a:p>
        </p:txBody>
      </p:sp>
    </p:spTree>
    <p:extLst>
      <p:ext uri="{BB962C8B-B14F-4D97-AF65-F5344CB8AC3E}">
        <p14:creationId xmlns:p14="http://schemas.microsoft.com/office/powerpoint/2010/main" val="3293399298"/>
      </p:ext>
    </p:extLst>
  </p:cSld>
  <p:clrMapOvr>
    <a:masterClrMapping/>
  </p:clrMapOvr>
  <p:transition spd="med" advTm="12000"/>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9 : </a:t>
            </a:r>
            <a:r>
              <a:rPr lang="en-CA" dirty="0"/>
              <a:t>JavaScript on Java with Nashorn </a:t>
            </a:r>
            <a:endParaRPr lang="en-US" dirty="0"/>
          </a:p>
        </p:txBody>
      </p:sp>
      <p:sp>
        <p:nvSpPr>
          <p:cNvPr id="87043" name="Rectangle 3"/>
          <p:cNvSpPr>
            <a:spLocks noGrp="1" noChangeArrowheads="1"/>
          </p:cNvSpPr>
          <p:nvPr>
            <p:ph idx="1"/>
          </p:nvPr>
        </p:nvSpPr>
        <p:spPr>
          <a:xfrm>
            <a:off x="500555" y="1060231"/>
            <a:ext cx="7697787" cy="4877106"/>
          </a:xfrm>
        </p:spPr>
        <p:txBody>
          <a:bodyPr/>
          <a:lstStyle/>
          <a:p>
            <a:pPr marL="457200" indent="-457200">
              <a:buFont typeface="+mj-lt"/>
              <a:buAutoNum type="arabicPeriod"/>
            </a:pPr>
            <a:r>
              <a:rPr lang="en-CA" sz="2000" dirty="0" smtClean="0"/>
              <a:t>Develop JavaScript </a:t>
            </a:r>
            <a:r>
              <a:rPr lang="en-CA" sz="2000" dirty="0"/>
              <a:t>code that creates and uses Java members such as Java objects, methods, JavaBeans, Arrays, Collections, Interfaces.</a:t>
            </a:r>
          </a:p>
          <a:p>
            <a:pPr marL="457200" indent="-457200">
              <a:buFont typeface="+mj-lt"/>
              <a:buAutoNum type="arabicPeriod"/>
            </a:pPr>
            <a:r>
              <a:rPr lang="en-CA" sz="2000" dirty="0"/>
              <a:t>Develop code that  </a:t>
            </a:r>
            <a:r>
              <a:rPr lang="en-CA" sz="2000" dirty="0" smtClean="0"/>
              <a:t>evaluates </a:t>
            </a:r>
            <a:r>
              <a:rPr lang="en-CA" sz="2000" dirty="0"/>
              <a:t>JavaScript in java, </a:t>
            </a:r>
            <a:r>
              <a:rPr lang="en-CA" sz="2000" dirty="0" smtClean="0"/>
              <a:t>passes </a:t>
            </a:r>
            <a:r>
              <a:rPr lang="en-CA" sz="2000" dirty="0"/>
              <a:t>Java object to </a:t>
            </a:r>
            <a:r>
              <a:rPr lang="en-CA" sz="2000" dirty="0" smtClean="0"/>
              <a:t>JavaScript</a:t>
            </a:r>
            <a:r>
              <a:rPr lang="en-CA" sz="2000" dirty="0"/>
              <a:t>, </a:t>
            </a:r>
            <a:r>
              <a:rPr lang="en-CA" sz="2000" dirty="0" smtClean="0"/>
              <a:t>invokes JavaScript </a:t>
            </a:r>
            <a:r>
              <a:rPr lang="en-CA" sz="2000" dirty="0"/>
              <a:t>function and </a:t>
            </a:r>
            <a:r>
              <a:rPr lang="en-CA" sz="2000" dirty="0" smtClean="0"/>
              <a:t>calls </a:t>
            </a:r>
            <a:r>
              <a:rPr lang="en-CA" sz="2000" dirty="0"/>
              <a:t>methods on </a:t>
            </a:r>
            <a:r>
              <a:rPr lang="en-CA" sz="2000" dirty="0" smtClean="0"/>
              <a:t>JavaScript </a:t>
            </a:r>
            <a:r>
              <a:rPr lang="en-CA" sz="2000" dirty="0"/>
              <a:t>objects.</a:t>
            </a:r>
          </a:p>
          <a:p>
            <a:pPr>
              <a:buNone/>
            </a:pPr>
            <a:endParaRPr lang="en-US"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823" y="3652249"/>
            <a:ext cx="2381250" cy="1495425"/>
          </a:xfrm>
          <a:prstGeom prst="rect">
            <a:avLst/>
          </a:prstGeom>
        </p:spPr>
      </p:pic>
    </p:spTree>
    <p:extLst>
      <p:ext uri="{BB962C8B-B14F-4D97-AF65-F5344CB8AC3E}">
        <p14:creationId xmlns:p14="http://schemas.microsoft.com/office/powerpoint/2010/main" val="1820316950"/>
      </p:ext>
    </p:extLst>
  </p:cSld>
  <p:clrMapOvr>
    <a:masterClrMapping/>
  </p:clrMapOvr>
  <p:transition spd="med" advTm="12000"/>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27050" y="186115"/>
            <a:ext cx="8086725" cy="351214"/>
          </a:xfrm>
        </p:spPr>
        <p:txBody>
          <a:bodyPr/>
          <a:lstStyle/>
          <a:p>
            <a:r>
              <a:rPr lang="en-CA" dirty="0" smtClean="0"/>
              <a:t>Topic 9 : Nashorn resources</a:t>
            </a:r>
            <a:endParaRPr lang="en-US" dirty="0"/>
          </a:p>
        </p:txBody>
      </p:sp>
      <p:sp>
        <p:nvSpPr>
          <p:cNvPr id="87043" name="Rectangle 3"/>
          <p:cNvSpPr>
            <a:spLocks noGrp="1" noChangeArrowheads="1"/>
          </p:cNvSpPr>
          <p:nvPr>
            <p:ph idx="1"/>
          </p:nvPr>
        </p:nvSpPr>
        <p:spPr>
          <a:xfrm>
            <a:off x="500555" y="537329"/>
            <a:ext cx="7697787" cy="1244337"/>
          </a:xfrm>
        </p:spPr>
        <p:txBody>
          <a:bodyPr/>
          <a:lstStyle/>
          <a:p>
            <a:pPr marL="457200" indent="-457200">
              <a:buFont typeface="+mj-lt"/>
              <a:buAutoNum type="arabicPeriod"/>
            </a:pPr>
            <a:r>
              <a:rPr lang="en-CA" sz="1200" dirty="0" smtClean="0"/>
              <a:t>Nashorn (Java 8) is the replacement of Rhino (Java 7). Nashorn is fully </a:t>
            </a:r>
            <a:r>
              <a:rPr lang="en-CA" sz="1200" dirty="0" err="1" smtClean="0"/>
              <a:t>Ecma</a:t>
            </a:r>
            <a:r>
              <a:rPr lang="en-CA" sz="1200" dirty="0" smtClean="0"/>
              <a:t> compliant!</a:t>
            </a:r>
          </a:p>
          <a:p>
            <a:pPr marL="457200" indent="-457200">
              <a:buFont typeface="+mj-lt"/>
              <a:buAutoNum type="arabicPeriod"/>
            </a:pPr>
            <a:r>
              <a:rPr lang="en-CA" sz="1200" dirty="0" smtClean="0"/>
              <a:t>Oracle “</a:t>
            </a:r>
            <a:r>
              <a:rPr lang="en-CA" sz="1200" dirty="0" smtClean="0">
                <a:hlinkClick r:id="rId3"/>
              </a:rPr>
              <a:t>Nashorn: JavaScript on the JVM</a:t>
            </a:r>
            <a:r>
              <a:rPr lang="en-CA" sz="1200" dirty="0" smtClean="0"/>
              <a:t>” 10’ video, Java 8 performance (Nashorn vs Rhino </a:t>
            </a:r>
            <a:r>
              <a:rPr lang="en-CA" sz="1200" dirty="0" smtClean="0">
                <a:hlinkClick r:id="rId4"/>
              </a:rPr>
              <a:t>video</a:t>
            </a:r>
            <a:r>
              <a:rPr lang="en-CA" sz="1200" dirty="0" smtClean="0"/>
              <a:t>). </a:t>
            </a:r>
          </a:p>
          <a:p>
            <a:pPr marL="457200" indent="-457200">
              <a:buFont typeface="+mj-lt"/>
              <a:buAutoNum type="arabicPeriod"/>
            </a:pPr>
            <a:r>
              <a:rPr lang="en-CA" sz="1200" dirty="0" smtClean="0"/>
              <a:t>Oracle Nashorn </a:t>
            </a:r>
            <a:r>
              <a:rPr lang="en-CA" sz="1200" dirty="0" smtClean="0">
                <a:hlinkClick r:id="rId5"/>
              </a:rPr>
              <a:t>blog</a:t>
            </a:r>
            <a:r>
              <a:rPr lang="en-CA" sz="1200" dirty="0" smtClean="0"/>
              <a:t>, </a:t>
            </a:r>
          </a:p>
          <a:p>
            <a:pPr marL="457200" indent="-457200">
              <a:buFont typeface="+mj-lt"/>
              <a:buAutoNum type="arabicPeriod"/>
            </a:pPr>
            <a:r>
              <a:rPr lang="en-CA" sz="1200" dirty="0" smtClean="0"/>
              <a:t>Oracle Nashorn </a:t>
            </a:r>
            <a:r>
              <a:rPr lang="en-CA" sz="1200" dirty="0" smtClean="0">
                <a:hlinkClick r:id="rId6"/>
              </a:rPr>
              <a:t>documentation</a:t>
            </a:r>
            <a:endParaRPr lang="en-CA" sz="1200" dirty="0" smtClean="0"/>
          </a:p>
          <a:p>
            <a:pPr marL="457200" indent="-457200">
              <a:buFont typeface="+mj-lt"/>
              <a:buAutoNum type="arabicPeriod"/>
            </a:pPr>
            <a:r>
              <a:rPr lang="en-CA" sz="1200" dirty="0" smtClean="0"/>
              <a:t>Oracle Nashorn </a:t>
            </a:r>
            <a:r>
              <a:rPr lang="en-CA" sz="1200" dirty="0" err="1" smtClean="0">
                <a:hlinkClick r:id="rId7"/>
              </a:rPr>
              <a:t>users’s</a:t>
            </a:r>
            <a:r>
              <a:rPr lang="en-CA" sz="1200" dirty="0" smtClean="0">
                <a:hlinkClick r:id="rId7"/>
              </a:rPr>
              <a:t> guide and API</a:t>
            </a:r>
            <a:endParaRPr lang="en-CA" sz="1200" dirty="0" smtClean="0"/>
          </a:p>
          <a:p>
            <a:pPr marL="457200" indent="-457200">
              <a:buFont typeface="+mj-lt"/>
              <a:buAutoNum type="arabicPeriod"/>
            </a:pPr>
            <a:r>
              <a:rPr lang="en-CA" sz="1200" dirty="0" smtClean="0"/>
              <a:t>\</a:t>
            </a:r>
            <a:r>
              <a:rPr lang="en-CA" sz="1200" dirty="0" err="1" smtClean="0"/>
              <a:t>orsacl</a:t>
            </a:r>
            <a:endParaRPr lang="en-CA" sz="1200" dirty="0" smtClean="0"/>
          </a:p>
          <a:p>
            <a:pPr>
              <a:buNone/>
            </a:pPr>
            <a:endParaRPr lang="en-US" sz="1200" dirty="0"/>
          </a:p>
        </p:txBody>
      </p:sp>
      <p:pic>
        <p:nvPicPr>
          <p:cNvPr id="2" name="Cxyg22C5gcw"/>
          <p:cNvPicPr>
            <a:picLocks noRot="1" noChangeAspect="1"/>
          </p:cNvPicPr>
          <p:nvPr>
            <a:videoFile r:link="rId1"/>
          </p:nvPr>
        </p:nvPicPr>
        <p:blipFill>
          <a:blip r:embed="rId8"/>
          <a:stretch>
            <a:fillRect/>
          </a:stretch>
        </p:blipFill>
        <p:spPr>
          <a:xfrm>
            <a:off x="500555" y="1781666"/>
            <a:ext cx="8113220" cy="4563686"/>
          </a:xfrm>
          <a:prstGeom prst="rect">
            <a:avLst/>
          </a:prstGeom>
        </p:spPr>
      </p:pic>
    </p:spTree>
    <p:extLst>
      <p:ext uri="{BB962C8B-B14F-4D97-AF65-F5344CB8AC3E}">
        <p14:creationId xmlns:p14="http://schemas.microsoft.com/office/powerpoint/2010/main" val="905857949"/>
      </p:ext>
    </p:extLst>
  </p:cSld>
  <p:clrMapOvr>
    <a:masterClrMapping/>
  </p:clrMapOvr>
  <p:transition spd="med" advTm="12000"/>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Bonus : Miscellanea</a:t>
            </a:r>
            <a:endParaRPr lang="en-US" dirty="0"/>
          </a:p>
        </p:txBody>
      </p:sp>
      <p:sp>
        <p:nvSpPr>
          <p:cNvPr id="87043" name="Rectangle 3"/>
          <p:cNvSpPr>
            <a:spLocks noGrp="1" noChangeArrowheads="1"/>
          </p:cNvSpPr>
          <p:nvPr>
            <p:ph idx="1"/>
          </p:nvPr>
        </p:nvSpPr>
        <p:spPr>
          <a:xfrm>
            <a:off x="500555" y="1060231"/>
            <a:ext cx="7697787" cy="4877106"/>
          </a:xfrm>
        </p:spPr>
        <p:txBody>
          <a:bodyPr/>
          <a:lstStyle/>
          <a:p>
            <a:pPr>
              <a:buNone/>
            </a:pPr>
            <a:r>
              <a:rPr lang="en-CA" sz="1600" dirty="0"/>
              <a:t>		</a:t>
            </a:r>
            <a:endParaRPr lang="en-US" sz="1600" dirty="0"/>
          </a:p>
          <a:p>
            <a:pPr>
              <a:buFontTx/>
              <a:buChar char="-"/>
            </a:pPr>
            <a:r>
              <a:rPr lang="en-US" sz="1600" dirty="0" smtClean="0"/>
              <a:t>Other PAI changes… J8IA annexes</a:t>
            </a:r>
          </a:p>
          <a:p>
            <a:pPr>
              <a:buFontTx/>
              <a:buChar char="-"/>
            </a:pPr>
            <a:r>
              <a:rPr lang="en-US" sz="1600" dirty="0" err="1" smtClean="0"/>
              <a:t>CallableFuture</a:t>
            </a:r>
            <a:endParaRPr lang="en-US" sz="1600" dirty="0" smtClean="0"/>
          </a:p>
          <a:p>
            <a:pPr>
              <a:buFontTx/>
              <a:buChar char="-"/>
            </a:pPr>
            <a:r>
              <a:rPr lang="en-US" sz="1600" dirty="0" smtClean="0"/>
              <a:t>Faster ConcurrentHashMap (and </a:t>
            </a:r>
            <a:r>
              <a:rPr lang="en-US" sz="1600" dirty="0" err="1" smtClean="0"/>
              <a:t>HashMap</a:t>
            </a:r>
            <a:r>
              <a:rPr lang="en-US" sz="1600" dirty="0" smtClean="0"/>
              <a:t>?)</a:t>
            </a:r>
          </a:p>
          <a:p>
            <a:pPr>
              <a:buFontTx/>
              <a:buChar char="-"/>
            </a:pPr>
            <a:r>
              <a:rPr lang="en-US" sz="1600" dirty="0" smtClean="0"/>
              <a:t>Don’t forget try with resources from Java 7</a:t>
            </a:r>
            <a:endParaRPr lang="en-US" sz="1600" dirty="0"/>
          </a:p>
        </p:txBody>
      </p:sp>
    </p:spTree>
  </p:cSld>
  <p:clrMapOvr>
    <a:masterClrMapping/>
  </p:clrMapOvr>
  <p:transition spd="med" advTm="12000"/>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CA" dirty="0" smtClean="0"/>
              <a:t>Java 8: Have more fun</a:t>
            </a:r>
            <a:endParaRPr lang="en-US" dirty="0"/>
          </a:p>
        </p:txBody>
      </p:sp>
      <p:sp>
        <p:nvSpPr>
          <p:cNvPr id="5" name="Rectangle 3"/>
          <p:cNvSpPr txBox="1">
            <a:spLocks noChangeArrowheads="1"/>
          </p:cNvSpPr>
          <p:nvPr/>
        </p:nvSpPr>
        <p:spPr bwMode="auto">
          <a:xfrm>
            <a:off x="500555" y="1160211"/>
            <a:ext cx="4186855" cy="3900061"/>
          </a:xfrm>
          <a:prstGeom prst="rect">
            <a:avLst/>
          </a:prstGeom>
          <a:noFill/>
          <a:ln w="0">
            <a:noFill/>
            <a:miter lim="800000"/>
            <a:headEnd/>
            <a:tailEnd/>
          </a:ln>
        </p:spPr>
        <p:txBody>
          <a:bodyPr vert="horz" wrap="square" lIns="90488" tIns="44450" rIns="90488" bIns="44450" numCol="1" anchor="t" anchorCtr="0" compatLnSpc="1">
            <a:prstTxWarp prst="textNoShape">
              <a:avLst/>
            </a:prstTxWarp>
          </a:bodyPr>
          <a:lstStyle>
            <a:lvl1pPr marL="285750" indent="-285750" algn="l" defTabSz="911225" rtl="0" eaLnBrk="1" fontAlgn="base" hangingPunct="1">
              <a:spcBef>
                <a:spcPct val="25000"/>
              </a:spcBef>
              <a:spcAft>
                <a:spcPct val="0"/>
              </a:spcAft>
              <a:buClr>
                <a:srgbClr val="66CC00"/>
              </a:buClr>
              <a:buSzPct val="65000"/>
              <a:buFont typeface="Wingdings" pitchFamily="-65" charset="2"/>
              <a:buChar char="n"/>
              <a:defRPr>
                <a:solidFill>
                  <a:srgbClr val="49166D"/>
                </a:solidFill>
                <a:latin typeface="+mn-lt"/>
                <a:ea typeface="ＭＳ Ｐゴシック" pitchFamily="-65" charset="-128"/>
                <a:cs typeface="ＭＳ Ｐゴシック" pitchFamily="-65" charset="-128"/>
              </a:defRPr>
            </a:lvl1pPr>
            <a:lvl2pPr marL="636588" indent="-236538" algn="l" defTabSz="911225" rtl="0" eaLnBrk="1" fontAlgn="base" hangingPunct="1">
              <a:spcBef>
                <a:spcPct val="25000"/>
              </a:spcBef>
              <a:spcAft>
                <a:spcPct val="0"/>
              </a:spcAft>
              <a:buClr>
                <a:srgbClr val="49166D"/>
              </a:buClr>
              <a:buChar char="–"/>
              <a:defRPr sz="1400">
                <a:solidFill>
                  <a:srgbClr val="49166D"/>
                </a:solidFill>
                <a:latin typeface="+mn-lt"/>
                <a:ea typeface="ＭＳ Ｐゴシック" pitchFamily="-65" charset="-128"/>
              </a:defRPr>
            </a:lvl2pPr>
            <a:lvl3pPr marL="969963" indent="-219075" algn="l" defTabSz="911225" rtl="0" eaLnBrk="1" fontAlgn="base" hangingPunct="1">
              <a:spcBef>
                <a:spcPct val="25000"/>
              </a:spcBef>
              <a:spcAft>
                <a:spcPct val="0"/>
              </a:spcAft>
              <a:buClr>
                <a:srgbClr val="49166D"/>
              </a:buClr>
              <a:buSzPct val="50000"/>
              <a:buFont typeface="Wingdings" pitchFamily="-65" charset="2"/>
              <a:buChar char="n"/>
              <a:defRPr sz="1400">
                <a:solidFill>
                  <a:srgbClr val="49166D"/>
                </a:solidFill>
                <a:latin typeface="+mn-lt"/>
                <a:ea typeface="ＭＳ Ｐゴシック" pitchFamily="-65" charset="-128"/>
              </a:defRPr>
            </a:lvl3pPr>
            <a:lvl4pPr marL="1257300" indent="-173038" algn="l" defTabSz="911225" rtl="0" eaLnBrk="1" fontAlgn="base" hangingPunct="1">
              <a:spcBef>
                <a:spcPct val="25000"/>
              </a:spcBef>
              <a:spcAft>
                <a:spcPct val="0"/>
              </a:spcAft>
              <a:buSzPct val="100000"/>
              <a:buChar char="–"/>
              <a:defRPr sz="1200">
                <a:solidFill>
                  <a:srgbClr val="49166D"/>
                </a:solidFill>
                <a:latin typeface="+mn-lt"/>
                <a:ea typeface="ＭＳ Ｐゴシック" pitchFamily="-65" charset="-128"/>
              </a:defRPr>
            </a:lvl4pPr>
            <a:lvl5pPr marL="16002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5pPr>
            <a:lvl6pPr marL="20574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6pPr>
            <a:lvl7pPr marL="25146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7pPr>
            <a:lvl8pPr marL="29718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8pPr>
            <a:lvl9pPr marL="34290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9pPr>
          </a:lstStyle>
          <a:p>
            <a:r>
              <a:rPr lang="en-US" sz="1800" kern="0" dirty="0" smtClean="0"/>
              <a:t>Father’s day is coming. Put </a:t>
            </a:r>
            <a:r>
              <a:rPr lang="en-US" sz="1800" i="1" kern="0" dirty="0" smtClean="0"/>
              <a:t>Java 8 in action, Manning 2014</a:t>
            </a:r>
            <a:r>
              <a:rPr lang="en-US" sz="1800" kern="0" dirty="0" smtClean="0"/>
              <a:t> in your basket.</a:t>
            </a:r>
          </a:p>
          <a:p>
            <a:endParaRPr lang="en-US" sz="1800" kern="0" dirty="0" smtClean="0"/>
          </a:p>
          <a:p>
            <a:r>
              <a:rPr lang="en-US" sz="1800" kern="0" dirty="0" smtClean="0"/>
              <a:t>As a certified OCP 7, for a limited time pass the beta exam for the upgrade to Java 8 programmer for 50 USD vs. 250 usually.</a:t>
            </a:r>
            <a:br>
              <a:rPr lang="en-US" sz="1800" kern="0" dirty="0" smtClean="0"/>
            </a:br>
            <a:r>
              <a:rPr lang="en-US" sz="1800" kern="0" dirty="0" smtClean="0"/>
              <a:t> </a:t>
            </a:r>
            <a:endParaRPr lang="en-CA" kern="0" dirty="0" smtClean="0"/>
          </a:p>
          <a:p>
            <a:pPr marL="400050" lvl="1" indent="0">
              <a:buFontTx/>
              <a:buNone/>
            </a:pPr>
            <a:r>
              <a:rPr lang="en-US" kern="0" dirty="0" smtClean="0"/>
              <a:t>.</a:t>
            </a:r>
          </a:p>
        </p:txBody>
      </p:sp>
      <p:pic>
        <p:nvPicPr>
          <p:cNvPr id="3" name="Picture 2"/>
          <p:cNvPicPr>
            <a:picLocks noChangeAspect="1"/>
          </p:cNvPicPr>
          <p:nvPr/>
        </p:nvPicPr>
        <p:blipFill>
          <a:blip r:embed="rId3"/>
          <a:stretch>
            <a:fillRect/>
          </a:stretch>
        </p:blipFill>
        <p:spPr>
          <a:xfrm>
            <a:off x="4820576" y="885825"/>
            <a:ext cx="3793200" cy="5222523"/>
          </a:xfrm>
          <a:prstGeom prst="rect">
            <a:avLst/>
          </a:prstGeom>
        </p:spPr>
      </p:pic>
    </p:spTree>
  </p:cSld>
  <p:clrMapOvr>
    <a:masterClrMapping/>
  </p:clrMapOvr>
  <p:transition spd="med" advTm="12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dirty="0" smtClean="0"/>
              <a:t>Topic 1-2 : Example</a:t>
            </a:r>
            <a:endParaRPr lang="en-US" dirty="0"/>
          </a:p>
        </p:txBody>
      </p:sp>
      <p:pic>
        <p:nvPicPr>
          <p:cNvPr id="2" name="Picture 1"/>
          <p:cNvPicPr>
            <a:picLocks noChangeAspect="1"/>
          </p:cNvPicPr>
          <p:nvPr/>
        </p:nvPicPr>
        <p:blipFill>
          <a:blip r:embed="rId3"/>
          <a:stretch>
            <a:fillRect/>
          </a:stretch>
        </p:blipFill>
        <p:spPr>
          <a:xfrm>
            <a:off x="527050" y="1033509"/>
            <a:ext cx="5848350" cy="1524000"/>
          </a:xfrm>
          <a:prstGeom prst="rect">
            <a:avLst/>
          </a:prstGeom>
        </p:spPr>
      </p:pic>
      <p:pic>
        <p:nvPicPr>
          <p:cNvPr id="4" name="Picture 3"/>
          <p:cNvPicPr>
            <a:picLocks noChangeAspect="1"/>
          </p:cNvPicPr>
          <p:nvPr/>
        </p:nvPicPr>
        <p:blipFill>
          <a:blip r:embed="rId4"/>
          <a:stretch>
            <a:fillRect/>
          </a:stretch>
        </p:blipFill>
        <p:spPr>
          <a:xfrm>
            <a:off x="527050" y="2705193"/>
            <a:ext cx="7686382" cy="3356271"/>
          </a:xfrm>
          <a:prstGeom prst="rect">
            <a:avLst/>
          </a:prstGeom>
        </p:spPr>
      </p:pic>
    </p:spTree>
  </p:cSld>
  <p:clrMapOvr>
    <a:masterClrMapping/>
  </p:clrMapOvr>
  <p:transition spd="med" advTm="12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dirty="0" smtClean="0"/>
              <a:t>Topic 1-2 : Q&amp;A</a:t>
            </a:r>
            <a:endParaRPr lang="en-US" dirty="0"/>
          </a:p>
        </p:txBody>
      </p:sp>
      <p:sp>
        <p:nvSpPr>
          <p:cNvPr id="130051" name="Rectangle 3"/>
          <p:cNvSpPr>
            <a:spLocks noGrp="1" noChangeArrowheads="1"/>
          </p:cNvSpPr>
          <p:nvPr>
            <p:ph idx="1"/>
          </p:nvPr>
        </p:nvSpPr>
        <p:spPr>
          <a:xfrm>
            <a:off x="519386" y="1074738"/>
            <a:ext cx="8153400" cy="4297362"/>
          </a:xfrm>
        </p:spPr>
        <p:txBody>
          <a:bodyPr/>
          <a:lstStyle/>
          <a:p>
            <a:endParaRPr lang="en-US" dirty="0" smtClean="0"/>
          </a:p>
          <a:p>
            <a:endParaRPr lang="en-US" dirty="0"/>
          </a:p>
          <a:p>
            <a:endParaRPr lang="en-US" dirty="0" smtClean="0"/>
          </a:p>
        </p:txBody>
      </p:sp>
      <p:sp>
        <p:nvSpPr>
          <p:cNvPr id="5" name="Rectangle 3"/>
          <p:cNvSpPr txBox="1">
            <a:spLocks noChangeArrowheads="1"/>
          </p:cNvSpPr>
          <p:nvPr/>
        </p:nvSpPr>
        <p:spPr bwMode="auto">
          <a:xfrm>
            <a:off x="363983" y="1244892"/>
            <a:ext cx="8478175" cy="4507837"/>
          </a:xfrm>
          <a:prstGeom prst="rect">
            <a:avLst/>
          </a:prstGeom>
          <a:noFill/>
          <a:ln w="0">
            <a:noFill/>
            <a:miter lim="800000"/>
            <a:headEnd/>
            <a:tailEnd/>
          </a:ln>
        </p:spPr>
        <p:txBody>
          <a:bodyPr vert="horz" wrap="square" lIns="90488" tIns="44450" rIns="90488" bIns="44450" numCol="1" anchor="t" anchorCtr="0" compatLnSpc="1">
            <a:prstTxWarp prst="textNoShape">
              <a:avLst/>
            </a:prstTxWarp>
          </a:bodyPr>
          <a:lstStyle>
            <a:lvl1pPr marL="285750" indent="-285750" algn="l" defTabSz="911225" rtl="0" eaLnBrk="1" fontAlgn="base" hangingPunct="1">
              <a:spcBef>
                <a:spcPct val="25000"/>
              </a:spcBef>
              <a:spcAft>
                <a:spcPct val="0"/>
              </a:spcAft>
              <a:buClr>
                <a:srgbClr val="66CC00"/>
              </a:buClr>
              <a:buSzPct val="65000"/>
              <a:buFont typeface="Wingdings" pitchFamily="-65" charset="2"/>
              <a:buChar char="n"/>
              <a:defRPr>
                <a:solidFill>
                  <a:srgbClr val="49166D"/>
                </a:solidFill>
                <a:latin typeface="+mn-lt"/>
                <a:ea typeface="ＭＳ Ｐゴシック" pitchFamily="-65" charset="-128"/>
                <a:cs typeface="ＭＳ Ｐゴシック" pitchFamily="-65" charset="-128"/>
              </a:defRPr>
            </a:lvl1pPr>
            <a:lvl2pPr marL="636588" indent="-236538" algn="l" defTabSz="911225" rtl="0" eaLnBrk="1" fontAlgn="base" hangingPunct="1">
              <a:spcBef>
                <a:spcPct val="25000"/>
              </a:spcBef>
              <a:spcAft>
                <a:spcPct val="0"/>
              </a:spcAft>
              <a:buClr>
                <a:srgbClr val="49166D"/>
              </a:buClr>
              <a:buChar char="–"/>
              <a:defRPr sz="1400">
                <a:solidFill>
                  <a:srgbClr val="49166D"/>
                </a:solidFill>
                <a:latin typeface="+mn-lt"/>
                <a:ea typeface="ＭＳ Ｐゴシック" pitchFamily="-65" charset="-128"/>
              </a:defRPr>
            </a:lvl2pPr>
            <a:lvl3pPr marL="969963" indent="-219075" algn="l" defTabSz="911225" rtl="0" eaLnBrk="1" fontAlgn="base" hangingPunct="1">
              <a:spcBef>
                <a:spcPct val="25000"/>
              </a:spcBef>
              <a:spcAft>
                <a:spcPct val="0"/>
              </a:spcAft>
              <a:buClr>
                <a:srgbClr val="49166D"/>
              </a:buClr>
              <a:buSzPct val="50000"/>
              <a:buFont typeface="Wingdings" pitchFamily="-65" charset="2"/>
              <a:buChar char="n"/>
              <a:defRPr sz="1400">
                <a:solidFill>
                  <a:srgbClr val="49166D"/>
                </a:solidFill>
                <a:latin typeface="+mn-lt"/>
                <a:ea typeface="ＭＳ Ｐゴシック" pitchFamily="-65" charset="-128"/>
              </a:defRPr>
            </a:lvl3pPr>
            <a:lvl4pPr marL="1257300" indent="-173038" algn="l" defTabSz="911225" rtl="0" eaLnBrk="1" fontAlgn="base" hangingPunct="1">
              <a:spcBef>
                <a:spcPct val="25000"/>
              </a:spcBef>
              <a:spcAft>
                <a:spcPct val="0"/>
              </a:spcAft>
              <a:buSzPct val="100000"/>
              <a:buChar char="–"/>
              <a:defRPr sz="1200">
                <a:solidFill>
                  <a:srgbClr val="49166D"/>
                </a:solidFill>
                <a:latin typeface="+mn-lt"/>
                <a:ea typeface="ＭＳ Ｐゴシック" pitchFamily="-65" charset="-128"/>
              </a:defRPr>
            </a:lvl4pPr>
            <a:lvl5pPr marL="16002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5pPr>
            <a:lvl6pPr marL="20574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6pPr>
            <a:lvl7pPr marL="25146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7pPr>
            <a:lvl8pPr marL="29718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8pPr>
            <a:lvl9pPr marL="34290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9pPr>
          </a:lstStyle>
          <a:p>
            <a:pPr marL="342900" indent="-342900">
              <a:buFont typeface="+mj-lt"/>
              <a:buAutoNum type="arabicPeriod"/>
            </a:pPr>
            <a:r>
              <a:rPr lang="en-US" sz="1800" kern="0" dirty="0" smtClean="0">
                <a:solidFill>
                  <a:srgbClr val="FF0000"/>
                </a:solidFill>
              </a:rPr>
              <a:t>What is the official name of the single abstract method of a FI?</a:t>
            </a:r>
          </a:p>
          <a:p>
            <a:pPr marL="342900" indent="-342900">
              <a:buFont typeface="+mj-lt"/>
              <a:buAutoNum type="arabicPeriod"/>
            </a:pPr>
            <a:r>
              <a:rPr lang="en-US" sz="1800" kern="0" dirty="0" smtClean="0">
                <a:solidFill>
                  <a:srgbClr val="FF0000"/>
                </a:solidFill>
              </a:rPr>
              <a:t>Give the names of a few Java 8 interfaces old and new which are now a FI.</a:t>
            </a:r>
          </a:p>
          <a:p>
            <a:pPr marL="342900" indent="-342900">
              <a:buFont typeface="+mj-lt"/>
              <a:buAutoNum type="arabicPeriod"/>
            </a:pPr>
            <a:r>
              <a:rPr lang="en-US" sz="1800" kern="0" dirty="0" smtClean="0">
                <a:solidFill>
                  <a:srgbClr val="FF0000"/>
                </a:solidFill>
              </a:rPr>
              <a:t>Give the name of a few Java 8 interfaces old or new which are a FI in practice.</a:t>
            </a:r>
          </a:p>
          <a:p>
            <a:pPr marL="342900" indent="-342900">
              <a:buFont typeface="+mj-lt"/>
              <a:buAutoNum type="arabicPeriod"/>
            </a:pPr>
            <a:r>
              <a:rPr lang="en-US" sz="1800" kern="0" dirty="0" smtClean="0">
                <a:solidFill>
                  <a:srgbClr val="FF0000"/>
                </a:solidFill>
              </a:rPr>
              <a:t>Give the name of a few existing Java interfaces which cannot be a FI. Explain why.</a:t>
            </a:r>
          </a:p>
          <a:p>
            <a:pPr marL="342900" indent="-342900">
              <a:buFont typeface="+mj-lt"/>
              <a:buAutoNum type="arabicPeriod"/>
            </a:pPr>
            <a:r>
              <a:rPr lang="en-US" sz="1800" kern="0" dirty="0" smtClean="0">
                <a:solidFill>
                  <a:srgbClr val="FF0000"/>
                </a:solidFill>
              </a:rPr>
              <a:t>Give </a:t>
            </a:r>
            <a:r>
              <a:rPr lang="en-US" sz="1800" kern="0" dirty="0">
                <a:solidFill>
                  <a:srgbClr val="FF0000"/>
                </a:solidFill>
              </a:rPr>
              <a:t>the name of an existing Java interface which cannot be a </a:t>
            </a:r>
            <a:r>
              <a:rPr lang="en-US" sz="1800" kern="0" dirty="0" smtClean="0">
                <a:solidFill>
                  <a:srgbClr val="FF0000"/>
                </a:solidFill>
              </a:rPr>
              <a:t>FI for the opposite reason. </a:t>
            </a:r>
            <a:r>
              <a:rPr lang="en-US" sz="1800" kern="0" dirty="0">
                <a:solidFill>
                  <a:srgbClr val="FF0000"/>
                </a:solidFill>
              </a:rPr>
              <a:t>Explain why.</a:t>
            </a:r>
          </a:p>
          <a:p>
            <a:pPr marL="342900" indent="-342900">
              <a:buFont typeface="+mj-lt"/>
              <a:buAutoNum type="arabicPeriod"/>
            </a:pPr>
            <a:r>
              <a:rPr lang="en-US" sz="1800" kern="0" dirty="0" smtClean="0">
                <a:solidFill>
                  <a:srgbClr val="FF0000"/>
                </a:solidFill>
              </a:rPr>
              <a:t>If my interface A extends interface B and if A is a FI, how can I break A by modifying B?</a:t>
            </a:r>
          </a:p>
          <a:p>
            <a:pPr marL="342900" indent="-342900">
              <a:buFont typeface="+mj-lt"/>
              <a:buAutoNum type="arabicPeriod"/>
            </a:pPr>
            <a:r>
              <a:rPr lang="en-US" sz="1800" kern="0" dirty="0" smtClean="0">
                <a:solidFill>
                  <a:srgbClr val="FF0000"/>
                </a:solidFill>
              </a:rPr>
              <a:t>What is the impact of default methods and static methods present in the interface on the capacity at being a FI?</a:t>
            </a:r>
          </a:p>
          <a:p>
            <a:pPr marL="342900" indent="-342900">
              <a:buFont typeface="+mj-lt"/>
              <a:buAutoNum type="arabicPeriod"/>
            </a:pPr>
            <a:r>
              <a:rPr lang="en-US" sz="1800" kern="0" dirty="0">
                <a:solidFill>
                  <a:srgbClr val="FF0000"/>
                </a:solidFill>
              </a:rPr>
              <a:t>My interface A extends </a:t>
            </a:r>
            <a:r>
              <a:rPr lang="en-US" sz="1800" kern="0" dirty="0" smtClean="0">
                <a:solidFill>
                  <a:srgbClr val="FF0000"/>
                </a:solidFill>
              </a:rPr>
              <a:t>the FI </a:t>
            </a:r>
            <a:r>
              <a:rPr lang="en-US" sz="1800" kern="0" dirty="0">
                <a:solidFill>
                  <a:srgbClr val="FF0000"/>
                </a:solidFill>
              </a:rPr>
              <a:t>B </a:t>
            </a:r>
            <a:r>
              <a:rPr lang="en-US" sz="1800" kern="0" dirty="0" smtClean="0">
                <a:solidFill>
                  <a:srgbClr val="FF0000"/>
                </a:solidFill>
              </a:rPr>
              <a:t>and </a:t>
            </a:r>
            <a:r>
              <a:rPr lang="en-US" sz="1800" kern="0" dirty="0">
                <a:solidFill>
                  <a:srgbClr val="FF0000"/>
                </a:solidFill>
              </a:rPr>
              <a:t>A is also an effective FI. How come</a:t>
            </a:r>
            <a:r>
              <a:rPr lang="en-US" sz="1800" kern="0" dirty="0" smtClean="0">
                <a:solidFill>
                  <a:srgbClr val="FF0000"/>
                </a:solidFill>
              </a:rPr>
              <a:t>?</a:t>
            </a:r>
          </a:p>
          <a:p>
            <a:pPr marL="342900" indent="-342900">
              <a:buFont typeface="+mj-lt"/>
              <a:buAutoNum type="arabicPeriod"/>
            </a:pPr>
            <a:r>
              <a:rPr lang="en-US" sz="1800" kern="0" dirty="0">
                <a:solidFill>
                  <a:srgbClr val="FF0000"/>
                </a:solidFill>
              </a:rPr>
              <a:t>In a FI, can you override a method of Object creating a default method for it?</a:t>
            </a:r>
            <a:endParaRPr lang="en-US" sz="1800" kern="0" dirty="0" smtClean="0">
              <a:solidFill>
                <a:srgbClr val="FF0000"/>
              </a:solidFill>
            </a:endParaRPr>
          </a:p>
          <a:p>
            <a:endParaRPr lang="en-US" sz="1800" kern="0" dirty="0" smtClean="0"/>
          </a:p>
          <a:p>
            <a:endParaRPr lang="en-US" sz="1800" kern="0" dirty="0" smtClean="0"/>
          </a:p>
        </p:txBody>
      </p:sp>
    </p:spTree>
    <p:extLst>
      <p:ext uri="{BB962C8B-B14F-4D97-AF65-F5344CB8AC3E}">
        <p14:creationId xmlns:p14="http://schemas.microsoft.com/office/powerpoint/2010/main" val="71033229"/>
      </p:ext>
    </p:extLst>
  </p:cSld>
  <p:clrMapOvr>
    <a:masterClrMapping/>
  </p:clrMapOvr>
  <p:transition spd="med" advTm="12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dirty="0" smtClean="0"/>
              <a:t>Topic 1-2 : Q&amp;A</a:t>
            </a:r>
            <a:endParaRPr lang="en-US" dirty="0"/>
          </a:p>
        </p:txBody>
      </p:sp>
      <p:sp>
        <p:nvSpPr>
          <p:cNvPr id="130051" name="Rectangle 3"/>
          <p:cNvSpPr>
            <a:spLocks noGrp="1" noChangeArrowheads="1"/>
          </p:cNvSpPr>
          <p:nvPr>
            <p:ph idx="1"/>
          </p:nvPr>
        </p:nvSpPr>
        <p:spPr>
          <a:xfrm>
            <a:off x="519386" y="1074738"/>
            <a:ext cx="8153400" cy="4297362"/>
          </a:xfrm>
        </p:spPr>
        <p:txBody>
          <a:bodyPr/>
          <a:lstStyle/>
          <a:p>
            <a:endParaRPr lang="en-US" dirty="0" smtClean="0"/>
          </a:p>
          <a:p>
            <a:endParaRPr lang="en-US" dirty="0"/>
          </a:p>
          <a:p>
            <a:endParaRPr lang="en-US" dirty="0" smtClean="0"/>
          </a:p>
        </p:txBody>
      </p:sp>
      <p:sp>
        <p:nvSpPr>
          <p:cNvPr id="5" name="Rectangle 3"/>
          <p:cNvSpPr txBox="1">
            <a:spLocks noChangeArrowheads="1"/>
          </p:cNvSpPr>
          <p:nvPr/>
        </p:nvSpPr>
        <p:spPr bwMode="auto">
          <a:xfrm>
            <a:off x="527050" y="949911"/>
            <a:ext cx="8153400" cy="5175681"/>
          </a:xfrm>
          <a:prstGeom prst="rect">
            <a:avLst/>
          </a:prstGeom>
          <a:noFill/>
          <a:ln w="0">
            <a:noFill/>
            <a:miter lim="800000"/>
            <a:headEnd/>
            <a:tailEnd/>
          </a:ln>
        </p:spPr>
        <p:txBody>
          <a:bodyPr vert="horz" wrap="square" lIns="90488" tIns="44450" rIns="90488" bIns="44450" numCol="1" anchor="t" anchorCtr="0" compatLnSpc="1">
            <a:prstTxWarp prst="textNoShape">
              <a:avLst/>
            </a:prstTxWarp>
          </a:bodyPr>
          <a:lstStyle>
            <a:lvl1pPr marL="285750" indent="-285750" algn="l" defTabSz="911225" rtl="0" eaLnBrk="1" fontAlgn="base" hangingPunct="1">
              <a:spcBef>
                <a:spcPct val="25000"/>
              </a:spcBef>
              <a:spcAft>
                <a:spcPct val="0"/>
              </a:spcAft>
              <a:buClr>
                <a:srgbClr val="66CC00"/>
              </a:buClr>
              <a:buSzPct val="65000"/>
              <a:buFont typeface="Wingdings" pitchFamily="-65" charset="2"/>
              <a:buChar char="n"/>
              <a:defRPr>
                <a:solidFill>
                  <a:srgbClr val="49166D"/>
                </a:solidFill>
                <a:latin typeface="+mn-lt"/>
                <a:ea typeface="ＭＳ Ｐゴシック" pitchFamily="-65" charset="-128"/>
                <a:cs typeface="ＭＳ Ｐゴシック" pitchFamily="-65" charset="-128"/>
              </a:defRPr>
            </a:lvl1pPr>
            <a:lvl2pPr marL="636588" indent="-236538" algn="l" defTabSz="911225" rtl="0" eaLnBrk="1" fontAlgn="base" hangingPunct="1">
              <a:spcBef>
                <a:spcPct val="25000"/>
              </a:spcBef>
              <a:spcAft>
                <a:spcPct val="0"/>
              </a:spcAft>
              <a:buClr>
                <a:srgbClr val="49166D"/>
              </a:buClr>
              <a:buChar char="–"/>
              <a:defRPr sz="1400">
                <a:solidFill>
                  <a:srgbClr val="49166D"/>
                </a:solidFill>
                <a:latin typeface="+mn-lt"/>
                <a:ea typeface="ＭＳ Ｐゴシック" pitchFamily="-65" charset="-128"/>
              </a:defRPr>
            </a:lvl2pPr>
            <a:lvl3pPr marL="969963" indent="-219075" algn="l" defTabSz="911225" rtl="0" eaLnBrk="1" fontAlgn="base" hangingPunct="1">
              <a:spcBef>
                <a:spcPct val="25000"/>
              </a:spcBef>
              <a:spcAft>
                <a:spcPct val="0"/>
              </a:spcAft>
              <a:buClr>
                <a:srgbClr val="49166D"/>
              </a:buClr>
              <a:buSzPct val="50000"/>
              <a:buFont typeface="Wingdings" pitchFamily="-65" charset="2"/>
              <a:buChar char="n"/>
              <a:defRPr sz="1400">
                <a:solidFill>
                  <a:srgbClr val="49166D"/>
                </a:solidFill>
                <a:latin typeface="+mn-lt"/>
                <a:ea typeface="ＭＳ Ｐゴシック" pitchFamily="-65" charset="-128"/>
              </a:defRPr>
            </a:lvl3pPr>
            <a:lvl4pPr marL="1257300" indent="-173038" algn="l" defTabSz="911225" rtl="0" eaLnBrk="1" fontAlgn="base" hangingPunct="1">
              <a:spcBef>
                <a:spcPct val="25000"/>
              </a:spcBef>
              <a:spcAft>
                <a:spcPct val="0"/>
              </a:spcAft>
              <a:buSzPct val="100000"/>
              <a:buChar char="–"/>
              <a:defRPr sz="1200">
                <a:solidFill>
                  <a:srgbClr val="49166D"/>
                </a:solidFill>
                <a:latin typeface="+mn-lt"/>
                <a:ea typeface="ＭＳ Ｐゴシック" pitchFamily="-65" charset="-128"/>
              </a:defRPr>
            </a:lvl4pPr>
            <a:lvl5pPr marL="16002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5pPr>
            <a:lvl6pPr marL="20574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6pPr>
            <a:lvl7pPr marL="25146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7pPr>
            <a:lvl8pPr marL="29718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8pPr>
            <a:lvl9pPr marL="34290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9pPr>
          </a:lstStyle>
          <a:p>
            <a:pPr>
              <a:buFont typeface="+mj-lt"/>
              <a:buAutoNum type="arabicPeriod"/>
            </a:pPr>
            <a:r>
              <a:rPr lang="en-US" sz="1300" kern="0" dirty="0">
                <a:solidFill>
                  <a:srgbClr val="FF0000"/>
                </a:solidFill>
              </a:rPr>
              <a:t>What is the official name of the single abstract method of a FI</a:t>
            </a:r>
            <a:r>
              <a:rPr lang="en-US" sz="1300" kern="0" dirty="0" smtClean="0">
                <a:solidFill>
                  <a:srgbClr val="FF0000"/>
                </a:solidFill>
              </a:rPr>
              <a:t>?</a:t>
            </a:r>
            <a:br>
              <a:rPr lang="en-US" sz="1300" kern="0" dirty="0" smtClean="0">
                <a:solidFill>
                  <a:srgbClr val="FF0000"/>
                </a:solidFill>
              </a:rPr>
            </a:br>
            <a:r>
              <a:rPr lang="en-US" sz="1300" kern="0" dirty="0"/>
              <a:t>	</a:t>
            </a:r>
            <a:r>
              <a:rPr lang="en-US" sz="1300" kern="0" dirty="0" smtClean="0"/>
              <a:t>The </a:t>
            </a:r>
            <a:r>
              <a:rPr lang="en-US" sz="1300" i="1" kern="0" dirty="0" smtClean="0"/>
              <a:t>functional method</a:t>
            </a:r>
            <a:r>
              <a:rPr lang="en-US" sz="1300" kern="0" dirty="0" smtClean="0"/>
              <a:t> (FM)</a:t>
            </a:r>
            <a:endParaRPr lang="en-US" sz="1300" kern="0" dirty="0">
              <a:solidFill>
                <a:srgbClr val="FF0000"/>
              </a:solidFill>
            </a:endParaRPr>
          </a:p>
          <a:p>
            <a:pPr>
              <a:buFont typeface="+mj-lt"/>
              <a:buAutoNum type="arabicPeriod"/>
            </a:pPr>
            <a:r>
              <a:rPr lang="en-US" sz="1300" kern="0" dirty="0" smtClean="0">
                <a:solidFill>
                  <a:srgbClr val="FF0000"/>
                </a:solidFill>
              </a:rPr>
              <a:t>Give the names of a few Java 8 interfaces old and new which are now a FI.</a:t>
            </a:r>
            <a:br>
              <a:rPr lang="en-US" sz="1300" kern="0" dirty="0" smtClean="0">
                <a:solidFill>
                  <a:srgbClr val="FF0000"/>
                </a:solidFill>
              </a:rPr>
            </a:br>
            <a:r>
              <a:rPr lang="en-US" sz="1300" kern="0" dirty="0" smtClean="0"/>
              <a:t>	Function, Supplier, Runnable, Comparator</a:t>
            </a:r>
          </a:p>
          <a:p>
            <a:pPr>
              <a:buFont typeface="+mj-lt"/>
              <a:buAutoNum type="arabicPeriod"/>
            </a:pPr>
            <a:r>
              <a:rPr lang="en-US" sz="1300" kern="0" dirty="0" smtClean="0">
                <a:solidFill>
                  <a:srgbClr val="FF0000"/>
                </a:solidFill>
              </a:rPr>
              <a:t>Give the names of a few Java 8 interfaces old or new which are a FI in practice.</a:t>
            </a:r>
            <a:br>
              <a:rPr lang="en-US" sz="1300" kern="0" dirty="0" smtClean="0">
                <a:solidFill>
                  <a:srgbClr val="FF0000"/>
                </a:solidFill>
              </a:rPr>
            </a:br>
            <a:r>
              <a:rPr lang="en-US" sz="1300" kern="0" dirty="0" smtClean="0"/>
              <a:t>	Observer, </a:t>
            </a:r>
            <a:r>
              <a:rPr lang="en-US" sz="1300" kern="0" dirty="0" err="1" smtClean="0"/>
              <a:t>Formattable</a:t>
            </a:r>
            <a:endParaRPr lang="en-US" sz="1300" kern="0" dirty="0" smtClean="0"/>
          </a:p>
          <a:p>
            <a:pPr>
              <a:buFont typeface="+mj-lt"/>
              <a:buAutoNum type="arabicPeriod"/>
            </a:pPr>
            <a:r>
              <a:rPr lang="en-US" sz="1300" kern="0" dirty="0" smtClean="0">
                <a:solidFill>
                  <a:srgbClr val="FF0000"/>
                </a:solidFill>
              </a:rPr>
              <a:t>Give the names of a few existing Java interfaces which cannot be a FI. Explain why.</a:t>
            </a:r>
            <a:br>
              <a:rPr lang="en-US" sz="1300" kern="0" dirty="0" smtClean="0">
                <a:solidFill>
                  <a:srgbClr val="FF0000"/>
                </a:solidFill>
              </a:rPr>
            </a:br>
            <a:r>
              <a:rPr lang="en-US" sz="1300" kern="0" dirty="0" smtClean="0"/>
              <a:t>	</a:t>
            </a:r>
            <a:r>
              <a:rPr lang="en-US" sz="1300" kern="0" dirty="0" err="1" smtClean="0"/>
              <a:t>Serializable</a:t>
            </a:r>
            <a:r>
              <a:rPr lang="en-US" sz="1300" kern="0" dirty="0" smtClean="0"/>
              <a:t>, </a:t>
            </a:r>
            <a:r>
              <a:rPr lang="en-US" sz="1300" kern="0" dirty="0" err="1" smtClean="0"/>
              <a:t>EventListener</a:t>
            </a:r>
            <a:r>
              <a:rPr lang="en-US" sz="1300" kern="0" dirty="0" smtClean="0"/>
              <a:t> (no method)</a:t>
            </a:r>
          </a:p>
          <a:p>
            <a:pPr>
              <a:buFont typeface="+mj-lt"/>
              <a:buAutoNum type="arabicPeriod"/>
            </a:pPr>
            <a:r>
              <a:rPr lang="en-US" sz="1300" kern="0" dirty="0" smtClean="0">
                <a:solidFill>
                  <a:srgbClr val="FF0000"/>
                </a:solidFill>
              </a:rPr>
              <a:t>Give </a:t>
            </a:r>
            <a:r>
              <a:rPr lang="en-US" sz="1300" kern="0" dirty="0">
                <a:solidFill>
                  <a:srgbClr val="FF0000"/>
                </a:solidFill>
              </a:rPr>
              <a:t>the name of an existing Java interface which cannot be a </a:t>
            </a:r>
            <a:r>
              <a:rPr lang="en-US" sz="1300" kern="0" dirty="0" smtClean="0">
                <a:solidFill>
                  <a:srgbClr val="FF0000"/>
                </a:solidFill>
              </a:rPr>
              <a:t>FI for the opposite reason. </a:t>
            </a:r>
            <a:r>
              <a:rPr lang="en-US" sz="1300" kern="0" dirty="0">
                <a:solidFill>
                  <a:srgbClr val="FF0000"/>
                </a:solidFill>
              </a:rPr>
              <a:t>Explain why</a:t>
            </a:r>
            <a:r>
              <a:rPr lang="en-US" sz="1300" kern="0" dirty="0" smtClean="0">
                <a:solidFill>
                  <a:srgbClr val="FF0000"/>
                </a:solidFill>
              </a:rPr>
              <a:t>.</a:t>
            </a:r>
            <a:br>
              <a:rPr lang="en-US" sz="1300" kern="0" dirty="0" smtClean="0">
                <a:solidFill>
                  <a:srgbClr val="FF0000"/>
                </a:solidFill>
              </a:rPr>
            </a:br>
            <a:r>
              <a:rPr lang="en-US" sz="1300" kern="0" dirty="0" smtClean="0"/>
              <a:t>	List, Iterator, Enumerator (too many abstract methods)</a:t>
            </a:r>
            <a:endParaRPr lang="en-US" sz="1300" kern="0" dirty="0"/>
          </a:p>
          <a:p>
            <a:pPr>
              <a:buFont typeface="+mj-lt"/>
              <a:buAutoNum type="arabicPeriod"/>
            </a:pPr>
            <a:r>
              <a:rPr lang="en-US" sz="1300" kern="0" dirty="0" smtClean="0">
                <a:solidFill>
                  <a:srgbClr val="FF0000"/>
                </a:solidFill>
              </a:rPr>
              <a:t>If my interface A extends interface B and if A is a FI, how can I break A by modifying B?</a:t>
            </a:r>
            <a:br>
              <a:rPr lang="en-US" sz="1300" kern="0" dirty="0" smtClean="0">
                <a:solidFill>
                  <a:srgbClr val="FF0000"/>
                </a:solidFill>
              </a:rPr>
            </a:br>
            <a:r>
              <a:rPr lang="en-US" sz="1300" kern="0" dirty="0" smtClean="0"/>
              <a:t>	By adding an abstract method in B, making 2 abstract methods to implement for any A instance</a:t>
            </a:r>
          </a:p>
          <a:p>
            <a:pPr>
              <a:buFont typeface="+mj-lt"/>
              <a:buAutoNum type="arabicPeriod"/>
            </a:pPr>
            <a:r>
              <a:rPr lang="en-US" sz="1300" kern="0" dirty="0">
                <a:solidFill>
                  <a:srgbClr val="FF0000"/>
                </a:solidFill>
              </a:rPr>
              <a:t>What is the impact of default methods and static methods present in the interface on the capacity at being a </a:t>
            </a:r>
            <a:r>
              <a:rPr lang="en-US" sz="1300" kern="0" dirty="0" smtClean="0">
                <a:solidFill>
                  <a:srgbClr val="FF0000"/>
                </a:solidFill>
              </a:rPr>
              <a:t>FI?</a:t>
            </a:r>
            <a:br>
              <a:rPr lang="en-US" sz="1300" kern="0" dirty="0" smtClean="0">
                <a:solidFill>
                  <a:srgbClr val="FF0000"/>
                </a:solidFill>
              </a:rPr>
            </a:br>
            <a:r>
              <a:rPr lang="en-US" sz="1300" kern="0" dirty="0" smtClean="0"/>
              <a:t>	None, you can add tons of them w/o changing the FI aspect.</a:t>
            </a:r>
          </a:p>
          <a:p>
            <a:pPr>
              <a:buFont typeface="+mj-lt"/>
              <a:buAutoNum type="arabicPeriod"/>
            </a:pPr>
            <a:r>
              <a:rPr lang="en-US" sz="1300" kern="0" dirty="0" smtClean="0">
                <a:solidFill>
                  <a:srgbClr val="FF0000"/>
                </a:solidFill>
              </a:rPr>
              <a:t>My </a:t>
            </a:r>
            <a:r>
              <a:rPr lang="en-US" sz="1300" kern="0" dirty="0">
                <a:solidFill>
                  <a:srgbClr val="FF0000"/>
                </a:solidFill>
              </a:rPr>
              <a:t>interface A extends interface B </a:t>
            </a:r>
            <a:r>
              <a:rPr lang="en-US" sz="1300" kern="0" dirty="0" smtClean="0">
                <a:solidFill>
                  <a:srgbClr val="FF0000"/>
                </a:solidFill>
              </a:rPr>
              <a:t>which is a FI and A is also an effective FI. How come?</a:t>
            </a:r>
            <a:br>
              <a:rPr lang="en-US" sz="1300" kern="0" dirty="0" smtClean="0">
                <a:solidFill>
                  <a:srgbClr val="FF0000"/>
                </a:solidFill>
              </a:rPr>
            </a:br>
            <a:r>
              <a:rPr lang="en-US" sz="1300" kern="0" dirty="0" smtClean="0"/>
              <a:t>	I have added no abstract method in A or defined a method with the same signature. Adding static or default makes no change. I may have also implemented the abstract method from B making it a default method but added another abstract method keeping the count of abstract methods at one.</a:t>
            </a:r>
          </a:p>
          <a:p>
            <a:pPr>
              <a:buFont typeface="+mj-lt"/>
              <a:buAutoNum type="arabicPeriod"/>
            </a:pPr>
            <a:r>
              <a:rPr lang="en-US" sz="1300" kern="0" dirty="0" smtClean="0">
                <a:solidFill>
                  <a:srgbClr val="FF0000"/>
                </a:solidFill>
              </a:rPr>
              <a:t>In a FI, can you override a method of Object creating a default method for it?</a:t>
            </a:r>
            <a:r>
              <a:rPr lang="en-US" sz="1300" kern="0" dirty="0">
                <a:solidFill>
                  <a:srgbClr val="FF0000"/>
                </a:solidFill>
              </a:rPr>
              <a:t/>
            </a:r>
            <a:br>
              <a:rPr lang="en-US" sz="1300" kern="0" dirty="0">
                <a:solidFill>
                  <a:srgbClr val="FF0000"/>
                </a:solidFill>
              </a:rPr>
            </a:br>
            <a:r>
              <a:rPr lang="en-US" sz="1300" kern="0" dirty="0"/>
              <a:t>	</a:t>
            </a:r>
            <a:r>
              <a:rPr lang="en-US" sz="1300" kern="0" dirty="0" smtClean="0"/>
              <a:t>No but you can mark it as abstract to highlight a specific contract for this FI or a need to override it in a given way. This also includes finalize(). </a:t>
            </a:r>
            <a:r>
              <a:rPr lang="en-US" sz="1300" kern="0" dirty="0" err="1" smtClean="0"/>
              <a:t>classFinalize</a:t>
            </a:r>
            <a:r>
              <a:rPr lang="en-US" sz="1300" kern="0" dirty="0" smtClean="0"/>
              <a:t>() can be used as a static method of the FI. If you extend an interface and you override a default method (non object) of it, marking is as abstract then you have to implement it in the concrete class.</a:t>
            </a:r>
            <a:endParaRPr lang="en-US" sz="1300" kern="0" dirty="0"/>
          </a:p>
          <a:p>
            <a:pPr>
              <a:buFont typeface="+mj-lt"/>
              <a:buAutoNum type="arabicPeriod"/>
            </a:pPr>
            <a:endParaRPr lang="en-US" sz="1300" kern="0" dirty="0"/>
          </a:p>
          <a:p>
            <a:endParaRPr lang="en-US" sz="1400" kern="0" dirty="0" smtClean="0"/>
          </a:p>
          <a:p>
            <a:endParaRPr lang="en-US" sz="1800" kern="0" dirty="0" smtClean="0"/>
          </a:p>
          <a:p>
            <a:endParaRPr lang="en-US" sz="1800" kern="0" dirty="0" smtClean="0"/>
          </a:p>
        </p:txBody>
      </p:sp>
    </p:spTree>
    <p:extLst>
      <p:ext uri="{BB962C8B-B14F-4D97-AF65-F5344CB8AC3E}">
        <p14:creationId xmlns:p14="http://schemas.microsoft.com/office/powerpoint/2010/main" val="2270535768"/>
      </p:ext>
    </p:extLst>
  </p:cSld>
  <p:clrMapOvr>
    <a:masterClrMapping/>
  </p:clrMapOvr>
  <p:transition spd="med" advTm="12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dirty="0" smtClean="0"/>
              <a:t>Topic 1-3 : Lambda expression</a:t>
            </a:r>
            <a:endParaRPr lang="en-US" dirty="0"/>
          </a:p>
        </p:txBody>
      </p:sp>
      <p:sp>
        <p:nvSpPr>
          <p:cNvPr id="130051" name="Rectangle 3"/>
          <p:cNvSpPr>
            <a:spLocks noGrp="1" noChangeArrowheads="1"/>
          </p:cNvSpPr>
          <p:nvPr>
            <p:ph idx="1"/>
          </p:nvPr>
        </p:nvSpPr>
        <p:spPr>
          <a:xfrm>
            <a:off x="257452" y="958789"/>
            <a:ext cx="8629096" cy="5122416"/>
          </a:xfrm>
        </p:spPr>
        <p:txBody>
          <a:bodyPr/>
          <a:lstStyle/>
          <a:p>
            <a:r>
              <a:rPr lang="en-US" sz="1200" dirty="0"/>
              <a:t>Describe a Lambda expression; refactor the code that use anonymous inner class to use Lambda expression; including type inference, target </a:t>
            </a:r>
            <a:r>
              <a:rPr lang="en-US" sz="1200" dirty="0" smtClean="0"/>
              <a:t>typing</a:t>
            </a:r>
          </a:p>
          <a:p>
            <a:r>
              <a:rPr lang="en-US" sz="1200" dirty="0" smtClean="0"/>
              <a:t>Lambdas: </a:t>
            </a:r>
            <a:r>
              <a:rPr lang="en-US" sz="1200" dirty="0" smtClean="0">
                <a:hlinkClick r:id="rId3"/>
              </a:rPr>
              <a:t>JLS 15.27</a:t>
            </a:r>
            <a:r>
              <a:rPr lang="en-US" sz="1200" dirty="0" smtClean="0"/>
              <a:t>, J8IA Ch.2,  </a:t>
            </a:r>
            <a:r>
              <a:rPr lang="en-US" sz="1200" dirty="0">
                <a:hlinkClick r:id="rId4"/>
              </a:rPr>
              <a:t>http://docs.oracle.com/javase/tutorial/java/javaOO/lambdaexpressions.html</a:t>
            </a:r>
            <a:endParaRPr lang="en-US" sz="1200" dirty="0" smtClean="0"/>
          </a:p>
          <a:p>
            <a:r>
              <a:rPr lang="en-US" sz="1200" dirty="0" smtClean="0"/>
              <a:t>Target typing: J8IA A2, </a:t>
            </a:r>
            <a:r>
              <a:rPr lang="en-US" sz="1200" dirty="0" smtClean="0">
                <a:hlinkClick r:id="rId5"/>
              </a:rPr>
              <a:t>http</a:t>
            </a:r>
            <a:r>
              <a:rPr lang="en-US" sz="1200" dirty="0">
                <a:hlinkClick r:id="rId5"/>
              </a:rPr>
              <a:t>://</a:t>
            </a:r>
            <a:r>
              <a:rPr lang="en-US" sz="1200" dirty="0" smtClean="0">
                <a:hlinkClick r:id="rId5"/>
              </a:rPr>
              <a:t>docs.oracle.com/javase/tutorial/java/javaOO/lambdaexpressions.html#target-typing</a:t>
            </a:r>
            <a:r>
              <a:rPr lang="en-US" sz="1200" dirty="0" smtClean="0"/>
              <a:t/>
            </a:r>
            <a:br>
              <a:rPr lang="en-US" sz="1200" dirty="0" smtClean="0"/>
            </a:br>
            <a:r>
              <a:rPr lang="en-US" sz="1200" dirty="0" smtClean="0"/>
              <a:t>	</a:t>
            </a:r>
            <a:r>
              <a:rPr lang="en-US" sz="1200" dirty="0"/>
              <a:t>and section 4 </a:t>
            </a:r>
            <a:r>
              <a:rPr lang="en-US" sz="1200" dirty="0">
                <a:hlinkClick r:id="rId6"/>
              </a:rPr>
              <a:t>http://cr.openjdk.java.net/~</a:t>
            </a:r>
            <a:r>
              <a:rPr lang="en-US" sz="1200" dirty="0" smtClean="0">
                <a:hlinkClick r:id="rId6"/>
              </a:rPr>
              <a:t>briangoetz/lambda/lambda-state-final.html</a:t>
            </a:r>
            <a:endParaRPr lang="en-US" sz="1200" dirty="0"/>
          </a:p>
          <a:p>
            <a:r>
              <a:rPr lang="en-US" sz="1200" dirty="0"/>
              <a:t>A lambda is close to an anonymous </a:t>
            </a:r>
            <a:r>
              <a:rPr lang="en-US" sz="1200" dirty="0" smtClean="0"/>
              <a:t>class/interface </a:t>
            </a:r>
            <a:r>
              <a:rPr lang="en-US" sz="1200" dirty="0"/>
              <a:t>instance as it can be used as an parameter of a method call. It can access static and member fields and methods </a:t>
            </a:r>
            <a:r>
              <a:rPr lang="en-US" sz="1200" dirty="0" smtClean="0"/>
              <a:t>of the outer class the </a:t>
            </a:r>
            <a:r>
              <a:rPr lang="en-US" sz="1200" dirty="0"/>
              <a:t>same way. It can also access “constant” method parameters or “constant” local </a:t>
            </a:r>
            <a:r>
              <a:rPr lang="en-US" sz="1200" dirty="0" smtClean="0"/>
              <a:t>variables. </a:t>
            </a:r>
            <a:r>
              <a:rPr lang="en-US" sz="1200" dirty="0"/>
              <a:t>You can consider </a:t>
            </a:r>
            <a:r>
              <a:rPr lang="en-US" sz="1200" dirty="0" smtClean="0"/>
              <a:t>the </a:t>
            </a:r>
            <a:r>
              <a:rPr lang="en-US" sz="1200" dirty="0"/>
              <a:t>lambda </a:t>
            </a:r>
            <a:r>
              <a:rPr lang="en-US" sz="1200" dirty="0" smtClean="0"/>
              <a:t>code as </a:t>
            </a:r>
            <a:r>
              <a:rPr lang="en-US" sz="1200" dirty="0"/>
              <a:t>an anonymous method (w/o a name</a:t>
            </a:r>
            <a:r>
              <a:rPr lang="en-US" sz="1200" dirty="0" smtClean="0"/>
              <a:t>). We use the arrow notation “-&gt;” used in other languages too e.g. </a:t>
            </a:r>
            <a:r>
              <a:rPr lang="en-US" sz="1200" dirty="0" smtClean="0">
                <a:solidFill>
                  <a:srgbClr val="000000"/>
                </a:solidFill>
              </a:rPr>
              <a:t>(String a) -&gt; </a:t>
            </a:r>
            <a:r>
              <a:rPr lang="en-US" sz="1200" dirty="0" err="1" smtClean="0">
                <a:solidFill>
                  <a:srgbClr val="000000"/>
                </a:solidFill>
              </a:rPr>
              <a:t>a.length</a:t>
            </a:r>
            <a:r>
              <a:rPr lang="en-US" sz="1200" dirty="0" smtClean="0">
                <a:solidFill>
                  <a:srgbClr val="000000"/>
                </a:solidFill>
              </a:rPr>
              <a:t>();</a:t>
            </a:r>
          </a:p>
          <a:p>
            <a:r>
              <a:rPr lang="en-US" sz="1200" dirty="0" smtClean="0">
                <a:solidFill>
                  <a:schemeClr val="tx1"/>
                </a:solidFill>
              </a:rPr>
              <a:t>A lambda is a valid replacement for any FI (declared or implicit) value, this because the lambda code provides </a:t>
            </a:r>
            <a:r>
              <a:rPr lang="en-US" sz="1200" u="sng" dirty="0" smtClean="0">
                <a:solidFill>
                  <a:schemeClr val="tx1"/>
                </a:solidFill>
              </a:rPr>
              <a:t>one and only one </a:t>
            </a:r>
            <a:r>
              <a:rPr lang="en-US" sz="1200" dirty="0" smtClean="0">
                <a:solidFill>
                  <a:schemeClr val="tx1"/>
                </a:solidFill>
              </a:rPr>
              <a:t>missing abstract method implementation.</a:t>
            </a:r>
            <a:endParaRPr lang="en-US" sz="1200" dirty="0">
              <a:solidFill>
                <a:schemeClr val="tx1"/>
              </a:solidFill>
            </a:endParaRPr>
          </a:p>
          <a:p>
            <a:r>
              <a:rPr lang="en-US" sz="1200" dirty="0" smtClean="0"/>
              <a:t>Neither the anonymous class nor the lambda can define </a:t>
            </a:r>
            <a:r>
              <a:rPr lang="en-US" sz="1200" dirty="0"/>
              <a:t>a constructor but the anonymous class can have initialization </a:t>
            </a:r>
            <a:r>
              <a:rPr lang="en-US" sz="1200" dirty="0" smtClean="0"/>
              <a:t>blocks (not static). The anonymous class can have member fields, the lambda (method) just local variables. Both can have static final fields (but coming from the interface for the lambda).</a:t>
            </a:r>
            <a:endParaRPr lang="en-US" sz="1200" dirty="0"/>
          </a:p>
          <a:p>
            <a:r>
              <a:rPr lang="en-US" sz="1200" dirty="0"/>
              <a:t>A difference is that an anonymous class instance can have static final fields and can implement or override multiple methods while the lambda instance can/must implement a single method (w/o naming it), the </a:t>
            </a:r>
            <a:r>
              <a:rPr lang="en-US" sz="1200" dirty="0" smtClean="0"/>
              <a:t>functional </a:t>
            </a:r>
            <a:r>
              <a:rPr lang="en-US" sz="1200" dirty="0"/>
              <a:t>one defined in </a:t>
            </a:r>
            <a:r>
              <a:rPr lang="en-US" sz="1200" dirty="0" smtClean="0"/>
              <a:t>the FI, </a:t>
            </a:r>
            <a:r>
              <a:rPr lang="en-US" sz="1200" dirty="0"/>
              <a:t>defined or implicit. It can however have multiple statements.</a:t>
            </a:r>
          </a:p>
          <a:p>
            <a:r>
              <a:rPr lang="en-US" sz="1200" dirty="0"/>
              <a:t>A lambda expression </a:t>
            </a:r>
            <a:r>
              <a:rPr lang="en-US" sz="1200" dirty="0" smtClean="0"/>
              <a:t>returning a value is </a:t>
            </a:r>
            <a:r>
              <a:rPr lang="en-US" sz="1200" dirty="0"/>
              <a:t>a valid substitute for a </a:t>
            </a:r>
            <a:r>
              <a:rPr lang="en-US" sz="1200" dirty="0" smtClean="0"/>
              <a:t>FI </a:t>
            </a:r>
            <a:r>
              <a:rPr lang="en-US" sz="1200" dirty="0"/>
              <a:t>w/ a void </a:t>
            </a:r>
            <a:r>
              <a:rPr lang="en-US" sz="1200" dirty="0" smtClean="0"/>
              <a:t>return type. If you use the return keyword with an expression, the type must match the single abstract method return type.</a:t>
            </a:r>
          </a:p>
          <a:p>
            <a:pPr marL="285750" lvl="1" indent="-285750">
              <a:buClr>
                <a:srgbClr val="66CC00"/>
              </a:buClr>
              <a:buSzPct val="65000"/>
              <a:buFont typeface="Wingdings" pitchFamily="-65" charset="2"/>
              <a:buChar char="n"/>
            </a:pPr>
            <a:r>
              <a:rPr lang="en-CA" sz="1200" dirty="0"/>
              <a:t>You can serialize a lambda expression if its target type and its captured arguments are serializable. However, like inner classes, the </a:t>
            </a:r>
            <a:r>
              <a:rPr lang="en-CA" sz="1200" dirty="0" smtClean="0"/>
              <a:t>(persistent) serialization </a:t>
            </a:r>
            <a:r>
              <a:rPr lang="en-CA" sz="1200" dirty="0"/>
              <a:t>of lambda expressions is strongly discouraged</a:t>
            </a:r>
            <a:r>
              <a:rPr lang="en-CA" sz="1200" dirty="0" smtClean="0"/>
              <a:t>.</a:t>
            </a:r>
            <a:r>
              <a:rPr lang="en-US" sz="1200" dirty="0"/>
              <a:t> </a:t>
            </a:r>
            <a:r>
              <a:rPr lang="en-US" sz="1200" dirty="0" smtClean="0"/>
              <a:t>[</a:t>
            </a:r>
            <a:r>
              <a:rPr lang="en-US" sz="1200" dirty="0"/>
              <a:t>BGLS</a:t>
            </a:r>
            <a:r>
              <a:rPr lang="en-US" sz="1200" dirty="0" smtClean="0"/>
              <a:t>]</a:t>
            </a:r>
            <a:endParaRPr lang="en-CA" sz="1200" dirty="0" smtClean="0"/>
          </a:p>
          <a:p>
            <a:r>
              <a:rPr lang="en-CA" sz="1200" dirty="0" smtClean="0"/>
              <a:t>Depending on what the lambda expression uses from the outside, if the line creating it is called again, the same lambda instance will be reused or a new one created. </a:t>
            </a:r>
          </a:p>
          <a:p>
            <a:r>
              <a:rPr lang="en-CA" sz="1200" dirty="0" smtClean="0"/>
              <a:t>The lambda code implementing the abstract method of the FI has no access to the default and static methods of the FI. The returned interface has access to all the methods as expected.</a:t>
            </a:r>
            <a:endParaRPr lang="en-US" sz="1200" dirty="0"/>
          </a:p>
          <a:p>
            <a:endParaRPr lang="en-US" dirty="0" smtClean="0"/>
          </a:p>
          <a:p>
            <a:endParaRPr lang="en-US" dirty="0"/>
          </a:p>
          <a:p>
            <a:endParaRPr lang="en-US" dirty="0" smtClean="0"/>
          </a:p>
        </p:txBody>
      </p:sp>
    </p:spTree>
    <p:extLst>
      <p:ext uri="{BB962C8B-B14F-4D97-AF65-F5344CB8AC3E}">
        <p14:creationId xmlns:p14="http://schemas.microsoft.com/office/powerpoint/2010/main" val="12307658"/>
      </p:ext>
    </p:extLst>
  </p:cSld>
  <p:clrMapOvr>
    <a:masterClrMapping/>
  </p:clrMapOvr>
  <p:transition spd="med" advTm="12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List of topics</a:t>
            </a:r>
            <a:endParaRPr lang="en-CA" dirty="0"/>
          </a:p>
        </p:txBody>
      </p:sp>
      <p:sp>
        <p:nvSpPr>
          <p:cNvPr id="3" name="Rectangle 2"/>
          <p:cNvSpPr/>
          <p:nvPr/>
        </p:nvSpPr>
        <p:spPr>
          <a:xfrm>
            <a:off x="527049" y="982177"/>
            <a:ext cx="8086725" cy="3416320"/>
          </a:xfrm>
          <a:prstGeom prst="rect">
            <a:avLst/>
          </a:prstGeom>
        </p:spPr>
        <p:txBody>
          <a:bodyPr wrap="square">
            <a:spAutoFit/>
          </a:bodyPr>
          <a:lstStyle/>
          <a:p>
            <a:pPr marL="457200" indent="-457200" algn="l">
              <a:buFont typeface="+mj-lt"/>
              <a:buAutoNum type="arabicPeriod"/>
            </a:pPr>
            <a:r>
              <a:rPr lang="en-US" dirty="0"/>
              <a:t>Lambda </a:t>
            </a:r>
            <a:r>
              <a:rPr lang="en-US" dirty="0" smtClean="0"/>
              <a:t>Expressions (JSR 335)</a:t>
            </a:r>
            <a:endParaRPr lang="en-US" dirty="0"/>
          </a:p>
          <a:p>
            <a:pPr marL="457200" indent="-457200" algn="l">
              <a:buFont typeface="+mj-lt"/>
              <a:buAutoNum type="arabicPeriod"/>
            </a:pPr>
            <a:r>
              <a:rPr lang="en-US" dirty="0"/>
              <a:t>Using Built in Lambda Types</a:t>
            </a:r>
          </a:p>
          <a:p>
            <a:pPr marL="457200" indent="-457200" algn="l">
              <a:buFont typeface="+mj-lt"/>
              <a:buAutoNum type="arabicPeriod"/>
            </a:pPr>
            <a:r>
              <a:rPr lang="en-US" dirty="0"/>
              <a:t>Filtering Collections with Lambdas</a:t>
            </a:r>
          </a:p>
          <a:p>
            <a:pPr marL="457200" indent="-457200" algn="l">
              <a:buFont typeface="+mj-lt"/>
              <a:buAutoNum type="arabicPeriod"/>
            </a:pPr>
            <a:r>
              <a:rPr lang="en-US" dirty="0"/>
              <a:t>Collection Operations with Lambda</a:t>
            </a:r>
          </a:p>
          <a:p>
            <a:pPr marL="457200" indent="-457200" algn="l">
              <a:buFont typeface="+mj-lt"/>
              <a:buAutoNum type="arabicPeriod"/>
            </a:pPr>
            <a:r>
              <a:rPr lang="en-US" dirty="0"/>
              <a:t>Parallel Streams</a:t>
            </a:r>
          </a:p>
          <a:p>
            <a:pPr marL="457200" indent="-457200" algn="l">
              <a:buFont typeface="+mj-lt"/>
              <a:buAutoNum type="arabicPeriod"/>
            </a:pPr>
            <a:r>
              <a:rPr lang="en-US" dirty="0"/>
              <a:t>Lambda Cookbook</a:t>
            </a:r>
          </a:p>
          <a:p>
            <a:pPr marL="457200" indent="-457200" algn="l">
              <a:buFont typeface="+mj-lt"/>
              <a:buAutoNum type="arabicPeriod"/>
            </a:pPr>
            <a:r>
              <a:rPr lang="en-US" dirty="0"/>
              <a:t>Method Enhancements</a:t>
            </a:r>
          </a:p>
          <a:p>
            <a:pPr marL="457200" indent="-457200" algn="l">
              <a:buFont typeface="+mj-lt"/>
              <a:buAutoNum type="arabicPeriod"/>
            </a:pPr>
            <a:r>
              <a:rPr lang="en-US" dirty="0"/>
              <a:t>Use Java SE 8 Date/Time </a:t>
            </a:r>
            <a:r>
              <a:rPr lang="en-US" dirty="0" smtClean="0"/>
              <a:t>API</a:t>
            </a:r>
            <a:endParaRPr lang="en-US" dirty="0"/>
          </a:p>
          <a:p>
            <a:pPr marL="457200" indent="-457200" algn="l">
              <a:buFont typeface="+mj-lt"/>
              <a:buAutoNum type="arabicPeriod"/>
            </a:pPr>
            <a:r>
              <a:rPr lang="en-US" dirty="0"/>
              <a:t>JavaScript on Java with Nashorn</a:t>
            </a:r>
            <a:endParaRPr lang="en-US" dirty="0">
              <a:effectLst/>
            </a:endParaRPr>
          </a:p>
        </p:txBody>
      </p:sp>
    </p:spTree>
    <p:extLst>
      <p:ext uri="{BB962C8B-B14F-4D97-AF65-F5344CB8AC3E}">
        <p14:creationId xmlns:p14="http://schemas.microsoft.com/office/powerpoint/2010/main" val="2034601866"/>
      </p:ext>
    </p:extLst>
  </p:cSld>
  <p:clrMapOvr>
    <a:masterClrMapping/>
  </p:clrMapOvr>
  <p:transition spd="med" advTm="12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dirty="0" smtClean="0"/>
              <a:t>Topic 1-3 : A case for lambdas</a:t>
            </a:r>
            <a:endParaRPr lang="en-US" dirty="0"/>
          </a:p>
        </p:txBody>
      </p:sp>
      <p:sp>
        <p:nvSpPr>
          <p:cNvPr id="130051" name="Rectangle 3"/>
          <p:cNvSpPr>
            <a:spLocks noGrp="1" noChangeArrowheads="1"/>
          </p:cNvSpPr>
          <p:nvPr>
            <p:ph idx="1"/>
          </p:nvPr>
        </p:nvSpPr>
        <p:spPr>
          <a:xfrm>
            <a:off x="213064" y="931801"/>
            <a:ext cx="8629096" cy="5122416"/>
          </a:xfrm>
        </p:spPr>
        <p:txBody>
          <a:bodyPr/>
          <a:lstStyle/>
          <a:p>
            <a:r>
              <a:rPr lang="en-US" sz="1400" dirty="0" smtClean="0"/>
              <a:t>Often, some very similar code in used in multiple spaces. As an example, the same collections could be sorted, filtered and displayed using different sorts and filters.</a:t>
            </a:r>
          </a:p>
          <a:p>
            <a:r>
              <a:rPr lang="en-US" sz="1400" dirty="0" smtClean="0"/>
              <a:t>To palliate this redundancy, one can be tempted to reuse the common code (iterating the collection, calling a sort, calling a filter) and delegating to custom part to some external code. We talk about either the template mechanism, where a subclass of the abstract one implements the abstract methods (sort, filter) or about delegating sorting and filtering to new classes.</a:t>
            </a:r>
          </a:p>
          <a:p>
            <a:r>
              <a:rPr lang="en-US" sz="1400" dirty="0" smtClean="0"/>
              <a:t>Composition being better (more flexible) than specialization, the delegation is a better choice. For this, we typically extract sorting and filtering to new interfaces, each of them typically doing only one of these operations. TODO example</a:t>
            </a:r>
          </a:p>
          <a:p>
            <a:r>
              <a:rPr lang="en-US" sz="1400" dirty="0" smtClean="0"/>
              <a:t>Then the first move is to create an inner class doing this specialized work.</a:t>
            </a:r>
          </a:p>
          <a:p>
            <a:r>
              <a:rPr lang="en-US" sz="1400" dirty="0" smtClean="0"/>
              <a:t>A better approach if the code is not reused is to use an anonymous class.</a:t>
            </a:r>
          </a:p>
          <a:p>
            <a:r>
              <a:rPr lang="en-US" sz="1400" dirty="0" smtClean="0"/>
              <a:t>In any case, even w/ an anonymous class there is still a lot of boiler plate.</a:t>
            </a:r>
            <a:br>
              <a:rPr lang="en-US" sz="1400" dirty="0" smtClean="0"/>
            </a:br>
            <a:r>
              <a:rPr lang="en-US" sz="1400" dirty="0" smtClean="0"/>
              <a:t>(“Well, inner classes suck!”, Brian Goetz, Oracle Java Language Architect)</a:t>
            </a:r>
            <a:endParaRPr lang="en-US" sz="1400" dirty="0"/>
          </a:p>
          <a:p>
            <a:r>
              <a:rPr lang="en-US" sz="1400" dirty="0" smtClean="0"/>
              <a:t>With lambdas, providing a simple implementation such as a predicate to filter or a sorting/comparing mechanism becomes short and sweet going to the essential.</a:t>
            </a:r>
          </a:p>
          <a:p>
            <a:r>
              <a:rPr lang="en-US" sz="1400" dirty="0" smtClean="0"/>
              <a:t>Moreover, the collection frameworks and the new Stream classes provide a new or better support for such operations (filtering, sorting, doing work on the iterated values…) as seen later.</a:t>
            </a:r>
          </a:p>
          <a:p>
            <a:r>
              <a:rPr lang="en-US" sz="1400" dirty="0" smtClean="0"/>
              <a:t>Name of lambdas and “desugaring”, two types of lambdas:</a:t>
            </a:r>
          </a:p>
          <a:p>
            <a:pPr lvl="1"/>
            <a:r>
              <a:rPr lang="en-US" dirty="0" smtClean="0"/>
              <a:t>Not using member variables or this/super: </a:t>
            </a:r>
            <a:r>
              <a:rPr lang="en-US" i="1" u="sng" dirty="0" smtClean="0"/>
              <a:t>non-instance-capturing </a:t>
            </a:r>
            <a:r>
              <a:rPr lang="en-US" i="1" u="sng" dirty="0"/>
              <a:t>lambdas </a:t>
            </a:r>
            <a:r>
              <a:rPr lang="en-US" dirty="0" smtClean="0"/>
              <a:t>aka</a:t>
            </a:r>
            <a:r>
              <a:rPr lang="en-US" i="1" dirty="0" smtClean="0"/>
              <a:t> </a:t>
            </a:r>
            <a:r>
              <a:rPr lang="en-US" i="1" u="sng" dirty="0" smtClean="0"/>
              <a:t>non-capturing lambdas </a:t>
            </a:r>
            <a:r>
              <a:rPr lang="en-US" dirty="0" smtClean="0"/>
              <a:t>(the lambda code becomes a static private method)</a:t>
            </a:r>
          </a:p>
          <a:p>
            <a:pPr lvl="1"/>
            <a:r>
              <a:rPr lang="en-US" dirty="0" smtClean="0"/>
              <a:t>Using </a:t>
            </a:r>
            <a:r>
              <a:rPr lang="en-US" dirty="0"/>
              <a:t>member variables or this/super: </a:t>
            </a:r>
            <a:r>
              <a:rPr lang="en-US" i="1" u="sng" dirty="0" smtClean="0"/>
              <a:t>instance-capturing lambdas </a:t>
            </a:r>
            <a:r>
              <a:rPr lang="en-US" dirty="0" smtClean="0"/>
              <a:t>(the lambda code becomes </a:t>
            </a:r>
            <a:r>
              <a:rPr lang="en-US" dirty="0"/>
              <a:t>a </a:t>
            </a:r>
            <a:r>
              <a:rPr lang="en-US" dirty="0" smtClean="0"/>
              <a:t>member private </a:t>
            </a:r>
            <a:r>
              <a:rPr lang="en-US" dirty="0"/>
              <a:t>method)</a:t>
            </a:r>
          </a:p>
          <a:p>
            <a:endParaRPr lang="en-US" dirty="0" smtClean="0"/>
          </a:p>
          <a:p>
            <a:endParaRPr lang="en-US" dirty="0"/>
          </a:p>
          <a:p>
            <a:endParaRPr lang="en-US" dirty="0" smtClean="0"/>
          </a:p>
        </p:txBody>
      </p:sp>
      <p:pic>
        <p:nvPicPr>
          <p:cNvPr id="3074" name="Picture 2" descr="Image result for java stream tryspl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3580" y="3084965"/>
            <a:ext cx="1486234" cy="1478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143229"/>
      </p:ext>
    </p:extLst>
  </p:cSld>
  <p:clrMapOvr>
    <a:masterClrMapping/>
  </p:clrMapOvr>
  <p:transition spd="med" advTm="12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82661" y="214852"/>
            <a:ext cx="8086725" cy="511175"/>
          </a:xfrm>
        </p:spPr>
        <p:txBody>
          <a:bodyPr/>
          <a:lstStyle/>
          <a:p>
            <a:r>
              <a:rPr lang="en-CA" dirty="0"/>
              <a:t>Topic 1-3 : </a:t>
            </a:r>
            <a:r>
              <a:rPr lang="en-US" dirty="0"/>
              <a:t>Comparison anonymous class vs. lambda</a:t>
            </a:r>
          </a:p>
        </p:txBody>
      </p:sp>
      <p:graphicFrame>
        <p:nvGraphicFramePr>
          <p:cNvPr id="5" name="Table 4"/>
          <p:cNvGraphicFramePr>
            <a:graphicFrameLocks noGrp="1"/>
          </p:cNvGraphicFramePr>
          <p:nvPr>
            <p:extLst>
              <p:ext uri="{D42A27DB-BD31-4B8C-83A1-F6EECF244321}">
                <p14:modId xmlns:p14="http://schemas.microsoft.com/office/powerpoint/2010/main" val="4015873663"/>
              </p:ext>
            </p:extLst>
          </p:nvPr>
        </p:nvGraphicFramePr>
        <p:xfrm>
          <a:off x="245913" y="800332"/>
          <a:ext cx="8560219" cy="5546162"/>
        </p:xfrm>
        <a:graphic>
          <a:graphicData uri="http://schemas.openxmlformats.org/drawingml/2006/table">
            <a:tbl>
              <a:tblPr firstRow="1" bandRow="1">
                <a:tableStyleId>{5C22544A-7EE6-4342-B048-85BDC9FD1C3A}</a:tableStyleId>
              </a:tblPr>
              <a:tblGrid>
                <a:gridCol w="1731145"/>
                <a:gridCol w="3010590"/>
                <a:gridCol w="3818484"/>
              </a:tblGrid>
              <a:tr h="0">
                <a:tc>
                  <a:txBody>
                    <a:bodyPr/>
                    <a:lstStyle/>
                    <a:p>
                      <a:pPr algn="ctr"/>
                      <a:r>
                        <a:rPr lang="en-US" sz="900" dirty="0" smtClean="0"/>
                        <a:t>Class</a:t>
                      </a:r>
                      <a:r>
                        <a:rPr lang="en-US" sz="900" baseline="0" dirty="0" smtClean="0"/>
                        <a:t> type</a:t>
                      </a:r>
                      <a:endParaRPr lang="en-US" sz="900" dirty="0"/>
                    </a:p>
                  </a:txBody>
                  <a:tcPr/>
                </a:tc>
                <a:tc>
                  <a:txBody>
                    <a:bodyPr/>
                    <a:lstStyle/>
                    <a:p>
                      <a:pPr algn="ctr"/>
                      <a:r>
                        <a:rPr lang="en-US" sz="900" dirty="0" smtClean="0"/>
                        <a:t>Anonymous class</a:t>
                      </a:r>
                      <a:endParaRPr lang="en-US" sz="900" dirty="0"/>
                    </a:p>
                  </a:txBody>
                  <a:tcPr/>
                </a:tc>
                <a:tc>
                  <a:txBody>
                    <a:bodyPr/>
                    <a:lstStyle/>
                    <a:p>
                      <a:pPr algn="ctr"/>
                      <a:r>
                        <a:rPr lang="en-US" sz="900" dirty="0" smtClean="0"/>
                        <a:t>Lambda (JDK 8)</a:t>
                      </a:r>
                      <a:endParaRPr lang="en-US" sz="900" dirty="0"/>
                    </a:p>
                  </a:txBody>
                  <a:tcPr/>
                </a:tc>
              </a:tr>
              <a:tr h="215331">
                <a:tc>
                  <a:txBody>
                    <a:bodyPr/>
                    <a:lstStyle/>
                    <a:p>
                      <a:pPr algn="ctr"/>
                      <a:r>
                        <a:rPr lang="en-US" sz="900" dirty="0" smtClean="0"/>
                        <a:t>Inside</a:t>
                      </a:r>
                      <a:endParaRPr lang="en-US" sz="900" dirty="0"/>
                    </a:p>
                  </a:txBody>
                  <a:tcPr/>
                </a:tc>
                <a:tc>
                  <a:txBody>
                    <a:bodyPr/>
                    <a:lstStyle/>
                    <a:p>
                      <a:r>
                        <a:rPr lang="en-US" sz="900" dirty="0" smtClean="0"/>
                        <a:t>any</a:t>
                      </a:r>
                      <a:endParaRPr lang="en-US" sz="900" dirty="0"/>
                    </a:p>
                  </a:txBody>
                  <a:tcPr/>
                </a:tc>
                <a:tc>
                  <a:txBody>
                    <a:bodyPr/>
                    <a:lstStyle/>
                    <a:p>
                      <a:r>
                        <a:rPr lang="en-US" sz="900" dirty="0" smtClean="0"/>
                        <a:t>any</a:t>
                      </a:r>
                      <a:endParaRPr lang="en-US" sz="900" dirty="0"/>
                    </a:p>
                  </a:txBody>
                  <a:tcPr/>
                </a:tc>
              </a:tr>
              <a:tr h="215331">
                <a:tc>
                  <a:txBody>
                    <a:bodyPr/>
                    <a:lstStyle/>
                    <a:p>
                      <a:pPr algn="ctr"/>
                      <a:r>
                        <a:rPr lang="en-US" sz="900" dirty="0" smtClean="0"/>
                        <a:t>Extends</a:t>
                      </a:r>
                      <a:r>
                        <a:rPr lang="en-US" sz="900" baseline="0" dirty="0" smtClean="0"/>
                        <a:t> or implements</a:t>
                      </a:r>
                      <a:endParaRPr lang="en-US" sz="900" dirty="0"/>
                    </a:p>
                  </a:txBody>
                  <a:tcPr/>
                </a:tc>
                <a:tc>
                  <a:txBody>
                    <a:bodyPr/>
                    <a:lstStyle/>
                    <a:p>
                      <a:r>
                        <a:rPr lang="en-US" sz="900" dirty="0" smtClean="0"/>
                        <a:t>A single class or a single interface</a:t>
                      </a:r>
                      <a:endParaRPr lang="en-US" sz="900" dirty="0"/>
                    </a:p>
                  </a:txBody>
                  <a:tcPr/>
                </a:tc>
                <a:tc>
                  <a:txBody>
                    <a:bodyPr/>
                    <a:lstStyle/>
                    <a:p>
                      <a:r>
                        <a:rPr lang="en-US" sz="900" dirty="0" smtClean="0"/>
                        <a:t>A single FI</a:t>
                      </a:r>
                      <a:endParaRPr lang="en-US" sz="900" dirty="0"/>
                    </a:p>
                  </a:txBody>
                  <a:tcPr/>
                </a:tc>
              </a:tr>
              <a:tr h="215331">
                <a:tc>
                  <a:txBody>
                    <a:bodyPr/>
                    <a:lstStyle/>
                    <a:p>
                      <a:pPr algn="ctr"/>
                      <a:r>
                        <a:rPr lang="en-US" sz="900" dirty="0" smtClean="0"/>
                        <a:t>Static methods</a:t>
                      </a:r>
                      <a:r>
                        <a:rPr lang="en-US" sz="900" baseline="0" dirty="0" smtClean="0"/>
                        <a:t> or blocks</a:t>
                      </a:r>
                      <a:endParaRPr lang="en-US" sz="900" dirty="0"/>
                    </a:p>
                  </a:txBody>
                  <a:tcPr/>
                </a:tc>
                <a:tc>
                  <a:txBody>
                    <a:bodyPr/>
                    <a:lstStyle/>
                    <a:p>
                      <a:r>
                        <a:rPr lang="en-US" sz="900" dirty="0" smtClean="0"/>
                        <a:t>no</a:t>
                      </a:r>
                      <a:endParaRPr lang="en-US" sz="900" dirty="0"/>
                    </a:p>
                  </a:txBody>
                  <a:tcPr/>
                </a:tc>
                <a:tc>
                  <a:txBody>
                    <a:bodyPr/>
                    <a:lstStyle/>
                    <a:p>
                      <a:r>
                        <a:rPr lang="en-US" sz="900" dirty="0" smtClean="0"/>
                        <a:t>no</a:t>
                      </a:r>
                      <a:endParaRPr lang="en-US" sz="900" dirty="0"/>
                    </a:p>
                  </a:txBody>
                  <a:tcPr/>
                </a:tc>
              </a:tr>
              <a:tr h="215331">
                <a:tc>
                  <a:txBody>
                    <a:bodyPr/>
                    <a:lstStyle/>
                    <a:p>
                      <a:pPr algn="ctr"/>
                      <a:r>
                        <a:rPr lang="en-US" sz="900" dirty="0" smtClean="0"/>
                        <a:t>Static</a:t>
                      </a:r>
                      <a:r>
                        <a:rPr lang="en-US" sz="900" baseline="0" dirty="0" smtClean="0"/>
                        <a:t> fields</a:t>
                      </a:r>
                      <a:endParaRPr lang="en-US" sz="9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final</a:t>
                      </a:r>
                      <a:r>
                        <a:rPr lang="en-US" sz="900" baseline="0" dirty="0" smtClean="0"/>
                        <a:t> only</a:t>
                      </a:r>
                      <a:endParaRPr lang="en-US" sz="900" dirty="0" smtClean="0"/>
                    </a:p>
                  </a:txBody>
                  <a:tcPr/>
                </a:tc>
                <a:tc>
                  <a:txBody>
                    <a:bodyPr/>
                    <a:lstStyle/>
                    <a:p>
                      <a:r>
                        <a:rPr lang="en-US" sz="900" dirty="0" smtClean="0"/>
                        <a:t>If final</a:t>
                      </a:r>
                      <a:r>
                        <a:rPr lang="en-US" sz="900" baseline="0" dirty="0" smtClean="0"/>
                        <a:t> ones </a:t>
                      </a:r>
                      <a:r>
                        <a:rPr lang="en-US" sz="900" dirty="0" smtClean="0"/>
                        <a:t>defined</a:t>
                      </a:r>
                      <a:r>
                        <a:rPr lang="en-US" sz="900" baseline="0" dirty="0" smtClean="0"/>
                        <a:t> in the interface</a:t>
                      </a:r>
                      <a:endParaRPr lang="en-US" sz="900" dirty="0"/>
                    </a:p>
                  </a:txBody>
                  <a:tcPr/>
                </a:tc>
              </a:tr>
              <a:tr h="732126">
                <a:tc>
                  <a:txBody>
                    <a:bodyPr/>
                    <a:lstStyle/>
                    <a:p>
                      <a:pPr algn="ctr"/>
                      <a:r>
                        <a:rPr lang="en-US" sz="900" dirty="0" smtClean="0"/>
                        <a:t>Constructors</a:t>
                      </a:r>
                      <a:br>
                        <a:rPr lang="en-US" sz="900" dirty="0" smtClean="0"/>
                      </a:br>
                      <a:r>
                        <a:rPr lang="en-US" sz="900" dirty="0" smtClean="0"/>
                        <a:t/>
                      </a:r>
                      <a:br>
                        <a:rPr lang="en-US" sz="900" dirty="0" smtClean="0"/>
                      </a:br>
                      <a:r>
                        <a:rPr lang="en-US" sz="900" dirty="0" smtClean="0"/>
                        <a:t>(the capture order matters)</a:t>
                      </a:r>
                      <a:endParaRPr lang="en-US" sz="9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no, default synthetic constructor w/ </a:t>
                      </a:r>
                      <a:r>
                        <a:rPr lang="en-US" sz="900" i="1" dirty="0" smtClean="0"/>
                        <a:t>captured</a:t>
                      </a:r>
                      <a:r>
                        <a:rPr lang="en-US" sz="900" dirty="0" smtClean="0"/>
                        <a:t> outer and method parameters</a:t>
                      </a:r>
                      <a:r>
                        <a:rPr lang="en-US" sz="900" baseline="0" dirty="0" smtClean="0"/>
                        <a:t> and local variables </a:t>
                      </a:r>
                      <a:r>
                        <a:rPr lang="en-US" sz="900" dirty="0" smtClean="0"/>
                        <a:t>as synthetic parameters.</a:t>
                      </a:r>
                      <a:br>
                        <a:rPr lang="en-US" sz="900" dirty="0" smtClean="0"/>
                      </a:br>
                      <a:r>
                        <a:rPr lang="en-US" sz="900" dirty="0" smtClean="0"/>
                        <a:t>Possible non static initialization blocks.</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Possible</a:t>
                      </a:r>
                      <a:r>
                        <a:rPr lang="en-US" sz="900" baseline="0" dirty="0" smtClean="0"/>
                        <a:t> static and member variables.</a:t>
                      </a:r>
                      <a:endParaRPr lang="en-US" sz="9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no, default synthetic constructor w/ </a:t>
                      </a:r>
                      <a:r>
                        <a:rPr lang="en-US" sz="900" i="1" dirty="0" smtClean="0"/>
                        <a:t>captured</a:t>
                      </a:r>
                      <a:r>
                        <a:rPr lang="en-US" sz="900" dirty="0" smtClean="0"/>
                        <a:t> outer and method parameters</a:t>
                      </a:r>
                      <a:r>
                        <a:rPr lang="en-US" sz="900" baseline="0" dirty="0" smtClean="0"/>
                        <a:t> and local variables </a:t>
                      </a:r>
                      <a:r>
                        <a:rPr lang="en-US" sz="900" dirty="0" smtClean="0"/>
                        <a:t>as synthetic parameters.</a:t>
                      </a:r>
                      <a:br>
                        <a:rPr lang="en-US" sz="900" dirty="0" smtClean="0"/>
                      </a:br>
                      <a:r>
                        <a:rPr lang="en-US" sz="900" b="1" dirty="0" smtClean="0"/>
                        <a:t>No</a:t>
                      </a:r>
                      <a:r>
                        <a:rPr lang="en-US" sz="900" dirty="0" smtClean="0"/>
                        <a:t> possible initialization blocks.</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t>No</a:t>
                      </a:r>
                      <a:r>
                        <a:rPr lang="en-US" sz="900" dirty="0" smtClean="0"/>
                        <a:t> possible</a:t>
                      </a:r>
                      <a:r>
                        <a:rPr lang="en-US" sz="900" baseline="0" dirty="0" smtClean="0"/>
                        <a:t> static or member variables but local variables are OK.</a:t>
                      </a:r>
                      <a:endParaRPr lang="en-US" sz="900" dirty="0" smtClean="0"/>
                    </a:p>
                  </a:txBody>
                  <a:tcPr/>
                </a:tc>
              </a:tr>
              <a:tr h="215331">
                <a:tc>
                  <a:txBody>
                    <a:bodyPr/>
                    <a:lstStyle/>
                    <a:p>
                      <a:pPr algn="ctr"/>
                      <a:r>
                        <a:rPr lang="en-US" sz="900" dirty="0" smtClean="0"/>
                        <a:t>Serializable</a:t>
                      </a:r>
                      <a:endParaRPr lang="en-US" sz="9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better not (see Brian Goetz document)</a:t>
                      </a:r>
                    </a:p>
                  </a:txBody>
                  <a:tcPr/>
                </a:tc>
                <a:tc>
                  <a:txBody>
                    <a:bodyPr/>
                    <a:lstStyle/>
                    <a:p>
                      <a:r>
                        <a:rPr lang="en-US" sz="900" dirty="0" smtClean="0"/>
                        <a:t>better not</a:t>
                      </a:r>
                      <a:endParaRPr lang="en-US" sz="900" dirty="0"/>
                    </a:p>
                  </a:txBody>
                  <a:tcPr/>
                </a:tc>
              </a:tr>
              <a:tr h="425522">
                <a:tc>
                  <a:txBody>
                    <a:bodyPr/>
                    <a:lstStyle/>
                    <a:p>
                      <a:pPr algn="ctr"/>
                      <a:r>
                        <a:rPr lang="en-US" sz="900" dirty="0" smtClean="0"/>
                        <a:t>Can use outer</a:t>
                      </a:r>
                      <a:r>
                        <a:rPr lang="en-US" sz="900" baseline="0" dirty="0" smtClean="0"/>
                        <a:t> class member fields and methods</a:t>
                      </a:r>
                      <a:endParaRPr lang="en-US" sz="900" dirty="0"/>
                    </a:p>
                  </a:txBody>
                  <a:tcPr/>
                </a:tc>
                <a:tc>
                  <a:txBody>
                    <a:bodyPr/>
                    <a:lstStyle/>
                    <a:p>
                      <a:r>
                        <a:rPr lang="en-US" sz="900" dirty="0" smtClean="0"/>
                        <a:t>Yes</a:t>
                      </a:r>
                      <a:endParaRPr lang="en-US" sz="900" dirty="0"/>
                    </a:p>
                  </a:txBody>
                  <a:tcPr/>
                </a:tc>
                <a:tc>
                  <a:txBody>
                    <a:bodyPr/>
                    <a:lstStyle/>
                    <a:p>
                      <a:r>
                        <a:rPr lang="en-US" sz="900" dirty="0" smtClean="0"/>
                        <a:t>Yes. “this” can be used for a “member” lambda</a:t>
                      </a:r>
                      <a:r>
                        <a:rPr lang="en-US" sz="900" baseline="0" dirty="0" smtClean="0"/>
                        <a:t> but not for a “static” one and only to access the outer object.</a:t>
                      </a:r>
                      <a:endParaRPr lang="en-US" sz="900" dirty="0"/>
                    </a:p>
                  </a:txBody>
                  <a:tcPr/>
                </a:tc>
              </a:tr>
              <a:tr h="47372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t>Can use</a:t>
                      </a:r>
                      <a:r>
                        <a:rPr lang="en-US" sz="900" baseline="0" dirty="0" smtClean="0"/>
                        <a:t> englobing method parameters and local variables</a:t>
                      </a:r>
                      <a:endParaRPr lang="en-US" sz="9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Yes if declared </a:t>
                      </a:r>
                      <a:r>
                        <a:rPr lang="en-US" sz="900" baseline="0" dirty="0" smtClean="0"/>
                        <a:t>final (JDK7-) and effectively final (JDK8)</a:t>
                      </a:r>
                      <a:endParaRPr lang="en-US" sz="900" dirty="0" smtClean="0"/>
                    </a:p>
                    <a:p>
                      <a:endParaRPr lang="en-US" sz="9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Yes if declared </a:t>
                      </a:r>
                      <a:r>
                        <a:rPr lang="en-US" sz="900" baseline="0" dirty="0" smtClean="0"/>
                        <a:t>final or effectively final</a:t>
                      </a:r>
                      <a:br>
                        <a:rPr lang="en-US" sz="900" baseline="0" dirty="0" smtClean="0"/>
                      </a:br>
                      <a:r>
                        <a:rPr lang="en-US" sz="900" b="1" i="1" baseline="0" dirty="0" smtClean="0"/>
                        <a:t>(called variable capture)</a:t>
                      </a:r>
                      <a:endParaRPr lang="en-US" sz="900" b="1" i="1" dirty="0" smtClean="0"/>
                    </a:p>
                  </a:txBody>
                  <a:tcPr/>
                </a:tc>
              </a:tr>
              <a:tr h="215331">
                <a:tc>
                  <a:txBody>
                    <a:bodyPr/>
                    <a:lstStyle/>
                    <a:p>
                      <a:pPr algn="ctr"/>
                      <a:r>
                        <a:rPr lang="en-US" sz="900" dirty="0" smtClean="0"/>
                        <a:t>Can have member fields</a:t>
                      </a:r>
                      <a:endParaRPr lang="en-US" sz="900" dirty="0"/>
                    </a:p>
                  </a:txBody>
                  <a:tcPr/>
                </a:tc>
                <a:tc>
                  <a:txBody>
                    <a:bodyPr/>
                    <a:lstStyle/>
                    <a:p>
                      <a:r>
                        <a:rPr lang="en-US" sz="900" dirty="0" smtClean="0"/>
                        <a:t>Yes</a:t>
                      </a:r>
                      <a:endParaRPr lang="en-US" sz="900" dirty="0"/>
                    </a:p>
                  </a:txBody>
                  <a:tcPr/>
                </a:tc>
                <a:tc>
                  <a:txBody>
                    <a:bodyPr/>
                    <a:lstStyle/>
                    <a:p>
                      <a:r>
                        <a:rPr lang="en-US" sz="900" dirty="0" smtClean="0"/>
                        <a:t>No but local variables</a:t>
                      </a:r>
                      <a:endParaRPr lang="en-US" sz="900" dirty="0"/>
                    </a:p>
                  </a:txBody>
                  <a:tcPr/>
                </a:tc>
              </a:tr>
              <a:tr h="344530">
                <a:tc>
                  <a:txBody>
                    <a:bodyPr/>
                    <a:lstStyle/>
                    <a:p>
                      <a:pPr algn="ctr"/>
                      <a:r>
                        <a:rPr lang="en-US" sz="900" dirty="0" smtClean="0"/>
                        <a:t>Can implement or override multiple methods</a:t>
                      </a:r>
                      <a:endParaRPr lang="en-US" sz="900" dirty="0"/>
                    </a:p>
                  </a:txBody>
                  <a:tcPr/>
                </a:tc>
                <a:tc>
                  <a:txBody>
                    <a:bodyPr/>
                    <a:lstStyle/>
                    <a:p>
                      <a:r>
                        <a:rPr lang="en-US" sz="900" dirty="0" smtClean="0"/>
                        <a:t>Yes</a:t>
                      </a:r>
                      <a:endParaRPr lang="en-US" sz="900" dirty="0"/>
                    </a:p>
                  </a:txBody>
                  <a:tcPr/>
                </a:tc>
                <a:tc>
                  <a:txBody>
                    <a:bodyPr/>
                    <a:lstStyle/>
                    <a:p>
                      <a:r>
                        <a:rPr lang="en-US" sz="900" dirty="0" smtClean="0"/>
                        <a:t>No just implement the single abstract method</a:t>
                      </a:r>
                      <a:endParaRPr lang="en-US" sz="900" dirty="0"/>
                    </a:p>
                  </a:txBody>
                  <a:tcPr/>
                </a:tc>
              </a:tr>
              <a:tr h="344530">
                <a:tc>
                  <a:txBody>
                    <a:bodyPr/>
                    <a:lstStyle/>
                    <a:p>
                      <a:pPr algn="ctr"/>
                      <a:r>
                        <a:rPr lang="en-US" sz="900" dirty="0" smtClean="0"/>
                        <a:t>Can have</a:t>
                      </a:r>
                      <a:r>
                        <a:rPr lang="en-US" sz="900" baseline="0" dirty="0" smtClean="0"/>
                        <a:t> its own nested classes</a:t>
                      </a:r>
                      <a:endParaRPr lang="en-US" sz="900" dirty="0"/>
                    </a:p>
                  </a:txBody>
                  <a:tcPr/>
                </a:tc>
                <a:tc>
                  <a:txBody>
                    <a:bodyPr/>
                    <a:lstStyle/>
                    <a:p>
                      <a:r>
                        <a:rPr lang="en-US" sz="900" dirty="0" smtClean="0"/>
                        <a:t>Yes but not static</a:t>
                      </a:r>
                      <a:endParaRPr lang="en-US" sz="900" dirty="0"/>
                    </a:p>
                  </a:txBody>
                  <a:tcPr/>
                </a:tc>
                <a:tc>
                  <a:txBody>
                    <a:bodyPr/>
                    <a:lstStyle/>
                    <a:p>
                      <a:r>
                        <a:rPr lang="en-US" sz="900" dirty="0" smtClean="0"/>
                        <a:t>Yes but</a:t>
                      </a:r>
                      <a:r>
                        <a:rPr lang="en-US" sz="900" baseline="0" dirty="0" smtClean="0"/>
                        <a:t> </a:t>
                      </a:r>
                      <a:r>
                        <a:rPr lang="en-US" sz="900" baseline="0" smtClean="0"/>
                        <a:t>not static</a:t>
                      </a:r>
                      <a:endParaRPr lang="en-US" sz="900" dirty="0"/>
                    </a:p>
                  </a:txBody>
                  <a:tcPr/>
                </a:tc>
              </a:tr>
              <a:tr h="602927">
                <a:tc>
                  <a:txBody>
                    <a:bodyPr/>
                    <a:lstStyle/>
                    <a:p>
                      <a:pPr algn="ctr"/>
                      <a:r>
                        <a:rPr lang="en-US" sz="900" dirty="0" smtClean="0"/>
                        <a:t>Can call the default and static methods of the interface</a:t>
                      </a:r>
                      <a:endParaRPr lang="en-US" sz="900" dirty="0"/>
                    </a:p>
                  </a:txBody>
                  <a:tcPr/>
                </a:tc>
                <a:tc>
                  <a:txBody>
                    <a:bodyPr/>
                    <a:lstStyle/>
                    <a:p>
                      <a:r>
                        <a:rPr lang="en-US" sz="900" dirty="0" smtClean="0"/>
                        <a:t>Yes</a:t>
                      </a:r>
                      <a:endParaRPr lang="en-US" sz="900" dirty="0"/>
                    </a:p>
                  </a:txBody>
                  <a:tcPr/>
                </a:tc>
                <a:tc>
                  <a:txBody>
                    <a:bodyPr/>
                    <a:lstStyle/>
                    <a:p>
                      <a:r>
                        <a:rPr lang="en-US" sz="900" dirty="0" smtClean="0"/>
                        <a:t>No, in the lambda code only the static methods and prefixing them with the interface name. In practice</a:t>
                      </a:r>
                      <a:r>
                        <a:rPr lang="en-US" sz="900" baseline="0" dirty="0" smtClean="0"/>
                        <a:t> the lambda is like a single method.</a:t>
                      </a:r>
                      <a:br>
                        <a:rPr lang="en-US" sz="900" baseline="0" dirty="0" smtClean="0"/>
                      </a:br>
                      <a:r>
                        <a:rPr lang="en-US" sz="900" baseline="0" dirty="0" smtClean="0"/>
                        <a:t>Outside of the lambda code, the complete interface is available.</a:t>
                      </a:r>
                    </a:p>
                    <a:p>
                      <a:r>
                        <a:rPr lang="en-US" sz="900" baseline="0" dirty="0" smtClean="0"/>
                        <a:t>Static methods of an interface cannot be prefixed w/ the instance name.</a:t>
                      </a:r>
                      <a:endParaRPr lang="en-US" sz="900" dirty="0"/>
                    </a:p>
                  </a:txBody>
                  <a:tcPr/>
                </a:tc>
              </a:tr>
              <a:tr h="60292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t>Goal in life or</a:t>
                      </a:r>
                      <a:br>
                        <a:rPr lang="en-US" sz="900" dirty="0" smtClean="0"/>
                      </a:br>
                      <a:r>
                        <a:rPr lang="en-US" sz="900" dirty="0" smtClean="0"/>
                        <a:t>reasons to use one</a:t>
                      </a:r>
                    </a:p>
                    <a:p>
                      <a:pPr algn="ctr"/>
                      <a:endParaRPr lang="en-US" sz="9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Need a single interface with multiple abstract/overridden</a:t>
                      </a:r>
                      <a:r>
                        <a:rPr lang="en-US" sz="900" baseline="0" dirty="0" smtClean="0"/>
                        <a:t> methods</a:t>
                      </a:r>
                      <a:r>
                        <a:rPr lang="en-US" sz="900" dirty="0" smtClean="0"/>
                        <a:t>. No need for constructor.</a:t>
                      </a:r>
                      <a:r>
                        <a:rPr lang="en-US" sz="900" baseline="0" dirty="0" smtClean="0"/>
                        <a:t> Not reused in other places. Usually passed in as a parameter of some method call</a:t>
                      </a:r>
                      <a:endParaRPr lang="en-US" sz="900" dirty="0" smtClean="0"/>
                    </a:p>
                  </a:txBody>
                  <a:tcPr/>
                </a:tc>
                <a:tc>
                  <a:txBody>
                    <a:bodyPr/>
                    <a:lstStyle/>
                    <a:p>
                      <a:r>
                        <a:rPr lang="en-US" sz="900" dirty="0" smtClean="0"/>
                        <a:t>Getting</a:t>
                      </a:r>
                      <a:r>
                        <a:rPr lang="en-US" sz="900" baseline="0" dirty="0" smtClean="0"/>
                        <a:t> rid of verbose anonymous classes used for FIs. Avoid the proliferation of “classes” with their file.</a:t>
                      </a:r>
                    </a:p>
                    <a:p>
                      <a:r>
                        <a:rPr lang="en-US" sz="900" baseline="0" dirty="0" smtClean="0"/>
                        <a:t>Base for functional programming by encouraging the extraction of the custom behavior. No need reusing the code.</a:t>
                      </a:r>
                      <a:endParaRPr lang="en-US" sz="900" dirty="0"/>
                    </a:p>
                  </a:txBody>
                  <a:tcPr/>
                </a:tc>
              </a:tr>
              <a:tr h="168840">
                <a:tc>
                  <a:txBody>
                    <a:bodyPr/>
                    <a:lstStyle/>
                    <a:p>
                      <a:pPr algn="ctr"/>
                      <a:r>
                        <a:rPr lang="en-US" sz="900" dirty="0" smtClean="0"/>
                        <a:t>This represents</a:t>
                      </a:r>
                      <a:endParaRPr lang="en-US" sz="9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The anonymous</a:t>
                      </a:r>
                      <a:r>
                        <a:rPr lang="en-US" sz="900" baseline="0" dirty="0" smtClean="0"/>
                        <a:t> class instance.</a:t>
                      </a:r>
                      <a:endParaRPr lang="en-US" sz="900" dirty="0" smtClean="0"/>
                    </a:p>
                  </a:txBody>
                  <a:tcPr/>
                </a:tc>
                <a:tc>
                  <a:txBody>
                    <a:bodyPr/>
                    <a:lstStyle/>
                    <a:p>
                      <a:r>
                        <a:rPr lang="en-US" sz="900" dirty="0" smtClean="0"/>
                        <a:t>The outer class if used inside</a:t>
                      </a:r>
                      <a:r>
                        <a:rPr lang="en-US" sz="900" baseline="0" dirty="0" smtClean="0"/>
                        <a:t> the lambda expression.</a:t>
                      </a:r>
                      <a:endParaRPr lang="en-US" sz="900" dirty="0"/>
                    </a:p>
                  </a:txBody>
                  <a:tcPr/>
                </a:tc>
              </a:tr>
            </a:tbl>
          </a:graphicData>
        </a:graphic>
      </p:graphicFrame>
    </p:spTree>
    <p:extLst>
      <p:ext uri="{BB962C8B-B14F-4D97-AF65-F5344CB8AC3E}">
        <p14:creationId xmlns:p14="http://schemas.microsoft.com/office/powerpoint/2010/main" val="2200675515"/>
      </p:ext>
    </p:extLst>
  </p:cSld>
  <p:clrMapOvr>
    <a:masterClrMapping/>
  </p:clrMapOvr>
  <p:transition spd="med" advTm="12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Topic 1-3 : </a:t>
            </a:r>
            <a:r>
              <a:rPr lang="en-CA" dirty="0" smtClean="0"/>
              <a:t>Example of type inference (new in JDK 8)</a:t>
            </a:r>
            <a:endParaRPr lang="en-CA"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390" y="921338"/>
            <a:ext cx="7282284" cy="5123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7541368"/>
      </p:ext>
    </p:extLst>
  </p:cSld>
  <p:clrMapOvr>
    <a:masterClrMapping/>
  </p:clrMapOvr>
  <p:transition spd="med" advTm="12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Topic 1-3 : </a:t>
            </a:r>
            <a:r>
              <a:rPr lang="en-CA" dirty="0" smtClean="0"/>
              <a:t>More on target typing and type inference</a:t>
            </a:r>
            <a:endParaRPr lang="en-CA" dirty="0"/>
          </a:p>
        </p:txBody>
      </p:sp>
      <p:sp>
        <p:nvSpPr>
          <p:cNvPr id="4" name="Content Placeholder 2"/>
          <p:cNvSpPr>
            <a:spLocks noGrp="1"/>
          </p:cNvSpPr>
          <p:nvPr>
            <p:ph idx="1"/>
          </p:nvPr>
        </p:nvSpPr>
        <p:spPr>
          <a:xfrm>
            <a:off x="527049" y="992313"/>
            <a:ext cx="8086725" cy="5219951"/>
          </a:xfrm>
        </p:spPr>
        <p:txBody>
          <a:bodyPr/>
          <a:lstStyle/>
          <a:p>
            <a:r>
              <a:rPr lang="en-US" sz="1600" dirty="0">
                <a:solidFill>
                  <a:srgbClr val="000000"/>
                </a:solidFill>
              </a:rPr>
              <a:t>From </a:t>
            </a:r>
            <a:r>
              <a:rPr lang="en-US" sz="1600" dirty="0">
                <a:solidFill>
                  <a:srgbClr val="000000"/>
                </a:solidFill>
                <a:hlinkClick r:id="rId2"/>
              </a:rPr>
              <a:t>http://cr.openjdk.java.net/~</a:t>
            </a:r>
            <a:r>
              <a:rPr lang="en-US" sz="1600" dirty="0" smtClean="0">
                <a:solidFill>
                  <a:srgbClr val="000000"/>
                </a:solidFill>
                <a:hlinkClick r:id="rId2"/>
              </a:rPr>
              <a:t>briangoetz/lambda/lambda-state-final.html</a:t>
            </a:r>
            <a:r>
              <a:rPr lang="en-US" sz="1600" dirty="0" smtClean="0">
                <a:solidFill>
                  <a:srgbClr val="000000"/>
                </a:solidFill>
              </a:rPr>
              <a:t> 4 and 5</a:t>
            </a:r>
            <a:endParaRPr lang="en-US" sz="1600" dirty="0">
              <a:solidFill>
                <a:schemeClr val="tx1"/>
              </a:solidFill>
            </a:endParaRPr>
          </a:p>
          <a:p>
            <a:r>
              <a:rPr lang="en-US" sz="1400" b="1" dirty="0" smtClean="0">
                <a:solidFill>
                  <a:schemeClr val="tx1"/>
                </a:solidFill>
              </a:rPr>
              <a:t>Target typing</a:t>
            </a:r>
          </a:p>
          <a:p>
            <a:r>
              <a:rPr lang="en-US" sz="1400" dirty="0" smtClean="0">
                <a:solidFill>
                  <a:schemeClr val="tx1"/>
                </a:solidFill>
              </a:rPr>
              <a:t>Of </a:t>
            </a:r>
            <a:r>
              <a:rPr lang="en-US" sz="1400" dirty="0">
                <a:solidFill>
                  <a:schemeClr val="tx1"/>
                </a:solidFill>
              </a:rPr>
              <a:t>course, no lambda expression will be compatible with every possible target type. The compiler checks that the types used by the lambda expression are consistent with the target type's method signature. That is, a lambda expression can be assigned to a target type T if all of the following conditions hold</a:t>
            </a:r>
            <a:r>
              <a:rPr lang="en-US" sz="1400" dirty="0" smtClean="0">
                <a:solidFill>
                  <a:schemeClr val="tx1"/>
                </a:solidFill>
              </a:rPr>
              <a:t>:</a:t>
            </a:r>
            <a:endParaRPr lang="en-US" sz="1400" dirty="0">
              <a:solidFill>
                <a:schemeClr val="tx1"/>
              </a:solidFill>
            </a:endParaRPr>
          </a:p>
          <a:p>
            <a:pPr lvl="1"/>
            <a:r>
              <a:rPr lang="en-US" sz="1200" dirty="0">
                <a:solidFill>
                  <a:schemeClr val="tx1"/>
                </a:solidFill>
              </a:rPr>
              <a:t>    T is a </a:t>
            </a:r>
            <a:r>
              <a:rPr lang="en-US" sz="1200" dirty="0" smtClean="0">
                <a:solidFill>
                  <a:schemeClr val="tx1"/>
                </a:solidFill>
              </a:rPr>
              <a:t>FI type (in practice) as only the code for a single method is provided</a:t>
            </a:r>
            <a:endParaRPr lang="en-US" sz="1200" dirty="0">
              <a:solidFill>
                <a:schemeClr val="tx1"/>
              </a:solidFill>
            </a:endParaRPr>
          </a:p>
          <a:p>
            <a:pPr lvl="1"/>
            <a:r>
              <a:rPr lang="en-US" sz="1200" dirty="0">
                <a:solidFill>
                  <a:schemeClr val="tx1"/>
                </a:solidFill>
              </a:rPr>
              <a:t>    The lambda expression has the same number of parameters as T's method, and those parameters' types are the </a:t>
            </a:r>
            <a:r>
              <a:rPr lang="en-US" sz="1200" dirty="0" smtClean="0">
                <a:solidFill>
                  <a:schemeClr val="tx1"/>
                </a:solidFill>
              </a:rPr>
              <a:t>same (or are boxing/unboxing/widening compatible w/o ambiguity)</a:t>
            </a:r>
            <a:endParaRPr lang="en-US" sz="1200" dirty="0">
              <a:solidFill>
                <a:schemeClr val="tx1"/>
              </a:solidFill>
            </a:endParaRPr>
          </a:p>
          <a:p>
            <a:pPr lvl="1"/>
            <a:r>
              <a:rPr lang="en-US" sz="1200" dirty="0">
                <a:solidFill>
                  <a:schemeClr val="tx1"/>
                </a:solidFill>
              </a:rPr>
              <a:t>    Each expression returned by the lambda body is compatible with T's method's return </a:t>
            </a:r>
            <a:r>
              <a:rPr lang="en-US" sz="1200" dirty="0" smtClean="0">
                <a:solidFill>
                  <a:schemeClr val="tx1"/>
                </a:solidFill>
              </a:rPr>
              <a:t>type (boxing…) or optionally any value can be returned while the FI functional method is void TODO test </a:t>
            </a:r>
            <a:r>
              <a:rPr lang="en-US" sz="1200" dirty="0" err="1" smtClean="0">
                <a:solidFill>
                  <a:schemeClr val="tx1"/>
                </a:solidFill>
              </a:rPr>
              <a:t>strictfp</a:t>
            </a:r>
            <a:endParaRPr lang="en-US" sz="1200" dirty="0">
              <a:solidFill>
                <a:schemeClr val="tx1"/>
              </a:solidFill>
            </a:endParaRPr>
          </a:p>
          <a:p>
            <a:pPr lvl="1"/>
            <a:r>
              <a:rPr lang="en-US" sz="1200" dirty="0">
                <a:solidFill>
                  <a:schemeClr val="tx1"/>
                </a:solidFill>
              </a:rPr>
              <a:t>    Each exception thrown by the lambda body is allowed by T's method's throws </a:t>
            </a:r>
            <a:r>
              <a:rPr lang="en-US" sz="1200" dirty="0" smtClean="0">
                <a:solidFill>
                  <a:schemeClr val="tx1"/>
                </a:solidFill>
              </a:rPr>
              <a:t>clause</a:t>
            </a:r>
            <a:endParaRPr lang="en-US" sz="1200" dirty="0">
              <a:solidFill>
                <a:schemeClr val="tx1"/>
              </a:solidFill>
            </a:endParaRPr>
          </a:p>
          <a:p>
            <a:r>
              <a:rPr lang="en-US" sz="1400" b="1" dirty="0" smtClean="0">
                <a:solidFill>
                  <a:schemeClr val="tx1"/>
                </a:solidFill>
              </a:rPr>
              <a:t>Context for target typing</a:t>
            </a:r>
            <a:endParaRPr lang="en-US" sz="1400" dirty="0" smtClean="0">
              <a:solidFill>
                <a:schemeClr val="tx1"/>
              </a:solidFill>
            </a:endParaRPr>
          </a:p>
          <a:p>
            <a:r>
              <a:rPr lang="en-US" sz="1400" dirty="0">
                <a:solidFill>
                  <a:schemeClr val="tx1"/>
                </a:solidFill>
              </a:rPr>
              <a:t>The following contexts have target types</a:t>
            </a:r>
            <a:r>
              <a:rPr lang="en-US" sz="1400" dirty="0" smtClean="0">
                <a:solidFill>
                  <a:schemeClr val="tx1"/>
                </a:solidFill>
              </a:rPr>
              <a:t>:</a:t>
            </a:r>
            <a:endParaRPr lang="en-US" sz="1400" dirty="0">
              <a:solidFill>
                <a:schemeClr val="tx1"/>
              </a:solidFill>
            </a:endParaRPr>
          </a:p>
          <a:p>
            <a:pPr lvl="1"/>
            <a:r>
              <a:rPr lang="en-US" sz="1200" dirty="0">
                <a:solidFill>
                  <a:schemeClr val="tx1"/>
                </a:solidFill>
              </a:rPr>
              <a:t>    Variable </a:t>
            </a:r>
            <a:r>
              <a:rPr lang="en-US" sz="1200" dirty="0" smtClean="0">
                <a:solidFill>
                  <a:schemeClr val="tx1"/>
                </a:solidFill>
              </a:rPr>
              <a:t>declarations TODO examples</a:t>
            </a:r>
            <a:endParaRPr lang="en-US" sz="1200" dirty="0">
              <a:solidFill>
                <a:schemeClr val="tx1"/>
              </a:solidFill>
            </a:endParaRPr>
          </a:p>
          <a:p>
            <a:pPr lvl="1"/>
            <a:r>
              <a:rPr lang="en-US" sz="1200" dirty="0">
                <a:solidFill>
                  <a:schemeClr val="tx1"/>
                </a:solidFill>
              </a:rPr>
              <a:t>    Assignments</a:t>
            </a:r>
          </a:p>
          <a:p>
            <a:pPr lvl="1"/>
            <a:r>
              <a:rPr lang="en-US" sz="1200" dirty="0">
                <a:solidFill>
                  <a:schemeClr val="tx1"/>
                </a:solidFill>
              </a:rPr>
              <a:t>    Return statements</a:t>
            </a:r>
          </a:p>
          <a:p>
            <a:pPr lvl="1"/>
            <a:r>
              <a:rPr lang="en-US" sz="1200" dirty="0">
                <a:solidFill>
                  <a:schemeClr val="tx1"/>
                </a:solidFill>
              </a:rPr>
              <a:t>    Array initializers</a:t>
            </a:r>
          </a:p>
          <a:p>
            <a:pPr lvl="1"/>
            <a:r>
              <a:rPr lang="en-US" sz="1200" dirty="0">
                <a:solidFill>
                  <a:schemeClr val="tx1"/>
                </a:solidFill>
              </a:rPr>
              <a:t>    Method or constructor arguments</a:t>
            </a:r>
          </a:p>
          <a:p>
            <a:pPr lvl="1"/>
            <a:r>
              <a:rPr lang="en-US" sz="1200" dirty="0">
                <a:solidFill>
                  <a:schemeClr val="tx1"/>
                </a:solidFill>
              </a:rPr>
              <a:t>    Lambda expression bodies</a:t>
            </a:r>
          </a:p>
          <a:p>
            <a:pPr lvl="1"/>
            <a:r>
              <a:rPr lang="en-US" sz="1200" dirty="0">
                <a:solidFill>
                  <a:schemeClr val="tx1"/>
                </a:solidFill>
              </a:rPr>
              <a:t>    Conditional expressions (?:)</a:t>
            </a:r>
          </a:p>
          <a:p>
            <a:pPr lvl="1"/>
            <a:r>
              <a:rPr lang="en-US" sz="1200" dirty="0">
                <a:solidFill>
                  <a:schemeClr val="tx1"/>
                </a:solidFill>
              </a:rPr>
              <a:t>    Cast expressions</a:t>
            </a:r>
          </a:p>
        </p:txBody>
      </p:sp>
    </p:spTree>
    <p:extLst>
      <p:ext uri="{BB962C8B-B14F-4D97-AF65-F5344CB8AC3E}">
        <p14:creationId xmlns:p14="http://schemas.microsoft.com/office/powerpoint/2010/main" val="1061407751"/>
      </p:ext>
    </p:extLst>
  </p:cSld>
  <p:clrMapOvr>
    <a:masterClrMapping/>
  </p:clrMapOvr>
  <p:transition spd="med" advTm="12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Topic 1-3 : </a:t>
            </a:r>
            <a:r>
              <a:rPr lang="en-CA" dirty="0" smtClean="0"/>
              <a:t>Example from anonymous class to lambda</a:t>
            </a:r>
            <a:endParaRPr lang="en-CA"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276" y="914399"/>
            <a:ext cx="4258618" cy="5131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4633993" y="1089967"/>
            <a:ext cx="3967568" cy="4956039"/>
          </a:xfrm>
        </p:spPr>
        <p:txBody>
          <a:bodyPr/>
          <a:lstStyle/>
          <a:p>
            <a:r>
              <a:rPr lang="en-US" sz="800" i="1" dirty="0">
                <a:solidFill>
                  <a:srgbClr val="000000"/>
                </a:solidFill>
              </a:rPr>
              <a:t>C:\workspace_luna\Java8OCPUpgradeBeta\target\classes&gt;</a:t>
            </a:r>
            <a:r>
              <a:rPr lang="en-US" sz="800" b="1" dirty="0">
                <a:solidFill>
                  <a:srgbClr val="000000"/>
                </a:solidFill>
              </a:rPr>
              <a:t>javap -p </a:t>
            </a:r>
          </a:p>
          <a:p>
            <a:r>
              <a:rPr lang="en-US" sz="800" b="1" dirty="0">
                <a:solidFill>
                  <a:srgbClr val="000000"/>
                </a:solidFill>
              </a:rPr>
              <a:t>	</a:t>
            </a:r>
            <a:r>
              <a:rPr lang="en-US" sz="800" b="1" dirty="0" smtClean="0">
                <a:solidFill>
                  <a:srgbClr val="000000"/>
                </a:solidFill>
              </a:rPr>
              <a:t>org.java8.topic1.subject3.ComparatorExamples</a:t>
            </a:r>
            <a:endParaRPr lang="en-US" sz="800" b="1" dirty="0">
              <a:solidFill>
                <a:srgbClr val="000000"/>
              </a:solidFill>
            </a:endParaRPr>
          </a:p>
          <a:p>
            <a:r>
              <a:rPr lang="en-US" sz="800" dirty="0">
                <a:solidFill>
                  <a:srgbClr val="000000"/>
                </a:solidFill>
              </a:rPr>
              <a:t>Compiled from "ComparatorExamples.java"</a:t>
            </a:r>
          </a:p>
          <a:p>
            <a:r>
              <a:rPr lang="en-US" sz="800" dirty="0">
                <a:solidFill>
                  <a:srgbClr val="000000"/>
                </a:solidFill>
              </a:rPr>
              <a:t>public class org.java8.topic1.subject3.ComparatorExamples {</a:t>
            </a:r>
          </a:p>
          <a:p>
            <a:r>
              <a:rPr lang="en-US" sz="800" dirty="0">
                <a:solidFill>
                  <a:srgbClr val="000000"/>
                </a:solidFill>
              </a:rPr>
              <a:t>  </a:t>
            </a:r>
            <a:r>
              <a:rPr lang="en-US" sz="800" dirty="0" err="1">
                <a:solidFill>
                  <a:srgbClr val="000000"/>
                </a:solidFill>
              </a:rPr>
              <a:t>java.util.Comparator</a:t>
            </a:r>
            <a:r>
              <a:rPr lang="en-US" sz="800" dirty="0">
                <a:solidFill>
                  <a:srgbClr val="000000"/>
                </a:solidFill>
              </a:rPr>
              <a:t>&lt;</a:t>
            </a:r>
            <a:r>
              <a:rPr lang="en-US" sz="800" dirty="0" err="1">
                <a:solidFill>
                  <a:srgbClr val="000000"/>
                </a:solidFill>
              </a:rPr>
              <a:t>java.lang.String</a:t>
            </a:r>
            <a:r>
              <a:rPr lang="en-US" sz="800" dirty="0">
                <a:solidFill>
                  <a:srgbClr val="000000"/>
                </a:solidFill>
              </a:rPr>
              <a:t>&gt; comparator1;</a:t>
            </a:r>
          </a:p>
          <a:p>
            <a:r>
              <a:rPr lang="en-US" sz="800" dirty="0">
                <a:solidFill>
                  <a:srgbClr val="000000"/>
                </a:solidFill>
              </a:rPr>
              <a:t>  </a:t>
            </a:r>
            <a:r>
              <a:rPr lang="en-US" sz="800" dirty="0" err="1">
                <a:solidFill>
                  <a:srgbClr val="000000"/>
                </a:solidFill>
              </a:rPr>
              <a:t>java.util.Comparator</a:t>
            </a:r>
            <a:r>
              <a:rPr lang="en-US" sz="800" dirty="0">
                <a:solidFill>
                  <a:srgbClr val="000000"/>
                </a:solidFill>
              </a:rPr>
              <a:t>&lt;</a:t>
            </a:r>
            <a:r>
              <a:rPr lang="en-US" sz="800" dirty="0" err="1">
                <a:solidFill>
                  <a:srgbClr val="000000"/>
                </a:solidFill>
              </a:rPr>
              <a:t>java.lang.String</a:t>
            </a:r>
            <a:r>
              <a:rPr lang="en-US" sz="800" dirty="0">
                <a:solidFill>
                  <a:srgbClr val="000000"/>
                </a:solidFill>
              </a:rPr>
              <a:t>&gt; comparator2;</a:t>
            </a:r>
          </a:p>
          <a:p>
            <a:r>
              <a:rPr lang="en-US" sz="800" dirty="0">
                <a:solidFill>
                  <a:srgbClr val="000000"/>
                </a:solidFill>
              </a:rPr>
              <a:t>  </a:t>
            </a:r>
            <a:r>
              <a:rPr lang="en-US" sz="800" dirty="0" err="1">
                <a:solidFill>
                  <a:srgbClr val="000000"/>
                </a:solidFill>
              </a:rPr>
              <a:t>java.util.Comparator</a:t>
            </a:r>
            <a:r>
              <a:rPr lang="en-US" sz="800" dirty="0">
                <a:solidFill>
                  <a:srgbClr val="000000"/>
                </a:solidFill>
              </a:rPr>
              <a:t>&lt;</a:t>
            </a:r>
            <a:r>
              <a:rPr lang="en-US" sz="800" dirty="0" err="1">
                <a:solidFill>
                  <a:srgbClr val="000000"/>
                </a:solidFill>
              </a:rPr>
              <a:t>java.lang.String</a:t>
            </a:r>
            <a:r>
              <a:rPr lang="en-US" sz="800" dirty="0">
                <a:solidFill>
                  <a:srgbClr val="000000"/>
                </a:solidFill>
              </a:rPr>
              <a:t>&gt; comparator3;</a:t>
            </a:r>
          </a:p>
          <a:p>
            <a:r>
              <a:rPr lang="en-US" sz="800" dirty="0">
                <a:solidFill>
                  <a:srgbClr val="000000"/>
                </a:solidFill>
              </a:rPr>
              <a:t>  </a:t>
            </a:r>
            <a:r>
              <a:rPr lang="en-US" sz="800" dirty="0" err="1">
                <a:solidFill>
                  <a:srgbClr val="000000"/>
                </a:solidFill>
              </a:rPr>
              <a:t>java.util.Comparator</a:t>
            </a:r>
            <a:r>
              <a:rPr lang="en-US" sz="800" dirty="0">
                <a:solidFill>
                  <a:srgbClr val="000000"/>
                </a:solidFill>
              </a:rPr>
              <a:t>&lt;</a:t>
            </a:r>
            <a:r>
              <a:rPr lang="en-US" sz="800" dirty="0" err="1">
                <a:solidFill>
                  <a:srgbClr val="000000"/>
                </a:solidFill>
              </a:rPr>
              <a:t>java.lang.String</a:t>
            </a:r>
            <a:r>
              <a:rPr lang="en-US" sz="800" dirty="0">
                <a:solidFill>
                  <a:srgbClr val="000000"/>
                </a:solidFill>
              </a:rPr>
              <a:t>&gt; comparator4;</a:t>
            </a:r>
          </a:p>
          <a:p>
            <a:r>
              <a:rPr lang="en-US" sz="800" dirty="0">
                <a:solidFill>
                  <a:srgbClr val="000000"/>
                </a:solidFill>
              </a:rPr>
              <a:t>  </a:t>
            </a:r>
            <a:r>
              <a:rPr lang="en-US" sz="800" dirty="0" err="1">
                <a:solidFill>
                  <a:srgbClr val="000000"/>
                </a:solidFill>
              </a:rPr>
              <a:t>java.util.Comparator</a:t>
            </a:r>
            <a:r>
              <a:rPr lang="en-US" sz="800" dirty="0">
                <a:solidFill>
                  <a:srgbClr val="000000"/>
                </a:solidFill>
              </a:rPr>
              <a:t>&lt;</a:t>
            </a:r>
            <a:r>
              <a:rPr lang="en-US" sz="800" dirty="0" err="1">
                <a:solidFill>
                  <a:srgbClr val="000000"/>
                </a:solidFill>
              </a:rPr>
              <a:t>java.lang.String</a:t>
            </a:r>
            <a:r>
              <a:rPr lang="en-US" sz="800" dirty="0">
                <a:solidFill>
                  <a:srgbClr val="000000"/>
                </a:solidFill>
              </a:rPr>
              <a:t>&gt; comparator5;</a:t>
            </a:r>
          </a:p>
          <a:p>
            <a:r>
              <a:rPr lang="en-US" sz="800" dirty="0">
                <a:solidFill>
                  <a:srgbClr val="000000"/>
                </a:solidFill>
              </a:rPr>
              <a:t>  </a:t>
            </a:r>
            <a:r>
              <a:rPr lang="en-US" sz="800" dirty="0" err="1">
                <a:solidFill>
                  <a:srgbClr val="000000"/>
                </a:solidFill>
              </a:rPr>
              <a:t>java.util.Comparator</a:t>
            </a:r>
            <a:r>
              <a:rPr lang="en-US" sz="800" dirty="0">
                <a:solidFill>
                  <a:srgbClr val="000000"/>
                </a:solidFill>
              </a:rPr>
              <a:t>&lt;</a:t>
            </a:r>
            <a:r>
              <a:rPr lang="en-US" sz="800" dirty="0" err="1">
                <a:solidFill>
                  <a:srgbClr val="000000"/>
                </a:solidFill>
              </a:rPr>
              <a:t>java.lang.String</a:t>
            </a:r>
            <a:r>
              <a:rPr lang="en-US" sz="800" dirty="0">
                <a:solidFill>
                  <a:srgbClr val="000000"/>
                </a:solidFill>
              </a:rPr>
              <a:t>&gt; comparator6;</a:t>
            </a:r>
          </a:p>
          <a:p>
            <a:r>
              <a:rPr lang="en-US" sz="800" dirty="0">
                <a:solidFill>
                  <a:srgbClr val="000000"/>
                </a:solidFill>
              </a:rPr>
              <a:t>  </a:t>
            </a:r>
          </a:p>
          <a:p>
            <a:r>
              <a:rPr lang="en-US" sz="800" dirty="0">
                <a:solidFill>
                  <a:schemeClr val="tx2">
                    <a:lumMod val="60000"/>
                    <a:lumOff val="40000"/>
                  </a:schemeClr>
                </a:solidFill>
              </a:rPr>
              <a:t>  // default constructor created for us</a:t>
            </a:r>
          </a:p>
          <a:p>
            <a:r>
              <a:rPr lang="en-US" sz="800" dirty="0">
                <a:solidFill>
                  <a:srgbClr val="000000"/>
                </a:solidFill>
              </a:rPr>
              <a:t>  public org.java8.topic1.subject3.ComparatorExamples();</a:t>
            </a:r>
          </a:p>
          <a:p>
            <a:r>
              <a:rPr lang="en-US" sz="800" dirty="0">
                <a:solidFill>
                  <a:srgbClr val="000000"/>
                </a:solidFill>
              </a:rPr>
              <a:t>  </a:t>
            </a:r>
            <a:r>
              <a:rPr lang="en-US" sz="800" dirty="0" smtClean="0">
                <a:solidFill>
                  <a:srgbClr val="000000"/>
                </a:solidFill>
              </a:rPr>
              <a:t>  </a:t>
            </a:r>
            <a:r>
              <a:rPr lang="en-US" sz="800" dirty="0">
                <a:solidFill>
                  <a:srgbClr val="000000"/>
                </a:solidFill>
              </a:rPr>
              <a:t>void </a:t>
            </a:r>
            <a:r>
              <a:rPr lang="en-US" sz="800" dirty="0" err="1">
                <a:solidFill>
                  <a:srgbClr val="000000"/>
                </a:solidFill>
              </a:rPr>
              <a:t>someMethod</a:t>
            </a:r>
            <a:r>
              <a:rPr lang="en-US" sz="800" dirty="0">
                <a:solidFill>
                  <a:srgbClr val="000000"/>
                </a:solidFill>
              </a:rPr>
              <a:t>(</a:t>
            </a:r>
            <a:r>
              <a:rPr lang="en-US" sz="800" dirty="0" err="1">
                <a:solidFill>
                  <a:srgbClr val="000000"/>
                </a:solidFill>
              </a:rPr>
              <a:t>int</a:t>
            </a:r>
            <a:r>
              <a:rPr lang="en-US" sz="800" dirty="0">
                <a:solidFill>
                  <a:srgbClr val="000000"/>
                </a:solidFill>
              </a:rPr>
              <a:t>);</a:t>
            </a:r>
          </a:p>
          <a:p>
            <a:r>
              <a:rPr lang="en-US" sz="800" dirty="0">
                <a:solidFill>
                  <a:srgbClr val="000000"/>
                </a:solidFill>
              </a:rPr>
              <a:t>  </a:t>
            </a:r>
          </a:p>
          <a:p>
            <a:r>
              <a:rPr lang="en-US" sz="800" dirty="0">
                <a:solidFill>
                  <a:schemeClr val="tx2">
                    <a:lumMod val="60000"/>
                    <a:lumOff val="40000"/>
                  </a:schemeClr>
                </a:solidFill>
              </a:rPr>
              <a:t>  // for comparator </a:t>
            </a:r>
            <a:r>
              <a:rPr lang="en-US" sz="800" dirty="0" smtClean="0">
                <a:solidFill>
                  <a:schemeClr val="tx2">
                    <a:lumMod val="60000"/>
                    <a:lumOff val="40000"/>
                  </a:schemeClr>
                </a:solidFill>
              </a:rPr>
              <a:t>2/3/4/5</a:t>
            </a:r>
            <a:endParaRPr lang="en-US" sz="800" dirty="0">
              <a:solidFill>
                <a:schemeClr val="tx2">
                  <a:lumMod val="60000"/>
                  <a:lumOff val="40000"/>
                </a:schemeClr>
              </a:solidFill>
            </a:endParaRPr>
          </a:p>
          <a:p>
            <a:r>
              <a:rPr lang="en-US" sz="800" dirty="0">
                <a:solidFill>
                  <a:schemeClr val="tx2">
                    <a:lumMod val="60000"/>
                    <a:lumOff val="40000"/>
                  </a:schemeClr>
                </a:solidFill>
              </a:rPr>
              <a:t>  // notice that it is static as the lambda uses nothing from outside it  </a:t>
            </a:r>
          </a:p>
          <a:p>
            <a:r>
              <a:rPr lang="en-US" sz="800" dirty="0">
                <a:solidFill>
                  <a:srgbClr val="000000"/>
                </a:solidFill>
              </a:rPr>
              <a:t>  private static </a:t>
            </a:r>
            <a:r>
              <a:rPr lang="en-US" sz="800" dirty="0" err="1">
                <a:solidFill>
                  <a:srgbClr val="000000"/>
                </a:solidFill>
              </a:rPr>
              <a:t>int</a:t>
            </a:r>
            <a:r>
              <a:rPr lang="en-US" sz="800" dirty="0">
                <a:solidFill>
                  <a:srgbClr val="000000"/>
                </a:solidFill>
              </a:rPr>
              <a:t> lambda$0(</a:t>
            </a:r>
            <a:r>
              <a:rPr lang="en-US" sz="800" dirty="0" err="1">
                <a:solidFill>
                  <a:srgbClr val="000000"/>
                </a:solidFill>
              </a:rPr>
              <a:t>java.lang.String</a:t>
            </a:r>
            <a:r>
              <a:rPr lang="en-US" sz="800" dirty="0">
                <a:solidFill>
                  <a:srgbClr val="000000"/>
                </a:solidFill>
              </a:rPr>
              <a:t>, </a:t>
            </a:r>
            <a:r>
              <a:rPr lang="en-US" sz="800" dirty="0" err="1">
                <a:solidFill>
                  <a:srgbClr val="000000"/>
                </a:solidFill>
              </a:rPr>
              <a:t>java.lang.String</a:t>
            </a:r>
            <a:r>
              <a:rPr lang="en-US" sz="800" dirty="0">
                <a:solidFill>
                  <a:srgbClr val="000000"/>
                </a:solidFill>
              </a:rPr>
              <a:t>);</a:t>
            </a:r>
          </a:p>
          <a:p>
            <a:r>
              <a:rPr lang="en-US" sz="800" dirty="0" smtClean="0">
                <a:solidFill>
                  <a:srgbClr val="000000"/>
                </a:solidFill>
              </a:rPr>
              <a:t>  private </a:t>
            </a:r>
            <a:r>
              <a:rPr lang="en-US" sz="800" dirty="0">
                <a:solidFill>
                  <a:srgbClr val="000000"/>
                </a:solidFill>
              </a:rPr>
              <a:t>static </a:t>
            </a:r>
            <a:r>
              <a:rPr lang="en-US" sz="800" dirty="0" err="1">
                <a:solidFill>
                  <a:srgbClr val="000000"/>
                </a:solidFill>
              </a:rPr>
              <a:t>int</a:t>
            </a:r>
            <a:r>
              <a:rPr lang="en-US" sz="800" dirty="0">
                <a:solidFill>
                  <a:srgbClr val="000000"/>
                </a:solidFill>
              </a:rPr>
              <a:t> lambda$1(</a:t>
            </a:r>
            <a:r>
              <a:rPr lang="en-US" sz="800" dirty="0" err="1">
                <a:solidFill>
                  <a:srgbClr val="000000"/>
                </a:solidFill>
              </a:rPr>
              <a:t>java.lang.String</a:t>
            </a:r>
            <a:r>
              <a:rPr lang="en-US" sz="800" dirty="0">
                <a:solidFill>
                  <a:srgbClr val="000000"/>
                </a:solidFill>
              </a:rPr>
              <a:t>, </a:t>
            </a:r>
            <a:r>
              <a:rPr lang="en-US" sz="800" dirty="0" err="1">
                <a:solidFill>
                  <a:srgbClr val="000000"/>
                </a:solidFill>
              </a:rPr>
              <a:t>java.lang.String</a:t>
            </a:r>
            <a:r>
              <a:rPr lang="en-US" sz="800" dirty="0">
                <a:solidFill>
                  <a:srgbClr val="000000"/>
                </a:solidFill>
              </a:rPr>
              <a:t>);</a:t>
            </a:r>
          </a:p>
          <a:p>
            <a:r>
              <a:rPr lang="en-US" sz="800" dirty="0" smtClean="0">
                <a:solidFill>
                  <a:srgbClr val="000000"/>
                </a:solidFill>
              </a:rPr>
              <a:t>  private </a:t>
            </a:r>
            <a:r>
              <a:rPr lang="en-US" sz="800" dirty="0">
                <a:solidFill>
                  <a:srgbClr val="000000"/>
                </a:solidFill>
              </a:rPr>
              <a:t>static </a:t>
            </a:r>
            <a:r>
              <a:rPr lang="en-US" sz="800" dirty="0" err="1">
                <a:solidFill>
                  <a:srgbClr val="000000"/>
                </a:solidFill>
              </a:rPr>
              <a:t>int</a:t>
            </a:r>
            <a:r>
              <a:rPr lang="en-US" sz="800" dirty="0">
                <a:solidFill>
                  <a:srgbClr val="000000"/>
                </a:solidFill>
              </a:rPr>
              <a:t> lambda$2(</a:t>
            </a:r>
            <a:r>
              <a:rPr lang="en-US" sz="800" dirty="0" err="1">
                <a:solidFill>
                  <a:srgbClr val="000000"/>
                </a:solidFill>
              </a:rPr>
              <a:t>java.lang.String</a:t>
            </a:r>
            <a:r>
              <a:rPr lang="en-US" sz="800" dirty="0">
                <a:solidFill>
                  <a:srgbClr val="000000"/>
                </a:solidFill>
              </a:rPr>
              <a:t>, </a:t>
            </a:r>
            <a:r>
              <a:rPr lang="en-US" sz="800" dirty="0" err="1">
                <a:solidFill>
                  <a:srgbClr val="000000"/>
                </a:solidFill>
              </a:rPr>
              <a:t>java.lang.String</a:t>
            </a:r>
            <a:r>
              <a:rPr lang="en-US" sz="800" dirty="0" smtClean="0">
                <a:solidFill>
                  <a:srgbClr val="000000"/>
                </a:solidFill>
              </a:rPr>
              <a:t>);</a:t>
            </a:r>
          </a:p>
          <a:p>
            <a:r>
              <a:rPr lang="en-US" sz="800" dirty="0">
                <a:solidFill>
                  <a:srgbClr val="000000"/>
                </a:solidFill>
              </a:rPr>
              <a:t> </a:t>
            </a:r>
            <a:r>
              <a:rPr lang="en-US" sz="800" dirty="0" smtClean="0">
                <a:solidFill>
                  <a:srgbClr val="000000"/>
                </a:solidFill>
              </a:rPr>
              <a:t> private </a:t>
            </a:r>
            <a:r>
              <a:rPr lang="en-US" sz="800" dirty="0">
                <a:solidFill>
                  <a:srgbClr val="000000"/>
                </a:solidFill>
              </a:rPr>
              <a:t>static </a:t>
            </a:r>
            <a:r>
              <a:rPr lang="en-US" sz="800" dirty="0" err="1">
                <a:solidFill>
                  <a:srgbClr val="000000"/>
                </a:solidFill>
              </a:rPr>
              <a:t>int</a:t>
            </a:r>
            <a:r>
              <a:rPr lang="en-US" sz="800" dirty="0">
                <a:solidFill>
                  <a:srgbClr val="000000"/>
                </a:solidFill>
              </a:rPr>
              <a:t> lambda$3(</a:t>
            </a:r>
            <a:r>
              <a:rPr lang="en-US" sz="800" dirty="0" err="1">
                <a:solidFill>
                  <a:srgbClr val="000000"/>
                </a:solidFill>
              </a:rPr>
              <a:t>java.lang.String</a:t>
            </a:r>
            <a:r>
              <a:rPr lang="en-US" sz="800" dirty="0">
                <a:solidFill>
                  <a:srgbClr val="000000"/>
                </a:solidFill>
              </a:rPr>
              <a:t>, </a:t>
            </a:r>
            <a:r>
              <a:rPr lang="en-US" sz="800" dirty="0" err="1">
                <a:solidFill>
                  <a:srgbClr val="000000"/>
                </a:solidFill>
              </a:rPr>
              <a:t>java.lang.String</a:t>
            </a:r>
            <a:r>
              <a:rPr lang="en-US" sz="800" dirty="0">
                <a:solidFill>
                  <a:srgbClr val="000000"/>
                </a:solidFill>
              </a:rPr>
              <a:t>);</a:t>
            </a:r>
          </a:p>
          <a:p>
            <a:r>
              <a:rPr lang="en-US" sz="800" dirty="0">
                <a:solidFill>
                  <a:srgbClr val="000000"/>
                </a:solidFill>
              </a:rPr>
              <a:t>  </a:t>
            </a:r>
          </a:p>
          <a:p>
            <a:r>
              <a:rPr lang="en-US" sz="800" dirty="0">
                <a:solidFill>
                  <a:schemeClr val="tx2">
                    <a:lumMod val="60000"/>
                    <a:lumOff val="40000"/>
                  </a:schemeClr>
                </a:solidFill>
              </a:rPr>
              <a:t>  // for comparator 6</a:t>
            </a:r>
          </a:p>
          <a:p>
            <a:r>
              <a:rPr lang="en-US" sz="800" dirty="0">
                <a:solidFill>
                  <a:schemeClr val="tx2">
                    <a:lumMod val="60000"/>
                    <a:lumOff val="40000"/>
                  </a:schemeClr>
                </a:solidFill>
              </a:rPr>
              <a:t>  // notice that it is not static but member as comparator6 uses "this"</a:t>
            </a:r>
          </a:p>
          <a:p>
            <a:r>
              <a:rPr lang="en-US" sz="800" dirty="0">
                <a:solidFill>
                  <a:srgbClr val="000000"/>
                </a:solidFill>
              </a:rPr>
              <a:t>  private </a:t>
            </a:r>
            <a:r>
              <a:rPr lang="en-US" sz="800" dirty="0" err="1">
                <a:solidFill>
                  <a:srgbClr val="000000"/>
                </a:solidFill>
              </a:rPr>
              <a:t>int</a:t>
            </a:r>
            <a:r>
              <a:rPr lang="en-US" sz="800" dirty="0">
                <a:solidFill>
                  <a:srgbClr val="000000"/>
                </a:solidFill>
              </a:rPr>
              <a:t> lambda$4(</a:t>
            </a:r>
            <a:r>
              <a:rPr lang="en-US" sz="800" dirty="0" err="1">
                <a:solidFill>
                  <a:srgbClr val="000000"/>
                </a:solidFill>
              </a:rPr>
              <a:t>java.lang.String</a:t>
            </a:r>
            <a:r>
              <a:rPr lang="en-US" sz="800" dirty="0">
                <a:solidFill>
                  <a:srgbClr val="000000"/>
                </a:solidFill>
              </a:rPr>
              <a:t>, </a:t>
            </a:r>
            <a:r>
              <a:rPr lang="en-US" sz="800" dirty="0" err="1">
                <a:solidFill>
                  <a:srgbClr val="000000"/>
                </a:solidFill>
              </a:rPr>
              <a:t>java.lang.String</a:t>
            </a:r>
            <a:r>
              <a:rPr lang="en-US" sz="800" dirty="0">
                <a:solidFill>
                  <a:srgbClr val="000000"/>
                </a:solidFill>
              </a:rPr>
              <a:t>);</a:t>
            </a:r>
          </a:p>
          <a:p>
            <a:r>
              <a:rPr lang="en-US" sz="800" dirty="0">
                <a:solidFill>
                  <a:srgbClr val="000000"/>
                </a:solidFill>
              </a:rPr>
              <a:t>  </a:t>
            </a:r>
          </a:p>
          <a:p>
            <a:r>
              <a:rPr lang="en-US" sz="800" dirty="0">
                <a:solidFill>
                  <a:schemeClr val="tx2">
                    <a:lumMod val="60000"/>
                    <a:lumOff val="40000"/>
                  </a:schemeClr>
                </a:solidFill>
              </a:rPr>
              <a:t>  // for comparator 7</a:t>
            </a:r>
          </a:p>
          <a:p>
            <a:r>
              <a:rPr lang="en-US" sz="800" dirty="0">
                <a:solidFill>
                  <a:schemeClr val="tx2">
                    <a:lumMod val="60000"/>
                    <a:lumOff val="40000"/>
                  </a:schemeClr>
                </a:solidFill>
              </a:rPr>
              <a:t>  // notice that the method receives an </a:t>
            </a:r>
            <a:r>
              <a:rPr lang="en-US" sz="800" dirty="0" err="1">
                <a:solidFill>
                  <a:schemeClr val="tx2">
                    <a:lumMod val="60000"/>
                    <a:lumOff val="40000"/>
                  </a:schemeClr>
                </a:solidFill>
              </a:rPr>
              <a:t>int</a:t>
            </a:r>
            <a:r>
              <a:rPr lang="en-US" sz="800" dirty="0">
                <a:solidFill>
                  <a:schemeClr val="tx2">
                    <a:lumMod val="60000"/>
                    <a:lumOff val="40000"/>
                  </a:schemeClr>
                </a:solidFill>
              </a:rPr>
              <a:t> in addition of the two </a:t>
            </a:r>
            <a:r>
              <a:rPr lang="en-US" sz="800" dirty="0" smtClean="0">
                <a:solidFill>
                  <a:schemeClr val="tx2">
                    <a:lumMod val="60000"/>
                    <a:lumOff val="40000"/>
                  </a:schemeClr>
                </a:solidFill>
              </a:rPr>
              <a:t>strings</a:t>
            </a:r>
            <a:endParaRPr lang="en-US" sz="800" dirty="0">
              <a:solidFill>
                <a:schemeClr val="tx2">
                  <a:lumMod val="60000"/>
                  <a:lumOff val="40000"/>
                </a:schemeClr>
              </a:solidFill>
            </a:endParaRPr>
          </a:p>
          <a:p>
            <a:r>
              <a:rPr lang="en-US" sz="800" dirty="0">
                <a:solidFill>
                  <a:schemeClr val="tx2">
                    <a:lumMod val="60000"/>
                    <a:lumOff val="40000"/>
                  </a:schemeClr>
                </a:solidFill>
              </a:rPr>
              <a:t>  // this is because </a:t>
            </a:r>
            <a:r>
              <a:rPr lang="en-US" sz="800" dirty="0" smtClean="0">
                <a:solidFill>
                  <a:schemeClr val="tx2">
                    <a:lumMod val="60000"/>
                    <a:lumOff val="40000"/>
                  </a:schemeClr>
                </a:solidFill>
              </a:rPr>
              <a:t>comparator7 </a:t>
            </a:r>
            <a:r>
              <a:rPr lang="en-US" sz="800" dirty="0">
                <a:solidFill>
                  <a:schemeClr val="tx2">
                    <a:lumMod val="60000"/>
                    <a:lumOff val="40000"/>
                  </a:schemeClr>
                </a:solidFill>
              </a:rPr>
              <a:t>accesses to the (effectively) final method </a:t>
            </a:r>
          </a:p>
          <a:p>
            <a:r>
              <a:rPr lang="en-US" sz="800" dirty="0">
                <a:solidFill>
                  <a:schemeClr val="tx2">
                    <a:lumMod val="60000"/>
                    <a:lumOff val="40000"/>
                  </a:schemeClr>
                </a:solidFill>
              </a:rPr>
              <a:t>  //	parameter </a:t>
            </a:r>
            <a:r>
              <a:rPr lang="en-US" sz="800" dirty="0" err="1">
                <a:solidFill>
                  <a:schemeClr val="tx2">
                    <a:lumMod val="60000"/>
                    <a:lumOff val="40000"/>
                  </a:schemeClr>
                </a:solidFill>
              </a:rPr>
              <a:t>someParameter</a:t>
            </a:r>
            <a:endParaRPr lang="en-US" sz="800" dirty="0">
              <a:solidFill>
                <a:schemeClr val="tx2">
                  <a:lumMod val="60000"/>
                  <a:lumOff val="40000"/>
                </a:schemeClr>
              </a:solidFill>
            </a:endParaRPr>
          </a:p>
          <a:p>
            <a:r>
              <a:rPr lang="en-US" sz="800" dirty="0">
                <a:solidFill>
                  <a:srgbClr val="000000"/>
                </a:solidFill>
              </a:rPr>
              <a:t>  private </a:t>
            </a:r>
            <a:r>
              <a:rPr lang="en-US" sz="800" dirty="0" err="1">
                <a:solidFill>
                  <a:srgbClr val="000000"/>
                </a:solidFill>
              </a:rPr>
              <a:t>int</a:t>
            </a:r>
            <a:r>
              <a:rPr lang="en-US" sz="800" dirty="0">
                <a:solidFill>
                  <a:srgbClr val="000000"/>
                </a:solidFill>
              </a:rPr>
              <a:t> lambda$5(</a:t>
            </a:r>
            <a:r>
              <a:rPr lang="en-US" sz="800" dirty="0" err="1">
                <a:solidFill>
                  <a:srgbClr val="000000"/>
                </a:solidFill>
              </a:rPr>
              <a:t>int</a:t>
            </a:r>
            <a:r>
              <a:rPr lang="en-US" sz="800" dirty="0">
                <a:solidFill>
                  <a:srgbClr val="000000"/>
                </a:solidFill>
              </a:rPr>
              <a:t>, </a:t>
            </a:r>
            <a:r>
              <a:rPr lang="en-US" sz="800" dirty="0" err="1">
                <a:solidFill>
                  <a:srgbClr val="000000"/>
                </a:solidFill>
              </a:rPr>
              <a:t>java.lang.String</a:t>
            </a:r>
            <a:r>
              <a:rPr lang="en-US" sz="800" dirty="0">
                <a:solidFill>
                  <a:srgbClr val="000000"/>
                </a:solidFill>
              </a:rPr>
              <a:t>, </a:t>
            </a:r>
            <a:r>
              <a:rPr lang="en-US" sz="800" dirty="0" err="1">
                <a:solidFill>
                  <a:srgbClr val="000000"/>
                </a:solidFill>
              </a:rPr>
              <a:t>java.lang.String</a:t>
            </a:r>
            <a:r>
              <a:rPr lang="en-US" sz="800" dirty="0">
                <a:solidFill>
                  <a:srgbClr val="000000"/>
                </a:solidFill>
              </a:rPr>
              <a:t>);</a:t>
            </a:r>
          </a:p>
        </p:txBody>
      </p:sp>
    </p:spTree>
    <p:extLst>
      <p:ext uri="{BB962C8B-B14F-4D97-AF65-F5344CB8AC3E}">
        <p14:creationId xmlns:p14="http://schemas.microsoft.com/office/powerpoint/2010/main" val="1828620560"/>
      </p:ext>
    </p:extLst>
  </p:cSld>
  <p:clrMapOvr>
    <a:masterClrMapping/>
  </p:clrMapOvr>
  <p:transition spd="med" advTm="12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Topic 1-3 : </a:t>
            </a:r>
            <a:r>
              <a:rPr lang="en-CA" dirty="0" smtClean="0"/>
              <a:t>Example of what the lambda code can call</a:t>
            </a:r>
            <a:endParaRPr lang="en-CA" dirty="0"/>
          </a:p>
        </p:txBody>
      </p:sp>
      <p:pic>
        <p:nvPicPr>
          <p:cNvPr id="6" name="Picture 5"/>
          <p:cNvPicPr>
            <a:picLocks noChangeAspect="1"/>
          </p:cNvPicPr>
          <p:nvPr/>
        </p:nvPicPr>
        <p:blipFill>
          <a:blip r:embed="rId2"/>
          <a:stretch>
            <a:fillRect/>
          </a:stretch>
        </p:blipFill>
        <p:spPr>
          <a:xfrm>
            <a:off x="630009" y="961534"/>
            <a:ext cx="5935392" cy="5409205"/>
          </a:xfrm>
          <a:prstGeom prst="rect">
            <a:avLst/>
          </a:prstGeom>
        </p:spPr>
      </p:pic>
    </p:spTree>
    <p:extLst>
      <p:ext uri="{BB962C8B-B14F-4D97-AF65-F5344CB8AC3E}">
        <p14:creationId xmlns:p14="http://schemas.microsoft.com/office/powerpoint/2010/main" val="2414826965"/>
      </p:ext>
    </p:extLst>
  </p:cSld>
  <p:clrMapOvr>
    <a:masterClrMapping/>
  </p:clrMapOvr>
  <p:transition spd="med" advTm="12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a:t>
            </a:r>
            <a:r>
              <a:rPr lang="en-US" dirty="0" smtClean="0"/>
              <a:t>1-3 </a:t>
            </a:r>
            <a:r>
              <a:rPr lang="en-US" dirty="0"/>
              <a:t>: </a:t>
            </a:r>
            <a:r>
              <a:rPr lang="en-US" dirty="0" smtClean="0"/>
              <a:t>Stack trace in the lambda</a:t>
            </a:r>
            <a:endParaRPr lang="en-US" dirty="0"/>
          </a:p>
        </p:txBody>
      </p:sp>
      <p:sp>
        <p:nvSpPr>
          <p:cNvPr id="3" name="Content Placeholder 2"/>
          <p:cNvSpPr>
            <a:spLocks noGrp="1"/>
          </p:cNvSpPr>
          <p:nvPr>
            <p:ph idx="1"/>
          </p:nvPr>
        </p:nvSpPr>
        <p:spPr>
          <a:xfrm>
            <a:off x="528638" y="885825"/>
            <a:ext cx="8085137" cy="5195379"/>
          </a:xfrm>
        </p:spPr>
        <p:txBody>
          <a:bodyPr/>
          <a:lstStyle/>
          <a:p>
            <a:pPr marL="0" indent="0">
              <a:buNone/>
            </a:pPr>
            <a:r>
              <a:rPr lang="en-US" sz="1100" u="sng" dirty="0">
                <a:solidFill>
                  <a:srgbClr val="FF0000"/>
                </a:solidFill>
              </a:rPr>
              <a:t>Q</a:t>
            </a:r>
            <a:r>
              <a:rPr lang="en-US" sz="1100" u="sng" dirty="0" smtClean="0">
                <a:solidFill>
                  <a:srgbClr val="FF0000"/>
                </a:solidFill>
              </a:rPr>
              <a:t>uestions:</a:t>
            </a:r>
            <a:r>
              <a:rPr lang="en-US" sz="1100" dirty="0" smtClean="0">
                <a:solidFill>
                  <a:srgbClr val="FF0000"/>
                </a:solidFill>
              </a:rPr>
              <a:t/>
            </a:r>
            <a:br>
              <a:rPr lang="en-US" sz="1100" dirty="0" smtClean="0">
                <a:solidFill>
                  <a:srgbClr val="FF0000"/>
                </a:solidFill>
              </a:rPr>
            </a:br>
            <a:r>
              <a:rPr lang="en-US" sz="1100" dirty="0" smtClean="0">
                <a:solidFill>
                  <a:schemeClr val="tx1"/>
                </a:solidFill>
              </a:rPr>
              <a:t>What happens if I add </a:t>
            </a:r>
            <a:br>
              <a:rPr lang="en-US" sz="1100" dirty="0" smtClean="0">
                <a:solidFill>
                  <a:schemeClr val="tx1"/>
                </a:solidFill>
              </a:rPr>
            </a:br>
            <a:r>
              <a:rPr lang="en-US" sz="1100" dirty="0" err="1" smtClean="0">
                <a:solidFill>
                  <a:schemeClr val="tx1"/>
                </a:solidFill>
              </a:rPr>
              <a:t>System.out.println</a:t>
            </a:r>
            <a:r>
              <a:rPr lang="en-US" sz="1100" dirty="0" smtClean="0">
                <a:solidFill>
                  <a:schemeClr val="tx1"/>
                </a:solidFill>
              </a:rPr>
              <a:t>(</a:t>
            </a:r>
            <a:r>
              <a:rPr lang="en-US" sz="1100" dirty="0" err="1" smtClean="0">
                <a:solidFill>
                  <a:schemeClr val="tx1"/>
                </a:solidFill>
              </a:rPr>
              <a:t>this.toString</a:t>
            </a:r>
            <a:r>
              <a:rPr lang="en-US" sz="1100" dirty="0" smtClean="0">
                <a:solidFill>
                  <a:schemeClr val="tx1"/>
                </a:solidFill>
              </a:rPr>
              <a:t>());</a:t>
            </a:r>
            <a:br>
              <a:rPr lang="en-US" sz="1100" dirty="0" smtClean="0">
                <a:solidFill>
                  <a:schemeClr val="tx1"/>
                </a:solidFill>
              </a:rPr>
            </a:br>
            <a:r>
              <a:rPr lang="en-US" sz="1100" dirty="0" smtClean="0">
                <a:solidFill>
                  <a:schemeClr val="tx1"/>
                </a:solidFill>
              </a:rPr>
              <a:t>in the code of this lambda?</a:t>
            </a:r>
            <a:br>
              <a:rPr lang="en-US" sz="1100" dirty="0" smtClean="0">
                <a:solidFill>
                  <a:schemeClr val="tx1"/>
                </a:solidFill>
              </a:rPr>
            </a:br>
            <a:r>
              <a:rPr lang="en-US" sz="1100" dirty="0" smtClean="0">
                <a:solidFill>
                  <a:schemeClr val="tx1"/>
                </a:solidFill>
              </a:rPr>
              <a:t>What corresponds to “this”?</a:t>
            </a:r>
          </a:p>
          <a:p>
            <a:pPr marL="0" indent="0">
              <a:buNone/>
            </a:pPr>
            <a:endParaRPr lang="en-US" sz="1100" dirty="0">
              <a:solidFill>
                <a:srgbClr val="FF0000"/>
              </a:solidFill>
            </a:endParaRPr>
          </a:p>
          <a:p>
            <a:pPr marL="0" indent="0">
              <a:buNone/>
            </a:pPr>
            <a:r>
              <a:rPr lang="en-US" sz="1100" u="sng" dirty="0" smtClean="0">
                <a:solidFill>
                  <a:srgbClr val="FF0000"/>
                </a:solidFill>
              </a:rPr>
              <a:t>Exercise:</a:t>
            </a:r>
            <a:r>
              <a:rPr lang="en-US" sz="1100" dirty="0" smtClean="0">
                <a:solidFill>
                  <a:srgbClr val="FF0000"/>
                </a:solidFill>
              </a:rPr>
              <a:t> </a:t>
            </a:r>
            <a:r>
              <a:rPr lang="en-US" sz="1100" dirty="0" smtClean="0">
                <a:solidFill>
                  <a:schemeClr val="tx1"/>
                </a:solidFill>
              </a:rPr>
              <a:t>What can I do to access to</a:t>
            </a:r>
            <a:br>
              <a:rPr lang="en-US" sz="1100" dirty="0" smtClean="0">
                <a:solidFill>
                  <a:schemeClr val="tx1"/>
                </a:solidFill>
              </a:rPr>
            </a:br>
            <a:r>
              <a:rPr lang="en-US" sz="1100" dirty="0" smtClean="0">
                <a:solidFill>
                  <a:schemeClr val="tx1"/>
                </a:solidFill>
              </a:rPr>
              <a:t>the default method from inside the</a:t>
            </a:r>
            <a:br>
              <a:rPr lang="en-US" sz="1100" dirty="0" smtClean="0">
                <a:solidFill>
                  <a:schemeClr val="tx1"/>
                </a:solidFill>
              </a:rPr>
            </a:br>
            <a:r>
              <a:rPr lang="en-US" sz="1100" dirty="0" smtClean="0">
                <a:solidFill>
                  <a:schemeClr val="tx1"/>
                </a:solidFill>
              </a:rPr>
              <a:t>lambda</a:t>
            </a:r>
            <a:r>
              <a:rPr lang="en-US" sz="1100" dirty="0">
                <a:solidFill>
                  <a:schemeClr val="tx1"/>
                </a:solidFill>
              </a:rPr>
              <a:t> </a:t>
            </a:r>
            <a:r>
              <a:rPr lang="en-US" sz="1100" dirty="0" smtClean="0">
                <a:solidFill>
                  <a:schemeClr val="tx1"/>
                </a:solidFill>
              </a:rPr>
              <a:t>code?</a:t>
            </a:r>
            <a:endParaRPr lang="en-US" sz="1100" dirty="0">
              <a:solidFill>
                <a:schemeClr val="tx1"/>
              </a:solidFill>
            </a:endParaRPr>
          </a:p>
          <a:p>
            <a:pPr marL="0" indent="0">
              <a:buNone/>
            </a:pPr>
            <a:endParaRPr lang="en-US" sz="1100" dirty="0">
              <a:solidFill>
                <a:srgbClr val="FF0000"/>
              </a:solidFill>
            </a:endParaRPr>
          </a:p>
          <a:p>
            <a:pPr marL="0" indent="0">
              <a:buNone/>
            </a:pPr>
            <a:endParaRPr lang="en-US" sz="1100" dirty="0">
              <a:solidFill>
                <a:srgbClr val="FF0000"/>
              </a:solidFill>
            </a:endParaRPr>
          </a:p>
          <a:p>
            <a:pPr marL="0" indent="0">
              <a:buNone/>
            </a:pPr>
            <a:endParaRPr lang="en-US" sz="1100" dirty="0" smtClean="0">
              <a:solidFill>
                <a:srgbClr val="FF0000"/>
              </a:solidFill>
            </a:endParaRPr>
          </a:p>
          <a:p>
            <a:pPr marL="0" indent="0">
              <a:buNone/>
            </a:pPr>
            <a:endParaRPr lang="en-US" sz="1100" dirty="0">
              <a:solidFill>
                <a:srgbClr val="FF0000"/>
              </a:solidFill>
            </a:endParaRPr>
          </a:p>
          <a:p>
            <a:pPr marL="0" indent="0">
              <a:buNone/>
            </a:pPr>
            <a:endParaRPr lang="en-US" sz="1000" dirty="0" smtClean="0">
              <a:solidFill>
                <a:srgbClr val="000000"/>
              </a:solidFill>
            </a:endParaRPr>
          </a:p>
          <a:p>
            <a:pPr marL="0" indent="0">
              <a:buNone/>
            </a:pPr>
            <a:r>
              <a:rPr lang="en-US" sz="1000" dirty="0" smtClean="0">
                <a:solidFill>
                  <a:srgbClr val="000000"/>
                </a:solidFill>
              </a:rPr>
              <a:t>org.java8.topic1.subject3.StackTraceExamples</a:t>
            </a:r>
            <a:r>
              <a:rPr lang="en-US" sz="1000" dirty="0">
                <a:solidFill>
                  <a:srgbClr val="000000"/>
                </a:solidFill>
              </a:rPr>
              <a:t>$$</a:t>
            </a:r>
            <a:r>
              <a:rPr lang="en-US" sz="1000" dirty="0" smtClean="0">
                <a:solidFill>
                  <a:srgbClr val="000000"/>
                </a:solidFill>
              </a:rPr>
              <a:t>Lambda$1/1175962212@24d46ca6 // (A)</a:t>
            </a:r>
            <a:endParaRPr lang="en-US" sz="1000" dirty="0">
              <a:solidFill>
                <a:srgbClr val="000000"/>
              </a:solidFill>
            </a:endParaRPr>
          </a:p>
          <a:p>
            <a:pPr marL="0" indent="0">
              <a:buNone/>
            </a:pPr>
            <a:r>
              <a:rPr lang="en-US" sz="1000" u="sng" dirty="0" err="1" smtClean="0">
                <a:solidFill>
                  <a:schemeClr val="bg2">
                    <a:lumMod val="75000"/>
                  </a:schemeClr>
                </a:solidFill>
              </a:rPr>
              <a:t>java.lang.RuntimeException</a:t>
            </a:r>
            <a:r>
              <a:rPr lang="en-US" sz="1000" u="sng" dirty="0" smtClean="0">
                <a:solidFill>
                  <a:schemeClr val="bg2">
                    <a:lumMod val="75000"/>
                  </a:schemeClr>
                </a:solidFill>
              </a:rPr>
              <a:t> // (B)</a:t>
            </a:r>
            <a:endParaRPr lang="en-US" sz="1000" u="sng" dirty="0">
              <a:solidFill>
                <a:schemeClr val="bg2">
                  <a:lumMod val="75000"/>
                </a:schemeClr>
              </a:solidFill>
            </a:endParaRPr>
          </a:p>
          <a:p>
            <a:pPr marL="0" indent="0">
              <a:buNone/>
            </a:pPr>
            <a:r>
              <a:rPr lang="en-US" sz="1000" dirty="0">
                <a:solidFill>
                  <a:schemeClr val="bg2">
                    <a:lumMod val="75000"/>
                  </a:schemeClr>
                </a:solidFill>
              </a:rPr>
              <a:t>at org.java8.topic1.subject3.StackTraceExamples$AnotherInterface.defaultMethod(</a:t>
            </a:r>
            <a:r>
              <a:rPr lang="en-US" sz="1000" u="sng" dirty="0">
                <a:solidFill>
                  <a:schemeClr val="bg2">
                    <a:lumMod val="75000"/>
                  </a:schemeClr>
                </a:solidFill>
              </a:rPr>
              <a:t>StackTraceExamples.java:8)</a:t>
            </a:r>
          </a:p>
          <a:p>
            <a:pPr marL="0" indent="0">
              <a:buNone/>
            </a:pPr>
            <a:r>
              <a:rPr lang="en-US" sz="1000" dirty="0">
                <a:solidFill>
                  <a:schemeClr val="bg2">
                    <a:lumMod val="75000"/>
                  </a:schemeClr>
                </a:solidFill>
              </a:rPr>
              <a:t>at org.java8.topic1.subject3.StackTraceExamples.main(</a:t>
            </a:r>
            <a:r>
              <a:rPr lang="en-US" sz="1000" u="sng" dirty="0">
                <a:solidFill>
                  <a:schemeClr val="bg2">
                    <a:lumMod val="75000"/>
                  </a:schemeClr>
                </a:solidFill>
              </a:rPr>
              <a:t>StackTraceExamples.java:18)</a:t>
            </a:r>
          </a:p>
          <a:p>
            <a:pPr marL="0" indent="0">
              <a:buNone/>
            </a:pPr>
            <a:r>
              <a:rPr lang="en-US" sz="1000" u="sng" dirty="0" err="1" smtClean="0">
                <a:solidFill>
                  <a:srgbClr val="000000"/>
                </a:solidFill>
              </a:rPr>
              <a:t>java.lang.RuntimeException</a:t>
            </a:r>
            <a:r>
              <a:rPr lang="en-US" sz="1000" u="sng" dirty="0" smtClean="0">
                <a:solidFill>
                  <a:srgbClr val="000000"/>
                </a:solidFill>
              </a:rPr>
              <a:t> // (C)</a:t>
            </a:r>
            <a:endParaRPr lang="en-US" sz="1000" u="sng" dirty="0">
              <a:solidFill>
                <a:srgbClr val="000000"/>
              </a:solidFill>
            </a:endParaRPr>
          </a:p>
          <a:p>
            <a:pPr marL="0" indent="0">
              <a:buNone/>
            </a:pPr>
            <a:r>
              <a:rPr lang="en-US" sz="1000" dirty="0">
                <a:solidFill>
                  <a:srgbClr val="000000"/>
                </a:solidFill>
              </a:rPr>
              <a:t>at org.java8.topic1.subject3.StackTraceExamples$AnotherInterface.staticMethod(</a:t>
            </a:r>
            <a:r>
              <a:rPr lang="en-US" sz="1000" u="sng" dirty="0">
                <a:solidFill>
                  <a:srgbClr val="000000"/>
                </a:solidFill>
              </a:rPr>
              <a:t>StackTraceExamples.java:11)</a:t>
            </a:r>
          </a:p>
          <a:p>
            <a:pPr marL="0" indent="0">
              <a:buNone/>
            </a:pPr>
            <a:r>
              <a:rPr lang="en-US" sz="1000" dirty="0">
                <a:solidFill>
                  <a:srgbClr val="000000"/>
                </a:solidFill>
              </a:rPr>
              <a:t>at org.java8.topic1.subject3.StackTraceExamples.main(</a:t>
            </a:r>
            <a:r>
              <a:rPr lang="en-US" sz="1000" u="sng" dirty="0">
                <a:solidFill>
                  <a:srgbClr val="000000"/>
                </a:solidFill>
              </a:rPr>
              <a:t>StackTraceExamples.java:19)</a:t>
            </a:r>
          </a:p>
          <a:p>
            <a:pPr marL="0" indent="0">
              <a:buNone/>
            </a:pPr>
            <a:r>
              <a:rPr lang="en-US" sz="1000" u="sng" dirty="0" err="1" smtClean="0">
                <a:solidFill>
                  <a:schemeClr val="bg2">
                    <a:lumMod val="75000"/>
                  </a:schemeClr>
                </a:solidFill>
              </a:rPr>
              <a:t>java.lang.RuntimeException</a:t>
            </a:r>
            <a:r>
              <a:rPr lang="en-US" sz="1000" u="sng" dirty="0" smtClean="0">
                <a:solidFill>
                  <a:schemeClr val="bg2">
                    <a:lumMod val="75000"/>
                  </a:schemeClr>
                </a:solidFill>
              </a:rPr>
              <a:t> // (D)</a:t>
            </a:r>
            <a:endParaRPr lang="en-US" sz="1000" u="sng" dirty="0">
              <a:solidFill>
                <a:schemeClr val="bg2">
                  <a:lumMod val="75000"/>
                </a:schemeClr>
              </a:solidFill>
            </a:endParaRPr>
          </a:p>
          <a:p>
            <a:pPr marL="0" indent="0">
              <a:buNone/>
            </a:pPr>
            <a:r>
              <a:rPr lang="en-US" sz="1000" dirty="0">
                <a:solidFill>
                  <a:schemeClr val="bg2">
                    <a:lumMod val="75000"/>
                  </a:schemeClr>
                </a:solidFill>
              </a:rPr>
              <a:t>at org.java8.topic1.subject3.StackTraceExamples.lambda$0(</a:t>
            </a:r>
            <a:r>
              <a:rPr lang="en-US" sz="1000" u="sng" dirty="0">
                <a:solidFill>
                  <a:schemeClr val="bg2">
                    <a:lumMod val="75000"/>
                  </a:schemeClr>
                </a:solidFill>
              </a:rPr>
              <a:t>StackTraceExamples.java:16</a:t>
            </a:r>
            <a:r>
              <a:rPr lang="en-US" sz="1000" u="sng" dirty="0" smtClean="0">
                <a:solidFill>
                  <a:srgbClr val="FF0000"/>
                </a:solidFill>
              </a:rPr>
              <a:t>) // what is lambda$0?</a:t>
            </a:r>
            <a:endParaRPr lang="en-US" sz="1000" u="sng" dirty="0">
              <a:solidFill>
                <a:srgbClr val="FF0000"/>
              </a:solidFill>
            </a:endParaRPr>
          </a:p>
          <a:p>
            <a:pPr marL="0" indent="0">
              <a:buNone/>
            </a:pPr>
            <a:r>
              <a:rPr lang="en-US" sz="1000" dirty="0">
                <a:solidFill>
                  <a:schemeClr val="bg2">
                    <a:lumMod val="75000"/>
                  </a:schemeClr>
                </a:solidFill>
              </a:rPr>
              <a:t>at org.java8.topic1.subject3.StackTraceExamples$$Lambda$1/1175962212.abstractMethod(Unknown Source</a:t>
            </a:r>
            <a:r>
              <a:rPr lang="en-US" sz="1000" dirty="0" smtClean="0">
                <a:solidFill>
                  <a:schemeClr val="bg2">
                    <a:lumMod val="75000"/>
                  </a:schemeClr>
                </a:solidFill>
              </a:rPr>
              <a:t>)</a:t>
            </a:r>
            <a:r>
              <a:rPr lang="en-US" sz="1000" dirty="0" smtClean="0">
                <a:solidFill>
                  <a:srgbClr val="FF0000"/>
                </a:solidFill>
              </a:rPr>
              <a:t> // what is Lambda1$$...?</a:t>
            </a:r>
            <a:endParaRPr lang="en-US" sz="1000" dirty="0">
              <a:solidFill>
                <a:srgbClr val="FF0000"/>
              </a:solidFill>
            </a:endParaRPr>
          </a:p>
          <a:p>
            <a:pPr marL="0" indent="0">
              <a:buNone/>
            </a:pPr>
            <a:r>
              <a:rPr lang="en-US" sz="1000" dirty="0">
                <a:solidFill>
                  <a:schemeClr val="bg2">
                    <a:lumMod val="75000"/>
                  </a:schemeClr>
                </a:solidFill>
              </a:rPr>
              <a:t>at org.java8.topic1.subject3.StackTraceExamples.main(</a:t>
            </a:r>
            <a:r>
              <a:rPr lang="en-US" sz="1000" u="sng" dirty="0">
                <a:solidFill>
                  <a:schemeClr val="bg2">
                    <a:lumMod val="75000"/>
                  </a:schemeClr>
                </a:solidFill>
              </a:rPr>
              <a:t>StackTraceExamples.java:20)</a:t>
            </a:r>
          </a:p>
          <a:p>
            <a:pPr marL="0" indent="0">
              <a:buNone/>
            </a:pPr>
            <a:r>
              <a:rPr lang="en-US" sz="1000" dirty="0">
                <a:solidFill>
                  <a:srgbClr val="000000"/>
                </a:solidFill>
              </a:rPr>
              <a:t>org.java8.topic1.subject3.StackTraceExamples$$</a:t>
            </a:r>
            <a:r>
              <a:rPr lang="en-US" sz="1000" dirty="0" smtClean="0">
                <a:solidFill>
                  <a:srgbClr val="000000"/>
                </a:solidFill>
              </a:rPr>
              <a:t>Lambda$1/1175962212@24d46ca6 // (E) </a:t>
            </a:r>
            <a:endParaRPr lang="en-US" sz="1000" dirty="0">
              <a:solidFill>
                <a:srgbClr val="000000"/>
              </a:solidFill>
            </a:endParaRPr>
          </a:p>
        </p:txBody>
      </p:sp>
      <p:pic>
        <p:nvPicPr>
          <p:cNvPr id="9" name="Picture 8"/>
          <p:cNvPicPr>
            <a:picLocks noChangeAspect="1"/>
          </p:cNvPicPr>
          <p:nvPr/>
        </p:nvPicPr>
        <p:blipFill>
          <a:blip r:embed="rId2"/>
          <a:stretch>
            <a:fillRect/>
          </a:stretch>
        </p:blipFill>
        <p:spPr>
          <a:xfrm>
            <a:off x="3100207" y="885825"/>
            <a:ext cx="5513568" cy="2879556"/>
          </a:xfrm>
          <a:prstGeom prst="rect">
            <a:avLst/>
          </a:prstGeom>
        </p:spPr>
      </p:pic>
    </p:spTree>
    <p:extLst>
      <p:ext uri="{BB962C8B-B14F-4D97-AF65-F5344CB8AC3E}">
        <p14:creationId xmlns:p14="http://schemas.microsoft.com/office/powerpoint/2010/main" val="356803721"/>
      </p:ext>
    </p:extLst>
  </p:cSld>
  <p:clrMapOvr>
    <a:masterClrMapping/>
  </p:clrMapOvr>
  <p:transition spd="med" advTm="12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638" y="97841"/>
            <a:ext cx="8086725" cy="511175"/>
          </a:xfrm>
        </p:spPr>
        <p:txBody>
          <a:bodyPr/>
          <a:lstStyle/>
          <a:p>
            <a:r>
              <a:rPr lang="en-US" dirty="0"/>
              <a:t>Topic </a:t>
            </a:r>
            <a:r>
              <a:rPr lang="en-US" dirty="0" smtClean="0"/>
              <a:t>1-3 </a:t>
            </a:r>
            <a:r>
              <a:rPr lang="en-US" dirty="0"/>
              <a:t>: </a:t>
            </a:r>
            <a:r>
              <a:rPr lang="en-US" dirty="0" smtClean="0"/>
              <a:t>Meaning of “this” in a lambda</a:t>
            </a:r>
            <a:endParaRPr lang="en-US" dirty="0"/>
          </a:p>
        </p:txBody>
      </p:sp>
      <p:sp>
        <p:nvSpPr>
          <p:cNvPr id="3" name="Content Placeholder 2"/>
          <p:cNvSpPr>
            <a:spLocks noGrp="1"/>
          </p:cNvSpPr>
          <p:nvPr>
            <p:ph idx="1"/>
          </p:nvPr>
        </p:nvSpPr>
        <p:spPr>
          <a:xfrm>
            <a:off x="528638" y="1091953"/>
            <a:ext cx="8085137" cy="5184559"/>
          </a:xfrm>
        </p:spPr>
        <p:txBody>
          <a:bodyPr/>
          <a:lstStyle/>
          <a:p>
            <a:pPr marL="0" indent="0">
              <a:buNone/>
            </a:pPr>
            <a:r>
              <a:rPr lang="en-US" sz="1100" dirty="0" smtClean="0">
                <a:solidFill>
                  <a:schemeClr val="tx1"/>
                </a:solidFill>
              </a:rPr>
              <a:t>The meaning of “this” is different in</a:t>
            </a:r>
            <a:br>
              <a:rPr lang="en-US" sz="1100" dirty="0" smtClean="0">
                <a:solidFill>
                  <a:schemeClr val="tx1"/>
                </a:solidFill>
              </a:rPr>
            </a:br>
            <a:r>
              <a:rPr lang="en-US" sz="1100" dirty="0" smtClean="0">
                <a:solidFill>
                  <a:schemeClr val="tx1"/>
                </a:solidFill>
              </a:rPr>
              <a:t>the default methods and in the</a:t>
            </a:r>
            <a:br>
              <a:rPr lang="en-US" sz="1100" dirty="0" smtClean="0">
                <a:solidFill>
                  <a:schemeClr val="tx1"/>
                </a:solidFill>
              </a:rPr>
            </a:br>
            <a:r>
              <a:rPr lang="en-US" sz="1100" dirty="0" smtClean="0">
                <a:solidFill>
                  <a:schemeClr val="tx1"/>
                </a:solidFill>
              </a:rPr>
              <a:t>lambda code</a:t>
            </a:r>
          </a:p>
          <a:p>
            <a:pPr marL="0" indent="0">
              <a:buNone/>
            </a:pPr>
            <a:endParaRPr lang="en-US" sz="1100" dirty="0" smtClean="0">
              <a:solidFill>
                <a:schemeClr val="tx1"/>
              </a:solidFill>
            </a:endParaRPr>
          </a:p>
          <a:p>
            <a:pPr marL="0" indent="0">
              <a:buNone/>
            </a:pPr>
            <a:r>
              <a:rPr lang="en-US" sz="1100" dirty="0" smtClean="0">
                <a:solidFill>
                  <a:schemeClr val="tx1"/>
                </a:solidFill>
              </a:rPr>
              <a:t>“this” is the interface instance in the default</a:t>
            </a:r>
            <a:br>
              <a:rPr lang="en-US" sz="1100" dirty="0" smtClean="0">
                <a:solidFill>
                  <a:schemeClr val="tx1"/>
                </a:solidFill>
              </a:rPr>
            </a:br>
            <a:r>
              <a:rPr lang="en-US" sz="1100" dirty="0" smtClean="0">
                <a:solidFill>
                  <a:schemeClr val="tx1"/>
                </a:solidFill>
              </a:rPr>
              <a:t>methods.</a:t>
            </a:r>
          </a:p>
          <a:p>
            <a:pPr marL="0" indent="0">
              <a:buNone/>
            </a:pPr>
            <a:endParaRPr lang="en-US" sz="1100" dirty="0" smtClean="0">
              <a:solidFill>
                <a:schemeClr val="tx1"/>
              </a:solidFill>
            </a:endParaRPr>
          </a:p>
          <a:p>
            <a:pPr marL="0" indent="0">
              <a:buNone/>
            </a:pPr>
            <a:r>
              <a:rPr lang="en-US" sz="1100" dirty="0" smtClean="0">
                <a:solidFill>
                  <a:schemeClr val="tx1"/>
                </a:solidFill>
              </a:rPr>
              <a:t>“this” is the outer class in the lambda</a:t>
            </a:r>
            <a:br>
              <a:rPr lang="en-US" sz="1100" dirty="0" smtClean="0">
                <a:solidFill>
                  <a:schemeClr val="tx1"/>
                </a:solidFill>
              </a:rPr>
            </a:br>
            <a:r>
              <a:rPr lang="en-US" sz="1100" dirty="0" smtClean="0">
                <a:solidFill>
                  <a:schemeClr val="tx1"/>
                </a:solidFill>
              </a:rPr>
              <a:t>code if this is a “member” lambda.</a:t>
            </a:r>
            <a:br>
              <a:rPr lang="en-US" sz="1100" dirty="0" smtClean="0">
                <a:solidFill>
                  <a:schemeClr val="tx1"/>
                </a:solidFill>
              </a:rPr>
            </a:br>
            <a:r>
              <a:rPr lang="en-US" sz="1100" dirty="0" smtClean="0">
                <a:solidFill>
                  <a:schemeClr val="tx1"/>
                </a:solidFill>
              </a:rPr>
              <a:t>If the lambda is defined in a static context then</a:t>
            </a:r>
            <a:br>
              <a:rPr lang="en-US" sz="1100" dirty="0" smtClean="0">
                <a:solidFill>
                  <a:schemeClr val="tx1"/>
                </a:solidFill>
              </a:rPr>
            </a:br>
            <a:r>
              <a:rPr lang="en-US" sz="1100" dirty="0" smtClean="0">
                <a:solidFill>
                  <a:schemeClr val="tx1"/>
                </a:solidFill>
              </a:rPr>
              <a:t>“this” is forbidden for use.</a:t>
            </a:r>
            <a:endParaRPr lang="en-US" sz="1100" dirty="0">
              <a:solidFill>
                <a:srgbClr val="FF0000"/>
              </a:solidFill>
            </a:endParaRPr>
          </a:p>
          <a:p>
            <a:pPr marL="0" indent="0">
              <a:buNone/>
            </a:pPr>
            <a:endParaRPr lang="en-US" sz="1100" dirty="0" smtClean="0">
              <a:solidFill>
                <a:srgbClr val="FF0000"/>
              </a:solidFill>
            </a:endParaRPr>
          </a:p>
          <a:p>
            <a:pPr marL="0" indent="0">
              <a:buNone/>
            </a:pPr>
            <a:endParaRPr lang="en-US" sz="1100" dirty="0" smtClean="0">
              <a:solidFill>
                <a:srgbClr val="FF0000"/>
              </a:solidFill>
            </a:endParaRPr>
          </a:p>
          <a:p>
            <a:pPr marL="0" indent="0">
              <a:buNone/>
            </a:pPr>
            <a:r>
              <a:rPr lang="en-US" sz="700" dirty="0" smtClean="0"/>
              <a:t>org.java8.topic1.subject3.LambdaCodeAccessingDefaultMethod</a:t>
            </a:r>
            <a:r>
              <a:rPr lang="en-US" sz="700" dirty="0"/>
              <a:t>$$</a:t>
            </a:r>
            <a:r>
              <a:rPr lang="en-US" sz="700" dirty="0" smtClean="0"/>
              <a:t>Lambda$1/918221580@5ca881b5 </a:t>
            </a:r>
            <a:r>
              <a:rPr lang="en-US" sz="700" dirty="0"/>
              <a:t>// (A/E) (</a:t>
            </a:r>
            <a:r>
              <a:rPr lang="en-US" sz="700" dirty="0" err="1"/>
              <a:t>AnotherInterface</a:t>
            </a:r>
            <a:r>
              <a:rPr lang="en-US" sz="700" dirty="0"/>
              <a:t>)</a:t>
            </a:r>
          </a:p>
          <a:p>
            <a:pPr marL="0" indent="0">
              <a:buNone/>
            </a:pPr>
            <a:r>
              <a:rPr lang="en-US" sz="700" u="sng" dirty="0" err="1">
                <a:solidFill>
                  <a:schemeClr val="bg2">
                    <a:lumMod val="75000"/>
                  </a:schemeClr>
                </a:solidFill>
              </a:rPr>
              <a:t>java.lang.RuntimeException</a:t>
            </a:r>
            <a:endParaRPr lang="en-US" sz="700" u="sng" dirty="0">
              <a:solidFill>
                <a:schemeClr val="bg2">
                  <a:lumMod val="75000"/>
                </a:schemeClr>
              </a:solidFill>
            </a:endParaRPr>
          </a:p>
          <a:p>
            <a:pPr marL="0" indent="0">
              <a:buNone/>
            </a:pPr>
            <a:r>
              <a:rPr lang="en-US" sz="700" dirty="0" smtClean="0">
                <a:solidFill>
                  <a:schemeClr val="bg2">
                    <a:lumMod val="75000"/>
                  </a:schemeClr>
                </a:solidFill>
              </a:rPr>
              <a:t>org.java8.topic1.subject3.LambdaCodeAccessingDefaultMethod@4517d9a3 </a:t>
            </a:r>
            <a:r>
              <a:rPr lang="en-US" sz="700" dirty="0">
                <a:solidFill>
                  <a:schemeClr val="bg2">
                    <a:lumMod val="75000"/>
                  </a:schemeClr>
                </a:solidFill>
              </a:rPr>
              <a:t>// (C) (outer class so not the same 'this')</a:t>
            </a:r>
          </a:p>
          <a:p>
            <a:pPr marL="0" indent="0">
              <a:buNone/>
            </a:pPr>
            <a:r>
              <a:rPr lang="en-US" sz="700" dirty="0">
                <a:solidFill>
                  <a:schemeClr val="bg2">
                    <a:lumMod val="75000"/>
                  </a:schemeClr>
                </a:solidFill>
              </a:rPr>
              <a:t>at org.java8.topic1.subject3.LambdaCodeAccessingDefaultMethod$AnotherInterface.defaultMethod(</a:t>
            </a:r>
            <a:r>
              <a:rPr lang="en-US" sz="700" u="sng" dirty="0">
                <a:solidFill>
                  <a:schemeClr val="bg2">
                    <a:lumMod val="75000"/>
                  </a:schemeClr>
                </a:solidFill>
              </a:rPr>
              <a:t>LambdaCodeAccessingDefaultMethod.java:9)</a:t>
            </a:r>
          </a:p>
          <a:p>
            <a:pPr marL="0" indent="0">
              <a:buNone/>
            </a:pPr>
            <a:r>
              <a:rPr lang="en-US" sz="700" dirty="0">
                <a:solidFill>
                  <a:schemeClr val="bg2">
                    <a:lumMod val="75000"/>
                  </a:schemeClr>
                </a:solidFill>
              </a:rPr>
              <a:t>at org.java8.topic1.subject3.LambdaCodeAccessingDefaultMethod.lambda$0(</a:t>
            </a:r>
            <a:r>
              <a:rPr lang="en-US" sz="700" u="sng" dirty="0">
                <a:solidFill>
                  <a:schemeClr val="bg2">
                    <a:lumMod val="75000"/>
                  </a:schemeClr>
                </a:solidFill>
              </a:rPr>
              <a:t>LambdaCodeAccessingDefaultMethod.java:22)</a:t>
            </a:r>
          </a:p>
          <a:p>
            <a:pPr marL="0" indent="0">
              <a:buNone/>
            </a:pPr>
            <a:r>
              <a:rPr lang="en-US" sz="700" dirty="0">
                <a:solidFill>
                  <a:schemeClr val="bg2">
                    <a:lumMod val="75000"/>
                  </a:schemeClr>
                </a:solidFill>
              </a:rPr>
              <a:t>at org.java8.topic1.subject3.LambdaCodeAccessingDefaultMethod$$Lambda$1/918221580.abstractMethod(Unknown Source)</a:t>
            </a:r>
          </a:p>
          <a:p>
            <a:pPr marL="0" indent="0">
              <a:buNone/>
            </a:pPr>
            <a:r>
              <a:rPr lang="en-US" sz="700" dirty="0">
                <a:solidFill>
                  <a:schemeClr val="bg2">
                    <a:lumMod val="75000"/>
                  </a:schemeClr>
                </a:solidFill>
              </a:rPr>
              <a:t>at org.java8.topic1.subject3.LambdaCodeAccessingDefaultMethod.memberMethod(</a:t>
            </a:r>
            <a:r>
              <a:rPr lang="en-US" sz="700" u="sng" dirty="0">
                <a:solidFill>
                  <a:schemeClr val="bg2">
                    <a:lumMod val="75000"/>
                  </a:schemeClr>
                </a:solidFill>
              </a:rPr>
              <a:t>LambdaCodeAccessingDefaultMethod.java:27)</a:t>
            </a:r>
          </a:p>
          <a:p>
            <a:pPr marL="0" indent="0">
              <a:buNone/>
            </a:pPr>
            <a:r>
              <a:rPr lang="en-US" sz="700" dirty="0">
                <a:solidFill>
                  <a:schemeClr val="bg2">
                    <a:lumMod val="75000"/>
                  </a:schemeClr>
                </a:solidFill>
              </a:rPr>
              <a:t>at org.java8.topic1.subject3.LambdaCodeAccessingDefaultMethod.main(</a:t>
            </a:r>
            <a:r>
              <a:rPr lang="en-US" sz="700" u="sng" dirty="0">
                <a:solidFill>
                  <a:schemeClr val="bg2">
                    <a:lumMod val="75000"/>
                  </a:schemeClr>
                </a:solidFill>
              </a:rPr>
              <a:t>LambdaCodeAccessingDefaultMethod.java:15)</a:t>
            </a:r>
          </a:p>
          <a:p>
            <a:pPr marL="0" indent="0">
              <a:buNone/>
            </a:pPr>
            <a:r>
              <a:rPr lang="en-US" sz="700" u="sng" dirty="0" err="1"/>
              <a:t>java.lang.RuntimeException</a:t>
            </a:r>
            <a:endParaRPr lang="en-US" sz="700" u="sng" dirty="0"/>
          </a:p>
          <a:p>
            <a:pPr marL="0" indent="0">
              <a:buNone/>
            </a:pPr>
            <a:r>
              <a:rPr lang="en-US" sz="700" dirty="0"/>
              <a:t>at org.java8.topic1.subject3.LambdaCodeAccessingDefaultMethod.lambda$0(</a:t>
            </a:r>
            <a:r>
              <a:rPr lang="en-US" sz="700" u="sng" dirty="0"/>
              <a:t>LambdaCodeAccessingDefaultMethod.java:24)</a:t>
            </a:r>
          </a:p>
          <a:p>
            <a:pPr marL="0" indent="0">
              <a:buNone/>
            </a:pPr>
            <a:r>
              <a:rPr lang="en-US" sz="700" dirty="0"/>
              <a:t>at org.java8.topic1.subject3.LambdaCodeAccessingDefaultMethod$$Lambda$1/918221580.abstractMethod(Unknown Source)</a:t>
            </a:r>
          </a:p>
          <a:p>
            <a:pPr marL="0" indent="0">
              <a:buNone/>
            </a:pPr>
            <a:r>
              <a:rPr lang="en-US" sz="700" dirty="0"/>
              <a:t>at org.java8.topic1.subject3.LambdaCodeAccessingDefaultMethod.memberMethod(</a:t>
            </a:r>
            <a:r>
              <a:rPr lang="en-US" sz="700" u="sng" dirty="0"/>
              <a:t>LambdaCodeAccessingDefaultMethod.java:27)</a:t>
            </a:r>
          </a:p>
          <a:p>
            <a:pPr marL="0" indent="0">
              <a:buNone/>
            </a:pPr>
            <a:r>
              <a:rPr lang="en-US" sz="700" dirty="0"/>
              <a:t>at org.java8.topic1.subject3.LambdaCodeAccessingDefaultMethod.main(</a:t>
            </a:r>
            <a:r>
              <a:rPr lang="en-US" sz="700" u="sng" dirty="0"/>
              <a:t>LambdaCodeAccessingDefaultMethod.java:15)</a:t>
            </a:r>
          </a:p>
          <a:p>
            <a:pPr marL="0" indent="0">
              <a:buNone/>
            </a:pPr>
            <a:r>
              <a:rPr lang="en-US" sz="700" dirty="0"/>
              <a:t>org.java8.topic1.subject3.LambdaCodeAccessingDefaultMethod$$Lambda$1/918221580@5ca881b5 // (A/E) (</a:t>
            </a:r>
            <a:r>
              <a:rPr lang="en-US" sz="700" dirty="0" err="1"/>
              <a:t>AnotherInterface</a:t>
            </a:r>
            <a:r>
              <a:rPr lang="en-US" sz="700" dirty="0"/>
              <a:t>)</a:t>
            </a:r>
          </a:p>
          <a:p>
            <a:pPr marL="0" indent="0">
              <a:buNone/>
            </a:pPr>
            <a:r>
              <a:rPr lang="en-US" sz="700" u="sng" dirty="0" err="1">
                <a:solidFill>
                  <a:schemeClr val="bg2">
                    <a:lumMod val="75000"/>
                  </a:schemeClr>
                </a:solidFill>
              </a:rPr>
              <a:t>java.lang.RuntimeException</a:t>
            </a:r>
            <a:endParaRPr lang="en-US" sz="700" u="sng" dirty="0">
              <a:solidFill>
                <a:schemeClr val="bg2">
                  <a:lumMod val="75000"/>
                </a:schemeClr>
              </a:solidFill>
            </a:endParaRPr>
          </a:p>
          <a:p>
            <a:pPr marL="0" indent="0">
              <a:buNone/>
            </a:pPr>
            <a:r>
              <a:rPr lang="en-US" sz="700" dirty="0">
                <a:solidFill>
                  <a:schemeClr val="bg2">
                    <a:lumMod val="75000"/>
                  </a:schemeClr>
                </a:solidFill>
              </a:rPr>
              <a:t>at org.java8.topic1.subject3.LambdaCodeAccessingDefaultMethod$AnotherInterface.defaultMethod(</a:t>
            </a:r>
            <a:r>
              <a:rPr lang="en-US" sz="700" u="sng" dirty="0">
                <a:solidFill>
                  <a:schemeClr val="bg2">
                    <a:lumMod val="75000"/>
                  </a:schemeClr>
                </a:solidFill>
              </a:rPr>
              <a:t>LambdaCodeAccessingDefaultMethod.java:9)</a:t>
            </a:r>
          </a:p>
          <a:p>
            <a:pPr marL="0" indent="0">
              <a:buNone/>
            </a:pPr>
            <a:r>
              <a:rPr lang="en-US" sz="700" dirty="0">
                <a:solidFill>
                  <a:schemeClr val="bg2">
                    <a:lumMod val="75000"/>
                  </a:schemeClr>
                </a:solidFill>
              </a:rPr>
              <a:t>at org.java8.topic1.subject3.LambdaCodeAccessingDefaultMethod.memberMethod(</a:t>
            </a:r>
            <a:r>
              <a:rPr lang="en-US" sz="700" u="sng" dirty="0">
                <a:solidFill>
                  <a:schemeClr val="bg2">
                    <a:lumMod val="75000"/>
                  </a:schemeClr>
                </a:solidFill>
              </a:rPr>
              <a:t>LambdaCodeAccessingDefaultMethod.java:28)</a:t>
            </a:r>
          </a:p>
          <a:p>
            <a:pPr marL="0" indent="0">
              <a:buNone/>
            </a:pPr>
            <a:r>
              <a:rPr lang="en-US" sz="700" dirty="0">
                <a:solidFill>
                  <a:schemeClr val="bg2">
                    <a:lumMod val="75000"/>
                  </a:schemeClr>
                </a:solidFill>
              </a:rPr>
              <a:t>at org.java8.topic1.subject3.LambdaCodeAccessingDefaultMethod.main(</a:t>
            </a:r>
            <a:r>
              <a:rPr lang="en-US" sz="700" u="sng" dirty="0">
                <a:solidFill>
                  <a:schemeClr val="bg2">
                    <a:lumMod val="75000"/>
                  </a:schemeClr>
                </a:solidFill>
              </a:rPr>
              <a:t>LambdaCodeAccessingDefaultMethod.java:15)</a:t>
            </a:r>
          </a:p>
          <a:p>
            <a:pPr marL="0" indent="0">
              <a:buNone/>
            </a:pPr>
            <a:r>
              <a:rPr lang="en-US" sz="700" dirty="0">
                <a:solidFill>
                  <a:schemeClr val="bg2">
                    <a:lumMod val="75000"/>
                  </a:schemeClr>
                </a:solidFill>
              </a:rPr>
              <a:t>org.java8.topic1.subject3.LambdaCodeAccessingDefaultMethod$$Lambda$1/918221580@5ca881b5 // (F) (</a:t>
            </a:r>
            <a:r>
              <a:rPr lang="en-US" sz="700" dirty="0" err="1">
                <a:solidFill>
                  <a:schemeClr val="bg2">
                    <a:lumMod val="75000"/>
                  </a:schemeClr>
                </a:solidFill>
              </a:rPr>
              <a:t>AnotherInterface</a:t>
            </a:r>
            <a:r>
              <a:rPr lang="en-US" sz="700" dirty="0">
                <a:solidFill>
                  <a:schemeClr val="bg2">
                    <a:lumMod val="75000"/>
                  </a:schemeClr>
                </a:solidFill>
              </a:rPr>
              <a:t>)</a:t>
            </a:r>
            <a:endParaRPr lang="en-US" sz="700" dirty="0" smtClean="0">
              <a:solidFill>
                <a:schemeClr val="bg2">
                  <a:lumMod val="75000"/>
                </a:schemeClr>
              </a:solidFill>
            </a:endParaRPr>
          </a:p>
        </p:txBody>
      </p:sp>
      <p:pic>
        <p:nvPicPr>
          <p:cNvPr id="4" name="Picture 3"/>
          <p:cNvPicPr>
            <a:picLocks noChangeAspect="1"/>
          </p:cNvPicPr>
          <p:nvPr/>
        </p:nvPicPr>
        <p:blipFill>
          <a:blip r:embed="rId2"/>
          <a:stretch>
            <a:fillRect/>
          </a:stretch>
        </p:blipFill>
        <p:spPr>
          <a:xfrm>
            <a:off x="3768086" y="609016"/>
            <a:ext cx="4845689" cy="2949327"/>
          </a:xfrm>
          <a:prstGeom prst="rect">
            <a:avLst/>
          </a:prstGeom>
        </p:spPr>
      </p:pic>
    </p:spTree>
    <p:extLst>
      <p:ext uri="{BB962C8B-B14F-4D97-AF65-F5344CB8AC3E}">
        <p14:creationId xmlns:p14="http://schemas.microsoft.com/office/powerpoint/2010/main" val="1880587525"/>
      </p:ext>
    </p:extLst>
  </p:cSld>
  <p:clrMapOvr>
    <a:masterClrMapping/>
  </p:clrMapOvr>
  <p:transition spd="med" advTm="12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a:t>
            </a:r>
            <a:r>
              <a:rPr lang="en-US" dirty="0" smtClean="0"/>
              <a:t>1-3 </a:t>
            </a:r>
            <a:r>
              <a:rPr lang="en-US" dirty="0"/>
              <a:t>: </a:t>
            </a:r>
            <a:r>
              <a:rPr lang="en-US" dirty="0" smtClean="0"/>
              <a:t>The inside of a lambda</a:t>
            </a:r>
            <a:endParaRPr lang="en-US" dirty="0"/>
          </a:p>
        </p:txBody>
      </p:sp>
      <p:sp>
        <p:nvSpPr>
          <p:cNvPr id="3" name="Content Placeholder 2"/>
          <p:cNvSpPr>
            <a:spLocks noGrp="1"/>
          </p:cNvSpPr>
          <p:nvPr>
            <p:ph idx="1"/>
          </p:nvPr>
        </p:nvSpPr>
        <p:spPr>
          <a:xfrm>
            <a:off x="528638" y="952500"/>
            <a:ext cx="8085137" cy="5128704"/>
          </a:xfrm>
        </p:spPr>
        <p:txBody>
          <a:bodyPr/>
          <a:lstStyle/>
          <a:p>
            <a:endParaRPr lang="en-US" sz="1200" dirty="0"/>
          </a:p>
          <a:p>
            <a:endParaRPr lang="en-US" dirty="0"/>
          </a:p>
        </p:txBody>
      </p:sp>
      <p:sp>
        <p:nvSpPr>
          <p:cNvPr id="6" name="Content Placeholder 2"/>
          <p:cNvSpPr txBox="1">
            <a:spLocks/>
          </p:cNvSpPr>
          <p:nvPr/>
        </p:nvSpPr>
        <p:spPr bwMode="auto">
          <a:xfrm>
            <a:off x="1748900" y="3266983"/>
            <a:ext cx="6320902" cy="3329126"/>
          </a:xfrm>
          <a:prstGeom prst="rect">
            <a:avLst/>
          </a:prstGeom>
          <a:noFill/>
          <a:ln w="0">
            <a:noFill/>
            <a:miter lim="800000"/>
            <a:headEnd/>
            <a:tailEnd/>
          </a:ln>
        </p:spPr>
        <p:txBody>
          <a:bodyPr vert="horz" wrap="square" lIns="90488" tIns="44450" rIns="90488" bIns="44450" numCol="1" anchor="t" anchorCtr="0" compatLnSpc="1">
            <a:prstTxWarp prst="textNoShape">
              <a:avLst/>
            </a:prstTxWarp>
          </a:bodyPr>
          <a:lstStyle>
            <a:lvl1pPr marL="285750" indent="-285750" algn="l" defTabSz="911225" rtl="0" eaLnBrk="1" fontAlgn="base" hangingPunct="1">
              <a:spcBef>
                <a:spcPct val="25000"/>
              </a:spcBef>
              <a:spcAft>
                <a:spcPct val="0"/>
              </a:spcAft>
              <a:buClr>
                <a:srgbClr val="66CC00"/>
              </a:buClr>
              <a:buSzPct val="65000"/>
              <a:buFont typeface="Wingdings" pitchFamily="-65" charset="2"/>
              <a:buChar char="n"/>
              <a:defRPr>
                <a:solidFill>
                  <a:srgbClr val="49166D"/>
                </a:solidFill>
                <a:latin typeface="+mn-lt"/>
                <a:ea typeface="ＭＳ Ｐゴシック" pitchFamily="-65" charset="-128"/>
                <a:cs typeface="ＭＳ Ｐゴシック" pitchFamily="-65" charset="-128"/>
              </a:defRPr>
            </a:lvl1pPr>
            <a:lvl2pPr marL="636588" indent="-236538" algn="l" defTabSz="911225" rtl="0" eaLnBrk="1" fontAlgn="base" hangingPunct="1">
              <a:spcBef>
                <a:spcPct val="25000"/>
              </a:spcBef>
              <a:spcAft>
                <a:spcPct val="0"/>
              </a:spcAft>
              <a:buClr>
                <a:srgbClr val="49166D"/>
              </a:buClr>
              <a:buChar char="–"/>
              <a:defRPr sz="1400">
                <a:solidFill>
                  <a:srgbClr val="49166D"/>
                </a:solidFill>
                <a:latin typeface="+mn-lt"/>
                <a:ea typeface="ＭＳ Ｐゴシック" pitchFamily="-65" charset="-128"/>
              </a:defRPr>
            </a:lvl2pPr>
            <a:lvl3pPr marL="969963" indent="-219075" algn="l" defTabSz="911225" rtl="0" eaLnBrk="1" fontAlgn="base" hangingPunct="1">
              <a:spcBef>
                <a:spcPct val="25000"/>
              </a:spcBef>
              <a:spcAft>
                <a:spcPct val="0"/>
              </a:spcAft>
              <a:buClr>
                <a:srgbClr val="49166D"/>
              </a:buClr>
              <a:buSzPct val="50000"/>
              <a:buFont typeface="Wingdings" pitchFamily="-65" charset="2"/>
              <a:buChar char="n"/>
              <a:defRPr sz="1400">
                <a:solidFill>
                  <a:srgbClr val="49166D"/>
                </a:solidFill>
                <a:latin typeface="+mn-lt"/>
                <a:ea typeface="ＭＳ Ｐゴシック" pitchFamily="-65" charset="-128"/>
              </a:defRPr>
            </a:lvl3pPr>
            <a:lvl4pPr marL="1257300" indent="-173038" algn="l" defTabSz="911225" rtl="0" eaLnBrk="1" fontAlgn="base" hangingPunct="1">
              <a:spcBef>
                <a:spcPct val="25000"/>
              </a:spcBef>
              <a:spcAft>
                <a:spcPct val="0"/>
              </a:spcAft>
              <a:buSzPct val="100000"/>
              <a:buChar char="–"/>
              <a:defRPr sz="1200">
                <a:solidFill>
                  <a:srgbClr val="49166D"/>
                </a:solidFill>
                <a:latin typeface="+mn-lt"/>
                <a:ea typeface="ＭＳ Ｐゴシック" pitchFamily="-65" charset="-128"/>
              </a:defRPr>
            </a:lvl4pPr>
            <a:lvl5pPr marL="16002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5pPr>
            <a:lvl6pPr marL="20574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6pPr>
            <a:lvl7pPr marL="25146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7pPr>
            <a:lvl8pPr marL="29718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8pPr>
            <a:lvl9pPr marL="34290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9pPr>
          </a:lstStyle>
          <a:p>
            <a:pPr marL="0" indent="0">
              <a:buNone/>
            </a:pPr>
            <a:r>
              <a:rPr lang="en-CA" sz="750" dirty="0">
                <a:solidFill>
                  <a:srgbClr val="FF0000"/>
                </a:solidFill>
              </a:rPr>
              <a:t>Class name:</a:t>
            </a:r>
            <a:r>
              <a:rPr lang="en-CA" sz="750" dirty="0"/>
              <a:t> org.java8.topic1.subject3.ClassHierarchyOfLambda$$Lambda$1/2055281021</a:t>
            </a:r>
          </a:p>
          <a:p>
            <a:pPr marL="0" indent="0">
              <a:buNone/>
            </a:pPr>
            <a:r>
              <a:rPr lang="en-CA" sz="750" dirty="0">
                <a:solidFill>
                  <a:srgbClr val="FF0000"/>
                </a:solidFill>
              </a:rPr>
              <a:t>Simple class name:</a:t>
            </a:r>
            <a:r>
              <a:rPr lang="en-CA" sz="750" dirty="0"/>
              <a:t> </a:t>
            </a:r>
            <a:r>
              <a:rPr lang="en-CA" sz="750" dirty="0" err="1"/>
              <a:t>ClassHierarchyOfLambda</a:t>
            </a:r>
            <a:r>
              <a:rPr lang="en-CA" sz="750" dirty="0"/>
              <a:t>$$</a:t>
            </a:r>
            <a:r>
              <a:rPr lang="en-CA" sz="750" dirty="0" smtClean="0"/>
              <a:t>Lambda$1/2055281021 </a:t>
            </a:r>
            <a:r>
              <a:rPr lang="en-CA" sz="750" dirty="0" smtClean="0">
                <a:solidFill>
                  <a:srgbClr val="FF0000"/>
                </a:solidFill>
              </a:rPr>
              <a:t>&lt;&lt; number not changing if you recompile, even adding a method</a:t>
            </a:r>
            <a:endParaRPr lang="en-CA" sz="750" dirty="0">
              <a:solidFill>
                <a:srgbClr val="FF0000"/>
              </a:solidFill>
            </a:endParaRPr>
          </a:p>
          <a:p>
            <a:pPr marL="0" indent="0">
              <a:buNone/>
            </a:pPr>
            <a:r>
              <a:rPr lang="en-CA" sz="750" dirty="0">
                <a:solidFill>
                  <a:srgbClr val="FF0000"/>
                </a:solidFill>
              </a:rPr>
              <a:t>This:</a:t>
            </a:r>
            <a:r>
              <a:rPr lang="en-CA" sz="750" dirty="0"/>
              <a:t> org.java8.topic1.subject3.ClassHierarchyOfLambda$$Lambda$1/2055281021@372f7a8d</a:t>
            </a:r>
          </a:p>
          <a:p>
            <a:pPr marL="0" indent="0">
              <a:buNone/>
            </a:pPr>
            <a:r>
              <a:rPr lang="en-CA" sz="750" dirty="0" err="1">
                <a:solidFill>
                  <a:srgbClr val="FF0000"/>
                </a:solidFill>
              </a:rPr>
              <a:t>IdentityHashCode</a:t>
            </a:r>
            <a:r>
              <a:rPr lang="en-CA" sz="750" dirty="0">
                <a:solidFill>
                  <a:srgbClr val="FF0000"/>
                </a:solidFill>
              </a:rPr>
              <a:t>:</a:t>
            </a:r>
            <a:r>
              <a:rPr lang="en-CA" sz="750" dirty="0"/>
              <a:t> 925858445 (different from the ID)</a:t>
            </a:r>
          </a:p>
          <a:p>
            <a:pPr marL="0" indent="0">
              <a:buNone/>
            </a:pPr>
            <a:r>
              <a:rPr lang="en-CA" sz="750" dirty="0">
                <a:solidFill>
                  <a:srgbClr val="FF0000"/>
                </a:solidFill>
              </a:rPr>
              <a:t>Parent class:</a:t>
            </a:r>
            <a:r>
              <a:rPr lang="en-CA" sz="750" dirty="0"/>
              <a:t> class </a:t>
            </a:r>
            <a:r>
              <a:rPr lang="en-CA" sz="750" dirty="0" err="1"/>
              <a:t>java.lang.Object</a:t>
            </a:r>
            <a:endParaRPr lang="en-CA" sz="750" dirty="0"/>
          </a:p>
          <a:p>
            <a:pPr marL="0" indent="0">
              <a:buNone/>
            </a:pPr>
            <a:r>
              <a:rPr lang="en-CA" sz="750" dirty="0">
                <a:solidFill>
                  <a:srgbClr val="FF0000"/>
                </a:solidFill>
              </a:rPr>
              <a:t>Enclosing class:</a:t>
            </a:r>
            <a:r>
              <a:rPr lang="en-CA" sz="750" dirty="0"/>
              <a:t> null</a:t>
            </a:r>
          </a:p>
          <a:p>
            <a:pPr marL="0" indent="0">
              <a:buNone/>
            </a:pPr>
            <a:r>
              <a:rPr lang="en-CA" sz="750" dirty="0">
                <a:solidFill>
                  <a:srgbClr val="FF0000"/>
                </a:solidFill>
              </a:rPr>
              <a:t>Interface:</a:t>
            </a:r>
            <a:r>
              <a:rPr lang="en-CA" sz="750" dirty="0"/>
              <a:t> interface org.java8.topic1.subject3.ClassHierarchyOfLambda$MyInterface</a:t>
            </a:r>
          </a:p>
          <a:p>
            <a:pPr marL="0" indent="0">
              <a:buNone/>
            </a:pPr>
            <a:r>
              <a:rPr lang="en-CA" sz="750" dirty="0" err="1">
                <a:solidFill>
                  <a:srgbClr val="FF0000"/>
                </a:solidFill>
              </a:rPr>
              <a:t>DeclaredConstructor</a:t>
            </a:r>
            <a:r>
              <a:rPr lang="en-CA" sz="750" dirty="0">
                <a:solidFill>
                  <a:srgbClr val="FF0000"/>
                </a:solidFill>
              </a:rPr>
              <a:t>:</a:t>
            </a:r>
            <a:r>
              <a:rPr lang="en-CA" sz="750" dirty="0"/>
              <a:t> private org.java8.topic1.subject3.ClassHierarchyOfLambda$$Lambda$1/2055281021</a:t>
            </a:r>
            <a:r>
              <a:rPr lang="en-CA" sz="750" dirty="0" smtClean="0"/>
              <a:t>()</a:t>
            </a:r>
          </a:p>
          <a:p>
            <a:pPr marL="0" indent="0">
              <a:buNone/>
            </a:pPr>
            <a:r>
              <a:rPr lang="en-CA" sz="750" dirty="0" smtClean="0">
                <a:solidFill>
                  <a:srgbClr val="FF0000"/>
                </a:solidFill>
              </a:rPr>
              <a:t>Constructor</a:t>
            </a:r>
            <a:r>
              <a:rPr lang="en-CA" sz="750" dirty="0">
                <a:solidFill>
                  <a:srgbClr val="FF0000"/>
                </a:solidFill>
              </a:rPr>
              <a:t>:</a:t>
            </a:r>
            <a:r>
              <a:rPr lang="en-CA" sz="750" dirty="0"/>
              <a:t> </a:t>
            </a:r>
            <a:r>
              <a:rPr lang="en-CA" sz="750" dirty="0" smtClean="0"/>
              <a:t>(none)</a:t>
            </a:r>
          </a:p>
          <a:p>
            <a:pPr marL="0" indent="0">
              <a:buNone/>
            </a:pPr>
            <a:r>
              <a:rPr lang="en-CA" sz="750" dirty="0" err="1" smtClean="0">
                <a:solidFill>
                  <a:srgbClr val="FF0000"/>
                </a:solidFill>
              </a:rPr>
              <a:t>DeclaredMethod</a:t>
            </a:r>
            <a:r>
              <a:rPr lang="en-CA" sz="750" dirty="0">
                <a:solidFill>
                  <a:srgbClr val="FF0000"/>
                </a:solidFill>
              </a:rPr>
              <a:t>:</a:t>
            </a:r>
            <a:r>
              <a:rPr lang="en-CA" sz="750" dirty="0"/>
              <a:t> public void org.java8.topic1.subject3.ClassHierarchyOfLambda$$Lambda$1/2055281021.myMethod(</a:t>
            </a:r>
            <a:r>
              <a:rPr lang="en-CA" sz="750" dirty="0" err="1"/>
              <a:t>java.lang.String</a:t>
            </a:r>
            <a:r>
              <a:rPr lang="en-CA" sz="750" dirty="0"/>
              <a:t>)</a:t>
            </a:r>
          </a:p>
          <a:p>
            <a:pPr marL="0" indent="0">
              <a:buNone/>
            </a:pPr>
            <a:r>
              <a:rPr lang="en-CA" sz="750" dirty="0">
                <a:solidFill>
                  <a:srgbClr val="FF0000"/>
                </a:solidFill>
              </a:rPr>
              <a:t>Method:</a:t>
            </a:r>
            <a:r>
              <a:rPr lang="en-CA" sz="750" dirty="0"/>
              <a:t> public void org.java8.topic1.subject3.ClassHierarchyOfLambda$$Lambda$1/2055281021.myMethod(</a:t>
            </a:r>
            <a:r>
              <a:rPr lang="en-CA" sz="750" dirty="0" err="1"/>
              <a:t>java.lang.String</a:t>
            </a:r>
            <a:r>
              <a:rPr lang="en-CA" sz="750" dirty="0"/>
              <a:t>)</a:t>
            </a:r>
          </a:p>
          <a:p>
            <a:pPr marL="0" indent="0">
              <a:buNone/>
            </a:pPr>
            <a:r>
              <a:rPr lang="en-CA" sz="750" dirty="0">
                <a:solidFill>
                  <a:srgbClr val="FF0000"/>
                </a:solidFill>
              </a:rPr>
              <a:t>Method:</a:t>
            </a:r>
            <a:r>
              <a:rPr lang="en-CA" sz="750" dirty="0"/>
              <a:t> public final void </a:t>
            </a:r>
            <a:r>
              <a:rPr lang="en-CA" sz="750" dirty="0" err="1"/>
              <a:t>java.lang.Object.wait</a:t>
            </a:r>
            <a:r>
              <a:rPr lang="en-CA" sz="750" dirty="0"/>
              <a:t>() throws </a:t>
            </a:r>
            <a:r>
              <a:rPr lang="en-CA" sz="750" u="sng" dirty="0" err="1"/>
              <a:t>java.lang.InterruptedException</a:t>
            </a:r>
            <a:endParaRPr lang="en-CA" sz="750" u="sng" dirty="0"/>
          </a:p>
          <a:p>
            <a:pPr marL="0" indent="0">
              <a:buNone/>
            </a:pPr>
            <a:r>
              <a:rPr lang="en-CA" sz="750" dirty="0">
                <a:solidFill>
                  <a:srgbClr val="FF0000"/>
                </a:solidFill>
              </a:rPr>
              <a:t>Method:</a:t>
            </a:r>
            <a:r>
              <a:rPr lang="en-CA" sz="750" dirty="0"/>
              <a:t> public final void </a:t>
            </a:r>
            <a:r>
              <a:rPr lang="en-CA" sz="750" dirty="0" err="1"/>
              <a:t>java.lang.Object.wait</a:t>
            </a:r>
            <a:r>
              <a:rPr lang="en-CA" sz="750" dirty="0"/>
              <a:t>(</a:t>
            </a:r>
            <a:r>
              <a:rPr lang="en-CA" sz="750" dirty="0" err="1"/>
              <a:t>long,int</a:t>
            </a:r>
            <a:r>
              <a:rPr lang="en-CA" sz="750" dirty="0"/>
              <a:t>) throws </a:t>
            </a:r>
            <a:r>
              <a:rPr lang="en-CA" sz="750" u="sng" dirty="0" err="1"/>
              <a:t>java.lang.InterruptedException</a:t>
            </a:r>
            <a:endParaRPr lang="en-CA" sz="750" u="sng" dirty="0"/>
          </a:p>
          <a:p>
            <a:pPr marL="0" indent="0">
              <a:buNone/>
            </a:pPr>
            <a:r>
              <a:rPr lang="en-CA" sz="750" dirty="0">
                <a:solidFill>
                  <a:srgbClr val="FF0000"/>
                </a:solidFill>
              </a:rPr>
              <a:t>Method:</a:t>
            </a:r>
            <a:r>
              <a:rPr lang="en-CA" sz="750" dirty="0"/>
              <a:t> public final native void </a:t>
            </a:r>
            <a:r>
              <a:rPr lang="en-CA" sz="750" dirty="0" err="1"/>
              <a:t>java.lang.Object.wait</a:t>
            </a:r>
            <a:r>
              <a:rPr lang="en-CA" sz="750" dirty="0"/>
              <a:t>(long) throws </a:t>
            </a:r>
            <a:r>
              <a:rPr lang="en-CA" sz="750" u="sng" dirty="0" err="1"/>
              <a:t>java.lang.InterruptedException</a:t>
            </a:r>
            <a:endParaRPr lang="en-CA" sz="750" u="sng" dirty="0"/>
          </a:p>
          <a:p>
            <a:pPr marL="0" indent="0">
              <a:buNone/>
            </a:pPr>
            <a:r>
              <a:rPr lang="en-CA" sz="750" dirty="0">
                <a:solidFill>
                  <a:srgbClr val="FF0000"/>
                </a:solidFill>
              </a:rPr>
              <a:t>Method:</a:t>
            </a:r>
            <a:r>
              <a:rPr lang="en-CA" sz="750" dirty="0"/>
              <a:t> public boolean </a:t>
            </a:r>
            <a:r>
              <a:rPr lang="en-CA" sz="750" dirty="0" err="1"/>
              <a:t>java.lang.Object.equals</a:t>
            </a:r>
            <a:r>
              <a:rPr lang="en-CA" sz="750" dirty="0"/>
              <a:t>(</a:t>
            </a:r>
            <a:r>
              <a:rPr lang="en-CA" sz="750" dirty="0" err="1"/>
              <a:t>java.lang.Object</a:t>
            </a:r>
            <a:r>
              <a:rPr lang="en-CA" sz="750" dirty="0"/>
              <a:t>)</a:t>
            </a:r>
          </a:p>
          <a:p>
            <a:pPr marL="0" indent="0">
              <a:buNone/>
            </a:pPr>
            <a:r>
              <a:rPr lang="en-CA" sz="750" dirty="0">
                <a:solidFill>
                  <a:srgbClr val="FF0000"/>
                </a:solidFill>
              </a:rPr>
              <a:t>Method:</a:t>
            </a:r>
            <a:r>
              <a:rPr lang="en-CA" sz="750" dirty="0"/>
              <a:t> public </a:t>
            </a:r>
            <a:r>
              <a:rPr lang="en-CA" sz="750" dirty="0" err="1"/>
              <a:t>java.lang.String</a:t>
            </a:r>
            <a:r>
              <a:rPr lang="en-CA" sz="750" dirty="0"/>
              <a:t> </a:t>
            </a:r>
            <a:r>
              <a:rPr lang="en-CA" sz="750" dirty="0" err="1"/>
              <a:t>java.lang.Object.toString</a:t>
            </a:r>
            <a:r>
              <a:rPr lang="en-CA" sz="750" dirty="0"/>
              <a:t>()</a:t>
            </a:r>
          </a:p>
          <a:p>
            <a:pPr marL="0" indent="0">
              <a:buNone/>
            </a:pPr>
            <a:r>
              <a:rPr lang="en-CA" sz="750" dirty="0">
                <a:solidFill>
                  <a:srgbClr val="FF0000"/>
                </a:solidFill>
              </a:rPr>
              <a:t>Method:</a:t>
            </a:r>
            <a:r>
              <a:rPr lang="en-CA" sz="750" dirty="0"/>
              <a:t> public native </a:t>
            </a:r>
            <a:r>
              <a:rPr lang="en-CA" sz="750" dirty="0" err="1"/>
              <a:t>int</a:t>
            </a:r>
            <a:r>
              <a:rPr lang="en-CA" sz="750" dirty="0"/>
              <a:t> </a:t>
            </a:r>
            <a:r>
              <a:rPr lang="en-CA" sz="750" dirty="0" err="1"/>
              <a:t>java.lang.Object.hashCode</a:t>
            </a:r>
            <a:r>
              <a:rPr lang="en-CA" sz="750" dirty="0"/>
              <a:t>()</a:t>
            </a:r>
          </a:p>
          <a:p>
            <a:pPr marL="0" indent="0">
              <a:buNone/>
            </a:pPr>
            <a:r>
              <a:rPr lang="en-CA" sz="750" dirty="0">
                <a:solidFill>
                  <a:srgbClr val="FF0000"/>
                </a:solidFill>
              </a:rPr>
              <a:t>Method:</a:t>
            </a:r>
            <a:r>
              <a:rPr lang="en-CA" sz="750" dirty="0"/>
              <a:t> public final native </a:t>
            </a:r>
            <a:r>
              <a:rPr lang="en-CA" sz="750" dirty="0" err="1"/>
              <a:t>java.lang.Class</a:t>
            </a:r>
            <a:r>
              <a:rPr lang="en-CA" sz="750" dirty="0"/>
              <a:t> </a:t>
            </a:r>
            <a:r>
              <a:rPr lang="en-CA" sz="750" dirty="0" err="1"/>
              <a:t>java.lang.Object.getClass</a:t>
            </a:r>
            <a:r>
              <a:rPr lang="en-CA" sz="750" dirty="0"/>
              <a:t>()</a:t>
            </a:r>
          </a:p>
          <a:p>
            <a:pPr marL="0" indent="0">
              <a:buNone/>
            </a:pPr>
            <a:r>
              <a:rPr lang="en-CA" sz="750" dirty="0">
                <a:solidFill>
                  <a:srgbClr val="FF0000"/>
                </a:solidFill>
              </a:rPr>
              <a:t>Method:</a:t>
            </a:r>
            <a:r>
              <a:rPr lang="en-CA" sz="750" dirty="0"/>
              <a:t> public final native void </a:t>
            </a:r>
            <a:r>
              <a:rPr lang="en-CA" sz="750" dirty="0" err="1"/>
              <a:t>java.lang.Object.notify</a:t>
            </a:r>
            <a:r>
              <a:rPr lang="en-CA" sz="750" dirty="0"/>
              <a:t>()</a:t>
            </a:r>
          </a:p>
          <a:p>
            <a:pPr marL="0" indent="0">
              <a:buNone/>
            </a:pPr>
            <a:r>
              <a:rPr lang="en-CA" sz="750" dirty="0">
                <a:solidFill>
                  <a:srgbClr val="FF0000"/>
                </a:solidFill>
              </a:rPr>
              <a:t>Method:</a:t>
            </a:r>
            <a:r>
              <a:rPr lang="en-CA" sz="750" dirty="0"/>
              <a:t> public final native void </a:t>
            </a:r>
            <a:r>
              <a:rPr lang="en-CA" sz="750" dirty="0" err="1"/>
              <a:t>java.lang.Object.notifyAll</a:t>
            </a:r>
            <a:r>
              <a:rPr lang="en-CA" sz="750" dirty="0"/>
              <a:t>()</a:t>
            </a:r>
          </a:p>
          <a:p>
            <a:pPr marL="0" indent="0">
              <a:buNone/>
            </a:pPr>
            <a:r>
              <a:rPr lang="en-CA" sz="750" dirty="0">
                <a:solidFill>
                  <a:srgbClr val="FF0000"/>
                </a:solidFill>
              </a:rPr>
              <a:t>Method:</a:t>
            </a:r>
            <a:r>
              <a:rPr lang="en-CA" sz="750" dirty="0"/>
              <a:t> public default void org.java8.topic1.subject3.ClassHierarchyOfLambda$MyInterface.defaultMethod</a:t>
            </a:r>
            <a:r>
              <a:rPr lang="en-CA" sz="750" dirty="0" smtClean="0"/>
              <a:t>()</a:t>
            </a:r>
          </a:p>
          <a:p>
            <a:endParaRPr lang="en-CA" sz="700" kern="0" dirty="0"/>
          </a:p>
          <a:p>
            <a:endParaRPr lang="en-US" sz="900" kern="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06" y="958775"/>
            <a:ext cx="6968801" cy="2308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5717805"/>
      </p:ext>
    </p:extLst>
  </p:cSld>
  <p:clrMapOvr>
    <a:masterClrMapping/>
  </p:clrMapOvr>
  <p:transition spd="med" advTm="12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365" y="157834"/>
            <a:ext cx="8484124" cy="396167"/>
          </a:xfrm>
        </p:spPr>
        <p:txBody>
          <a:bodyPr/>
          <a:lstStyle/>
          <a:p>
            <a:r>
              <a:rPr lang="en-US" dirty="0"/>
              <a:t>Topic </a:t>
            </a:r>
            <a:r>
              <a:rPr lang="en-US" dirty="0" smtClean="0"/>
              <a:t>1-3 </a:t>
            </a:r>
            <a:r>
              <a:rPr lang="en-US" dirty="0"/>
              <a:t>: </a:t>
            </a:r>
            <a:r>
              <a:rPr lang="en-US" dirty="0" smtClean="0"/>
              <a:t>(off topic) Lambda, performance and good usage</a:t>
            </a:r>
            <a:endParaRPr lang="en-US" dirty="0"/>
          </a:p>
        </p:txBody>
      </p:sp>
      <p:sp>
        <p:nvSpPr>
          <p:cNvPr id="3" name="Content Placeholder 2"/>
          <p:cNvSpPr>
            <a:spLocks noGrp="1"/>
          </p:cNvSpPr>
          <p:nvPr>
            <p:ph idx="1"/>
          </p:nvPr>
        </p:nvSpPr>
        <p:spPr>
          <a:xfrm>
            <a:off x="528638" y="952500"/>
            <a:ext cx="8085137" cy="1281653"/>
          </a:xfrm>
        </p:spPr>
        <p:txBody>
          <a:bodyPr/>
          <a:lstStyle/>
          <a:p>
            <a:endParaRPr lang="en-US" sz="1200" dirty="0"/>
          </a:p>
          <a:p>
            <a:endParaRPr lang="en-US" dirty="0"/>
          </a:p>
        </p:txBody>
      </p:sp>
      <p:sp>
        <p:nvSpPr>
          <p:cNvPr id="6" name="Content Placeholder 2"/>
          <p:cNvSpPr txBox="1">
            <a:spLocks/>
          </p:cNvSpPr>
          <p:nvPr/>
        </p:nvSpPr>
        <p:spPr bwMode="auto">
          <a:xfrm>
            <a:off x="339365" y="563134"/>
            <a:ext cx="8484124" cy="1746433"/>
          </a:xfrm>
          <a:prstGeom prst="rect">
            <a:avLst/>
          </a:prstGeom>
          <a:noFill/>
          <a:ln w="0">
            <a:noFill/>
            <a:miter lim="800000"/>
            <a:headEnd/>
            <a:tailEnd/>
          </a:ln>
        </p:spPr>
        <p:txBody>
          <a:bodyPr vert="horz" wrap="square" lIns="90488" tIns="44450" rIns="90488" bIns="44450" numCol="1" anchor="t" anchorCtr="0" compatLnSpc="1">
            <a:prstTxWarp prst="textNoShape">
              <a:avLst/>
            </a:prstTxWarp>
          </a:bodyPr>
          <a:lstStyle>
            <a:lvl1pPr marL="285750" indent="-285750" algn="l" defTabSz="911225" rtl="0" eaLnBrk="1" fontAlgn="base" hangingPunct="1">
              <a:spcBef>
                <a:spcPct val="25000"/>
              </a:spcBef>
              <a:spcAft>
                <a:spcPct val="0"/>
              </a:spcAft>
              <a:buClr>
                <a:srgbClr val="66CC00"/>
              </a:buClr>
              <a:buSzPct val="65000"/>
              <a:buFont typeface="Wingdings" pitchFamily="-65" charset="2"/>
              <a:buChar char="n"/>
              <a:defRPr>
                <a:solidFill>
                  <a:srgbClr val="49166D"/>
                </a:solidFill>
                <a:latin typeface="+mn-lt"/>
                <a:ea typeface="ＭＳ Ｐゴシック" pitchFamily="-65" charset="-128"/>
                <a:cs typeface="ＭＳ Ｐゴシック" pitchFamily="-65" charset="-128"/>
              </a:defRPr>
            </a:lvl1pPr>
            <a:lvl2pPr marL="636588" indent="-236538" algn="l" defTabSz="911225" rtl="0" eaLnBrk="1" fontAlgn="base" hangingPunct="1">
              <a:spcBef>
                <a:spcPct val="25000"/>
              </a:spcBef>
              <a:spcAft>
                <a:spcPct val="0"/>
              </a:spcAft>
              <a:buClr>
                <a:srgbClr val="49166D"/>
              </a:buClr>
              <a:buChar char="–"/>
              <a:defRPr sz="1400">
                <a:solidFill>
                  <a:srgbClr val="49166D"/>
                </a:solidFill>
                <a:latin typeface="+mn-lt"/>
                <a:ea typeface="ＭＳ Ｐゴシック" pitchFamily="-65" charset="-128"/>
              </a:defRPr>
            </a:lvl2pPr>
            <a:lvl3pPr marL="969963" indent="-219075" algn="l" defTabSz="911225" rtl="0" eaLnBrk="1" fontAlgn="base" hangingPunct="1">
              <a:spcBef>
                <a:spcPct val="25000"/>
              </a:spcBef>
              <a:spcAft>
                <a:spcPct val="0"/>
              </a:spcAft>
              <a:buClr>
                <a:srgbClr val="49166D"/>
              </a:buClr>
              <a:buSzPct val="50000"/>
              <a:buFont typeface="Wingdings" pitchFamily="-65" charset="2"/>
              <a:buChar char="n"/>
              <a:defRPr sz="1400">
                <a:solidFill>
                  <a:srgbClr val="49166D"/>
                </a:solidFill>
                <a:latin typeface="+mn-lt"/>
                <a:ea typeface="ＭＳ Ｐゴシック" pitchFamily="-65" charset="-128"/>
              </a:defRPr>
            </a:lvl3pPr>
            <a:lvl4pPr marL="1257300" indent="-173038" algn="l" defTabSz="911225" rtl="0" eaLnBrk="1" fontAlgn="base" hangingPunct="1">
              <a:spcBef>
                <a:spcPct val="25000"/>
              </a:spcBef>
              <a:spcAft>
                <a:spcPct val="0"/>
              </a:spcAft>
              <a:buSzPct val="100000"/>
              <a:buChar char="–"/>
              <a:defRPr sz="1200">
                <a:solidFill>
                  <a:srgbClr val="49166D"/>
                </a:solidFill>
                <a:latin typeface="+mn-lt"/>
                <a:ea typeface="ＭＳ Ｐゴシック" pitchFamily="-65" charset="-128"/>
              </a:defRPr>
            </a:lvl4pPr>
            <a:lvl5pPr marL="16002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5pPr>
            <a:lvl6pPr marL="20574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6pPr>
            <a:lvl7pPr marL="25146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7pPr>
            <a:lvl8pPr marL="29718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8pPr>
            <a:lvl9pPr marL="34290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9pPr>
          </a:lstStyle>
          <a:p>
            <a:r>
              <a:rPr lang="en-CA" sz="1200" kern="0" dirty="0"/>
              <a:t>F</a:t>
            </a:r>
            <a:r>
              <a:rPr lang="en-CA" sz="1200" kern="0" dirty="0" smtClean="0"/>
              <a:t>or performance reasons (simpler initialization) and to avoid memory leaks (no reference kept to the outer class), each anonymous class which can should be converted to a static class, to an external class or to a lambda (only if FI).</a:t>
            </a:r>
          </a:p>
          <a:p>
            <a:r>
              <a:rPr lang="en-CA" sz="1200" kern="0" dirty="0"/>
              <a:t>Lambda code is however more readable than static or inner </a:t>
            </a:r>
            <a:r>
              <a:rPr lang="en-CA" sz="1200" kern="0" dirty="0" smtClean="0"/>
              <a:t>classes</a:t>
            </a:r>
            <a:r>
              <a:rPr lang="en-CA" sz="1200" kern="0" dirty="0"/>
              <a:t> </a:t>
            </a:r>
            <a:r>
              <a:rPr lang="en-CA" sz="1200" kern="0" dirty="0" smtClean="0"/>
              <a:t>so it should be preferred if code reuse is not a problem.</a:t>
            </a:r>
          </a:p>
          <a:p>
            <a:r>
              <a:rPr lang="en-CA" sz="1200" kern="0" dirty="0" smtClean="0"/>
              <a:t>The lambda performance should be better at linking time and at instance creation time than an anonymous class.</a:t>
            </a:r>
          </a:p>
          <a:p>
            <a:r>
              <a:rPr lang="en-CA" sz="1200" kern="0" dirty="0" smtClean="0"/>
              <a:t>Lambdas are harder to debug (bigger stack trace). If you can, create a function and unit test it before calling it.</a:t>
            </a:r>
          </a:p>
          <a:p>
            <a:r>
              <a:rPr lang="en-CA" sz="1200" kern="0" dirty="0" smtClean="0"/>
              <a:t>Use the following </a:t>
            </a:r>
            <a:r>
              <a:rPr lang="en-CA" sz="1200" kern="0" dirty="0" smtClean="0">
                <a:hlinkClick r:id="rId3"/>
              </a:rPr>
              <a:t>video</a:t>
            </a:r>
            <a:r>
              <a:rPr lang="en-CA" sz="1200" kern="0" dirty="0" smtClean="0"/>
              <a:t> at 3:40 for the performance improvements for JSR 292 – </a:t>
            </a:r>
            <a:r>
              <a:rPr lang="en-CA" sz="1200" kern="0" dirty="0" err="1" smtClean="0"/>
              <a:t>InvokeDynamic</a:t>
            </a:r>
            <a:r>
              <a:rPr lang="en-CA" sz="1200" kern="0" dirty="0" smtClean="0"/>
              <a:t> used for lambdas. </a:t>
            </a:r>
          </a:p>
          <a:p>
            <a:r>
              <a:rPr lang="en-CA" sz="1200" kern="0" dirty="0"/>
              <a:t>T</a:t>
            </a:r>
            <a:r>
              <a:rPr lang="en-CA" sz="1200" kern="0" dirty="0" smtClean="0"/>
              <a:t>ODO flow choice diagram and rephrase</a:t>
            </a:r>
            <a:endParaRPr lang="en-CA" sz="1200" kern="0" dirty="0"/>
          </a:p>
          <a:p>
            <a:endParaRPr lang="en-US" sz="1200" kern="0" dirty="0"/>
          </a:p>
        </p:txBody>
      </p:sp>
      <p:pic>
        <p:nvPicPr>
          <p:cNvPr id="5" name="2dRv1-6ZAwA" title="Performance Improvements in JDK 8 "/>
          <p:cNvPicPr>
            <a:picLocks noRot="1" noChangeAspect="1"/>
          </p:cNvPicPr>
          <p:nvPr>
            <a:videoFile r:link="rId1"/>
          </p:nvPr>
        </p:nvPicPr>
        <p:blipFill>
          <a:blip r:embed="rId4"/>
          <a:stretch>
            <a:fillRect/>
          </a:stretch>
        </p:blipFill>
        <p:spPr>
          <a:xfrm>
            <a:off x="961273" y="2318700"/>
            <a:ext cx="7240308" cy="4072673"/>
          </a:xfrm>
          <a:prstGeom prst="rect">
            <a:avLst/>
          </a:prstGeom>
        </p:spPr>
      </p:pic>
    </p:spTree>
    <p:extLst>
      <p:ext uri="{BB962C8B-B14F-4D97-AF65-F5344CB8AC3E}">
        <p14:creationId xmlns:p14="http://schemas.microsoft.com/office/powerpoint/2010/main" val="2930761017"/>
      </p:ext>
    </p:extLst>
  </p:cSld>
  <p:clrMapOvr>
    <a:masterClrMapping/>
  </p:clrMapOvr>
  <p:transition spd="med" advTm="12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Recommended reads </a:t>
            </a:r>
            <a:r>
              <a:rPr lang="en-CA" dirty="0" smtClean="0"/>
              <a:t>(web)</a:t>
            </a:r>
            <a:endParaRPr lang="en-CA" dirty="0"/>
          </a:p>
        </p:txBody>
      </p:sp>
      <p:sp>
        <p:nvSpPr>
          <p:cNvPr id="3" name="Rectangle 2"/>
          <p:cNvSpPr/>
          <p:nvPr/>
        </p:nvSpPr>
        <p:spPr>
          <a:xfrm>
            <a:off x="527049" y="982177"/>
            <a:ext cx="8086725" cy="5478423"/>
          </a:xfrm>
          <a:prstGeom prst="rect">
            <a:avLst/>
          </a:prstGeom>
        </p:spPr>
        <p:txBody>
          <a:bodyPr wrap="square">
            <a:spAutoFit/>
          </a:bodyPr>
          <a:lstStyle/>
          <a:p>
            <a:pPr marL="457200" indent="-457200" algn="l">
              <a:buFont typeface="+mj-lt"/>
              <a:buAutoNum type="arabicPeriod"/>
            </a:pPr>
            <a:r>
              <a:rPr lang="en-US" sz="1200" dirty="0" smtClean="0">
                <a:hlinkClick r:id="rId2"/>
              </a:rPr>
              <a:t>Java 8 </a:t>
            </a:r>
            <a:r>
              <a:rPr lang="en-US" sz="1200" dirty="0">
                <a:hlinkClick r:id="rId2"/>
              </a:rPr>
              <a:t>in </a:t>
            </a:r>
            <a:r>
              <a:rPr lang="en-US" sz="1200" dirty="0" smtClean="0">
                <a:hlinkClick r:id="rId2"/>
              </a:rPr>
              <a:t>action</a:t>
            </a:r>
            <a:r>
              <a:rPr lang="en-US" sz="1200" dirty="0" smtClean="0"/>
              <a:t> (book </a:t>
            </a:r>
            <a:r>
              <a:rPr lang="en-US" sz="1200" dirty="0" smtClean="0">
                <a:solidFill>
                  <a:srgbClr val="FFC000"/>
                </a:solidFill>
              </a:rPr>
              <a:t>*****</a:t>
            </a:r>
            <a:r>
              <a:rPr lang="en-US" sz="1200" dirty="0" smtClean="0"/>
              <a:t>) [J8IA]</a:t>
            </a:r>
          </a:p>
          <a:p>
            <a:pPr marL="457200" indent="-457200" algn="l">
              <a:buFont typeface="+mj-lt"/>
              <a:buAutoNum type="arabicPeriod"/>
            </a:pPr>
            <a:r>
              <a:rPr lang="en-US" sz="1200" dirty="0" smtClean="0">
                <a:hlinkClick r:id="rId3"/>
              </a:rPr>
              <a:t>Java </a:t>
            </a:r>
            <a:r>
              <a:rPr lang="en-US" sz="1200" dirty="0">
                <a:hlinkClick r:id="rId3"/>
              </a:rPr>
              <a:t>8 API</a:t>
            </a:r>
            <a:r>
              <a:rPr lang="en-US" sz="1200" dirty="0"/>
              <a:t> </a:t>
            </a:r>
            <a:endParaRPr lang="en-US" sz="1200" dirty="0" smtClean="0"/>
          </a:p>
          <a:p>
            <a:pPr marL="457200" indent="-457200" algn="l">
              <a:buFont typeface="+mj-lt"/>
              <a:buAutoNum type="arabicPeriod"/>
            </a:pPr>
            <a:r>
              <a:rPr lang="en-US" sz="1200" dirty="0" err="1" smtClean="0">
                <a:hlinkClick r:id="rId4"/>
              </a:rPr>
              <a:t>java.util.function</a:t>
            </a:r>
            <a:r>
              <a:rPr lang="en-US" sz="1200" dirty="0" smtClean="0">
                <a:hlinkClick r:id="rId4"/>
              </a:rPr>
              <a:t> API</a:t>
            </a:r>
            <a:r>
              <a:rPr lang="en-US" sz="1200" dirty="0" smtClean="0"/>
              <a:t> and Javadoc [JUFAPI], </a:t>
            </a:r>
            <a:r>
              <a:rPr lang="en-US" sz="1200" dirty="0" smtClean="0">
                <a:hlinkClick r:id="rId5"/>
              </a:rPr>
              <a:t>Java 8 </a:t>
            </a:r>
            <a:r>
              <a:rPr lang="en-US" sz="1200" dirty="0" err="1" smtClean="0">
                <a:hlinkClick r:id="rId5"/>
              </a:rPr>
              <a:t>java.util.stream</a:t>
            </a:r>
            <a:r>
              <a:rPr lang="en-US" sz="1200" dirty="0" smtClean="0">
                <a:hlinkClick r:id="rId5"/>
              </a:rPr>
              <a:t> API</a:t>
            </a:r>
            <a:r>
              <a:rPr lang="en-US" sz="1200" dirty="0" smtClean="0"/>
              <a:t> [JUSAPI]</a:t>
            </a:r>
          </a:p>
          <a:p>
            <a:pPr marL="457200" indent="-457200" algn="l">
              <a:buFont typeface="+mj-lt"/>
              <a:buAutoNum type="arabicPeriod"/>
            </a:pPr>
            <a:r>
              <a:rPr lang="en-US" sz="1200" dirty="0" smtClean="0"/>
              <a:t>Java 8 Stream Javadoc [</a:t>
            </a:r>
            <a:r>
              <a:rPr lang="en-US" sz="1200" dirty="0" err="1" smtClean="0"/>
              <a:t>JDStream</a:t>
            </a:r>
            <a:r>
              <a:rPr lang="en-US" sz="1200" dirty="0" smtClean="0"/>
              <a:t>], of </a:t>
            </a:r>
            <a:r>
              <a:rPr lang="en-US" sz="1200" dirty="0" err="1" smtClean="0"/>
              <a:t>Spliterator</a:t>
            </a:r>
            <a:r>
              <a:rPr lang="en-US" sz="1200" dirty="0" smtClean="0"/>
              <a:t> [</a:t>
            </a:r>
            <a:r>
              <a:rPr lang="en-US" sz="1200" dirty="0" err="1" smtClean="0"/>
              <a:t>JDSpliterator</a:t>
            </a:r>
            <a:r>
              <a:rPr lang="en-US" sz="1200" dirty="0" smtClean="0"/>
              <a:t>]…</a:t>
            </a:r>
          </a:p>
          <a:p>
            <a:pPr marL="457200" indent="-457200" algn="l">
              <a:buFont typeface="+mj-lt"/>
              <a:buAutoNum type="arabicPeriod"/>
            </a:pPr>
            <a:r>
              <a:rPr lang="en-US" sz="1200" dirty="0" smtClean="0">
                <a:hlinkClick r:id="rId6"/>
              </a:rPr>
              <a:t>Java </a:t>
            </a:r>
            <a:r>
              <a:rPr lang="en-US" sz="1200" dirty="0">
                <a:hlinkClick r:id="rId6"/>
              </a:rPr>
              <a:t>8 launch </a:t>
            </a:r>
            <a:r>
              <a:rPr lang="en-US" sz="1200" dirty="0" smtClean="0">
                <a:hlinkClick r:id="rId6"/>
              </a:rPr>
              <a:t>videos</a:t>
            </a:r>
            <a:endParaRPr lang="en-US" sz="1200" dirty="0" smtClean="0"/>
          </a:p>
          <a:p>
            <a:pPr marL="457200" indent="-457200" algn="l">
              <a:buFont typeface="+mj-lt"/>
              <a:buAutoNum type="arabicPeriod"/>
            </a:pPr>
            <a:r>
              <a:rPr lang="en-US" sz="1200" dirty="0" smtClean="0"/>
              <a:t>Brian Goetz (Java Language Architect, Oracle, lambda spec lead) expert group summaries and drafts (</a:t>
            </a:r>
            <a:r>
              <a:rPr lang="en-US" sz="1200" dirty="0" smtClean="0">
                <a:solidFill>
                  <a:srgbClr val="FFC000"/>
                </a:solidFill>
              </a:rPr>
              <a:t>*****</a:t>
            </a:r>
            <a:r>
              <a:rPr lang="en-US" sz="1200" dirty="0" smtClean="0"/>
              <a:t>)</a:t>
            </a:r>
            <a:endParaRPr lang="en-US" sz="1200" dirty="0"/>
          </a:p>
          <a:p>
            <a:pPr marL="914400" lvl="1" indent="-457200" algn="l">
              <a:buFont typeface="+mj-lt"/>
              <a:buAutoNum type="alphaUcPeriod"/>
            </a:pPr>
            <a:r>
              <a:rPr lang="en-US" sz="1200" dirty="0">
                <a:hlinkClick r:id="rId7"/>
              </a:rPr>
              <a:t>State of the </a:t>
            </a:r>
            <a:r>
              <a:rPr lang="en-US" sz="1200" dirty="0" smtClean="0">
                <a:hlinkClick r:id="rId7"/>
              </a:rPr>
              <a:t>Lambda: Libraries Edition</a:t>
            </a:r>
            <a:r>
              <a:rPr lang="en-US" sz="1200" dirty="0" smtClean="0"/>
              <a:t> (04/2012) [historical] [BGSLLE1]</a:t>
            </a:r>
          </a:p>
          <a:p>
            <a:pPr marL="914400" lvl="1" indent="-457200" algn="l">
              <a:buFont typeface="+mj-lt"/>
              <a:buAutoNum type="alphaUcPeriod"/>
            </a:pPr>
            <a:r>
              <a:rPr lang="en-US" sz="1200" dirty="0">
                <a:hlinkClick r:id="rId8"/>
              </a:rPr>
              <a:t>State of the Lambda: Libraries Edition </a:t>
            </a:r>
            <a:r>
              <a:rPr lang="en-US" sz="1200" dirty="0" smtClean="0"/>
              <a:t>(11/2012)</a:t>
            </a:r>
            <a:r>
              <a:rPr lang="en-US" sz="1200" dirty="0"/>
              <a:t> [historical] [</a:t>
            </a:r>
            <a:r>
              <a:rPr lang="en-US" sz="1200" dirty="0" smtClean="0"/>
              <a:t>BGSLLE2]</a:t>
            </a:r>
          </a:p>
          <a:p>
            <a:pPr marL="914400" lvl="1" indent="-457200" algn="l">
              <a:buFont typeface="+mj-lt"/>
              <a:buAutoNum type="alphaUcPeriod"/>
            </a:pPr>
            <a:r>
              <a:rPr lang="en-US" sz="1200" dirty="0">
                <a:hlinkClick r:id="rId9"/>
              </a:rPr>
              <a:t>Translation of Lambda Expressions </a:t>
            </a:r>
            <a:r>
              <a:rPr lang="en-US" sz="1200" dirty="0" smtClean="0"/>
              <a:t>(04/2012)</a:t>
            </a:r>
          </a:p>
          <a:p>
            <a:pPr marL="914400" lvl="1" indent="-457200" algn="l">
              <a:buFont typeface="+mj-lt"/>
              <a:buAutoNum type="alphaUcPeriod"/>
            </a:pPr>
            <a:r>
              <a:rPr lang="en-US" sz="1200" dirty="0" smtClean="0">
                <a:hlinkClick r:id="rId10"/>
              </a:rPr>
              <a:t>State of the Lambda </a:t>
            </a:r>
            <a:r>
              <a:rPr lang="en-US" sz="1200" dirty="0" smtClean="0"/>
              <a:t>(11/2013) [final] [BGSL] (good summary)</a:t>
            </a:r>
          </a:p>
          <a:p>
            <a:pPr marL="914400" lvl="1" indent="-457200" algn="l">
              <a:buFont typeface="+mj-lt"/>
              <a:buAutoNum type="alphaUcPeriod"/>
            </a:pPr>
            <a:r>
              <a:rPr lang="en-US" sz="1200" dirty="0">
                <a:hlinkClick r:id="rId11"/>
              </a:rPr>
              <a:t>State of the Lambda: Libraries Edition </a:t>
            </a:r>
            <a:r>
              <a:rPr lang="en-US" sz="1200" dirty="0" smtClean="0"/>
              <a:t>(09/2013) [final</a:t>
            </a:r>
            <a:r>
              <a:rPr lang="en-US" sz="1200" dirty="0"/>
              <a:t>] [</a:t>
            </a:r>
            <a:r>
              <a:rPr lang="en-US" sz="1200" dirty="0" smtClean="0"/>
              <a:t>BGSLLE3] (good summary)</a:t>
            </a:r>
          </a:p>
          <a:p>
            <a:pPr marL="914400" lvl="1" indent="-457200" algn="l">
              <a:buFont typeface="+mj-lt"/>
              <a:buAutoNum type="alphaUcPeriod"/>
            </a:pPr>
            <a:r>
              <a:rPr lang="en-US" sz="1200" dirty="0" smtClean="0">
                <a:hlinkClick r:id="rId12"/>
              </a:rPr>
              <a:t>State of the Specialization Proto Edition </a:t>
            </a:r>
            <a:r>
              <a:rPr lang="en-US" sz="1200" dirty="0" smtClean="0"/>
              <a:t>(12/2014) (Java 9?)</a:t>
            </a:r>
          </a:p>
          <a:p>
            <a:pPr marL="914400" lvl="1" indent="-457200" algn="l">
              <a:buFont typeface="+mj-lt"/>
              <a:buAutoNum type="alphaUcPeriod"/>
            </a:pPr>
            <a:r>
              <a:rPr lang="en-US" sz="1200" dirty="0">
                <a:hlinkClick r:id="rId13"/>
              </a:rPr>
              <a:t>One final stab at improving lambda </a:t>
            </a:r>
            <a:r>
              <a:rPr lang="en-US" sz="1200" dirty="0" smtClean="0">
                <a:hlinkClick r:id="rId13"/>
              </a:rPr>
              <a:t>serialization </a:t>
            </a:r>
            <a:r>
              <a:rPr lang="en-US" sz="1200" dirty="0" smtClean="0"/>
              <a:t>(08/2013) [BGLS]</a:t>
            </a:r>
          </a:p>
          <a:p>
            <a:pPr marL="914400" lvl="1" indent="-457200" algn="l">
              <a:buFont typeface="+mj-lt"/>
              <a:buAutoNum type="alphaUcPeriod"/>
            </a:pPr>
            <a:r>
              <a:rPr lang="en-US" sz="1200" dirty="0" smtClean="0">
                <a:hlinkClick r:id="rId14"/>
              </a:rPr>
              <a:t>ClassDynamic</a:t>
            </a:r>
            <a:r>
              <a:rPr lang="en-US" sz="1200" dirty="0" smtClean="0"/>
              <a:t> (06/2014) (Java 9?)</a:t>
            </a:r>
          </a:p>
          <a:p>
            <a:pPr marL="457200" indent="-457200" algn="l">
              <a:buFont typeface="+mj-lt"/>
              <a:buAutoNum type="arabicPeriod"/>
            </a:pPr>
            <a:r>
              <a:rPr lang="en-US" sz="1200" dirty="0" smtClean="0"/>
              <a:t>Java 8 certification books (</a:t>
            </a:r>
            <a:r>
              <a:rPr lang="en-US" sz="1200" dirty="0" smtClean="0">
                <a:hlinkClick r:id="rId15"/>
              </a:rPr>
              <a:t>Amazon</a:t>
            </a:r>
            <a:r>
              <a:rPr lang="en-US" sz="1200" dirty="0" smtClean="0"/>
              <a:t>)</a:t>
            </a:r>
          </a:p>
          <a:p>
            <a:pPr marL="457200" indent="-457200" algn="l">
              <a:buFont typeface="+mj-lt"/>
              <a:buAutoNum type="arabicPeriod"/>
            </a:pPr>
            <a:r>
              <a:rPr lang="en-US" sz="1200" dirty="0" smtClean="0">
                <a:hlinkClick r:id="rId16"/>
              </a:rPr>
              <a:t>Java 8 language and VM specifications</a:t>
            </a:r>
            <a:endParaRPr lang="en-US" sz="1200" dirty="0" smtClean="0"/>
          </a:p>
          <a:p>
            <a:pPr marL="457200" indent="-457200" algn="l">
              <a:buFont typeface="+mj-lt"/>
              <a:buAutoNum type="arabicPeriod"/>
            </a:pPr>
            <a:r>
              <a:rPr lang="en-US" sz="1200" dirty="0" smtClean="0">
                <a:hlinkClick r:id="rId17"/>
              </a:rPr>
              <a:t>Java 8 Programmer II beta upgrade exam 1Z1-810</a:t>
            </a:r>
            <a:r>
              <a:rPr lang="en-US" sz="1200" dirty="0" smtClean="0"/>
              <a:t> (from Java 7 programmer)</a:t>
            </a:r>
          </a:p>
          <a:p>
            <a:pPr marL="457200" indent="-457200" algn="l">
              <a:buFont typeface="+mj-lt"/>
              <a:buAutoNum type="arabicPeriod"/>
            </a:pPr>
            <a:r>
              <a:rPr lang="en-US" sz="1200" dirty="0">
                <a:hlinkClick r:id="rId18"/>
              </a:rPr>
              <a:t>Java 8 Programmer II </a:t>
            </a:r>
            <a:r>
              <a:rPr lang="en-US" sz="1200" dirty="0" smtClean="0">
                <a:hlinkClick r:id="rId18"/>
              </a:rPr>
              <a:t>final </a:t>
            </a:r>
            <a:r>
              <a:rPr lang="en-US" sz="1200" dirty="0">
                <a:hlinkClick r:id="rId18"/>
              </a:rPr>
              <a:t>upgrade exam </a:t>
            </a:r>
            <a:r>
              <a:rPr lang="en-US" sz="1200" dirty="0" smtClean="0">
                <a:hlinkClick r:id="rId18"/>
              </a:rPr>
              <a:t>1Z0-810 </a:t>
            </a:r>
            <a:r>
              <a:rPr lang="en-US" sz="1200" dirty="0"/>
              <a:t>(from Java 7 programmer</a:t>
            </a:r>
            <a:r>
              <a:rPr lang="en-US" sz="1200" dirty="0" smtClean="0"/>
              <a:t>) (no topic change)</a:t>
            </a:r>
          </a:p>
          <a:p>
            <a:pPr marL="457200" indent="-457200" algn="l">
              <a:buFont typeface="+mj-lt"/>
              <a:buAutoNum type="arabicPeriod"/>
            </a:pPr>
            <a:r>
              <a:rPr lang="en-US" sz="1200" dirty="0" smtClean="0">
                <a:hlinkClick r:id="rId19"/>
              </a:rPr>
              <a:t>Java 8 Programmer II beta exam 1Z0-809 </a:t>
            </a:r>
            <a:r>
              <a:rPr lang="en-US" sz="1200" dirty="0" smtClean="0"/>
              <a:t>(from Java 8 associate)</a:t>
            </a:r>
          </a:p>
          <a:p>
            <a:pPr marL="457200" indent="-457200" algn="l">
              <a:buFont typeface="+mj-lt"/>
              <a:buAutoNum type="arabicPeriod"/>
            </a:pPr>
            <a:r>
              <a:rPr lang="en-US" sz="1200" dirty="0">
                <a:hlinkClick r:id="rId20"/>
              </a:rPr>
              <a:t>Upgrade to Java SE 8 OCP </a:t>
            </a:r>
            <a:r>
              <a:rPr lang="en-US" sz="1200" dirty="0"/>
              <a:t>( Java SE 6 and all prior versions</a:t>
            </a:r>
            <a:r>
              <a:rPr lang="en-US" sz="1200" dirty="0" smtClean="0"/>
              <a:t>) beta exam 1Z0-813</a:t>
            </a:r>
          </a:p>
          <a:p>
            <a:pPr marL="457200" indent="-457200" algn="l">
              <a:buFont typeface="+mj-lt"/>
              <a:buAutoNum type="arabicPeriod"/>
            </a:pPr>
            <a:r>
              <a:rPr lang="en-US" sz="1200" dirty="0" smtClean="0"/>
              <a:t>Java SE 7 new features (</a:t>
            </a:r>
            <a:r>
              <a:rPr lang="en-US" sz="1200" dirty="0" smtClean="0">
                <a:hlinkClick r:id="rId21"/>
              </a:rPr>
              <a:t>Oracle course</a:t>
            </a:r>
            <a:r>
              <a:rPr lang="en-US" sz="1200" dirty="0" smtClean="0"/>
              <a:t>)</a:t>
            </a:r>
          </a:p>
          <a:p>
            <a:pPr marL="457200" indent="-457200" algn="l">
              <a:buFont typeface="+mj-lt"/>
              <a:buAutoNum type="arabicPeriod"/>
            </a:pPr>
            <a:r>
              <a:rPr lang="en-US" sz="1200" dirty="0" smtClean="0"/>
              <a:t>Java SE 8 new features (</a:t>
            </a:r>
            <a:r>
              <a:rPr lang="en-US" sz="1200" dirty="0" smtClean="0">
                <a:hlinkClick r:id="rId22"/>
              </a:rPr>
              <a:t>Oracle course</a:t>
            </a:r>
            <a:r>
              <a:rPr lang="en-US" sz="1200" dirty="0" smtClean="0"/>
              <a:t>)</a:t>
            </a:r>
          </a:p>
          <a:p>
            <a:pPr marL="457200" indent="-457200" algn="l">
              <a:buFont typeface="+mj-lt"/>
              <a:buAutoNum type="arabicPeriod"/>
            </a:pPr>
            <a:r>
              <a:rPr lang="en-US" sz="1200" dirty="0" smtClean="0"/>
              <a:t>Java </a:t>
            </a:r>
            <a:r>
              <a:rPr lang="en-US" sz="1200" dirty="0"/>
              <a:t>Programming Language </a:t>
            </a:r>
            <a:r>
              <a:rPr lang="en-US" sz="1200" dirty="0" smtClean="0"/>
              <a:t>Enhancements (</a:t>
            </a:r>
            <a:r>
              <a:rPr lang="en-US" sz="1200" dirty="0" smtClean="0">
                <a:hlinkClick r:id="rId23"/>
              </a:rPr>
              <a:t>history from 1.0 to 1.8</a:t>
            </a:r>
            <a:r>
              <a:rPr lang="en-US" sz="1200" dirty="0" smtClean="0"/>
              <a:t>)</a:t>
            </a:r>
          </a:p>
          <a:p>
            <a:pPr marL="457200" indent="-457200" algn="l">
              <a:buFont typeface="+mj-lt"/>
              <a:buAutoNum type="arabicPeriod"/>
            </a:pPr>
            <a:r>
              <a:rPr lang="en-US" sz="1200" dirty="0" smtClean="0">
                <a:hlinkClick r:id="rId24"/>
              </a:rPr>
              <a:t>Sun Certified Java Programmer X </a:t>
            </a:r>
            <a:r>
              <a:rPr lang="en-US" sz="1200" dirty="0" smtClean="0"/>
              <a:t>(McGraw-Hill) (book) [SCJP7]</a:t>
            </a:r>
          </a:p>
          <a:p>
            <a:pPr marL="457200" indent="-457200" algn="l">
              <a:buFont typeface="+mj-lt"/>
              <a:buAutoNum type="arabicPeriod"/>
            </a:pPr>
            <a:r>
              <a:rPr lang="en-US" sz="1200" dirty="0" smtClean="0">
                <a:hlinkClick r:id="rId25"/>
              </a:rPr>
              <a:t>Java lambda FAQ </a:t>
            </a:r>
            <a:r>
              <a:rPr lang="en-US" sz="1200" dirty="0" smtClean="0"/>
              <a:t>(</a:t>
            </a:r>
            <a:r>
              <a:rPr lang="en-US" sz="1200" dirty="0" smtClean="0">
                <a:hlinkClick r:id="rId26"/>
              </a:rPr>
              <a:t>Mastering lambdas </a:t>
            </a:r>
            <a:r>
              <a:rPr lang="en-US" sz="1200" dirty="0" smtClean="0"/>
              <a:t>book available from the same author)</a:t>
            </a:r>
            <a:endParaRPr lang="en-US" sz="1200" dirty="0" smtClean="0">
              <a:hlinkClick r:id="rId27"/>
            </a:endParaRPr>
          </a:p>
          <a:p>
            <a:pPr marL="457200" indent="-457200" algn="l">
              <a:buFont typeface="+mj-lt"/>
              <a:buAutoNum type="arabicPeriod"/>
            </a:pPr>
            <a:r>
              <a:rPr lang="en-US" sz="1200" dirty="0" smtClean="0">
                <a:hlinkClick r:id="rId27"/>
              </a:rPr>
              <a:t>Sample questions</a:t>
            </a:r>
            <a:r>
              <a:rPr lang="en-US" sz="1200" dirty="0" smtClean="0"/>
              <a:t> for the certification from Oracle</a:t>
            </a:r>
            <a:br>
              <a:rPr lang="en-US" sz="1200" dirty="0" smtClean="0"/>
            </a:br>
            <a:r>
              <a:rPr lang="en-US" sz="1200" dirty="0" smtClean="0"/>
              <a:t/>
            </a:r>
            <a:br>
              <a:rPr lang="en-US" sz="1200" dirty="0" smtClean="0"/>
            </a:br>
            <a:r>
              <a:rPr lang="en-US" sz="1200" dirty="0" smtClean="0"/>
              <a:t>(some paragraphs in the slides are copied from the API and from </a:t>
            </a:r>
            <a:r>
              <a:rPr lang="en-US" sz="1200" dirty="0" err="1" smtClean="0"/>
              <a:t>B.Goetz</a:t>
            </a:r>
            <a:r>
              <a:rPr lang="en-US" sz="1200" dirty="0" smtClean="0"/>
              <a:t>) </a:t>
            </a:r>
          </a:p>
          <a:p>
            <a:pPr marL="457200" indent="-457200" algn="l">
              <a:buFont typeface="+mj-lt"/>
              <a:buAutoNum type="arabicPeriod"/>
            </a:pPr>
            <a:endParaRPr lang="en-US" sz="1400" dirty="0" smtClean="0"/>
          </a:p>
        </p:txBody>
      </p:sp>
      <p:sp>
        <p:nvSpPr>
          <p:cNvPr id="4" name="5-Point Star 3"/>
          <p:cNvSpPr/>
          <p:nvPr/>
        </p:nvSpPr>
        <p:spPr bwMode="auto">
          <a:xfrm>
            <a:off x="2936929" y="1177871"/>
            <a:ext cx="914400" cy="914400"/>
          </a:xfrm>
          <a:prstGeom prst="star5">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itchFamily="-65" charset="0"/>
            </a:endParaRPr>
          </a:p>
        </p:txBody>
      </p:sp>
    </p:spTree>
    <p:extLst>
      <p:ext uri="{BB962C8B-B14F-4D97-AF65-F5344CB8AC3E}">
        <p14:creationId xmlns:p14="http://schemas.microsoft.com/office/powerpoint/2010/main" val="754480555"/>
      </p:ext>
    </p:extLst>
  </p:cSld>
  <p:clrMapOvr>
    <a:masterClrMapping/>
  </p:clrMapOvr>
  <p:transition spd="med" advTm="12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a:t>
            </a:r>
            <a:r>
              <a:rPr lang="en-US" dirty="0" smtClean="0"/>
              <a:t>1-3 </a:t>
            </a:r>
            <a:r>
              <a:rPr lang="en-US" dirty="0"/>
              <a:t>: Q&amp;A</a:t>
            </a:r>
          </a:p>
        </p:txBody>
      </p:sp>
      <p:sp>
        <p:nvSpPr>
          <p:cNvPr id="3" name="Content Placeholder 2"/>
          <p:cNvSpPr>
            <a:spLocks noGrp="1"/>
          </p:cNvSpPr>
          <p:nvPr>
            <p:ph idx="1"/>
          </p:nvPr>
        </p:nvSpPr>
        <p:spPr>
          <a:xfrm>
            <a:off x="528638" y="952500"/>
            <a:ext cx="8085137" cy="5128704"/>
          </a:xfrm>
        </p:spPr>
        <p:txBody>
          <a:bodyPr/>
          <a:lstStyle/>
          <a:p>
            <a:r>
              <a:rPr lang="en-US" sz="1200" dirty="0">
                <a:solidFill>
                  <a:srgbClr val="FF0000"/>
                </a:solidFill>
              </a:rPr>
              <a:t>Which kind of return types are OK for a lambda</a:t>
            </a:r>
            <a:r>
              <a:rPr lang="en-US" sz="1200" dirty="0" smtClean="0">
                <a:solidFill>
                  <a:srgbClr val="FF0000"/>
                </a:solidFill>
              </a:rPr>
              <a:t>?</a:t>
            </a:r>
          </a:p>
          <a:p>
            <a:r>
              <a:rPr lang="en-US" sz="1200" dirty="0" smtClean="0">
                <a:solidFill>
                  <a:srgbClr val="FF0000"/>
                </a:solidFill>
              </a:rPr>
              <a:t>What could it be a value for () -&gt; () -&gt; { </a:t>
            </a:r>
            <a:r>
              <a:rPr lang="en-US" sz="1200" dirty="0" err="1" smtClean="0">
                <a:solidFill>
                  <a:srgbClr val="FF0000"/>
                </a:solidFill>
              </a:rPr>
              <a:t>System.gc</a:t>
            </a:r>
            <a:r>
              <a:rPr lang="en-US" sz="1200" dirty="0" smtClean="0">
                <a:solidFill>
                  <a:srgbClr val="FF0000"/>
                </a:solidFill>
              </a:rPr>
              <a:t>(); }; ?</a:t>
            </a:r>
          </a:p>
          <a:p>
            <a:r>
              <a:rPr lang="en-US" sz="1200" dirty="0" smtClean="0">
                <a:solidFill>
                  <a:srgbClr val="FF0000"/>
                </a:solidFill>
              </a:rPr>
              <a:t>How can I simplify this lambda and why?</a:t>
            </a:r>
            <a:r>
              <a:rPr lang="en-US" sz="1200" dirty="0" smtClean="0"/>
              <a:t/>
            </a:r>
            <a:br>
              <a:rPr lang="en-US" sz="1200" dirty="0" smtClean="0"/>
            </a:br>
            <a:r>
              <a:rPr lang="en-US" sz="1200" dirty="0" smtClean="0"/>
              <a:t>	</a:t>
            </a:r>
            <a:r>
              <a:rPr lang="en-US" sz="1200" dirty="0" smtClean="0">
                <a:solidFill>
                  <a:srgbClr val="000000"/>
                </a:solidFill>
              </a:rPr>
              <a:t>Comparator&lt;String&gt; comp = (String a, String b) -&gt; </a:t>
            </a:r>
            <a:r>
              <a:rPr lang="en-US" sz="1200" dirty="0" err="1" smtClean="0">
                <a:solidFill>
                  <a:srgbClr val="000000"/>
                </a:solidFill>
              </a:rPr>
              <a:t>a.length</a:t>
            </a:r>
            <a:r>
              <a:rPr lang="en-US" sz="1200" dirty="0" smtClean="0">
                <a:solidFill>
                  <a:srgbClr val="000000"/>
                </a:solidFill>
              </a:rPr>
              <a:t>() – </a:t>
            </a:r>
            <a:r>
              <a:rPr lang="en-US" sz="1200" dirty="0" err="1" smtClean="0">
                <a:solidFill>
                  <a:srgbClr val="000000"/>
                </a:solidFill>
              </a:rPr>
              <a:t>b.length</a:t>
            </a:r>
            <a:r>
              <a:rPr lang="en-US" sz="1200" dirty="0" smtClean="0">
                <a:solidFill>
                  <a:srgbClr val="000000"/>
                </a:solidFill>
              </a:rPr>
              <a:t>();</a:t>
            </a:r>
            <a:endParaRPr lang="en-US" sz="1200" dirty="0">
              <a:solidFill>
                <a:srgbClr val="000000"/>
              </a:solidFill>
            </a:endParaRPr>
          </a:p>
          <a:p>
            <a:r>
              <a:rPr lang="en-US" sz="1200" dirty="0" smtClean="0">
                <a:solidFill>
                  <a:srgbClr val="FF0000"/>
                </a:solidFill>
              </a:rPr>
              <a:t>Is</a:t>
            </a:r>
            <a:r>
              <a:rPr lang="en-US" sz="1200" dirty="0" smtClean="0"/>
              <a:t> </a:t>
            </a:r>
            <a:r>
              <a:rPr lang="en-US" sz="1200" dirty="0" smtClean="0">
                <a:solidFill>
                  <a:srgbClr val="000000"/>
                </a:solidFill>
              </a:rPr>
              <a:t>(String a</a:t>
            </a:r>
            <a:r>
              <a:rPr lang="en-US" sz="1200" dirty="0">
                <a:solidFill>
                  <a:srgbClr val="000000"/>
                </a:solidFill>
              </a:rPr>
              <a:t>, </a:t>
            </a:r>
            <a:r>
              <a:rPr lang="en-US" sz="1200" dirty="0" smtClean="0">
                <a:solidFill>
                  <a:srgbClr val="000000"/>
                </a:solidFill>
              </a:rPr>
              <a:t>String b</a:t>
            </a:r>
            <a:r>
              <a:rPr lang="en-US" sz="1200" dirty="0">
                <a:solidFill>
                  <a:srgbClr val="000000"/>
                </a:solidFill>
              </a:rPr>
              <a:t>) -&gt; return </a:t>
            </a:r>
            <a:r>
              <a:rPr lang="en-US" sz="1200" dirty="0" smtClean="0">
                <a:solidFill>
                  <a:srgbClr val="000000"/>
                </a:solidFill>
              </a:rPr>
              <a:t>a + b; </a:t>
            </a:r>
            <a:r>
              <a:rPr lang="en-US" sz="1200" dirty="0">
                <a:solidFill>
                  <a:srgbClr val="FF0000"/>
                </a:solidFill>
              </a:rPr>
              <a:t>a valid lambda</a:t>
            </a:r>
            <a:r>
              <a:rPr lang="en-US" sz="1200" dirty="0" smtClean="0">
                <a:solidFill>
                  <a:srgbClr val="FF0000"/>
                </a:solidFill>
              </a:rPr>
              <a:t>?</a:t>
            </a:r>
          </a:p>
          <a:p>
            <a:r>
              <a:rPr lang="en-US" sz="1200" dirty="0" smtClean="0">
                <a:solidFill>
                  <a:srgbClr val="FF0000"/>
                </a:solidFill>
              </a:rPr>
              <a:t>What is the simplest lambda code matching a Runnable?</a:t>
            </a:r>
          </a:p>
          <a:p>
            <a:r>
              <a:rPr lang="en-US" sz="1200" dirty="0" smtClean="0">
                <a:solidFill>
                  <a:srgbClr val="FF0000"/>
                </a:solidFill>
              </a:rPr>
              <a:t>Given the code below, what will be the output of </a:t>
            </a:r>
            <a:r>
              <a:rPr lang="en-US" sz="1200" b="1" dirty="0" smtClean="0">
                <a:solidFill>
                  <a:srgbClr val="FF0000"/>
                </a:solidFill>
              </a:rPr>
              <a:t>&gt;javap</a:t>
            </a:r>
            <a:r>
              <a:rPr lang="en-US" sz="1200" dirty="0" smtClean="0">
                <a:solidFill>
                  <a:srgbClr val="FF0000"/>
                </a:solidFill>
              </a:rPr>
              <a:t> for this class?</a:t>
            </a:r>
            <a:br>
              <a:rPr lang="en-US" sz="1200" dirty="0" smtClean="0">
                <a:solidFill>
                  <a:srgbClr val="FF0000"/>
                </a:solidFill>
              </a:rPr>
            </a:br>
            <a:r>
              <a:rPr lang="en-US" sz="1200" dirty="0">
                <a:solidFill>
                  <a:srgbClr val="000000"/>
                </a:solidFill>
              </a:rPr>
              <a:t>c</a:t>
            </a:r>
            <a:r>
              <a:rPr lang="en-US" sz="1200" dirty="0" smtClean="0">
                <a:solidFill>
                  <a:srgbClr val="000000"/>
                </a:solidFill>
              </a:rPr>
              <a:t>lass </a:t>
            </a:r>
            <a:r>
              <a:rPr lang="en-US" sz="1200" dirty="0" err="1" smtClean="0">
                <a:solidFill>
                  <a:srgbClr val="000000"/>
                </a:solidFill>
              </a:rPr>
              <a:t>JavapQuestion</a:t>
            </a:r>
            <a:r>
              <a:rPr lang="en-US" sz="1200" dirty="0" smtClean="0">
                <a:solidFill>
                  <a:srgbClr val="000000"/>
                </a:solidFill>
              </a:rPr>
              <a:t> {</a:t>
            </a:r>
            <a:br>
              <a:rPr lang="en-US" sz="1200" dirty="0" smtClean="0">
                <a:solidFill>
                  <a:srgbClr val="000000"/>
                </a:solidFill>
              </a:rPr>
            </a:br>
            <a:r>
              <a:rPr lang="en-US" sz="1200" dirty="0" smtClean="0">
                <a:solidFill>
                  <a:srgbClr val="000000"/>
                </a:solidFill>
              </a:rPr>
              <a:t>	void </a:t>
            </a:r>
            <a:r>
              <a:rPr lang="en-US" sz="1200" dirty="0" err="1" smtClean="0">
                <a:solidFill>
                  <a:srgbClr val="000000"/>
                </a:solidFill>
              </a:rPr>
              <a:t>MyMethod</a:t>
            </a:r>
            <a:r>
              <a:rPr lang="en-US" sz="1200" dirty="0" smtClean="0">
                <a:solidFill>
                  <a:srgbClr val="000000"/>
                </a:solidFill>
              </a:rPr>
              <a:t>(String a) {</a:t>
            </a:r>
            <a:br>
              <a:rPr lang="en-US" sz="1200" dirty="0" smtClean="0">
                <a:solidFill>
                  <a:srgbClr val="000000"/>
                </a:solidFill>
              </a:rPr>
            </a:br>
            <a:r>
              <a:rPr lang="en-US" sz="1200" dirty="0" smtClean="0">
                <a:solidFill>
                  <a:srgbClr val="000000"/>
                </a:solidFill>
              </a:rPr>
              <a:t>		Comparator&lt;Integer&gt; comp = (Integer b, Integer c) -&gt; (</a:t>
            </a:r>
            <a:r>
              <a:rPr lang="en-US" sz="1200" dirty="0" err="1" smtClean="0">
                <a:solidFill>
                  <a:srgbClr val="000000"/>
                </a:solidFill>
              </a:rPr>
              <a:t>a.length</a:t>
            </a:r>
            <a:r>
              <a:rPr lang="en-US" sz="1200" dirty="0" smtClean="0">
                <a:solidFill>
                  <a:srgbClr val="000000"/>
                </a:solidFill>
              </a:rPr>
              <a:t>() + b - c);</a:t>
            </a:r>
            <a:br>
              <a:rPr lang="en-US" sz="1200" dirty="0" smtClean="0">
                <a:solidFill>
                  <a:srgbClr val="000000"/>
                </a:solidFill>
              </a:rPr>
            </a:br>
            <a:r>
              <a:rPr lang="en-US" sz="1200" dirty="0" smtClean="0">
                <a:solidFill>
                  <a:srgbClr val="000000"/>
                </a:solidFill>
              </a:rPr>
              <a:t>	}</a:t>
            </a:r>
            <a:br>
              <a:rPr lang="en-US" sz="1200" dirty="0" smtClean="0">
                <a:solidFill>
                  <a:srgbClr val="000000"/>
                </a:solidFill>
              </a:rPr>
            </a:br>
            <a:r>
              <a:rPr lang="en-US" sz="1200" dirty="0" smtClean="0">
                <a:solidFill>
                  <a:srgbClr val="000000"/>
                </a:solidFill>
              </a:rPr>
              <a:t>}</a:t>
            </a:r>
          </a:p>
          <a:p>
            <a:r>
              <a:rPr lang="en-US" sz="1200" dirty="0" smtClean="0">
                <a:solidFill>
                  <a:srgbClr val="FF0000"/>
                </a:solidFill>
              </a:rPr>
              <a:t>Explain the difference in the output of the two lambdas. Explain what causes it.</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smtClean="0"/>
          </a:p>
          <a:p>
            <a:endParaRPr lang="en-US" sz="800" dirty="0" smtClean="0"/>
          </a:p>
          <a:p>
            <a:r>
              <a:rPr lang="en-US" sz="1200" dirty="0" smtClean="0">
                <a:solidFill>
                  <a:srgbClr val="FF0000"/>
                </a:solidFill>
              </a:rPr>
              <a:t>Ultimately and technically, what is a lambda? UML diagram please.</a:t>
            </a:r>
          </a:p>
          <a:p>
            <a:endParaRPr lang="en-US" sz="1200" dirty="0"/>
          </a:p>
          <a:p>
            <a:endParaRPr lang="en-US" dirty="0"/>
          </a:p>
        </p:txBody>
      </p:sp>
      <p:pic>
        <p:nvPicPr>
          <p:cNvPr id="4" name="Content Placeholder 3"/>
          <p:cNvPicPr>
            <a:picLocks noChangeAspect="1"/>
          </p:cNvPicPr>
          <p:nvPr/>
        </p:nvPicPr>
        <p:blipFill>
          <a:blip r:embed="rId2"/>
          <a:stretch>
            <a:fillRect/>
          </a:stretch>
        </p:blipFill>
        <p:spPr bwMode="auto">
          <a:xfrm>
            <a:off x="2885097" y="3426241"/>
            <a:ext cx="5580723" cy="2186524"/>
          </a:xfrm>
          <a:prstGeom prst="rect">
            <a:avLst/>
          </a:prstGeom>
          <a:noFill/>
          <a:ln w="0">
            <a:noFill/>
            <a:miter lim="800000"/>
            <a:headEnd/>
            <a:tailEnd/>
          </a:ln>
        </p:spPr>
      </p:pic>
      <p:pic>
        <p:nvPicPr>
          <p:cNvPr id="5" name="Picture 4"/>
          <p:cNvPicPr>
            <a:picLocks noChangeAspect="1"/>
          </p:cNvPicPr>
          <p:nvPr/>
        </p:nvPicPr>
        <p:blipFill>
          <a:blip r:embed="rId3"/>
          <a:stretch>
            <a:fillRect/>
          </a:stretch>
        </p:blipFill>
        <p:spPr>
          <a:xfrm>
            <a:off x="400050" y="4514902"/>
            <a:ext cx="3414635" cy="888055"/>
          </a:xfrm>
          <a:prstGeom prst="rect">
            <a:avLst/>
          </a:prstGeom>
        </p:spPr>
      </p:pic>
    </p:spTree>
    <p:extLst>
      <p:ext uri="{BB962C8B-B14F-4D97-AF65-F5344CB8AC3E}">
        <p14:creationId xmlns:p14="http://schemas.microsoft.com/office/powerpoint/2010/main" val="3718617967"/>
      </p:ext>
    </p:extLst>
  </p:cSld>
  <p:clrMapOvr>
    <a:masterClrMapping/>
  </p:clrMapOvr>
  <p:transition spd="med" advTm="12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a:t>
            </a:r>
            <a:r>
              <a:rPr lang="en-US" dirty="0" smtClean="0"/>
              <a:t>1-3 </a:t>
            </a:r>
            <a:r>
              <a:rPr lang="en-US" dirty="0"/>
              <a:t>: Q&amp;A</a:t>
            </a:r>
          </a:p>
        </p:txBody>
      </p:sp>
      <p:sp>
        <p:nvSpPr>
          <p:cNvPr id="3" name="Content Placeholder 2"/>
          <p:cNvSpPr>
            <a:spLocks noGrp="1"/>
          </p:cNvSpPr>
          <p:nvPr>
            <p:ph idx="1"/>
          </p:nvPr>
        </p:nvSpPr>
        <p:spPr>
          <a:xfrm>
            <a:off x="528638" y="891153"/>
            <a:ext cx="8085137" cy="5190051"/>
          </a:xfrm>
        </p:spPr>
        <p:txBody>
          <a:bodyPr/>
          <a:lstStyle/>
          <a:p>
            <a:r>
              <a:rPr lang="en-US" sz="1300" dirty="0" smtClean="0">
                <a:solidFill>
                  <a:srgbClr val="FF0000"/>
                </a:solidFill>
              </a:rPr>
              <a:t>What are the benefits and drawbacks of a lambda expression vs. an anonymous class?</a:t>
            </a:r>
          </a:p>
          <a:p>
            <a:r>
              <a:rPr lang="en-US" sz="1300" dirty="0" smtClean="0">
                <a:solidFill>
                  <a:srgbClr val="FF0000"/>
                </a:solidFill>
              </a:rPr>
              <a:t>If you can squeeze “this” in the lambda code, what does it mean for the lambda and what represents “this”?</a:t>
            </a:r>
          </a:p>
          <a:p>
            <a:r>
              <a:rPr lang="en-US" sz="1300" dirty="0" smtClean="0">
                <a:solidFill>
                  <a:srgbClr val="FF0000"/>
                </a:solidFill>
              </a:rPr>
              <a:t>Can you access to the default methods of the FI from the lambda code?</a:t>
            </a:r>
          </a:p>
          <a:p>
            <a:r>
              <a:rPr lang="en-US" sz="1300" dirty="0" smtClean="0">
                <a:solidFill>
                  <a:srgbClr val="FF0000"/>
                </a:solidFill>
              </a:rPr>
              <a:t>Can you access to the outer class instance from the default methods of the FI?</a:t>
            </a:r>
          </a:p>
          <a:p>
            <a:r>
              <a:rPr lang="en-US" sz="1300" dirty="0" smtClean="0">
                <a:solidFill>
                  <a:srgbClr val="FF0000"/>
                </a:solidFill>
              </a:rPr>
              <a:t>What happens if I create two lambda instances of the same FI with the exact same code and compare their corresponding class for identity or equality?</a:t>
            </a:r>
          </a:p>
          <a:p>
            <a:r>
              <a:rPr lang="en-US" sz="1300" dirty="0" smtClean="0">
                <a:solidFill>
                  <a:srgbClr val="FF0000"/>
                </a:solidFill>
              </a:rPr>
              <a:t>What </a:t>
            </a:r>
            <a:r>
              <a:rPr lang="en-US" sz="1300" dirty="0">
                <a:solidFill>
                  <a:srgbClr val="FF0000"/>
                </a:solidFill>
              </a:rPr>
              <a:t>are the rules for the presence of () at the left of the </a:t>
            </a:r>
            <a:r>
              <a:rPr lang="en-US" sz="1300" dirty="0" smtClean="0">
                <a:solidFill>
                  <a:srgbClr val="FF0000"/>
                </a:solidFill>
              </a:rPr>
              <a:t>lambda arrow?</a:t>
            </a:r>
          </a:p>
          <a:p>
            <a:r>
              <a:rPr lang="en-US" sz="1400" dirty="0">
                <a:solidFill>
                  <a:srgbClr val="FF0000"/>
                </a:solidFill>
              </a:rPr>
              <a:t>Can you chain functional interfaces and lambdas</a:t>
            </a:r>
            <a:r>
              <a:rPr lang="en-US" sz="1400" dirty="0" smtClean="0">
                <a:solidFill>
                  <a:srgbClr val="FF0000"/>
                </a:solidFill>
              </a:rPr>
              <a:t>?</a:t>
            </a:r>
            <a:endParaRPr lang="en-US" sz="1300" dirty="0" smtClean="0">
              <a:solidFill>
                <a:srgbClr val="FF0000"/>
              </a:solidFill>
            </a:endParaRPr>
          </a:p>
          <a:p>
            <a:r>
              <a:rPr lang="en-US" sz="1300" u="sng" dirty="0" smtClean="0">
                <a:solidFill>
                  <a:srgbClr val="FF0000"/>
                </a:solidFill>
              </a:rPr>
              <a:t>Exercise:</a:t>
            </a:r>
            <a:r>
              <a:rPr lang="en-US" sz="1300" dirty="0" smtClean="0">
                <a:solidFill>
                  <a:srgbClr val="FF0000"/>
                </a:solidFill>
              </a:rPr>
              <a:t> Serialize and </a:t>
            </a:r>
            <a:r>
              <a:rPr lang="en-US" sz="1300" dirty="0" err="1" smtClean="0">
                <a:solidFill>
                  <a:srgbClr val="FF0000"/>
                </a:solidFill>
              </a:rPr>
              <a:t>unserialize</a:t>
            </a:r>
            <a:r>
              <a:rPr lang="en-US" sz="1300" dirty="0" smtClean="0">
                <a:solidFill>
                  <a:srgbClr val="FF0000"/>
                </a:solidFill>
              </a:rPr>
              <a:t> an inner class and a lambda to understand how this is unsafe. What can go wrong? [See BGLS for the explanations]</a:t>
            </a:r>
            <a:endParaRPr lang="en-US" sz="1300" dirty="0"/>
          </a:p>
          <a:p>
            <a:r>
              <a:rPr lang="en-US" sz="1300" u="sng" dirty="0" smtClean="0">
                <a:solidFill>
                  <a:srgbClr val="FF0000"/>
                </a:solidFill>
              </a:rPr>
              <a:t>Exercise:</a:t>
            </a:r>
            <a:r>
              <a:rPr lang="en-US" sz="1300" dirty="0" smtClean="0">
                <a:solidFill>
                  <a:srgbClr val="FF0000"/>
                </a:solidFill>
              </a:rPr>
              <a:t> Create a lambda with a state which can be shared by the FM and the inherited default methods w/o passing the values as method parameters. This lambda will be potentially be called multiple times. The impact of previous calls must be visible. For this exercise use the following FI.</a:t>
            </a:r>
            <a:r>
              <a:rPr lang="en-US" sz="1300" dirty="0" smtClean="0"/>
              <a:t/>
            </a:r>
            <a:br>
              <a:rPr lang="en-US" sz="1300" dirty="0" smtClean="0"/>
            </a:br>
            <a:r>
              <a:rPr lang="en-US" sz="1300" dirty="0" smtClean="0">
                <a:solidFill>
                  <a:srgbClr val="000000"/>
                </a:solidFill>
              </a:rPr>
              <a:t>@FunctionalInterface</a:t>
            </a:r>
            <a:br>
              <a:rPr lang="en-US" sz="1300" dirty="0" smtClean="0">
                <a:solidFill>
                  <a:srgbClr val="000000"/>
                </a:solidFill>
              </a:rPr>
            </a:br>
            <a:r>
              <a:rPr lang="en-US" sz="1300" dirty="0" smtClean="0">
                <a:solidFill>
                  <a:srgbClr val="000000"/>
                </a:solidFill>
              </a:rPr>
              <a:t>interface Accumulator {</a:t>
            </a:r>
            <a:br>
              <a:rPr lang="en-US" sz="1300" dirty="0" smtClean="0">
                <a:solidFill>
                  <a:srgbClr val="000000"/>
                </a:solidFill>
              </a:rPr>
            </a:br>
            <a:r>
              <a:rPr lang="en-US" sz="1300" dirty="0" smtClean="0">
                <a:solidFill>
                  <a:srgbClr val="000000"/>
                </a:solidFill>
              </a:rPr>
              <a:t>	// adds the value to the existing sum and return the new sum</a:t>
            </a:r>
            <a:br>
              <a:rPr lang="en-US" sz="1300" dirty="0" smtClean="0">
                <a:solidFill>
                  <a:srgbClr val="000000"/>
                </a:solidFill>
              </a:rPr>
            </a:br>
            <a:r>
              <a:rPr lang="en-US" sz="1300" dirty="0" smtClean="0">
                <a:solidFill>
                  <a:srgbClr val="000000"/>
                </a:solidFill>
              </a:rPr>
              <a:t>	long </a:t>
            </a:r>
            <a:r>
              <a:rPr lang="en-US" sz="1300" dirty="0" err="1" smtClean="0">
                <a:solidFill>
                  <a:srgbClr val="000000"/>
                </a:solidFill>
              </a:rPr>
              <a:t>addAndReturnSum</a:t>
            </a:r>
            <a:r>
              <a:rPr lang="en-US" sz="1300" dirty="0" smtClean="0">
                <a:solidFill>
                  <a:srgbClr val="000000"/>
                </a:solidFill>
              </a:rPr>
              <a:t>(long value);</a:t>
            </a:r>
            <a:br>
              <a:rPr lang="en-US" sz="1300" dirty="0" smtClean="0">
                <a:solidFill>
                  <a:srgbClr val="000000"/>
                </a:solidFill>
              </a:rPr>
            </a:br>
            <a:r>
              <a:rPr lang="en-US" sz="1300" dirty="0" smtClean="0">
                <a:solidFill>
                  <a:srgbClr val="000000"/>
                </a:solidFill>
              </a:rPr>
              <a:t>}</a:t>
            </a:r>
            <a:r>
              <a:rPr lang="en-US" sz="1300" dirty="0" smtClean="0"/>
              <a:t/>
            </a:r>
            <a:br>
              <a:rPr lang="en-US" sz="1300" dirty="0" smtClean="0"/>
            </a:br>
            <a:r>
              <a:rPr lang="en-US" sz="1300" dirty="0" smtClean="0"/>
              <a:t>Likely, a lambda may be not the best choice here for this behavior but this is not the point of the exercise.</a:t>
            </a:r>
            <a:endParaRPr lang="en-US" sz="1300" dirty="0"/>
          </a:p>
          <a:p>
            <a:r>
              <a:rPr lang="en-US" sz="1300" u="sng" dirty="0">
                <a:solidFill>
                  <a:srgbClr val="FF0000"/>
                </a:solidFill>
              </a:rPr>
              <a:t>Exercise:</a:t>
            </a:r>
            <a:r>
              <a:rPr lang="en-US" sz="1300" dirty="0">
                <a:solidFill>
                  <a:srgbClr val="FF0000"/>
                </a:solidFill>
              </a:rPr>
              <a:t> </a:t>
            </a:r>
            <a:r>
              <a:rPr lang="en-US" sz="1300" dirty="0" smtClean="0">
                <a:solidFill>
                  <a:srgbClr val="FF0000"/>
                </a:solidFill>
              </a:rPr>
              <a:t>More generally create </a:t>
            </a:r>
            <a:r>
              <a:rPr lang="en-US" sz="1300" dirty="0">
                <a:solidFill>
                  <a:srgbClr val="FF0000"/>
                </a:solidFill>
              </a:rPr>
              <a:t>a </a:t>
            </a:r>
            <a:r>
              <a:rPr lang="en-US" sz="1300" dirty="0" smtClean="0">
                <a:solidFill>
                  <a:srgbClr val="FF0000"/>
                </a:solidFill>
              </a:rPr>
              <a:t>generic FI with a distinct state for each instance (including lambdas) and easy to use.</a:t>
            </a:r>
            <a:endParaRPr lang="en-US" sz="1300" dirty="0"/>
          </a:p>
        </p:txBody>
      </p:sp>
    </p:spTree>
    <p:extLst>
      <p:ext uri="{BB962C8B-B14F-4D97-AF65-F5344CB8AC3E}">
        <p14:creationId xmlns:p14="http://schemas.microsoft.com/office/powerpoint/2010/main" val="417059952"/>
      </p:ext>
    </p:extLst>
  </p:cSld>
  <p:clrMapOvr>
    <a:masterClrMapping/>
  </p:clrMapOvr>
  <p:transition spd="med" advTm="12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1-3 : Q&amp;A</a:t>
            </a:r>
          </a:p>
        </p:txBody>
      </p:sp>
      <p:sp>
        <p:nvSpPr>
          <p:cNvPr id="3" name="Content Placeholder 2"/>
          <p:cNvSpPr>
            <a:spLocks noGrp="1"/>
          </p:cNvSpPr>
          <p:nvPr>
            <p:ph idx="1"/>
          </p:nvPr>
        </p:nvSpPr>
        <p:spPr/>
        <p:txBody>
          <a:bodyPr/>
          <a:lstStyle/>
          <a:p>
            <a:endParaRPr lang="en-US" dirty="0"/>
          </a:p>
          <a:p>
            <a:endParaRPr lang="en-US" dirty="0"/>
          </a:p>
        </p:txBody>
      </p:sp>
      <p:sp>
        <p:nvSpPr>
          <p:cNvPr id="4" name="Content Placeholder 2"/>
          <p:cNvSpPr txBox="1">
            <a:spLocks/>
          </p:cNvSpPr>
          <p:nvPr/>
        </p:nvSpPr>
        <p:spPr bwMode="auto">
          <a:xfrm>
            <a:off x="546394" y="952500"/>
            <a:ext cx="8085137" cy="5128704"/>
          </a:xfrm>
          <a:prstGeom prst="rect">
            <a:avLst/>
          </a:prstGeom>
          <a:noFill/>
          <a:ln w="0">
            <a:noFill/>
            <a:miter lim="800000"/>
            <a:headEnd/>
            <a:tailEnd/>
          </a:ln>
        </p:spPr>
        <p:txBody>
          <a:bodyPr vert="horz" wrap="square" lIns="90488" tIns="44450" rIns="90488" bIns="44450" numCol="1" anchor="t" anchorCtr="0" compatLnSpc="1">
            <a:prstTxWarp prst="textNoShape">
              <a:avLst/>
            </a:prstTxWarp>
          </a:bodyPr>
          <a:lstStyle>
            <a:lvl1pPr marL="285750" indent="-285750" algn="l" defTabSz="911225" rtl="0" eaLnBrk="1" fontAlgn="base" hangingPunct="1">
              <a:spcBef>
                <a:spcPct val="25000"/>
              </a:spcBef>
              <a:spcAft>
                <a:spcPct val="0"/>
              </a:spcAft>
              <a:buClr>
                <a:srgbClr val="66CC00"/>
              </a:buClr>
              <a:buSzPct val="65000"/>
              <a:buFont typeface="Wingdings" pitchFamily="-65" charset="2"/>
              <a:buChar char="n"/>
              <a:defRPr>
                <a:solidFill>
                  <a:srgbClr val="49166D"/>
                </a:solidFill>
                <a:latin typeface="+mn-lt"/>
                <a:ea typeface="ＭＳ Ｐゴシック" pitchFamily="-65" charset="-128"/>
                <a:cs typeface="ＭＳ Ｐゴシック" pitchFamily="-65" charset="-128"/>
              </a:defRPr>
            </a:lvl1pPr>
            <a:lvl2pPr marL="636588" indent="-236538" algn="l" defTabSz="911225" rtl="0" eaLnBrk="1" fontAlgn="base" hangingPunct="1">
              <a:spcBef>
                <a:spcPct val="25000"/>
              </a:spcBef>
              <a:spcAft>
                <a:spcPct val="0"/>
              </a:spcAft>
              <a:buClr>
                <a:srgbClr val="49166D"/>
              </a:buClr>
              <a:buChar char="–"/>
              <a:defRPr sz="1400">
                <a:solidFill>
                  <a:srgbClr val="49166D"/>
                </a:solidFill>
                <a:latin typeface="+mn-lt"/>
                <a:ea typeface="ＭＳ Ｐゴシック" pitchFamily="-65" charset="-128"/>
              </a:defRPr>
            </a:lvl2pPr>
            <a:lvl3pPr marL="969963" indent="-219075" algn="l" defTabSz="911225" rtl="0" eaLnBrk="1" fontAlgn="base" hangingPunct="1">
              <a:spcBef>
                <a:spcPct val="25000"/>
              </a:spcBef>
              <a:spcAft>
                <a:spcPct val="0"/>
              </a:spcAft>
              <a:buClr>
                <a:srgbClr val="49166D"/>
              </a:buClr>
              <a:buSzPct val="50000"/>
              <a:buFont typeface="Wingdings" pitchFamily="-65" charset="2"/>
              <a:buChar char="n"/>
              <a:defRPr sz="1400">
                <a:solidFill>
                  <a:srgbClr val="49166D"/>
                </a:solidFill>
                <a:latin typeface="+mn-lt"/>
                <a:ea typeface="ＭＳ Ｐゴシック" pitchFamily="-65" charset="-128"/>
              </a:defRPr>
            </a:lvl3pPr>
            <a:lvl4pPr marL="1257300" indent="-173038" algn="l" defTabSz="911225" rtl="0" eaLnBrk="1" fontAlgn="base" hangingPunct="1">
              <a:spcBef>
                <a:spcPct val="25000"/>
              </a:spcBef>
              <a:spcAft>
                <a:spcPct val="0"/>
              </a:spcAft>
              <a:buSzPct val="100000"/>
              <a:buChar char="–"/>
              <a:defRPr sz="1200">
                <a:solidFill>
                  <a:srgbClr val="49166D"/>
                </a:solidFill>
                <a:latin typeface="+mn-lt"/>
                <a:ea typeface="ＭＳ Ｐゴシック" pitchFamily="-65" charset="-128"/>
              </a:defRPr>
            </a:lvl4pPr>
            <a:lvl5pPr marL="16002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5pPr>
            <a:lvl6pPr marL="20574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6pPr>
            <a:lvl7pPr marL="25146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7pPr>
            <a:lvl8pPr marL="29718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8pPr>
            <a:lvl9pPr marL="34290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9pPr>
          </a:lstStyle>
          <a:p>
            <a:r>
              <a:rPr lang="en-US" sz="1200" kern="0" dirty="0" smtClean="0">
                <a:solidFill>
                  <a:srgbClr val="FF0000"/>
                </a:solidFill>
              </a:rPr>
              <a:t>Which kind of return types are OK for a lambda?</a:t>
            </a:r>
            <a:br>
              <a:rPr lang="en-US" sz="1200" kern="0" dirty="0" smtClean="0">
                <a:solidFill>
                  <a:srgbClr val="FF0000"/>
                </a:solidFill>
              </a:rPr>
            </a:br>
            <a:r>
              <a:rPr lang="en-US" sz="1200" kern="0" dirty="0" smtClean="0">
                <a:solidFill>
                  <a:srgbClr val="FF0000"/>
                </a:solidFill>
              </a:rPr>
              <a:t>	</a:t>
            </a:r>
            <a:r>
              <a:rPr lang="en-US" sz="1200" kern="0" dirty="0" smtClean="0">
                <a:solidFill>
                  <a:schemeClr val="tx2"/>
                </a:solidFill>
              </a:rPr>
              <a:t>void or any primitive type or class/interface type. If you cannot use “return” for void.</a:t>
            </a:r>
          </a:p>
          <a:p>
            <a:r>
              <a:rPr lang="en-US" sz="1200" dirty="0">
                <a:solidFill>
                  <a:srgbClr val="FF0000"/>
                </a:solidFill>
              </a:rPr>
              <a:t>What could it be a value for () -&gt; () -&gt; </a:t>
            </a:r>
            <a:r>
              <a:rPr lang="en-US" sz="1200" dirty="0" smtClean="0">
                <a:solidFill>
                  <a:srgbClr val="FF0000"/>
                </a:solidFill>
              </a:rPr>
              <a:t>{ </a:t>
            </a:r>
            <a:r>
              <a:rPr lang="en-US" sz="1200" dirty="0" err="1" smtClean="0">
                <a:solidFill>
                  <a:srgbClr val="FF0000"/>
                </a:solidFill>
              </a:rPr>
              <a:t>System.gc</a:t>
            </a:r>
            <a:r>
              <a:rPr lang="en-US" sz="1200" dirty="0" smtClean="0">
                <a:solidFill>
                  <a:srgbClr val="FF0000"/>
                </a:solidFill>
              </a:rPr>
              <a:t>(); }; ?</a:t>
            </a:r>
            <a:br>
              <a:rPr lang="en-US" sz="1200" dirty="0" smtClean="0">
                <a:solidFill>
                  <a:srgbClr val="FF0000"/>
                </a:solidFill>
              </a:rPr>
            </a:br>
            <a:r>
              <a:rPr lang="en-US" sz="1200" kern="0" dirty="0">
                <a:solidFill>
                  <a:srgbClr val="FF0000"/>
                </a:solidFill>
              </a:rPr>
              <a:t>	</a:t>
            </a:r>
            <a:r>
              <a:rPr lang="en-US" sz="1200" dirty="0" smtClean="0">
                <a:solidFill>
                  <a:schemeClr val="tx1"/>
                </a:solidFill>
              </a:rPr>
              <a:t>Supplier&lt;Runnable&gt; (FI to be seen later, also called </a:t>
            </a:r>
            <a:r>
              <a:rPr lang="en-US" sz="1200" i="1" dirty="0" smtClean="0">
                <a:solidFill>
                  <a:schemeClr val="tx1"/>
                </a:solidFill>
              </a:rPr>
              <a:t>an high order function</a:t>
            </a:r>
            <a:r>
              <a:rPr lang="en-US" sz="1200" dirty="0" smtClean="0">
                <a:solidFill>
                  <a:schemeClr val="tx1"/>
                </a:solidFill>
              </a:rPr>
              <a:t>)</a:t>
            </a:r>
            <a:endParaRPr lang="en-US" sz="1200" dirty="0">
              <a:solidFill>
                <a:schemeClr val="tx1"/>
              </a:solidFill>
            </a:endParaRPr>
          </a:p>
          <a:p>
            <a:r>
              <a:rPr lang="en-US" sz="1200" kern="0" dirty="0" smtClean="0">
                <a:solidFill>
                  <a:srgbClr val="FF0000"/>
                </a:solidFill>
              </a:rPr>
              <a:t>How can I simplify this lambda and why?</a:t>
            </a:r>
            <a:r>
              <a:rPr lang="en-US" sz="1200" kern="0" dirty="0" smtClean="0"/>
              <a:t/>
            </a:r>
            <a:br>
              <a:rPr lang="en-US" sz="1200" kern="0" dirty="0" smtClean="0"/>
            </a:br>
            <a:r>
              <a:rPr lang="en-US" sz="1200" kern="0" dirty="0" smtClean="0"/>
              <a:t>	</a:t>
            </a:r>
            <a:r>
              <a:rPr lang="en-US" sz="1200" kern="0" dirty="0" smtClean="0">
                <a:solidFill>
                  <a:srgbClr val="000000"/>
                </a:solidFill>
              </a:rPr>
              <a:t>Comparator&lt;String&gt; comp = (String a, String b) -&gt; </a:t>
            </a:r>
            <a:r>
              <a:rPr lang="en-US" sz="1200" kern="0" dirty="0" err="1" smtClean="0">
                <a:solidFill>
                  <a:srgbClr val="000000"/>
                </a:solidFill>
              </a:rPr>
              <a:t>a.length</a:t>
            </a:r>
            <a:r>
              <a:rPr lang="en-US" sz="1200" kern="0" dirty="0" smtClean="0">
                <a:solidFill>
                  <a:srgbClr val="000000"/>
                </a:solidFill>
              </a:rPr>
              <a:t>() – </a:t>
            </a:r>
            <a:r>
              <a:rPr lang="en-US" sz="1200" kern="0" dirty="0" err="1" smtClean="0">
                <a:solidFill>
                  <a:srgbClr val="000000"/>
                </a:solidFill>
              </a:rPr>
              <a:t>b.length</a:t>
            </a:r>
            <a:r>
              <a:rPr lang="en-US" sz="1200" kern="0" dirty="0" smtClean="0">
                <a:solidFill>
                  <a:srgbClr val="000000"/>
                </a:solidFill>
              </a:rPr>
              <a:t>();</a:t>
            </a:r>
            <a:r>
              <a:rPr lang="en-US" sz="1200" kern="0" dirty="0" smtClean="0">
                <a:solidFill>
                  <a:schemeClr val="tx1">
                    <a:lumMod val="60000"/>
                    <a:lumOff val="40000"/>
                  </a:schemeClr>
                </a:solidFill>
              </a:rPr>
              <a:t/>
            </a:r>
            <a:br>
              <a:rPr lang="en-US" sz="1200" kern="0" dirty="0" smtClean="0">
                <a:solidFill>
                  <a:schemeClr val="tx1">
                    <a:lumMod val="60000"/>
                    <a:lumOff val="40000"/>
                  </a:schemeClr>
                </a:solidFill>
              </a:rPr>
            </a:br>
            <a:r>
              <a:rPr lang="en-US" sz="1200" kern="0" dirty="0" smtClean="0">
                <a:solidFill>
                  <a:schemeClr val="tx1">
                    <a:lumMod val="60000"/>
                    <a:lumOff val="40000"/>
                  </a:schemeClr>
                </a:solidFill>
              </a:rPr>
              <a:t>	</a:t>
            </a:r>
            <a:r>
              <a:rPr lang="en-US" sz="1200" kern="0" dirty="0" smtClean="0">
                <a:solidFill>
                  <a:srgbClr val="000000"/>
                </a:solidFill>
              </a:rPr>
              <a:t>Comparator&lt;String&gt; comp = (a, b) -&gt; </a:t>
            </a:r>
            <a:r>
              <a:rPr lang="en-US" sz="1200" kern="0" dirty="0" err="1" smtClean="0">
                <a:solidFill>
                  <a:srgbClr val="000000"/>
                </a:solidFill>
              </a:rPr>
              <a:t>a.length</a:t>
            </a:r>
            <a:r>
              <a:rPr lang="en-US" sz="1200" kern="0" dirty="0" smtClean="0">
                <a:solidFill>
                  <a:srgbClr val="000000"/>
                </a:solidFill>
              </a:rPr>
              <a:t>() – </a:t>
            </a:r>
            <a:r>
              <a:rPr lang="en-US" sz="1200" kern="0" dirty="0" err="1" smtClean="0">
                <a:solidFill>
                  <a:srgbClr val="000000"/>
                </a:solidFill>
              </a:rPr>
              <a:t>b.length</a:t>
            </a:r>
            <a:r>
              <a:rPr lang="en-US" sz="1200" kern="0" dirty="0" smtClean="0">
                <a:solidFill>
                  <a:srgbClr val="000000"/>
                </a:solidFill>
              </a:rPr>
              <a:t>(); </a:t>
            </a:r>
            <a:r>
              <a:rPr lang="en-US" sz="1200" kern="0" dirty="0" smtClean="0">
                <a:solidFill>
                  <a:schemeClr val="tx1"/>
                </a:solidFill>
              </a:rPr>
              <a:t>// using type inference</a:t>
            </a:r>
          </a:p>
          <a:p>
            <a:r>
              <a:rPr lang="en-US" sz="1200" kern="0" dirty="0" smtClean="0">
                <a:solidFill>
                  <a:srgbClr val="FF0000"/>
                </a:solidFill>
              </a:rPr>
              <a:t>Is</a:t>
            </a:r>
            <a:r>
              <a:rPr lang="en-US" sz="1200" kern="0" dirty="0" smtClean="0"/>
              <a:t> </a:t>
            </a:r>
            <a:r>
              <a:rPr lang="en-US" sz="1200" kern="0" dirty="0" smtClean="0">
                <a:solidFill>
                  <a:srgbClr val="000000"/>
                </a:solidFill>
              </a:rPr>
              <a:t>(String a, String b) -&gt; return a + b; </a:t>
            </a:r>
            <a:r>
              <a:rPr lang="en-US" sz="1200" kern="0" dirty="0" smtClean="0">
                <a:solidFill>
                  <a:srgbClr val="FF0000"/>
                </a:solidFill>
              </a:rPr>
              <a:t>a valid lambda?</a:t>
            </a:r>
            <a:br>
              <a:rPr lang="en-US" sz="1200" kern="0" dirty="0" smtClean="0">
                <a:solidFill>
                  <a:srgbClr val="FF0000"/>
                </a:solidFill>
              </a:rPr>
            </a:br>
            <a:r>
              <a:rPr lang="en-US" sz="1200" kern="0" dirty="0" smtClean="0">
                <a:solidFill>
                  <a:srgbClr val="FF0000"/>
                </a:solidFill>
              </a:rPr>
              <a:t>	</a:t>
            </a:r>
            <a:r>
              <a:rPr lang="en-US" sz="1200" kern="0" dirty="0" smtClean="0">
                <a:solidFill>
                  <a:schemeClr val="tx1"/>
                </a:solidFill>
              </a:rPr>
              <a:t>No. If you use return, you need the brackets around the set of statements</a:t>
            </a:r>
          </a:p>
          <a:p>
            <a:r>
              <a:rPr lang="en-US" sz="1200" kern="0" dirty="0" smtClean="0">
                <a:solidFill>
                  <a:srgbClr val="FF0000"/>
                </a:solidFill>
              </a:rPr>
              <a:t>What is the simplest lambda code matching a Runnable?</a:t>
            </a:r>
            <a:br>
              <a:rPr lang="en-US" sz="1200" kern="0" dirty="0" smtClean="0">
                <a:solidFill>
                  <a:srgbClr val="FF0000"/>
                </a:solidFill>
              </a:rPr>
            </a:br>
            <a:r>
              <a:rPr lang="en-US" sz="1200" kern="0" dirty="0" smtClean="0">
                <a:solidFill>
                  <a:srgbClr val="FF0000"/>
                </a:solidFill>
              </a:rPr>
              <a:t>	</a:t>
            </a:r>
            <a:r>
              <a:rPr lang="en-US" sz="1200" kern="0" dirty="0" smtClean="0">
                <a:solidFill>
                  <a:srgbClr val="000000"/>
                </a:solidFill>
              </a:rPr>
              <a:t>() -&gt; {};</a:t>
            </a:r>
          </a:p>
          <a:p>
            <a:r>
              <a:rPr lang="en-US" sz="1200" kern="0" dirty="0" smtClean="0">
                <a:solidFill>
                  <a:srgbClr val="FF0000"/>
                </a:solidFill>
              </a:rPr>
              <a:t>Given the code below, what will be the output of </a:t>
            </a:r>
            <a:r>
              <a:rPr lang="en-US" sz="1200" b="1" kern="0" dirty="0" smtClean="0">
                <a:solidFill>
                  <a:srgbClr val="FF0000"/>
                </a:solidFill>
              </a:rPr>
              <a:t>&gt;javap</a:t>
            </a:r>
            <a:r>
              <a:rPr lang="en-US" sz="1200" kern="0" dirty="0" smtClean="0">
                <a:solidFill>
                  <a:srgbClr val="FF0000"/>
                </a:solidFill>
              </a:rPr>
              <a:t> for this class?</a:t>
            </a:r>
            <a:br>
              <a:rPr lang="en-US" sz="1200" kern="0" dirty="0" smtClean="0">
                <a:solidFill>
                  <a:srgbClr val="FF0000"/>
                </a:solidFill>
              </a:rPr>
            </a:br>
            <a:r>
              <a:rPr lang="en-US" sz="1200" kern="0" dirty="0">
                <a:solidFill>
                  <a:srgbClr val="000000"/>
                </a:solidFill>
              </a:rPr>
              <a:t>c</a:t>
            </a:r>
            <a:r>
              <a:rPr lang="en-US" sz="1200" kern="0" dirty="0" smtClean="0">
                <a:solidFill>
                  <a:srgbClr val="000000"/>
                </a:solidFill>
              </a:rPr>
              <a:t>lass </a:t>
            </a:r>
            <a:r>
              <a:rPr lang="en-US" sz="1200" dirty="0" err="1">
                <a:solidFill>
                  <a:srgbClr val="000000"/>
                </a:solidFill>
              </a:rPr>
              <a:t>JavapQuestion</a:t>
            </a:r>
            <a:r>
              <a:rPr lang="en-US" sz="1200" dirty="0">
                <a:solidFill>
                  <a:srgbClr val="000000"/>
                </a:solidFill>
              </a:rPr>
              <a:t> </a:t>
            </a:r>
            <a:r>
              <a:rPr lang="en-US" sz="1200" kern="0" dirty="0" smtClean="0">
                <a:solidFill>
                  <a:srgbClr val="000000"/>
                </a:solidFill>
              </a:rPr>
              <a:t>{</a:t>
            </a:r>
            <a:br>
              <a:rPr lang="en-US" sz="1200" kern="0" dirty="0" smtClean="0">
                <a:solidFill>
                  <a:srgbClr val="000000"/>
                </a:solidFill>
              </a:rPr>
            </a:br>
            <a:r>
              <a:rPr lang="en-US" sz="1200" kern="0" dirty="0" smtClean="0">
                <a:solidFill>
                  <a:srgbClr val="000000"/>
                </a:solidFill>
              </a:rPr>
              <a:t>	void </a:t>
            </a:r>
            <a:r>
              <a:rPr lang="en-US" sz="1200" kern="0" dirty="0" err="1">
                <a:solidFill>
                  <a:srgbClr val="000000"/>
                </a:solidFill>
              </a:rPr>
              <a:t>m</a:t>
            </a:r>
            <a:r>
              <a:rPr lang="en-US" sz="1200" kern="0" dirty="0" err="1" smtClean="0">
                <a:solidFill>
                  <a:srgbClr val="000000"/>
                </a:solidFill>
              </a:rPr>
              <a:t>yMethod</a:t>
            </a:r>
            <a:r>
              <a:rPr lang="en-US" sz="1200" kern="0" dirty="0" smtClean="0">
                <a:solidFill>
                  <a:srgbClr val="000000"/>
                </a:solidFill>
              </a:rPr>
              <a:t>(String a) {</a:t>
            </a:r>
            <a:br>
              <a:rPr lang="en-US" sz="1200" kern="0" dirty="0" smtClean="0">
                <a:solidFill>
                  <a:srgbClr val="000000"/>
                </a:solidFill>
              </a:rPr>
            </a:br>
            <a:r>
              <a:rPr lang="en-US" sz="1200" kern="0" dirty="0" smtClean="0">
                <a:solidFill>
                  <a:srgbClr val="000000"/>
                </a:solidFill>
              </a:rPr>
              <a:t>		Comparator&lt;Integer&gt; comp = (Integer b, Integer c) -&gt; (</a:t>
            </a:r>
            <a:r>
              <a:rPr lang="en-US" sz="1200" kern="0" dirty="0" err="1" smtClean="0">
                <a:solidFill>
                  <a:srgbClr val="000000"/>
                </a:solidFill>
              </a:rPr>
              <a:t>a.length</a:t>
            </a:r>
            <a:r>
              <a:rPr lang="en-US" sz="1200" kern="0" dirty="0" smtClean="0">
                <a:solidFill>
                  <a:srgbClr val="000000"/>
                </a:solidFill>
              </a:rPr>
              <a:t>() + b - c);</a:t>
            </a:r>
            <a:br>
              <a:rPr lang="en-US" sz="1200" kern="0" dirty="0" smtClean="0">
                <a:solidFill>
                  <a:srgbClr val="000000"/>
                </a:solidFill>
              </a:rPr>
            </a:br>
            <a:r>
              <a:rPr lang="en-US" sz="1200" kern="0" dirty="0" smtClean="0">
                <a:solidFill>
                  <a:srgbClr val="000000"/>
                </a:solidFill>
              </a:rPr>
              <a:t>	}</a:t>
            </a:r>
            <a:r>
              <a:rPr lang="en-US" sz="1200" kern="0" dirty="0" smtClean="0">
                <a:solidFill>
                  <a:schemeClr val="tx1">
                    <a:lumMod val="60000"/>
                    <a:lumOff val="40000"/>
                  </a:schemeClr>
                </a:solidFill>
              </a:rPr>
              <a:t/>
            </a:r>
            <a:br>
              <a:rPr lang="en-US" sz="1200" kern="0" dirty="0" smtClean="0">
                <a:solidFill>
                  <a:schemeClr val="tx1">
                    <a:lumMod val="60000"/>
                    <a:lumOff val="40000"/>
                  </a:schemeClr>
                </a:solidFill>
              </a:rPr>
            </a:br>
            <a:r>
              <a:rPr lang="en-US" sz="1200" kern="0" dirty="0" smtClean="0">
                <a:solidFill>
                  <a:schemeClr val="tx1">
                    <a:lumMod val="60000"/>
                    <a:lumOff val="40000"/>
                  </a:schemeClr>
                </a:solidFill>
              </a:rPr>
              <a:t>}</a:t>
            </a:r>
            <a:r>
              <a:rPr lang="en-US" sz="1200" kern="0" dirty="0">
                <a:solidFill>
                  <a:schemeClr val="tx1"/>
                </a:solidFill>
              </a:rPr>
              <a:t/>
            </a:r>
            <a:br>
              <a:rPr lang="en-US" sz="1200" kern="0" dirty="0">
                <a:solidFill>
                  <a:schemeClr val="tx1"/>
                </a:solidFill>
              </a:rPr>
            </a:br>
            <a:r>
              <a:rPr lang="en-US" sz="1200" kern="0" dirty="0">
                <a:solidFill>
                  <a:srgbClr val="000000"/>
                </a:solidFill>
              </a:rPr>
              <a:t>C:\workspaces\luna\Java8OCPUpgradeBeta\target\classes&gt;</a:t>
            </a:r>
            <a:r>
              <a:rPr lang="en-US" sz="1200" kern="0" dirty="0">
                <a:solidFill>
                  <a:schemeClr val="tx1"/>
                </a:solidFill>
              </a:rPr>
              <a:t>javap -p org.java8.topic1.subject3.JavapQuestion</a:t>
            </a:r>
          </a:p>
          <a:p>
            <a:pPr marL="0" indent="0">
              <a:buNone/>
            </a:pPr>
            <a:r>
              <a:rPr lang="en-US" sz="1200" kern="0" dirty="0">
                <a:solidFill>
                  <a:schemeClr val="tx1"/>
                </a:solidFill>
              </a:rPr>
              <a:t>	</a:t>
            </a:r>
            <a:r>
              <a:rPr lang="en-US" sz="1200" kern="0" dirty="0" smtClean="0">
                <a:solidFill>
                  <a:schemeClr val="tx1"/>
                </a:solidFill>
              </a:rPr>
              <a:t>Compiled </a:t>
            </a:r>
            <a:r>
              <a:rPr lang="en-US" sz="1200" kern="0" dirty="0">
                <a:solidFill>
                  <a:schemeClr val="tx1"/>
                </a:solidFill>
              </a:rPr>
              <a:t>from "JavapQuestion.java"</a:t>
            </a:r>
          </a:p>
          <a:p>
            <a:pPr marL="0" indent="0">
              <a:buNone/>
            </a:pPr>
            <a:r>
              <a:rPr lang="en-US" sz="1200" kern="0" dirty="0" smtClean="0">
                <a:solidFill>
                  <a:schemeClr val="tx1"/>
                </a:solidFill>
              </a:rPr>
              <a:t>	class </a:t>
            </a:r>
            <a:r>
              <a:rPr lang="en-US" sz="1200" kern="0" dirty="0">
                <a:solidFill>
                  <a:schemeClr val="tx1"/>
                </a:solidFill>
              </a:rPr>
              <a:t>org.java8.topic1.subject3.JavapQuestion {</a:t>
            </a:r>
          </a:p>
          <a:p>
            <a:pPr marL="0" indent="0">
              <a:buNone/>
            </a:pPr>
            <a:r>
              <a:rPr lang="en-US" sz="1200" kern="0" dirty="0">
                <a:solidFill>
                  <a:schemeClr val="tx1"/>
                </a:solidFill>
              </a:rPr>
              <a:t>  </a:t>
            </a:r>
            <a:r>
              <a:rPr lang="en-US" sz="1200" kern="0" dirty="0" smtClean="0">
                <a:solidFill>
                  <a:schemeClr val="tx1"/>
                </a:solidFill>
              </a:rPr>
              <a:t>		org.java8.topic1.subject3.JavapQuestion</a:t>
            </a:r>
            <a:r>
              <a:rPr lang="en-US" sz="1200" kern="0" dirty="0">
                <a:solidFill>
                  <a:schemeClr val="tx1"/>
                </a:solidFill>
              </a:rPr>
              <a:t>();</a:t>
            </a:r>
          </a:p>
          <a:p>
            <a:pPr marL="0" indent="0">
              <a:buNone/>
            </a:pPr>
            <a:r>
              <a:rPr lang="en-US" sz="1200" kern="0" dirty="0">
                <a:solidFill>
                  <a:schemeClr val="tx1"/>
                </a:solidFill>
              </a:rPr>
              <a:t>  </a:t>
            </a:r>
            <a:r>
              <a:rPr lang="en-US" sz="1200" kern="0" dirty="0" smtClean="0">
                <a:solidFill>
                  <a:schemeClr val="tx1"/>
                </a:solidFill>
              </a:rPr>
              <a:t>		void </a:t>
            </a:r>
            <a:r>
              <a:rPr lang="en-US" sz="1200" kern="0" dirty="0" err="1" smtClean="0">
                <a:solidFill>
                  <a:schemeClr val="tx1"/>
                </a:solidFill>
              </a:rPr>
              <a:t>myMethod</a:t>
            </a:r>
            <a:r>
              <a:rPr lang="en-US" sz="1200" kern="0" dirty="0" smtClean="0">
                <a:solidFill>
                  <a:schemeClr val="tx1"/>
                </a:solidFill>
              </a:rPr>
              <a:t>(</a:t>
            </a:r>
            <a:r>
              <a:rPr lang="en-US" sz="1200" kern="0" dirty="0" err="1" smtClean="0">
                <a:solidFill>
                  <a:schemeClr val="tx1"/>
                </a:solidFill>
              </a:rPr>
              <a:t>java.lang.String</a:t>
            </a:r>
            <a:r>
              <a:rPr lang="en-US" sz="1200" kern="0" dirty="0" smtClean="0">
                <a:solidFill>
                  <a:schemeClr val="tx1"/>
                </a:solidFill>
              </a:rPr>
              <a:t>);</a:t>
            </a:r>
          </a:p>
          <a:p>
            <a:pPr marL="0" indent="0">
              <a:buNone/>
            </a:pPr>
            <a:r>
              <a:rPr lang="en-US" sz="1200" kern="0" dirty="0">
                <a:solidFill>
                  <a:schemeClr val="tx1"/>
                </a:solidFill>
              </a:rPr>
              <a:t>	</a:t>
            </a:r>
            <a:r>
              <a:rPr lang="en-US" sz="1200" kern="0" dirty="0" smtClean="0">
                <a:solidFill>
                  <a:schemeClr val="tx1"/>
                </a:solidFill>
              </a:rPr>
              <a:t>	// lambda </a:t>
            </a:r>
            <a:r>
              <a:rPr lang="en-US" sz="1200" kern="0" dirty="0" err="1" smtClean="0">
                <a:solidFill>
                  <a:schemeClr val="tx1"/>
                </a:solidFill>
              </a:rPr>
              <a:t>desugared</a:t>
            </a:r>
            <a:r>
              <a:rPr lang="en-US" sz="1200" kern="0" dirty="0" smtClean="0">
                <a:solidFill>
                  <a:schemeClr val="tx1"/>
                </a:solidFill>
              </a:rPr>
              <a:t> to a static method as we do not use the outer class (this)</a:t>
            </a:r>
          </a:p>
          <a:p>
            <a:pPr marL="0" indent="0">
              <a:buNone/>
            </a:pPr>
            <a:r>
              <a:rPr lang="en-US" sz="1200" kern="0" dirty="0">
                <a:solidFill>
                  <a:schemeClr val="tx1"/>
                </a:solidFill>
              </a:rPr>
              <a:t>	</a:t>
            </a:r>
            <a:r>
              <a:rPr lang="en-US" sz="1200" kern="0" dirty="0" smtClean="0">
                <a:solidFill>
                  <a:schemeClr val="tx1"/>
                </a:solidFill>
              </a:rPr>
              <a:t>	// myMethod is member so in theory it could be static too</a:t>
            </a:r>
            <a:endParaRPr lang="en-US" sz="1200" kern="0" dirty="0">
              <a:solidFill>
                <a:schemeClr val="tx1"/>
              </a:solidFill>
            </a:endParaRPr>
          </a:p>
          <a:p>
            <a:pPr marL="0" indent="0">
              <a:buNone/>
            </a:pPr>
            <a:r>
              <a:rPr lang="en-US" sz="1200" kern="0" dirty="0">
                <a:solidFill>
                  <a:schemeClr val="tx1"/>
                </a:solidFill>
              </a:rPr>
              <a:t> </a:t>
            </a:r>
            <a:r>
              <a:rPr lang="en-US" sz="1200" kern="0" dirty="0" smtClean="0">
                <a:solidFill>
                  <a:schemeClr val="tx1"/>
                </a:solidFill>
              </a:rPr>
              <a:t>		private </a:t>
            </a:r>
            <a:r>
              <a:rPr lang="en-US" sz="1200" kern="0" dirty="0">
                <a:solidFill>
                  <a:schemeClr val="tx1"/>
                </a:solidFill>
              </a:rPr>
              <a:t>static </a:t>
            </a:r>
            <a:r>
              <a:rPr lang="en-US" sz="1200" kern="0" dirty="0" err="1">
                <a:solidFill>
                  <a:schemeClr val="tx1"/>
                </a:solidFill>
              </a:rPr>
              <a:t>int</a:t>
            </a:r>
            <a:r>
              <a:rPr lang="en-US" sz="1200" kern="0" dirty="0">
                <a:solidFill>
                  <a:schemeClr val="tx1"/>
                </a:solidFill>
              </a:rPr>
              <a:t> lambda$0(</a:t>
            </a:r>
            <a:r>
              <a:rPr lang="en-US" sz="1200" kern="0" dirty="0" err="1">
                <a:solidFill>
                  <a:schemeClr val="tx1"/>
                </a:solidFill>
              </a:rPr>
              <a:t>java.lang.String</a:t>
            </a:r>
            <a:r>
              <a:rPr lang="en-US" sz="1200" kern="0" dirty="0">
                <a:solidFill>
                  <a:schemeClr val="tx1"/>
                </a:solidFill>
              </a:rPr>
              <a:t>, java.lang.Integer, java.lang.Integer);</a:t>
            </a:r>
          </a:p>
          <a:p>
            <a:pPr marL="0" indent="0">
              <a:buNone/>
            </a:pPr>
            <a:r>
              <a:rPr lang="en-US" sz="1200" kern="0" dirty="0" smtClean="0">
                <a:solidFill>
                  <a:schemeClr val="tx1"/>
                </a:solidFill>
              </a:rPr>
              <a:t>	}</a:t>
            </a:r>
          </a:p>
          <a:p>
            <a:endParaRPr lang="en-US" sz="1800" kern="0" dirty="0"/>
          </a:p>
        </p:txBody>
      </p:sp>
    </p:spTree>
    <p:extLst>
      <p:ext uri="{BB962C8B-B14F-4D97-AF65-F5344CB8AC3E}">
        <p14:creationId xmlns:p14="http://schemas.microsoft.com/office/powerpoint/2010/main" val="3909850100"/>
      </p:ext>
    </p:extLst>
  </p:cSld>
  <p:clrMapOvr>
    <a:masterClrMapping/>
  </p:clrMapOvr>
  <p:transition spd="med" advTm="12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1-3 : Q&amp;A</a:t>
            </a:r>
          </a:p>
        </p:txBody>
      </p:sp>
      <p:sp>
        <p:nvSpPr>
          <p:cNvPr id="3" name="Content Placeholder 2"/>
          <p:cNvSpPr>
            <a:spLocks noGrp="1"/>
          </p:cNvSpPr>
          <p:nvPr>
            <p:ph idx="1"/>
          </p:nvPr>
        </p:nvSpPr>
        <p:spPr/>
        <p:txBody>
          <a:bodyPr/>
          <a:lstStyle/>
          <a:p>
            <a:endParaRPr lang="en-US" dirty="0"/>
          </a:p>
          <a:p>
            <a:endParaRPr lang="en-US" dirty="0"/>
          </a:p>
        </p:txBody>
      </p:sp>
      <p:sp>
        <p:nvSpPr>
          <p:cNvPr id="4" name="Content Placeholder 2"/>
          <p:cNvSpPr txBox="1">
            <a:spLocks/>
          </p:cNvSpPr>
          <p:nvPr/>
        </p:nvSpPr>
        <p:spPr bwMode="auto">
          <a:xfrm>
            <a:off x="528638" y="885825"/>
            <a:ext cx="7825249" cy="5195378"/>
          </a:xfrm>
          <a:prstGeom prst="rect">
            <a:avLst/>
          </a:prstGeom>
          <a:noFill/>
          <a:ln w="0">
            <a:noFill/>
            <a:miter lim="800000"/>
            <a:headEnd/>
            <a:tailEnd/>
          </a:ln>
        </p:spPr>
        <p:txBody>
          <a:bodyPr vert="horz" wrap="square" lIns="90488" tIns="44450" rIns="90488" bIns="44450" numCol="1" anchor="t" anchorCtr="0" compatLnSpc="1">
            <a:prstTxWarp prst="textNoShape">
              <a:avLst/>
            </a:prstTxWarp>
          </a:bodyPr>
          <a:lstStyle>
            <a:lvl1pPr marL="285750" indent="-285750" algn="l" defTabSz="911225" rtl="0" eaLnBrk="1" fontAlgn="base" hangingPunct="1">
              <a:spcBef>
                <a:spcPct val="25000"/>
              </a:spcBef>
              <a:spcAft>
                <a:spcPct val="0"/>
              </a:spcAft>
              <a:buClr>
                <a:srgbClr val="66CC00"/>
              </a:buClr>
              <a:buSzPct val="65000"/>
              <a:buFont typeface="Wingdings" pitchFamily="-65" charset="2"/>
              <a:buChar char="n"/>
              <a:defRPr>
                <a:solidFill>
                  <a:srgbClr val="49166D"/>
                </a:solidFill>
                <a:latin typeface="+mn-lt"/>
                <a:ea typeface="ＭＳ Ｐゴシック" pitchFamily="-65" charset="-128"/>
                <a:cs typeface="ＭＳ Ｐゴシック" pitchFamily="-65" charset="-128"/>
              </a:defRPr>
            </a:lvl1pPr>
            <a:lvl2pPr marL="636588" indent="-236538" algn="l" defTabSz="911225" rtl="0" eaLnBrk="1" fontAlgn="base" hangingPunct="1">
              <a:spcBef>
                <a:spcPct val="25000"/>
              </a:spcBef>
              <a:spcAft>
                <a:spcPct val="0"/>
              </a:spcAft>
              <a:buClr>
                <a:srgbClr val="49166D"/>
              </a:buClr>
              <a:buChar char="–"/>
              <a:defRPr sz="1400">
                <a:solidFill>
                  <a:srgbClr val="49166D"/>
                </a:solidFill>
                <a:latin typeface="+mn-lt"/>
                <a:ea typeface="ＭＳ Ｐゴシック" pitchFamily="-65" charset="-128"/>
              </a:defRPr>
            </a:lvl2pPr>
            <a:lvl3pPr marL="969963" indent="-219075" algn="l" defTabSz="911225" rtl="0" eaLnBrk="1" fontAlgn="base" hangingPunct="1">
              <a:spcBef>
                <a:spcPct val="25000"/>
              </a:spcBef>
              <a:spcAft>
                <a:spcPct val="0"/>
              </a:spcAft>
              <a:buClr>
                <a:srgbClr val="49166D"/>
              </a:buClr>
              <a:buSzPct val="50000"/>
              <a:buFont typeface="Wingdings" pitchFamily="-65" charset="2"/>
              <a:buChar char="n"/>
              <a:defRPr sz="1400">
                <a:solidFill>
                  <a:srgbClr val="49166D"/>
                </a:solidFill>
                <a:latin typeface="+mn-lt"/>
                <a:ea typeface="ＭＳ Ｐゴシック" pitchFamily="-65" charset="-128"/>
              </a:defRPr>
            </a:lvl3pPr>
            <a:lvl4pPr marL="1257300" indent="-173038" algn="l" defTabSz="911225" rtl="0" eaLnBrk="1" fontAlgn="base" hangingPunct="1">
              <a:spcBef>
                <a:spcPct val="25000"/>
              </a:spcBef>
              <a:spcAft>
                <a:spcPct val="0"/>
              </a:spcAft>
              <a:buSzPct val="100000"/>
              <a:buChar char="–"/>
              <a:defRPr sz="1200">
                <a:solidFill>
                  <a:srgbClr val="49166D"/>
                </a:solidFill>
                <a:latin typeface="+mn-lt"/>
                <a:ea typeface="ＭＳ Ｐゴシック" pitchFamily="-65" charset="-128"/>
              </a:defRPr>
            </a:lvl4pPr>
            <a:lvl5pPr marL="16002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5pPr>
            <a:lvl6pPr marL="20574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6pPr>
            <a:lvl7pPr marL="25146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7pPr>
            <a:lvl8pPr marL="29718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8pPr>
            <a:lvl9pPr marL="34290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9pPr>
          </a:lstStyle>
          <a:p>
            <a:r>
              <a:rPr lang="en-US" sz="1200" dirty="0">
                <a:solidFill>
                  <a:srgbClr val="FF0000"/>
                </a:solidFill>
              </a:rPr>
              <a:t>Ultimately and technically, what is a lambda? UML diagram please</a:t>
            </a:r>
            <a:r>
              <a:rPr lang="en-US" sz="1200" dirty="0" smtClean="0">
                <a:solidFill>
                  <a:srgbClr val="FF0000"/>
                </a:solidFill>
              </a:rPr>
              <a:t>.</a:t>
            </a:r>
          </a:p>
          <a:p>
            <a:endParaRPr lang="en-US" sz="1200" dirty="0">
              <a:solidFill>
                <a:srgbClr val="FF0000"/>
              </a:solidFill>
            </a:endParaRPr>
          </a:p>
          <a:p>
            <a:endParaRPr lang="en-US" sz="1200" dirty="0" smtClean="0">
              <a:solidFill>
                <a:srgbClr val="FF0000"/>
              </a:solidFill>
            </a:endParaRPr>
          </a:p>
          <a:p>
            <a:endParaRPr lang="en-US" sz="1200" dirty="0" smtClean="0">
              <a:solidFill>
                <a:srgbClr val="FF0000"/>
              </a:solidFill>
            </a:endParaRPr>
          </a:p>
          <a:p>
            <a:endParaRPr lang="en-US" sz="200" dirty="0">
              <a:solidFill>
                <a:srgbClr val="000000"/>
              </a:solidFill>
            </a:endParaRPr>
          </a:p>
          <a:p>
            <a:endParaRPr lang="en-US" sz="1800" kern="0" dirty="0"/>
          </a:p>
        </p:txBody>
      </p:sp>
      <p:pic>
        <p:nvPicPr>
          <p:cNvPr id="2051" name="Picture 3" descr="C:\workspace_luna\Java8OCPUpgradeBeta\src\main\java\org\java8\topic1\subject3\uml\LambdaStru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49" y="1135792"/>
            <a:ext cx="7874243" cy="5296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776755"/>
      </p:ext>
    </p:extLst>
  </p:cSld>
  <p:clrMapOvr>
    <a:masterClrMapping/>
  </p:clrMapOvr>
  <p:transition spd="med" advTm="12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1-3 : Q&amp;A</a:t>
            </a:r>
          </a:p>
        </p:txBody>
      </p:sp>
      <p:sp>
        <p:nvSpPr>
          <p:cNvPr id="3" name="Content Placeholder 2"/>
          <p:cNvSpPr>
            <a:spLocks noGrp="1"/>
          </p:cNvSpPr>
          <p:nvPr>
            <p:ph idx="1"/>
          </p:nvPr>
        </p:nvSpPr>
        <p:spPr/>
        <p:txBody>
          <a:bodyPr/>
          <a:lstStyle/>
          <a:p>
            <a:endParaRPr lang="en-US" dirty="0"/>
          </a:p>
          <a:p>
            <a:endParaRPr lang="en-US" dirty="0"/>
          </a:p>
        </p:txBody>
      </p:sp>
      <p:sp>
        <p:nvSpPr>
          <p:cNvPr id="4" name="Content Placeholder 2"/>
          <p:cNvSpPr txBox="1">
            <a:spLocks/>
          </p:cNvSpPr>
          <p:nvPr/>
        </p:nvSpPr>
        <p:spPr bwMode="auto">
          <a:xfrm>
            <a:off x="528638" y="883403"/>
            <a:ext cx="8085137" cy="5197801"/>
          </a:xfrm>
          <a:prstGeom prst="rect">
            <a:avLst/>
          </a:prstGeom>
          <a:noFill/>
          <a:ln w="0">
            <a:noFill/>
            <a:miter lim="800000"/>
            <a:headEnd/>
            <a:tailEnd/>
          </a:ln>
        </p:spPr>
        <p:txBody>
          <a:bodyPr vert="horz" wrap="square" lIns="90488" tIns="44450" rIns="90488" bIns="44450" numCol="1" anchor="t" anchorCtr="0" compatLnSpc="1">
            <a:prstTxWarp prst="textNoShape">
              <a:avLst/>
            </a:prstTxWarp>
          </a:bodyPr>
          <a:lstStyle>
            <a:lvl1pPr marL="285750" indent="-285750" algn="l" defTabSz="911225" rtl="0" eaLnBrk="1" fontAlgn="base" hangingPunct="1">
              <a:spcBef>
                <a:spcPct val="25000"/>
              </a:spcBef>
              <a:spcAft>
                <a:spcPct val="0"/>
              </a:spcAft>
              <a:buClr>
                <a:srgbClr val="66CC00"/>
              </a:buClr>
              <a:buSzPct val="65000"/>
              <a:buFont typeface="Wingdings" pitchFamily="-65" charset="2"/>
              <a:buChar char="n"/>
              <a:defRPr>
                <a:solidFill>
                  <a:srgbClr val="49166D"/>
                </a:solidFill>
                <a:latin typeface="+mn-lt"/>
                <a:ea typeface="ＭＳ Ｐゴシック" pitchFamily="-65" charset="-128"/>
                <a:cs typeface="ＭＳ Ｐゴシック" pitchFamily="-65" charset="-128"/>
              </a:defRPr>
            </a:lvl1pPr>
            <a:lvl2pPr marL="636588" indent="-236538" algn="l" defTabSz="911225" rtl="0" eaLnBrk="1" fontAlgn="base" hangingPunct="1">
              <a:spcBef>
                <a:spcPct val="25000"/>
              </a:spcBef>
              <a:spcAft>
                <a:spcPct val="0"/>
              </a:spcAft>
              <a:buClr>
                <a:srgbClr val="49166D"/>
              </a:buClr>
              <a:buChar char="–"/>
              <a:defRPr sz="1400">
                <a:solidFill>
                  <a:srgbClr val="49166D"/>
                </a:solidFill>
                <a:latin typeface="+mn-lt"/>
                <a:ea typeface="ＭＳ Ｐゴシック" pitchFamily="-65" charset="-128"/>
              </a:defRPr>
            </a:lvl2pPr>
            <a:lvl3pPr marL="969963" indent="-219075" algn="l" defTabSz="911225" rtl="0" eaLnBrk="1" fontAlgn="base" hangingPunct="1">
              <a:spcBef>
                <a:spcPct val="25000"/>
              </a:spcBef>
              <a:spcAft>
                <a:spcPct val="0"/>
              </a:spcAft>
              <a:buClr>
                <a:srgbClr val="49166D"/>
              </a:buClr>
              <a:buSzPct val="50000"/>
              <a:buFont typeface="Wingdings" pitchFamily="-65" charset="2"/>
              <a:buChar char="n"/>
              <a:defRPr sz="1400">
                <a:solidFill>
                  <a:srgbClr val="49166D"/>
                </a:solidFill>
                <a:latin typeface="+mn-lt"/>
                <a:ea typeface="ＭＳ Ｐゴシック" pitchFamily="-65" charset="-128"/>
              </a:defRPr>
            </a:lvl3pPr>
            <a:lvl4pPr marL="1257300" indent="-173038" algn="l" defTabSz="911225" rtl="0" eaLnBrk="1" fontAlgn="base" hangingPunct="1">
              <a:spcBef>
                <a:spcPct val="25000"/>
              </a:spcBef>
              <a:spcAft>
                <a:spcPct val="0"/>
              </a:spcAft>
              <a:buSzPct val="100000"/>
              <a:buChar char="–"/>
              <a:defRPr sz="1200">
                <a:solidFill>
                  <a:srgbClr val="49166D"/>
                </a:solidFill>
                <a:latin typeface="+mn-lt"/>
                <a:ea typeface="ＭＳ Ｐゴシック" pitchFamily="-65" charset="-128"/>
              </a:defRPr>
            </a:lvl4pPr>
            <a:lvl5pPr marL="16002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5pPr>
            <a:lvl6pPr marL="20574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6pPr>
            <a:lvl7pPr marL="25146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7pPr>
            <a:lvl8pPr marL="29718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8pPr>
            <a:lvl9pPr marL="34290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9pPr>
          </a:lstStyle>
          <a:p>
            <a:r>
              <a:rPr lang="en-US" sz="1100" kern="0" dirty="0">
                <a:solidFill>
                  <a:srgbClr val="FF0000"/>
                </a:solidFill>
              </a:rPr>
              <a:t>Explain the difference in the output of the two lambdas. Explain what causes it.</a:t>
            </a:r>
            <a:br>
              <a:rPr lang="en-US" sz="1100" kern="0" dirty="0">
                <a:solidFill>
                  <a:srgbClr val="FF0000"/>
                </a:solidFill>
              </a:rPr>
            </a:br>
            <a:r>
              <a:rPr lang="en-US" sz="1100" kern="0" dirty="0">
                <a:solidFill>
                  <a:srgbClr val="FF0000"/>
                </a:solidFill>
              </a:rPr>
              <a:t>	</a:t>
            </a:r>
            <a:r>
              <a:rPr lang="en-US" sz="1100" kern="0" dirty="0">
                <a:solidFill>
                  <a:schemeClr val="tx1"/>
                </a:solidFill>
              </a:rPr>
              <a:t>The first lambda uses non static values from the outside</a:t>
            </a:r>
            <a:br>
              <a:rPr lang="en-US" sz="1100" kern="0" dirty="0">
                <a:solidFill>
                  <a:schemeClr val="tx1"/>
                </a:solidFill>
              </a:rPr>
            </a:br>
            <a:r>
              <a:rPr lang="en-US" sz="1100" kern="0" dirty="0">
                <a:solidFill>
                  <a:schemeClr val="tx1"/>
                </a:solidFill>
              </a:rPr>
              <a:t>so a new instance is recreated at each loop. The second uses</a:t>
            </a:r>
            <a:br>
              <a:rPr lang="en-US" sz="1100" kern="0" dirty="0">
                <a:solidFill>
                  <a:schemeClr val="tx1"/>
                </a:solidFill>
              </a:rPr>
            </a:br>
            <a:r>
              <a:rPr lang="en-US" sz="1100" kern="0" dirty="0">
                <a:solidFill>
                  <a:schemeClr val="tx1"/>
                </a:solidFill>
              </a:rPr>
              <a:t>only static values so the instance is reused at each loop</a:t>
            </a:r>
            <a:br>
              <a:rPr lang="en-US" sz="1100" kern="0" dirty="0">
                <a:solidFill>
                  <a:schemeClr val="tx1"/>
                </a:solidFill>
              </a:rPr>
            </a:br>
            <a:r>
              <a:rPr lang="en-US" sz="1100" kern="0" dirty="0">
                <a:solidFill>
                  <a:schemeClr val="tx1"/>
                </a:solidFill>
              </a:rPr>
              <a:t>	</a:t>
            </a:r>
            <a:r>
              <a:rPr lang="en-US" sz="1100" u="sng" kern="0" dirty="0">
                <a:solidFill>
                  <a:srgbClr val="FF0000"/>
                </a:solidFill>
              </a:rPr>
              <a:t>Exercise:</a:t>
            </a:r>
            <a:r>
              <a:rPr lang="en-US" sz="1100" kern="0" dirty="0">
                <a:solidFill>
                  <a:schemeClr val="tx1"/>
                </a:solidFill>
              </a:rPr>
              <a:t> dig to know the exact </a:t>
            </a:r>
            <a:r>
              <a:rPr lang="en-US" sz="1100" kern="0" dirty="0" smtClean="0">
                <a:solidFill>
                  <a:schemeClr val="tx1"/>
                </a:solidFill>
              </a:rPr>
              <a:t>rules</a:t>
            </a:r>
          </a:p>
          <a:p>
            <a:r>
              <a:rPr lang="en-US" sz="1100" dirty="0" smtClean="0">
                <a:solidFill>
                  <a:srgbClr val="FF0000"/>
                </a:solidFill>
              </a:rPr>
              <a:t>What </a:t>
            </a:r>
            <a:r>
              <a:rPr lang="en-US" sz="1100" dirty="0">
                <a:solidFill>
                  <a:srgbClr val="FF0000"/>
                </a:solidFill>
              </a:rPr>
              <a:t>are the benefits </a:t>
            </a:r>
            <a:r>
              <a:rPr lang="en-US" sz="1100" dirty="0" smtClean="0">
                <a:solidFill>
                  <a:srgbClr val="FF0000"/>
                </a:solidFill>
              </a:rPr>
              <a:t>and drawbacks of </a:t>
            </a:r>
            <a:r>
              <a:rPr lang="en-US" sz="1100" dirty="0">
                <a:solidFill>
                  <a:srgbClr val="FF0000"/>
                </a:solidFill>
              </a:rPr>
              <a:t>a lambda expression vs. an anonymous </a:t>
            </a:r>
            <a:r>
              <a:rPr lang="en-US" sz="1100" dirty="0" smtClean="0">
                <a:solidFill>
                  <a:srgbClr val="FF0000"/>
                </a:solidFill>
              </a:rPr>
              <a:t>class?</a:t>
            </a:r>
            <a:br>
              <a:rPr lang="en-US" sz="1100" dirty="0" smtClean="0">
                <a:solidFill>
                  <a:srgbClr val="FF0000"/>
                </a:solidFill>
              </a:rPr>
            </a:br>
            <a:r>
              <a:rPr lang="en-US" sz="1100" dirty="0" smtClean="0">
                <a:solidFill>
                  <a:schemeClr val="tx1"/>
                </a:solidFill>
              </a:rPr>
              <a:t>You get a more concise code with a lambda, saving boiler plate code and encouraging functional programming.</a:t>
            </a:r>
            <a:br>
              <a:rPr lang="en-US" sz="1100" dirty="0" smtClean="0">
                <a:solidFill>
                  <a:schemeClr val="tx1"/>
                </a:solidFill>
              </a:rPr>
            </a:br>
            <a:r>
              <a:rPr lang="en-US" sz="1100" dirty="0" smtClean="0">
                <a:solidFill>
                  <a:schemeClr val="tx1"/>
                </a:solidFill>
              </a:rPr>
              <a:t>However your lambda cannot really access the default methods while the anonymous class can.</a:t>
            </a:r>
            <a:br>
              <a:rPr lang="en-US" sz="1100" dirty="0" smtClean="0">
                <a:solidFill>
                  <a:schemeClr val="tx1"/>
                </a:solidFill>
              </a:rPr>
            </a:br>
            <a:r>
              <a:rPr lang="en-US" sz="1100" dirty="0" smtClean="0">
                <a:solidFill>
                  <a:schemeClr val="tx1"/>
                </a:solidFill>
              </a:rPr>
              <a:t>Duplicated code means duplicated classes for both.</a:t>
            </a:r>
            <a:br>
              <a:rPr lang="en-US" sz="1100" dirty="0" smtClean="0">
                <a:solidFill>
                  <a:schemeClr val="tx1"/>
                </a:solidFill>
              </a:rPr>
            </a:br>
            <a:r>
              <a:rPr lang="en-US" sz="1100" dirty="0" smtClean="0">
                <a:solidFill>
                  <a:schemeClr val="tx1"/>
                </a:solidFill>
              </a:rPr>
              <a:t>Lambdas save extra class files. Lambdas allow JVM code optimization (J8IA Annex D).</a:t>
            </a:r>
          </a:p>
          <a:p>
            <a:r>
              <a:rPr lang="en-US" sz="1100" dirty="0" smtClean="0">
                <a:solidFill>
                  <a:schemeClr val="tx1"/>
                </a:solidFill>
              </a:rPr>
              <a:t>When method references are used, the method name does not matter, only the signature. (later topic)</a:t>
            </a:r>
          </a:p>
          <a:p>
            <a:r>
              <a:rPr lang="en-US" sz="1100" dirty="0">
                <a:solidFill>
                  <a:srgbClr val="FF0000"/>
                </a:solidFill>
              </a:rPr>
              <a:t>If you can squeeze “this” in the lambda code, what does it mean for the lambda and what represents “this</a:t>
            </a:r>
            <a:r>
              <a:rPr lang="en-US" sz="1100" dirty="0" smtClean="0">
                <a:solidFill>
                  <a:srgbClr val="FF0000"/>
                </a:solidFill>
              </a:rPr>
              <a:t>”?</a:t>
            </a:r>
            <a:br>
              <a:rPr lang="en-US" sz="1100" dirty="0" smtClean="0">
                <a:solidFill>
                  <a:srgbClr val="FF0000"/>
                </a:solidFill>
              </a:rPr>
            </a:br>
            <a:r>
              <a:rPr lang="en-US" sz="1100" dirty="0" smtClean="0">
                <a:solidFill>
                  <a:schemeClr val="tx1"/>
                </a:solidFill>
              </a:rPr>
              <a:t>This means that your lambda is a member one and “this” represents the instance of the outer class.</a:t>
            </a:r>
          </a:p>
          <a:p>
            <a:r>
              <a:rPr lang="en-US" sz="1100" dirty="0">
                <a:solidFill>
                  <a:srgbClr val="FF0000"/>
                </a:solidFill>
              </a:rPr>
              <a:t>Can you access to the default methods of the FI from the lambda code</a:t>
            </a:r>
            <a:r>
              <a:rPr lang="en-US" sz="1100" dirty="0" smtClean="0">
                <a:solidFill>
                  <a:srgbClr val="FF0000"/>
                </a:solidFill>
              </a:rPr>
              <a:t>?</a:t>
            </a:r>
            <a:br>
              <a:rPr lang="en-US" sz="1100" dirty="0" smtClean="0">
                <a:solidFill>
                  <a:srgbClr val="FF0000"/>
                </a:solidFill>
              </a:rPr>
            </a:br>
            <a:r>
              <a:rPr lang="en-US" sz="1100" dirty="0" smtClean="0">
                <a:solidFill>
                  <a:schemeClr val="tx1"/>
                </a:solidFill>
              </a:rPr>
              <a:t>No but if you save the created lambda as a member field of the outer class (or any other solution making it visible) then the lambda code should be able to access to the instance of the interface. However it will not access it as “this” but as an external object.</a:t>
            </a:r>
          </a:p>
          <a:p>
            <a:r>
              <a:rPr lang="en-US" sz="1100" dirty="0">
                <a:solidFill>
                  <a:srgbClr val="FF0000"/>
                </a:solidFill>
              </a:rPr>
              <a:t>Can you access to the outer class instance from the default methods of the FI</a:t>
            </a:r>
            <a:r>
              <a:rPr lang="en-US" sz="1100" dirty="0" smtClean="0">
                <a:solidFill>
                  <a:srgbClr val="FF0000"/>
                </a:solidFill>
              </a:rPr>
              <a:t>?</a:t>
            </a:r>
            <a:br>
              <a:rPr lang="en-US" sz="1100" dirty="0" smtClean="0">
                <a:solidFill>
                  <a:srgbClr val="FF0000"/>
                </a:solidFill>
              </a:rPr>
            </a:br>
            <a:r>
              <a:rPr lang="en-US" sz="1100" dirty="0" smtClean="0">
                <a:solidFill>
                  <a:schemeClr val="tx1"/>
                </a:solidFill>
              </a:rPr>
              <a:t>No except if you use the reflection API to find the private final field arg$1. You can the same way find the outer class instance from the inner class looking </a:t>
            </a:r>
            <a:r>
              <a:rPr lang="en-US" sz="1100" dirty="0">
                <a:solidFill>
                  <a:schemeClr val="tx1"/>
                </a:solidFill>
              </a:rPr>
              <a:t>for </a:t>
            </a:r>
            <a:r>
              <a:rPr lang="en-US" sz="1100" dirty="0" smtClean="0">
                <a:solidFill>
                  <a:schemeClr val="tx1"/>
                </a:solidFill>
              </a:rPr>
              <a:t>the package-scoped final field </a:t>
            </a:r>
            <a:r>
              <a:rPr lang="en-US" sz="1100" dirty="0">
                <a:solidFill>
                  <a:schemeClr val="tx1"/>
                </a:solidFill>
              </a:rPr>
              <a:t>named </a:t>
            </a:r>
            <a:r>
              <a:rPr lang="en-US" sz="1100" dirty="0" smtClean="0">
                <a:solidFill>
                  <a:schemeClr val="tx1"/>
                </a:solidFill>
              </a:rPr>
              <a:t>this$0.</a:t>
            </a:r>
          </a:p>
          <a:p>
            <a:r>
              <a:rPr lang="en-US" sz="1100" dirty="0">
                <a:solidFill>
                  <a:srgbClr val="FF0000"/>
                </a:solidFill>
              </a:rPr>
              <a:t>What happens if I create two lambda instances of the same FI </a:t>
            </a:r>
            <a:r>
              <a:rPr lang="en-US" sz="1100" dirty="0" smtClean="0">
                <a:solidFill>
                  <a:srgbClr val="FF0000"/>
                </a:solidFill>
              </a:rPr>
              <a:t>with the exact same code and </a:t>
            </a:r>
            <a:r>
              <a:rPr lang="en-US" sz="1100" dirty="0">
                <a:solidFill>
                  <a:srgbClr val="FF0000"/>
                </a:solidFill>
              </a:rPr>
              <a:t>compare their </a:t>
            </a:r>
            <a:r>
              <a:rPr lang="en-US" sz="1100" dirty="0" smtClean="0">
                <a:solidFill>
                  <a:srgbClr val="FF0000"/>
                </a:solidFill>
              </a:rPr>
              <a:t>corresponding </a:t>
            </a:r>
            <a:r>
              <a:rPr lang="en-US" sz="1100" dirty="0">
                <a:solidFill>
                  <a:srgbClr val="FF0000"/>
                </a:solidFill>
              </a:rPr>
              <a:t>class for identity or equality</a:t>
            </a:r>
            <a:r>
              <a:rPr lang="en-US" sz="1100" dirty="0" smtClean="0">
                <a:solidFill>
                  <a:srgbClr val="FF0000"/>
                </a:solidFill>
              </a:rPr>
              <a:t>?</a:t>
            </a:r>
            <a:r>
              <a:rPr lang="en-US" sz="1050" dirty="0" smtClean="0">
                <a:solidFill>
                  <a:srgbClr val="FF0000"/>
                </a:solidFill>
              </a:rPr>
              <a:t/>
            </a:r>
            <a:br>
              <a:rPr lang="en-US" sz="1050" dirty="0" smtClean="0">
                <a:solidFill>
                  <a:srgbClr val="FF0000"/>
                </a:solidFill>
              </a:rPr>
            </a:br>
            <a:r>
              <a:rPr lang="en-US" sz="1100" dirty="0" smtClean="0">
                <a:solidFill>
                  <a:schemeClr val="tx1"/>
                </a:solidFill>
              </a:rPr>
              <a:t>They will be different, the JVM does not optimize. However if created in a loop you deal with the same class but the instances are of course different.</a:t>
            </a:r>
          </a:p>
          <a:p>
            <a:r>
              <a:rPr lang="en-US" sz="1100" dirty="0" smtClean="0">
                <a:solidFill>
                  <a:srgbClr val="FF0000"/>
                </a:solidFill>
              </a:rPr>
              <a:t>What are the rules for the presence of () at the left of the arrow?</a:t>
            </a:r>
            <a:r>
              <a:rPr lang="en-US" sz="1100" dirty="0" smtClean="0">
                <a:solidFill>
                  <a:schemeClr val="tx1"/>
                </a:solidFill>
              </a:rPr>
              <a:t/>
            </a:r>
            <a:br>
              <a:rPr lang="en-US" sz="1100" dirty="0" smtClean="0">
                <a:solidFill>
                  <a:schemeClr val="tx1"/>
                </a:solidFill>
              </a:rPr>
            </a:br>
            <a:r>
              <a:rPr lang="en-US" sz="1100" dirty="0" smtClean="0">
                <a:solidFill>
                  <a:schemeClr val="tx1"/>
                </a:solidFill>
              </a:rPr>
              <a:t>They are required for no parameter or for multiple parameters but optional f there is a single parameter</a:t>
            </a:r>
            <a:endParaRPr lang="en-US" sz="1100" dirty="0">
              <a:solidFill>
                <a:schemeClr val="tx1"/>
              </a:solidFill>
            </a:endParaRPr>
          </a:p>
          <a:p>
            <a:r>
              <a:rPr lang="en-US" sz="1100" dirty="0" smtClean="0">
                <a:solidFill>
                  <a:srgbClr val="FF0000"/>
                </a:solidFill>
              </a:rPr>
              <a:t>Can you chain functional interfaces and lambdas?</a:t>
            </a:r>
            <a:br>
              <a:rPr lang="en-US" sz="1100" dirty="0" smtClean="0">
                <a:solidFill>
                  <a:srgbClr val="FF0000"/>
                </a:solidFill>
              </a:rPr>
            </a:br>
            <a:r>
              <a:rPr lang="en-US" sz="1100" dirty="0" smtClean="0">
                <a:solidFill>
                  <a:schemeClr val="tx1"/>
                </a:solidFill>
              </a:rPr>
              <a:t>Yes. The supplier and runnable are lambdas </a:t>
            </a:r>
            <a:r>
              <a:rPr lang="en-US" sz="1100" dirty="0" smtClean="0">
                <a:solidFill>
                  <a:srgbClr val="000000"/>
                </a:solidFill>
              </a:rPr>
              <a:t>Supplier&lt;Runnable</a:t>
            </a:r>
            <a:r>
              <a:rPr lang="en-US" sz="1100" dirty="0">
                <a:solidFill>
                  <a:srgbClr val="000000"/>
                </a:solidFill>
              </a:rPr>
              <a:t>&gt; s = () -&gt; () -&gt; {</a:t>
            </a:r>
            <a:r>
              <a:rPr lang="en-US" sz="1100" dirty="0" err="1">
                <a:solidFill>
                  <a:srgbClr val="000000"/>
                </a:solidFill>
              </a:rPr>
              <a:t>System.out.println</a:t>
            </a:r>
            <a:r>
              <a:rPr lang="en-US" sz="1100" dirty="0">
                <a:solidFill>
                  <a:srgbClr val="000000"/>
                </a:solidFill>
              </a:rPr>
              <a:t>();};</a:t>
            </a:r>
          </a:p>
          <a:p>
            <a:endParaRPr lang="en-US" sz="200" dirty="0">
              <a:solidFill>
                <a:srgbClr val="000000"/>
              </a:solidFill>
            </a:endParaRPr>
          </a:p>
          <a:p>
            <a:endParaRPr lang="en-US" sz="1800" kern="0" dirty="0"/>
          </a:p>
        </p:txBody>
      </p:sp>
      <p:pic>
        <p:nvPicPr>
          <p:cNvPr id="5" name="Picture 4"/>
          <p:cNvPicPr>
            <a:picLocks noChangeAspect="1"/>
          </p:cNvPicPr>
          <p:nvPr/>
        </p:nvPicPr>
        <p:blipFill>
          <a:blip r:embed="rId2"/>
          <a:stretch>
            <a:fillRect/>
          </a:stretch>
        </p:blipFill>
        <p:spPr>
          <a:xfrm>
            <a:off x="5270161" y="1075449"/>
            <a:ext cx="3414635" cy="888055"/>
          </a:xfrm>
          <a:prstGeom prst="rect">
            <a:avLst/>
          </a:prstGeom>
        </p:spPr>
      </p:pic>
    </p:spTree>
    <p:extLst>
      <p:ext uri="{BB962C8B-B14F-4D97-AF65-F5344CB8AC3E}">
        <p14:creationId xmlns:p14="http://schemas.microsoft.com/office/powerpoint/2010/main" val="367013396"/>
      </p:ext>
    </p:extLst>
  </p:cSld>
  <p:clrMapOvr>
    <a:masterClrMapping/>
  </p:clrMapOvr>
  <p:transition spd="med" advTm="12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a:t>
            </a:r>
            <a:r>
              <a:rPr lang="en-US" dirty="0" smtClean="0"/>
              <a:t>1 </a:t>
            </a:r>
            <a:r>
              <a:rPr lang="en-US" dirty="0"/>
              <a:t>: </a:t>
            </a:r>
            <a:r>
              <a:rPr lang="en-US" dirty="0" smtClean="0"/>
              <a:t>More reading</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Content Placeholder 2"/>
          <p:cNvSpPr txBox="1">
            <a:spLocks/>
          </p:cNvSpPr>
          <p:nvPr/>
        </p:nvSpPr>
        <p:spPr bwMode="auto">
          <a:xfrm>
            <a:off x="528638" y="883403"/>
            <a:ext cx="8085137" cy="5197801"/>
          </a:xfrm>
          <a:prstGeom prst="rect">
            <a:avLst/>
          </a:prstGeom>
          <a:noFill/>
          <a:ln w="0">
            <a:noFill/>
            <a:miter lim="800000"/>
            <a:headEnd/>
            <a:tailEnd/>
          </a:ln>
        </p:spPr>
        <p:txBody>
          <a:bodyPr vert="horz" wrap="square" lIns="90488" tIns="44450" rIns="90488" bIns="44450" numCol="1" anchor="t" anchorCtr="0" compatLnSpc="1">
            <a:prstTxWarp prst="textNoShape">
              <a:avLst/>
            </a:prstTxWarp>
          </a:bodyPr>
          <a:lstStyle>
            <a:lvl1pPr marL="285750" indent="-285750" algn="l" defTabSz="911225" rtl="0" eaLnBrk="1" fontAlgn="base" hangingPunct="1">
              <a:spcBef>
                <a:spcPct val="25000"/>
              </a:spcBef>
              <a:spcAft>
                <a:spcPct val="0"/>
              </a:spcAft>
              <a:buClr>
                <a:srgbClr val="66CC00"/>
              </a:buClr>
              <a:buSzPct val="65000"/>
              <a:buFont typeface="Wingdings" pitchFamily="-65" charset="2"/>
              <a:buChar char="n"/>
              <a:defRPr>
                <a:solidFill>
                  <a:srgbClr val="49166D"/>
                </a:solidFill>
                <a:latin typeface="+mn-lt"/>
                <a:ea typeface="ＭＳ Ｐゴシック" pitchFamily="-65" charset="-128"/>
                <a:cs typeface="ＭＳ Ｐゴシック" pitchFamily="-65" charset="-128"/>
              </a:defRPr>
            </a:lvl1pPr>
            <a:lvl2pPr marL="636588" indent="-236538" algn="l" defTabSz="911225" rtl="0" eaLnBrk="1" fontAlgn="base" hangingPunct="1">
              <a:spcBef>
                <a:spcPct val="25000"/>
              </a:spcBef>
              <a:spcAft>
                <a:spcPct val="0"/>
              </a:spcAft>
              <a:buClr>
                <a:srgbClr val="49166D"/>
              </a:buClr>
              <a:buChar char="–"/>
              <a:defRPr sz="1400">
                <a:solidFill>
                  <a:srgbClr val="49166D"/>
                </a:solidFill>
                <a:latin typeface="+mn-lt"/>
                <a:ea typeface="ＭＳ Ｐゴシック" pitchFamily="-65" charset="-128"/>
              </a:defRPr>
            </a:lvl2pPr>
            <a:lvl3pPr marL="969963" indent="-219075" algn="l" defTabSz="911225" rtl="0" eaLnBrk="1" fontAlgn="base" hangingPunct="1">
              <a:spcBef>
                <a:spcPct val="25000"/>
              </a:spcBef>
              <a:spcAft>
                <a:spcPct val="0"/>
              </a:spcAft>
              <a:buClr>
                <a:srgbClr val="49166D"/>
              </a:buClr>
              <a:buSzPct val="50000"/>
              <a:buFont typeface="Wingdings" pitchFamily="-65" charset="2"/>
              <a:buChar char="n"/>
              <a:defRPr sz="1400">
                <a:solidFill>
                  <a:srgbClr val="49166D"/>
                </a:solidFill>
                <a:latin typeface="+mn-lt"/>
                <a:ea typeface="ＭＳ Ｐゴシック" pitchFamily="-65" charset="-128"/>
              </a:defRPr>
            </a:lvl3pPr>
            <a:lvl4pPr marL="1257300" indent="-173038" algn="l" defTabSz="911225" rtl="0" eaLnBrk="1" fontAlgn="base" hangingPunct="1">
              <a:spcBef>
                <a:spcPct val="25000"/>
              </a:spcBef>
              <a:spcAft>
                <a:spcPct val="0"/>
              </a:spcAft>
              <a:buSzPct val="100000"/>
              <a:buChar char="–"/>
              <a:defRPr sz="1200">
                <a:solidFill>
                  <a:srgbClr val="49166D"/>
                </a:solidFill>
                <a:latin typeface="+mn-lt"/>
                <a:ea typeface="ＭＳ Ｐゴシック" pitchFamily="-65" charset="-128"/>
              </a:defRPr>
            </a:lvl4pPr>
            <a:lvl5pPr marL="16002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5pPr>
            <a:lvl6pPr marL="20574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6pPr>
            <a:lvl7pPr marL="25146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7pPr>
            <a:lvl8pPr marL="29718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8pPr>
            <a:lvl9pPr marL="3429000" indent="-228600" algn="l" defTabSz="911225" rtl="0" eaLnBrk="1" fontAlgn="base" hangingPunct="1">
              <a:spcBef>
                <a:spcPct val="25000"/>
              </a:spcBef>
              <a:spcAft>
                <a:spcPct val="0"/>
              </a:spcAft>
              <a:buClr>
                <a:srgbClr val="66CC00"/>
              </a:buClr>
              <a:buSzPct val="65000"/>
              <a:buFont typeface="Wingdings" pitchFamily="-65" charset="2"/>
              <a:buChar char="n"/>
              <a:defRPr sz="1200">
                <a:solidFill>
                  <a:srgbClr val="49166D"/>
                </a:solidFill>
                <a:latin typeface="+mn-lt"/>
                <a:ea typeface="ＭＳ Ｐゴシック" pitchFamily="-65" charset="-128"/>
              </a:defRPr>
            </a:lvl9pPr>
          </a:lstStyle>
          <a:p>
            <a:pPr marL="0" indent="0">
              <a:buNone/>
            </a:pPr>
            <a:r>
              <a:rPr lang="en-CA" sz="1300" dirty="0" smtClean="0">
                <a:solidFill>
                  <a:schemeClr val="tx1"/>
                </a:solidFill>
              </a:rPr>
              <a:t>Brian Goetz is the chief java architect and author of these papers</a:t>
            </a:r>
          </a:p>
          <a:p>
            <a:pPr marL="0" indent="0">
              <a:buNone/>
            </a:pPr>
            <a:endParaRPr lang="en-CA" sz="1300" dirty="0" smtClean="0">
              <a:solidFill>
                <a:schemeClr val="tx1"/>
              </a:solidFill>
            </a:endParaRPr>
          </a:p>
          <a:p>
            <a:pPr marL="0" indent="0">
              <a:buNone/>
            </a:pPr>
            <a:r>
              <a:rPr lang="en-CA" sz="1300" dirty="0" smtClean="0">
                <a:solidFill>
                  <a:schemeClr val="tx1"/>
                </a:solidFill>
              </a:rPr>
              <a:t>State </a:t>
            </a:r>
            <a:r>
              <a:rPr lang="en-CA" sz="1300" dirty="0">
                <a:solidFill>
                  <a:schemeClr val="tx1"/>
                </a:solidFill>
              </a:rPr>
              <a:t>of the Collections </a:t>
            </a:r>
            <a:r>
              <a:rPr lang="en-CA" sz="1300" dirty="0" smtClean="0">
                <a:solidFill>
                  <a:schemeClr val="tx1"/>
                </a:solidFill>
              </a:rPr>
              <a:t>Laziness (April 2012)</a:t>
            </a:r>
            <a:endParaRPr lang="en-CA" sz="1300" dirty="0" smtClean="0">
              <a:solidFill>
                <a:schemeClr val="tx1"/>
              </a:solidFill>
              <a:hlinkClick r:id="rId2"/>
            </a:endParaRPr>
          </a:p>
          <a:p>
            <a:pPr marL="0" indent="0">
              <a:buNone/>
            </a:pPr>
            <a:r>
              <a:rPr lang="en-US" sz="1300" dirty="0" smtClean="0">
                <a:solidFill>
                  <a:schemeClr val="tx1"/>
                </a:solidFill>
                <a:hlinkClick r:id="rId2"/>
              </a:rPr>
              <a:t>http</a:t>
            </a:r>
            <a:r>
              <a:rPr lang="en-US" sz="1300" dirty="0">
                <a:solidFill>
                  <a:schemeClr val="tx1"/>
                </a:solidFill>
                <a:hlinkClick r:id="rId2"/>
              </a:rPr>
              <a:t>://cr.openjdk.java.net/~</a:t>
            </a:r>
            <a:r>
              <a:rPr lang="en-US" sz="1300" dirty="0" smtClean="0">
                <a:solidFill>
                  <a:schemeClr val="tx1"/>
                </a:solidFill>
                <a:hlinkClick r:id="rId2"/>
              </a:rPr>
              <a:t>briangoetz/lambda/collections-overview.html</a:t>
            </a:r>
            <a:endParaRPr lang="en-US" sz="1300" dirty="0" smtClean="0">
              <a:solidFill>
                <a:schemeClr val="tx1"/>
              </a:solidFill>
            </a:endParaRPr>
          </a:p>
          <a:p>
            <a:pPr marL="0" indent="0">
              <a:buNone/>
            </a:pPr>
            <a:endParaRPr lang="en-US" sz="1300" dirty="0">
              <a:solidFill>
                <a:schemeClr val="tx1"/>
              </a:solidFill>
            </a:endParaRPr>
          </a:p>
          <a:p>
            <a:pPr marL="0" indent="0">
              <a:buNone/>
            </a:pPr>
            <a:r>
              <a:rPr lang="en-CA" sz="1300" dirty="0">
                <a:solidFill>
                  <a:schemeClr val="tx1"/>
                </a:solidFill>
              </a:rPr>
              <a:t>State of the Lambda Libraries </a:t>
            </a:r>
            <a:r>
              <a:rPr lang="en-CA" sz="1300" dirty="0" smtClean="0">
                <a:solidFill>
                  <a:schemeClr val="tx1"/>
                </a:solidFill>
              </a:rPr>
              <a:t>Edition (September 2013)</a:t>
            </a:r>
          </a:p>
          <a:p>
            <a:pPr marL="0" indent="0">
              <a:buNone/>
            </a:pPr>
            <a:r>
              <a:rPr lang="en-US" sz="1300" dirty="0">
                <a:solidFill>
                  <a:schemeClr val="tx1"/>
                </a:solidFill>
                <a:hlinkClick r:id="rId3"/>
              </a:rPr>
              <a:t>http://cr.openjdk.java.net/~</a:t>
            </a:r>
            <a:r>
              <a:rPr lang="en-US" sz="1300" dirty="0" smtClean="0">
                <a:solidFill>
                  <a:schemeClr val="tx1"/>
                </a:solidFill>
                <a:hlinkClick r:id="rId3"/>
              </a:rPr>
              <a:t>briangoetz/lambda/lambda-libraries-final.html</a:t>
            </a:r>
            <a:endParaRPr lang="en-US" sz="1300" dirty="0" smtClean="0">
              <a:solidFill>
                <a:schemeClr val="tx1"/>
              </a:solidFill>
            </a:endParaRPr>
          </a:p>
          <a:p>
            <a:pPr marL="0" indent="0">
              <a:buNone/>
            </a:pPr>
            <a:endParaRPr lang="en-US" sz="1300" dirty="0" smtClean="0">
              <a:solidFill>
                <a:schemeClr val="tx1"/>
              </a:solidFill>
            </a:endParaRPr>
          </a:p>
          <a:p>
            <a:pPr marL="0" indent="0">
              <a:buNone/>
            </a:pPr>
            <a:r>
              <a:rPr lang="en-US" sz="1300" dirty="0">
                <a:solidFill>
                  <a:schemeClr val="tx1"/>
                </a:solidFill>
              </a:rPr>
              <a:t>State of the </a:t>
            </a:r>
            <a:r>
              <a:rPr lang="en-US" sz="1300" dirty="0" smtClean="0">
                <a:solidFill>
                  <a:schemeClr val="tx1"/>
                </a:solidFill>
              </a:rPr>
              <a:t>Lambda </a:t>
            </a:r>
            <a:r>
              <a:rPr lang="en-CA" sz="1300" dirty="0" smtClean="0">
                <a:solidFill>
                  <a:schemeClr val="tx1"/>
                </a:solidFill>
              </a:rPr>
              <a:t>(</a:t>
            </a:r>
            <a:r>
              <a:rPr lang="en-CA" sz="1300" dirty="0">
                <a:solidFill>
                  <a:schemeClr val="tx1"/>
                </a:solidFill>
              </a:rPr>
              <a:t>September 2013)</a:t>
            </a:r>
            <a:endParaRPr lang="en-US" sz="1300" dirty="0" smtClean="0">
              <a:solidFill>
                <a:schemeClr val="tx1"/>
              </a:solidFill>
            </a:endParaRPr>
          </a:p>
          <a:p>
            <a:pPr marL="0" indent="0">
              <a:buNone/>
            </a:pPr>
            <a:r>
              <a:rPr lang="en-US" sz="1300" dirty="0">
                <a:solidFill>
                  <a:schemeClr val="tx1"/>
                </a:solidFill>
                <a:hlinkClick r:id="rId4"/>
              </a:rPr>
              <a:t>http://cr.openjdk.java.net/~</a:t>
            </a:r>
            <a:r>
              <a:rPr lang="en-US" sz="1300" dirty="0" smtClean="0">
                <a:solidFill>
                  <a:schemeClr val="tx1"/>
                </a:solidFill>
                <a:hlinkClick r:id="rId4"/>
              </a:rPr>
              <a:t>briangoetz/lambda/lambda-state-final.html</a:t>
            </a:r>
            <a:endParaRPr lang="en-US" sz="1300" dirty="0" smtClean="0">
              <a:solidFill>
                <a:schemeClr val="tx1"/>
              </a:solidFill>
            </a:endParaRPr>
          </a:p>
          <a:p>
            <a:pPr marL="0" indent="0">
              <a:buNone/>
            </a:pPr>
            <a:endParaRPr lang="en-US" sz="1300" dirty="0">
              <a:solidFill>
                <a:schemeClr val="tx1"/>
              </a:solidFill>
            </a:endParaRPr>
          </a:p>
          <a:p>
            <a:pPr marL="0" indent="0">
              <a:buNone/>
            </a:pPr>
            <a:r>
              <a:rPr lang="en-US" sz="1300" dirty="0">
                <a:solidFill>
                  <a:schemeClr val="tx1"/>
                </a:solidFill>
              </a:rPr>
              <a:t>Translation of Lambda </a:t>
            </a:r>
            <a:r>
              <a:rPr lang="en-US" sz="1300" dirty="0" smtClean="0">
                <a:solidFill>
                  <a:schemeClr val="tx1"/>
                </a:solidFill>
              </a:rPr>
              <a:t>Expressions</a:t>
            </a:r>
            <a:r>
              <a:rPr lang="en-CA" sz="1300" dirty="0">
                <a:solidFill>
                  <a:schemeClr val="tx1"/>
                </a:solidFill>
              </a:rPr>
              <a:t> (April 2012)</a:t>
            </a:r>
            <a:endParaRPr lang="en-US" sz="1300" dirty="0" smtClean="0">
              <a:solidFill>
                <a:schemeClr val="tx1"/>
              </a:solidFill>
            </a:endParaRPr>
          </a:p>
          <a:p>
            <a:pPr marL="0" indent="0">
              <a:buNone/>
            </a:pPr>
            <a:r>
              <a:rPr lang="en-US" sz="1300" dirty="0">
                <a:solidFill>
                  <a:schemeClr val="tx1"/>
                </a:solidFill>
                <a:hlinkClick r:id="rId5"/>
              </a:rPr>
              <a:t>http://cr.openjdk.java.net/~</a:t>
            </a:r>
            <a:r>
              <a:rPr lang="en-US" sz="1300" dirty="0" smtClean="0">
                <a:solidFill>
                  <a:schemeClr val="tx1"/>
                </a:solidFill>
                <a:hlinkClick r:id="rId5"/>
              </a:rPr>
              <a:t>briangoetz/lambda/lambda-translation.html</a:t>
            </a:r>
            <a:endParaRPr lang="en-US" sz="1300" dirty="0" smtClean="0">
              <a:solidFill>
                <a:schemeClr val="tx1"/>
              </a:solidFill>
            </a:endParaRPr>
          </a:p>
          <a:p>
            <a:pPr marL="0" indent="0">
              <a:buNone/>
            </a:pPr>
            <a:endParaRPr lang="en-US" sz="1300" dirty="0">
              <a:solidFill>
                <a:schemeClr val="tx1"/>
              </a:solidFill>
            </a:endParaRPr>
          </a:p>
          <a:p>
            <a:pPr marL="0" indent="0">
              <a:buNone/>
            </a:pPr>
            <a:r>
              <a:rPr lang="en-CA" sz="1300" dirty="0" smtClean="0">
                <a:solidFill>
                  <a:schemeClr val="tx1"/>
                </a:solidFill>
              </a:rPr>
              <a:t>State of the specialization (December 2014)</a:t>
            </a:r>
          </a:p>
          <a:p>
            <a:pPr marL="0" indent="0">
              <a:buNone/>
            </a:pPr>
            <a:r>
              <a:rPr lang="en-CA" sz="1300" dirty="0">
                <a:solidFill>
                  <a:schemeClr val="tx1"/>
                </a:solidFill>
                <a:hlinkClick r:id="rId6"/>
              </a:rPr>
              <a:t>http://cr.openjdk.java.net/~</a:t>
            </a:r>
            <a:r>
              <a:rPr lang="en-CA" sz="1300" dirty="0" smtClean="0">
                <a:solidFill>
                  <a:schemeClr val="tx1"/>
                </a:solidFill>
                <a:hlinkClick r:id="rId6"/>
              </a:rPr>
              <a:t>briangoetz/valhalla/specialization.html</a:t>
            </a:r>
            <a:endParaRPr lang="en-CA" sz="1300" dirty="0" smtClean="0">
              <a:solidFill>
                <a:schemeClr val="tx1"/>
              </a:solidFill>
            </a:endParaRPr>
          </a:p>
          <a:p>
            <a:pPr marL="0" indent="0">
              <a:buNone/>
            </a:pPr>
            <a:endParaRPr lang="en-CA" sz="1300" dirty="0">
              <a:solidFill>
                <a:schemeClr val="tx1"/>
              </a:solidFill>
            </a:endParaRPr>
          </a:p>
          <a:p>
            <a:pPr marL="0" indent="0">
              <a:buNone/>
            </a:pPr>
            <a:endParaRPr lang="en-US" sz="1300" dirty="0" smtClean="0">
              <a:solidFill>
                <a:schemeClr val="tx1"/>
              </a:solidFill>
            </a:endParaRPr>
          </a:p>
          <a:p>
            <a:endParaRPr lang="en-US" sz="1300" dirty="0">
              <a:solidFill>
                <a:schemeClr val="tx1"/>
              </a:solidFill>
            </a:endParaRPr>
          </a:p>
          <a:p>
            <a:endParaRPr lang="en-US" sz="200" dirty="0">
              <a:solidFill>
                <a:srgbClr val="000000"/>
              </a:solidFill>
            </a:endParaRPr>
          </a:p>
          <a:p>
            <a:endParaRPr lang="en-US" sz="1800" kern="0" dirty="0"/>
          </a:p>
        </p:txBody>
      </p:sp>
    </p:spTree>
    <p:extLst>
      <p:ext uri="{BB962C8B-B14F-4D97-AF65-F5344CB8AC3E}">
        <p14:creationId xmlns:p14="http://schemas.microsoft.com/office/powerpoint/2010/main" val="454084127"/>
      </p:ext>
    </p:extLst>
  </p:cSld>
  <p:clrMapOvr>
    <a:masterClrMapping/>
  </p:clrMapOvr>
  <p:transition spd="med" advTm="12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Topic 2 : </a:t>
            </a:r>
            <a:r>
              <a:rPr lang="en-CA" dirty="0"/>
              <a:t>Using Built in Lambda Types </a:t>
            </a:r>
            <a:endParaRPr lang="en-US" dirty="0"/>
          </a:p>
        </p:txBody>
      </p:sp>
      <p:sp>
        <p:nvSpPr>
          <p:cNvPr id="3" name="Content Placeholder 2"/>
          <p:cNvSpPr>
            <a:spLocks noGrp="1"/>
          </p:cNvSpPr>
          <p:nvPr>
            <p:ph idx="1"/>
          </p:nvPr>
        </p:nvSpPr>
        <p:spPr>
          <a:xfrm>
            <a:off x="528638" y="1128714"/>
            <a:ext cx="8085137" cy="5130684"/>
          </a:xfrm>
        </p:spPr>
        <p:txBody>
          <a:bodyPr/>
          <a:lstStyle/>
          <a:p>
            <a:pPr marL="342900" indent="-342900">
              <a:buFont typeface="+mj-lt"/>
              <a:buAutoNum type="arabicPeriod"/>
            </a:pPr>
            <a:r>
              <a:rPr lang="en-CA" sz="2000" dirty="0"/>
              <a:t>Describe the built in interfaces included in Java 8 – </a:t>
            </a:r>
            <a:r>
              <a:rPr lang="en-CA" sz="2000" dirty="0" smtClean="0"/>
              <a:t>java.util.function </a:t>
            </a:r>
            <a:r>
              <a:rPr lang="en-CA" sz="2000" dirty="0"/>
              <a:t>package</a:t>
            </a:r>
          </a:p>
          <a:p>
            <a:pPr marL="342900" indent="-342900">
              <a:buFont typeface="+mj-lt"/>
              <a:buAutoNum type="arabicPeriod"/>
            </a:pPr>
            <a:r>
              <a:rPr lang="en-CA" sz="2000" dirty="0"/>
              <a:t>Develop code that uses </a:t>
            </a:r>
            <a:r>
              <a:rPr lang="en-CA" sz="2000" dirty="0" smtClean="0"/>
              <a:t>the Function </a:t>
            </a:r>
            <a:r>
              <a:rPr lang="en-CA" sz="2000" dirty="0"/>
              <a:t>interface</a:t>
            </a:r>
          </a:p>
          <a:p>
            <a:pPr marL="342900" indent="-342900">
              <a:buFont typeface="+mj-lt"/>
              <a:buAutoNum type="arabicPeriod"/>
            </a:pPr>
            <a:r>
              <a:rPr lang="en-CA" sz="2000" dirty="0"/>
              <a:t>Develop code that uses the Consumer interface</a:t>
            </a:r>
          </a:p>
          <a:p>
            <a:pPr marL="342900" indent="-342900">
              <a:buFont typeface="+mj-lt"/>
              <a:buAutoNum type="arabicPeriod"/>
            </a:pPr>
            <a:r>
              <a:rPr lang="en-CA" sz="2000" dirty="0"/>
              <a:t>Develop code that uses the Supplier interface</a:t>
            </a:r>
          </a:p>
          <a:p>
            <a:pPr marL="342900" indent="-342900">
              <a:buFont typeface="+mj-lt"/>
              <a:buAutoNum type="arabicPeriod"/>
            </a:pPr>
            <a:r>
              <a:rPr lang="en-CA" sz="2000" dirty="0"/>
              <a:t>Develop code that uses the UnaryOperator interface</a:t>
            </a:r>
          </a:p>
          <a:p>
            <a:pPr marL="342900" indent="-342900">
              <a:buFont typeface="+mj-lt"/>
              <a:buAutoNum type="arabicPeriod"/>
            </a:pPr>
            <a:r>
              <a:rPr lang="en-CA" sz="2000" dirty="0"/>
              <a:t>Develop code that uses the Predicate interface</a:t>
            </a:r>
          </a:p>
          <a:p>
            <a:pPr marL="342900" indent="-342900">
              <a:buFont typeface="+mj-lt"/>
              <a:buAutoNum type="arabicPeriod"/>
            </a:pPr>
            <a:r>
              <a:rPr lang="en-CA" sz="2000" dirty="0"/>
              <a:t>Develop the code that use primitive and binary variations of base interfaces of java.util.function package</a:t>
            </a:r>
          </a:p>
          <a:p>
            <a:pPr marL="342900" indent="-342900">
              <a:buFont typeface="+mj-lt"/>
              <a:buAutoNum type="arabicPeriod"/>
            </a:pPr>
            <a:r>
              <a:rPr lang="en-CA" sz="2000" dirty="0"/>
              <a:t>Develop the code that use method reference; including refactor the code that use Lambda expression to use method </a:t>
            </a:r>
            <a:r>
              <a:rPr lang="en-CA" sz="2000" dirty="0" smtClean="0"/>
              <a:t>references</a:t>
            </a:r>
          </a:p>
          <a:p>
            <a:pPr marL="342900" indent="-342900">
              <a:buFont typeface="+mj-lt"/>
              <a:buAutoNum type="arabicPeriod"/>
            </a:pPr>
            <a:endParaRPr lang="en-CA" sz="2000" dirty="0"/>
          </a:p>
          <a:p>
            <a:pPr marL="0" indent="0">
              <a:buNone/>
            </a:pPr>
            <a:r>
              <a:rPr lang="en-CA" sz="2000" u="sng" dirty="0" smtClean="0">
                <a:solidFill>
                  <a:srgbClr val="FF0000"/>
                </a:solidFill>
              </a:rPr>
              <a:t>Note:</a:t>
            </a:r>
            <a:r>
              <a:rPr lang="en-CA" sz="2000" dirty="0" smtClean="0"/>
              <a:t> </a:t>
            </a:r>
            <a:r>
              <a:rPr lang="en-US" sz="2000" dirty="0" smtClean="0"/>
              <a:t>Google Guava and collections like Apache Commons have some similar FIs potentially applicable to collections</a:t>
            </a:r>
            <a:endParaRPr lang="en-US" sz="2000" dirty="0"/>
          </a:p>
          <a:p>
            <a:pPr marL="342900" indent="-342900">
              <a:buFont typeface="+mj-lt"/>
              <a:buAutoNum type="arabicPeriod"/>
            </a:pPr>
            <a:endParaRPr lang="en-CA" sz="2000" dirty="0"/>
          </a:p>
        </p:txBody>
      </p:sp>
    </p:spTree>
  </p:cSld>
  <p:clrMapOvr>
    <a:masterClrMapping/>
  </p:clrMapOvr>
  <p:transition spd="med" advTm="12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Topic 2-1 : Interfaces of java.util.function</a:t>
            </a:r>
            <a:endParaRPr lang="en-US" dirty="0"/>
          </a:p>
        </p:txBody>
      </p:sp>
      <p:sp>
        <p:nvSpPr>
          <p:cNvPr id="3" name="Content Placeholder 2"/>
          <p:cNvSpPr>
            <a:spLocks noGrp="1"/>
          </p:cNvSpPr>
          <p:nvPr>
            <p:ph idx="1"/>
          </p:nvPr>
        </p:nvSpPr>
        <p:spPr>
          <a:xfrm>
            <a:off x="528638" y="885825"/>
            <a:ext cx="8085137" cy="5479464"/>
          </a:xfrm>
        </p:spPr>
        <p:txBody>
          <a:bodyPr/>
          <a:lstStyle/>
          <a:p>
            <a:r>
              <a:rPr lang="en-CA" sz="1500" dirty="0" smtClean="0"/>
              <a:t>New package full of new FI</a:t>
            </a:r>
          </a:p>
          <a:p>
            <a:r>
              <a:rPr lang="en-CA" sz="1500" dirty="0" smtClean="0"/>
              <a:t>FI</a:t>
            </a:r>
            <a:r>
              <a:rPr lang="en-CA" sz="1500" i="1" dirty="0" smtClean="0"/>
              <a:t>s</a:t>
            </a:r>
            <a:r>
              <a:rPr lang="en-CA" sz="1500" dirty="0" smtClean="0"/>
              <a:t> </a:t>
            </a:r>
            <a:r>
              <a:rPr lang="en-CA" sz="1500" dirty="0"/>
              <a:t>provide target types for lambda expressions and method references. Each </a:t>
            </a:r>
            <a:r>
              <a:rPr lang="en-CA" sz="1500" dirty="0" smtClean="0"/>
              <a:t>FI </a:t>
            </a:r>
            <a:r>
              <a:rPr lang="en-CA" sz="1500" dirty="0"/>
              <a:t>has a </a:t>
            </a:r>
            <a:r>
              <a:rPr lang="en-CA" sz="1500" i="1" dirty="0"/>
              <a:t>single abstract </a:t>
            </a:r>
            <a:r>
              <a:rPr lang="en-CA" sz="1500" i="1" dirty="0" smtClean="0"/>
              <a:t>method</a:t>
            </a:r>
            <a:r>
              <a:rPr lang="en-CA" sz="1500" dirty="0" smtClean="0"/>
              <a:t> ((SAM) old wording), </a:t>
            </a:r>
            <a:r>
              <a:rPr lang="en-CA" sz="1500" dirty="0"/>
              <a:t>called the </a:t>
            </a:r>
            <a:r>
              <a:rPr lang="en-CA" sz="1500" i="1" dirty="0"/>
              <a:t>functional method</a:t>
            </a:r>
            <a:r>
              <a:rPr lang="en-CA" sz="1500" dirty="0"/>
              <a:t> </a:t>
            </a:r>
            <a:r>
              <a:rPr lang="en-CA" sz="1500" dirty="0" smtClean="0"/>
              <a:t>(FM) for </a:t>
            </a:r>
            <a:r>
              <a:rPr lang="en-CA" sz="1500" dirty="0"/>
              <a:t>that </a:t>
            </a:r>
            <a:r>
              <a:rPr lang="en-CA" sz="1500" dirty="0" smtClean="0"/>
              <a:t>FI, </a:t>
            </a:r>
            <a:r>
              <a:rPr lang="en-CA" sz="1500" dirty="0"/>
              <a:t>to which the lambda expression's parameter and return types are matched or adapted. </a:t>
            </a:r>
            <a:r>
              <a:rPr lang="en-CA" sz="1500" dirty="0" smtClean="0"/>
              <a:t>FIs </a:t>
            </a:r>
            <a:r>
              <a:rPr lang="en-CA" sz="1500" dirty="0"/>
              <a:t>can provide a target type in multiple contexts, such as assignment context, method invocation, or cast context: </a:t>
            </a:r>
            <a:endParaRPr lang="en-CA" sz="1500" dirty="0" smtClean="0"/>
          </a:p>
          <a:p>
            <a:r>
              <a:rPr lang="en-CA" sz="1500" dirty="0"/>
              <a:t>The </a:t>
            </a:r>
            <a:r>
              <a:rPr lang="en-CA" sz="1500" dirty="0" smtClean="0"/>
              <a:t>FIs in </a:t>
            </a:r>
            <a:r>
              <a:rPr lang="en-CA" sz="1500" dirty="0"/>
              <a:t>this package follow an extensible naming convention, as follows: </a:t>
            </a:r>
          </a:p>
          <a:p>
            <a:pPr lvl="1"/>
            <a:r>
              <a:rPr lang="en-CA" sz="1200" dirty="0"/>
              <a:t>There are several basic function shapes, including </a:t>
            </a:r>
            <a:r>
              <a:rPr lang="en-CA" sz="1200" dirty="0">
                <a:hlinkClick r:id="rId2" tooltip="interface in java.util.function"/>
              </a:rPr>
              <a:t>Function</a:t>
            </a:r>
            <a:r>
              <a:rPr lang="en-CA" sz="1200" dirty="0"/>
              <a:t> (unary function from T to R), </a:t>
            </a:r>
            <a:r>
              <a:rPr lang="en-CA" sz="1200" dirty="0">
                <a:hlinkClick r:id="rId3" tooltip="interface in java.util.function"/>
              </a:rPr>
              <a:t>Consumer</a:t>
            </a:r>
            <a:r>
              <a:rPr lang="en-CA" sz="1200" dirty="0"/>
              <a:t> (unary function from T to void), </a:t>
            </a:r>
            <a:r>
              <a:rPr lang="en-CA" sz="1200" dirty="0">
                <a:hlinkClick r:id="rId4" tooltip="interface in java.util.function"/>
              </a:rPr>
              <a:t>Predicate</a:t>
            </a:r>
            <a:r>
              <a:rPr lang="en-CA" sz="1200" dirty="0"/>
              <a:t> (unary function from T to boolean), and </a:t>
            </a:r>
            <a:r>
              <a:rPr lang="en-CA" sz="1200" dirty="0">
                <a:hlinkClick r:id="rId5" tooltip="interface in java.util.function"/>
              </a:rPr>
              <a:t>Supplier</a:t>
            </a:r>
            <a:r>
              <a:rPr lang="en-CA" sz="1200" dirty="0"/>
              <a:t> (</a:t>
            </a:r>
            <a:r>
              <a:rPr lang="en-CA" sz="1200" dirty="0" err="1"/>
              <a:t>nilary</a:t>
            </a:r>
            <a:r>
              <a:rPr lang="en-CA" sz="1200" dirty="0"/>
              <a:t> function to R). </a:t>
            </a:r>
          </a:p>
          <a:p>
            <a:pPr lvl="1"/>
            <a:r>
              <a:rPr lang="en-CA" sz="1200" dirty="0"/>
              <a:t>Function shapes have a natural </a:t>
            </a:r>
            <a:r>
              <a:rPr lang="en-CA" sz="1200" i="1" dirty="0"/>
              <a:t>arity</a:t>
            </a:r>
            <a:r>
              <a:rPr lang="en-CA" sz="1200" dirty="0"/>
              <a:t> based on how they are most commonly used. The basic shapes can be modified by an arity prefix to indicate a different arity, such as </a:t>
            </a:r>
            <a:r>
              <a:rPr lang="en-CA" sz="1200" dirty="0" err="1">
                <a:hlinkClick r:id="rId6" tooltip="interface in java.util.function"/>
              </a:rPr>
              <a:t>BiFunction</a:t>
            </a:r>
            <a:r>
              <a:rPr lang="en-CA" sz="1200" dirty="0"/>
              <a:t> (binary function from T and U to R). </a:t>
            </a:r>
          </a:p>
          <a:p>
            <a:pPr lvl="1"/>
            <a:r>
              <a:rPr lang="en-CA" sz="1200" dirty="0"/>
              <a:t>There are additional derived function shapes which extend the basic function shapes, including </a:t>
            </a:r>
            <a:r>
              <a:rPr lang="en-CA" sz="1200" dirty="0" err="1">
                <a:hlinkClick r:id="rId7" tooltip="interface in java.util.function"/>
              </a:rPr>
              <a:t>UnaryOperator</a:t>
            </a:r>
            <a:r>
              <a:rPr lang="en-CA" sz="1200" dirty="0"/>
              <a:t> (extends Function) and </a:t>
            </a:r>
            <a:r>
              <a:rPr lang="en-CA" sz="1200" dirty="0" err="1">
                <a:hlinkClick r:id="rId8" tooltip="interface in java.util.function"/>
              </a:rPr>
              <a:t>BinaryOperator</a:t>
            </a:r>
            <a:r>
              <a:rPr lang="en-CA" sz="1200" dirty="0"/>
              <a:t> (extends </a:t>
            </a:r>
            <a:r>
              <a:rPr lang="en-CA" sz="1200" dirty="0" err="1"/>
              <a:t>BiFunction</a:t>
            </a:r>
            <a:r>
              <a:rPr lang="en-CA" sz="1200" dirty="0"/>
              <a:t>). </a:t>
            </a:r>
          </a:p>
          <a:p>
            <a:pPr lvl="1"/>
            <a:r>
              <a:rPr lang="en-CA" sz="1200" dirty="0"/>
              <a:t>Type parameters of functional interfaces can be specialized to primitives with additional type prefixes. To specialize the return type for a type that has both generic return type and generic arguments, we prefix </a:t>
            </a:r>
            <a:r>
              <a:rPr lang="en-CA" sz="1200" dirty="0" err="1"/>
              <a:t>ToXxx</a:t>
            </a:r>
            <a:r>
              <a:rPr lang="en-CA" sz="1200" dirty="0"/>
              <a:t>, as in </a:t>
            </a:r>
            <a:r>
              <a:rPr lang="en-CA" sz="1200" dirty="0" err="1">
                <a:hlinkClick r:id="rId9" tooltip="interface in java.util.function"/>
              </a:rPr>
              <a:t>ToIntFunction</a:t>
            </a:r>
            <a:r>
              <a:rPr lang="en-CA" sz="1200" dirty="0"/>
              <a:t>. Otherwise, type arguments are specialized left-to-right, as in </a:t>
            </a:r>
            <a:r>
              <a:rPr lang="en-CA" sz="1200" dirty="0" err="1">
                <a:hlinkClick r:id="rId10" tooltip="interface in java.util.function"/>
              </a:rPr>
              <a:t>DoubleConsumer</a:t>
            </a:r>
            <a:r>
              <a:rPr lang="en-CA" sz="1200" dirty="0"/>
              <a:t> or </a:t>
            </a:r>
            <a:r>
              <a:rPr lang="en-CA" sz="1200" dirty="0" err="1">
                <a:hlinkClick r:id="rId11" tooltip="interface in java.util.function"/>
              </a:rPr>
              <a:t>ObjIntConsumer</a:t>
            </a:r>
            <a:r>
              <a:rPr lang="en-CA" sz="1200" dirty="0"/>
              <a:t>. (The type prefix </a:t>
            </a:r>
            <a:r>
              <a:rPr lang="en-CA" sz="1200" dirty="0" err="1"/>
              <a:t>Obj</a:t>
            </a:r>
            <a:r>
              <a:rPr lang="en-CA" sz="1200" dirty="0"/>
              <a:t> is used to indicate that we don't want to specialize this parameter, but want to move on to the next parameter, as in </a:t>
            </a:r>
            <a:r>
              <a:rPr lang="en-CA" sz="1200" dirty="0" err="1">
                <a:hlinkClick r:id="rId11" tooltip="interface in java.util.function"/>
              </a:rPr>
              <a:t>ObjIntConsumer</a:t>
            </a:r>
            <a:r>
              <a:rPr lang="en-CA" sz="1200" dirty="0"/>
              <a:t>.) These schemes can be combined, as in </a:t>
            </a:r>
            <a:r>
              <a:rPr lang="en-CA" sz="1200" dirty="0" err="1"/>
              <a:t>IntToDoubleFunction</a:t>
            </a:r>
            <a:r>
              <a:rPr lang="en-CA" sz="1200" dirty="0"/>
              <a:t>. </a:t>
            </a:r>
          </a:p>
          <a:p>
            <a:pPr lvl="1"/>
            <a:r>
              <a:rPr lang="en-CA" sz="1200" dirty="0"/>
              <a:t>If there are specialization prefixes for all arguments, the arity prefix may be left out (as in </a:t>
            </a:r>
            <a:r>
              <a:rPr lang="en-CA" sz="1200" dirty="0" err="1">
                <a:hlinkClick r:id="rId11" tooltip="interface in java.util.function"/>
              </a:rPr>
              <a:t>ObjIntConsumer</a:t>
            </a:r>
            <a:r>
              <a:rPr lang="en-CA" sz="1200" dirty="0"/>
              <a:t>). </a:t>
            </a:r>
          </a:p>
          <a:p>
            <a:r>
              <a:rPr lang="en-CA" sz="1500" dirty="0" smtClean="0"/>
              <a:t>No </a:t>
            </a:r>
            <a:r>
              <a:rPr lang="en-CA" sz="1500" dirty="0" err="1" smtClean="0"/>
              <a:t>TriXXXX</a:t>
            </a:r>
            <a:r>
              <a:rPr lang="en-CA" sz="1500" dirty="0" smtClean="0"/>
              <a:t> FI is provided.</a:t>
            </a:r>
          </a:p>
          <a:p>
            <a:r>
              <a:rPr lang="en-CA" sz="1500" dirty="0" smtClean="0"/>
              <a:t>No FI is provided for a method taking no argument and returning nothing. Use Runnable.</a:t>
            </a:r>
          </a:p>
          <a:p>
            <a:r>
              <a:rPr lang="en-CA" sz="1500" dirty="0" smtClean="0"/>
              <a:t>Some of these FIs already existed in Guava, Apache Collections or in both.</a:t>
            </a:r>
          </a:p>
        </p:txBody>
      </p:sp>
    </p:spTree>
    <p:extLst>
      <p:ext uri="{BB962C8B-B14F-4D97-AF65-F5344CB8AC3E}">
        <p14:creationId xmlns:p14="http://schemas.microsoft.com/office/powerpoint/2010/main" val="1628035100"/>
      </p:ext>
    </p:extLst>
  </p:cSld>
  <p:clrMapOvr>
    <a:masterClrMapping/>
  </p:clrMapOvr>
  <p:transition spd="med" advTm="12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Topic 2-2 : Code </a:t>
            </a:r>
            <a:r>
              <a:rPr lang="en-CA" dirty="0"/>
              <a:t>that uses the Function </a:t>
            </a:r>
            <a:r>
              <a:rPr lang="en-CA" dirty="0" smtClean="0"/>
              <a:t>interface</a:t>
            </a:r>
            <a:endParaRPr lang="en-US" dirty="0"/>
          </a:p>
        </p:txBody>
      </p:sp>
      <p:sp>
        <p:nvSpPr>
          <p:cNvPr id="3" name="Content Placeholder 2"/>
          <p:cNvSpPr>
            <a:spLocks noGrp="1"/>
          </p:cNvSpPr>
          <p:nvPr>
            <p:ph idx="1"/>
          </p:nvPr>
        </p:nvSpPr>
        <p:spPr>
          <a:xfrm>
            <a:off x="528638" y="1128714"/>
            <a:ext cx="8085137" cy="2415778"/>
          </a:xfrm>
        </p:spPr>
        <p:txBody>
          <a:bodyPr/>
          <a:lstStyle/>
          <a:p>
            <a:r>
              <a:rPr lang="en-CA" sz="1600" u="sng" dirty="0" smtClean="0">
                <a:solidFill>
                  <a:srgbClr val="FF0000"/>
                </a:solidFill>
              </a:rPr>
              <a:t>Goal:</a:t>
            </a:r>
            <a:r>
              <a:rPr lang="en-CA" sz="1600" dirty="0" smtClean="0">
                <a:solidFill>
                  <a:srgbClr val="FF0000"/>
                </a:solidFill>
              </a:rPr>
              <a:t> </a:t>
            </a:r>
            <a:r>
              <a:rPr lang="en-CA" sz="1600" dirty="0" smtClean="0"/>
              <a:t>Converting an </a:t>
            </a:r>
            <a:r>
              <a:rPr lang="en-CA" sz="1600" dirty="0"/>
              <a:t>element to </a:t>
            </a:r>
            <a:r>
              <a:rPr lang="en-CA" sz="1600" dirty="0" smtClean="0"/>
              <a:t>something else</a:t>
            </a:r>
          </a:p>
          <a:p>
            <a:pPr marL="285750" lvl="1" indent="-285750">
              <a:buClr>
                <a:srgbClr val="66CC00"/>
              </a:buClr>
              <a:buSzPct val="65000"/>
              <a:buFont typeface="Wingdings" pitchFamily="-65" charset="2"/>
              <a:buChar char="n"/>
            </a:pPr>
            <a:r>
              <a:rPr lang="en-CA" sz="1600" dirty="0">
                <a:hlinkClick r:id="rId2" tooltip="annotation in java.lang"/>
              </a:rPr>
              <a:t>@</a:t>
            </a:r>
            <a:r>
              <a:rPr lang="en-CA" sz="1600" dirty="0" smtClean="0">
                <a:hlinkClick r:id="rId2" tooltip="annotation in java.lang"/>
              </a:rPr>
              <a:t>FunctionalInterface</a:t>
            </a:r>
            <a:r>
              <a:rPr lang="en-CA" sz="1600" dirty="0"/>
              <a:t/>
            </a:r>
            <a:br>
              <a:rPr lang="en-CA" sz="1600" dirty="0"/>
            </a:br>
            <a:r>
              <a:rPr lang="en-CA" sz="1600" dirty="0"/>
              <a:t>public interface </a:t>
            </a:r>
            <a:r>
              <a:rPr lang="en-CA" sz="1600" dirty="0">
                <a:solidFill>
                  <a:srgbClr val="FF0000"/>
                </a:solidFill>
              </a:rPr>
              <a:t>Function&lt;T,R&gt;</a:t>
            </a:r>
            <a:r>
              <a:rPr lang="en-CA" sz="1600" dirty="0"/>
              <a:t> </a:t>
            </a:r>
            <a:r>
              <a:rPr lang="en-CA" sz="1600" dirty="0" smtClean="0"/>
              <a:t>represents </a:t>
            </a:r>
            <a:r>
              <a:rPr lang="en-CA" sz="1600" dirty="0"/>
              <a:t>a function that accepts one argument and produces a result. This is a </a:t>
            </a:r>
            <a:r>
              <a:rPr lang="en-CA" sz="1600" dirty="0">
                <a:hlinkClick r:id="rId3"/>
              </a:rPr>
              <a:t>functional interface</a:t>
            </a:r>
            <a:r>
              <a:rPr lang="en-CA" sz="1600" dirty="0"/>
              <a:t> whose </a:t>
            </a:r>
            <a:r>
              <a:rPr lang="en-CA" sz="1600" dirty="0" smtClean="0"/>
              <a:t>FM is </a:t>
            </a:r>
            <a:r>
              <a:rPr lang="en-CA" sz="1600" dirty="0" smtClean="0">
                <a:solidFill>
                  <a:srgbClr val="FF0000"/>
                </a:solidFill>
              </a:rPr>
              <a:t>R apply(T)</a:t>
            </a:r>
            <a:r>
              <a:rPr lang="en-CA" sz="1600" dirty="0"/>
              <a:t>. They are used to transform values, map a value... </a:t>
            </a:r>
            <a:r>
              <a:rPr lang="en-CA" sz="1600" dirty="0" smtClean="0"/>
              <a:t>Functions </a:t>
            </a:r>
            <a:r>
              <a:rPr lang="en-CA" sz="1600" dirty="0"/>
              <a:t>can be </a:t>
            </a:r>
            <a:r>
              <a:rPr lang="en-CA" sz="1600" dirty="0" smtClean="0"/>
              <a:t>composed giving a new function </a:t>
            </a:r>
            <a:r>
              <a:rPr lang="en-CA" sz="1600" dirty="0"/>
              <a:t>(e.g. </a:t>
            </a:r>
            <a:r>
              <a:rPr lang="en-CA" sz="1600" dirty="0" smtClean="0"/>
              <a:t>g(f(t)) giving </a:t>
            </a:r>
            <a:r>
              <a:rPr lang="en-CA" sz="1600" dirty="0" err="1" smtClean="0">
                <a:solidFill>
                  <a:srgbClr val="000000"/>
                </a:solidFill>
              </a:rPr>
              <a:t>f.andThen</a:t>
            </a:r>
            <a:r>
              <a:rPr lang="en-CA" sz="1600" dirty="0" smtClean="0">
                <a:solidFill>
                  <a:srgbClr val="000000"/>
                </a:solidFill>
              </a:rPr>
              <a:t>(g).apply(t)</a:t>
            </a:r>
            <a:r>
              <a:rPr lang="en-CA" sz="1600" dirty="0" smtClean="0"/>
              <a:t> which is equivalent to </a:t>
            </a:r>
            <a:r>
              <a:rPr lang="en-CA" sz="1600" dirty="0" err="1" smtClean="0">
                <a:solidFill>
                  <a:srgbClr val="000000"/>
                </a:solidFill>
              </a:rPr>
              <a:t>g.compose</a:t>
            </a:r>
            <a:r>
              <a:rPr lang="en-CA" sz="1600" dirty="0" smtClean="0">
                <a:solidFill>
                  <a:srgbClr val="000000"/>
                </a:solidFill>
              </a:rPr>
              <a:t>(f).apply(t)</a:t>
            </a:r>
            <a:r>
              <a:rPr lang="en-CA" sz="1600" dirty="0" smtClean="0"/>
              <a:t>. The output type R of f() must match the input type of g().</a:t>
            </a:r>
          </a:p>
          <a:p>
            <a:pPr marL="285750" lvl="1" indent="-285750">
              <a:buClr>
                <a:srgbClr val="66CC00"/>
              </a:buClr>
              <a:buSzPct val="65000"/>
              <a:buFont typeface="Wingdings" pitchFamily="-65" charset="2"/>
              <a:buChar char="n"/>
            </a:pPr>
            <a:r>
              <a:rPr lang="en-CA" sz="1600" dirty="0" smtClean="0"/>
              <a:t>E.g. </a:t>
            </a:r>
            <a:r>
              <a:rPr lang="en-CA" sz="1600" dirty="0" smtClean="0">
                <a:solidFill>
                  <a:srgbClr val="000000"/>
                </a:solidFill>
              </a:rPr>
              <a:t>Function&lt;String, Integer&gt; size = (String s) -&gt; </a:t>
            </a:r>
            <a:r>
              <a:rPr lang="en-CA" sz="1600" dirty="0" err="1" smtClean="0">
                <a:solidFill>
                  <a:srgbClr val="000000"/>
                </a:solidFill>
              </a:rPr>
              <a:t>s.length</a:t>
            </a:r>
            <a:r>
              <a:rPr lang="en-CA" sz="1600" dirty="0" smtClean="0">
                <a:solidFill>
                  <a:srgbClr val="000000"/>
                </a:solidFill>
              </a:rPr>
              <a:t>();</a:t>
            </a:r>
          </a:p>
          <a:p>
            <a:pPr marL="285750" lvl="1" indent="-285750">
              <a:buClr>
                <a:srgbClr val="66CC00"/>
              </a:buClr>
              <a:buSzPct val="65000"/>
              <a:buFont typeface="Wingdings" pitchFamily="-65" charset="2"/>
              <a:buChar char="n"/>
            </a:pPr>
            <a:r>
              <a:rPr lang="en-CA" sz="1600" dirty="0" err="1" smtClean="0">
                <a:solidFill>
                  <a:srgbClr val="FF0000"/>
                </a:solidFill>
              </a:rPr>
              <a:t>BiFunction</a:t>
            </a:r>
            <a:r>
              <a:rPr lang="en-CA" sz="1600" dirty="0" smtClean="0">
                <a:solidFill>
                  <a:srgbClr val="FF0000"/>
                </a:solidFill>
              </a:rPr>
              <a:t>&lt;T,U,R</a:t>
            </a:r>
            <a:r>
              <a:rPr lang="en-CA" sz="1600" dirty="0">
                <a:solidFill>
                  <a:srgbClr val="FF0000"/>
                </a:solidFill>
              </a:rPr>
              <a:t>&gt;</a:t>
            </a:r>
            <a:r>
              <a:rPr lang="en-CA" sz="1600" dirty="0"/>
              <a:t> takes 2 parameters.</a:t>
            </a:r>
          </a:p>
          <a:p>
            <a:pPr marL="285750" lvl="1" indent="-285750">
              <a:buClr>
                <a:srgbClr val="66CC00"/>
              </a:buClr>
              <a:buSzPct val="65000"/>
              <a:buFont typeface="Wingdings" pitchFamily="-65" charset="2"/>
              <a:buChar char="n"/>
            </a:pPr>
            <a:endParaRPr lang="en-CA" sz="1600" dirty="0" smtClean="0"/>
          </a:p>
          <a:p>
            <a:pPr marL="285750" lvl="1" indent="-285750">
              <a:buClr>
                <a:srgbClr val="66CC00"/>
              </a:buClr>
              <a:buSzPct val="65000"/>
              <a:buFont typeface="Wingdings" pitchFamily="-65" charset="2"/>
              <a:buChar char="n"/>
            </a:pPr>
            <a:endParaRPr lang="en-CA" sz="1600" dirty="0" smtClean="0"/>
          </a:p>
          <a:p>
            <a:endParaRPr lang="en-CA" dirty="0"/>
          </a:p>
          <a:p>
            <a:endParaRPr lang="en-CA" dirty="0" smtClean="0"/>
          </a:p>
          <a:p>
            <a:endParaRPr lang="en-CA" dirty="0"/>
          </a:p>
        </p:txBody>
      </p:sp>
      <p:pic>
        <p:nvPicPr>
          <p:cNvPr id="102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464" y="3630967"/>
            <a:ext cx="6420649" cy="2780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0881780"/>
      </p:ext>
    </p:extLst>
  </p:cSld>
  <p:clrMapOvr>
    <a:masterClrMapping/>
  </p:clrMapOvr>
  <p:transition spd="med" advTm="1200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Topic 2-3 : </a:t>
            </a:r>
            <a:r>
              <a:rPr lang="en-CA" dirty="0"/>
              <a:t>Code that uses the </a:t>
            </a:r>
            <a:r>
              <a:rPr lang="en-CA" dirty="0" smtClean="0"/>
              <a:t>Consumer </a:t>
            </a:r>
            <a:r>
              <a:rPr lang="en-CA" dirty="0"/>
              <a:t>interface</a:t>
            </a:r>
            <a:endParaRPr lang="en-US" dirty="0"/>
          </a:p>
        </p:txBody>
      </p:sp>
      <p:sp>
        <p:nvSpPr>
          <p:cNvPr id="3" name="Content Placeholder 2"/>
          <p:cNvSpPr>
            <a:spLocks noGrp="1"/>
          </p:cNvSpPr>
          <p:nvPr>
            <p:ph idx="1"/>
          </p:nvPr>
        </p:nvSpPr>
        <p:spPr>
          <a:xfrm>
            <a:off x="528638" y="1128713"/>
            <a:ext cx="8085137" cy="4807137"/>
          </a:xfrm>
        </p:spPr>
        <p:txBody>
          <a:bodyPr/>
          <a:lstStyle/>
          <a:p>
            <a:r>
              <a:rPr lang="en-CA" sz="1600" u="sng" dirty="0" smtClean="0">
                <a:solidFill>
                  <a:srgbClr val="FF0000"/>
                </a:solidFill>
              </a:rPr>
              <a:t>Goal:</a:t>
            </a:r>
            <a:r>
              <a:rPr lang="en-CA" sz="1600" dirty="0" smtClean="0">
                <a:solidFill>
                  <a:srgbClr val="FF0000"/>
                </a:solidFill>
              </a:rPr>
              <a:t> </a:t>
            </a:r>
            <a:r>
              <a:rPr lang="en-CA" sz="1600" dirty="0" smtClean="0"/>
              <a:t>Processing </a:t>
            </a:r>
            <a:r>
              <a:rPr lang="en-CA" sz="1600" dirty="0"/>
              <a:t>an </a:t>
            </a:r>
            <a:r>
              <a:rPr lang="en-CA" sz="1600" dirty="0" smtClean="0"/>
              <a:t>element </a:t>
            </a:r>
            <a:r>
              <a:rPr lang="en-CA" sz="1600" dirty="0"/>
              <a:t>and return nothing with </a:t>
            </a:r>
            <a:r>
              <a:rPr lang="en-CA" sz="1600" dirty="0" smtClean="0"/>
              <a:t>Consumer</a:t>
            </a:r>
          </a:p>
          <a:p>
            <a:r>
              <a:rPr lang="en-CA" sz="1600" dirty="0">
                <a:hlinkClick r:id="rId2" tooltip="annotation in java.lang"/>
              </a:rPr>
              <a:t>@FunctionalInterface</a:t>
            </a:r>
            <a:r>
              <a:rPr lang="en-CA" sz="1600" dirty="0"/>
              <a:t/>
            </a:r>
            <a:br>
              <a:rPr lang="en-CA" sz="1600" dirty="0"/>
            </a:br>
            <a:r>
              <a:rPr lang="en-CA" sz="1600" dirty="0"/>
              <a:t>public interface </a:t>
            </a:r>
            <a:r>
              <a:rPr lang="en-CA" sz="1600" dirty="0">
                <a:solidFill>
                  <a:srgbClr val="FF0000"/>
                </a:solidFill>
              </a:rPr>
              <a:t>Consumer&lt;T&gt;</a:t>
            </a:r>
            <a:r>
              <a:rPr lang="en-CA" sz="1600" dirty="0"/>
              <a:t> </a:t>
            </a:r>
            <a:r>
              <a:rPr lang="en-CA" sz="1600" dirty="0" smtClean="0"/>
              <a:t>represents </a:t>
            </a:r>
            <a:r>
              <a:rPr lang="en-CA" sz="1600" dirty="0"/>
              <a:t>an operation that accepts a single input argument and returns no result. Unlike most other functional interfaces, Consumer is expected to operate via side-effects</a:t>
            </a:r>
            <a:r>
              <a:rPr lang="en-CA" sz="1600" dirty="0" smtClean="0"/>
              <a:t>. </a:t>
            </a:r>
            <a:r>
              <a:rPr lang="en-CA" sz="1600" dirty="0" smtClean="0">
                <a:solidFill>
                  <a:srgbClr val="FF0000"/>
                </a:solidFill>
              </a:rPr>
              <a:t>void accept(T)</a:t>
            </a:r>
            <a:r>
              <a:rPr lang="en-CA" sz="1600" dirty="0" smtClean="0"/>
              <a:t> </a:t>
            </a:r>
            <a:r>
              <a:rPr lang="en-CA" sz="1600" dirty="0"/>
              <a:t>Performs </a:t>
            </a:r>
            <a:r>
              <a:rPr lang="en-CA" sz="1600" dirty="0" smtClean="0"/>
              <a:t>this </a:t>
            </a:r>
            <a:r>
              <a:rPr lang="en-CA" sz="1600" dirty="0"/>
              <a:t>operation on the given argument</a:t>
            </a:r>
            <a:r>
              <a:rPr lang="en-CA" sz="1600" dirty="0" smtClean="0"/>
              <a:t>.</a:t>
            </a:r>
          </a:p>
          <a:p>
            <a:r>
              <a:rPr lang="en-CA" sz="1600" dirty="0" smtClean="0"/>
              <a:t>E.g. </a:t>
            </a:r>
            <a:r>
              <a:rPr lang="en-CA" sz="1600" dirty="0" smtClean="0">
                <a:solidFill>
                  <a:srgbClr val="000000"/>
                </a:solidFill>
              </a:rPr>
              <a:t>Consumer&lt;String&gt; printer = (String s) -&gt; </a:t>
            </a:r>
            <a:r>
              <a:rPr lang="en-CA" sz="1600" dirty="0" err="1" smtClean="0">
                <a:solidFill>
                  <a:srgbClr val="000000"/>
                </a:solidFill>
              </a:rPr>
              <a:t>System.out.println</a:t>
            </a:r>
            <a:r>
              <a:rPr lang="en-CA" sz="1600" dirty="0" smtClean="0">
                <a:solidFill>
                  <a:srgbClr val="000000"/>
                </a:solidFill>
              </a:rPr>
              <a:t>(s);</a:t>
            </a:r>
            <a:endParaRPr lang="en-CA" sz="1600" dirty="0">
              <a:solidFill>
                <a:srgbClr val="000000"/>
              </a:solidFill>
            </a:endParaRPr>
          </a:p>
          <a:p>
            <a:r>
              <a:rPr lang="en-CA" sz="1600" dirty="0"/>
              <a:t>Java 1.8 API </a:t>
            </a:r>
            <a:r>
              <a:rPr lang="en-CA" sz="1600" dirty="0" smtClean="0"/>
              <a:t>example</a:t>
            </a:r>
            <a:r>
              <a:rPr lang="en-CA" sz="1600" dirty="0"/>
              <a:t>: </a:t>
            </a:r>
            <a:r>
              <a:rPr lang="en-CA" sz="1600" dirty="0" err="1">
                <a:solidFill>
                  <a:srgbClr val="FF0000"/>
                </a:solidFill>
              </a:rPr>
              <a:t>ConcurrentHashMap.forEach</a:t>
            </a:r>
            <a:r>
              <a:rPr lang="en-CA" sz="1600" dirty="0">
                <a:solidFill>
                  <a:srgbClr val="FF0000"/>
                </a:solidFill>
              </a:rPr>
              <a:t>()</a:t>
            </a:r>
            <a:r>
              <a:rPr lang="en-CA" sz="1600" dirty="0"/>
              <a:t> </a:t>
            </a:r>
            <a:r>
              <a:rPr lang="en-CA" sz="1600" dirty="0" smtClean="0"/>
              <a:t>processing </a:t>
            </a:r>
            <a:r>
              <a:rPr lang="en-CA" sz="1600" dirty="0"/>
              <a:t>each key/value</a:t>
            </a:r>
          </a:p>
          <a:p>
            <a:pPr lvl="1"/>
            <a:r>
              <a:rPr lang="en-CA" dirty="0">
                <a:solidFill>
                  <a:srgbClr val="FF0000"/>
                </a:solidFill>
              </a:rPr>
              <a:t>public void </a:t>
            </a:r>
            <a:r>
              <a:rPr lang="en-CA" dirty="0" err="1">
                <a:solidFill>
                  <a:srgbClr val="FF0000"/>
                </a:solidFill>
              </a:rPr>
              <a:t>forEach</a:t>
            </a:r>
            <a:r>
              <a:rPr lang="en-CA" dirty="0">
                <a:solidFill>
                  <a:srgbClr val="FF0000"/>
                </a:solidFill>
              </a:rPr>
              <a:t>(</a:t>
            </a:r>
            <a:r>
              <a:rPr lang="en-CA" dirty="0" err="1">
                <a:solidFill>
                  <a:srgbClr val="FF0000"/>
                </a:solidFill>
                <a:hlinkClick r:id="rId3" tooltip="interface in java.util.function"/>
              </a:rPr>
              <a:t>BiConsumer</a:t>
            </a:r>
            <a:r>
              <a:rPr lang="en-CA" dirty="0">
                <a:solidFill>
                  <a:srgbClr val="FF0000"/>
                </a:solidFill>
              </a:rPr>
              <a:t>&lt;? super </a:t>
            </a:r>
            <a:r>
              <a:rPr lang="en-CA" dirty="0">
                <a:solidFill>
                  <a:srgbClr val="FF0000"/>
                </a:solidFill>
                <a:hlinkClick r:id="rId4" tooltip="type parameter in ConcurrentHashMap"/>
              </a:rPr>
              <a:t>K</a:t>
            </a:r>
            <a:r>
              <a:rPr lang="en-CA" dirty="0">
                <a:solidFill>
                  <a:srgbClr val="FF0000"/>
                </a:solidFill>
              </a:rPr>
              <a:t>,? super </a:t>
            </a:r>
            <a:r>
              <a:rPr lang="en-CA" dirty="0">
                <a:solidFill>
                  <a:srgbClr val="FF0000"/>
                </a:solidFill>
                <a:hlinkClick r:id="rId4" tooltip="type parameter in ConcurrentHashMap"/>
              </a:rPr>
              <a:t>V</a:t>
            </a:r>
            <a:r>
              <a:rPr lang="en-CA" dirty="0">
                <a:solidFill>
                  <a:srgbClr val="FF0000"/>
                </a:solidFill>
              </a:rPr>
              <a:t>&gt; action) </a:t>
            </a:r>
            <a:endParaRPr lang="en-CA" dirty="0" smtClean="0">
              <a:solidFill>
                <a:srgbClr val="FF0000"/>
              </a:solidFill>
            </a:endParaRPr>
          </a:p>
          <a:p>
            <a:pPr lvl="1"/>
            <a:r>
              <a:rPr lang="en-CA" dirty="0" smtClean="0"/>
              <a:t>Performs </a:t>
            </a:r>
            <a:r>
              <a:rPr lang="en-CA" dirty="0"/>
              <a:t>the given action for each entry in this map until all entries have been processed or the action throws an exception. Unless otherwise specified by the implementing class, actions are performed in the order of entry set iteration (if an iteration order is specified.) Exceptions thrown by the action are relayed to the caller</a:t>
            </a:r>
            <a:r>
              <a:rPr lang="en-CA" dirty="0" smtClean="0"/>
              <a:t>.</a:t>
            </a:r>
          </a:p>
          <a:p>
            <a:pPr lvl="1"/>
            <a:r>
              <a:rPr lang="en-CA" dirty="0" err="1">
                <a:solidFill>
                  <a:srgbClr val="000000"/>
                </a:solidFill>
              </a:rPr>
              <a:t>myMap.forEach</a:t>
            </a:r>
            <a:r>
              <a:rPr lang="en-CA" dirty="0">
                <a:solidFill>
                  <a:srgbClr val="000000"/>
                </a:solidFill>
              </a:rPr>
              <a:t>(new </a:t>
            </a:r>
            <a:r>
              <a:rPr lang="en-CA" dirty="0" err="1">
                <a:solidFill>
                  <a:srgbClr val="000000"/>
                </a:solidFill>
              </a:rPr>
              <a:t>ByConsumer</a:t>
            </a:r>
            <a:r>
              <a:rPr lang="en-CA" dirty="0">
                <a:solidFill>
                  <a:srgbClr val="000000"/>
                </a:solidFill>
              </a:rPr>
              <a:t>(K,V) = (</a:t>
            </a:r>
            <a:r>
              <a:rPr lang="en-CA" dirty="0" err="1">
                <a:solidFill>
                  <a:srgbClr val="000000"/>
                </a:solidFill>
              </a:rPr>
              <a:t>k,v</a:t>
            </a:r>
            <a:r>
              <a:rPr lang="en-CA" dirty="0">
                <a:solidFill>
                  <a:srgbClr val="000000"/>
                </a:solidFill>
              </a:rPr>
              <a:t>) -&gt; </a:t>
            </a:r>
            <a:r>
              <a:rPr lang="en-CA" dirty="0" err="1">
                <a:solidFill>
                  <a:srgbClr val="000000"/>
                </a:solidFill>
              </a:rPr>
              <a:t>System.out.println</a:t>
            </a:r>
            <a:r>
              <a:rPr lang="en-CA" dirty="0">
                <a:solidFill>
                  <a:srgbClr val="000000"/>
                </a:solidFill>
              </a:rPr>
              <a:t>(k + “:” v</a:t>
            </a:r>
            <a:r>
              <a:rPr lang="en-CA" dirty="0" smtClean="0">
                <a:solidFill>
                  <a:srgbClr val="000000"/>
                </a:solidFill>
              </a:rPr>
              <a:t>));</a:t>
            </a:r>
          </a:p>
          <a:p>
            <a:r>
              <a:rPr lang="en-CA" sz="1600" dirty="0" err="1" smtClean="0">
                <a:solidFill>
                  <a:srgbClr val="FF0000"/>
                </a:solidFill>
              </a:rPr>
              <a:t>Stream.peek</a:t>
            </a:r>
            <a:r>
              <a:rPr lang="en-CA" sz="1600" dirty="0" smtClean="0">
                <a:solidFill>
                  <a:srgbClr val="FF0000"/>
                </a:solidFill>
              </a:rPr>
              <a:t>(Consumer&lt;T&gt;) </a:t>
            </a:r>
            <a:r>
              <a:rPr lang="en-CA" sz="1600" dirty="0" smtClean="0"/>
              <a:t>does the same (later topic) being given the current value passing through the stream.</a:t>
            </a:r>
            <a:endParaRPr lang="en-CA" sz="1600" dirty="0"/>
          </a:p>
        </p:txBody>
      </p:sp>
    </p:spTree>
    <p:extLst>
      <p:ext uri="{BB962C8B-B14F-4D97-AF65-F5344CB8AC3E}">
        <p14:creationId xmlns:p14="http://schemas.microsoft.com/office/powerpoint/2010/main" val="2654780045"/>
      </p:ext>
    </p:extLst>
  </p:cSld>
  <p:clrMapOvr>
    <a:masterClrMapping/>
  </p:clrMapOvr>
  <p:transition spd="med" advTm="12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sz="2000" dirty="0" smtClean="0"/>
              <a:t>Approximate breakdown of the 126 questions in the beta exam</a:t>
            </a:r>
            <a:endParaRPr lang="en-CA" sz="2000" dirty="0"/>
          </a:p>
        </p:txBody>
      </p:sp>
      <p:sp>
        <p:nvSpPr>
          <p:cNvPr id="4" name="5-Point Star 3"/>
          <p:cNvSpPr/>
          <p:nvPr/>
        </p:nvSpPr>
        <p:spPr bwMode="auto">
          <a:xfrm>
            <a:off x="2936929" y="1177871"/>
            <a:ext cx="914400" cy="914400"/>
          </a:xfrm>
          <a:prstGeom prst="star5">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itchFamily="-65" charset="0"/>
            </a:endParaRPr>
          </a:p>
        </p:txBody>
      </p:sp>
      <p:sp>
        <p:nvSpPr>
          <p:cNvPr id="5" name="Rectangle 4"/>
          <p:cNvSpPr/>
          <p:nvPr/>
        </p:nvSpPr>
        <p:spPr>
          <a:xfrm>
            <a:off x="527050" y="982177"/>
            <a:ext cx="8086726" cy="5355312"/>
          </a:xfrm>
          <a:prstGeom prst="rect">
            <a:avLst/>
          </a:prstGeom>
        </p:spPr>
        <p:txBody>
          <a:bodyPr wrap="square">
            <a:spAutoFit/>
          </a:bodyPr>
          <a:lstStyle/>
          <a:p>
            <a:pPr marL="457200" indent="-457200" algn="l">
              <a:buFont typeface="+mj-lt"/>
              <a:buAutoNum type="arabicPeriod"/>
            </a:pPr>
            <a:r>
              <a:rPr lang="en-US" sz="1800" dirty="0" smtClean="0"/>
              <a:t>Anonymous classes: 10%</a:t>
            </a:r>
          </a:p>
          <a:p>
            <a:pPr marL="457200" indent="-457200" algn="l">
              <a:buFont typeface="+mj-lt"/>
              <a:buAutoNum type="arabicPeriod"/>
            </a:pPr>
            <a:r>
              <a:rPr lang="en-US" sz="1800" dirty="0" smtClean="0"/>
              <a:t>Optional&lt;T&gt; 10%</a:t>
            </a:r>
          </a:p>
          <a:p>
            <a:pPr marL="457200" indent="-457200" algn="l">
              <a:buFont typeface="+mj-lt"/>
              <a:buAutoNum type="arabicPeriod"/>
            </a:pPr>
            <a:r>
              <a:rPr lang="en-US" sz="1800" dirty="0" smtClean="0"/>
              <a:t>Collection enhancements (</a:t>
            </a:r>
            <a:r>
              <a:rPr lang="en-US" sz="1800" dirty="0" err="1" smtClean="0"/>
              <a:t>computeIf</a:t>
            </a:r>
            <a:r>
              <a:rPr lang="en-US" sz="1800" dirty="0" smtClean="0"/>
              <a:t>(), </a:t>
            </a:r>
            <a:r>
              <a:rPr lang="en-US" sz="1800" dirty="0" err="1" smtClean="0"/>
              <a:t>forEach</a:t>
            </a:r>
            <a:r>
              <a:rPr lang="en-US" sz="1800" dirty="0" smtClean="0"/>
              <a:t>(), </a:t>
            </a:r>
            <a:r>
              <a:rPr lang="en-US" sz="1800" dirty="0" err="1" smtClean="0"/>
              <a:t>replaceAll</a:t>
            </a:r>
            <a:r>
              <a:rPr lang="en-US" sz="1800" dirty="0" smtClean="0"/>
              <a:t>(), merge()…): 15%</a:t>
            </a:r>
          </a:p>
          <a:p>
            <a:pPr marL="457200" indent="-457200" algn="l">
              <a:buFont typeface="+mj-lt"/>
              <a:buAutoNum type="arabicPeriod"/>
            </a:pPr>
            <a:r>
              <a:rPr lang="en-US" sz="1800" dirty="0" smtClean="0"/>
              <a:t>Files methods (walk(), find()…): 5%</a:t>
            </a:r>
          </a:p>
          <a:p>
            <a:pPr marL="457200" indent="-457200" algn="l">
              <a:buFont typeface="+mj-lt"/>
              <a:buAutoNum type="arabicPeriod"/>
            </a:pPr>
            <a:r>
              <a:rPr lang="en-US" sz="1800" dirty="0"/>
              <a:t>Functional interfaces, lambdas (may include capturing questions?): 10</a:t>
            </a:r>
            <a:r>
              <a:rPr lang="en-US" sz="1800" dirty="0" smtClean="0"/>
              <a:t>%</a:t>
            </a:r>
          </a:p>
          <a:p>
            <a:pPr marL="457200" indent="-457200" algn="l">
              <a:buFont typeface="+mj-lt"/>
              <a:buAutoNum type="arabicPeriod"/>
            </a:pPr>
            <a:r>
              <a:rPr lang="en-US" sz="1800" dirty="0" smtClean="0"/>
              <a:t>Streams: 40% (75% sequential, 25% parallel)</a:t>
            </a:r>
          </a:p>
          <a:p>
            <a:pPr marL="457200" indent="-457200" algn="l">
              <a:buFont typeface="+mj-lt"/>
              <a:buAutoNum type="arabicPeriod"/>
            </a:pPr>
            <a:r>
              <a:rPr lang="en-US" sz="1800" dirty="0" smtClean="0"/>
              <a:t>Date/Time API including daylight savings time changes: 5%</a:t>
            </a:r>
            <a:endParaRPr lang="en-US" sz="1800" dirty="0"/>
          </a:p>
          <a:p>
            <a:pPr marL="457200" indent="-457200" algn="l">
              <a:buFont typeface="+mj-lt"/>
              <a:buAutoNum type="arabicPeriod"/>
            </a:pPr>
            <a:r>
              <a:rPr lang="en-US" sz="1800" dirty="0"/>
              <a:t>JavaScript on Java with </a:t>
            </a:r>
            <a:r>
              <a:rPr lang="en-US" sz="1800" dirty="0" err="1" smtClean="0"/>
              <a:t>Nashorn</a:t>
            </a:r>
            <a:r>
              <a:rPr lang="en-US" sz="1800" dirty="0" smtClean="0"/>
              <a:t> (Java to/from JS): 5%</a:t>
            </a:r>
          </a:p>
          <a:p>
            <a:pPr algn="l"/>
            <a:endParaRPr lang="en-US" sz="1800" dirty="0" smtClean="0"/>
          </a:p>
          <a:p>
            <a:pPr marL="285750" indent="-285750" algn="l">
              <a:buFont typeface="Arial" panose="020B0604020202020204" pitchFamily="34" charset="0"/>
              <a:buChar char="•"/>
            </a:pPr>
            <a:r>
              <a:rPr lang="en-US" sz="1800" dirty="0"/>
              <a:t>Advanced </a:t>
            </a:r>
            <a:r>
              <a:rPr lang="en-US" sz="1800" dirty="0" smtClean="0"/>
              <a:t>stream questions </a:t>
            </a:r>
            <a:r>
              <a:rPr lang="en-US" sz="1800" dirty="0"/>
              <a:t>(Spliterator, </a:t>
            </a:r>
            <a:r>
              <a:rPr lang="en-US" sz="1800" dirty="0" smtClean="0"/>
              <a:t>ordered streams, exception in a stream, Stream </a:t>
            </a:r>
            <a:r>
              <a:rPr lang="en-US" sz="1800" dirty="0"/>
              <a:t>and Collector </a:t>
            </a:r>
            <a:r>
              <a:rPr lang="en-US" sz="1800" dirty="0" smtClean="0"/>
              <a:t>characteristics…): None!!!</a:t>
            </a:r>
          </a:p>
          <a:p>
            <a:pPr marL="285750" indent="-285750" algn="l">
              <a:buFont typeface="Arial" panose="020B0604020202020204" pitchFamily="34" charset="0"/>
              <a:buChar char="•"/>
            </a:pPr>
            <a:r>
              <a:rPr lang="en-US" sz="1800" dirty="0" smtClean="0"/>
              <a:t>Questions with code sample (they never fit the screen!!!) vs theoretical: 90-95% to 5-10%</a:t>
            </a:r>
          </a:p>
          <a:p>
            <a:pPr marL="285750" indent="-285750" algn="l">
              <a:buFont typeface="Arial" panose="020B0604020202020204" pitchFamily="34" charset="0"/>
              <a:buChar char="•"/>
            </a:pPr>
            <a:r>
              <a:rPr lang="en-US" sz="1800" dirty="0" smtClean="0"/>
              <a:t>Questions with an “exhibit” button to see the code in a window: 0%</a:t>
            </a:r>
          </a:p>
          <a:p>
            <a:pPr marL="285750" indent="-285750" algn="l">
              <a:buFont typeface="Arial" panose="020B0604020202020204" pitchFamily="34" charset="0"/>
              <a:buChar char="•"/>
            </a:pPr>
            <a:r>
              <a:rPr lang="en-US" sz="1800" dirty="0" smtClean="0"/>
              <a:t>Multiple choices (2 or 3) vs single choice: 20% to 80%</a:t>
            </a:r>
          </a:p>
          <a:p>
            <a:pPr marL="285750" indent="-285750" algn="l">
              <a:buFont typeface="Arial" panose="020B0604020202020204" pitchFamily="34" charset="0"/>
              <a:buChar char="•"/>
            </a:pPr>
            <a:r>
              <a:rPr lang="en-US" sz="1800" dirty="0" smtClean="0"/>
              <a:t>Write your own code: 0%</a:t>
            </a:r>
          </a:p>
          <a:p>
            <a:pPr marL="285750" indent="-285750" algn="l">
              <a:buFont typeface="Arial" panose="020B0604020202020204" pitchFamily="34" charset="0"/>
              <a:buChar char="•"/>
            </a:pPr>
            <a:r>
              <a:rPr lang="en-US" sz="1800" dirty="0" smtClean="0"/>
              <a:t>Drag and drop code blocks questions: 0%</a:t>
            </a:r>
          </a:p>
          <a:p>
            <a:pPr marL="285750" indent="-285750" algn="l">
              <a:buFont typeface="Arial" panose="020B0604020202020204" pitchFamily="34" charset="0"/>
              <a:buChar char="•"/>
            </a:pPr>
            <a:r>
              <a:rPr lang="en-US" sz="1800" dirty="0" smtClean="0"/>
              <a:t>Poorly written questions (would not even compile…): 0%</a:t>
            </a:r>
          </a:p>
          <a:p>
            <a:pPr marL="285750" indent="-285750" algn="l">
              <a:buFont typeface="Arial" panose="020B0604020202020204" pitchFamily="34" charset="0"/>
              <a:buChar char="•"/>
            </a:pPr>
            <a:r>
              <a:rPr lang="en-US" sz="1800" dirty="0" smtClean="0"/>
              <a:t>Many questions have a few ellipsis lines (getters and setters go here…)</a:t>
            </a:r>
            <a:endParaRPr lang="en-US" sz="1800" dirty="0"/>
          </a:p>
        </p:txBody>
      </p:sp>
    </p:spTree>
    <p:extLst>
      <p:ext uri="{BB962C8B-B14F-4D97-AF65-F5344CB8AC3E}">
        <p14:creationId xmlns:p14="http://schemas.microsoft.com/office/powerpoint/2010/main" val="3011322567"/>
      </p:ext>
    </p:extLst>
  </p:cSld>
  <p:clrMapOvr>
    <a:masterClrMapping/>
  </p:clrMapOvr>
  <p:transition spd="med" advTm="1200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Topic 2-4 : </a:t>
            </a:r>
            <a:r>
              <a:rPr lang="en-CA" dirty="0"/>
              <a:t>Code that uses the </a:t>
            </a:r>
            <a:r>
              <a:rPr lang="en-CA" dirty="0" smtClean="0"/>
              <a:t>Supplier </a:t>
            </a:r>
            <a:r>
              <a:rPr lang="en-CA" dirty="0"/>
              <a:t>interface</a:t>
            </a:r>
            <a:endParaRPr lang="en-US" dirty="0"/>
          </a:p>
        </p:txBody>
      </p:sp>
      <p:sp>
        <p:nvSpPr>
          <p:cNvPr id="3" name="Content Placeholder 2"/>
          <p:cNvSpPr>
            <a:spLocks noGrp="1"/>
          </p:cNvSpPr>
          <p:nvPr>
            <p:ph idx="1"/>
          </p:nvPr>
        </p:nvSpPr>
        <p:spPr>
          <a:xfrm>
            <a:off x="528638" y="1128713"/>
            <a:ext cx="8085137" cy="4872591"/>
          </a:xfrm>
        </p:spPr>
        <p:txBody>
          <a:bodyPr/>
          <a:lstStyle/>
          <a:p>
            <a:r>
              <a:rPr lang="en-CA" u="sng" dirty="0" smtClean="0">
                <a:solidFill>
                  <a:srgbClr val="FF0000"/>
                </a:solidFill>
              </a:rPr>
              <a:t>Goal:</a:t>
            </a:r>
            <a:r>
              <a:rPr lang="en-CA" dirty="0" smtClean="0">
                <a:solidFill>
                  <a:srgbClr val="FF0000"/>
                </a:solidFill>
              </a:rPr>
              <a:t> </a:t>
            </a:r>
            <a:r>
              <a:rPr lang="en-CA" dirty="0" smtClean="0"/>
              <a:t>Provides or creates a value given nothing</a:t>
            </a:r>
          </a:p>
          <a:p>
            <a:r>
              <a:rPr lang="en-CA" dirty="0">
                <a:hlinkClick r:id="rId2" tooltip="annotation in java.lang"/>
              </a:rPr>
              <a:t>@FunctionalInterface</a:t>
            </a:r>
            <a:r>
              <a:rPr lang="en-CA" dirty="0"/>
              <a:t> public interface </a:t>
            </a:r>
            <a:r>
              <a:rPr lang="en-CA" dirty="0">
                <a:solidFill>
                  <a:srgbClr val="FF0000"/>
                </a:solidFill>
              </a:rPr>
              <a:t>Supplier&lt;T&gt;</a:t>
            </a:r>
            <a:r>
              <a:rPr lang="en-CA" dirty="0"/>
              <a:t> </a:t>
            </a:r>
            <a:r>
              <a:rPr lang="en-CA" dirty="0" smtClean="0"/>
              <a:t>represents </a:t>
            </a:r>
            <a:r>
              <a:rPr lang="en-CA" dirty="0"/>
              <a:t>a supplier of results. There is no requirement that a new or distinct result be returned each time the supplier is invoked. </a:t>
            </a:r>
            <a:r>
              <a:rPr lang="en-CA" dirty="0" smtClean="0"/>
              <a:t/>
            </a:r>
            <a:br>
              <a:rPr lang="en-CA" dirty="0" smtClean="0"/>
            </a:br>
            <a:r>
              <a:rPr lang="en-CA" dirty="0" smtClean="0">
                <a:solidFill>
                  <a:srgbClr val="FF0000"/>
                </a:solidFill>
              </a:rPr>
              <a:t>T </a:t>
            </a:r>
            <a:r>
              <a:rPr lang="en-CA" dirty="0">
                <a:solidFill>
                  <a:srgbClr val="FF0000"/>
                </a:solidFill>
              </a:rPr>
              <a:t>get()</a:t>
            </a:r>
            <a:r>
              <a:rPr lang="en-CA" dirty="0"/>
              <a:t> </a:t>
            </a:r>
            <a:r>
              <a:rPr lang="en-CA" dirty="0" smtClean="0"/>
              <a:t>gets </a:t>
            </a:r>
            <a:r>
              <a:rPr lang="en-CA" dirty="0"/>
              <a:t>a result.</a:t>
            </a:r>
          </a:p>
          <a:p>
            <a:r>
              <a:rPr lang="en-CA" dirty="0" smtClean="0"/>
              <a:t>E.g. </a:t>
            </a:r>
            <a:r>
              <a:rPr lang="en-CA" dirty="0" smtClean="0">
                <a:solidFill>
                  <a:srgbClr val="000000"/>
                </a:solidFill>
              </a:rPr>
              <a:t>Supplier&lt;String&gt; supplier = () -&gt; </a:t>
            </a:r>
            <a:r>
              <a:rPr lang="en-US" dirty="0"/>
              <a:t>"</a:t>
            </a:r>
            <a:r>
              <a:rPr lang="en-CA" dirty="0" smtClean="0">
                <a:solidFill>
                  <a:srgbClr val="000000"/>
                </a:solidFill>
              </a:rPr>
              <a:t>hello world</a:t>
            </a:r>
            <a:r>
              <a:rPr lang="en-US" dirty="0"/>
              <a:t>"</a:t>
            </a:r>
            <a:r>
              <a:rPr lang="en-CA" dirty="0" smtClean="0">
                <a:solidFill>
                  <a:srgbClr val="000000"/>
                </a:solidFill>
              </a:rPr>
              <a:t>;</a:t>
            </a:r>
          </a:p>
          <a:p>
            <a:r>
              <a:rPr lang="en-CA" dirty="0"/>
              <a:t>Java 1.8 API </a:t>
            </a:r>
            <a:r>
              <a:rPr lang="en-CA" dirty="0" smtClean="0"/>
              <a:t>example: </a:t>
            </a:r>
            <a:r>
              <a:rPr lang="en-CA" dirty="0" err="1" smtClean="0"/>
              <a:t>java.util.Logger</a:t>
            </a:r>
            <a:endParaRPr lang="en-CA" dirty="0" smtClean="0"/>
          </a:p>
          <a:p>
            <a:pPr lvl="1"/>
            <a:r>
              <a:rPr lang="en-CA" dirty="0" smtClean="0">
                <a:solidFill>
                  <a:srgbClr val="FF0000"/>
                </a:solidFill>
              </a:rPr>
              <a:t>public</a:t>
            </a:r>
            <a:r>
              <a:rPr lang="en-CA" dirty="0">
                <a:solidFill>
                  <a:srgbClr val="FF0000"/>
                </a:solidFill>
              </a:rPr>
              <a:t> void fine(</a:t>
            </a:r>
            <a:r>
              <a:rPr lang="en-CA" dirty="0">
                <a:solidFill>
                  <a:srgbClr val="FF0000"/>
                </a:solidFill>
                <a:hlinkClick r:id="rId3" tooltip="interface in java.util.function"/>
              </a:rPr>
              <a:t>Supplier</a:t>
            </a:r>
            <a:r>
              <a:rPr lang="en-CA" dirty="0">
                <a:solidFill>
                  <a:srgbClr val="FF0000"/>
                </a:solidFill>
              </a:rPr>
              <a:t>&lt;</a:t>
            </a:r>
            <a:r>
              <a:rPr lang="en-CA" dirty="0">
                <a:solidFill>
                  <a:srgbClr val="FF0000"/>
                </a:solidFill>
                <a:hlinkClick r:id="rId4" tooltip="class in java.lang"/>
              </a:rPr>
              <a:t>String</a:t>
            </a:r>
            <a:r>
              <a:rPr lang="en-CA" dirty="0">
                <a:solidFill>
                  <a:srgbClr val="FF0000"/>
                </a:solidFill>
              </a:rPr>
              <a:t>&gt; </a:t>
            </a:r>
            <a:r>
              <a:rPr lang="en-CA" dirty="0" err="1">
                <a:solidFill>
                  <a:srgbClr val="FF0000"/>
                </a:solidFill>
              </a:rPr>
              <a:t>msgSupplier</a:t>
            </a:r>
            <a:r>
              <a:rPr lang="en-CA" dirty="0">
                <a:solidFill>
                  <a:srgbClr val="FF0000"/>
                </a:solidFill>
              </a:rPr>
              <a:t>) </a:t>
            </a:r>
            <a:r>
              <a:rPr lang="en-CA" dirty="0" smtClean="0"/>
              <a:t>Logs </a:t>
            </a:r>
            <a:r>
              <a:rPr lang="en-CA" dirty="0"/>
              <a:t>a FINE message, which is only to be constructed if the logging level is such that the message will actually be logged. If the logger is currently enabled for the FINE message level then the message is constructed by invoking the provided supplier function and forwarded to all the registered output Handler objects. </a:t>
            </a:r>
          </a:p>
          <a:p>
            <a:r>
              <a:rPr lang="en-CA" dirty="0" smtClean="0"/>
              <a:t>Example of passed in value</a:t>
            </a:r>
          </a:p>
          <a:p>
            <a:pPr marL="400050" lvl="1" indent="0">
              <a:buNone/>
            </a:pPr>
            <a:r>
              <a:rPr lang="en-CA" dirty="0" smtClean="0">
                <a:solidFill>
                  <a:srgbClr val="000000"/>
                </a:solidFill>
              </a:rPr>
              <a:t>Complex c = …</a:t>
            </a:r>
          </a:p>
          <a:p>
            <a:pPr marL="400050" lvl="1" indent="0">
              <a:buNone/>
            </a:pPr>
            <a:r>
              <a:rPr lang="en-CA" dirty="0" smtClean="0">
                <a:solidFill>
                  <a:srgbClr val="000000"/>
                </a:solidFill>
              </a:rPr>
              <a:t>Supplier&lt;String&gt; supplied = () -&gt; </a:t>
            </a:r>
            <a:r>
              <a:rPr lang="en-CA" dirty="0" err="1" smtClean="0">
                <a:solidFill>
                  <a:srgbClr val="000000"/>
                </a:solidFill>
              </a:rPr>
              <a:t>c.doesSomethingTakingLongAndReturningAString</a:t>
            </a:r>
            <a:r>
              <a:rPr lang="en-CA" dirty="0" smtClean="0">
                <a:solidFill>
                  <a:srgbClr val="000000"/>
                </a:solidFill>
              </a:rPr>
              <a:t> ();</a:t>
            </a:r>
          </a:p>
          <a:p>
            <a:pPr marL="400050" lvl="1" indent="0">
              <a:buNone/>
            </a:pPr>
            <a:r>
              <a:rPr lang="en-CA" dirty="0" smtClean="0">
                <a:solidFill>
                  <a:srgbClr val="000000"/>
                </a:solidFill>
              </a:rPr>
              <a:t>Logger </a:t>
            </a:r>
            <a:r>
              <a:rPr lang="en-CA" dirty="0" err="1" smtClean="0">
                <a:solidFill>
                  <a:srgbClr val="000000"/>
                </a:solidFill>
              </a:rPr>
              <a:t>myLogger</a:t>
            </a:r>
            <a:r>
              <a:rPr lang="en-CA" dirty="0" smtClean="0">
                <a:solidFill>
                  <a:srgbClr val="000000"/>
                </a:solidFill>
              </a:rPr>
              <a:t> = …</a:t>
            </a:r>
          </a:p>
          <a:p>
            <a:pPr marL="400050" lvl="1" indent="0">
              <a:buNone/>
            </a:pPr>
            <a:r>
              <a:rPr lang="en-CA" dirty="0" err="1" smtClean="0">
                <a:solidFill>
                  <a:srgbClr val="000000"/>
                </a:solidFill>
              </a:rPr>
              <a:t>myLogger.fine</a:t>
            </a:r>
            <a:r>
              <a:rPr lang="en-CA" dirty="0" smtClean="0">
                <a:solidFill>
                  <a:srgbClr val="000000"/>
                </a:solidFill>
              </a:rPr>
              <a:t>(supplied); // benefit: get() is not called if not FINE</a:t>
            </a:r>
          </a:p>
          <a:p>
            <a:pPr marL="400050" lvl="1" indent="0">
              <a:buNone/>
            </a:pPr>
            <a:r>
              <a:rPr lang="en-CA" u="sng" dirty="0" smtClean="0">
                <a:solidFill>
                  <a:srgbClr val="FF0000"/>
                </a:solidFill>
              </a:rPr>
              <a:t>Exercise:</a:t>
            </a:r>
            <a:r>
              <a:rPr lang="en-CA" dirty="0" smtClean="0">
                <a:solidFill>
                  <a:srgbClr val="FF0000"/>
                </a:solidFill>
              </a:rPr>
              <a:t> try to do provide the same functionality in Log4j 2.0</a:t>
            </a:r>
            <a:endParaRPr lang="en-CA" dirty="0">
              <a:solidFill>
                <a:srgbClr val="FF0000"/>
              </a:solidFill>
            </a:endParaRPr>
          </a:p>
          <a:p>
            <a:endParaRPr lang="en-CA" dirty="0" smtClean="0"/>
          </a:p>
        </p:txBody>
      </p:sp>
    </p:spTree>
    <p:extLst>
      <p:ext uri="{BB962C8B-B14F-4D97-AF65-F5344CB8AC3E}">
        <p14:creationId xmlns:p14="http://schemas.microsoft.com/office/powerpoint/2010/main" val="2747258318"/>
      </p:ext>
    </p:extLst>
  </p:cSld>
  <p:clrMapOvr>
    <a:masterClrMapping/>
  </p:clrMapOvr>
  <p:transition spd="med" advTm="12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Topic 2-5 : </a:t>
            </a:r>
            <a:r>
              <a:rPr lang="en-CA" dirty="0"/>
              <a:t>Code that uses the </a:t>
            </a:r>
            <a:r>
              <a:rPr lang="en-CA" dirty="0" smtClean="0"/>
              <a:t>UnaryOperator </a:t>
            </a:r>
            <a:r>
              <a:rPr lang="en-CA" dirty="0"/>
              <a:t>interface</a:t>
            </a:r>
            <a:endParaRPr lang="en-US" dirty="0"/>
          </a:p>
        </p:txBody>
      </p:sp>
      <p:sp>
        <p:nvSpPr>
          <p:cNvPr id="3" name="Content Placeholder 2"/>
          <p:cNvSpPr>
            <a:spLocks noGrp="1"/>
          </p:cNvSpPr>
          <p:nvPr>
            <p:ph idx="1"/>
          </p:nvPr>
        </p:nvSpPr>
        <p:spPr>
          <a:xfrm>
            <a:off x="528638" y="1128713"/>
            <a:ext cx="8085137" cy="4810447"/>
          </a:xfrm>
        </p:spPr>
        <p:txBody>
          <a:bodyPr/>
          <a:lstStyle/>
          <a:p>
            <a:r>
              <a:rPr lang="en-CA" dirty="0" smtClean="0">
                <a:solidFill>
                  <a:srgbClr val="FF0000"/>
                </a:solidFill>
              </a:rPr>
              <a:t>Goal: </a:t>
            </a:r>
            <a:r>
              <a:rPr lang="en-CA" dirty="0" smtClean="0"/>
              <a:t>Processing </a:t>
            </a:r>
            <a:r>
              <a:rPr lang="en-CA" dirty="0"/>
              <a:t>an </a:t>
            </a:r>
            <a:r>
              <a:rPr lang="en-CA" dirty="0" smtClean="0"/>
              <a:t>argument and </a:t>
            </a:r>
            <a:r>
              <a:rPr lang="en-CA" dirty="0"/>
              <a:t>return </a:t>
            </a:r>
            <a:r>
              <a:rPr lang="en-CA" dirty="0" smtClean="0"/>
              <a:t>an object of the same type</a:t>
            </a:r>
          </a:p>
          <a:p>
            <a:r>
              <a:rPr lang="en-CA" dirty="0"/>
              <a:t>public interface </a:t>
            </a:r>
            <a:r>
              <a:rPr lang="en-CA" dirty="0">
                <a:solidFill>
                  <a:srgbClr val="FF0000"/>
                </a:solidFill>
              </a:rPr>
              <a:t>UnaryOperator&lt;T&gt;</a:t>
            </a:r>
            <a:r>
              <a:rPr lang="en-CA" dirty="0"/>
              <a:t> extends </a:t>
            </a:r>
            <a:r>
              <a:rPr lang="en-CA" dirty="0">
                <a:solidFill>
                  <a:srgbClr val="FF0000"/>
                </a:solidFill>
                <a:hlinkClick r:id="rId2" tooltip="interface in java.util.function"/>
              </a:rPr>
              <a:t>Function</a:t>
            </a:r>
            <a:r>
              <a:rPr lang="en-CA" dirty="0">
                <a:solidFill>
                  <a:srgbClr val="FF0000"/>
                </a:solidFill>
              </a:rPr>
              <a:t>&lt;T,T&gt; </a:t>
            </a:r>
            <a:r>
              <a:rPr lang="en-CA" dirty="0"/>
              <a:t>r</a:t>
            </a:r>
            <a:r>
              <a:rPr lang="en-CA" dirty="0" smtClean="0"/>
              <a:t>epresents </a:t>
            </a:r>
            <a:r>
              <a:rPr lang="en-CA" dirty="0"/>
              <a:t>an operation on a single operand that produces a result of the same type as its operand. This is a specialization of Function for the case where the operand and result are of the same type. </a:t>
            </a:r>
            <a:r>
              <a:rPr lang="en-CA" dirty="0" smtClean="0">
                <a:solidFill>
                  <a:srgbClr val="FF0000"/>
                </a:solidFill>
              </a:rPr>
              <a:t>T apply(T)</a:t>
            </a:r>
            <a:r>
              <a:rPr lang="en-CA" dirty="0" smtClean="0"/>
              <a:t>.</a:t>
            </a:r>
          </a:p>
          <a:p>
            <a:r>
              <a:rPr lang="en-CA" dirty="0" smtClean="0"/>
              <a:t>E.g. </a:t>
            </a:r>
            <a:r>
              <a:rPr lang="en-CA" dirty="0" smtClean="0">
                <a:solidFill>
                  <a:srgbClr val="000000"/>
                </a:solidFill>
              </a:rPr>
              <a:t>UnaryOperator&lt;String&gt; </a:t>
            </a:r>
            <a:r>
              <a:rPr lang="en-CA" dirty="0" err="1" smtClean="0">
                <a:solidFill>
                  <a:srgbClr val="000000"/>
                </a:solidFill>
              </a:rPr>
              <a:t>superSizeMe</a:t>
            </a:r>
            <a:r>
              <a:rPr lang="en-CA" dirty="0">
                <a:solidFill>
                  <a:srgbClr val="000000"/>
                </a:solidFill>
              </a:rPr>
              <a:t> </a:t>
            </a:r>
            <a:r>
              <a:rPr lang="en-CA" dirty="0" smtClean="0">
                <a:solidFill>
                  <a:srgbClr val="000000"/>
                </a:solidFill>
              </a:rPr>
              <a:t>= (String s) -&gt; s + s;</a:t>
            </a:r>
          </a:p>
          <a:p>
            <a:r>
              <a:rPr lang="en-CA" dirty="0"/>
              <a:t>Java 1.8 API example: </a:t>
            </a:r>
            <a:r>
              <a:rPr lang="en-CA" dirty="0" err="1" smtClean="0">
                <a:solidFill>
                  <a:srgbClr val="000000"/>
                </a:solidFill>
              </a:rPr>
              <a:t>List.replaceAll</a:t>
            </a:r>
            <a:r>
              <a:rPr lang="en-CA" dirty="0" smtClean="0">
                <a:solidFill>
                  <a:srgbClr val="000000"/>
                </a:solidFill>
              </a:rPr>
              <a:t>(UnaryOperator&lt;E</a:t>
            </a:r>
            <a:r>
              <a:rPr lang="en-CA" dirty="0">
                <a:solidFill>
                  <a:srgbClr val="000000"/>
                </a:solidFill>
              </a:rPr>
              <a:t>&gt; operator)</a:t>
            </a:r>
            <a:endParaRPr lang="en-CA" dirty="0" smtClean="0">
              <a:solidFill>
                <a:srgbClr val="000000"/>
              </a:solidFill>
            </a:endParaRPr>
          </a:p>
          <a:p>
            <a:r>
              <a:rPr lang="en-CA" dirty="0" smtClean="0"/>
              <a:t>Example of use: a calculator, each key is an “operator”. The change sign key/operation can be modeled as UnaryOperator as it works on a single value and returns a value of the same type. </a:t>
            </a:r>
          </a:p>
          <a:p>
            <a:r>
              <a:rPr lang="en-CA" dirty="0" smtClean="0"/>
              <a:t>Some keys become a UnaryOperator and some a </a:t>
            </a:r>
            <a:r>
              <a:rPr lang="en-CA" dirty="0" err="1" smtClean="0"/>
              <a:t>BinaryOperator</a:t>
            </a:r>
            <a:r>
              <a:rPr lang="en-CA" dirty="0" smtClean="0"/>
              <a:t>.</a:t>
            </a:r>
          </a:p>
          <a:p>
            <a:pPr marL="400050" lvl="1" indent="0">
              <a:buNone/>
            </a:pPr>
            <a:r>
              <a:rPr lang="en-CA" dirty="0" smtClean="0">
                <a:solidFill>
                  <a:srgbClr val="000000"/>
                </a:solidFill>
              </a:rPr>
              <a:t>UnaryOperator&lt;T extends number&gt; </a:t>
            </a:r>
            <a:r>
              <a:rPr lang="en-CA" dirty="0" err="1" smtClean="0">
                <a:solidFill>
                  <a:srgbClr val="000000"/>
                </a:solidFill>
              </a:rPr>
              <a:t>changeSignKey</a:t>
            </a:r>
            <a:r>
              <a:rPr lang="en-CA" dirty="0" smtClean="0">
                <a:solidFill>
                  <a:srgbClr val="000000"/>
                </a:solidFill>
              </a:rPr>
              <a:t> = (t) -&gt; -t;</a:t>
            </a:r>
          </a:p>
          <a:p>
            <a:pPr marL="400050" lvl="1" indent="0">
              <a:buNone/>
            </a:pPr>
            <a:r>
              <a:rPr lang="en-CA" dirty="0" err="1" smtClean="0">
                <a:solidFill>
                  <a:srgbClr val="000000"/>
                </a:solidFill>
              </a:rPr>
              <a:t>BinaryOperator</a:t>
            </a:r>
            <a:r>
              <a:rPr lang="en-CA" dirty="0" smtClean="0">
                <a:solidFill>
                  <a:srgbClr val="000000"/>
                </a:solidFill>
              </a:rPr>
              <a:t>&lt;T </a:t>
            </a:r>
            <a:r>
              <a:rPr lang="en-CA" dirty="0">
                <a:solidFill>
                  <a:srgbClr val="000000"/>
                </a:solidFill>
              </a:rPr>
              <a:t>extends number&gt; </a:t>
            </a:r>
            <a:r>
              <a:rPr lang="en-CA" dirty="0" err="1" smtClean="0">
                <a:solidFill>
                  <a:srgbClr val="000000"/>
                </a:solidFill>
              </a:rPr>
              <a:t>additionKey</a:t>
            </a:r>
            <a:r>
              <a:rPr lang="en-CA" dirty="0" smtClean="0">
                <a:solidFill>
                  <a:srgbClr val="000000"/>
                </a:solidFill>
              </a:rPr>
              <a:t> </a:t>
            </a:r>
            <a:r>
              <a:rPr lang="en-CA" dirty="0">
                <a:solidFill>
                  <a:srgbClr val="000000"/>
                </a:solidFill>
              </a:rPr>
              <a:t>= (</a:t>
            </a:r>
            <a:r>
              <a:rPr lang="en-CA" dirty="0" smtClean="0">
                <a:solidFill>
                  <a:srgbClr val="000000"/>
                </a:solidFill>
              </a:rPr>
              <a:t>t1,t2) </a:t>
            </a:r>
            <a:r>
              <a:rPr lang="en-CA" dirty="0">
                <a:solidFill>
                  <a:srgbClr val="000000"/>
                </a:solidFill>
              </a:rPr>
              <a:t>-&gt; </a:t>
            </a:r>
            <a:r>
              <a:rPr lang="en-CA" dirty="0" smtClean="0">
                <a:solidFill>
                  <a:srgbClr val="000000"/>
                </a:solidFill>
              </a:rPr>
              <a:t>t1+t2;</a:t>
            </a:r>
          </a:p>
          <a:p>
            <a:pPr marL="400050" lvl="1" indent="0">
              <a:buNone/>
            </a:pPr>
            <a:r>
              <a:rPr lang="en-CA" dirty="0" err="1" smtClean="0">
                <a:solidFill>
                  <a:srgbClr val="000000"/>
                </a:solidFill>
              </a:rPr>
              <a:t>additionKey.apply</a:t>
            </a:r>
            <a:r>
              <a:rPr lang="en-CA" dirty="0" smtClean="0">
                <a:solidFill>
                  <a:srgbClr val="000000"/>
                </a:solidFill>
              </a:rPr>
              <a:t>(1,4);</a:t>
            </a:r>
          </a:p>
          <a:p>
            <a:pPr marL="400050" lvl="1" indent="0">
              <a:buNone/>
            </a:pPr>
            <a:r>
              <a:rPr lang="en-CA" u="sng" dirty="0" smtClean="0">
                <a:solidFill>
                  <a:srgbClr val="FF0000"/>
                </a:solidFill>
              </a:rPr>
              <a:t>Exercise:</a:t>
            </a:r>
            <a:r>
              <a:rPr lang="en-CA" dirty="0" smtClean="0">
                <a:solidFill>
                  <a:srgbClr val="FF0000"/>
                </a:solidFill>
              </a:rPr>
              <a:t> write the complete calculator and use </a:t>
            </a:r>
            <a:r>
              <a:rPr lang="en-CA" dirty="0">
                <a:solidFill>
                  <a:srgbClr val="FF0000"/>
                </a:solidFill>
              </a:rPr>
              <a:t>a</a:t>
            </a:r>
            <a:r>
              <a:rPr lang="en-CA" dirty="0" smtClean="0">
                <a:solidFill>
                  <a:srgbClr val="FF0000"/>
                </a:solidFill>
              </a:rPr>
              <a:t> Stack to save the values</a:t>
            </a:r>
            <a:endParaRPr lang="en-CA" dirty="0">
              <a:solidFill>
                <a:srgbClr val="FF0000"/>
              </a:solidFill>
            </a:endParaRPr>
          </a:p>
          <a:p>
            <a:endParaRPr lang="en-CA" dirty="0" smtClean="0"/>
          </a:p>
        </p:txBody>
      </p:sp>
    </p:spTree>
    <p:extLst>
      <p:ext uri="{BB962C8B-B14F-4D97-AF65-F5344CB8AC3E}">
        <p14:creationId xmlns:p14="http://schemas.microsoft.com/office/powerpoint/2010/main" val="36523799"/>
      </p:ext>
    </p:extLst>
  </p:cSld>
  <p:clrMapOvr>
    <a:masterClrMapping/>
  </p:clrMapOvr>
  <p:transition spd="med" advTm="1200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Topic 2-6 : </a:t>
            </a:r>
            <a:r>
              <a:rPr lang="en-CA" dirty="0"/>
              <a:t>Code that uses the </a:t>
            </a:r>
            <a:r>
              <a:rPr lang="en-CA" dirty="0" smtClean="0"/>
              <a:t>Predicate </a:t>
            </a:r>
            <a:r>
              <a:rPr lang="en-CA" dirty="0"/>
              <a:t>interface</a:t>
            </a:r>
            <a:endParaRPr lang="en-US" dirty="0"/>
          </a:p>
        </p:txBody>
      </p:sp>
      <p:sp>
        <p:nvSpPr>
          <p:cNvPr id="3" name="Content Placeholder 2"/>
          <p:cNvSpPr>
            <a:spLocks noGrp="1"/>
          </p:cNvSpPr>
          <p:nvPr>
            <p:ph idx="1"/>
          </p:nvPr>
        </p:nvSpPr>
        <p:spPr>
          <a:xfrm>
            <a:off x="528638" y="1128714"/>
            <a:ext cx="8085137" cy="4677282"/>
          </a:xfrm>
        </p:spPr>
        <p:txBody>
          <a:bodyPr/>
          <a:lstStyle/>
          <a:p>
            <a:r>
              <a:rPr lang="en-CA" sz="2000" dirty="0" smtClean="0">
                <a:solidFill>
                  <a:srgbClr val="FF0000"/>
                </a:solidFill>
              </a:rPr>
              <a:t>Goal: </a:t>
            </a:r>
            <a:r>
              <a:rPr lang="en-CA" sz="2000" dirty="0" smtClean="0"/>
              <a:t>Tells if a condition is true on the argument</a:t>
            </a:r>
          </a:p>
          <a:p>
            <a:endParaRPr lang="en-CA" sz="2000" dirty="0" smtClean="0"/>
          </a:p>
          <a:p>
            <a:r>
              <a:rPr lang="en-CA" sz="2000" dirty="0" smtClean="0"/>
              <a:t>public </a:t>
            </a:r>
            <a:r>
              <a:rPr lang="en-CA" sz="2000" dirty="0"/>
              <a:t>interface </a:t>
            </a:r>
            <a:r>
              <a:rPr lang="en-CA" sz="2000" dirty="0">
                <a:solidFill>
                  <a:srgbClr val="FF0000"/>
                </a:solidFill>
              </a:rPr>
              <a:t>Predicate&lt;T&gt; </a:t>
            </a:r>
            <a:r>
              <a:rPr lang="en-CA" sz="2000" dirty="0" smtClean="0"/>
              <a:t>represents </a:t>
            </a:r>
            <a:r>
              <a:rPr lang="en-CA" sz="2000" dirty="0"/>
              <a:t>a predicate (boolean-valued function) of one </a:t>
            </a:r>
            <a:r>
              <a:rPr lang="en-CA" sz="2000" dirty="0" smtClean="0"/>
              <a:t>argument.</a:t>
            </a:r>
          </a:p>
          <a:p>
            <a:r>
              <a:rPr lang="en-CA" sz="2000" dirty="0" smtClean="0">
                <a:solidFill>
                  <a:srgbClr val="FF0000"/>
                </a:solidFill>
              </a:rPr>
              <a:t>boolean </a:t>
            </a:r>
            <a:r>
              <a:rPr lang="en-CA" sz="2000" dirty="0">
                <a:solidFill>
                  <a:srgbClr val="FF0000"/>
                </a:solidFill>
              </a:rPr>
              <a:t>test(T t) </a:t>
            </a:r>
            <a:r>
              <a:rPr lang="en-CA" sz="2000" dirty="0"/>
              <a:t>e</a:t>
            </a:r>
            <a:r>
              <a:rPr lang="en-CA" sz="2000" dirty="0" smtClean="0"/>
              <a:t>valuates </a:t>
            </a:r>
            <a:r>
              <a:rPr lang="en-CA" sz="2000" dirty="0"/>
              <a:t>this predicate on the given argument.</a:t>
            </a:r>
          </a:p>
          <a:p>
            <a:r>
              <a:rPr lang="en-CA" sz="2000" dirty="0" err="1" smtClean="0"/>
              <a:t>E.g</a:t>
            </a:r>
            <a:r>
              <a:rPr lang="en-CA" sz="2000" dirty="0" smtClean="0"/>
              <a:t> </a:t>
            </a:r>
            <a:r>
              <a:rPr lang="en-CA" sz="2000" dirty="0" smtClean="0">
                <a:solidFill>
                  <a:srgbClr val="000000"/>
                </a:solidFill>
              </a:rPr>
              <a:t>Predicate&lt;String&gt; plural = (String s) -&gt; </a:t>
            </a:r>
            <a:r>
              <a:rPr lang="en-CA" sz="2000" dirty="0" err="1" smtClean="0">
                <a:solidFill>
                  <a:srgbClr val="000000"/>
                </a:solidFill>
              </a:rPr>
              <a:t>s.endsWith</a:t>
            </a:r>
            <a:r>
              <a:rPr lang="en-CA" sz="2000" dirty="0" smtClean="0">
                <a:solidFill>
                  <a:srgbClr val="000000"/>
                </a:solidFill>
              </a:rPr>
              <a:t>(</a:t>
            </a:r>
            <a:r>
              <a:rPr lang="en-US" sz="2000" dirty="0">
                <a:solidFill>
                  <a:srgbClr val="000000"/>
                </a:solidFill>
              </a:rPr>
              <a:t>"</a:t>
            </a:r>
            <a:r>
              <a:rPr lang="en-CA" sz="2000" dirty="0" smtClean="0">
                <a:solidFill>
                  <a:srgbClr val="000000"/>
                </a:solidFill>
              </a:rPr>
              <a:t>s</a:t>
            </a:r>
            <a:r>
              <a:rPr lang="en-US" sz="2000" dirty="0">
                <a:solidFill>
                  <a:srgbClr val="000000"/>
                </a:solidFill>
              </a:rPr>
              <a:t>"</a:t>
            </a:r>
            <a:r>
              <a:rPr lang="en-CA" sz="2000" dirty="0" smtClean="0">
                <a:solidFill>
                  <a:srgbClr val="000000"/>
                </a:solidFill>
              </a:rPr>
              <a:t>);</a:t>
            </a:r>
          </a:p>
          <a:p>
            <a:r>
              <a:rPr lang="en-CA" sz="2000" dirty="0"/>
              <a:t>Java 1.8 API </a:t>
            </a:r>
            <a:r>
              <a:rPr lang="en-CA" sz="2000" dirty="0" smtClean="0"/>
              <a:t>example: Filtering a list based on some criterion</a:t>
            </a:r>
          </a:p>
          <a:p>
            <a:r>
              <a:rPr lang="en-CA" sz="2000" dirty="0">
                <a:solidFill>
                  <a:srgbClr val="FF0000"/>
                </a:solidFill>
              </a:rPr>
              <a:t>public </a:t>
            </a:r>
            <a:r>
              <a:rPr lang="en-CA" sz="2000" dirty="0">
                <a:solidFill>
                  <a:srgbClr val="FF0000"/>
                </a:solidFill>
                <a:hlinkClick r:id="rId2" tooltip="class in java.lang"/>
              </a:rPr>
              <a:t>String</a:t>
            </a:r>
            <a:r>
              <a:rPr lang="en-CA" sz="2000" dirty="0">
                <a:solidFill>
                  <a:srgbClr val="FF0000"/>
                </a:solidFill>
              </a:rPr>
              <a:t>[] </a:t>
            </a:r>
            <a:r>
              <a:rPr lang="en-CA" sz="2000" dirty="0" err="1" smtClean="0">
                <a:solidFill>
                  <a:srgbClr val="FF0000"/>
                </a:solidFill>
              </a:rPr>
              <a:t>File.list</a:t>
            </a:r>
            <a:r>
              <a:rPr lang="en-CA" sz="2000" dirty="0" smtClean="0">
                <a:solidFill>
                  <a:srgbClr val="FF0000"/>
                </a:solidFill>
              </a:rPr>
              <a:t>(</a:t>
            </a:r>
            <a:r>
              <a:rPr lang="en-CA" sz="2000" dirty="0" err="1" smtClean="0">
                <a:solidFill>
                  <a:srgbClr val="FF0000"/>
                </a:solidFill>
                <a:hlinkClick r:id="rId3" tooltip="interface in java.io"/>
              </a:rPr>
              <a:t>FilenameFilter</a:t>
            </a:r>
            <a:r>
              <a:rPr lang="en-CA" sz="2000" dirty="0">
                <a:solidFill>
                  <a:srgbClr val="FF0000"/>
                </a:solidFill>
              </a:rPr>
              <a:t> filter</a:t>
            </a:r>
            <a:r>
              <a:rPr lang="en-CA" sz="2000" dirty="0" smtClean="0">
                <a:solidFill>
                  <a:srgbClr val="FF0000"/>
                </a:solidFill>
              </a:rPr>
              <a:t>)</a:t>
            </a:r>
          </a:p>
          <a:p>
            <a:r>
              <a:rPr lang="en-CA" sz="2000" dirty="0" err="1" smtClean="0"/>
              <a:t>FilenameFilter</a:t>
            </a:r>
            <a:r>
              <a:rPr lang="en-CA" sz="2000" dirty="0" smtClean="0"/>
              <a:t> is “like” a Predicate&lt;File&gt; but was not refactored.</a:t>
            </a:r>
          </a:p>
          <a:p>
            <a:r>
              <a:rPr lang="en-CA" sz="2000" dirty="0" smtClean="0">
                <a:solidFill>
                  <a:srgbClr val="FF0000"/>
                </a:solidFill>
              </a:rPr>
              <a:t>public Stream&lt;T&gt; </a:t>
            </a:r>
            <a:r>
              <a:rPr lang="en-CA" sz="2000" dirty="0" err="1" smtClean="0">
                <a:solidFill>
                  <a:srgbClr val="FF0000"/>
                </a:solidFill>
              </a:rPr>
              <a:t>Stream.filter</a:t>
            </a:r>
            <a:r>
              <a:rPr lang="en-CA" sz="2000" dirty="0" smtClean="0">
                <a:solidFill>
                  <a:srgbClr val="FF0000"/>
                </a:solidFill>
              </a:rPr>
              <a:t>(Predicate&lt;T&gt;)</a:t>
            </a:r>
          </a:p>
          <a:p>
            <a:pPr lvl="1"/>
            <a:r>
              <a:rPr lang="en-CA" sz="1600" dirty="0" smtClean="0"/>
              <a:t>e.g. </a:t>
            </a:r>
            <a:r>
              <a:rPr lang="en-CA" sz="1600" dirty="0" err="1" smtClean="0">
                <a:solidFill>
                  <a:srgbClr val="000000"/>
                </a:solidFill>
              </a:rPr>
              <a:t>myStream.filter</a:t>
            </a:r>
            <a:r>
              <a:rPr lang="en-CA" sz="1600" dirty="0" smtClean="0">
                <a:solidFill>
                  <a:srgbClr val="000000"/>
                </a:solidFill>
              </a:rPr>
              <a:t>((t) -&gt; </a:t>
            </a:r>
            <a:r>
              <a:rPr lang="en-CA" sz="1600" dirty="0" err="1" smtClean="0">
                <a:solidFill>
                  <a:srgbClr val="000000"/>
                </a:solidFill>
              </a:rPr>
              <a:t>t.value</a:t>
            </a:r>
            <a:r>
              <a:rPr lang="en-CA" sz="1600" dirty="0" smtClean="0">
                <a:solidFill>
                  <a:srgbClr val="000000"/>
                </a:solidFill>
              </a:rPr>
              <a:t> &gt; 10)….</a:t>
            </a:r>
          </a:p>
          <a:p>
            <a:endParaRPr lang="en-CA" dirty="0" smtClean="0"/>
          </a:p>
        </p:txBody>
      </p:sp>
    </p:spTree>
    <p:extLst>
      <p:ext uri="{BB962C8B-B14F-4D97-AF65-F5344CB8AC3E}">
        <p14:creationId xmlns:p14="http://schemas.microsoft.com/office/powerpoint/2010/main" val="1663138724"/>
      </p:ext>
    </p:extLst>
  </p:cSld>
  <p:clrMapOvr>
    <a:masterClrMapping/>
  </p:clrMapOvr>
  <p:transition spd="med" advTm="1200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Topic 2-7 : Code </a:t>
            </a:r>
            <a:r>
              <a:rPr lang="en-CA" dirty="0"/>
              <a:t>that use primitive and binary variations </a:t>
            </a:r>
            <a:endParaRPr lang="en-US" dirty="0"/>
          </a:p>
        </p:txBody>
      </p:sp>
      <p:sp>
        <p:nvSpPr>
          <p:cNvPr id="3" name="Content Placeholder 2"/>
          <p:cNvSpPr>
            <a:spLocks noGrp="1"/>
          </p:cNvSpPr>
          <p:nvPr>
            <p:ph idx="1"/>
          </p:nvPr>
        </p:nvSpPr>
        <p:spPr>
          <a:xfrm>
            <a:off x="528638" y="1128714"/>
            <a:ext cx="8085137" cy="1783162"/>
          </a:xfrm>
        </p:spPr>
        <p:txBody>
          <a:bodyPr/>
          <a:lstStyle/>
          <a:p>
            <a:r>
              <a:rPr lang="en-CA" sz="1600" dirty="0" smtClean="0"/>
              <a:t>For 4 of the 5 defined FIs of java.util.function, there is a binary version of it taking two parameters instead of one.</a:t>
            </a:r>
          </a:p>
          <a:p>
            <a:r>
              <a:rPr lang="en-CA" sz="1600" dirty="0" smtClean="0"/>
              <a:t>As </a:t>
            </a:r>
            <a:r>
              <a:rPr lang="en-CA" sz="1600" dirty="0" smtClean="0">
                <a:solidFill>
                  <a:srgbClr val="FF0000"/>
                </a:solidFill>
              </a:rPr>
              <a:t>UnaryOperator&lt;T&gt; </a:t>
            </a:r>
            <a:r>
              <a:rPr lang="en-CA" sz="1600" dirty="0" smtClean="0"/>
              <a:t>extends </a:t>
            </a:r>
            <a:r>
              <a:rPr lang="en-CA" sz="1600" dirty="0" smtClean="0">
                <a:solidFill>
                  <a:srgbClr val="FF0000"/>
                </a:solidFill>
              </a:rPr>
              <a:t>Function&lt;T,T&gt; </a:t>
            </a:r>
            <a:r>
              <a:rPr lang="en-CA" sz="1600" dirty="0" smtClean="0">
                <a:solidFill>
                  <a:schemeClr val="tx1"/>
                </a:solidFill>
              </a:rPr>
              <a:t>the same way </a:t>
            </a:r>
            <a:r>
              <a:rPr lang="en-CA" sz="1600" dirty="0" err="1" smtClean="0">
                <a:solidFill>
                  <a:srgbClr val="FF0000"/>
                </a:solidFill>
              </a:rPr>
              <a:t>BinaryOperator</a:t>
            </a:r>
            <a:r>
              <a:rPr lang="en-CA" sz="1600" dirty="0" smtClean="0">
                <a:solidFill>
                  <a:srgbClr val="FF0000"/>
                </a:solidFill>
              </a:rPr>
              <a:t>&lt;T&gt;</a:t>
            </a:r>
            <a:r>
              <a:rPr lang="en-CA" sz="1600" dirty="0" smtClean="0"/>
              <a:t> extends </a:t>
            </a:r>
            <a:r>
              <a:rPr lang="en-CA" sz="1600" dirty="0" err="1" smtClean="0">
                <a:solidFill>
                  <a:srgbClr val="FF0000"/>
                </a:solidFill>
              </a:rPr>
              <a:t>BinaryFunction</a:t>
            </a:r>
            <a:r>
              <a:rPr lang="en-CA" sz="1600" dirty="0" smtClean="0">
                <a:solidFill>
                  <a:srgbClr val="FF0000"/>
                </a:solidFill>
              </a:rPr>
              <a:t>&lt;T,T,T&gt;</a:t>
            </a:r>
            <a:r>
              <a:rPr lang="en-CA" sz="1600" dirty="0" smtClean="0"/>
              <a:t>.</a:t>
            </a:r>
          </a:p>
          <a:p>
            <a:r>
              <a:rPr lang="en-CA" sz="1600" dirty="0" smtClean="0">
                <a:solidFill>
                  <a:schemeClr val="tx1"/>
                </a:solidFill>
              </a:rPr>
              <a:t>Example:</a:t>
            </a:r>
          </a:p>
          <a:p>
            <a:r>
              <a:rPr lang="en-CA" sz="1600" dirty="0" err="1" smtClean="0">
                <a:solidFill>
                  <a:srgbClr val="000000"/>
                </a:solidFill>
              </a:rPr>
              <a:t>BinaryOperator</a:t>
            </a:r>
            <a:r>
              <a:rPr lang="en-CA" sz="1600" dirty="0" smtClean="0">
                <a:solidFill>
                  <a:srgbClr val="000000"/>
                </a:solidFill>
              </a:rPr>
              <a:t>&lt;Integer&gt; addition = (</a:t>
            </a:r>
            <a:r>
              <a:rPr lang="en-CA" sz="1600" dirty="0" err="1" smtClean="0">
                <a:solidFill>
                  <a:srgbClr val="000000"/>
                </a:solidFill>
              </a:rPr>
              <a:t>t,u</a:t>
            </a:r>
            <a:r>
              <a:rPr lang="en-CA" sz="1600" dirty="0" smtClean="0">
                <a:solidFill>
                  <a:srgbClr val="000000"/>
                </a:solidFill>
              </a:rPr>
              <a:t>) -&gt; new Integer(</a:t>
            </a:r>
            <a:r>
              <a:rPr lang="en-CA" sz="1600" dirty="0" err="1" smtClean="0">
                <a:solidFill>
                  <a:srgbClr val="000000"/>
                </a:solidFill>
              </a:rPr>
              <a:t>t.intValue</a:t>
            </a:r>
            <a:r>
              <a:rPr lang="en-CA" sz="1600" dirty="0" smtClean="0">
                <a:solidFill>
                  <a:srgbClr val="000000"/>
                </a:solidFill>
              </a:rPr>
              <a:t>() + </a:t>
            </a:r>
            <a:r>
              <a:rPr lang="en-CA" sz="1600" dirty="0" err="1" smtClean="0">
                <a:solidFill>
                  <a:srgbClr val="000000"/>
                </a:solidFill>
              </a:rPr>
              <a:t>u.intValue</a:t>
            </a:r>
            <a:r>
              <a:rPr lang="en-CA" sz="1600" dirty="0" smtClean="0">
                <a:solidFill>
                  <a:srgbClr val="000000"/>
                </a:solidFill>
              </a:rPr>
              <a:t>();</a:t>
            </a:r>
          </a:p>
        </p:txBody>
      </p:sp>
      <p:graphicFrame>
        <p:nvGraphicFramePr>
          <p:cNvPr id="4" name="Table 3"/>
          <p:cNvGraphicFramePr>
            <a:graphicFrameLocks noGrp="1"/>
          </p:cNvGraphicFramePr>
          <p:nvPr>
            <p:extLst>
              <p:ext uri="{D42A27DB-BD31-4B8C-83A1-F6EECF244321}">
                <p14:modId xmlns:p14="http://schemas.microsoft.com/office/powerpoint/2010/main" val="2878930913"/>
              </p:ext>
            </p:extLst>
          </p:nvPr>
        </p:nvGraphicFramePr>
        <p:xfrm>
          <a:off x="284086" y="3341210"/>
          <a:ext cx="8495932" cy="2225040"/>
        </p:xfrm>
        <a:graphic>
          <a:graphicData uri="http://schemas.openxmlformats.org/drawingml/2006/table">
            <a:tbl>
              <a:tblPr firstRow="1" bandRow="1">
                <a:tableStyleId>{5C22544A-7EE6-4342-B048-85BDC9FD1C3A}</a:tableStyleId>
              </a:tblPr>
              <a:tblGrid>
                <a:gridCol w="2123983"/>
                <a:gridCol w="2123983"/>
                <a:gridCol w="2123983"/>
                <a:gridCol w="2123983"/>
              </a:tblGrid>
              <a:tr h="370840">
                <a:tc>
                  <a:txBody>
                    <a:bodyPr/>
                    <a:lstStyle/>
                    <a:p>
                      <a:r>
                        <a:rPr lang="en-US" sz="1600" dirty="0" smtClean="0"/>
                        <a:t>Interface</a:t>
                      </a:r>
                      <a:endParaRPr lang="en-US" sz="1600" dirty="0"/>
                    </a:p>
                  </a:txBody>
                  <a:tcPr/>
                </a:tc>
                <a:tc>
                  <a:txBody>
                    <a:bodyPr/>
                    <a:lstStyle/>
                    <a:p>
                      <a:r>
                        <a:rPr lang="en-US" sz="1600" dirty="0" smtClean="0"/>
                        <a:t>Functional method</a:t>
                      </a:r>
                      <a:endParaRPr lang="en-US" sz="1600" dirty="0"/>
                    </a:p>
                  </a:txBody>
                  <a:tcPr/>
                </a:tc>
                <a:tc>
                  <a:txBody>
                    <a:bodyPr/>
                    <a:lstStyle/>
                    <a:p>
                      <a:r>
                        <a:rPr lang="en-US" sz="1600" dirty="0" smtClean="0"/>
                        <a:t>Binary variant</a:t>
                      </a:r>
                      <a:endParaRPr lang="en-US" sz="1600" dirty="0"/>
                    </a:p>
                  </a:txBody>
                  <a:tcPr/>
                </a:tc>
                <a:tc>
                  <a:txBody>
                    <a:bodyPr/>
                    <a:lstStyle/>
                    <a:p>
                      <a:r>
                        <a:rPr lang="en-US" sz="1600" dirty="0" smtClean="0"/>
                        <a:t>Functional method</a:t>
                      </a:r>
                      <a:endParaRPr lang="en-US" sz="1600" dirty="0"/>
                    </a:p>
                  </a:txBody>
                  <a:tcPr/>
                </a:tc>
              </a:tr>
              <a:tr h="370840">
                <a:tc>
                  <a:txBody>
                    <a:bodyPr/>
                    <a:lstStyle/>
                    <a:p>
                      <a:r>
                        <a:rPr lang="en-US" sz="1600" dirty="0" smtClean="0">
                          <a:solidFill>
                            <a:srgbClr val="FF0000"/>
                          </a:solidFill>
                        </a:rPr>
                        <a:t>Function&lt;T,R&gt;</a:t>
                      </a:r>
                      <a:endParaRPr lang="en-US" sz="1600" dirty="0">
                        <a:solidFill>
                          <a:srgbClr val="FF0000"/>
                        </a:solidFill>
                      </a:endParaRPr>
                    </a:p>
                  </a:txBody>
                  <a:tcPr/>
                </a:tc>
                <a:tc>
                  <a:txBody>
                    <a:bodyPr/>
                    <a:lstStyle/>
                    <a:p>
                      <a:r>
                        <a:rPr lang="en-US" sz="1600" dirty="0" smtClean="0"/>
                        <a:t>R apply(T)</a:t>
                      </a:r>
                      <a:endParaRPr lang="en-US" sz="1600" dirty="0"/>
                    </a:p>
                  </a:txBody>
                  <a:tcPr/>
                </a:tc>
                <a:tc>
                  <a:txBody>
                    <a:bodyPr/>
                    <a:lstStyle/>
                    <a:p>
                      <a:r>
                        <a:rPr lang="en-US" sz="1600" dirty="0" err="1" smtClean="0">
                          <a:solidFill>
                            <a:srgbClr val="FF0000"/>
                          </a:solidFill>
                        </a:rPr>
                        <a:t>BiFunction</a:t>
                      </a:r>
                      <a:r>
                        <a:rPr lang="en-US" sz="1600" dirty="0" smtClean="0">
                          <a:solidFill>
                            <a:srgbClr val="FF0000"/>
                          </a:solidFill>
                        </a:rPr>
                        <a:t>&lt;T,U,R&gt;</a:t>
                      </a:r>
                      <a:endParaRPr lang="en-US" sz="1600" dirty="0">
                        <a:solidFill>
                          <a:srgbClr val="FF0000"/>
                        </a:solidFill>
                      </a:endParaRPr>
                    </a:p>
                  </a:txBody>
                  <a:tcPr/>
                </a:tc>
                <a:tc>
                  <a:txBody>
                    <a:bodyPr/>
                    <a:lstStyle/>
                    <a:p>
                      <a:r>
                        <a:rPr lang="en-US" sz="1600" dirty="0" smtClean="0"/>
                        <a:t>R apply(T,U)</a:t>
                      </a:r>
                      <a:endParaRPr lang="en-US" sz="1600" dirty="0"/>
                    </a:p>
                  </a:txBody>
                  <a:tcPr/>
                </a:tc>
              </a:tr>
              <a:tr h="370840">
                <a:tc>
                  <a:txBody>
                    <a:bodyPr/>
                    <a:lstStyle/>
                    <a:p>
                      <a:r>
                        <a:rPr lang="en-US" sz="1600" dirty="0" smtClean="0">
                          <a:solidFill>
                            <a:srgbClr val="FF0000"/>
                          </a:solidFill>
                        </a:rPr>
                        <a:t>Supplier&lt;T&gt;</a:t>
                      </a:r>
                      <a:endParaRPr lang="en-US" sz="1600" dirty="0">
                        <a:solidFill>
                          <a:srgbClr val="FF0000"/>
                        </a:solidFill>
                      </a:endParaRPr>
                    </a:p>
                  </a:txBody>
                  <a:tcPr/>
                </a:tc>
                <a:tc>
                  <a:txBody>
                    <a:bodyPr/>
                    <a:lstStyle/>
                    <a:p>
                      <a:r>
                        <a:rPr lang="en-US" sz="1600" dirty="0" smtClean="0"/>
                        <a:t>R get()</a:t>
                      </a:r>
                      <a:endParaRPr lang="en-US" sz="1600" dirty="0"/>
                    </a:p>
                  </a:txBody>
                  <a:tcPr/>
                </a:tc>
                <a:tc>
                  <a:txBody>
                    <a:bodyPr/>
                    <a:lstStyle/>
                    <a:p>
                      <a:r>
                        <a:rPr lang="en-US" sz="1600" dirty="0" smtClean="0">
                          <a:solidFill>
                            <a:srgbClr val="FF0000"/>
                          </a:solidFill>
                        </a:rPr>
                        <a:t>N/A</a:t>
                      </a:r>
                      <a:endParaRPr lang="en-US" sz="1600" dirty="0">
                        <a:solidFill>
                          <a:srgbClr val="FF0000"/>
                        </a:solidFill>
                      </a:endParaRPr>
                    </a:p>
                  </a:txBody>
                  <a:tcPr/>
                </a:tc>
                <a:tc>
                  <a:txBody>
                    <a:bodyPr/>
                    <a:lstStyle/>
                    <a:p>
                      <a:r>
                        <a:rPr lang="en-US" sz="1600" dirty="0" smtClean="0"/>
                        <a:t>N/A</a:t>
                      </a:r>
                      <a:endParaRPr lang="en-US" sz="1600" dirty="0"/>
                    </a:p>
                  </a:txBody>
                  <a:tcPr/>
                </a:tc>
              </a:tr>
              <a:tr h="370840">
                <a:tc>
                  <a:txBody>
                    <a:bodyPr/>
                    <a:lstStyle/>
                    <a:p>
                      <a:r>
                        <a:rPr lang="en-US" sz="1600" dirty="0" smtClean="0">
                          <a:solidFill>
                            <a:srgbClr val="FF0000"/>
                          </a:solidFill>
                        </a:rPr>
                        <a:t>Consumer&lt;T&gt;</a:t>
                      </a:r>
                      <a:endParaRPr lang="en-US" sz="1600" dirty="0">
                        <a:solidFill>
                          <a:srgbClr val="FF0000"/>
                        </a:solidFill>
                      </a:endParaRPr>
                    </a:p>
                  </a:txBody>
                  <a:tcPr/>
                </a:tc>
                <a:tc>
                  <a:txBody>
                    <a:bodyPr/>
                    <a:lstStyle/>
                    <a:p>
                      <a:r>
                        <a:rPr lang="en-US" sz="1600" dirty="0" smtClean="0"/>
                        <a:t>void accept(T)</a:t>
                      </a:r>
                      <a:endParaRPr lang="en-US" sz="1600" dirty="0"/>
                    </a:p>
                  </a:txBody>
                  <a:tcPr/>
                </a:tc>
                <a:tc>
                  <a:txBody>
                    <a:bodyPr/>
                    <a:lstStyle/>
                    <a:p>
                      <a:r>
                        <a:rPr lang="en-US" sz="1600" dirty="0" err="1" smtClean="0">
                          <a:solidFill>
                            <a:srgbClr val="FF0000"/>
                          </a:solidFill>
                        </a:rPr>
                        <a:t>BiConsumer</a:t>
                      </a:r>
                      <a:r>
                        <a:rPr lang="en-US" sz="1600" dirty="0" smtClean="0">
                          <a:solidFill>
                            <a:srgbClr val="FF0000"/>
                          </a:solidFill>
                        </a:rPr>
                        <a:t>&lt;T,U&gt;</a:t>
                      </a:r>
                      <a:endParaRPr lang="en-US" sz="1600" dirty="0">
                        <a:solidFill>
                          <a:srgbClr val="FF0000"/>
                        </a:solidFill>
                      </a:endParaRPr>
                    </a:p>
                  </a:txBody>
                  <a:tcPr/>
                </a:tc>
                <a:tc>
                  <a:txBody>
                    <a:bodyPr/>
                    <a:lstStyle/>
                    <a:p>
                      <a:r>
                        <a:rPr lang="en-US" sz="1600" dirty="0" smtClean="0"/>
                        <a:t>void accept(T,U)</a:t>
                      </a:r>
                      <a:endParaRPr lang="en-US" sz="1600" dirty="0"/>
                    </a:p>
                  </a:txBody>
                  <a:tcPr/>
                </a:tc>
              </a:tr>
              <a:tr h="370840">
                <a:tc>
                  <a:txBody>
                    <a:bodyPr/>
                    <a:lstStyle/>
                    <a:p>
                      <a:r>
                        <a:rPr lang="en-US" sz="1600" dirty="0" smtClean="0">
                          <a:solidFill>
                            <a:srgbClr val="FF0000"/>
                          </a:solidFill>
                        </a:rPr>
                        <a:t>UnaryOperator&lt;T&gt;</a:t>
                      </a:r>
                      <a:endParaRPr lang="en-US" sz="1600" dirty="0">
                        <a:solidFill>
                          <a:srgbClr val="FF0000"/>
                        </a:solidFill>
                      </a:endParaRPr>
                    </a:p>
                  </a:txBody>
                  <a:tcPr/>
                </a:tc>
                <a:tc>
                  <a:txBody>
                    <a:bodyPr/>
                    <a:lstStyle/>
                    <a:p>
                      <a:r>
                        <a:rPr lang="en-US" sz="1600" dirty="0" smtClean="0"/>
                        <a:t>T apply(T)</a:t>
                      </a:r>
                      <a:endParaRPr lang="en-US" sz="1600" dirty="0"/>
                    </a:p>
                  </a:txBody>
                  <a:tcPr/>
                </a:tc>
                <a:tc>
                  <a:txBody>
                    <a:bodyPr/>
                    <a:lstStyle/>
                    <a:p>
                      <a:r>
                        <a:rPr lang="en-US" sz="1600" dirty="0" err="1" smtClean="0">
                          <a:solidFill>
                            <a:srgbClr val="FF0000"/>
                          </a:solidFill>
                        </a:rPr>
                        <a:t>BinaryOperator</a:t>
                      </a:r>
                      <a:r>
                        <a:rPr lang="en-US" sz="1600" dirty="0" smtClean="0">
                          <a:solidFill>
                            <a:srgbClr val="FF0000"/>
                          </a:solidFill>
                        </a:rPr>
                        <a:t>&lt;T&gt;</a:t>
                      </a:r>
                      <a:endParaRPr lang="en-US" sz="1600" dirty="0">
                        <a:solidFill>
                          <a:srgbClr val="FF0000"/>
                        </a:solidFill>
                      </a:endParaRPr>
                    </a:p>
                  </a:txBody>
                  <a:tcPr/>
                </a:tc>
                <a:tc>
                  <a:txBody>
                    <a:bodyPr/>
                    <a:lstStyle/>
                    <a:p>
                      <a:r>
                        <a:rPr lang="en-US" sz="1600" dirty="0" smtClean="0"/>
                        <a:t>T apply(T,T)</a:t>
                      </a:r>
                      <a:endParaRPr lang="en-US" sz="1600" dirty="0"/>
                    </a:p>
                  </a:txBody>
                  <a:tcPr/>
                </a:tc>
              </a:tr>
              <a:tr h="370840">
                <a:tc>
                  <a:txBody>
                    <a:bodyPr/>
                    <a:lstStyle/>
                    <a:p>
                      <a:r>
                        <a:rPr lang="en-US" sz="1600" dirty="0" smtClean="0">
                          <a:solidFill>
                            <a:srgbClr val="FF0000"/>
                          </a:solidFill>
                        </a:rPr>
                        <a:t>Predicate&lt;T&gt;</a:t>
                      </a:r>
                      <a:endParaRPr lang="en-US" sz="1600" dirty="0">
                        <a:solidFill>
                          <a:srgbClr val="FF0000"/>
                        </a:solidFill>
                      </a:endParaRPr>
                    </a:p>
                  </a:txBody>
                  <a:tcPr/>
                </a:tc>
                <a:tc>
                  <a:txBody>
                    <a:bodyPr/>
                    <a:lstStyle/>
                    <a:p>
                      <a:r>
                        <a:rPr lang="en-US" sz="1600" dirty="0" smtClean="0"/>
                        <a:t>boolean test(T)</a:t>
                      </a:r>
                      <a:endParaRPr lang="en-US" sz="1600" dirty="0"/>
                    </a:p>
                  </a:txBody>
                  <a:tcPr/>
                </a:tc>
                <a:tc>
                  <a:txBody>
                    <a:bodyPr/>
                    <a:lstStyle/>
                    <a:p>
                      <a:r>
                        <a:rPr lang="en-US" sz="1600" dirty="0" err="1" smtClean="0">
                          <a:solidFill>
                            <a:srgbClr val="FF0000"/>
                          </a:solidFill>
                        </a:rPr>
                        <a:t>BiPredicate</a:t>
                      </a:r>
                      <a:r>
                        <a:rPr lang="en-US" sz="1600" dirty="0" smtClean="0">
                          <a:solidFill>
                            <a:srgbClr val="FF0000"/>
                          </a:solidFill>
                        </a:rPr>
                        <a:t>&lt;T,U&gt;</a:t>
                      </a:r>
                      <a:endParaRPr lang="en-US" sz="1600" dirty="0">
                        <a:solidFill>
                          <a:srgbClr val="FF0000"/>
                        </a:solidFill>
                      </a:endParaRPr>
                    </a:p>
                  </a:txBody>
                  <a:tcPr/>
                </a:tc>
                <a:tc>
                  <a:txBody>
                    <a:bodyPr/>
                    <a:lstStyle/>
                    <a:p>
                      <a:r>
                        <a:rPr lang="en-US" sz="1600" dirty="0" smtClean="0"/>
                        <a:t>boolean test(T,U)</a:t>
                      </a:r>
                      <a:endParaRPr lang="en-US" sz="1600" dirty="0"/>
                    </a:p>
                  </a:txBody>
                  <a:tcPr/>
                </a:tc>
              </a:tr>
            </a:tbl>
          </a:graphicData>
        </a:graphic>
      </p:graphicFrame>
    </p:spTree>
    <p:extLst>
      <p:ext uri="{BB962C8B-B14F-4D97-AF65-F5344CB8AC3E}">
        <p14:creationId xmlns:p14="http://schemas.microsoft.com/office/powerpoint/2010/main" val="1093897779"/>
      </p:ext>
    </p:extLst>
  </p:cSld>
  <p:clrMapOvr>
    <a:masterClrMapping/>
  </p:clrMapOvr>
  <p:transition spd="med" advTm="12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Topic 2-7 : Code </a:t>
            </a:r>
            <a:r>
              <a:rPr lang="en-CA" dirty="0"/>
              <a:t>that use primitive and binary variations </a:t>
            </a:r>
            <a:endParaRPr lang="en-US" dirty="0"/>
          </a:p>
        </p:txBody>
      </p:sp>
      <p:sp>
        <p:nvSpPr>
          <p:cNvPr id="3" name="Content Placeholder 2"/>
          <p:cNvSpPr>
            <a:spLocks noGrp="1"/>
          </p:cNvSpPr>
          <p:nvPr>
            <p:ph idx="1"/>
          </p:nvPr>
        </p:nvSpPr>
        <p:spPr>
          <a:xfrm>
            <a:off x="528638" y="885825"/>
            <a:ext cx="8085137" cy="1415673"/>
          </a:xfrm>
        </p:spPr>
        <p:txBody>
          <a:bodyPr/>
          <a:lstStyle/>
          <a:p>
            <a:r>
              <a:rPr lang="en-CA" dirty="0" smtClean="0"/>
              <a:t>For 4 of the 5 defined FIs of java.util.function and their binary variations, there are a few extra methods, either default methods or static methods</a:t>
            </a:r>
            <a:r>
              <a:rPr lang="en-CA" dirty="0"/>
              <a:t>.</a:t>
            </a:r>
            <a:endParaRPr lang="en-CA" dirty="0" smtClean="0"/>
          </a:p>
        </p:txBody>
      </p:sp>
      <p:graphicFrame>
        <p:nvGraphicFramePr>
          <p:cNvPr id="4" name="Table 3"/>
          <p:cNvGraphicFramePr>
            <a:graphicFrameLocks noGrp="1"/>
          </p:cNvGraphicFramePr>
          <p:nvPr>
            <p:extLst>
              <p:ext uri="{D42A27DB-BD31-4B8C-83A1-F6EECF244321}">
                <p14:modId xmlns:p14="http://schemas.microsoft.com/office/powerpoint/2010/main" val="2313109265"/>
              </p:ext>
            </p:extLst>
          </p:nvPr>
        </p:nvGraphicFramePr>
        <p:xfrm>
          <a:off x="417251" y="1553592"/>
          <a:ext cx="8418467" cy="4526280"/>
        </p:xfrm>
        <a:graphic>
          <a:graphicData uri="http://schemas.openxmlformats.org/drawingml/2006/table">
            <a:tbl>
              <a:tblPr firstRow="1" bandRow="1">
                <a:tableStyleId>{5C22544A-7EE6-4342-B048-85BDC9FD1C3A}</a:tableStyleId>
              </a:tblPr>
              <a:tblGrid>
                <a:gridCol w="1522392"/>
                <a:gridCol w="1241475"/>
                <a:gridCol w="5654600"/>
              </a:tblGrid>
              <a:tr h="370840">
                <a:tc>
                  <a:txBody>
                    <a:bodyPr/>
                    <a:lstStyle/>
                    <a:p>
                      <a:r>
                        <a:rPr lang="en-US" sz="1600" dirty="0" smtClean="0"/>
                        <a:t>Interface</a:t>
                      </a:r>
                      <a:endParaRPr lang="en-US" sz="1600" dirty="0"/>
                    </a:p>
                  </a:txBody>
                  <a:tcPr/>
                </a:tc>
                <a:tc>
                  <a:txBody>
                    <a:bodyPr/>
                    <a:lstStyle/>
                    <a:p>
                      <a:r>
                        <a:rPr lang="en-US" sz="1600" dirty="0" smtClean="0"/>
                        <a:t>Functional method</a:t>
                      </a:r>
                      <a:endParaRPr lang="en-US" sz="1600" dirty="0"/>
                    </a:p>
                  </a:txBody>
                  <a:tcPr/>
                </a:tc>
                <a:tc>
                  <a:txBody>
                    <a:bodyPr/>
                    <a:lstStyle/>
                    <a:p>
                      <a:r>
                        <a:rPr lang="en-US" sz="1600" dirty="0" smtClean="0"/>
                        <a:t>Extra</a:t>
                      </a:r>
                      <a:r>
                        <a:rPr lang="en-US" sz="1600" baseline="0" dirty="0" smtClean="0"/>
                        <a:t> methods</a:t>
                      </a:r>
                      <a:endParaRPr lang="en-US" sz="1600" dirty="0"/>
                    </a:p>
                  </a:txBody>
                  <a:tcPr/>
                </a:tc>
              </a:tr>
              <a:tr h="370840">
                <a:tc>
                  <a:txBody>
                    <a:bodyPr/>
                    <a:lstStyle/>
                    <a:p>
                      <a:r>
                        <a:rPr lang="en-US" sz="1200" dirty="0" smtClean="0">
                          <a:solidFill>
                            <a:srgbClr val="FF0000"/>
                          </a:solidFill>
                        </a:rPr>
                        <a:t>Function&lt;T,R&gt;</a:t>
                      </a:r>
                      <a:endParaRPr lang="en-US" sz="1200" dirty="0">
                        <a:solidFill>
                          <a:srgbClr val="FF0000"/>
                        </a:solidFill>
                      </a:endParaRPr>
                    </a:p>
                  </a:txBody>
                  <a:tcPr/>
                </a:tc>
                <a:tc>
                  <a:txBody>
                    <a:bodyPr/>
                    <a:lstStyle/>
                    <a:p>
                      <a:r>
                        <a:rPr lang="en-US" sz="1200" dirty="0" smtClean="0"/>
                        <a:t>R apply(T)</a:t>
                      </a:r>
                      <a:endParaRPr lang="en-US" sz="1200" dirty="0"/>
                    </a:p>
                  </a:txBody>
                  <a:tcPr/>
                </a:tc>
                <a:tc>
                  <a:txBody>
                    <a:bodyPr/>
                    <a:lstStyle/>
                    <a:p>
                      <a:r>
                        <a:rPr lang="en-US" sz="1200" b="1" dirty="0" smtClean="0"/>
                        <a:t>default</a:t>
                      </a:r>
                      <a:r>
                        <a:rPr lang="en-US" sz="1200" dirty="0" smtClean="0"/>
                        <a:t> &lt;V&gt; Function&lt;V, R&gt; compose(Function&lt;? super V, ? extends T&gt; before)</a:t>
                      </a:r>
                    </a:p>
                    <a:p>
                      <a:r>
                        <a:rPr lang="en-US" sz="1200" b="1" dirty="0" smtClean="0"/>
                        <a:t>default</a:t>
                      </a:r>
                      <a:r>
                        <a:rPr lang="en-US" sz="1200" dirty="0" smtClean="0"/>
                        <a:t> &lt;V&gt; Function&lt;T, V&gt; </a:t>
                      </a:r>
                      <a:r>
                        <a:rPr lang="en-US" sz="1200" dirty="0" err="1" smtClean="0"/>
                        <a:t>andThen</a:t>
                      </a:r>
                      <a:r>
                        <a:rPr lang="en-US" sz="1200" dirty="0" smtClean="0"/>
                        <a:t>(Function&lt;? super R, ? extends V&gt; after)</a:t>
                      </a:r>
                    </a:p>
                    <a:p>
                      <a:r>
                        <a:rPr lang="en-US" sz="1200" b="1" dirty="0" smtClean="0"/>
                        <a:t>static</a:t>
                      </a:r>
                      <a:r>
                        <a:rPr lang="en-US" sz="1200" dirty="0" smtClean="0"/>
                        <a:t> &lt;T&gt; Function&lt;T, T&gt; identity()</a:t>
                      </a:r>
                      <a:endParaRPr lang="en-US" sz="12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err="1" smtClean="0">
                          <a:solidFill>
                            <a:srgbClr val="FF0000"/>
                          </a:solidFill>
                        </a:rPr>
                        <a:t>BiFunction</a:t>
                      </a:r>
                      <a:r>
                        <a:rPr lang="en-US" sz="1200" dirty="0" smtClean="0">
                          <a:solidFill>
                            <a:srgbClr val="FF0000"/>
                          </a:solidFill>
                        </a:rPr>
                        <a:t>&lt;T,R&gt;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R apply(T,U)</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default</a:t>
                      </a:r>
                      <a:r>
                        <a:rPr lang="en-US" sz="1200" dirty="0" smtClean="0"/>
                        <a:t> &lt;V&gt; </a:t>
                      </a:r>
                      <a:r>
                        <a:rPr lang="en-US" sz="1200" dirty="0" err="1" smtClean="0"/>
                        <a:t>BiFunction</a:t>
                      </a:r>
                      <a:r>
                        <a:rPr lang="en-US" sz="1200" dirty="0" smtClean="0"/>
                        <a:t>&lt;T, U, V&gt; </a:t>
                      </a:r>
                      <a:r>
                        <a:rPr lang="en-US" sz="1200" dirty="0" err="1" smtClean="0"/>
                        <a:t>andThen</a:t>
                      </a:r>
                      <a:r>
                        <a:rPr lang="en-US" sz="1200" dirty="0" smtClean="0"/>
                        <a:t>(Function&lt;? super R, ? extends V&gt; after)</a:t>
                      </a:r>
                    </a:p>
                  </a:txBody>
                  <a:tcPr/>
                </a:tc>
              </a:tr>
              <a:tr h="370840">
                <a:tc>
                  <a:txBody>
                    <a:bodyPr/>
                    <a:lstStyle/>
                    <a:p>
                      <a:r>
                        <a:rPr lang="en-US" sz="1200" dirty="0" smtClean="0">
                          <a:solidFill>
                            <a:srgbClr val="FF0000"/>
                          </a:solidFill>
                        </a:rPr>
                        <a:t>Supplier&lt;T&gt;</a:t>
                      </a:r>
                      <a:endParaRPr lang="en-US" sz="1200" dirty="0">
                        <a:solidFill>
                          <a:srgbClr val="FF0000"/>
                        </a:solidFill>
                      </a:endParaRPr>
                    </a:p>
                  </a:txBody>
                  <a:tcPr/>
                </a:tc>
                <a:tc>
                  <a:txBody>
                    <a:bodyPr/>
                    <a:lstStyle/>
                    <a:p>
                      <a:r>
                        <a:rPr lang="en-US" sz="1200" dirty="0" smtClean="0"/>
                        <a:t>R get()</a:t>
                      </a:r>
                      <a:endParaRPr lang="en-US" sz="1200" dirty="0"/>
                    </a:p>
                  </a:txBody>
                  <a:tcPr/>
                </a:tc>
                <a:tc>
                  <a:txBody>
                    <a:bodyPr/>
                    <a:lstStyle/>
                    <a:p>
                      <a:r>
                        <a:rPr lang="en-US" sz="1200" dirty="0" smtClean="0"/>
                        <a:t>N/A</a:t>
                      </a:r>
                      <a:endParaRPr lang="en-US" sz="1200" dirty="0"/>
                    </a:p>
                  </a:txBody>
                  <a:tcPr/>
                </a:tc>
              </a:tr>
              <a:tr h="370840">
                <a:tc>
                  <a:txBody>
                    <a:bodyPr/>
                    <a:lstStyle/>
                    <a:p>
                      <a:r>
                        <a:rPr lang="en-US" sz="1200" dirty="0" smtClean="0">
                          <a:solidFill>
                            <a:srgbClr val="FF0000"/>
                          </a:solidFill>
                        </a:rPr>
                        <a:t>Consumer&lt;T&gt;</a:t>
                      </a:r>
                      <a:endParaRPr lang="en-US" sz="1200" dirty="0">
                        <a:solidFill>
                          <a:srgbClr val="FF0000"/>
                        </a:solidFill>
                      </a:endParaRPr>
                    </a:p>
                  </a:txBody>
                  <a:tcPr/>
                </a:tc>
                <a:tc>
                  <a:txBody>
                    <a:bodyPr/>
                    <a:lstStyle/>
                    <a:p>
                      <a:r>
                        <a:rPr lang="en-US" sz="1200" dirty="0" smtClean="0"/>
                        <a:t>void accept(T)</a:t>
                      </a:r>
                      <a:endParaRPr lang="en-US" sz="1200" dirty="0"/>
                    </a:p>
                  </a:txBody>
                  <a:tcPr/>
                </a:tc>
                <a:tc>
                  <a:txBody>
                    <a:bodyPr/>
                    <a:lstStyle/>
                    <a:p>
                      <a:r>
                        <a:rPr lang="en-US" sz="1200" b="1" kern="1200" dirty="0" smtClean="0">
                          <a:solidFill>
                            <a:schemeClr val="dk1"/>
                          </a:solidFill>
                          <a:latin typeface="+mn-lt"/>
                          <a:ea typeface="+mn-ea"/>
                          <a:cs typeface="+mn-cs"/>
                        </a:rPr>
                        <a:t>default</a:t>
                      </a:r>
                      <a:r>
                        <a:rPr lang="en-US" sz="1200" b="0" kern="1200" dirty="0" smtClean="0">
                          <a:solidFill>
                            <a:schemeClr val="dk1"/>
                          </a:solidFill>
                          <a:latin typeface="+mn-lt"/>
                          <a:ea typeface="+mn-ea"/>
                          <a:cs typeface="+mn-cs"/>
                        </a:rPr>
                        <a:t> Consumer&lt;T&gt; </a:t>
                      </a:r>
                      <a:r>
                        <a:rPr lang="en-US" sz="1200" b="0" kern="1200" dirty="0" err="1" smtClean="0">
                          <a:solidFill>
                            <a:schemeClr val="dk1"/>
                          </a:solidFill>
                          <a:latin typeface="+mn-lt"/>
                          <a:ea typeface="+mn-ea"/>
                          <a:cs typeface="+mn-cs"/>
                        </a:rPr>
                        <a:t>andThen</a:t>
                      </a:r>
                      <a:r>
                        <a:rPr lang="en-US" sz="1200" b="0" kern="1200" dirty="0" smtClean="0">
                          <a:solidFill>
                            <a:schemeClr val="dk1"/>
                          </a:solidFill>
                          <a:latin typeface="+mn-lt"/>
                          <a:ea typeface="+mn-ea"/>
                          <a:cs typeface="+mn-cs"/>
                        </a:rPr>
                        <a:t>(Consumer&lt;? super T&gt; after)</a:t>
                      </a:r>
                      <a:endParaRPr lang="en-US" sz="1200" b="0" dirty="0"/>
                    </a:p>
                  </a:txBody>
                  <a:tcPr/>
                </a:tc>
              </a:tr>
              <a:tr h="370840">
                <a:tc>
                  <a:txBody>
                    <a:bodyPr/>
                    <a:lstStyle/>
                    <a:p>
                      <a:r>
                        <a:rPr lang="en-US" sz="1200" b="0" dirty="0" err="1" smtClean="0">
                          <a:solidFill>
                            <a:srgbClr val="FF0000"/>
                          </a:solidFill>
                        </a:rPr>
                        <a:t>BiConsumer</a:t>
                      </a:r>
                      <a:r>
                        <a:rPr lang="en-US" sz="1200" b="0" dirty="0" smtClean="0">
                          <a:solidFill>
                            <a:srgbClr val="FF0000"/>
                          </a:solidFill>
                        </a:rPr>
                        <a:t>&lt;T,U&gt;</a:t>
                      </a:r>
                      <a:endParaRPr lang="en-US" sz="1200" b="0" dirty="0">
                        <a:solidFill>
                          <a:srgbClr val="FF0000"/>
                        </a:solidFill>
                      </a:endParaRPr>
                    </a:p>
                  </a:txBody>
                  <a:tcPr/>
                </a:tc>
                <a:tc>
                  <a:txBody>
                    <a:bodyPr/>
                    <a:lstStyle/>
                    <a:p>
                      <a:r>
                        <a:rPr lang="en-US" sz="1200" b="0" dirty="0" smtClean="0"/>
                        <a:t>void accept(T,U)</a:t>
                      </a:r>
                      <a:endParaRPr lang="en-US" sz="1200" b="0" dirty="0"/>
                    </a:p>
                  </a:txBody>
                  <a:tcPr/>
                </a:tc>
                <a:tc>
                  <a:txBody>
                    <a:bodyPr/>
                    <a:lstStyle/>
                    <a:p>
                      <a:r>
                        <a:rPr lang="en-US" sz="1200" b="1" dirty="0" smtClean="0"/>
                        <a:t>default</a:t>
                      </a:r>
                      <a:r>
                        <a:rPr lang="en-US" sz="1200" b="0" dirty="0" smtClean="0"/>
                        <a:t> </a:t>
                      </a:r>
                      <a:r>
                        <a:rPr lang="en-US" sz="1200" b="0" dirty="0" err="1" smtClean="0"/>
                        <a:t>BiConsumer</a:t>
                      </a:r>
                      <a:r>
                        <a:rPr lang="en-US" sz="1200" b="0" dirty="0" smtClean="0"/>
                        <a:t>&lt;T, U&gt; </a:t>
                      </a:r>
                      <a:r>
                        <a:rPr lang="en-US" sz="1200" b="0" dirty="0" err="1" smtClean="0"/>
                        <a:t>andThen</a:t>
                      </a:r>
                      <a:r>
                        <a:rPr lang="en-US" sz="1200" b="0" dirty="0" smtClean="0"/>
                        <a:t>(</a:t>
                      </a:r>
                      <a:r>
                        <a:rPr lang="en-US" sz="1200" b="0" dirty="0" err="1" smtClean="0"/>
                        <a:t>BiConsumer</a:t>
                      </a:r>
                      <a:r>
                        <a:rPr lang="en-US" sz="1200" b="0" dirty="0" smtClean="0"/>
                        <a:t>&lt;? super T, ? super U&gt; after)</a:t>
                      </a:r>
                      <a:endParaRPr lang="en-US" sz="1200" b="0" dirty="0"/>
                    </a:p>
                  </a:txBody>
                  <a:tcPr/>
                </a:tc>
              </a:tr>
              <a:tr h="370840">
                <a:tc>
                  <a:txBody>
                    <a:bodyPr/>
                    <a:lstStyle/>
                    <a:p>
                      <a:r>
                        <a:rPr lang="en-US" sz="1200" dirty="0" smtClean="0">
                          <a:solidFill>
                            <a:srgbClr val="FF0000"/>
                          </a:solidFill>
                        </a:rPr>
                        <a:t>UnaryOperator&lt;T&gt;</a:t>
                      </a:r>
                      <a:endParaRPr lang="en-US" sz="1200" dirty="0">
                        <a:solidFill>
                          <a:srgbClr val="FF0000"/>
                        </a:solidFill>
                      </a:endParaRPr>
                    </a:p>
                  </a:txBody>
                  <a:tcPr/>
                </a:tc>
                <a:tc>
                  <a:txBody>
                    <a:bodyPr/>
                    <a:lstStyle/>
                    <a:p>
                      <a:r>
                        <a:rPr lang="en-US" sz="1200" dirty="0" smtClean="0"/>
                        <a:t>T apply(T)</a:t>
                      </a:r>
                      <a:endParaRPr lang="en-US" sz="1200" dirty="0"/>
                    </a:p>
                  </a:txBody>
                  <a:tcPr/>
                </a:tc>
                <a:tc>
                  <a:txBody>
                    <a:bodyPr/>
                    <a:lstStyle/>
                    <a:p>
                      <a:r>
                        <a:rPr lang="en-US" sz="1200" b="1" kern="1200" dirty="0" smtClean="0">
                          <a:solidFill>
                            <a:schemeClr val="dk1"/>
                          </a:solidFill>
                          <a:latin typeface="+mn-lt"/>
                          <a:ea typeface="+mn-ea"/>
                          <a:cs typeface="+mn-cs"/>
                        </a:rPr>
                        <a:t>static</a:t>
                      </a:r>
                      <a:r>
                        <a:rPr lang="en-US" sz="1200" b="0" kern="1200" dirty="0" smtClean="0">
                          <a:solidFill>
                            <a:schemeClr val="dk1"/>
                          </a:solidFill>
                          <a:latin typeface="+mn-lt"/>
                          <a:ea typeface="+mn-ea"/>
                          <a:cs typeface="+mn-cs"/>
                        </a:rPr>
                        <a:t> &lt;T&gt; UnaryOperator&lt;T&gt; identity()</a:t>
                      </a:r>
                      <a:endParaRPr lang="en-US" sz="1200" b="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err="1" smtClean="0">
                          <a:solidFill>
                            <a:srgbClr val="FF0000"/>
                          </a:solidFill>
                        </a:rPr>
                        <a:t>BinaryOperator</a:t>
                      </a:r>
                      <a:r>
                        <a:rPr lang="en-US" sz="1200" dirty="0" smtClean="0">
                          <a:solidFill>
                            <a:srgbClr val="FF0000"/>
                          </a:solidFill>
                        </a:rPr>
                        <a:t>&lt;T&gt;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 apply(T,T)</a:t>
                      </a:r>
                    </a:p>
                  </a:txBody>
                  <a:tcPr/>
                </a:tc>
                <a:tc>
                  <a:txBody>
                    <a:bodyPr/>
                    <a:lstStyle/>
                    <a:p>
                      <a:r>
                        <a:rPr lang="en-US" sz="1200" b="1" dirty="0" smtClean="0"/>
                        <a:t>static</a:t>
                      </a:r>
                      <a:r>
                        <a:rPr lang="en-US" sz="1200" b="0" dirty="0" smtClean="0"/>
                        <a:t> &lt;T&gt; </a:t>
                      </a:r>
                      <a:r>
                        <a:rPr lang="en-US" sz="1200" b="0" dirty="0" err="1" smtClean="0"/>
                        <a:t>BinaryOperator</a:t>
                      </a:r>
                      <a:r>
                        <a:rPr lang="en-US" sz="1200" b="0" dirty="0" smtClean="0"/>
                        <a:t>&lt;T&gt; </a:t>
                      </a:r>
                      <a:r>
                        <a:rPr lang="en-US" sz="1200" b="0" dirty="0" err="1" smtClean="0"/>
                        <a:t>maxBy</a:t>
                      </a:r>
                      <a:r>
                        <a:rPr lang="en-US" sz="1200" b="0" dirty="0" smtClean="0"/>
                        <a:t>(Comparator&lt;? super T&gt; comparator)</a:t>
                      </a:r>
                    </a:p>
                    <a:p>
                      <a:r>
                        <a:rPr lang="en-US" sz="1200" b="1" dirty="0" smtClean="0"/>
                        <a:t>static</a:t>
                      </a:r>
                      <a:r>
                        <a:rPr lang="en-US" sz="1200" b="0" dirty="0" smtClean="0"/>
                        <a:t> &lt;T&gt; </a:t>
                      </a:r>
                      <a:r>
                        <a:rPr lang="en-US" sz="1200" b="0" dirty="0" err="1" smtClean="0"/>
                        <a:t>BinaryOperator</a:t>
                      </a:r>
                      <a:r>
                        <a:rPr lang="en-US" sz="1200" b="0" dirty="0" smtClean="0"/>
                        <a:t>&lt;T&gt; </a:t>
                      </a:r>
                      <a:r>
                        <a:rPr lang="en-US" sz="1200" b="0" dirty="0" err="1" smtClean="0"/>
                        <a:t>minBy</a:t>
                      </a:r>
                      <a:r>
                        <a:rPr lang="en-US" sz="1200" b="0" dirty="0" smtClean="0"/>
                        <a:t>(Comparator&lt;? super T&gt; comparator)</a:t>
                      </a:r>
                      <a:endParaRPr lang="en-US" sz="1200" b="0" dirty="0"/>
                    </a:p>
                  </a:txBody>
                  <a:tcPr/>
                </a:tc>
              </a:tr>
              <a:tr h="370840">
                <a:tc>
                  <a:txBody>
                    <a:bodyPr/>
                    <a:lstStyle/>
                    <a:p>
                      <a:r>
                        <a:rPr lang="en-US" sz="1200" dirty="0" smtClean="0">
                          <a:solidFill>
                            <a:srgbClr val="FF0000"/>
                          </a:solidFill>
                        </a:rPr>
                        <a:t>Predicate&lt;T&gt;</a:t>
                      </a:r>
                      <a:endParaRPr lang="en-US" sz="1200" dirty="0">
                        <a:solidFill>
                          <a:srgbClr val="FF0000"/>
                        </a:solidFill>
                      </a:endParaRPr>
                    </a:p>
                  </a:txBody>
                  <a:tcPr/>
                </a:tc>
                <a:tc>
                  <a:txBody>
                    <a:bodyPr/>
                    <a:lstStyle/>
                    <a:p>
                      <a:r>
                        <a:rPr lang="en-US" sz="1200" dirty="0" smtClean="0"/>
                        <a:t>boolean test(T)</a:t>
                      </a:r>
                      <a:endParaRPr lang="en-US" sz="1200" dirty="0"/>
                    </a:p>
                  </a:txBody>
                  <a:tcPr/>
                </a:tc>
                <a:tc>
                  <a:txBody>
                    <a:bodyPr/>
                    <a:lstStyle/>
                    <a:p>
                      <a:r>
                        <a:rPr lang="en-US" sz="1200" b="1" dirty="0" smtClean="0"/>
                        <a:t>default</a:t>
                      </a:r>
                      <a:r>
                        <a:rPr lang="en-US" sz="1200" dirty="0" smtClean="0"/>
                        <a:t> Predicate&lt;T&gt; and(Predicate&lt;? super T&gt; other)</a:t>
                      </a:r>
                    </a:p>
                    <a:p>
                      <a:r>
                        <a:rPr lang="en-US" sz="1200" b="1" dirty="0" smtClean="0"/>
                        <a:t>default</a:t>
                      </a:r>
                      <a:r>
                        <a:rPr lang="en-US" sz="1200" dirty="0" smtClean="0"/>
                        <a:t> Predicate&lt;T&gt; negate()</a:t>
                      </a:r>
                    </a:p>
                    <a:p>
                      <a:r>
                        <a:rPr lang="en-US" sz="1200" b="1" dirty="0" smtClean="0"/>
                        <a:t>default</a:t>
                      </a:r>
                      <a:r>
                        <a:rPr lang="en-US" sz="1200" dirty="0" smtClean="0"/>
                        <a:t> Predicate&lt;T&gt; or(Predicate&lt;? super T&gt; other)</a:t>
                      </a:r>
                    </a:p>
                    <a:p>
                      <a:r>
                        <a:rPr lang="en-US" sz="1200" b="1" dirty="0" smtClean="0"/>
                        <a:t>static</a:t>
                      </a:r>
                      <a:r>
                        <a:rPr lang="en-US" sz="1200" dirty="0" smtClean="0"/>
                        <a:t> &lt;T&gt; Predicate&lt;T&gt; </a:t>
                      </a:r>
                      <a:r>
                        <a:rPr lang="en-US" sz="1200" dirty="0" err="1" smtClean="0"/>
                        <a:t>isEqual</a:t>
                      </a:r>
                      <a:r>
                        <a:rPr lang="en-US" sz="1200" dirty="0" smtClean="0"/>
                        <a:t>(Object </a:t>
                      </a:r>
                      <a:r>
                        <a:rPr lang="en-US" sz="1200" dirty="0" err="1" smtClean="0"/>
                        <a:t>targetRef</a:t>
                      </a:r>
                      <a:r>
                        <a:rPr lang="en-US" sz="1200" dirty="0" smtClean="0"/>
                        <a:t>)</a:t>
                      </a:r>
                      <a:endParaRPr lang="en-US" sz="1200" dirty="0"/>
                    </a:p>
                  </a:txBody>
                  <a:tcPr/>
                </a:tc>
              </a:tr>
            </a:tbl>
          </a:graphicData>
        </a:graphic>
      </p:graphicFrame>
    </p:spTree>
    <p:extLst>
      <p:ext uri="{BB962C8B-B14F-4D97-AF65-F5344CB8AC3E}">
        <p14:creationId xmlns:p14="http://schemas.microsoft.com/office/powerpoint/2010/main" val="3789760933"/>
      </p:ext>
    </p:extLst>
  </p:cSld>
  <p:clrMapOvr>
    <a:masterClrMapping/>
  </p:clrMapOvr>
  <p:transition spd="med" advTm="1200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Topic 2-7 : Code </a:t>
            </a:r>
            <a:r>
              <a:rPr lang="en-CA" dirty="0"/>
              <a:t>that use primitive and binary variations </a:t>
            </a:r>
            <a:endParaRPr lang="en-US" dirty="0"/>
          </a:p>
        </p:txBody>
      </p:sp>
      <p:sp>
        <p:nvSpPr>
          <p:cNvPr id="3" name="Content Placeholder 2"/>
          <p:cNvSpPr>
            <a:spLocks noGrp="1"/>
          </p:cNvSpPr>
          <p:nvPr>
            <p:ph idx="1"/>
          </p:nvPr>
        </p:nvSpPr>
        <p:spPr>
          <a:xfrm>
            <a:off x="528638" y="885825"/>
            <a:ext cx="8085137" cy="1475635"/>
          </a:xfrm>
        </p:spPr>
        <p:txBody>
          <a:bodyPr/>
          <a:lstStyle/>
          <a:p>
            <a:r>
              <a:rPr lang="en-CA" sz="1200" dirty="0" smtClean="0">
                <a:solidFill>
                  <a:srgbClr val="FF0000"/>
                </a:solidFill>
              </a:rPr>
              <a:t>Goal: </a:t>
            </a:r>
            <a:r>
              <a:rPr lang="en-CA" sz="1200" dirty="0" smtClean="0"/>
              <a:t>to save on boxing and unboxing a few selected primitive variations of the 5 FIs have been introduced. The FM name may change to reflect the return type </a:t>
            </a:r>
            <a:r>
              <a:rPr lang="en-CA" sz="1200" dirty="0" smtClean="0">
                <a:solidFill>
                  <a:srgbClr val="FF0000"/>
                </a:solidFill>
              </a:rPr>
              <a:t>XXX</a:t>
            </a:r>
            <a:r>
              <a:rPr lang="en-CA" sz="1200" dirty="0" smtClean="0"/>
              <a:t> like </a:t>
            </a:r>
            <a:r>
              <a:rPr lang="en-CA" sz="1200" dirty="0" smtClean="0">
                <a:solidFill>
                  <a:srgbClr val="FF0000"/>
                </a:solidFill>
              </a:rPr>
              <a:t>XXX </a:t>
            </a:r>
            <a:r>
              <a:rPr lang="en-CA" sz="1200" dirty="0" err="1" smtClean="0">
                <a:solidFill>
                  <a:srgbClr val="FF0000"/>
                </a:solidFill>
              </a:rPr>
              <a:t>applyAsXXX</a:t>
            </a:r>
            <a:r>
              <a:rPr lang="en-CA" sz="1200" dirty="0" smtClean="0">
                <a:solidFill>
                  <a:srgbClr val="FF0000"/>
                </a:solidFill>
              </a:rPr>
              <a:t>() </a:t>
            </a:r>
            <a:r>
              <a:rPr lang="en-CA" sz="1200" dirty="0" smtClean="0"/>
              <a:t>(function) or </a:t>
            </a:r>
            <a:r>
              <a:rPr lang="en-CA" sz="1200" dirty="0" smtClean="0">
                <a:solidFill>
                  <a:srgbClr val="FF0000"/>
                </a:solidFill>
              </a:rPr>
              <a:t>XXX </a:t>
            </a:r>
            <a:r>
              <a:rPr lang="en-CA" sz="1200" dirty="0" err="1" smtClean="0">
                <a:solidFill>
                  <a:srgbClr val="FF0000"/>
                </a:solidFill>
              </a:rPr>
              <a:t>getAsXXX</a:t>
            </a:r>
            <a:r>
              <a:rPr lang="en-CA" sz="1200" dirty="0" smtClean="0">
                <a:solidFill>
                  <a:srgbClr val="FF0000"/>
                </a:solidFill>
              </a:rPr>
              <a:t>() </a:t>
            </a:r>
            <a:r>
              <a:rPr lang="en-CA" sz="1200" dirty="0" smtClean="0"/>
              <a:t>(supplier). Example:</a:t>
            </a:r>
          </a:p>
          <a:p>
            <a:pPr lvl="1"/>
            <a:r>
              <a:rPr lang="en-US" sz="1050" dirty="0" err="1" smtClean="0">
                <a:solidFill>
                  <a:srgbClr val="000000"/>
                </a:solidFill>
              </a:rPr>
              <a:t>ToDoubleBiFunction</a:t>
            </a:r>
            <a:r>
              <a:rPr lang="en-US" sz="1050" dirty="0" smtClean="0">
                <a:solidFill>
                  <a:srgbClr val="000000"/>
                </a:solidFill>
              </a:rPr>
              <a:t>&lt;Number</a:t>
            </a:r>
            <a:r>
              <a:rPr lang="en-US" sz="1050" dirty="0">
                <a:solidFill>
                  <a:srgbClr val="000000"/>
                </a:solidFill>
              </a:rPr>
              <a:t>, </a:t>
            </a:r>
            <a:r>
              <a:rPr lang="en-US" sz="1050" dirty="0" smtClean="0">
                <a:solidFill>
                  <a:srgbClr val="000000"/>
                </a:solidFill>
              </a:rPr>
              <a:t>Number&gt; </a:t>
            </a:r>
            <a:r>
              <a:rPr lang="en-US" sz="1050" dirty="0">
                <a:solidFill>
                  <a:srgbClr val="000000"/>
                </a:solidFill>
              </a:rPr>
              <a:t>tangent = (</a:t>
            </a:r>
            <a:r>
              <a:rPr lang="en-US" sz="1050" dirty="0" err="1">
                <a:solidFill>
                  <a:srgbClr val="000000"/>
                </a:solidFill>
              </a:rPr>
              <a:t>x,y</a:t>
            </a:r>
            <a:r>
              <a:rPr lang="en-US" sz="1050" dirty="0">
                <a:solidFill>
                  <a:srgbClr val="000000"/>
                </a:solidFill>
              </a:rPr>
              <a:t>) -&gt; </a:t>
            </a:r>
            <a:r>
              <a:rPr lang="en-US" sz="1050" dirty="0" err="1" smtClean="0">
                <a:solidFill>
                  <a:srgbClr val="000000"/>
                </a:solidFill>
              </a:rPr>
              <a:t>y.doubleValue</a:t>
            </a:r>
            <a:r>
              <a:rPr lang="en-US" sz="1050" dirty="0">
                <a:solidFill>
                  <a:srgbClr val="000000"/>
                </a:solidFill>
              </a:rPr>
              <a:t>() / </a:t>
            </a:r>
            <a:r>
              <a:rPr lang="en-US" sz="1050" dirty="0" err="1">
                <a:solidFill>
                  <a:srgbClr val="000000"/>
                </a:solidFill>
              </a:rPr>
              <a:t>x.doubleValue</a:t>
            </a:r>
            <a:r>
              <a:rPr lang="en-US" sz="1050" dirty="0" smtClean="0">
                <a:solidFill>
                  <a:srgbClr val="000000"/>
                </a:solidFill>
              </a:rPr>
              <a:t>();</a:t>
            </a:r>
            <a:endParaRPr lang="en-US" sz="1050" dirty="0">
              <a:solidFill>
                <a:srgbClr val="000000"/>
              </a:solidFill>
            </a:endParaRPr>
          </a:p>
          <a:p>
            <a:pPr lvl="1"/>
            <a:r>
              <a:rPr lang="en-US" sz="1050" dirty="0">
                <a:solidFill>
                  <a:srgbClr val="000000"/>
                </a:solidFill>
              </a:rPr>
              <a:t>final double result = </a:t>
            </a:r>
            <a:r>
              <a:rPr lang="en-US" sz="1050" dirty="0" err="1">
                <a:solidFill>
                  <a:srgbClr val="000000"/>
                </a:solidFill>
              </a:rPr>
              <a:t>tangent.</a:t>
            </a:r>
            <a:r>
              <a:rPr lang="en-US" sz="1050" dirty="0" err="1">
                <a:solidFill>
                  <a:srgbClr val="FF0000"/>
                </a:solidFill>
              </a:rPr>
              <a:t>applyAsDouble</a:t>
            </a:r>
            <a:r>
              <a:rPr lang="en-US" sz="1050" dirty="0">
                <a:solidFill>
                  <a:srgbClr val="000000"/>
                </a:solidFill>
              </a:rPr>
              <a:t>(</a:t>
            </a:r>
            <a:r>
              <a:rPr lang="en-US" sz="1050" u="sng" dirty="0">
                <a:solidFill>
                  <a:srgbClr val="000000"/>
                </a:solidFill>
              </a:rPr>
              <a:t>0.5, </a:t>
            </a:r>
            <a:r>
              <a:rPr lang="en-US" sz="1050" u="sng" dirty="0" err="1">
                <a:solidFill>
                  <a:srgbClr val="000000"/>
                </a:solidFill>
              </a:rPr>
              <a:t>Math.sqrt</a:t>
            </a:r>
            <a:r>
              <a:rPr lang="en-US" sz="1050" u="sng" dirty="0">
                <a:solidFill>
                  <a:srgbClr val="000000"/>
                </a:solidFill>
              </a:rPr>
              <a:t>(3) / 2</a:t>
            </a:r>
            <a:r>
              <a:rPr lang="en-US" sz="1050" u="sng" dirty="0" smtClean="0">
                <a:solidFill>
                  <a:srgbClr val="000000"/>
                </a:solidFill>
              </a:rPr>
              <a:t>);</a:t>
            </a:r>
          </a:p>
          <a:p>
            <a:r>
              <a:rPr lang="en-US" sz="1200" dirty="0" smtClean="0">
                <a:solidFill>
                  <a:schemeClr val="tx1"/>
                </a:solidFill>
              </a:rPr>
              <a:t>The primitive variants of the FI may miss the composition methods or other default/static methods.</a:t>
            </a:r>
            <a:endParaRPr lang="en-CA" sz="1200" dirty="0" smtClean="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437012197"/>
              </p:ext>
            </p:extLst>
          </p:nvPr>
        </p:nvGraphicFramePr>
        <p:xfrm>
          <a:off x="257453" y="2157275"/>
          <a:ext cx="8664606" cy="4258600"/>
        </p:xfrm>
        <a:graphic>
          <a:graphicData uri="http://schemas.openxmlformats.org/drawingml/2006/table">
            <a:tbl>
              <a:tblPr firstRow="1" bandRow="1">
                <a:tableStyleId>{5C22544A-7EE6-4342-B048-85BDC9FD1C3A}</a:tableStyleId>
              </a:tblPr>
              <a:tblGrid>
                <a:gridCol w="1287982"/>
                <a:gridCol w="1251954"/>
                <a:gridCol w="6124670"/>
              </a:tblGrid>
              <a:tr h="409030">
                <a:tc>
                  <a:txBody>
                    <a:bodyPr/>
                    <a:lstStyle/>
                    <a:p>
                      <a:pPr algn="ctr"/>
                      <a:r>
                        <a:rPr lang="en-US" sz="1000" dirty="0" smtClean="0"/>
                        <a:t>Interface</a:t>
                      </a:r>
                      <a:endParaRPr lang="en-US" sz="1000" dirty="0"/>
                    </a:p>
                  </a:txBody>
                  <a:tcPr/>
                </a:tc>
                <a:tc>
                  <a:txBody>
                    <a:bodyPr/>
                    <a:lstStyle/>
                    <a:p>
                      <a:pPr algn="ctr"/>
                      <a:r>
                        <a:rPr lang="en-US" sz="1000" dirty="0" smtClean="0"/>
                        <a:t>Functional method</a:t>
                      </a:r>
                      <a:endParaRPr lang="en-US" sz="1000" dirty="0"/>
                    </a:p>
                  </a:txBody>
                  <a:tcPr/>
                </a:tc>
                <a:tc>
                  <a:txBody>
                    <a:bodyPr/>
                    <a:lstStyle/>
                    <a:p>
                      <a:pPr algn="ctr"/>
                      <a:r>
                        <a:rPr lang="en-US" sz="1000" dirty="0" smtClean="0"/>
                        <a:t>Primitive variants</a:t>
                      </a:r>
                      <a:endParaRPr lang="en-US" sz="1000" dirty="0"/>
                    </a:p>
                  </a:txBody>
                  <a:tcPr/>
                </a:tc>
              </a:tr>
              <a:tr h="1195626">
                <a:tc>
                  <a:txBody>
                    <a:bodyPr/>
                    <a:lstStyle/>
                    <a:p>
                      <a:r>
                        <a:rPr lang="en-US" sz="1000" dirty="0" smtClean="0">
                          <a:solidFill>
                            <a:srgbClr val="FF0000"/>
                          </a:solidFill>
                        </a:rPr>
                        <a:t>Function&lt;T,R&gt;</a:t>
                      </a:r>
                      <a:endParaRPr lang="en-US" sz="1000" dirty="0">
                        <a:solidFill>
                          <a:srgbClr val="FF0000"/>
                        </a:solidFill>
                      </a:endParaRPr>
                    </a:p>
                  </a:txBody>
                  <a:tcPr/>
                </a:tc>
                <a:tc>
                  <a:txBody>
                    <a:bodyPr/>
                    <a:lstStyle/>
                    <a:p>
                      <a:r>
                        <a:rPr lang="en-US" sz="1000" dirty="0" smtClean="0"/>
                        <a:t>R apply(T)</a:t>
                      </a:r>
                      <a:endParaRPr lang="en-US" sz="1000" dirty="0"/>
                    </a:p>
                  </a:txBody>
                  <a:tcPr/>
                </a:tc>
                <a:tc>
                  <a:txBody>
                    <a:bodyPr/>
                    <a:lstStyle/>
                    <a:p>
                      <a:r>
                        <a:rPr lang="en-US" sz="1000" b="0" i="0" u="none" strike="noStrike" kern="1200" baseline="0" dirty="0" err="1" smtClean="0">
                          <a:solidFill>
                            <a:schemeClr val="dk1"/>
                          </a:solidFill>
                          <a:latin typeface="+mn-lt"/>
                          <a:ea typeface="+mn-ea"/>
                          <a:cs typeface="+mn-cs"/>
                        </a:rPr>
                        <a:t>IntFunction</a:t>
                      </a:r>
                      <a:r>
                        <a:rPr lang="en-US" sz="1000" b="0" i="0" u="none" strike="noStrike" kern="1200" baseline="0" dirty="0" smtClean="0">
                          <a:solidFill>
                            <a:schemeClr val="dk1"/>
                          </a:solidFill>
                          <a:latin typeface="+mn-lt"/>
                          <a:ea typeface="+mn-ea"/>
                          <a:cs typeface="+mn-cs"/>
                        </a:rPr>
                        <a:t>&lt;R&gt;</a:t>
                      </a:r>
                      <a:r>
                        <a:rPr lang="en-CA" sz="1000" dirty="0" smtClean="0"/>
                        <a:t>							</a:t>
                      </a:r>
                      <a:r>
                        <a:rPr lang="en-US" sz="1000" b="0" i="0" u="none" strike="noStrike" kern="1200" baseline="0" dirty="0" err="1" smtClean="0">
                          <a:solidFill>
                            <a:schemeClr val="dk1"/>
                          </a:solidFill>
                          <a:latin typeface="+mn-lt"/>
                          <a:ea typeface="+mn-ea"/>
                          <a:cs typeface="+mn-cs"/>
                        </a:rPr>
                        <a:t>ToIntFunction</a:t>
                      </a:r>
                      <a:r>
                        <a:rPr lang="en-US" sz="1000" b="0" i="0" u="none" strike="noStrike" kern="1200" baseline="0" dirty="0" smtClean="0">
                          <a:solidFill>
                            <a:schemeClr val="dk1"/>
                          </a:solidFill>
                          <a:latin typeface="+mn-lt"/>
                          <a:ea typeface="+mn-ea"/>
                          <a:cs typeface="+mn-cs"/>
                        </a:rPr>
                        <a:t>&lt;T&gt;</a:t>
                      </a:r>
                    </a:p>
                    <a:p>
                      <a:r>
                        <a:rPr lang="en-CA" sz="1000" dirty="0" smtClean="0"/>
                        <a:t>				</a:t>
                      </a:r>
                      <a:r>
                        <a:rPr lang="en-US" sz="1000" b="0" i="0" u="none" strike="noStrike" kern="1200" baseline="0" dirty="0" err="1" smtClean="0">
                          <a:solidFill>
                            <a:schemeClr val="dk1"/>
                          </a:solidFill>
                          <a:latin typeface="+mn-lt"/>
                          <a:ea typeface="+mn-ea"/>
                          <a:cs typeface="+mn-cs"/>
                        </a:rPr>
                        <a:t>IntToDoubleFunction</a:t>
                      </a:r>
                      <a:endParaRPr lang="en-US" sz="1000" b="0" i="0" u="none" strike="noStrike" kern="1200" baseline="0" dirty="0" smtClean="0">
                        <a:solidFill>
                          <a:schemeClr val="dk1"/>
                        </a:solidFill>
                        <a:latin typeface="+mn-lt"/>
                        <a:ea typeface="+mn-ea"/>
                        <a:cs typeface="+mn-cs"/>
                      </a:endParaRPr>
                    </a:p>
                    <a:p>
                      <a:r>
                        <a:rPr lang="en-CA" sz="1000" dirty="0" smtClean="0"/>
                        <a:t>				</a:t>
                      </a:r>
                      <a:r>
                        <a:rPr lang="en-US" sz="1000" b="0" i="0" u="none" strike="noStrike" kern="1200" baseline="0" dirty="0" err="1" smtClean="0">
                          <a:solidFill>
                            <a:schemeClr val="dk1"/>
                          </a:solidFill>
                          <a:latin typeface="+mn-lt"/>
                          <a:ea typeface="+mn-ea"/>
                          <a:cs typeface="+mn-cs"/>
                        </a:rPr>
                        <a:t>IntToLongFunction</a:t>
                      </a:r>
                      <a:endParaRPr lang="en-US" sz="1000" b="0" i="0" u="none" strike="noStrike" kern="1200" baseline="0" dirty="0" smtClean="0">
                        <a:solidFill>
                          <a:schemeClr val="dk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baseline="0" dirty="0" err="1" smtClean="0">
                          <a:solidFill>
                            <a:schemeClr val="dk1"/>
                          </a:solidFill>
                          <a:latin typeface="+mn-lt"/>
                          <a:ea typeface="+mn-ea"/>
                          <a:cs typeface="+mn-cs"/>
                        </a:rPr>
                        <a:t>LongFunction</a:t>
                      </a:r>
                      <a:r>
                        <a:rPr lang="en-US" sz="1000" b="0" i="0" u="none" strike="noStrike" kern="1200" baseline="0" dirty="0" smtClean="0">
                          <a:solidFill>
                            <a:schemeClr val="dk1"/>
                          </a:solidFill>
                          <a:latin typeface="+mn-lt"/>
                          <a:ea typeface="+mn-ea"/>
                          <a:cs typeface="+mn-cs"/>
                        </a:rPr>
                        <a:t>&lt;R&gt;</a:t>
                      </a:r>
                      <a:r>
                        <a:rPr lang="en-CA" sz="1000" dirty="0" smtClean="0"/>
                        <a:t>						</a:t>
                      </a:r>
                      <a:r>
                        <a:rPr lang="en-US" sz="1000" b="0" i="0" u="none" strike="noStrike" kern="1200" baseline="0" dirty="0" err="1" smtClean="0">
                          <a:solidFill>
                            <a:schemeClr val="dk1"/>
                          </a:solidFill>
                          <a:latin typeface="+mn-lt"/>
                          <a:ea typeface="+mn-ea"/>
                          <a:cs typeface="+mn-cs"/>
                        </a:rPr>
                        <a:t>ToLongFunction</a:t>
                      </a:r>
                      <a:r>
                        <a:rPr lang="en-US" sz="1000" b="0" i="0" u="none" strike="noStrike" kern="1200" baseline="0" dirty="0" smtClean="0">
                          <a:solidFill>
                            <a:schemeClr val="dk1"/>
                          </a:solidFill>
                          <a:latin typeface="+mn-lt"/>
                          <a:ea typeface="+mn-ea"/>
                          <a:cs typeface="+mn-cs"/>
                        </a:rPr>
                        <a:t>&lt;T&gt;</a:t>
                      </a:r>
                    </a:p>
                    <a:p>
                      <a:r>
                        <a:rPr lang="en-CA" sz="1000" dirty="0" smtClean="0"/>
                        <a:t>				</a:t>
                      </a:r>
                      <a:r>
                        <a:rPr lang="en-US" sz="1000" b="0" i="0" u="none" strike="noStrike" kern="1200" baseline="0" dirty="0" err="1" smtClean="0">
                          <a:solidFill>
                            <a:schemeClr val="dk1"/>
                          </a:solidFill>
                          <a:latin typeface="+mn-lt"/>
                          <a:ea typeface="+mn-ea"/>
                          <a:cs typeface="+mn-cs"/>
                        </a:rPr>
                        <a:t>LongToDoubleFunction</a:t>
                      </a:r>
                      <a:endParaRPr lang="en-US" sz="1000" b="0" i="0" u="none" strike="noStrike" kern="1200" baseline="0" dirty="0" smtClean="0">
                        <a:solidFill>
                          <a:schemeClr val="dk1"/>
                        </a:solidFill>
                        <a:latin typeface="+mn-lt"/>
                        <a:ea typeface="+mn-ea"/>
                        <a:cs typeface="+mn-cs"/>
                      </a:endParaRPr>
                    </a:p>
                    <a:p>
                      <a:r>
                        <a:rPr lang="en-CA" sz="1000" dirty="0" smtClean="0"/>
                        <a:t>				</a:t>
                      </a:r>
                      <a:r>
                        <a:rPr lang="en-US" sz="1000" b="0" i="0" u="none" strike="noStrike" kern="1200" baseline="0" dirty="0" err="1" smtClean="0">
                          <a:solidFill>
                            <a:schemeClr val="dk1"/>
                          </a:solidFill>
                          <a:latin typeface="+mn-lt"/>
                          <a:ea typeface="+mn-ea"/>
                          <a:cs typeface="+mn-cs"/>
                        </a:rPr>
                        <a:t>LongToIntFunction</a:t>
                      </a:r>
                      <a:endParaRPr lang="en-US" sz="1000" b="0" i="0" u="none" strike="noStrike" kern="1200" baseline="0" dirty="0" smtClean="0">
                        <a:solidFill>
                          <a:schemeClr val="dk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baseline="0" dirty="0" err="1" smtClean="0">
                          <a:solidFill>
                            <a:schemeClr val="dk1"/>
                          </a:solidFill>
                          <a:latin typeface="+mn-lt"/>
                          <a:ea typeface="+mn-ea"/>
                          <a:cs typeface="+mn-cs"/>
                        </a:rPr>
                        <a:t>DoubleFunction</a:t>
                      </a:r>
                      <a:r>
                        <a:rPr lang="en-US" sz="1000" b="0" i="0" u="none" strike="noStrike" kern="1200" baseline="0" dirty="0" smtClean="0">
                          <a:solidFill>
                            <a:schemeClr val="dk1"/>
                          </a:solidFill>
                          <a:latin typeface="+mn-lt"/>
                          <a:ea typeface="+mn-ea"/>
                          <a:cs typeface="+mn-cs"/>
                        </a:rPr>
                        <a:t>&lt;R&gt;</a:t>
                      </a:r>
                      <a:r>
                        <a:rPr lang="en-CA" sz="1000" dirty="0" smtClean="0"/>
                        <a:t>						</a:t>
                      </a:r>
                      <a:r>
                        <a:rPr lang="en-US" sz="1000" b="0" i="0" u="none" strike="noStrike" kern="1200" baseline="0" dirty="0" err="1" smtClean="0">
                          <a:solidFill>
                            <a:schemeClr val="dk1"/>
                          </a:solidFill>
                          <a:latin typeface="+mn-lt"/>
                          <a:ea typeface="+mn-ea"/>
                          <a:cs typeface="+mn-cs"/>
                        </a:rPr>
                        <a:t>ToDoubleFunction</a:t>
                      </a:r>
                      <a:r>
                        <a:rPr lang="en-US" sz="1000" b="0" i="0" u="none" strike="noStrike" kern="1200" baseline="0" dirty="0" smtClean="0">
                          <a:solidFill>
                            <a:schemeClr val="dk1"/>
                          </a:solidFill>
                          <a:latin typeface="+mn-lt"/>
                          <a:ea typeface="+mn-ea"/>
                          <a:cs typeface="+mn-cs"/>
                        </a:rPr>
                        <a:t>&lt;T&gt;</a:t>
                      </a:r>
                    </a:p>
                  </a:txBody>
                  <a:tcPr/>
                </a:tc>
              </a:tr>
              <a:tr h="566350">
                <a:tc>
                  <a:txBody>
                    <a:bodyPr/>
                    <a:lstStyle/>
                    <a:p>
                      <a:r>
                        <a:rPr lang="en-US" sz="1000" dirty="0" err="1" smtClean="0">
                          <a:solidFill>
                            <a:srgbClr val="FF0000"/>
                          </a:solidFill>
                        </a:rPr>
                        <a:t>BiFunction</a:t>
                      </a:r>
                      <a:r>
                        <a:rPr lang="en-US" sz="1000" dirty="0" smtClean="0">
                          <a:solidFill>
                            <a:srgbClr val="FF0000"/>
                          </a:solidFill>
                        </a:rPr>
                        <a:t>&lt;T,U,R&gt;</a:t>
                      </a:r>
                      <a:endParaRPr lang="en-US" sz="1000" dirty="0">
                        <a:solidFill>
                          <a:srgbClr val="FF0000"/>
                        </a:solidFill>
                      </a:endParaRPr>
                    </a:p>
                  </a:txBody>
                  <a:tcPr/>
                </a:tc>
                <a:tc>
                  <a:txBody>
                    <a:bodyPr/>
                    <a:lstStyle/>
                    <a:p>
                      <a:r>
                        <a:rPr lang="en-US" sz="1000" dirty="0" smtClean="0"/>
                        <a:t>R apply(T,U)</a:t>
                      </a:r>
                      <a:endParaRPr lang="en-US" sz="1000" dirty="0"/>
                    </a:p>
                  </a:txBody>
                  <a:tcPr/>
                </a:tc>
                <a:tc>
                  <a:txBody>
                    <a:bodyPr/>
                    <a:lstStyle/>
                    <a:p>
                      <a:r>
                        <a:rPr lang="en-CA" sz="1000" dirty="0" smtClean="0"/>
                        <a:t>								</a:t>
                      </a:r>
                      <a:r>
                        <a:rPr lang="en-US" sz="1000" b="0" i="0" u="none" strike="noStrike" kern="1200" baseline="0" dirty="0" err="1" smtClean="0">
                          <a:solidFill>
                            <a:schemeClr val="dk1"/>
                          </a:solidFill>
                          <a:latin typeface="+mn-lt"/>
                          <a:ea typeface="+mn-ea"/>
                          <a:cs typeface="+mn-cs"/>
                        </a:rPr>
                        <a:t>ToIntBiFunction</a:t>
                      </a:r>
                      <a:r>
                        <a:rPr lang="en-US" sz="1000" b="0" i="0" u="none" strike="noStrike" kern="1200" baseline="0" dirty="0" smtClean="0">
                          <a:solidFill>
                            <a:schemeClr val="dk1"/>
                          </a:solidFill>
                          <a:latin typeface="+mn-lt"/>
                          <a:ea typeface="+mn-ea"/>
                          <a:cs typeface="+mn-cs"/>
                        </a:rPr>
                        <a:t>&lt;T, U&gt;</a:t>
                      </a:r>
                    </a:p>
                    <a:p>
                      <a:r>
                        <a:rPr lang="en-CA" sz="1000" dirty="0" smtClean="0"/>
                        <a:t>								</a:t>
                      </a:r>
                      <a:r>
                        <a:rPr lang="en-US" sz="1000" b="0" i="0" u="none" strike="noStrike" kern="1200" baseline="0" dirty="0" err="1" smtClean="0">
                          <a:solidFill>
                            <a:schemeClr val="dk1"/>
                          </a:solidFill>
                          <a:latin typeface="+mn-lt"/>
                          <a:ea typeface="+mn-ea"/>
                          <a:cs typeface="+mn-cs"/>
                        </a:rPr>
                        <a:t>ToLongBiFunction</a:t>
                      </a:r>
                      <a:r>
                        <a:rPr lang="en-US" sz="1000" b="0" i="0" u="none" strike="noStrike" kern="1200" baseline="0" dirty="0" smtClean="0">
                          <a:solidFill>
                            <a:schemeClr val="dk1"/>
                          </a:solidFill>
                          <a:latin typeface="+mn-lt"/>
                          <a:ea typeface="+mn-ea"/>
                          <a:cs typeface="+mn-cs"/>
                        </a:rPr>
                        <a:t>&lt;T, U&gt;</a:t>
                      </a:r>
                    </a:p>
                    <a:p>
                      <a:r>
                        <a:rPr lang="en-CA" sz="1000" dirty="0" smtClean="0"/>
                        <a:t>								</a:t>
                      </a:r>
                      <a:r>
                        <a:rPr lang="en-US" sz="1000" b="0" i="0" u="none" strike="noStrike" kern="1200" baseline="0" dirty="0" err="1" smtClean="0">
                          <a:solidFill>
                            <a:schemeClr val="dk1"/>
                          </a:solidFill>
                          <a:latin typeface="+mn-lt"/>
                          <a:ea typeface="+mn-ea"/>
                          <a:cs typeface="+mn-cs"/>
                        </a:rPr>
                        <a:t>ToDoubleBiFunction</a:t>
                      </a:r>
                      <a:r>
                        <a:rPr lang="en-US" sz="1000" b="0" i="0" u="none" strike="noStrike" kern="1200" baseline="0" dirty="0" smtClean="0">
                          <a:solidFill>
                            <a:schemeClr val="dk1"/>
                          </a:solidFill>
                          <a:latin typeface="+mn-lt"/>
                          <a:ea typeface="+mn-ea"/>
                          <a:cs typeface="+mn-cs"/>
                        </a:rPr>
                        <a:t>&lt;T, U&gt;</a:t>
                      </a:r>
                      <a:endParaRPr lang="en-US" sz="1000" dirty="0"/>
                    </a:p>
                  </a:txBody>
                  <a:tcPr/>
                </a:tc>
              </a:tr>
              <a:tr h="251711">
                <a:tc>
                  <a:txBody>
                    <a:bodyPr/>
                    <a:lstStyle/>
                    <a:p>
                      <a:r>
                        <a:rPr lang="en-US" sz="1000" dirty="0" smtClean="0">
                          <a:solidFill>
                            <a:srgbClr val="FF0000"/>
                          </a:solidFill>
                        </a:rPr>
                        <a:t>Supplier&lt;T&gt;</a:t>
                      </a:r>
                      <a:endParaRPr lang="en-US" sz="1000" dirty="0">
                        <a:solidFill>
                          <a:srgbClr val="FF0000"/>
                        </a:solidFill>
                      </a:endParaRPr>
                    </a:p>
                  </a:txBody>
                  <a:tcPr/>
                </a:tc>
                <a:tc>
                  <a:txBody>
                    <a:bodyPr/>
                    <a:lstStyle/>
                    <a:p>
                      <a:r>
                        <a:rPr lang="en-US" sz="1000" dirty="0" smtClean="0"/>
                        <a:t>R get()</a:t>
                      </a:r>
                      <a:endParaRPr lang="en-US" sz="1000" dirty="0"/>
                    </a:p>
                  </a:txBody>
                  <a:tcPr/>
                </a:tc>
                <a:tc>
                  <a:txBody>
                    <a:bodyPr/>
                    <a:lstStyle/>
                    <a:p>
                      <a:r>
                        <a:rPr lang="en-US" sz="1000" b="0" i="0" u="none" strike="noStrike" kern="1200" baseline="0" dirty="0" err="1" smtClean="0">
                          <a:solidFill>
                            <a:schemeClr val="dk1"/>
                          </a:solidFill>
                          <a:latin typeface="+mn-lt"/>
                          <a:ea typeface="+mn-ea"/>
                          <a:cs typeface="+mn-cs"/>
                        </a:rPr>
                        <a:t>BooleanSupplier</a:t>
                      </a:r>
                      <a:r>
                        <a:rPr lang="en-CA" sz="1000" dirty="0" smtClean="0"/>
                        <a:t>	</a:t>
                      </a:r>
                      <a:r>
                        <a:rPr lang="en-US" sz="1000" b="0" i="0" u="none" strike="noStrike" kern="1200" baseline="0" dirty="0" err="1" smtClean="0">
                          <a:solidFill>
                            <a:schemeClr val="dk1"/>
                          </a:solidFill>
                          <a:latin typeface="+mn-lt"/>
                          <a:ea typeface="+mn-ea"/>
                          <a:cs typeface="+mn-cs"/>
                        </a:rPr>
                        <a:t>IntSupplier</a:t>
                      </a:r>
                      <a:r>
                        <a:rPr lang="en-CA" sz="1000" dirty="0" smtClean="0"/>
                        <a:t>		</a:t>
                      </a:r>
                      <a:r>
                        <a:rPr lang="en-US" sz="1000" b="0" i="0" u="none" strike="noStrike" kern="1200" baseline="0" dirty="0" err="1" smtClean="0">
                          <a:solidFill>
                            <a:schemeClr val="dk1"/>
                          </a:solidFill>
                          <a:latin typeface="+mn-lt"/>
                          <a:ea typeface="+mn-ea"/>
                          <a:cs typeface="+mn-cs"/>
                        </a:rPr>
                        <a:t>LongSupplier</a:t>
                      </a:r>
                      <a:r>
                        <a:rPr lang="en-CA" sz="1000" dirty="0" smtClean="0"/>
                        <a:t>		</a:t>
                      </a:r>
                      <a:r>
                        <a:rPr lang="en-US" sz="1000" b="0" i="0" u="none" strike="noStrike" kern="1200" baseline="0" dirty="0" err="1" smtClean="0">
                          <a:solidFill>
                            <a:schemeClr val="dk1"/>
                          </a:solidFill>
                          <a:latin typeface="+mn-lt"/>
                          <a:ea typeface="+mn-ea"/>
                          <a:cs typeface="+mn-cs"/>
                        </a:rPr>
                        <a:t>DoubleSupplier</a:t>
                      </a:r>
                      <a:endParaRPr lang="en-US" sz="1000" dirty="0"/>
                    </a:p>
                  </a:txBody>
                  <a:tcPr/>
                </a:tc>
              </a:tr>
              <a:tr h="267601">
                <a:tc>
                  <a:txBody>
                    <a:bodyPr/>
                    <a:lstStyle/>
                    <a:p>
                      <a:r>
                        <a:rPr lang="en-US" sz="1000" dirty="0" smtClean="0">
                          <a:solidFill>
                            <a:srgbClr val="FF0000"/>
                          </a:solidFill>
                        </a:rPr>
                        <a:t>Consumer&lt;T&gt;</a:t>
                      </a:r>
                      <a:endParaRPr lang="en-US" sz="1000" dirty="0">
                        <a:solidFill>
                          <a:srgbClr val="FF0000"/>
                        </a:solidFill>
                      </a:endParaRPr>
                    </a:p>
                  </a:txBody>
                  <a:tcPr/>
                </a:tc>
                <a:tc>
                  <a:txBody>
                    <a:bodyPr/>
                    <a:lstStyle/>
                    <a:p>
                      <a:r>
                        <a:rPr lang="en-US" sz="1000" dirty="0" smtClean="0"/>
                        <a:t>void accept(T)</a:t>
                      </a:r>
                      <a:endParaRPr lang="en-US" sz="1000" dirty="0"/>
                    </a:p>
                  </a:txBody>
                  <a:tcPr/>
                </a:tc>
                <a:tc>
                  <a:txBody>
                    <a:bodyPr/>
                    <a:lstStyle/>
                    <a:p>
                      <a:r>
                        <a:rPr lang="en-CA" sz="1000" dirty="0" smtClean="0"/>
                        <a:t>			</a:t>
                      </a:r>
                      <a:r>
                        <a:rPr lang="en-US" sz="1000" b="0" i="0" u="none" strike="noStrike" kern="1200" baseline="0" dirty="0" smtClean="0">
                          <a:solidFill>
                            <a:schemeClr val="dk1"/>
                          </a:solidFill>
                          <a:latin typeface="+mn-lt"/>
                          <a:ea typeface="+mn-ea"/>
                          <a:cs typeface="+mn-cs"/>
                        </a:rPr>
                        <a:t>IntConsumer</a:t>
                      </a:r>
                      <a:r>
                        <a:rPr lang="en-CA" sz="1000" dirty="0" smtClean="0"/>
                        <a:t>		</a:t>
                      </a:r>
                      <a:r>
                        <a:rPr lang="en-US" sz="1000" b="0" i="0" u="none" strike="noStrike" kern="1200" baseline="0" dirty="0" err="1" smtClean="0">
                          <a:solidFill>
                            <a:schemeClr val="dk1"/>
                          </a:solidFill>
                          <a:latin typeface="+mn-lt"/>
                          <a:ea typeface="+mn-ea"/>
                          <a:cs typeface="+mn-cs"/>
                        </a:rPr>
                        <a:t>LongConsumer</a:t>
                      </a:r>
                      <a:r>
                        <a:rPr lang="en-CA" sz="1000" dirty="0" smtClean="0"/>
                        <a:t>		</a:t>
                      </a:r>
                      <a:r>
                        <a:rPr lang="en-US" sz="1000" b="0" i="0" u="none" strike="noStrike" kern="1200" baseline="0" dirty="0" err="1" smtClean="0">
                          <a:solidFill>
                            <a:schemeClr val="dk1"/>
                          </a:solidFill>
                          <a:latin typeface="+mn-lt"/>
                          <a:ea typeface="+mn-ea"/>
                          <a:cs typeface="+mn-cs"/>
                        </a:rPr>
                        <a:t>DoubleConsumer</a:t>
                      </a:r>
                      <a:endParaRPr lang="en-US" sz="1000" dirty="0"/>
                    </a:p>
                  </a:txBody>
                  <a:tcPr/>
                </a:tc>
              </a:tr>
              <a:tr h="277013">
                <a:tc>
                  <a:txBody>
                    <a:bodyPr/>
                    <a:lstStyle/>
                    <a:p>
                      <a:r>
                        <a:rPr lang="en-US" sz="1000" dirty="0" err="1" smtClean="0">
                          <a:solidFill>
                            <a:srgbClr val="FF0000"/>
                          </a:solidFill>
                        </a:rPr>
                        <a:t>BiConsumer</a:t>
                      </a:r>
                      <a:r>
                        <a:rPr lang="en-US" sz="1000" dirty="0" smtClean="0">
                          <a:solidFill>
                            <a:srgbClr val="FF0000"/>
                          </a:solidFill>
                        </a:rPr>
                        <a:t>&lt;T,U&gt;</a:t>
                      </a:r>
                      <a:endParaRPr lang="en-US" sz="1000" dirty="0">
                        <a:solidFill>
                          <a:srgbClr val="FF0000"/>
                        </a:solidFill>
                      </a:endParaRPr>
                    </a:p>
                  </a:txBody>
                  <a:tcPr/>
                </a:tc>
                <a:tc>
                  <a:txBody>
                    <a:bodyPr/>
                    <a:lstStyle/>
                    <a:p>
                      <a:r>
                        <a:rPr lang="en-US" sz="1000" dirty="0" smtClean="0"/>
                        <a:t>void accept(T,U)</a:t>
                      </a:r>
                      <a:endParaRPr lang="en-US" sz="1000" dirty="0"/>
                    </a:p>
                  </a:txBody>
                  <a:tcPr/>
                </a:tc>
                <a:tc>
                  <a:txBody>
                    <a:bodyPr/>
                    <a:lstStyle/>
                    <a:p>
                      <a:r>
                        <a:rPr lang="en-CA" sz="1000" dirty="0" smtClean="0"/>
                        <a:t>			</a:t>
                      </a:r>
                      <a:r>
                        <a:rPr lang="en-US" sz="1000" b="0" i="0" u="none" strike="noStrike" kern="1200" baseline="0" dirty="0" err="1" smtClean="0">
                          <a:solidFill>
                            <a:schemeClr val="dk1"/>
                          </a:solidFill>
                          <a:latin typeface="+mn-lt"/>
                          <a:ea typeface="+mn-ea"/>
                          <a:cs typeface="+mn-cs"/>
                        </a:rPr>
                        <a:t>ObjIntConsumer</a:t>
                      </a:r>
                      <a:r>
                        <a:rPr lang="en-US" sz="1000" b="0" i="0" u="none" strike="noStrike" kern="1200" baseline="0" dirty="0" smtClean="0">
                          <a:solidFill>
                            <a:schemeClr val="dk1"/>
                          </a:solidFill>
                          <a:latin typeface="+mn-lt"/>
                          <a:ea typeface="+mn-ea"/>
                          <a:cs typeface="+mn-cs"/>
                        </a:rPr>
                        <a:t>&lt;T&gt;</a:t>
                      </a:r>
                      <a:r>
                        <a:rPr lang="en-CA" sz="1000" dirty="0" smtClean="0"/>
                        <a:t>	</a:t>
                      </a:r>
                      <a:r>
                        <a:rPr lang="en-US" sz="1000" b="0" i="0" u="none" strike="noStrike" kern="1200" baseline="0" dirty="0" err="1" smtClean="0">
                          <a:solidFill>
                            <a:schemeClr val="dk1"/>
                          </a:solidFill>
                          <a:latin typeface="+mn-lt"/>
                          <a:ea typeface="+mn-ea"/>
                          <a:cs typeface="+mn-cs"/>
                        </a:rPr>
                        <a:t>ObjLongConsumer</a:t>
                      </a:r>
                      <a:r>
                        <a:rPr lang="en-US" sz="1000" b="0" i="0" u="none" strike="noStrike" kern="1200" baseline="0" dirty="0" smtClean="0">
                          <a:solidFill>
                            <a:schemeClr val="dk1"/>
                          </a:solidFill>
                          <a:latin typeface="+mn-lt"/>
                          <a:ea typeface="+mn-ea"/>
                          <a:cs typeface="+mn-cs"/>
                        </a:rPr>
                        <a:t>&lt;T&gt;</a:t>
                      </a:r>
                      <a:r>
                        <a:rPr lang="en-CA" sz="1000" dirty="0" smtClean="0"/>
                        <a:t>	</a:t>
                      </a:r>
                      <a:r>
                        <a:rPr lang="en-US" sz="1000" b="0" i="0" u="none" strike="noStrike" kern="1200" baseline="0" dirty="0" err="1" smtClean="0">
                          <a:solidFill>
                            <a:schemeClr val="dk1"/>
                          </a:solidFill>
                          <a:latin typeface="+mn-lt"/>
                          <a:ea typeface="+mn-ea"/>
                          <a:cs typeface="+mn-cs"/>
                        </a:rPr>
                        <a:t>ObjDoubleConsumer</a:t>
                      </a:r>
                      <a:r>
                        <a:rPr lang="en-US" sz="1000" b="0" i="0" u="none" strike="noStrike" kern="1200" baseline="0" dirty="0" smtClean="0">
                          <a:solidFill>
                            <a:schemeClr val="dk1"/>
                          </a:solidFill>
                          <a:latin typeface="+mn-lt"/>
                          <a:ea typeface="+mn-ea"/>
                          <a:cs typeface="+mn-cs"/>
                        </a:rPr>
                        <a:t>&lt;T&gt;</a:t>
                      </a:r>
                      <a:endParaRPr lang="en-US" sz="1000" dirty="0"/>
                    </a:p>
                  </a:txBody>
                  <a:tcPr/>
                </a:tc>
              </a:tr>
              <a:tr h="252575">
                <a:tc>
                  <a:txBody>
                    <a:bodyPr/>
                    <a:lstStyle/>
                    <a:p>
                      <a:r>
                        <a:rPr lang="en-US" sz="1000" dirty="0" smtClean="0">
                          <a:solidFill>
                            <a:srgbClr val="FF0000"/>
                          </a:solidFill>
                        </a:rPr>
                        <a:t>UnaryOperator&lt;T&gt;</a:t>
                      </a:r>
                      <a:endParaRPr lang="en-US" sz="1000" dirty="0">
                        <a:solidFill>
                          <a:srgbClr val="FF0000"/>
                        </a:solidFill>
                      </a:endParaRPr>
                    </a:p>
                  </a:txBody>
                  <a:tcPr/>
                </a:tc>
                <a:tc>
                  <a:txBody>
                    <a:bodyPr/>
                    <a:lstStyle/>
                    <a:p>
                      <a:r>
                        <a:rPr lang="en-US" sz="1000" dirty="0" smtClean="0"/>
                        <a:t>T apply(T)</a:t>
                      </a:r>
                      <a:endParaRPr lang="en-US" sz="1000" dirty="0"/>
                    </a:p>
                  </a:txBody>
                  <a:tcPr/>
                </a:tc>
                <a:tc>
                  <a:txBody>
                    <a:bodyPr/>
                    <a:lstStyle/>
                    <a:p>
                      <a:r>
                        <a:rPr lang="en-CA" sz="1000" dirty="0" smtClean="0"/>
                        <a:t>			</a:t>
                      </a:r>
                      <a:r>
                        <a:rPr lang="en-US" sz="1000" b="0" i="0" u="none" strike="noStrike" kern="1200" baseline="0" dirty="0" err="1" smtClean="0">
                          <a:solidFill>
                            <a:schemeClr val="dk1"/>
                          </a:solidFill>
                          <a:latin typeface="+mn-lt"/>
                          <a:ea typeface="+mn-ea"/>
                          <a:cs typeface="+mn-cs"/>
                        </a:rPr>
                        <a:t>IntUnaryOperator</a:t>
                      </a:r>
                      <a:r>
                        <a:rPr lang="en-CA" sz="1000" dirty="0" smtClean="0"/>
                        <a:t>	</a:t>
                      </a:r>
                      <a:r>
                        <a:rPr lang="en-US" sz="1000" b="0" i="0" u="none" strike="noStrike" kern="1200" baseline="0" dirty="0" err="1" smtClean="0">
                          <a:solidFill>
                            <a:schemeClr val="dk1"/>
                          </a:solidFill>
                          <a:latin typeface="+mn-lt"/>
                          <a:ea typeface="+mn-ea"/>
                          <a:cs typeface="+mn-cs"/>
                        </a:rPr>
                        <a:t>LongUnaryOperator</a:t>
                      </a:r>
                      <a:r>
                        <a:rPr lang="en-CA" sz="1000" dirty="0" smtClean="0"/>
                        <a:t>	</a:t>
                      </a:r>
                      <a:r>
                        <a:rPr lang="en-US" sz="1000" b="0" i="0" u="none" strike="noStrike" kern="1200" baseline="0" dirty="0" err="1" smtClean="0">
                          <a:solidFill>
                            <a:schemeClr val="dk1"/>
                          </a:solidFill>
                          <a:latin typeface="+mn-lt"/>
                          <a:ea typeface="+mn-ea"/>
                          <a:cs typeface="+mn-cs"/>
                        </a:rPr>
                        <a:t>DoubleUnaryOperator</a:t>
                      </a:r>
                      <a:endParaRPr lang="en-US" sz="1000" dirty="0"/>
                    </a:p>
                  </a:txBody>
                  <a:tcPr/>
                </a:tc>
              </a:tr>
              <a:tr h="268361">
                <a:tc>
                  <a:txBody>
                    <a:bodyPr/>
                    <a:lstStyle/>
                    <a:p>
                      <a:r>
                        <a:rPr lang="en-US" sz="1000" dirty="0" err="1" smtClean="0">
                          <a:solidFill>
                            <a:srgbClr val="FF0000"/>
                          </a:solidFill>
                        </a:rPr>
                        <a:t>BinaryOperator</a:t>
                      </a:r>
                      <a:r>
                        <a:rPr lang="en-US" sz="1000" dirty="0" smtClean="0">
                          <a:solidFill>
                            <a:srgbClr val="FF0000"/>
                          </a:solidFill>
                        </a:rPr>
                        <a:t>&lt;T&gt;</a:t>
                      </a:r>
                      <a:endParaRPr lang="en-US" sz="1000" dirty="0">
                        <a:solidFill>
                          <a:srgbClr val="FF0000"/>
                        </a:solidFill>
                      </a:endParaRPr>
                    </a:p>
                  </a:txBody>
                  <a:tcPr/>
                </a:tc>
                <a:tc>
                  <a:txBody>
                    <a:bodyPr/>
                    <a:lstStyle/>
                    <a:p>
                      <a:r>
                        <a:rPr lang="en-US" sz="1000" dirty="0" smtClean="0"/>
                        <a:t>T apply(T,T)</a:t>
                      </a:r>
                      <a:endParaRPr lang="en-US" sz="1000" dirty="0"/>
                    </a:p>
                  </a:txBody>
                  <a:tcPr/>
                </a:tc>
                <a:tc>
                  <a:txBody>
                    <a:bodyPr/>
                    <a:lstStyle/>
                    <a:p>
                      <a:r>
                        <a:rPr lang="en-CA" sz="1000" dirty="0" smtClean="0"/>
                        <a:t>			</a:t>
                      </a:r>
                      <a:r>
                        <a:rPr lang="en-US" sz="1000" b="0" i="0" u="none" strike="noStrike" kern="1200" baseline="0" dirty="0" smtClean="0">
                          <a:solidFill>
                            <a:schemeClr val="dk1"/>
                          </a:solidFill>
                          <a:latin typeface="+mn-lt"/>
                          <a:ea typeface="+mn-ea"/>
                          <a:cs typeface="+mn-cs"/>
                        </a:rPr>
                        <a:t>IntBinaryOperator</a:t>
                      </a:r>
                      <a:r>
                        <a:rPr lang="en-CA" sz="1000" dirty="0" smtClean="0"/>
                        <a:t>	</a:t>
                      </a:r>
                      <a:r>
                        <a:rPr lang="en-US" sz="1000" b="0" i="0" u="none" strike="noStrike" kern="1200" baseline="0" dirty="0" err="1" smtClean="0">
                          <a:solidFill>
                            <a:schemeClr val="dk1"/>
                          </a:solidFill>
                          <a:latin typeface="+mn-lt"/>
                          <a:ea typeface="+mn-ea"/>
                          <a:cs typeface="+mn-cs"/>
                        </a:rPr>
                        <a:t>LongBinaryOperator</a:t>
                      </a:r>
                      <a:r>
                        <a:rPr lang="en-CA" sz="1000" dirty="0" smtClean="0"/>
                        <a:t>	</a:t>
                      </a:r>
                      <a:r>
                        <a:rPr lang="en-US" sz="1000" b="0" i="0" u="none" strike="noStrike" kern="1200" baseline="0" dirty="0" err="1" smtClean="0">
                          <a:solidFill>
                            <a:schemeClr val="dk1"/>
                          </a:solidFill>
                          <a:latin typeface="+mn-lt"/>
                          <a:ea typeface="+mn-ea"/>
                          <a:cs typeface="+mn-cs"/>
                        </a:rPr>
                        <a:t>DoubleBinaryOperator</a:t>
                      </a:r>
                      <a:endParaRPr lang="en-US" sz="1000" dirty="0"/>
                    </a:p>
                  </a:txBody>
                  <a:tcPr/>
                </a:tc>
              </a:tr>
              <a:tr h="281870">
                <a:tc>
                  <a:txBody>
                    <a:bodyPr/>
                    <a:lstStyle/>
                    <a:p>
                      <a:r>
                        <a:rPr lang="en-US" sz="1000" dirty="0" smtClean="0">
                          <a:solidFill>
                            <a:srgbClr val="FF0000"/>
                          </a:solidFill>
                        </a:rPr>
                        <a:t>Predicate&lt;T&gt;</a:t>
                      </a:r>
                      <a:endParaRPr lang="en-US" sz="1000" dirty="0">
                        <a:solidFill>
                          <a:srgbClr val="FF0000"/>
                        </a:solidFill>
                      </a:endParaRPr>
                    </a:p>
                  </a:txBody>
                  <a:tcPr/>
                </a:tc>
                <a:tc>
                  <a:txBody>
                    <a:bodyPr/>
                    <a:lstStyle/>
                    <a:p>
                      <a:r>
                        <a:rPr lang="en-US" sz="1000" dirty="0" smtClean="0"/>
                        <a:t>boolean test(T)</a:t>
                      </a:r>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1000" dirty="0" smtClean="0"/>
                        <a:t>			</a:t>
                      </a:r>
                      <a:r>
                        <a:rPr lang="en-US" sz="1000" b="0" i="0" u="none" strike="noStrike" kern="1200" baseline="0" dirty="0" smtClean="0">
                          <a:solidFill>
                            <a:schemeClr val="dk1"/>
                          </a:solidFill>
                          <a:latin typeface="+mn-lt"/>
                          <a:ea typeface="+mn-ea"/>
                          <a:cs typeface="+mn-cs"/>
                        </a:rPr>
                        <a:t>IntPredicate</a:t>
                      </a:r>
                      <a:r>
                        <a:rPr lang="en-CA" sz="1000" dirty="0" smtClean="0"/>
                        <a:t>		</a:t>
                      </a:r>
                      <a:r>
                        <a:rPr lang="en-US" sz="1000" b="0" i="0" u="none" strike="noStrike" kern="1200" baseline="0" dirty="0" err="1" smtClean="0">
                          <a:solidFill>
                            <a:schemeClr val="dk1"/>
                          </a:solidFill>
                          <a:latin typeface="+mn-lt"/>
                          <a:ea typeface="+mn-ea"/>
                          <a:cs typeface="+mn-cs"/>
                        </a:rPr>
                        <a:t>LongPredicate</a:t>
                      </a:r>
                      <a:r>
                        <a:rPr lang="en-CA" sz="1000" dirty="0" smtClean="0"/>
                        <a:t>		</a:t>
                      </a:r>
                      <a:r>
                        <a:rPr lang="en-US" sz="1000" b="0" i="0" u="none" strike="noStrike" kern="1200" baseline="0" dirty="0" err="1" smtClean="0">
                          <a:solidFill>
                            <a:schemeClr val="dk1"/>
                          </a:solidFill>
                          <a:latin typeface="+mn-lt"/>
                          <a:ea typeface="+mn-ea"/>
                          <a:cs typeface="+mn-cs"/>
                        </a:rPr>
                        <a:t>DoublePredicate</a:t>
                      </a:r>
                      <a:endParaRPr lang="en-US" sz="1000" dirty="0" smtClean="0"/>
                    </a:p>
                  </a:txBody>
                  <a:tcPr/>
                </a:tc>
              </a:tr>
              <a:tr h="488463">
                <a:tc>
                  <a:txBody>
                    <a:bodyPr/>
                    <a:lstStyle/>
                    <a:p>
                      <a:r>
                        <a:rPr lang="en-US" sz="1000" dirty="0" err="1" smtClean="0">
                          <a:solidFill>
                            <a:srgbClr val="FF0000"/>
                          </a:solidFill>
                        </a:rPr>
                        <a:t>BiPredicate</a:t>
                      </a:r>
                      <a:r>
                        <a:rPr lang="en-US" sz="1000" dirty="0" smtClean="0">
                          <a:solidFill>
                            <a:srgbClr val="FF0000"/>
                          </a:solidFill>
                        </a:rPr>
                        <a:t>&lt;T,U&gt;</a:t>
                      </a:r>
                      <a:endParaRPr lang="en-US" sz="1000" dirty="0">
                        <a:solidFill>
                          <a:srgbClr val="FF0000"/>
                        </a:solidFill>
                      </a:endParaRPr>
                    </a:p>
                  </a:txBody>
                  <a:tcPr/>
                </a:tc>
                <a:tc>
                  <a:txBody>
                    <a:bodyPr/>
                    <a:lstStyle/>
                    <a:p>
                      <a:r>
                        <a:rPr lang="en-US" sz="1000" dirty="0" smtClean="0"/>
                        <a:t>boolean test(T,U)</a:t>
                      </a:r>
                      <a:endParaRPr lang="en-US" sz="1000" dirty="0"/>
                    </a:p>
                  </a:txBody>
                  <a:tcPr/>
                </a:tc>
                <a:tc>
                  <a:txBody>
                    <a:bodyPr/>
                    <a:lstStyle/>
                    <a:p>
                      <a:endParaRPr lang="en-US" sz="1000" dirty="0"/>
                    </a:p>
                  </a:txBody>
                  <a:tcPr/>
                </a:tc>
              </a:tr>
            </a:tbl>
          </a:graphicData>
        </a:graphic>
      </p:graphicFrame>
    </p:spTree>
    <p:extLst>
      <p:ext uri="{BB962C8B-B14F-4D97-AF65-F5344CB8AC3E}">
        <p14:creationId xmlns:p14="http://schemas.microsoft.com/office/powerpoint/2010/main" val="3895819360"/>
      </p:ext>
    </p:extLst>
  </p:cSld>
  <p:clrMapOvr>
    <a:masterClrMapping/>
  </p:clrMapOvr>
  <p:transition spd="med" advTm="1200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Topic 2-8 : </a:t>
            </a:r>
            <a:r>
              <a:rPr lang="en-CA" dirty="0"/>
              <a:t>Code that uses </a:t>
            </a:r>
            <a:r>
              <a:rPr lang="en-CA" dirty="0" smtClean="0"/>
              <a:t>method reference 1/5</a:t>
            </a:r>
            <a:endParaRPr lang="en-US" dirty="0"/>
          </a:p>
        </p:txBody>
      </p:sp>
      <p:sp>
        <p:nvSpPr>
          <p:cNvPr id="3" name="Content Placeholder 2"/>
          <p:cNvSpPr>
            <a:spLocks noGrp="1"/>
          </p:cNvSpPr>
          <p:nvPr>
            <p:ph idx="1"/>
          </p:nvPr>
        </p:nvSpPr>
        <p:spPr>
          <a:xfrm>
            <a:off x="528638" y="885825"/>
            <a:ext cx="8085137" cy="5559363"/>
          </a:xfrm>
        </p:spPr>
        <p:txBody>
          <a:bodyPr/>
          <a:lstStyle/>
          <a:p>
            <a:r>
              <a:rPr lang="en-CA" sz="1100" dirty="0" smtClean="0">
                <a:solidFill>
                  <a:srgbClr val="FF0000"/>
                </a:solidFill>
              </a:rPr>
              <a:t>Goal: </a:t>
            </a:r>
            <a:r>
              <a:rPr lang="en-CA" sz="1100" dirty="0" smtClean="0"/>
              <a:t>Shorter code especially useful in streams, collections and FIs.</a:t>
            </a:r>
          </a:p>
          <a:p>
            <a:r>
              <a:rPr lang="en-CA" sz="1100" dirty="0" smtClean="0"/>
              <a:t>Read </a:t>
            </a:r>
            <a:r>
              <a:rPr lang="en-CA" sz="1100" b="1" dirty="0" smtClean="0"/>
              <a:t>State of Lambda</a:t>
            </a:r>
            <a:r>
              <a:rPr lang="en-CA" sz="1100" dirty="0" smtClean="0"/>
              <a:t> by Brian Goetz (9/2013) </a:t>
            </a:r>
            <a:r>
              <a:rPr lang="en-US" sz="1100" dirty="0"/>
              <a:t>[</a:t>
            </a:r>
            <a:r>
              <a:rPr lang="en-US" sz="1100" dirty="0">
                <a:hlinkClick r:id="rId2"/>
              </a:rPr>
              <a:t>BGSL</a:t>
            </a:r>
            <a:r>
              <a:rPr lang="en-US" sz="1100" dirty="0"/>
              <a:t>]</a:t>
            </a:r>
            <a:r>
              <a:rPr lang="en-CA" sz="1100" dirty="0" smtClean="0"/>
              <a:t> </a:t>
            </a:r>
          </a:p>
          <a:p>
            <a:r>
              <a:rPr lang="en-CA" sz="1100" dirty="0" smtClean="0"/>
              <a:t>A (concrete) </a:t>
            </a:r>
            <a:r>
              <a:rPr lang="en-CA" sz="1100" i="1" dirty="0" smtClean="0"/>
              <a:t>method reference </a:t>
            </a:r>
            <a:r>
              <a:rPr lang="en-CA" sz="1100" dirty="0" smtClean="0"/>
              <a:t>is a full replacement for the lambda code [(…) -&gt; …]. A different name (FI vs. method) or the choice of a static or member method does not count. Only counts the signature/arity. An </a:t>
            </a:r>
            <a:r>
              <a:rPr lang="en-CA" sz="1100" dirty="0" err="1" smtClean="0"/>
              <a:t>amibiguity</a:t>
            </a:r>
            <a:r>
              <a:rPr lang="en-CA" sz="1100" dirty="0" smtClean="0"/>
              <a:t> translates to a compilation error.</a:t>
            </a:r>
          </a:p>
          <a:p>
            <a:r>
              <a:rPr lang="en-CA" sz="1100" dirty="0" smtClean="0"/>
              <a:t>Examples of syntax:</a:t>
            </a:r>
            <a:br>
              <a:rPr lang="en-CA" sz="1100" dirty="0" smtClean="0"/>
            </a:br>
            <a:endParaRPr lang="en-CA" sz="1100" dirty="0" smtClean="0"/>
          </a:p>
          <a:p>
            <a:r>
              <a:rPr lang="en-CA" sz="1100" b="1" dirty="0" smtClean="0"/>
              <a:t>Class::</a:t>
            </a:r>
            <a:r>
              <a:rPr lang="en-CA" sz="1100" b="1" dirty="0" err="1" smtClean="0"/>
              <a:t>memberMethod</a:t>
            </a:r>
            <a:endParaRPr lang="en-CA" sz="1100" b="1" dirty="0" smtClean="0"/>
          </a:p>
          <a:p>
            <a:pPr marL="333375" lvl="2" indent="0">
              <a:buClr>
                <a:srgbClr val="66CC00"/>
              </a:buClr>
              <a:buSzPct val="65000"/>
              <a:buNone/>
            </a:pPr>
            <a:r>
              <a:rPr lang="en-CA" sz="1100" dirty="0" err="1" smtClean="0">
                <a:solidFill>
                  <a:srgbClr val="000000"/>
                </a:solidFill>
              </a:rPr>
              <a:t>BiFunction</a:t>
            </a:r>
            <a:r>
              <a:rPr lang="en-CA" sz="1100" dirty="0" smtClean="0">
                <a:solidFill>
                  <a:srgbClr val="000000"/>
                </a:solidFill>
              </a:rPr>
              <a:t>&lt;</a:t>
            </a:r>
            <a:r>
              <a:rPr lang="en-CA" sz="1100" dirty="0" err="1" smtClean="0">
                <a:solidFill>
                  <a:srgbClr val="000000"/>
                </a:solidFill>
              </a:rPr>
              <a:t>String,Integer,String</a:t>
            </a:r>
            <a:r>
              <a:rPr lang="en-CA" sz="1100" dirty="0">
                <a:solidFill>
                  <a:srgbClr val="000000"/>
                </a:solidFill>
              </a:rPr>
              <a:t>&gt; bf1 = </a:t>
            </a:r>
            <a:r>
              <a:rPr lang="en-CA" sz="1100" dirty="0" smtClean="0">
                <a:solidFill>
                  <a:srgbClr val="000000"/>
                </a:solidFill>
              </a:rPr>
              <a:t>String</a:t>
            </a:r>
            <a:r>
              <a:rPr lang="en-CA" sz="1100" dirty="0">
                <a:solidFill>
                  <a:srgbClr val="000000"/>
                </a:solidFill>
              </a:rPr>
              <a:t>::</a:t>
            </a:r>
            <a:r>
              <a:rPr lang="en-CA" sz="1100" dirty="0" smtClean="0">
                <a:solidFill>
                  <a:srgbClr val="000000"/>
                </a:solidFill>
              </a:rPr>
              <a:t>substring;</a:t>
            </a:r>
            <a:r>
              <a:rPr lang="en-CA" sz="1100" dirty="0"/>
              <a:t>	</a:t>
            </a:r>
            <a:r>
              <a:rPr lang="en-CA" sz="1100" dirty="0" smtClean="0"/>
              <a:t>// </a:t>
            </a:r>
            <a:r>
              <a:rPr lang="en-CA" sz="1100" dirty="0"/>
              <a:t>matched to </a:t>
            </a:r>
            <a:r>
              <a:rPr lang="en-CA" sz="1100" dirty="0" err="1">
                <a:hlinkClick r:id="rId3"/>
              </a:rPr>
              <a:t>String</a:t>
            </a:r>
            <a:r>
              <a:rPr lang="en-CA" sz="1100" dirty="0" err="1"/>
              <a:t>.substring</a:t>
            </a:r>
            <a:r>
              <a:rPr lang="en-CA" sz="1100" dirty="0"/>
              <a:t>(</a:t>
            </a:r>
            <a:r>
              <a:rPr lang="en-CA" sz="1100" dirty="0" err="1"/>
              <a:t>int</a:t>
            </a:r>
            <a:r>
              <a:rPr lang="en-CA" sz="1100" dirty="0"/>
              <a:t> </a:t>
            </a:r>
            <a:r>
              <a:rPr lang="en-CA" sz="1100" dirty="0" err="1" smtClean="0"/>
              <a:t>beginIndex</a:t>
            </a:r>
            <a:r>
              <a:rPr lang="en-CA" sz="1100" dirty="0" smtClean="0"/>
              <a:t>)</a:t>
            </a:r>
            <a:endParaRPr lang="en-CA" sz="1100" dirty="0"/>
          </a:p>
          <a:p>
            <a:pPr marL="333375" lvl="2" indent="0">
              <a:buClr>
                <a:srgbClr val="66CC00"/>
              </a:buClr>
              <a:buSzPct val="65000"/>
              <a:buNone/>
            </a:pPr>
            <a:r>
              <a:rPr lang="en-CA" sz="1100" dirty="0">
                <a:solidFill>
                  <a:srgbClr val="000000"/>
                </a:solidFill>
              </a:rPr>
              <a:t>bf1.apply</a:t>
            </a:r>
            <a:r>
              <a:rPr lang="en-CA" sz="1100" dirty="0" smtClean="0">
                <a:solidFill>
                  <a:srgbClr val="000000"/>
                </a:solidFill>
              </a:rPr>
              <a:t>(</a:t>
            </a:r>
            <a:r>
              <a:rPr lang="en-US" sz="1100" dirty="0"/>
              <a:t>"</a:t>
            </a:r>
            <a:r>
              <a:rPr lang="en-CA" sz="1100" dirty="0" smtClean="0">
                <a:solidFill>
                  <a:srgbClr val="000000"/>
                </a:solidFill>
              </a:rPr>
              <a:t>qwerty</a:t>
            </a:r>
            <a:r>
              <a:rPr lang="en-US" sz="1100" dirty="0"/>
              <a:t>"</a:t>
            </a:r>
            <a:r>
              <a:rPr lang="en-CA" sz="1100" dirty="0" smtClean="0">
                <a:solidFill>
                  <a:srgbClr val="000000"/>
                </a:solidFill>
              </a:rPr>
              <a:t>,3);</a:t>
            </a:r>
            <a:r>
              <a:rPr lang="en-CA" sz="1100" dirty="0" smtClean="0"/>
              <a:t> // returns </a:t>
            </a:r>
            <a:r>
              <a:rPr lang="en-CA" sz="1100" dirty="0"/>
              <a:t>the substring</a:t>
            </a:r>
            <a:r>
              <a:rPr lang="en-CA" sz="1100" dirty="0" smtClean="0"/>
              <a:t>.</a:t>
            </a:r>
          </a:p>
          <a:p>
            <a:pPr marL="333375" lvl="2" indent="0">
              <a:buClr>
                <a:srgbClr val="66CC00"/>
              </a:buClr>
              <a:buSzPct val="65000"/>
              <a:buNone/>
            </a:pPr>
            <a:r>
              <a:rPr lang="en-CA" sz="1100" dirty="0" smtClean="0"/>
              <a:t>the </a:t>
            </a:r>
            <a:r>
              <a:rPr lang="en-CA" sz="1100" dirty="0"/>
              <a:t>1st parameter is casted to an instance of the class, </a:t>
            </a:r>
            <a:r>
              <a:rPr lang="en-CA" sz="1100" dirty="0" smtClean="0"/>
              <a:t>the 2</a:t>
            </a:r>
            <a:r>
              <a:rPr lang="en-CA" sz="1100" baseline="30000" dirty="0" smtClean="0"/>
              <a:t>nd</a:t>
            </a:r>
            <a:r>
              <a:rPr lang="en-CA" sz="1100" dirty="0" smtClean="0"/>
              <a:t> parameter is </a:t>
            </a:r>
            <a:r>
              <a:rPr lang="en-CA" sz="1100" dirty="0"/>
              <a:t>the method first </a:t>
            </a:r>
            <a:r>
              <a:rPr lang="en-CA" sz="1100" dirty="0" smtClean="0"/>
              <a:t>argument…</a:t>
            </a:r>
          </a:p>
          <a:p>
            <a:r>
              <a:rPr lang="en-CA" sz="1100" b="1" dirty="0" smtClean="0"/>
              <a:t>Class::</a:t>
            </a:r>
            <a:r>
              <a:rPr lang="en-CA" sz="1100" b="1" dirty="0" err="1" smtClean="0"/>
              <a:t>staticMethod</a:t>
            </a:r>
            <a:endParaRPr lang="en-CA" sz="1100" b="1" dirty="0" smtClean="0"/>
          </a:p>
          <a:p>
            <a:pPr marL="400050" lvl="1" indent="0">
              <a:buNone/>
            </a:pPr>
            <a:r>
              <a:rPr lang="en-CA" sz="1100" dirty="0" smtClean="0">
                <a:solidFill>
                  <a:srgbClr val="000000"/>
                </a:solidFill>
              </a:rPr>
              <a:t>Function&lt;</a:t>
            </a:r>
            <a:r>
              <a:rPr lang="en-CA" sz="1100" dirty="0" err="1" smtClean="0">
                <a:solidFill>
                  <a:srgbClr val="000000"/>
                </a:solidFill>
              </a:rPr>
              <a:t>Boolean,String</a:t>
            </a:r>
            <a:r>
              <a:rPr lang="en-CA" sz="1100" dirty="0">
                <a:solidFill>
                  <a:srgbClr val="000000"/>
                </a:solidFill>
              </a:rPr>
              <a:t>&gt; bf1 = String</a:t>
            </a:r>
            <a:r>
              <a:rPr lang="en-CA" sz="1100" dirty="0" smtClean="0">
                <a:solidFill>
                  <a:srgbClr val="000000"/>
                </a:solidFill>
              </a:rPr>
              <a:t>::</a:t>
            </a:r>
            <a:r>
              <a:rPr lang="en-CA" sz="1100" dirty="0" err="1" smtClean="0">
                <a:solidFill>
                  <a:srgbClr val="000000"/>
                </a:solidFill>
              </a:rPr>
              <a:t>valueOf</a:t>
            </a:r>
            <a:r>
              <a:rPr lang="en-CA" sz="1100" dirty="0" smtClean="0">
                <a:solidFill>
                  <a:srgbClr val="000000"/>
                </a:solidFill>
              </a:rPr>
              <a:t>;</a:t>
            </a:r>
            <a:r>
              <a:rPr lang="en-CA" sz="1100" dirty="0" smtClean="0"/>
              <a:t>		// matched to </a:t>
            </a:r>
            <a:r>
              <a:rPr lang="en-CA" sz="1100" dirty="0" err="1" smtClean="0">
                <a:hlinkClick r:id="rId4" tooltip="class in java.lang"/>
              </a:rPr>
              <a:t>String</a:t>
            </a:r>
            <a:r>
              <a:rPr lang="en-CA" sz="1100" dirty="0" err="1" smtClean="0"/>
              <a:t>.valueOf</a:t>
            </a:r>
            <a:r>
              <a:rPr lang="en-CA" sz="1100" dirty="0" smtClean="0"/>
              <a:t>(boolean b)</a:t>
            </a:r>
          </a:p>
          <a:p>
            <a:pPr marL="400050" lvl="1" indent="0">
              <a:buNone/>
            </a:pPr>
            <a:r>
              <a:rPr lang="en-CA" sz="1100" dirty="0" smtClean="0">
                <a:solidFill>
                  <a:srgbClr val="000000"/>
                </a:solidFill>
              </a:rPr>
              <a:t>bf1.apply(true);</a:t>
            </a:r>
            <a:r>
              <a:rPr lang="en-CA" sz="1100" dirty="0" smtClean="0"/>
              <a:t> // returns “true”</a:t>
            </a:r>
          </a:p>
          <a:p>
            <a:pPr marL="400050" lvl="1" indent="0">
              <a:buNone/>
            </a:pPr>
            <a:r>
              <a:rPr lang="en-CA" sz="1100" dirty="0"/>
              <a:t>the 1st parameter is </a:t>
            </a:r>
            <a:r>
              <a:rPr lang="en-CA" sz="1100" dirty="0" smtClean="0"/>
              <a:t>the </a:t>
            </a:r>
            <a:r>
              <a:rPr lang="en-CA" sz="1100" dirty="0"/>
              <a:t>method first </a:t>
            </a:r>
            <a:r>
              <a:rPr lang="en-CA" sz="1100" dirty="0" smtClean="0"/>
              <a:t>argument…</a:t>
            </a:r>
          </a:p>
          <a:p>
            <a:r>
              <a:rPr lang="en-CA" sz="1100" b="1" dirty="0" smtClean="0"/>
              <a:t>Instance::</a:t>
            </a:r>
            <a:r>
              <a:rPr lang="en-CA" sz="1100" b="1" dirty="0" err="1" smtClean="0"/>
              <a:t>memberMethod</a:t>
            </a:r>
            <a:endParaRPr lang="en-CA" sz="1100" b="1" dirty="0" smtClean="0"/>
          </a:p>
          <a:p>
            <a:pPr marL="333375" lvl="2" indent="0">
              <a:buClr>
                <a:srgbClr val="66CC00"/>
              </a:buClr>
              <a:buSzPct val="65000"/>
              <a:buNone/>
            </a:pPr>
            <a:r>
              <a:rPr lang="en-CA" sz="1100" dirty="0" smtClean="0">
                <a:solidFill>
                  <a:srgbClr val="000000"/>
                </a:solidFill>
              </a:rPr>
              <a:t>String </a:t>
            </a:r>
            <a:r>
              <a:rPr lang="en-CA" sz="1100" dirty="0" err="1" smtClean="0">
                <a:solidFill>
                  <a:srgbClr val="000000"/>
                </a:solidFill>
              </a:rPr>
              <a:t>myString</a:t>
            </a:r>
            <a:r>
              <a:rPr lang="en-CA" sz="1100" dirty="0" smtClean="0">
                <a:solidFill>
                  <a:srgbClr val="000000"/>
                </a:solidFill>
              </a:rPr>
              <a:t> = …</a:t>
            </a:r>
          </a:p>
          <a:p>
            <a:pPr marL="333375" lvl="2" indent="0">
              <a:buClr>
                <a:srgbClr val="66CC00"/>
              </a:buClr>
              <a:buSzPct val="65000"/>
              <a:buNone/>
            </a:pPr>
            <a:r>
              <a:rPr lang="en-CA" sz="1100" dirty="0" err="1" smtClean="0">
                <a:solidFill>
                  <a:srgbClr val="000000"/>
                </a:solidFill>
              </a:rPr>
              <a:t>BiFunction</a:t>
            </a:r>
            <a:r>
              <a:rPr lang="en-CA" sz="1100" dirty="0" smtClean="0">
                <a:solidFill>
                  <a:srgbClr val="000000"/>
                </a:solidFill>
              </a:rPr>
              <a:t>&lt;Integer, </a:t>
            </a:r>
            <a:r>
              <a:rPr lang="en-CA" sz="1100" dirty="0" err="1" smtClean="0">
                <a:solidFill>
                  <a:srgbClr val="000000"/>
                </a:solidFill>
              </a:rPr>
              <a:t>Integer,String</a:t>
            </a:r>
            <a:r>
              <a:rPr lang="en-CA" sz="1100" dirty="0">
                <a:solidFill>
                  <a:srgbClr val="000000"/>
                </a:solidFill>
              </a:rPr>
              <a:t>&gt; bf1 = </a:t>
            </a:r>
            <a:r>
              <a:rPr lang="en-CA" sz="1100" dirty="0" err="1" smtClean="0">
                <a:solidFill>
                  <a:srgbClr val="000000"/>
                </a:solidFill>
              </a:rPr>
              <a:t>myString</a:t>
            </a:r>
            <a:r>
              <a:rPr lang="en-CA" sz="1100" dirty="0" smtClean="0">
                <a:solidFill>
                  <a:srgbClr val="000000"/>
                </a:solidFill>
              </a:rPr>
              <a:t>::substring;</a:t>
            </a:r>
            <a:r>
              <a:rPr lang="en-CA" sz="1100" dirty="0"/>
              <a:t>	// matched to </a:t>
            </a:r>
            <a:r>
              <a:rPr lang="en-CA" sz="1100" dirty="0" err="1" smtClean="0">
                <a:hlinkClick r:id="rId3"/>
              </a:rPr>
              <a:t>String</a:t>
            </a:r>
            <a:r>
              <a:rPr lang="en-CA" sz="1100" dirty="0" err="1" smtClean="0"/>
              <a:t>.substring</a:t>
            </a:r>
            <a:r>
              <a:rPr lang="en-CA" sz="1100" dirty="0" smtClean="0"/>
              <a:t>(</a:t>
            </a:r>
            <a:r>
              <a:rPr lang="en-CA" sz="1100" dirty="0" err="1" smtClean="0"/>
              <a:t>int</a:t>
            </a:r>
            <a:r>
              <a:rPr lang="en-CA" sz="1100" dirty="0" smtClean="0"/>
              <a:t> </a:t>
            </a:r>
            <a:r>
              <a:rPr lang="en-CA" sz="1100" dirty="0" err="1"/>
              <a:t>beginIndex</a:t>
            </a:r>
            <a:r>
              <a:rPr lang="en-CA" sz="1100" dirty="0"/>
              <a:t>, </a:t>
            </a:r>
            <a:r>
              <a:rPr lang="en-CA" sz="1100" dirty="0" err="1"/>
              <a:t>int</a:t>
            </a:r>
            <a:r>
              <a:rPr lang="en-CA" sz="1100" dirty="0"/>
              <a:t> </a:t>
            </a:r>
            <a:r>
              <a:rPr lang="en-CA" sz="1100" dirty="0" err="1" smtClean="0"/>
              <a:t>endIndex</a:t>
            </a:r>
            <a:r>
              <a:rPr lang="en-CA" sz="1100" dirty="0" smtClean="0"/>
              <a:t>)</a:t>
            </a:r>
          </a:p>
          <a:p>
            <a:pPr marL="333375" lvl="2" indent="0">
              <a:buClr>
                <a:srgbClr val="66CC00"/>
              </a:buClr>
              <a:buSzPct val="65000"/>
              <a:buNone/>
            </a:pPr>
            <a:r>
              <a:rPr lang="en-CA" sz="1100" dirty="0" smtClean="0">
                <a:solidFill>
                  <a:srgbClr val="000000"/>
                </a:solidFill>
              </a:rPr>
              <a:t>bf1.apply(3.5);</a:t>
            </a:r>
            <a:r>
              <a:rPr lang="en-CA" sz="1100" dirty="0" smtClean="0"/>
              <a:t> returns the substring.</a:t>
            </a:r>
          </a:p>
          <a:p>
            <a:pPr marL="333375" lvl="2" indent="0">
              <a:buClr>
                <a:srgbClr val="66CC00"/>
              </a:buClr>
              <a:buSzPct val="65000"/>
              <a:buNone/>
            </a:pPr>
            <a:r>
              <a:rPr lang="en-CA" sz="1100" dirty="0"/>
              <a:t>the 1st parameter is the </a:t>
            </a:r>
            <a:r>
              <a:rPr lang="en-CA" sz="1100" dirty="0" smtClean="0"/>
              <a:t>method first argument…</a:t>
            </a:r>
          </a:p>
          <a:p>
            <a:pPr marL="333375" lvl="2" indent="0">
              <a:buClr>
                <a:srgbClr val="66CC00"/>
              </a:buClr>
              <a:buSzPct val="65000"/>
              <a:buNone/>
            </a:pPr>
            <a:r>
              <a:rPr lang="en-CA" sz="1100" dirty="0" smtClean="0"/>
              <a:t>The instance can be a static field, the member field of another class, the value returned by some static method</a:t>
            </a:r>
          </a:p>
          <a:p>
            <a:pPr marL="750888" lvl="2" indent="0">
              <a:buNone/>
            </a:pPr>
            <a:r>
              <a:rPr lang="en-US" sz="1100" dirty="0" smtClean="0">
                <a:solidFill>
                  <a:srgbClr val="000000"/>
                </a:solidFill>
              </a:rPr>
              <a:t>Runnable </a:t>
            </a:r>
            <a:r>
              <a:rPr lang="en-US" sz="1100" dirty="0" err="1">
                <a:solidFill>
                  <a:srgbClr val="000000"/>
                </a:solidFill>
              </a:rPr>
              <a:t>runnable</a:t>
            </a:r>
            <a:r>
              <a:rPr lang="en-US" sz="1100" dirty="0">
                <a:solidFill>
                  <a:srgbClr val="000000"/>
                </a:solidFill>
              </a:rPr>
              <a:t> = </a:t>
            </a:r>
            <a:r>
              <a:rPr lang="en-US" sz="1100" dirty="0" err="1">
                <a:solidFill>
                  <a:srgbClr val="000000"/>
                </a:solidFill>
              </a:rPr>
              <a:t>Thread.currentThread</a:t>
            </a:r>
            <a:r>
              <a:rPr lang="en-US" sz="1100" dirty="0">
                <a:solidFill>
                  <a:srgbClr val="000000"/>
                </a:solidFill>
              </a:rPr>
              <a:t>()::</a:t>
            </a:r>
            <a:r>
              <a:rPr lang="en-US" sz="1100" dirty="0" err="1">
                <a:solidFill>
                  <a:srgbClr val="000000"/>
                </a:solidFill>
              </a:rPr>
              <a:t>checkAccess</a:t>
            </a:r>
            <a:r>
              <a:rPr lang="en-US" sz="1100" dirty="0" smtClean="0">
                <a:solidFill>
                  <a:srgbClr val="000000"/>
                </a:solidFill>
              </a:rPr>
              <a:t>; </a:t>
            </a:r>
            <a:r>
              <a:rPr lang="en-US" sz="1100" dirty="0">
                <a:solidFill>
                  <a:schemeClr val="tx1"/>
                </a:solidFill>
              </a:rPr>
              <a:t>// calling member method of a value returned by a static </a:t>
            </a:r>
            <a:r>
              <a:rPr lang="en-US" sz="1100" dirty="0" smtClean="0">
                <a:solidFill>
                  <a:schemeClr val="tx1"/>
                </a:solidFill>
              </a:rPr>
              <a:t>method</a:t>
            </a:r>
            <a:endParaRPr lang="en-US" sz="1100" dirty="0">
              <a:solidFill>
                <a:schemeClr val="tx1"/>
              </a:solidFill>
            </a:endParaRPr>
          </a:p>
          <a:p>
            <a:pPr marL="750888" lvl="2" indent="0">
              <a:buNone/>
            </a:pPr>
            <a:r>
              <a:rPr lang="en-US" sz="1100" dirty="0" err="1">
                <a:solidFill>
                  <a:srgbClr val="000000"/>
                </a:solidFill>
              </a:rPr>
              <a:t>runnable.run</a:t>
            </a:r>
            <a:r>
              <a:rPr lang="en-US" sz="1100" dirty="0" smtClean="0">
                <a:solidFill>
                  <a:srgbClr val="000000"/>
                </a:solidFill>
              </a:rPr>
              <a:t>();</a:t>
            </a:r>
            <a:endParaRPr lang="en-US" sz="1100" dirty="0">
              <a:solidFill>
                <a:srgbClr val="000000"/>
              </a:solidFill>
            </a:endParaRPr>
          </a:p>
          <a:p>
            <a:pPr marL="750888" lvl="2" indent="0">
              <a:buNone/>
            </a:pPr>
            <a:r>
              <a:rPr lang="en-US" sz="1100" dirty="0" smtClean="0">
                <a:solidFill>
                  <a:srgbClr val="000000"/>
                </a:solidFill>
              </a:rPr>
              <a:t>Consumer&lt;String</a:t>
            </a:r>
            <a:r>
              <a:rPr lang="en-US" sz="1100" dirty="0">
                <a:solidFill>
                  <a:srgbClr val="000000"/>
                </a:solidFill>
              </a:rPr>
              <a:t>&gt; cons = </a:t>
            </a:r>
            <a:r>
              <a:rPr lang="en-US" sz="1100" dirty="0" err="1" smtClean="0">
                <a:solidFill>
                  <a:srgbClr val="000000"/>
                </a:solidFill>
              </a:rPr>
              <a:t>System.out</a:t>
            </a:r>
            <a:r>
              <a:rPr lang="en-US" sz="1100" dirty="0" smtClean="0">
                <a:solidFill>
                  <a:srgbClr val="000000"/>
                </a:solidFill>
              </a:rPr>
              <a:t>::</a:t>
            </a:r>
            <a:r>
              <a:rPr lang="en-US" sz="1100" dirty="0" err="1" smtClean="0">
                <a:solidFill>
                  <a:srgbClr val="000000"/>
                </a:solidFill>
              </a:rPr>
              <a:t>println</a:t>
            </a:r>
            <a:r>
              <a:rPr lang="en-US" sz="1100" dirty="0" smtClean="0">
                <a:solidFill>
                  <a:srgbClr val="000000"/>
                </a:solidFill>
              </a:rPr>
              <a:t>; </a:t>
            </a:r>
            <a:r>
              <a:rPr lang="en-US" sz="1100" dirty="0">
                <a:solidFill>
                  <a:schemeClr val="tx1"/>
                </a:solidFill>
              </a:rPr>
              <a:t>// calling member method of a static </a:t>
            </a:r>
            <a:r>
              <a:rPr lang="en-US" sz="1100" dirty="0" smtClean="0">
                <a:solidFill>
                  <a:schemeClr val="tx1"/>
                </a:solidFill>
              </a:rPr>
              <a:t>value</a:t>
            </a:r>
            <a:endParaRPr lang="en-US" sz="1100" dirty="0">
              <a:solidFill>
                <a:schemeClr val="tx1"/>
              </a:solidFill>
            </a:endParaRPr>
          </a:p>
          <a:p>
            <a:pPr marL="750888" lvl="2" indent="0">
              <a:buNone/>
            </a:pPr>
            <a:r>
              <a:rPr lang="en-US" sz="1100" dirty="0" err="1" smtClean="0">
                <a:solidFill>
                  <a:srgbClr val="000000"/>
                </a:solidFill>
              </a:rPr>
              <a:t>cons.accept</a:t>
            </a:r>
            <a:r>
              <a:rPr lang="en-US" sz="1100" dirty="0">
                <a:solidFill>
                  <a:srgbClr val="000000"/>
                </a:solidFill>
              </a:rPr>
              <a:t>("hello</a:t>
            </a:r>
            <a:r>
              <a:rPr lang="en-US" sz="1100" dirty="0" smtClean="0">
                <a:solidFill>
                  <a:srgbClr val="000000"/>
                </a:solidFill>
              </a:rPr>
              <a:t>");</a:t>
            </a:r>
            <a:endParaRPr lang="en-CA" sz="1100" dirty="0" smtClean="0">
              <a:solidFill>
                <a:srgbClr val="000000"/>
              </a:solidFill>
            </a:endParaRPr>
          </a:p>
        </p:txBody>
      </p:sp>
    </p:spTree>
    <p:extLst>
      <p:ext uri="{BB962C8B-B14F-4D97-AF65-F5344CB8AC3E}">
        <p14:creationId xmlns:p14="http://schemas.microsoft.com/office/powerpoint/2010/main" val="3713910631"/>
      </p:ext>
    </p:extLst>
  </p:cSld>
  <p:clrMapOvr>
    <a:masterClrMapping/>
  </p:clrMapOvr>
  <p:transition spd="med" advTm="1200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Topic 2-8 : </a:t>
            </a:r>
            <a:r>
              <a:rPr lang="en-CA" dirty="0"/>
              <a:t>Code that uses </a:t>
            </a:r>
            <a:r>
              <a:rPr lang="en-CA" dirty="0" smtClean="0"/>
              <a:t>method reference 2/5</a:t>
            </a:r>
            <a:endParaRPr lang="en-US" dirty="0"/>
          </a:p>
        </p:txBody>
      </p:sp>
      <p:sp>
        <p:nvSpPr>
          <p:cNvPr id="3" name="Content Placeholder 2"/>
          <p:cNvSpPr>
            <a:spLocks noGrp="1"/>
          </p:cNvSpPr>
          <p:nvPr>
            <p:ph idx="1"/>
          </p:nvPr>
        </p:nvSpPr>
        <p:spPr>
          <a:xfrm>
            <a:off x="528638" y="885825"/>
            <a:ext cx="8085137" cy="5257523"/>
          </a:xfrm>
        </p:spPr>
        <p:txBody>
          <a:bodyPr/>
          <a:lstStyle/>
          <a:p>
            <a:r>
              <a:rPr lang="en-CA" b="1" dirty="0" smtClean="0">
                <a:solidFill>
                  <a:schemeClr val="tx1"/>
                </a:solidFill>
              </a:rPr>
              <a:t>Constructor</a:t>
            </a:r>
            <a:r>
              <a:rPr lang="en-CA" b="1" dirty="0" smtClean="0"/>
              <a:t> reference</a:t>
            </a:r>
          </a:p>
          <a:p>
            <a:pPr marL="400050" lvl="1" indent="0">
              <a:buNone/>
            </a:pPr>
            <a:r>
              <a:rPr lang="en-CA" dirty="0" smtClean="0"/>
              <a:t>Just use new for the method name and prefix it with the class name as the constructor is a “static” method.</a:t>
            </a:r>
          </a:p>
          <a:p>
            <a:pPr marL="400050" lvl="1" indent="0">
              <a:buNone/>
            </a:pPr>
            <a:r>
              <a:rPr lang="en-CA" dirty="0">
                <a:solidFill>
                  <a:srgbClr val="000000"/>
                </a:solidFill>
              </a:rPr>
              <a:t>Function&lt;</a:t>
            </a:r>
            <a:r>
              <a:rPr lang="en-CA" dirty="0" err="1">
                <a:solidFill>
                  <a:srgbClr val="000000"/>
                </a:solidFill>
              </a:rPr>
              <a:t>String,String</a:t>
            </a:r>
            <a:r>
              <a:rPr lang="en-CA" dirty="0">
                <a:solidFill>
                  <a:srgbClr val="000000"/>
                </a:solidFill>
              </a:rPr>
              <a:t>&gt; bf1 = String::new;</a:t>
            </a:r>
            <a:r>
              <a:rPr lang="en-CA" dirty="0"/>
              <a:t>	// matched to </a:t>
            </a:r>
            <a:r>
              <a:rPr lang="en-CA" dirty="0" err="1">
                <a:hlinkClick r:id="rId2" tooltip="class in java.lang"/>
              </a:rPr>
              <a:t>String</a:t>
            </a:r>
            <a:r>
              <a:rPr lang="en-CA" dirty="0" err="1"/>
              <a:t>.new</a:t>
            </a:r>
            <a:r>
              <a:rPr lang="en-CA" dirty="0"/>
              <a:t>(String </a:t>
            </a:r>
            <a:r>
              <a:rPr lang="en-CA" dirty="0" err="1"/>
              <a:t>st</a:t>
            </a:r>
            <a:r>
              <a:rPr lang="en-CA" dirty="0"/>
              <a:t>)</a:t>
            </a:r>
          </a:p>
          <a:p>
            <a:pPr marL="400050" lvl="1" indent="0">
              <a:buNone/>
            </a:pPr>
            <a:r>
              <a:rPr lang="en-CA" dirty="0">
                <a:solidFill>
                  <a:srgbClr val="000000"/>
                </a:solidFill>
              </a:rPr>
              <a:t>bf1.apply(”</a:t>
            </a:r>
            <a:r>
              <a:rPr lang="en-CA" dirty="0" err="1">
                <a:solidFill>
                  <a:srgbClr val="000000"/>
                </a:solidFill>
              </a:rPr>
              <a:t>stringtoduplicate</a:t>
            </a:r>
            <a:r>
              <a:rPr lang="en-CA" dirty="0">
                <a:solidFill>
                  <a:srgbClr val="000000"/>
                </a:solidFill>
              </a:rPr>
              <a:t>”);</a:t>
            </a:r>
            <a:r>
              <a:rPr lang="en-CA" dirty="0"/>
              <a:t> // returns the string</a:t>
            </a:r>
          </a:p>
          <a:p>
            <a:pPr marL="400050" lvl="1" indent="0">
              <a:buNone/>
            </a:pPr>
            <a:r>
              <a:rPr lang="en-CA" dirty="0"/>
              <a:t>the 1st parameter is the method first argument</a:t>
            </a:r>
            <a:r>
              <a:rPr lang="en-CA" dirty="0" smtClean="0"/>
              <a:t>…</a:t>
            </a:r>
            <a:endParaRPr lang="en-CA" dirty="0"/>
          </a:p>
          <a:p>
            <a:r>
              <a:rPr lang="en-CA" sz="1600" u="sng" dirty="0">
                <a:solidFill>
                  <a:srgbClr val="FF0000"/>
                </a:solidFill>
              </a:rPr>
              <a:t>Exercise:</a:t>
            </a:r>
            <a:r>
              <a:rPr lang="en-CA" sz="1600" u="sng" dirty="0"/>
              <a:t> </a:t>
            </a:r>
            <a:r>
              <a:rPr lang="en-CA" sz="1600" dirty="0"/>
              <a:t>Using method references and Supplier, create a factory which given the string name of a type from a know list returns a new instance of it</a:t>
            </a:r>
            <a:r>
              <a:rPr lang="en-CA" sz="1600" dirty="0" smtClean="0"/>
              <a:t>.</a:t>
            </a:r>
            <a:endParaRPr lang="en-CA" dirty="0"/>
          </a:p>
          <a:p>
            <a:r>
              <a:rPr lang="en-CA" b="1" dirty="0"/>
              <a:t>Inner class method reference</a:t>
            </a:r>
          </a:p>
          <a:p>
            <a:pPr marL="400050" lvl="1" indent="0">
              <a:buNone/>
            </a:pPr>
            <a:r>
              <a:rPr lang="en-CA" dirty="0"/>
              <a:t>You can refer easily to an inner method of the inner class</a:t>
            </a:r>
          </a:p>
          <a:p>
            <a:pPr marL="400050" lvl="1" indent="0">
              <a:buNone/>
            </a:pPr>
            <a:r>
              <a:rPr lang="en-US" dirty="0"/>
              <a:t>// using a reference to an inner class method through the instance</a:t>
            </a:r>
          </a:p>
          <a:p>
            <a:pPr marL="400050" lvl="1" indent="0">
              <a:buNone/>
            </a:pPr>
            <a:r>
              <a:rPr lang="en-US" dirty="0" err="1">
                <a:solidFill>
                  <a:srgbClr val="000000"/>
                </a:solidFill>
              </a:rPr>
              <a:t>BiFunction</a:t>
            </a:r>
            <a:r>
              <a:rPr lang="en-US" dirty="0">
                <a:solidFill>
                  <a:srgbClr val="000000"/>
                </a:solidFill>
              </a:rPr>
              <a:t>&lt;String, Integer, String&gt; bf8 = </a:t>
            </a:r>
            <a:r>
              <a:rPr lang="en-US" dirty="0" err="1">
                <a:solidFill>
                  <a:srgbClr val="000000"/>
                </a:solidFill>
              </a:rPr>
              <a:t>otherClass.innerClass</a:t>
            </a:r>
            <a:r>
              <a:rPr lang="en-US" dirty="0">
                <a:solidFill>
                  <a:srgbClr val="000000"/>
                </a:solidFill>
              </a:rPr>
              <a:t>::</a:t>
            </a:r>
            <a:r>
              <a:rPr lang="en-US" dirty="0" err="1">
                <a:solidFill>
                  <a:srgbClr val="000000"/>
                </a:solidFill>
              </a:rPr>
              <a:t>applyPublicInner</a:t>
            </a:r>
            <a:r>
              <a:rPr lang="en-US" dirty="0">
                <a:solidFill>
                  <a:srgbClr val="000000"/>
                </a:solidFill>
              </a:rPr>
              <a:t>;</a:t>
            </a:r>
          </a:p>
          <a:p>
            <a:pPr marL="400050" lvl="1" indent="0">
              <a:buNone/>
            </a:pPr>
            <a:r>
              <a:rPr lang="en-US" dirty="0" err="1">
                <a:solidFill>
                  <a:srgbClr val="000000"/>
                </a:solidFill>
              </a:rPr>
              <a:t>System.out.println</a:t>
            </a:r>
            <a:r>
              <a:rPr lang="en-US" dirty="0">
                <a:solidFill>
                  <a:srgbClr val="000000"/>
                </a:solidFill>
              </a:rPr>
              <a:t>(bf8.apply("yes", </a:t>
            </a:r>
            <a:r>
              <a:rPr lang="en-US" u="sng" dirty="0">
                <a:solidFill>
                  <a:srgbClr val="000000"/>
                </a:solidFill>
              </a:rPr>
              <a:t>1));</a:t>
            </a:r>
          </a:p>
          <a:p>
            <a:pPr marL="400050" lvl="1" indent="0">
              <a:buNone/>
            </a:pPr>
            <a:r>
              <a:rPr lang="en-US" dirty="0"/>
              <a:t>// using a reference to an inner class method w/o the instance</a:t>
            </a:r>
          </a:p>
          <a:p>
            <a:pPr marL="400050" lvl="1" indent="0">
              <a:buNone/>
            </a:pPr>
            <a:r>
              <a:rPr lang="en-US" dirty="0" err="1">
                <a:solidFill>
                  <a:srgbClr val="000000"/>
                </a:solidFill>
              </a:rPr>
              <a:t>BiFunction</a:t>
            </a:r>
            <a:r>
              <a:rPr lang="en-US" dirty="0">
                <a:solidFill>
                  <a:srgbClr val="000000"/>
                </a:solidFill>
              </a:rPr>
              <a:t>&lt;</a:t>
            </a:r>
            <a:r>
              <a:rPr lang="en-US" u="sng" dirty="0" err="1">
                <a:solidFill>
                  <a:srgbClr val="000000"/>
                </a:solidFill>
              </a:rPr>
              <a:t>OtherClass.InnerClass</a:t>
            </a:r>
            <a:r>
              <a:rPr lang="en-US" u="sng" dirty="0">
                <a:solidFill>
                  <a:srgbClr val="000000"/>
                </a:solidFill>
              </a:rPr>
              <a:t>, Integer, Integer&gt; bf9 = </a:t>
            </a:r>
            <a:r>
              <a:rPr lang="en-US" u="sng" dirty="0" err="1">
                <a:solidFill>
                  <a:srgbClr val="000000"/>
                </a:solidFill>
              </a:rPr>
              <a:t>OtherClass.InnerClass</a:t>
            </a:r>
            <a:r>
              <a:rPr lang="en-US" u="sng" dirty="0">
                <a:solidFill>
                  <a:srgbClr val="000000"/>
                </a:solidFill>
              </a:rPr>
              <a:t>::</a:t>
            </a:r>
            <a:r>
              <a:rPr lang="en-US" u="sng" dirty="0" err="1">
                <a:solidFill>
                  <a:srgbClr val="000000"/>
                </a:solidFill>
              </a:rPr>
              <a:t>applyPublicInnerInteger</a:t>
            </a:r>
            <a:r>
              <a:rPr lang="en-US" u="sng" dirty="0">
                <a:solidFill>
                  <a:srgbClr val="000000"/>
                </a:solidFill>
              </a:rPr>
              <a:t>;</a:t>
            </a:r>
          </a:p>
          <a:p>
            <a:pPr marL="400050" lvl="1" indent="0">
              <a:buNone/>
            </a:pPr>
            <a:r>
              <a:rPr lang="en-US" dirty="0" err="1">
                <a:solidFill>
                  <a:srgbClr val="000000"/>
                </a:solidFill>
              </a:rPr>
              <a:t>System.out.println</a:t>
            </a:r>
            <a:r>
              <a:rPr lang="en-US" dirty="0">
                <a:solidFill>
                  <a:srgbClr val="000000"/>
                </a:solidFill>
              </a:rPr>
              <a:t>(bf9.apply(</a:t>
            </a:r>
            <a:r>
              <a:rPr lang="en-US" dirty="0" err="1">
                <a:solidFill>
                  <a:srgbClr val="000000"/>
                </a:solidFill>
              </a:rPr>
              <a:t>otherClass.innerClass</a:t>
            </a:r>
            <a:r>
              <a:rPr lang="en-US" dirty="0">
                <a:solidFill>
                  <a:srgbClr val="000000"/>
                </a:solidFill>
              </a:rPr>
              <a:t>, </a:t>
            </a:r>
            <a:r>
              <a:rPr lang="en-US" u="sng" dirty="0">
                <a:solidFill>
                  <a:srgbClr val="000000"/>
                </a:solidFill>
              </a:rPr>
              <a:t>1));</a:t>
            </a:r>
          </a:p>
          <a:p>
            <a:pPr marL="400050" lvl="1" indent="0">
              <a:buNone/>
            </a:pPr>
            <a:r>
              <a:rPr lang="en-US" dirty="0">
                <a:solidFill>
                  <a:schemeClr val="tx1"/>
                </a:solidFill>
              </a:rPr>
              <a:t>However </a:t>
            </a:r>
            <a:r>
              <a:rPr lang="en-US" u="sng" dirty="0">
                <a:solidFill>
                  <a:schemeClr val="tx1"/>
                </a:solidFill>
              </a:rPr>
              <a:t>accessing the inner class constructor is impossible </a:t>
            </a:r>
            <a:r>
              <a:rPr lang="en-US" dirty="0">
                <a:solidFill>
                  <a:schemeClr val="tx1"/>
                </a:solidFill>
              </a:rPr>
              <a:t>due to the synthetic constructor. You can compile but the execution fails to find a match.</a:t>
            </a:r>
            <a:endParaRPr lang="en-CA" dirty="0">
              <a:solidFill>
                <a:schemeClr val="tx1"/>
              </a:solidFill>
            </a:endParaRPr>
          </a:p>
          <a:p>
            <a:pPr lvl="1"/>
            <a:endParaRPr lang="en-CA" sz="1000" dirty="0"/>
          </a:p>
          <a:p>
            <a:pPr lvl="1"/>
            <a:endParaRPr lang="en-CA" sz="1000" dirty="0"/>
          </a:p>
        </p:txBody>
      </p:sp>
    </p:spTree>
    <p:extLst>
      <p:ext uri="{BB962C8B-B14F-4D97-AF65-F5344CB8AC3E}">
        <p14:creationId xmlns:p14="http://schemas.microsoft.com/office/powerpoint/2010/main" val="250939029"/>
      </p:ext>
    </p:extLst>
  </p:cSld>
  <p:clrMapOvr>
    <a:masterClrMapping/>
  </p:clrMapOvr>
  <p:transition spd="med" advTm="1200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Topic 2-8 : </a:t>
            </a:r>
            <a:r>
              <a:rPr lang="en-CA" dirty="0"/>
              <a:t>Code that uses </a:t>
            </a:r>
            <a:r>
              <a:rPr lang="en-CA" dirty="0" smtClean="0"/>
              <a:t>method reference 3/5</a:t>
            </a:r>
            <a:endParaRPr lang="en-US" dirty="0"/>
          </a:p>
        </p:txBody>
      </p:sp>
      <p:sp>
        <p:nvSpPr>
          <p:cNvPr id="3" name="Content Placeholder 2"/>
          <p:cNvSpPr>
            <a:spLocks noGrp="1"/>
          </p:cNvSpPr>
          <p:nvPr>
            <p:ph idx="1"/>
          </p:nvPr>
        </p:nvSpPr>
        <p:spPr>
          <a:xfrm>
            <a:off x="528638" y="885825"/>
            <a:ext cx="8085137" cy="5257523"/>
          </a:xfrm>
        </p:spPr>
        <p:txBody>
          <a:bodyPr/>
          <a:lstStyle/>
          <a:p>
            <a:r>
              <a:rPr lang="en-CA" sz="1600" b="1" dirty="0" smtClean="0"/>
              <a:t>Super class method reference</a:t>
            </a:r>
          </a:p>
          <a:p>
            <a:pPr marL="400050" lvl="1" indent="0">
              <a:buNone/>
            </a:pPr>
            <a:r>
              <a:rPr lang="en-CA" sz="1200" dirty="0" smtClean="0"/>
              <a:t>You can use super in member code to refer to a super method of the current object (this). </a:t>
            </a:r>
            <a:r>
              <a:rPr lang="en-CA" sz="1200" dirty="0" smtClean="0">
                <a:solidFill>
                  <a:srgbClr val="FF0000"/>
                </a:solidFill>
              </a:rPr>
              <a:t>super</a:t>
            </a:r>
            <a:r>
              <a:rPr lang="en-CA" sz="1200" dirty="0" smtClean="0"/>
              <a:t> can only be used if the construction would be valid with </a:t>
            </a:r>
            <a:r>
              <a:rPr lang="en-CA" sz="1200" dirty="0" smtClean="0">
                <a:solidFill>
                  <a:srgbClr val="FF0000"/>
                </a:solidFill>
              </a:rPr>
              <a:t>this</a:t>
            </a:r>
            <a:r>
              <a:rPr lang="en-CA" sz="1200" dirty="0" smtClean="0"/>
              <a:t>. </a:t>
            </a:r>
            <a:r>
              <a:rPr lang="en-CA" sz="1200" u="sng" dirty="0" smtClean="0"/>
              <a:t>Like for this, super must be used within a member method</a:t>
            </a:r>
            <a:r>
              <a:rPr lang="en-CA" sz="1200" dirty="0" smtClean="0"/>
              <a:t>.</a:t>
            </a:r>
          </a:p>
          <a:p>
            <a:pPr marL="400050" lvl="1" indent="0">
              <a:buNone/>
            </a:pPr>
            <a:r>
              <a:rPr lang="en-CA" sz="1200" dirty="0" smtClean="0">
                <a:solidFill>
                  <a:srgbClr val="000000"/>
                </a:solidFill>
              </a:rPr>
              <a:t>public class </a:t>
            </a:r>
            <a:r>
              <a:rPr lang="en-CA" sz="1200" dirty="0" err="1" smtClean="0">
                <a:solidFill>
                  <a:srgbClr val="000000"/>
                </a:solidFill>
              </a:rPr>
              <a:t>SuperRef</a:t>
            </a:r>
            <a:r>
              <a:rPr lang="en-CA" sz="1200" dirty="0" smtClean="0">
                <a:solidFill>
                  <a:srgbClr val="000000"/>
                </a:solidFill>
              </a:rPr>
              <a:t> </a:t>
            </a:r>
            <a:r>
              <a:rPr lang="en-CA" sz="1200" dirty="0">
                <a:solidFill>
                  <a:srgbClr val="000000"/>
                </a:solidFill>
              </a:rPr>
              <a:t>{</a:t>
            </a:r>
          </a:p>
          <a:p>
            <a:pPr marL="400050" lvl="1" indent="0">
              <a:buNone/>
            </a:pPr>
            <a:r>
              <a:rPr lang="en-CA" sz="1200" dirty="0">
                <a:solidFill>
                  <a:srgbClr val="000000"/>
                </a:solidFill>
              </a:rPr>
              <a:t>    public void </a:t>
            </a:r>
            <a:r>
              <a:rPr lang="en-CA" sz="1200" dirty="0" err="1">
                <a:solidFill>
                  <a:srgbClr val="000000"/>
                </a:solidFill>
              </a:rPr>
              <a:t>runBody</a:t>
            </a:r>
            <a:r>
              <a:rPr lang="en-CA" sz="1200" dirty="0">
                <a:solidFill>
                  <a:srgbClr val="000000"/>
                </a:solidFill>
              </a:rPr>
              <a:t>() { for(</a:t>
            </a:r>
            <a:r>
              <a:rPr lang="en-CA" sz="1200" dirty="0" err="1">
                <a:solidFill>
                  <a:srgbClr val="000000"/>
                </a:solidFill>
              </a:rPr>
              <a:t>int</a:t>
            </a:r>
            <a:r>
              <a:rPr lang="en-CA" sz="1200" dirty="0">
                <a:solidFill>
                  <a:srgbClr val="000000"/>
                </a:solidFill>
              </a:rPr>
              <a:t> </a:t>
            </a:r>
            <a:r>
              <a:rPr lang="en-CA" sz="1200" dirty="0" err="1">
                <a:solidFill>
                  <a:srgbClr val="000000"/>
                </a:solidFill>
              </a:rPr>
              <a:t>i</a:t>
            </a:r>
            <a:r>
              <a:rPr lang="en-CA" sz="1200" dirty="0">
                <a:solidFill>
                  <a:srgbClr val="000000"/>
                </a:solidFill>
              </a:rPr>
              <a:t> = 0; </a:t>
            </a:r>
            <a:r>
              <a:rPr lang="en-CA" sz="1200" dirty="0" err="1">
                <a:solidFill>
                  <a:srgbClr val="000000"/>
                </a:solidFill>
              </a:rPr>
              <a:t>i</a:t>
            </a:r>
            <a:r>
              <a:rPr lang="en-CA" sz="1200" dirty="0">
                <a:solidFill>
                  <a:srgbClr val="000000"/>
                </a:solidFill>
              </a:rPr>
              <a:t> &lt; 10; </a:t>
            </a:r>
            <a:r>
              <a:rPr lang="en-CA" sz="1200" dirty="0" err="1">
                <a:solidFill>
                  <a:srgbClr val="000000"/>
                </a:solidFill>
              </a:rPr>
              <a:t>i</a:t>
            </a:r>
            <a:r>
              <a:rPr lang="en-CA" sz="1200" dirty="0">
                <a:solidFill>
                  <a:srgbClr val="000000"/>
                </a:solidFill>
              </a:rPr>
              <a:t>++) {</a:t>
            </a:r>
          </a:p>
          <a:p>
            <a:pPr marL="400050" lvl="1" indent="0">
              <a:buNone/>
            </a:pPr>
            <a:r>
              <a:rPr lang="en-CA" sz="1200" dirty="0">
                <a:solidFill>
                  <a:srgbClr val="000000"/>
                </a:solidFill>
              </a:rPr>
              <a:t>        </a:t>
            </a:r>
            <a:r>
              <a:rPr lang="en-CA" sz="1200" dirty="0" err="1">
                <a:solidFill>
                  <a:srgbClr val="000000"/>
                </a:solidFill>
              </a:rPr>
              <a:t>System.out.println</a:t>
            </a:r>
            <a:r>
              <a:rPr lang="en-CA" sz="1200" dirty="0">
                <a:solidFill>
                  <a:srgbClr val="000000"/>
                </a:solidFill>
              </a:rPr>
              <a:t>("square of </a:t>
            </a:r>
            <a:r>
              <a:rPr lang="en-CA" sz="1200" dirty="0" err="1">
                <a:solidFill>
                  <a:srgbClr val="000000"/>
                </a:solidFill>
              </a:rPr>
              <a:t>i</a:t>
            </a:r>
            <a:r>
              <a:rPr lang="en-CA" sz="1200" dirty="0">
                <a:solidFill>
                  <a:srgbClr val="000000"/>
                </a:solidFill>
              </a:rPr>
              <a:t> is " + (</a:t>
            </a:r>
            <a:r>
              <a:rPr lang="en-CA" sz="1200" dirty="0" err="1">
                <a:solidFill>
                  <a:srgbClr val="000000"/>
                </a:solidFill>
              </a:rPr>
              <a:t>i</a:t>
            </a:r>
            <a:r>
              <a:rPr lang="en-CA" sz="1200" dirty="0">
                <a:solidFill>
                  <a:srgbClr val="000000"/>
                </a:solidFill>
              </a:rPr>
              <a:t>*</a:t>
            </a:r>
            <a:r>
              <a:rPr lang="en-CA" sz="1200" dirty="0" err="1">
                <a:solidFill>
                  <a:srgbClr val="000000"/>
                </a:solidFill>
              </a:rPr>
              <a:t>i</a:t>
            </a:r>
            <a:r>
              <a:rPr lang="en-CA" sz="1200" dirty="0">
                <a:solidFill>
                  <a:srgbClr val="000000"/>
                </a:solidFill>
              </a:rPr>
              <a:t>)); }</a:t>
            </a:r>
          </a:p>
          <a:p>
            <a:pPr marL="400050" lvl="1" indent="0">
              <a:buNone/>
            </a:pPr>
            <a:r>
              <a:rPr lang="en-CA" sz="1200" dirty="0">
                <a:solidFill>
                  <a:srgbClr val="000000"/>
                </a:solidFill>
              </a:rPr>
              <a:t>}}</a:t>
            </a:r>
          </a:p>
          <a:p>
            <a:pPr marL="400050" lvl="1" indent="0">
              <a:buNone/>
            </a:pPr>
            <a:r>
              <a:rPr lang="en-CA" sz="1200" dirty="0">
                <a:solidFill>
                  <a:srgbClr val="000000"/>
                </a:solidFill>
              </a:rPr>
              <a:t>public class </a:t>
            </a:r>
            <a:r>
              <a:rPr lang="en-CA" sz="1200" dirty="0" err="1">
                <a:solidFill>
                  <a:srgbClr val="000000"/>
                </a:solidFill>
              </a:rPr>
              <a:t>MetRefSuper</a:t>
            </a:r>
            <a:r>
              <a:rPr lang="en-CA" sz="1200" dirty="0">
                <a:solidFill>
                  <a:srgbClr val="000000"/>
                </a:solidFill>
              </a:rPr>
              <a:t> extends </a:t>
            </a:r>
            <a:r>
              <a:rPr lang="en-CA" sz="1200" dirty="0" err="1" smtClean="0">
                <a:solidFill>
                  <a:srgbClr val="000000"/>
                </a:solidFill>
              </a:rPr>
              <a:t>SuperRef</a:t>
            </a:r>
            <a:r>
              <a:rPr lang="en-CA" sz="1200" dirty="0">
                <a:solidFill>
                  <a:srgbClr val="000000"/>
                </a:solidFill>
              </a:rPr>
              <a:t>{</a:t>
            </a:r>
          </a:p>
          <a:p>
            <a:pPr marL="400050" lvl="1" indent="0">
              <a:buNone/>
            </a:pPr>
            <a:r>
              <a:rPr lang="en-CA" sz="1200" dirty="0">
                <a:solidFill>
                  <a:srgbClr val="000000"/>
                </a:solidFill>
              </a:rPr>
              <a:t>    public static void main(String[] </a:t>
            </a:r>
            <a:r>
              <a:rPr lang="en-CA" sz="1200" dirty="0" err="1">
                <a:solidFill>
                  <a:srgbClr val="000000"/>
                </a:solidFill>
              </a:rPr>
              <a:t>args</a:t>
            </a:r>
            <a:r>
              <a:rPr lang="en-CA" sz="1200" dirty="0">
                <a:solidFill>
                  <a:srgbClr val="000000"/>
                </a:solidFill>
              </a:rPr>
              <a:t>) { </a:t>
            </a:r>
            <a:r>
              <a:rPr lang="en-CA" sz="1200" dirty="0" err="1">
                <a:solidFill>
                  <a:srgbClr val="000000"/>
                </a:solidFill>
              </a:rPr>
              <a:t>MetRefSuper</a:t>
            </a:r>
            <a:r>
              <a:rPr lang="en-CA" sz="1200" dirty="0">
                <a:solidFill>
                  <a:srgbClr val="000000"/>
                </a:solidFill>
              </a:rPr>
              <a:t> </a:t>
            </a:r>
            <a:r>
              <a:rPr lang="en-CA" sz="1200" dirty="0" err="1">
                <a:solidFill>
                  <a:srgbClr val="000000"/>
                </a:solidFill>
              </a:rPr>
              <a:t>mrs</a:t>
            </a:r>
            <a:r>
              <a:rPr lang="en-CA" sz="1200" dirty="0">
                <a:solidFill>
                  <a:srgbClr val="000000"/>
                </a:solidFill>
              </a:rPr>
              <a:t> = new </a:t>
            </a:r>
            <a:r>
              <a:rPr lang="en-CA" sz="1200" dirty="0" err="1">
                <a:solidFill>
                  <a:srgbClr val="000000"/>
                </a:solidFill>
              </a:rPr>
              <a:t>MetRefSuper</a:t>
            </a:r>
            <a:r>
              <a:rPr lang="en-CA" sz="1200" dirty="0">
                <a:solidFill>
                  <a:srgbClr val="000000"/>
                </a:solidFill>
              </a:rPr>
              <a:t>(); </a:t>
            </a:r>
            <a:r>
              <a:rPr lang="en-CA" sz="1200" dirty="0" err="1">
                <a:solidFill>
                  <a:srgbClr val="000000"/>
                </a:solidFill>
              </a:rPr>
              <a:t>mrs.createThread</a:t>
            </a:r>
            <a:r>
              <a:rPr lang="en-CA" sz="1200" dirty="0">
                <a:solidFill>
                  <a:srgbClr val="000000"/>
                </a:solidFill>
              </a:rPr>
              <a:t>(); }</a:t>
            </a:r>
          </a:p>
          <a:p>
            <a:pPr marL="400050" lvl="1" indent="0">
              <a:buNone/>
            </a:pPr>
            <a:r>
              <a:rPr lang="en-CA" sz="1200" dirty="0">
                <a:solidFill>
                  <a:srgbClr val="000000"/>
                </a:solidFill>
              </a:rPr>
              <a:t>    private void </a:t>
            </a:r>
            <a:r>
              <a:rPr lang="en-CA" sz="1200" dirty="0" err="1">
                <a:solidFill>
                  <a:srgbClr val="000000"/>
                </a:solidFill>
              </a:rPr>
              <a:t>createThread</a:t>
            </a:r>
            <a:r>
              <a:rPr lang="en-CA" sz="1200" dirty="0">
                <a:solidFill>
                  <a:srgbClr val="000000"/>
                </a:solidFill>
              </a:rPr>
              <a:t>() { new </a:t>
            </a:r>
            <a:r>
              <a:rPr lang="en-CA" sz="1200" dirty="0" smtClean="0">
                <a:solidFill>
                  <a:srgbClr val="000000"/>
                </a:solidFill>
              </a:rPr>
              <a:t>Thread(</a:t>
            </a:r>
            <a:r>
              <a:rPr lang="en-CA" sz="1200" dirty="0" smtClean="0">
                <a:solidFill>
                  <a:srgbClr val="FF0000"/>
                </a:solidFill>
              </a:rPr>
              <a:t>super</a:t>
            </a:r>
            <a:r>
              <a:rPr lang="en-CA" sz="1200" dirty="0" smtClean="0">
                <a:solidFill>
                  <a:srgbClr val="000000"/>
                </a:solidFill>
              </a:rPr>
              <a:t>::</a:t>
            </a:r>
            <a:r>
              <a:rPr lang="en-CA" sz="1200" dirty="0" err="1" smtClean="0">
                <a:solidFill>
                  <a:srgbClr val="000000"/>
                </a:solidFill>
              </a:rPr>
              <a:t>runBody</a:t>
            </a:r>
            <a:r>
              <a:rPr lang="en-CA" sz="1200" dirty="0">
                <a:solidFill>
                  <a:srgbClr val="000000"/>
                </a:solidFill>
              </a:rPr>
              <a:t>).start(); </a:t>
            </a:r>
            <a:r>
              <a:rPr lang="en-CA" sz="1200" dirty="0" smtClean="0">
                <a:solidFill>
                  <a:srgbClr val="000000"/>
                </a:solidFill>
              </a:rPr>
              <a:t>}   // super::</a:t>
            </a:r>
            <a:r>
              <a:rPr lang="en-CA" sz="1200" dirty="0" err="1" smtClean="0">
                <a:solidFill>
                  <a:srgbClr val="000000"/>
                </a:solidFill>
              </a:rPr>
              <a:t>runBody</a:t>
            </a:r>
            <a:r>
              <a:rPr lang="en-CA" sz="1200" dirty="0" smtClean="0">
                <a:solidFill>
                  <a:srgbClr val="000000"/>
                </a:solidFill>
              </a:rPr>
              <a:t> is a valid Runnable</a:t>
            </a:r>
            <a:endParaRPr lang="en-CA" sz="1200" dirty="0">
              <a:solidFill>
                <a:srgbClr val="000000"/>
              </a:solidFill>
            </a:endParaRPr>
          </a:p>
          <a:p>
            <a:pPr marL="400050" lvl="1" indent="0">
              <a:buNone/>
            </a:pPr>
            <a:r>
              <a:rPr lang="en-CA" sz="1200" dirty="0" smtClean="0">
                <a:solidFill>
                  <a:srgbClr val="000000"/>
                </a:solidFill>
              </a:rPr>
              <a:t>}</a:t>
            </a:r>
          </a:p>
          <a:p>
            <a:r>
              <a:rPr lang="en-CA" sz="1600" b="1" dirty="0" smtClean="0"/>
              <a:t>Array constructor reference</a:t>
            </a:r>
            <a:endParaRPr lang="en-CA" sz="1600" b="1" dirty="0"/>
          </a:p>
          <a:p>
            <a:pPr lvl="1"/>
            <a:r>
              <a:rPr lang="en-CA" sz="1200" dirty="0" smtClean="0"/>
              <a:t>// </a:t>
            </a:r>
            <a:r>
              <a:rPr lang="en-CA" sz="1200" dirty="0"/>
              <a:t>reference to an array constructor and create a single dimension array of length 3</a:t>
            </a:r>
          </a:p>
          <a:p>
            <a:pPr lvl="1"/>
            <a:r>
              <a:rPr lang="en-CA" sz="1200" dirty="0">
                <a:solidFill>
                  <a:srgbClr val="000000"/>
                </a:solidFill>
              </a:rPr>
              <a:t>Function&lt;Integer, </a:t>
            </a:r>
            <a:r>
              <a:rPr lang="en-CA" sz="1200" dirty="0" err="1">
                <a:solidFill>
                  <a:srgbClr val="000000"/>
                </a:solidFill>
              </a:rPr>
              <a:t>int</a:t>
            </a:r>
            <a:r>
              <a:rPr lang="en-CA" sz="1200" dirty="0">
                <a:solidFill>
                  <a:srgbClr val="000000"/>
                </a:solidFill>
              </a:rPr>
              <a:t>[]&gt; </a:t>
            </a:r>
            <a:r>
              <a:rPr lang="en-CA" sz="1200" dirty="0" smtClean="0">
                <a:solidFill>
                  <a:srgbClr val="000000"/>
                </a:solidFill>
              </a:rPr>
              <a:t>arrayCreator1 </a:t>
            </a:r>
            <a:r>
              <a:rPr lang="en-CA" sz="1200" dirty="0">
                <a:solidFill>
                  <a:srgbClr val="000000"/>
                </a:solidFill>
              </a:rPr>
              <a:t>= </a:t>
            </a:r>
            <a:r>
              <a:rPr lang="en-CA" sz="1200" dirty="0" err="1">
                <a:solidFill>
                  <a:srgbClr val="000000"/>
                </a:solidFill>
              </a:rPr>
              <a:t>int</a:t>
            </a:r>
            <a:r>
              <a:rPr lang="en-CA" sz="1200" dirty="0">
                <a:solidFill>
                  <a:srgbClr val="000000"/>
                </a:solidFill>
              </a:rPr>
              <a:t>[]::new;</a:t>
            </a:r>
          </a:p>
          <a:p>
            <a:pPr lvl="1"/>
            <a:r>
              <a:rPr lang="en-CA" sz="1200" dirty="0" err="1">
                <a:solidFill>
                  <a:srgbClr val="000000"/>
                </a:solidFill>
              </a:rPr>
              <a:t>int</a:t>
            </a:r>
            <a:r>
              <a:rPr lang="en-CA" sz="1200" dirty="0">
                <a:solidFill>
                  <a:srgbClr val="000000"/>
                </a:solidFill>
              </a:rPr>
              <a:t>[] </a:t>
            </a:r>
            <a:r>
              <a:rPr lang="en-CA" sz="1200" u="sng" dirty="0" smtClean="0">
                <a:solidFill>
                  <a:srgbClr val="000000"/>
                </a:solidFill>
              </a:rPr>
              <a:t>myIntArray1 </a:t>
            </a:r>
            <a:r>
              <a:rPr lang="en-CA" sz="1200" u="sng" dirty="0">
                <a:solidFill>
                  <a:srgbClr val="000000"/>
                </a:solidFill>
              </a:rPr>
              <a:t>= </a:t>
            </a:r>
            <a:r>
              <a:rPr lang="en-CA" sz="1200" u="sng" dirty="0" smtClean="0">
                <a:solidFill>
                  <a:srgbClr val="000000"/>
                </a:solidFill>
              </a:rPr>
              <a:t>arrayCreator1.apply(3);</a:t>
            </a:r>
          </a:p>
          <a:p>
            <a:pPr lvl="1"/>
            <a:r>
              <a:rPr lang="en-CA" sz="1200" dirty="0" smtClean="0">
                <a:solidFill>
                  <a:schemeClr val="tx1"/>
                </a:solidFill>
              </a:rPr>
              <a:t>// for more dimensions you have to use the Array class as a factory</a:t>
            </a:r>
          </a:p>
          <a:p>
            <a:pPr lvl="1"/>
            <a:r>
              <a:rPr lang="en-CA" sz="1200" dirty="0" err="1" smtClean="0">
                <a:solidFill>
                  <a:srgbClr val="000000"/>
                </a:solidFill>
              </a:rPr>
              <a:t>BiFunction</a:t>
            </a:r>
            <a:r>
              <a:rPr lang="en-CA" sz="1200" dirty="0" smtClean="0">
                <a:solidFill>
                  <a:srgbClr val="000000"/>
                </a:solidFill>
              </a:rPr>
              <a:t>&lt;Class&lt;Integer</a:t>
            </a:r>
            <a:r>
              <a:rPr lang="en-CA" sz="1200" dirty="0">
                <a:solidFill>
                  <a:srgbClr val="000000"/>
                </a:solidFill>
              </a:rPr>
              <a:t>&gt;, </a:t>
            </a:r>
            <a:r>
              <a:rPr lang="en-CA" sz="1200" dirty="0" err="1">
                <a:solidFill>
                  <a:srgbClr val="000000"/>
                </a:solidFill>
              </a:rPr>
              <a:t>int</a:t>
            </a:r>
            <a:r>
              <a:rPr lang="en-CA" sz="1200" dirty="0">
                <a:solidFill>
                  <a:srgbClr val="000000"/>
                </a:solidFill>
              </a:rPr>
              <a:t>[],Object&gt; </a:t>
            </a:r>
            <a:r>
              <a:rPr lang="en-CA" sz="1200" dirty="0" err="1" smtClean="0">
                <a:solidFill>
                  <a:srgbClr val="000000"/>
                </a:solidFill>
              </a:rPr>
              <a:t>arrayCreatorMany</a:t>
            </a:r>
            <a:r>
              <a:rPr lang="en-CA" sz="1200" dirty="0" smtClean="0">
                <a:solidFill>
                  <a:srgbClr val="000000"/>
                </a:solidFill>
              </a:rPr>
              <a:t> </a:t>
            </a:r>
            <a:r>
              <a:rPr lang="en-CA" sz="1200" dirty="0">
                <a:solidFill>
                  <a:srgbClr val="000000"/>
                </a:solidFill>
              </a:rPr>
              <a:t>= Array::</a:t>
            </a:r>
            <a:r>
              <a:rPr lang="en-CA" sz="1200" dirty="0" err="1" smtClean="0">
                <a:solidFill>
                  <a:srgbClr val="000000"/>
                </a:solidFill>
              </a:rPr>
              <a:t>newInstance</a:t>
            </a:r>
            <a:r>
              <a:rPr lang="en-CA" sz="1200" dirty="0" smtClean="0">
                <a:solidFill>
                  <a:srgbClr val="000000"/>
                </a:solidFill>
              </a:rPr>
              <a:t>;</a:t>
            </a:r>
          </a:p>
          <a:p>
            <a:pPr lvl="1"/>
            <a:r>
              <a:rPr lang="en-CA" sz="1200" dirty="0" smtClean="0">
                <a:solidFill>
                  <a:srgbClr val="000000"/>
                </a:solidFill>
              </a:rPr>
              <a:t>Integer[][][] myIntegerArray3 = (</a:t>
            </a:r>
            <a:r>
              <a:rPr lang="en-CA" sz="1200" dirty="0">
                <a:solidFill>
                  <a:srgbClr val="000000"/>
                </a:solidFill>
              </a:rPr>
              <a:t>Integer[][][]</a:t>
            </a:r>
            <a:r>
              <a:rPr lang="en-CA" sz="1200" dirty="0" smtClean="0">
                <a:solidFill>
                  <a:srgbClr val="000000"/>
                </a:solidFill>
              </a:rPr>
              <a:t>)</a:t>
            </a:r>
            <a:r>
              <a:rPr lang="en-CA" sz="1200" dirty="0" err="1">
                <a:solidFill>
                  <a:srgbClr val="000000"/>
                </a:solidFill>
              </a:rPr>
              <a:t>arrayCreatorMany.apply</a:t>
            </a:r>
            <a:r>
              <a:rPr lang="en-CA" sz="1200" dirty="0">
                <a:solidFill>
                  <a:srgbClr val="000000"/>
                </a:solidFill>
              </a:rPr>
              <a:t>(</a:t>
            </a:r>
            <a:r>
              <a:rPr lang="en-CA" sz="1200" dirty="0" err="1">
                <a:solidFill>
                  <a:srgbClr val="000000"/>
                </a:solidFill>
              </a:rPr>
              <a:t>Integer.class</a:t>
            </a:r>
            <a:r>
              <a:rPr lang="en-CA" sz="1200" dirty="0" smtClean="0">
                <a:solidFill>
                  <a:srgbClr val="000000"/>
                </a:solidFill>
              </a:rPr>
              <a:t>, new </a:t>
            </a:r>
            <a:r>
              <a:rPr lang="en-CA" sz="1200" dirty="0" err="1" smtClean="0">
                <a:solidFill>
                  <a:srgbClr val="000000"/>
                </a:solidFill>
              </a:rPr>
              <a:t>int</a:t>
            </a:r>
            <a:r>
              <a:rPr lang="en-CA" sz="1200" dirty="0" smtClean="0">
                <a:solidFill>
                  <a:srgbClr val="000000"/>
                </a:solidFill>
              </a:rPr>
              <a:t>[] {3, 4, 5});</a:t>
            </a:r>
          </a:p>
          <a:p>
            <a:pPr lvl="1"/>
            <a:r>
              <a:rPr lang="en-CA" sz="1200" dirty="0" smtClean="0">
                <a:solidFill>
                  <a:schemeClr val="tx1"/>
                </a:solidFill>
              </a:rPr>
              <a:t>// for a primitive use </a:t>
            </a:r>
            <a:r>
              <a:rPr lang="en-US" sz="1200" dirty="0" smtClean="0">
                <a:solidFill>
                  <a:schemeClr val="tx1"/>
                </a:solidFill>
              </a:rPr>
              <a:t>the </a:t>
            </a:r>
            <a:r>
              <a:rPr lang="en-US" sz="1200" dirty="0">
                <a:solidFill>
                  <a:schemeClr val="tx1"/>
                </a:solidFill>
              </a:rPr>
              <a:t>Class instance representing the </a:t>
            </a:r>
            <a:r>
              <a:rPr lang="en-US" sz="1200" dirty="0" smtClean="0">
                <a:solidFill>
                  <a:schemeClr val="tx1"/>
                </a:solidFill>
              </a:rPr>
              <a:t>corresponding primitive type</a:t>
            </a:r>
          </a:p>
          <a:p>
            <a:pPr lvl="1"/>
            <a:r>
              <a:rPr lang="en-CA" sz="1200" dirty="0" err="1" smtClean="0">
                <a:solidFill>
                  <a:srgbClr val="000000"/>
                </a:solidFill>
              </a:rPr>
              <a:t>int</a:t>
            </a:r>
            <a:r>
              <a:rPr lang="en-CA" sz="1200" dirty="0" smtClean="0">
                <a:solidFill>
                  <a:srgbClr val="000000"/>
                </a:solidFill>
              </a:rPr>
              <a:t>[][][] myIntArray3 </a:t>
            </a:r>
            <a:r>
              <a:rPr lang="en-CA" sz="1200" dirty="0">
                <a:solidFill>
                  <a:srgbClr val="000000"/>
                </a:solidFill>
              </a:rPr>
              <a:t>= </a:t>
            </a:r>
            <a:r>
              <a:rPr lang="en-CA" sz="1200" dirty="0" smtClean="0">
                <a:solidFill>
                  <a:srgbClr val="000000"/>
                </a:solidFill>
              </a:rPr>
              <a:t>(</a:t>
            </a:r>
            <a:r>
              <a:rPr lang="en-CA" sz="1200" dirty="0" err="1" smtClean="0">
                <a:solidFill>
                  <a:srgbClr val="000000"/>
                </a:solidFill>
              </a:rPr>
              <a:t>int</a:t>
            </a:r>
            <a:r>
              <a:rPr lang="en-CA" sz="1200" dirty="0" smtClean="0">
                <a:solidFill>
                  <a:srgbClr val="000000"/>
                </a:solidFill>
              </a:rPr>
              <a:t> [][][])</a:t>
            </a:r>
            <a:r>
              <a:rPr lang="en-CA" sz="1200" dirty="0" err="1" smtClean="0">
                <a:solidFill>
                  <a:srgbClr val="000000"/>
                </a:solidFill>
              </a:rPr>
              <a:t>arrayCreator</a:t>
            </a:r>
            <a:r>
              <a:rPr lang="en-CA" sz="1200" dirty="0" err="1">
                <a:solidFill>
                  <a:srgbClr val="000000"/>
                </a:solidFill>
              </a:rPr>
              <a:t>Many</a:t>
            </a:r>
            <a:r>
              <a:rPr lang="en-CA" sz="1200" dirty="0" err="1" smtClean="0">
                <a:solidFill>
                  <a:srgbClr val="000000"/>
                </a:solidFill>
              </a:rPr>
              <a:t>.apply</a:t>
            </a:r>
            <a:r>
              <a:rPr lang="en-CA" sz="1200" dirty="0" smtClean="0">
                <a:solidFill>
                  <a:srgbClr val="000000"/>
                </a:solidFill>
              </a:rPr>
              <a:t>(</a:t>
            </a:r>
            <a:r>
              <a:rPr lang="en-CA" sz="1200" dirty="0" err="1" smtClean="0">
                <a:solidFill>
                  <a:srgbClr val="000000"/>
                </a:solidFill>
              </a:rPr>
              <a:t>Integer.TYPE</a:t>
            </a:r>
            <a:r>
              <a:rPr lang="en-CA" sz="1200" dirty="0" smtClean="0">
                <a:solidFill>
                  <a:srgbClr val="000000"/>
                </a:solidFill>
              </a:rPr>
              <a:t>, </a:t>
            </a:r>
            <a:r>
              <a:rPr lang="en-CA" sz="1200" dirty="0">
                <a:solidFill>
                  <a:srgbClr val="000000"/>
                </a:solidFill>
              </a:rPr>
              <a:t>new </a:t>
            </a:r>
            <a:r>
              <a:rPr lang="en-CA" sz="1200" dirty="0" err="1">
                <a:solidFill>
                  <a:srgbClr val="000000"/>
                </a:solidFill>
              </a:rPr>
              <a:t>int</a:t>
            </a:r>
            <a:r>
              <a:rPr lang="en-CA" sz="1200" dirty="0" smtClean="0">
                <a:solidFill>
                  <a:srgbClr val="000000"/>
                </a:solidFill>
              </a:rPr>
              <a:t>[] {</a:t>
            </a:r>
            <a:r>
              <a:rPr lang="en-CA" sz="1200" dirty="0">
                <a:solidFill>
                  <a:srgbClr val="000000"/>
                </a:solidFill>
              </a:rPr>
              <a:t>3, 4, 5</a:t>
            </a:r>
            <a:r>
              <a:rPr lang="en-CA" sz="1200" dirty="0" smtClean="0">
                <a:solidFill>
                  <a:srgbClr val="000000"/>
                </a:solidFill>
              </a:rPr>
              <a:t>});</a:t>
            </a:r>
          </a:p>
          <a:p>
            <a:r>
              <a:rPr lang="en-CA" sz="1600" u="sng" dirty="0" smtClean="0">
                <a:solidFill>
                  <a:srgbClr val="FF0000"/>
                </a:solidFill>
              </a:rPr>
              <a:t>Exercise:</a:t>
            </a:r>
            <a:r>
              <a:rPr lang="en-CA" sz="1600" dirty="0" smtClean="0"/>
              <a:t> If you need more than 2 parameters, you will have to define your own </a:t>
            </a:r>
            <a:r>
              <a:rPr lang="en-CA" sz="1600" dirty="0" err="1" smtClean="0"/>
              <a:t>TriFunction</a:t>
            </a:r>
            <a:r>
              <a:rPr lang="en-CA" sz="1600" dirty="0" smtClean="0"/>
              <a:t>, </a:t>
            </a:r>
            <a:r>
              <a:rPr lang="en-CA" sz="1600" dirty="0" err="1" smtClean="0"/>
              <a:t>QuadFunction</a:t>
            </a:r>
            <a:r>
              <a:rPr lang="en-CA" sz="1600" dirty="0" smtClean="0"/>
              <a:t>… and use it. Define yours.</a:t>
            </a:r>
          </a:p>
          <a:p>
            <a:endParaRPr lang="en-CA" sz="1200" dirty="0" smtClean="0"/>
          </a:p>
          <a:p>
            <a:endParaRPr lang="en-CA" sz="1400" dirty="0" smtClean="0"/>
          </a:p>
          <a:p>
            <a:endParaRPr lang="en-CA" sz="1400" dirty="0" smtClean="0"/>
          </a:p>
          <a:p>
            <a:endParaRPr lang="en-CA" dirty="0"/>
          </a:p>
          <a:p>
            <a:endParaRPr lang="en-CA" dirty="0" smtClean="0"/>
          </a:p>
        </p:txBody>
      </p:sp>
    </p:spTree>
    <p:extLst>
      <p:ext uri="{BB962C8B-B14F-4D97-AF65-F5344CB8AC3E}">
        <p14:creationId xmlns:p14="http://schemas.microsoft.com/office/powerpoint/2010/main" val="3147289398"/>
      </p:ext>
    </p:extLst>
  </p:cSld>
  <p:clrMapOvr>
    <a:masterClrMapping/>
  </p:clrMapOvr>
  <p:transition spd="med" advTm="1200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Topic 2-8 : </a:t>
            </a:r>
            <a:r>
              <a:rPr lang="en-CA" dirty="0"/>
              <a:t>Code that uses </a:t>
            </a:r>
            <a:r>
              <a:rPr lang="en-CA" dirty="0" smtClean="0"/>
              <a:t>method reference 4/5</a:t>
            </a:r>
            <a:endParaRPr lang="en-US" dirty="0"/>
          </a:p>
        </p:txBody>
      </p:sp>
      <p:sp>
        <p:nvSpPr>
          <p:cNvPr id="3" name="Content Placeholder 2"/>
          <p:cNvSpPr>
            <a:spLocks noGrp="1"/>
          </p:cNvSpPr>
          <p:nvPr>
            <p:ph idx="1"/>
          </p:nvPr>
        </p:nvSpPr>
        <p:spPr>
          <a:xfrm>
            <a:off x="528638" y="885825"/>
            <a:ext cx="8085137" cy="5497220"/>
          </a:xfrm>
        </p:spPr>
        <p:txBody>
          <a:bodyPr/>
          <a:lstStyle/>
          <a:p>
            <a:r>
              <a:rPr lang="en-CA" sz="1300" dirty="0" smtClean="0"/>
              <a:t>Checked exceptions declared thrown by the method reference</a:t>
            </a:r>
          </a:p>
          <a:p>
            <a:pPr lvl="1"/>
            <a:r>
              <a:rPr lang="en-CA" sz="1300" dirty="0" smtClean="0"/>
              <a:t>If a checked exception is declared then the FM must have declared it, e.g. this one does not compile as is</a:t>
            </a:r>
          </a:p>
          <a:p>
            <a:pPr lvl="1"/>
            <a:r>
              <a:rPr lang="en-US" sz="1300" dirty="0" err="1">
                <a:solidFill>
                  <a:srgbClr val="000000"/>
                </a:solidFill>
              </a:rPr>
              <a:t>BiFunction</a:t>
            </a:r>
            <a:r>
              <a:rPr lang="en-US" sz="1300" dirty="0">
                <a:solidFill>
                  <a:srgbClr val="000000"/>
                </a:solidFill>
              </a:rPr>
              <a:t>&lt;byte[],</a:t>
            </a:r>
            <a:r>
              <a:rPr lang="en-US" sz="1300" dirty="0" err="1">
                <a:solidFill>
                  <a:srgbClr val="000000"/>
                </a:solidFill>
              </a:rPr>
              <a:t>String,String</a:t>
            </a:r>
            <a:r>
              <a:rPr lang="en-US" sz="1300" dirty="0">
                <a:solidFill>
                  <a:srgbClr val="000000"/>
                </a:solidFill>
              </a:rPr>
              <a:t>&gt; bf2 = </a:t>
            </a:r>
            <a:r>
              <a:rPr lang="en-US" sz="1300" u="sng" dirty="0">
                <a:solidFill>
                  <a:srgbClr val="000000"/>
                </a:solidFill>
              </a:rPr>
              <a:t>String::new</a:t>
            </a:r>
            <a:r>
              <a:rPr lang="en-US" sz="1300" u="sng" dirty="0" smtClean="0">
                <a:solidFill>
                  <a:srgbClr val="000000"/>
                </a:solidFill>
              </a:rPr>
              <a:t>;</a:t>
            </a:r>
          </a:p>
          <a:p>
            <a:pPr lvl="1"/>
            <a:r>
              <a:rPr lang="en-US" sz="1300" dirty="0" smtClean="0">
                <a:solidFill>
                  <a:schemeClr val="tx1"/>
                </a:solidFill>
              </a:rPr>
              <a:t>// matched to String(byte</a:t>
            </a:r>
            <a:r>
              <a:rPr lang="en-US" sz="1300" dirty="0">
                <a:solidFill>
                  <a:schemeClr val="tx1"/>
                </a:solidFill>
              </a:rPr>
              <a:t>[] bytes, String </a:t>
            </a:r>
            <a:r>
              <a:rPr lang="en-US" sz="1300" dirty="0" err="1">
                <a:solidFill>
                  <a:schemeClr val="tx1"/>
                </a:solidFill>
              </a:rPr>
              <a:t>charsetName</a:t>
            </a:r>
            <a:r>
              <a:rPr lang="en-US" sz="1300" dirty="0" smtClean="0">
                <a:solidFill>
                  <a:schemeClr val="tx1"/>
                </a:solidFill>
              </a:rPr>
              <a:t>) throws </a:t>
            </a:r>
            <a:r>
              <a:rPr lang="en-US" sz="1300" dirty="0" err="1" smtClean="0">
                <a:solidFill>
                  <a:schemeClr val="tx1"/>
                </a:solidFill>
              </a:rPr>
              <a:t>UnsupportedEncodingException</a:t>
            </a:r>
            <a:endParaRPr lang="en-US" sz="1300" dirty="0" smtClean="0">
              <a:solidFill>
                <a:schemeClr val="tx1"/>
              </a:solidFill>
            </a:endParaRPr>
          </a:p>
          <a:p>
            <a:pPr lvl="1"/>
            <a:r>
              <a:rPr lang="en-US" sz="1300" dirty="0" smtClean="0">
                <a:solidFill>
                  <a:schemeClr val="tx1"/>
                </a:solidFill>
              </a:rPr>
              <a:t>// you need to create your “</a:t>
            </a:r>
            <a:r>
              <a:rPr lang="en-US" sz="1300" dirty="0" err="1" smtClean="0">
                <a:solidFill>
                  <a:schemeClr val="tx1"/>
                </a:solidFill>
              </a:rPr>
              <a:t>BiFunction</a:t>
            </a:r>
            <a:r>
              <a:rPr lang="en-US" sz="1300" dirty="0" smtClean="0">
                <a:solidFill>
                  <a:schemeClr val="tx1"/>
                </a:solidFill>
              </a:rPr>
              <a:t> throwing exceptions” to use this method</a:t>
            </a:r>
          </a:p>
          <a:p>
            <a:r>
              <a:rPr lang="en-CA" sz="1300" dirty="0" smtClean="0"/>
              <a:t>Auto-boxing and unboxing using a method reference</a:t>
            </a:r>
          </a:p>
          <a:p>
            <a:pPr lvl="1"/>
            <a:r>
              <a:rPr lang="en-CA" sz="1300" dirty="0" smtClean="0"/>
              <a:t>For the declaration of the FI you can only use Object types as usual and never primitives, e.g. </a:t>
            </a:r>
            <a:r>
              <a:rPr lang="en-CA" sz="1300" dirty="0" smtClean="0">
                <a:solidFill>
                  <a:srgbClr val="FF0000"/>
                </a:solidFill>
              </a:rPr>
              <a:t>Function&lt;</a:t>
            </a:r>
            <a:r>
              <a:rPr lang="en-CA" sz="1300" dirty="0" err="1" smtClean="0">
                <a:solidFill>
                  <a:srgbClr val="FF0000"/>
                </a:solidFill>
              </a:rPr>
              <a:t>Integer,String</a:t>
            </a:r>
            <a:r>
              <a:rPr lang="en-CA" sz="1300" dirty="0" smtClean="0">
                <a:solidFill>
                  <a:srgbClr val="FF0000"/>
                </a:solidFill>
              </a:rPr>
              <a:t>&gt;</a:t>
            </a:r>
            <a:r>
              <a:rPr lang="en-CA" sz="1300" dirty="0" smtClean="0"/>
              <a:t> is OK while </a:t>
            </a:r>
            <a:r>
              <a:rPr lang="en-CA" sz="1300" dirty="0" smtClean="0">
                <a:solidFill>
                  <a:srgbClr val="FF0000"/>
                </a:solidFill>
              </a:rPr>
              <a:t>Function&lt;</a:t>
            </a:r>
            <a:r>
              <a:rPr lang="en-CA" sz="1300" dirty="0" err="1" smtClean="0">
                <a:solidFill>
                  <a:srgbClr val="FF0000"/>
                </a:solidFill>
              </a:rPr>
              <a:t>int,String</a:t>
            </a:r>
            <a:r>
              <a:rPr lang="en-CA" sz="1300" dirty="0" smtClean="0">
                <a:solidFill>
                  <a:srgbClr val="FF0000"/>
                </a:solidFill>
              </a:rPr>
              <a:t>&gt;</a:t>
            </a:r>
            <a:r>
              <a:rPr lang="en-CA" sz="1300" dirty="0" smtClean="0"/>
              <a:t> is not. Primitive variants of the FIs can help.</a:t>
            </a:r>
          </a:p>
          <a:p>
            <a:pPr lvl="1"/>
            <a:r>
              <a:rPr lang="en-CA" sz="1300" dirty="0" smtClean="0"/>
              <a:t>For the corresponding </a:t>
            </a:r>
            <a:r>
              <a:rPr lang="en-CA" sz="1300" u="sng" dirty="0" smtClean="0"/>
              <a:t>method reference</a:t>
            </a:r>
            <a:r>
              <a:rPr lang="en-CA" sz="1300" dirty="0" smtClean="0"/>
              <a:t>, if this is not an exact match then boxing and unboxing apply for both the referred method parameters and to its return type</a:t>
            </a:r>
          </a:p>
          <a:p>
            <a:pPr lvl="1"/>
            <a:r>
              <a:rPr lang="en-CA" sz="1300" dirty="0" smtClean="0"/>
              <a:t>e.g. </a:t>
            </a:r>
            <a:r>
              <a:rPr lang="en-CA" sz="1300" dirty="0" err="1" smtClean="0">
                <a:solidFill>
                  <a:srgbClr val="FF0000"/>
                </a:solidFill>
              </a:rPr>
              <a:t>BiFunction</a:t>
            </a:r>
            <a:r>
              <a:rPr lang="en-CA" sz="1300" dirty="0" smtClean="0">
                <a:solidFill>
                  <a:srgbClr val="FF0000"/>
                </a:solidFill>
              </a:rPr>
              <a:t>&lt;</a:t>
            </a:r>
            <a:r>
              <a:rPr lang="en-CA" sz="1300" dirty="0" err="1" smtClean="0">
                <a:solidFill>
                  <a:srgbClr val="FF0000"/>
                </a:solidFill>
              </a:rPr>
              <a:t>String,Integer,String</a:t>
            </a:r>
            <a:r>
              <a:rPr lang="en-CA" sz="1300" dirty="0" smtClean="0">
                <a:solidFill>
                  <a:srgbClr val="FF0000"/>
                </a:solidFill>
              </a:rPr>
              <a:t>&gt;</a:t>
            </a:r>
            <a:r>
              <a:rPr lang="en-CA" sz="1300" dirty="0" smtClean="0"/>
              <a:t> matches with the method reference </a:t>
            </a:r>
            <a:r>
              <a:rPr lang="en-CA" sz="1300" dirty="0" smtClean="0">
                <a:solidFill>
                  <a:srgbClr val="000000"/>
                </a:solidFill>
              </a:rPr>
              <a:t>String::substring(</a:t>
            </a:r>
            <a:r>
              <a:rPr lang="en-CA" sz="1300" dirty="0" err="1" smtClean="0">
                <a:solidFill>
                  <a:srgbClr val="000000"/>
                </a:solidFill>
              </a:rPr>
              <a:t>int</a:t>
            </a:r>
            <a:r>
              <a:rPr lang="en-CA" sz="1300" dirty="0" smtClean="0">
                <a:solidFill>
                  <a:srgbClr val="000000"/>
                </a:solidFill>
              </a:rPr>
              <a:t> </a:t>
            </a:r>
            <a:r>
              <a:rPr lang="en-CA" sz="1300" dirty="0" err="1" smtClean="0">
                <a:solidFill>
                  <a:srgbClr val="000000"/>
                </a:solidFill>
              </a:rPr>
              <a:t>pos</a:t>
            </a:r>
            <a:r>
              <a:rPr lang="en-CA" sz="1300" dirty="0" smtClean="0">
                <a:solidFill>
                  <a:srgbClr val="000000"/>
                </a:solidFill>
              </a:rPr>
              <a:t>) </a:t>
            </a:r>
            <a:r>
              <a:rPr lang="en-CA" sz="1300" dirty="0" smtClean="0"/>
              <a:t>with the first type (String) matching to the class, the second (Integer) being unboxed to the </a:t>
            </a:r>
            <a:r>
              <a:rPr lang="en-CA" sz="1300" dirty="0" err="1" smtClean="0"/>
              <a:t>pos</a:t>
            </a:r>
            <a:r>
              <a:rPr lang="en-CA" sz="1300" dirty="0" smtClean="0"/>
              <a:t> parameter. Finally the third type (String) is the return type of substring().</a:t>
            </a:r>
          </a:p>
          <a:p>
            <a:pPr lvl="1"/>
            <a:r>
              <a:rPr lang="en-CA" sz="1300" dirty="0" smtClean="0"/>
              <a:t>On </a:t>
            </a:r>
            <a:r>
              <a:rPr lang="en-CA" sz="1300" u="sng" dirty="0" smtClean="0"/>
              <a:t>use of the FI </a:t>
            </a:r>
            <a:r>
              <a:rPr lang="en-CA" sz="1300" dirty="0" smtClean="0"/>
              <a:t>instance (e.g. </a:t>
            </a:r>
            <a:r>
              <a:rPr lang="en-CA" sz="1300" dirty="0" err="1" smtClean="0"/>
              <a:t>f.apply</a:t>
            </a:r>
            <a:r>
              <a:rPr lang="en-CA" sz="1300" dirty="0" smtClean="0"/>
              <a:t>(</a:t>
            </a:r>
            <a:r>
              <a:rPr lang="en-CA" sz="1300" dirty="0" err="1" smtClean="0"/>
              <a:t>x,y</a:t>
            </a:r>
            <a:r>
              <a:rPr lang="en-CA" sz="1300" dirty="0" smtClean="0"/>
              <a:t>)) boxing and unboxing work as usual</a:t>
            </a:r>
          </a:p>
          <a:p>
            <a:pPr lvl="1"/>
            <a:r>
              <a:rPr lang="en-CA" sz="1300" dirty="0" err="1" smtClean="0">
                <a:solidFill>
                  <a:srgbClr val="000000"/>
                </a:solidFill>
              </a:rPr>
              <a:t>BiFunction</a:t>
            </a:r>
            <a:r>
              <a:rPr lang="en-CA" sz="1300" dirty="0" smtClean="0">
                <a:solidFill>
                  <a:srgbClr val="000000"/>
                </a:solidFill>
              </a:rPr>
              <a:t>&lt;</a:t>
            </a:r>
            <a:r>
              <a:rPr lang="en-CA" sz="1300" dirty="0" err="1" smtClean="0">
                <a:solidFill>
                  <a:srgbClr val="000000"/>
                </a:solidFill>
              </a:rPr>
              <a:t>String,Integer,String</a:t>
            </a:r>
            <a:r>
              <a:rPr lang="en-CA" sz="1300" dirty="0" smtClean="0">
                <a:solidFill>
                  <a:srgbClr val="000000"/>
                </a:solidFill>
              </a:rPr>
              <a:t>&gt; </a:t>
            </a:r>
            <a:r>
              <a:rPr lang="en-CA" sz="1300" dirty="0">
                <a:solidFill>
                  <a:srgbClr val="000000"/>
                </a:solidFill>
              </a:rPr>
              <a:t>bf2 = </a:t>
            </a:r>
            <a:r>
              <a:rPr lang="en-CA" sz="1300" dirty="0" smtClean="0">
                <a:solidFill>
                  <a:srgbClr val="000000"/>
                </a:solidFill>
              </a:rPr>
              <a:t>String::substring;</a:t>
            </a:r>
          </a:p>
          <a:p>
            <a:pPr lvl="1"/>
            <a:r>
              <a:rPr lang="en-CA" sz="1300" dirty="0" smtClean="0">
                <a:solidFill>
                  <a:srgbClr val="000000"/>
                </a:solidFill>
              </a:rPr>
              <a:t>String bit </a:t>
            </a:r>
            <a:r>
              <a:rPr lang="en-CA" sz="1300" u="sng" dirty="0" smtClean="0">
                <a:solidFill>
                  <a:srgbClr val="000000"/>
                </a:solidFill>
              </a:rPr>
              <a:t>= </a:t>
            </a:r>
            <a:r>
              <a:rPr lang="en-CA" sz="1300" u="sng" dirty="0">
                <a:solidFill>
                  <a:srgbClr val="000000"/>
                </a:solidFill>
              </a:rPr>
              <a:t>bf2.apply("theanswer",</a:t>
            </a:r>
            <a:r>
              <a:rPr lang="en-CA" sz="1300" u="sng" dirty="0" smtClean="0">
                <a:solidFill>
                  <a:srgbClr val="000000"/>
                </a:solidFill>
              </a:rPr>
              <a:t>4); </a:t>
            </a:r>
          </a:p>
          <a:p>
            <a:r>
              <a:rPr lang="en-CA" sz="1300" dirty="0" smtClean="0"/>
              <a:t>Access to the referred method</a:t>
            </a:r>
          </a:p>
          <a:p>
            <a:pPr lvl="1"/>
            <a:r>
              <a:rPr lang="en-CA" sz="1300" dirty="0" smtClean="0"/>
              <a:t>The usual rules apply, e.g. you cannot make a reference to </a:t>
            </a:r>
            <a:r>
              <a:rPr lang="en-CA" sz="1300" dirty="0" err="1" smtClean="0">
                <a:solidFill>
                  <a:srgbClr val="000000"/>
                </a:solidFill>
              </a:rPr>
              <a:t>AnotherClass</a:t>
            </a:r>
            <a:r>
              <a:rPr lang="en-CA" sz="1300" dirty="0" smtClean="0">
                <a:solidFill>
                  <a:srgbClr val="000000"/>
                </a:solidFill>
              </a:rPr>
              <a:t>::</a:t>
            </a:r>
            <a:r>
              <a:rPr lang="en-CA" sz="1300" dirty="0" err="1" smtClean="0">
                <a:solidFill>
                  <a:srgbClr val="000000"/>
                </a:solidFill>
              </a:rPr>
              <a:t>somePrivateMethod</a:t>
            </a:r>
            <a:r>
              <a:rPr lang="en-CA" sz="1300" dirty="0" smtClean="0"/>
              <a:t>.</a:t>
            </a:r>
          </a:p>
          <a:p>
            <a:r>
              <a:rPr lang="en-CA" sz="1300" dirty="0" smtClean="0"/>
              <a:t>Referring to an abstract, default or static method of an interface</a:t>
            </a:r>
          </a:p>
          <a:p>
            <a:pPr lvl="1"/>
            <a:r>
              <a:rPr lang="en-CA" sz="1300" dirty="0" smtClean="0"/>
              <a:t>This is not different from referring to an abstract, concrete or static method of a class.</a:t>
            </a:r>
          </a:p>
          <a:p>
            <a:endParaRPr lang="en-CA" sz="1400" dirty="0" smtClean="0"/>
          </a:p>
          <a:p>
            <a:endParaRPr lang="en-CA" dirty="0"/>
          </a:p>
          <a:p>
            <a:endParaRPr lang="en-CA" dirty="0" smtClean="0"/>
          </a:p>
        </p:txBody>
      </p:sp>
    </p:spTree>
    <p:extLst>
      <p:ext uri="{BB962C8B-B14F-4D97-AF65-F5344CB8AC3E}">
        <p14:creationId xmlns:p14="http://schemas.microsoft.com/office/powerpoint/2010/main" val="1346752777"/>
      </p:ext>
    </p:extLst>
  </p:cSld>
  <p:clrMapOvr>
    <a:masterClrMapping/>
  </p:clrMapOvr>
  <p:transition spd="med" advTm="12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Exam preparation and experience</a:t>
            </a:r>
            <a:endParaRPr lang="en-CA" dirty="0"/>
          </a:p>
        </p:txBody>
      </p:sp>
      <p:sp>
        <p:nvSpPr>
          <p:cNvPr id="4" name="5-Point Star 3"/>
          <p:cNvSpPr/>
          <p:nvPr/>
        </p:nvSpPr>
        <p:spPr bwMode="auto">
          <a:xfrm>
            <a:off x="2936929" y="1177871"/>
            <a:ext cx="914400" cy="914400"/>
          </a:xfrm>
          <a:prstGeom prst="star5">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itchFamily="-65" charset="0"/>
            </a:endParaRPr>
          </a:p>
        </p:txBody>
      </p:sp>
      <p:sp>
        <p:nvSpPr>
          <p:cNvPr id="5" name="Rectangle 4"/>
          <p:cNvSpPr/>
          <p:nvPr/>
        </p:nvSpPr>
        <p:spPr>
          <a:xfrm>
            <a:off x="527049" y="982177"/>
            <a:ext cx="8086725" cy="2954655"/>
          </a:xfrm>
          <a:prstGeom prst="rect">
            <a:avLst/>
          </a:prstGeom>
        </p:spPr>
        <p:txBody>
          <a:bodyPr wrap="square">
            <a:spAutoFit/>
          </a:bodyPr>
          <a:lstStyle/>
          <a:p>
            <a:pPr marL="457200" indent="-457200" algn="l">
              <a:buFont typeface="+mj-lt"/>
              <a:buAutoNum type="arabicPeriod"/>
            </a:pPr>
            <a:r>
              <a:rPr lang="en-US" sz="1800" dirty="0" smtClean="0"/>
              <a:t>Jeanne </a:t>
            </a:r>
            <a:r>
              <a:rPr lang="en-US" sz="1800" dirty="0" err="1" smtClean="0"/>
              <a:t>Boyarsky</a:t>
            </a:r>
            <a:r>
              <a:rPr lang="en-US" sz="1800" dirty="0" smtClean="0"/>
              <a:t> (</a:t>
            </a:r>
            <a:r>
              <a:rPr lang="en-US" sz="1800" dirty="0" err="1" smtClean="0"/>
              <a:t>CodeRanch</a:t>
            </a:r>
            <a:r>
              <a:rPr lang="en-US" sz="1800" dirty="0" smtClean="0"/>
              <a:t> marshal and co </a:t>
            </a:r>
            <a:r>
              <a:rPr lang="en-US" sz="1800" dirty="0"/>
              <a:t>author of </a:t>
            </a:r>
            <a:r>
              <a:rPr lang="en-US" sz="1800" dirty="0">
                <a:hlinkClick r:id="rId2"/>
              </a:rPr>
              <a:t>OCA 8 </a:t>
            </a:r>
            <a:r>
              <a:rPr lang="en-US" sz="1800" dirty="0" smtClean="0">
                <a:hlinkClick r:id="rId2"/>
              </a:rPr>
              <a:t>book</a:t>
            </a:r>
            <a:r>
              <a:rPr lang="en-US" sz="1800" dirty="0" smtClean="0"/>
              <a:t>)</a:t>
            </a:r>
          </a:p>
          <a:p>
            <a:pPr marL="800100" lvl="1" indent="-342900" algn="l">
              <a:buFont typeface="+mj-lt"/>
              <a:buAutoNum type="arabicPeriod"/>
            </a:pPr>
            <a:r>
              <a:rPr lang="en-US" sz="1800" dirty="0" smtClean="0">
                <a:hlinkClick r:id="rId3"/>
              </a:rPr>
              <a:t>How </a:t>
            </a:r>
            <a:r>
              <a:rPr lang="en-US" sz="1800" dirty="0">
                <a:hlinkClick r:id="rId3"/>
              </a:rPr>
              <a:t>do you manage your time during the exam?</a:t>
            </a:r>
            <a:r>
              <a:rPr lang="en-US" sz="1800" dirty="0"/>
              <a:t>	</a:t>
            </a:r>
          </a:p>
          <a:p>
            <a:pPr marL="800100" lvl="1" indent="-342900" algn="l">
              <a:buFont typeface="+mj-lt"/>
              <a:buAutoNum type="arabicPeriod"/>
            </a:pPr>
            <a:r>
              <a:rPr lang="en-US" sz="1800" dirty="0">
                <a:hlinkClick r:id="rId4"/>
              </a:rPr>
              <a:t>How do you block out distractions during the exam? </a:t>
            </a:r>
            <a:endParaRPr lang="en-US" sz="1800" dirty="0"/>
          </a:p>
          <a:p>
            <a:pPr marL="800100" lvl="1" indent="-342900" algn="l">
              <a:buFont typeface="+mj-lt"/>
              <a:buAutoNum type="arabicPeriod"/>
            </a:pPr>
            <a:r>
              <a:rPr lang="en-US" sz="1800" dirty="0" smtClean="0">
                <a:hlinkClick r:id="rId5"/>
              </a:rPr>
              <a:t>What do you write down during exams?</a:t>
            </a:r>
            <a:endParaRPr lang="en-US" sz="1800" dirty="0" smtClean="0"/>
          </a:p>
          <a:p>
            <a:pPr marL="800100" lvl="1" indent="-342900" algn="l">
              <a:buFont typeface="+mj-lt"/>
              <a:buAutoNum type="arabicPeriod"/>
            </a:pPr>
            <a:r>
              <a:rPr lang="en-US" sz="1800" dirty="0" smtClean="0">
                <a:hlinkClick r:id="rId6"/>
              </a:rPr>
              <a:t>Java 8 upgrade experience</a:t>
            </a:r>
            <a:endParaRPr lang="en-US" sz="1800" dirty="0" smtClean="0"/>
          </a:p>
          <a:p>
            <a:pPr marL="342900" indent="-342900" algn="l">
              <a:buFont typeface="+mj-lt"/>
              <a:buAutoNum type="arabicPeriod"/>
            </a:pPr>
            <a:r>
              <a:rPr lang="fr-FR" sz="1800" b="1" dirty="0" smtClean="0"/>
              <a:t>Code ranch: Java </a:t>
            </a:r>
            <a:r>
              <a:rPr lang="fr-FR" sz="1800" b="1" dirty="0"/>
              <a:t>8 Certification - Oracle Java SE 8 Upgrade </a:t>
            </a:r>
            <a:r>
              <a:rPr lang="fr-FR" sz="1800" b="1" dirty="0">
                <a:hlinkClick r:id="rId7"/>
              </a:rPr>
              <a:t>1Z1-810 </a:t>
            </a:r>
            <a:r>
              <a:rPr lang="fr-FR" sz="1800" b="1" dirty="0" err="1">
                <a:hlinkClick r:id="rId7"/>
              </a:rPr>
              <a:t>Experience</a:t>
            </a:r>
            <a:r>
              <a:rPr lang="fr-FR" sz="1800" b="1" dirty="0">
                <a:hlinkClick r:id="rId7"/>
              </a:rPr>
              <a:t> </a:t>
            </a:r>
            <a:endParaRPr lang="fr-FR" sz="1800" b="1" dirty="0" smtClean="0"/>
          </a:p>
          <a:p>
            <a:pPr marL="342900" indent="-342900" algn="l">
              <a:buFont typeface="+mj-lt"/>
              <a:buAutoNum type="arabicPeriod"/>
            </a:pPr>
            <a:r>
              <a:rPr lang="fr-FR" sz="1800" b="1" dirty="0" smtClean="0"/>
              <a:t>Code ranch: </a:t>
            </a:r>
            <a:r>
              <a:rPr lang="en-US" sz="1800" b="1" dirty="0"/>
              <a:t>Upgrade to Java SE 8 Programmer (1Z1-810</a:t>
            </a:r>
            <a:r>
              <a:rPr lang="en-US" sz="1800" b="1" dirty="0" smtClean="0"/>
              <a:t>) </a:t>
            </a:r>
            <a:r>
              <a:rPr lang="en-US" sz="1800" b="1" dirty="0" smtClean="0">
                <a:hlinkClick r:id="rId8"/>
              </a:rPr>
              <a:t>reports</a:t>
            </a:r>
            <a:endParaRPr lang="en-US" sz="1800" b="1" dirty="0"/>
          </a:p>
          <a:p>
            <a:pPr marL="342900" indent="-342900" algn="l">
              <a:buFont typeface="+mj-lt"/>
              <a:buAutoNum type="arabicPeriod"/>
            </a:pPr>
            <a:endParaRPr lang="fr-FR" sz="1800" b="1" dirty="0"/>
          </a:p>
          <a:p>
            <a:pPr marL="800100" lvl="1" indent="-342900" algn="l">
              <a:buFont typeface="+mj-lt"/>
              <a:buAutoNum type="arabicPeriod"/>
            </a:pPr>
            <a:endParaRPr lang="en-US" sz="1800" dirty="0"/>
          </a:p>
        </p:txBody>
      </p:sp>
    </p:spTree>
    <p:extLst>
      <p:ext uri="{BB962C8B-B14F-4D97-AF65-F5344CB8AC3E}">
        <p14:creationId xmlns:p14="http://schemas.microsoft.com/office/powerpoint/2010/main" val="804756988"/>
      </p:ext>
    </p:extLst>
  </p:cSld>
  <p:clrMapOvr>
    <a:masterClrMapping/>
  </p:clrMapOvr>
  <p:transition spd="med" advTm="1200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Topic 2-8 : </a:t>
            </a:r>
            <a:r>
              <a:rPr lang="en-CA" dirty="0"/>
              <a:t>Code that uses </a:t>
            </a:r>
            <a:r>
              <a:rPr lang="en-CA" dirty="0" smtClean="0"/>
              <a:t>method reference 5/5</a:t>
            </a:r>
            <a:endParaRPr lang="en-US" dirty="0"/>
          </a:p>
        </p:txBody>
      </p:sp>
      <p:sp>
        <p:nvSpPr>
          <p:cNvPr id="3" name="Content Placeholder 2"/>
          <p:cNvSpPr>
            <a:spLocks noGrp="1"/>
          </p:cNvSpPr>
          <p:nvPr>
            <p:ph idx="1"/>
          </p:nvPr>
        </p:nvSpPr>
        <p:spPr>
          <a:xfrm>
            <a:off x="528638" y="885825"/>
            <a:ext cx="8085137" cy="5497220"/>
          </a:xfrm>
        </p:spPr>
        <p:txBody>
          <a:bodyPr/>
          <a:lstStyle/>
          <a:p>
            <a:r>
              <a:rPr lang="en-CA" sz="2000" dirty="0" smtClean="0"/>
              <a:t>Choice of the matching method and ambiguous method references</a:t>
            </a:r>
          </a:p>
          <a:p>
            <a:pPr marL="400050" lvl="1" indent="0">
              <a:buNone/>
            </a:pPr>
            <a:r>
              <a:rPr lang="en-CA" sz="1300" dirty="0" smtClean="0"/>
              <a:t>As discussed earlier boxing and unboxing apply for both accepting a method reference and calling the FI using it e.g. given</a:t>
            </a:r>
          </a:p>
          <a:p>
            <a:pPr marL="400050" lvl="1" indent="0">
              <a:buNone/>
            </a:pPr>
            <a:r>
              <a:rPr lang="en-US" sz="1300" dirty="0">
                <a:solidFill>
                  <a:srgbClr val="000000"/>
                </a:solidFill>
              </a:rPr>
              <a:t>static class </a:t>
            </a:r>
            <a:r>
              <a:rPr lang="en-US" sz="1300" dirty="0" err="1">
                <a:solidFill>
                  <a:srgbClr val="000000"/>
                </a:solidFill>
              </a:rPr>
              <a:t>AmbiguousReference</a:t>
            </a:r>
            <a:r>
              <a:rPr lang="en-US" sz="1300" dirty="0">
                <a:solidFill>
                  <a:srgbClr val="000000"/>
                </a:solidFill>
              </a:rPr>
              <a:t> {</a:t>
            </a:r>
          </a:p>
          <a:p>
            <a:pPr marL="750888" lvl="2" indent="0">
              <a:buNone/>
            </a:pPr>
            <a:r>
              <a:rPr lang="en-US" sz="1300" dirty="0">
                <a:solidFill>
                  <a:srgbClr val="000000"/>
                </a:solidFill>
              </a:rPr>
              <a:t>static void </a:t>
            </a:r>
            <a:r>
              <a:rPr lang="en-US" sz="1300" dirty="0" err="1">
                <a:solidFill>
                  <a:srgbClr val="000000"/>
                </a:solidFill>
              </a:rPr>
              <a:t>ambig</a:t>
            </a:r>
            <a:r>
              <a:rPr lang="en-US" sz="1300" dirty="0">
                <a:solidFill>
                  <a:srgbClr val="000000"/>
                </a:solidFill>
              </a:rPr>
              <a:t>(Integer in, boolean </a:t>
            </a:r>
            <a:r>
              <a:rPr lang="en-US" sz="1300" dirty="0" err="1">
                <a:solidFill>
                  <a:srgbClr val="000000"/>
                </a:solidFill>
              </a:rPr>
              <a:t>bo</a:t>
            </a:r>
            <a:r>
              <a:rPr lang="en-US" sz="1300" dirty="0">
                <a:solidFill>
                  <a:srgbClr val="000000"/>
                </a:solidFill>
              </a:rPr>
              <a:t>) </a:t>
            </a:r>
            <a:r>
              <a:rPr lang="en-US" sz="1300" u="sng" dirty="0" smtClean="0">
                <a:solidFill>
                  <a:srgbClr val="000000"/>
                </a:solidFill>
              </a:rPr>
              <a:t>{ }</a:t>
            </a:r>
            <a:endParaRPr lang="en-US" sz="1300" u="sng" dirty="0">
              <a:solidFill>
                <a:srgbClr val="000000"/>
              </a:solidFill>
            </a:endParaRPr>
          </a:p>
          <a:p>
            <a:pPr marL="750888" lvl="2" indent="0">
              <a:buNone/>
            </a:pPr>
            <a:r>
              <a:rPr lang="en-US" sz="1300" dirty="0">
                <a:solidFill>
                  <a:srgbClr val="000000"/>
                </a:solidFill>
              </a:rPr>
              <a:t>static void </a:t>
            </a:r>
            <a:r>
              <a:rPr lang="en-US" sz="1300" dirty="0" err="1">
                <a:solidFill>
                  <a:srgbClr val="000000"/>
                </a:solidFill>
              </a:rPr>
              <a:t>ambig</a:t>
            </a:r>
            <a:r>
              <a:rPr lang="en-US" sz="1300" dirty="0">
                <a:solidFill>
                  <a:srgbClr val="000000"/>
                </a:solidFill>
              </a:rPr>
              <a:t>(</a:t>
            </a:r>
            <a:r>
              <a:rPr lang="en-US" sz="1300" dirty="0" err="1">
                <a:solidFill>
                  <a:srgbClr val="000000"/>
                </a:solidFill>
              </a:rPr>
              <a:t>int</a:t>
            </a:r>
            <a:r>
              <a:rPr lang="en-US" sz="1300" dirty="0">
                <a:solidFill>
                  <a:srgbClr val="000000"/>
                </a:solidFill>
              </a:rPr>
              <a:t> in, Boolean </a:t>
            </a:r>
            <a:r>
              <a:rPr lang="en-US" sz="1300" dirty="0" err="1">
                <a:solidFill>
                  <a:srgbClr val="000000"/>
                </a:solidFill>
              </a:rPr>
              <a:t>bo</a:t>
            </a:r>
            <a:r>
              <a:rPr lang="en-US" sz="1300" dirty="0">
                <a:solidFill>
                  <a:srgbClr val="000000"/>
                </a:solidFill>
              </a:rPr>
              <a:t>) </a:t>
            </a:r>
            <a:r>
              <a:rPr lang="en-US" sz="1300" dirty="0" smtClean="0">
                <a:solidFill>
                  <a:srgbClr val="000000"/>
                </a:solidFill>
              </a:rPr>
              <a:t>{ }	</a:t>
            </a:r>
            <a:r>
              <a:rPr lang="en-US" sz="1300" u="sng" dirty="0" smtClean="0">
                <a:solidFill>
                  <a:srgbClr val="000000"/>
                </a:solidFill>
              </a:rPr>
              <a:t>// would it be the same with the method in a parent class?</a:t>
            </a:r>
          </a:p>
          <a:p>
            <a:pPr marL="400050" lvl="1" indent="0">
              <a:buNone/>
            </a:pPr>
            <a:r>
              <a:rPr lang="en-US" sz="1300" u="sng" dirty="0" smtClean="0">
                <a:solidFill>
                  <a:srgbClr val="000000"/>
                </a:solidFill>
              </a:rPr>
              <a:t>}</a:t>
            </a:r>
            <a:endParaRPr lang="en-US" sz="1300" dirty="0" smtClean="0"/>
          </a:p>
          <a:p>
            <a:pPr marL="400050" lvl="1" indent="0">
              <a:buNone/>
            </a:pPr>
            <a:r>
              <a:rPr lang="it-IT" sz="1300" dirty="0">
                <a:solidFill>
                  <a:srgbClr val="000000"/>
                </a:solidFill>
              </a:rPr>
              <a:t>BiConsumer&lt;Integer, Boolean</a:t>
            </a:r>
            <a:r>
              <a:rPr lang="it-IT" sz="1300" dirty="0" smtClean="0">
                <a:solidFill>
                  <a:srgbClr val="000000"/>
                </a:solidFill>
              </a:rPr>
              <a:t>&gt; bia = AmbiguousReference::ambig </a:t>
            </a:r>
            <a:r>
              <a:rPr lang="it-IT" sz="1300" dirty="0" smtClean="0"/>
              <a:t>can be equal to the reference of one or the other.</a:t>
            </a:r>
          </a:p>
          <a:p>
            <a:pPr marL="400050" lvl="1" indent="0">
              <a:buNone/>
            </a:pPr>
            <a:endParaRPr lang="it-IT" sz="1300" dirty="0" smtClean="0"/>
          </a:p>
          <a:p>
            <a:pPr marL="400050" lvl="1" indent="0">
              <a:buNone/>
            </a:pPr>
            <a:r>
              <a:rPr lang="it-IT" sz="1300" dirty="0" smtClean="0"/>
              <a:t>However if both methods are present, an error is reported until one of the two methods is renamed or until its signature is changed.</a:t>
            </a:r>
          </a:p>
          <a:p>
            <a:pPr marL="400050" lvl="1" indent="0">
              <a:buNone/>
            </a:pPr>
            <a:r>
              <a:rPr lang="en-US" sz="1300" dirty="0">
                <a:solidFill>
                  <a:srgbClr val="000000"/>
                </a:solidFill>
              </a:rPr>
              <a:t>// Error reported: The type </a:t>
            </a:r>
            <a:r>
              <a:rPr lang="en-US" sz="1300" dirty="0" err="1">
                <a:solidFill>
                  <a:srgbClr val="000000"/>
                </a:solidFill>
              </a:rPr>
              <a:t>MethodReferenceExamples.AmbiguousReference</a:t>
            </a:r>
            <a:endParaRPr lang="en-US" sz="1300" dirty="0">
              <a:solidFill>
                <a:srgbClr val="000000"/>
              </a:solidFill>
            </a:endParaRPr>
          </a:p>
          <a:p>
            <a:pPr marL="400050" lvl="1" indent="0">
              <a:buNone/>
            </a:pPr>
            <a:r>
              <a:rPr lang="en-US" sz="1300" dirty="0">
                <a:solidFill>
                  <a:srgbClr val="000000"/>
                </a:solidFill>
              </a:rPr>
              <a:t>// does not define </a:t>
            </a:r>
            <a:r>
              <a:rPr lang="en-US" sz="1300" u="sng" dirty="0" err="1">
                <a:solidFill>
                  <a:srgbClr val="000000"/>
                </a:solidFill>
              </a:rPr>
              <a:t>ambig</a:t>
            </a:r>
            <a:r>
              <a:rPr lang="en-US" sz="1300" u="sng" dirty="0">
                <a:solidFill>
                  <a:srgbClr val="000000"/>
                </a:solidFill>
              </a:rPr>
              <a:t>(Integer, Boolean) that is applicable </a:t>
            </a:r>
            <a:r>
              <a:rPr lang="en-US" sz="1300" u="sng" dirty="0" smtClean="0">
                <a:solidFill>
                  <a:srgbClr val="000000"/>
                </a:solidFill>
              </a:rPr>
              <a:t>here</a:t>
            </a:r>
          </a:p>
          <a:p>
            <a:pPr marL="400050" lvl="1" indent="0">
              <a:buNone/>
            </a:pPr>
            <a:endParaRPr lang="en-US" sz="1300" u="sng" dirty="0">
              <a:solidFill>
                <a:srgbClr val="000000"/>
              </a:solidFill>
            </a:endParaRPr>
          </a:p>
          <a:p>
            <a:pPr marL="350838" lvl="1" indent="0">
              <a:buNone/>
            </a:pPr>
            <a:r>
              <a:rPr lang="en-CA" sz="1300" dirty="0" smtClean="0"/>
              <a:t>The message is different from what you get for a direct method call</a:t>
            </a:r>
          </a:p>
          <a:p>
            <a:pPr marL="350838" lvl="1" indent="0">
              <a:buNone/>
            </a:pPr>
            <a:r>
              <a:rPr lang="en-US" sz="1300" dirty="0">
                <a:solidFill>
                  <a:srgbClr val="000000"/>
                </a:solidFill>
              </a:rPr>
              <a:t>static {</a:t>
            </a:r>
          </a:p>
          <a:p>
            <a:pPr marL="684213" lvl="2" indent="0">
              <a:buNone/>
            </a:pPr>
            <a:r>
              <a:rPr lang="en-US" sz="1300" dirty="0">
                <a:solidFill>
                  <a:srgbClr val="000000"/>
                </a:solidFill>
              </a:rPr>
              <a:t>// Error reported: The method </a:t>
            </a:r>
            <a:r>
              <a:rPr lang="en-US" sz="1300" u="sng" dirty="0" err="1">
                <a:solidFill>
                  <a:srgbClr val="000000"/>
                </a:solidFill>
              </a:rPr>
              <a:t>ambig</a:t>
            </a:r>
            <a:r>
              <a:rPr lang="en-US" sz="1300" u="sng" dirty="0">
                <a:solidFill>
                  <a:srgbClr val="000000"/>
                </a:solidFill>
              </a:rPr>
              <a:t>(Integer, boolean) is ambiguous</a:t>
            </a:r>
          </a:p>
          <a:p>
            <a:pPr marL="684213" lvl="2" indent="0">
              <a:buNone/>
            </a:pPr>
            <a:r>
              <a:rPr lang="en-US" sz="1300" dirty="0">
                <a:solidFill>
                  <a:srgbClr val="000000"/>
                </a:solidFill>
              </a:rPr>
              <a:t>// for the type </a:t>
            </a:r>
            <a:r>
              <a:rPr lang="en-US" sz="1300" dirty="0" err="1">
                <a:solidFill>
                  <a:srgbClr val="000000"/>
                </a:solidFill>
              </a:rPr>
              <a:t>MethodReferenceExamples.AmbiguousReference</a:t>
            </a:r>
            <a:endParaRPr lang="en-US" sz="1300" dirty="0">
              <a:solidFill>
                <a:srgbClr val="000000"/>
              </a:solidFill>
            </a:endParaRPr>
          </a:p>
          <a:p>
            <a:pPr marL="684213" lvl="2" indent="0">
              <a:buNone/>
            </a:pPr>
            <a:r>
              <a:rPr lang="en-US" sz="1300" u="sng" dirty="0" err="1">
                <a:solidFill>
                  <a:srgbClr val="000000"/>
                </a:solidFill>
              </a:rPr>
              <a:t>ambig</a:t>
            </a:r>
            <a:r>
              <a:rPr lang="en-US" sz="1300" u="sng" dirty="0">
                <a:solidFill>
                  <a:srgbClr val="000000"/>
                </a:solidFill>
              </a:rPr>
              <a:t>(</a:t>
            </a:r>
            <a:r>
              <a:rPr lang="en-US" sz="1300" u="sng" dirty="0" err="1">
                <a:solidFill>
                  <a:srgbClr val="000000"/>
                </a:solidFill>
              </a:rPr>
              <a:t>Integer.valueOf</a:t>
            </a:r>
            <a:r>
              <a:rPr lang="en-US" sz="1300" u="sng" dirty="0">
                <a:solidFill>
                  <a:srgbClr val="000000"/>
                </a:solidFill>
              </a:rPr>
              <a:t>(1), </a:t>
            </a:r>
            <a:r>
              <a:rPr lang="en-US" sz="1300" u="sng" dirty="0" err="1">
                <a:solidFill>
                  <a:srgbClr val="000000"/>
                </a:solidFill>
              </a:rPr>
              <a:t>Boolean.TRUE</a:t>
            </a:r>
            <a:r>
              <a:rPr lang="en-US" sz="1300" u="sng" dirty="0">
                <a:solidFill>
                  <a:srgbClr val="000000"/>
                </a:solidFill>
              </a:rPr>
              <a:t>);</a:t>
            </a:r>
          </a:p>
          <a:p>
            <a:pPr marL="350838" lvl="1" indent="0">
              <a:buNone/>
            </a:pPr>
            <a:r>
              <a:rPr lang="en-US" sz="1300" dirty="0">
                <a:solidFill>
                  <a:srgbClr val="000000"/>
                </a:solidFill>
              </a:rPr>
              <a:t>}</a:t>
            </a:r>
            <a:endParaRPr lang="en-CA" sz="1300" dirty="0" smtClean="0">
              <a:solidFill>
                <a:srgbClr val="000000"/>
              </a:solidFill>
            </a:endParaRPr>
          </a:p>
          <a:p>
            <a:endParaRPr lang="en-CA" sz="1400" dirty="0" smtClean="0"/>
          </a:p>
          <a:p>
            <a:endParaRPr lang="en-CA" dirty="0"/>
          </a:p>
          <a:p>
            <a:endParaRPr lang="en-CA" dirty="0" smtClean="0"/>
          </a:p>
        </p:txBody>
      </p:sp>
    </p:spTree>
    <p:extLst>
      <p:ext uri="{BB962C8B-B14F-4D97-AF65-F5344CB8AC3E}">
        <p14:creationId xmlns:p14="http://schemas.microsoft.com/office/powerpoint/2010/main" val="4158527995"/>
      </p:ext>
    </p:extLst>
  </p:cSld>
  <p:clrMapOvr>
    <a:masterClrMapping/>
  </p:clrMapOvr>
  <p:transition spd="med" advTm="1200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a:t>
            </a:r>
            <a:r>
              <a:rPr lang="en-US" dirty="0" smtClean="0"/>
              <a:t>2 </a:t>
            </a:r>
            <a:r>
              <a:rPr lang="en-US" dirty="0"/>
              <a:t>: </a:t>
            </a:r>
            <a:r>
              <a:rPr lang="en-US" dirty="0" smtClean="0"/>
              <a:t>Q&amp;A</a:t>
            </a:r>
            <a:endParaRPr lang="en-US" dirty="0"/>
          </a:p>
        </p:txBody>
      </p:sp>
      <p:sp>
        <p:nvSpPr>
          <p:cNvPr id="3" name="Content Placeholder 2"/>
          <p:cNvSpPr>
            <a:spLocks noGrp="1"/>
          </p:cNvSpPr>
          <p:nvPr>
            <p:ph idx="1"/>
          </p:nvPr>
        </p:nvSpPr>
        <p:spPr>
          <a:xfrm>
            <a:off x="527050" y="885825"/>
            <a:ext cx="8085137" cy="5415379"/>
          </a:xfrm>
        </p:spPr>
        <p:txBody>
          <a:bodyPr/>
          <a:lstStyle/>
          <a:p>
            <a:pPr marL="342900" indent="-342900">
              <a:buFont typeface="+mj-lt"/>
              <a:buAutoNum type="arabicPeriod"/>
            </a:pPr>
            <a:r>
              <a:rPr lang="en-US" sz="1600" dirty="0" smtClean="0">
                <a:solidFill>
                  <a:srgbClr val="FF0000"/>
                </a:solidFill>
              </a:rPr>
              <a:t>What are the five new FIs?</a:t>
            </a:r>
          </a:p>
          <a:p>
            <a:pPr marL="342900" indent="-342900">
              <a:buFont typeface="+mj-lt"/>
              <a:buAutoNum type="arabicPeriod"/>
            </a:pPr>
            <a:r>
              <a:rPr lang="en-US" sz="1600" dirty="0" smtClean="0">
                <a:solidFill>
                  <a:srgbClr val="FF0000"/>
                </a:solidFill>
              </a:rPr>
              <a:t>In which package are they?</a:t>
            </a:r>
          </a:p>
          <a:p>
            <a:pPr marL="342900" indent="-342900">
              <a:buFont typeface="+mj-lt"/>
              <a:buAutoNum type="arabicPeriod"/>
            </a:pPr>
            <a:r>
              <a:rPr lang="en-US" sz="1600" dirty="0" smtClean="0">
                <a:solidFill>
                  <a:srgbClr val="FF0000"/>
                </a:solidFill>
              </a:rPr>
              <a:t>What are the method names, the signatures and the goals of these FIs?</a:t>
            </a:r>
          </a:p>
          <a:p>
            <a:pPr marL="342900" indent="-342900">
              <a:buFont typeface="+mj-lt"/>
              <a:buAutoNum type="arabicPeriod"/>
            </a:pPr>
            <a:r>
              <a:rPr lang="en-US" sz="1600" dirty="0" smtClean="0">
                <a:solidFill>
                  <a:srgbClr val="FF0000"/>
                </a:solidFill>
              </a:rPr>
              <a:t>Anyone of them extending another one?</a:t>
            </a:r>
          </a:p>
          <a:p>
            <a:pPr marL="342900" indent="-342900">
              <a:buFont typeface="+mj-lt"/>
              <a:buAutoNum type="arabicPeriod"/>
            </a:pPr>
            <a:r>
              <a:rPr lang="en-US" sz="1600" dirty="0" smtClean="0">
                <a:solidFill>
                  <a:srgbClr val="FF0000"/>
                </a:solidFill>
              </a:rPr>
              <a:t>Which ones of these FIs have a </a:t>
            </a:r>
            <a:r>
              <a:rPr lang="en-US" sz="1600" dirty="0" err="1" smtClean="0">
                <a:solidFill>
                  <a:srgbClr val="FF0000"/>
                </a:solidFill>
              </a:rPr>
              <a:t>Bixx</a:t>
            </a:r>
            <a:r>
              <a:rPr lang="en-US" sz="1600" dirty="0" smtClean="0">
                <a:solidFill>
                  <a:srgbClr val="FF0000"/>
                </a:solidFill>
              </a:rPr>
              <a:t> equivalent? What are their names?</a:t>
            </a:r>
          </a:p>
          <a:p>
            <a:pPr marL="342900" indent="-342900">
              <a:buFont typeface="+mj-lt"/>
              <a:buAutoNum type="arabicPeriod"/>
            </a:pPr>
            <a:r>
              <a:rPr lang="en-US" sz="1600" dirty="0" smtClean="0">
                <a:solidFill>
                  <a:srgbClr val="FF0000"/>
                </a:solidFill>
              </a:rPr>
              <a:t>What is the class relation between Supplier and </a:t>
            </a:r>
            <a:r>
              <a:rPr lang="en-US" sz="1600" dirty="0" err="1" smtClean="0">
                <a:solidFill>
                  <a:srgbClr val="FF0000"/>
                </a:solidFill>
              </a:rPr>
              <a:t>IntSupplier</a:t>
            </a:r>
            <a:r>
              <a:rPr lang="en-US" sz="1600" dirty="0" smtClean="0">
                <a:solidFill>
                  <a:srgbClr val="FF0000"/>
                </a:solidFill>
              </a:rPr>
              <a:t>?</a:t>
            </a:r>
          </a:p>
          <a:p>
            <a:pPr marL="342900" indent="-342900">
              <a:buFont typeface="+mj-lt"/>
              <a:buAutoNum type="arabicPeriod"/>
            </a:pPr>
            <a:r>
              <a:rPr lang="en-US" sz="1600" dirty="0" smtClean="0">
                <a:solidFill>
                  <a:srgbClr val="FF0000"/>
                </a:solidFill>
              </a:rPr>
              <a:t>Which </a:t>
            </a:r>
            <a:r>
              <a:rPr lang="en-US" sz="1600" dirty="0">
                <a:solidFill>
                  <a:srgbClr val="FF0000"/>
                </a:solidFill>
              </a:rPr>
              <a:t>ones of these FIs </a:t>
            </a:r>
            <a:r>
              <a:rPr lang="en-US" sz="1600" dirty="0" smtClean="0">
                <a:solidFill>
                  <a:srgbClr val="FF0000"/>
                </a:solidFill>
              </a:rPr>
              <a:t>and </a:t>
            </a:r>
            <a:r>
              <a:rPr lang="en-US" sz="1600" dirty="0" err="1" smtClean="0">
                <a:solidFill>
                  <a:srgbClr val="FF0000"/>
                </a:solidFill>
              </a:rPr>
              <a:t>Bixx</a:t>
            </a:r>
            <a:r>
              <a:rPr lang="en-US" sz="1600" dirty="0" smtClean="0">
                <a:solidFill>
                  <a:srgbClr val="FF0000"/>
                </a:solidFill>
              </a:rPr>
              <a:t> have </a:t>
            </a:r>
            <a:r>
              <a:rPr lang="en-US" sz="1600" dirty="0">
                <a:solidFill>
                  <a:srgbClr val="FF0000"/>
                </a:solidFill>
              </a:rPr>
              <a:t>a </a:t>
            </a:r>
            <a:r>
              <a:rPr lang="en-US" sz="1600" dirty="0" smtClean="0">
                <a:solidFill>
                  <a:srgbClr val="FF0000"/>
                </a:solidFill>
              </a:rPr>
              <a:t>primitive variation? </a:t>
            </a:r>
            <a:r>
              <a:rPr lang="en-US" sz="1600" dirty="0">
                <a:solidFill>
                  <a:srgbClr val="FF0000"/>
                </a:solidFill>
              </a:rPr>
              <a:t>What are their names</a:t>
            </a:r>
            <a:r>
              <a:rPr lang="en-US" sz="1600" dirty="0" smtClean="0">
                <a:solidFill>
                  <a:srgbClr val="FF0000"/>
                </a:solidFill>
              </a:rPr>
              <a:t>?</a:t>
            </a:r>
          </a:p>
          <a:p>
            <a:pPr marL="342900" indent="-342900">
              <a:buFont typeface="+mj-lt"/>
              <a:buAutoNum type="arabicPeriod"/>
            </a:pPr>
            <a:r>
              <a:rPr lang="en-US" sz="1600" dirty="0" smtClean="0">
                <a:solidFill>
                  <a:srgbClr val="FF0000"/>
                </a:solidFill>
              </a:rPr>
              <a:t>What are the primitive used? Why this choice?</a:t>
            </a:r>
          </a:p>
          <a:p>
            <a:pPr marL="342900" indent="-342900">
              <a:buFont typeface="+mj-lt"/>
              <a:buAutoNum type="arabicPeriod"/>
            </a:pPr>
            <a:r>
              <a:rPr lang="en-US" sz="1600" dirty="0" smtClean="0">
                <a:solidFill>
                  <a:srgbClr val="FF0000"/>
                </a:solidFill>
              </a:rPr>
              <a:t>What is the impact of the primitive variation on the name of FI? Give an example.</a:t>
            </a:r>
          </a:p>
          <a:p>
            <a:pPr marL="342900" indent="-342900">
              <a:buFont typeface="+mj-lt"/>
              <a:buAutoNum type="arabicPeriod"/>
            </a:pPr>
            <a:r>
              <a:rPr lang="en-US" sz="1600" dirty="0">
                <a:solidFill>
                  <a:srgbClr val="FF0000"/>
                </a:solidFill>
              </a:rPr>
              <a:t>What is the impact of the primitive variation on the name of </a:t>
            </a:r>
            <a:r>
              <a:rPr lang="en-US" sz="1600" dirty="0" smtClean="0">
                <a:solidFill>
                  <a:srgbClr val="FF0000"/>
                </a:solidFill>
              </a:rPr>
              <a:t>FM? </a:t>
            </a:r>
            <a:r>
              <a:rPr lang="en-US" sz="1600" dirty="0">
                <a:solidFill>
                  <a:srgbClr val="FF0000"/>
                </a:solidFill>
              </a:rPr>
              <a:t>Give an </a:t>
            </a:r>
            <a:r>
              <a:rPr lang="en-US" sz="1600" dirty="0" smtClean="0">
                <a:solidFill>
                  <a:srgbClr val="FF0000"/>
                </a:solidFill>
              </a:rPr>
              <a:t>example</a:t>
            </a:r>
            <a:r>
              <a:rPr lang="en-US" sz="1600" dirty="0">
                <a:solidFill>
                  <a:srgbClr val="FF0000"/>
                </a:solidFill>
              </a:rPr>
              <a:t>.</a:t>
            </a:r>
            <a:endParaRPr lang="en-US" sz="1600" dirty="0" smtClean="0">
              <a:solidFill>
                <a:srgbClr val="FF0000"/>
              </a:solidFill>
            </a:endParaRPr>
          </a:p>
          <a:p>
            <a:pPr marL="342900" indent="-342900">
              <a:buFont typeface="+mj-lt"/>
              <a:buAutoNum type="arabicPeriod"/>
            </a:pPr>
            <a:r>
              <a:rPr lang="en-US" sz="1600" dirty="0" smtClean="0">
                <a:solidFill>
                  <a:srgbClr val="FF0000"/>
                </a:solidFill>
              </a:rPr>
              <a:t>What are the different kinds of method references?</a:t>
            </a:r>
          </a:p>
          <a:p>
            <a:pPr marL="342900" indent="-342900">
              <a:buFont typeface="+mj-lt"/>
              <a:buAutoNum type="arabicPeriod"/>
            </a:pPr>
            <a:r>
              <a:rPr lang="en-US" sz="1600" dirty="0" smtClean="0">
                <a:solidFill>
                  <a:srgbClr val="FF0000"/>
                </a:solidFill>
              </a:rPr>
              <a:t>Where can you use a method reference? What is the syntax?</a:t>
            </a:r>
          </a:p>
          <a:p>
            <a:pPr marL="342900" indent="-342900">
              <a:buFont typeface="+mj-lt"/>
              <a:buAutoNum type="arabicPeriod"/>
            </a:pPr>
            <a:r>
              <a:rPr lang="en-US" sz="1600" dirty="0" smtClean="0">
                <a:solidFill>
                  <a:srgbClr val="FF0000"/>
                </a:solidFill>
              </a:rPr>
              <a:t>What are the rules regarding the mapping for the input parameters of the FM to the referred method parameters?</a:t>
            </a:r>
          </a:p>
          <a:p>
            <a:pPr marL="342900" indent="-342900">
              <a:buFont typeface="+mj-lt"/>
              <a:buAutoNum type="arabicPeriod"/>
            </a:pPr>
            <a:r>
              <a:rPr lang="en-US" sz="1600" dirty="0">
                <a:solidFill>
                  <a:srgbClr val="FF0000"/>
                </a:solidFill>
              </a:rPr>
              <a:t>What are the rules for a matching method reference?</a:t>
            </a:r>
            <a:endParaRPr lang="en-US" sz="1600" dirty="0" smtClean="0">
              <a:solidFill>
                <a:srgbClr val="FF0000"/>
              </a:solidFill>
            </a:endParaRPr>
          </a:p>
          <a:p>
            <a:pPr marL="342900" indent="-342900">
              <a:buFont typeface="+mj-lt"/>
              <a:buAutoNum type="arabicPeriod"/>
            </a:pPr>
            <a:r>
              <a:rPr lang="en-US" sz="1600" dirty="0" smtClean="0">
                <a:solidFill>
                  <a:srgbClr val="FF0000"/>
                </a:solidFill>
              </a:rPr>
              <a:t>What are the access restrictions for the use of a method reference?</a:t>
            </a:r>
          </a:p>
          <a:p>
            <a:pPr marL="342900" indent="-342900">
              <a:buFont typeface="+mj-lt"/>
              <a:buAutoNum type="arabicPeriod"/>
            </a:pPr>
            <a:r>
              <a:rPr lang="en-US" sz="1600" dirty="0">
                <a:solidFill>
                  <a:srgbClr val="FF0000"/>
                </a:solidFill>
              </a:rPr>
              <a:t>Can I use a method reference ignoring the returned </a:t>
            </a:r>
            <a:r>
              <a:rPr lang="en-US" sz="1600" dirty="0" smtClean="0">
                <a:solidFill>
                  <a:srgbClr val="FF0000"/>
                </a:solidFill>
              </a:rPr>
              <a:t>value?</a:t>
            </a:r>
          </a:p>
          <a:p>
            <a:pPr marL="342900" indent="-342900">
              <a:buFont typeface="+mj-lt"/>
              <a:buAutoNum type="arabicPeriod"/>
            </a:pPr>
            <a:r>
              <a:rPr lang="en-US" sz="1600" dirty="0" smtClean="0">
                <a:solidFill>
                  <a:srgbClr val="FF0000"/>
                </a:solidFill>
              </a:rPr>
              <a:t>Can I use a method reference to an abstract method?</a:t>
            </a:r>
          </a:p>
        </p:txBody>
      </p:sp>
    </p:spTree>
    <p:extLst>
      <p:ext uri="{BB962C8B-B14F-4D97-AF65-F5344CB8AC3E}">
        <p14:creationId xmlns:p14="http://schemas.microsoft.com/office/powerpoint/2010/main" val="3237263513"/>
      </p:ext>
    </p:extLst>
  </p:cSld>
  <p:clrMapOvr>
    <a:masterClrMapping/>
  </p:clrMapOvr>
  <p:transition spd="med" advTm="1200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a:t>
            </a:r>
            <a:r>
              <a:rPr lang="en-US" dirty="0" smtClean="0"/>
              <a:t>2 </a:t>
            </a:r>
            <a:r>
              <a:rPr lang="en-US" dirty="0"/>
              <a:t>: </a:t>
            </a:r>
            <a:r>
              <a:rPr lang="en-US" dirty="0" smtClean="0"/>
              <a:t>Q&amp;A</a:t>
            </a:r>
            <a:endParaRPr lang="en-US" dirty="0"/>
          </a:p>
        </p:txBody>
      </p:sp>
      <p:sp>
        <p:nvSpPr>
          <p:cNvPr id="3" name="Content Placeholder 2"/>
          <p:cNvSpPr>
            <a:spLocks noGrp="1"/>
          </p:cNvSpPr>
          <p:nvPr>
            <p:ph idx="1"/>
          </p:nvPr>
        </p:nvSpPr>
        <p:spPr>
          <a:xfrm>
            <a:off x="528638" y="994299"/>
            <a:ext cx="8085137" cy="5415379"/>
          </a:xfrm>
        </p:spPr>
        <p:txBody>
          <a:bodyPr/>
          <a:lstStyle/>
          <a:p>
            <a:pPr marL="342900" indent="-342900">
              <a:buFont typeface="+mj-lt"/>
              <a:buAutoNum type="arabicPeriod"/>
            </a:pPr>
            <a:r>
              <a:rPr lang="en-US" sz="1400" u="sng" dirty="0" smtClean="0">
                <a:solidFill>
                  <a:srgbClr val="FF0000"/>
                </a:solidFill>
              </a:rPr>
              <a:t>Exercise:</a:t>
            </a:r>
            <a:r>
              <a:rPr lang="en-US" sz="1400" dirty="0" smtClean="0">
                <a:solidFill>
                  <a:srgbClr val="FF0000"/>
                </a:solidFill>
              </a:rPr>
              <a:t> Give the most exact type (no warning) or general (max flexibility) corresponding to the lambdas below and give some examples of call to them and “assert” the returned value if any:</a:t>
            </a:r>
          </a:p>
          <a:p>
            <a:pPr marL="693738" lvl="1" indent="-342900">
              <a:buFont typeface="+mj-lt"/>
              <a:buAutoNum type="arabicPeriod"/>
            </a:pPr>
            <a:r>
              <a:rPr lang="en-US" sz="1200" dirty="0" smtClean="0">
                <a:solidFill>
                  <a:srgbClr val="FF0000"/>
                </a:solidFill>
              </a:rPr>
              <a:t>() -&gt; () -&gt; () -&gt; 42;</a:t>
            </a:r>
          </a:p>
          <a:p>
            <a:pPr marL="693738" lvl="1" indent="-342900">
              <a:buFont typeface="+mj-lt"/>
              <a:buAutoNum type="arabicPeriod"/>
            </a:pPr>
            <a:r>
              <a:rPr lang="en-US" sz="1200" dirty="0" smtClean="0">
                <a:solidFill>
                  <a:srgbClr val="FF0000"/>
                </a:solidFill>
              </a:rPr>
              <a:t>(a) -&gt; a + a;</a:t>
            </a:r>
          </a:p>
          <a:p>
            <a:pPr marL="693738" lvl="1" indent="-342900">
              <a:buFont typeface="+mj-lt"/>
              <a:buAutoNum type="arabicPeriod"/>
            </a:pPr>
            <a:r>
              <a:rPr lang="en-US" sz="1200" dirty="0" smtClean="0">
                <a:solidFill>
                  <a:srgbClr val="FF0000"/>
                </a:solidFill>
              </a:rPr>
              <a:t>(a, b) -&gt; {};</a:t>
            </a:r>
          </a:p>
          <a:p>
            <a:pPr marL="693738" lvl="1" indent="-342900">
              <a:buFont typeface="+mj-lt"/>
              <a:buAutoNum type="arabicPeriod"/>
            </a:pPr>
            <a:r>
              <a:rPr lang="en-US" sz="1200" dirty="0">
                <a:solidFill>
                  <a:srgbClr val="FF0000"/>
                </a:solidFill>
              </a:rPr>
              <a:t>(a, b) -&gt; </a:t>
            </a:r>
            <a:r>
              <a:rPr lang="en-US" sz="1200" dirty="0" smtClean="0">
                <a:solidFill>
                  <a:srgbClr val="FF0000"/>
                </a:solidFill>
              </a:rPr>
              <a:t>return </a:t>
            </a:r>
            <a:r>
              <a:rPr lang="en-US" sz="1200" dirty="0" err="1" smtClean="0">
                <a:solidFill>
                  <a:srgbClr val="FF0000"/>
                </a:solidFill>
              </a:rPr>
              <a:t>b.apply</a:t>
            </a:r>
            <a:r>
              <a:rPr lang="en-US" sz="1200" dirty="0" smtClean="0">
                <a:solidFill>
                  <a:srgbClr val="FF0000"/>
                </a:solidFill>
              </a:rPr>
              <a:t>(a);</a:t>
            </a:r>
          </a:p>
          <a:p>
            <a:pPr marL="693738" lvl="1" indent="-342900">
              <a:buFont typeface="+mj-lt"/>
              <a:buAutoNum type="arabicPeriod"/>
            </a:pPr>
            <a:r>
              <a:rPr lang="en-US" sz="1200" dirty="0" smtClean="0">
                <a:solidFill>
                  <a:srgbClr val="FF0000"/>
                </a:solidFill>
              </a:rPr>
              <a:t>(</a:t>
            </a:r>
            <a:r>
              <a:rPr lang="en-US" sz="1200" dirty="0" err="1" smtClean="0">
                <a:solidFill>
                  <a:srgbClr val="FF0000"/>
                </a:solidFill>
              </a:rPr>
              <a:t>int</a:t>
            </a:r>
            <a:r>
              <a:rPr lang="en-US" sz="1200" dirty="0" smtClean="0">
                <a:solidFill>
                  <a:srgbClr val="FF0000"/>
                </a:solidFill>
              </a:rPr>
              <a:t> a, String b) -&gt; () -&gt; b + a;</a:t>
            </a:r>
          </a:p>
          <a:p>
            <a:pPr marL="693738" lvl="1" indent="-342900">
              <a:buFont typeface="+mj-lt"/>
              <a:buAutoNum type="arabicPeriod"/>
            </a:pPr>
            <a:r>
              <a:rPr lang="en-US" sz="1200" dirty="0" smtClean="0">
                <a:solidFill>
                  <a:srgbClr val="FF0000"/>
                </a:solidFill>
              </a:rPr>
              <a:t>[</a:t>
            </a:r>
            <a:r>
              <a:rPr lang="en-US" sz="1200" dirty="0" err="1" smtClean="0">
                <a:solidFill>
                  <a:srgbClr val="FF0000"/>
                </a:solidFill>
              </a:rPr>
              <a:t>StringBuffer</a:t>
            </a:r>
            <a:r>
              <a:rPr lang="en-US" sz="1200" dirty="0" smtClean="0">
                <a:solidFill>
                  <a:srgbClr val="FF0000"/>
                </a:solidFill>
              </a:rPr>
              <a:t> </a:t>
            </a:r>
            <a:r>
              <a:rPr lang="en-US" sz="1200" dirty="0" err="1" smtClean="0">
                <a:solidFill>
                  <a:srgbClr val="FF0000"/>
                </a:solidFill>
              </a:rPr>
              <a:t>stringBuffer</a:t>
            </a:r>
            <a:r>
              <a:rPr lang="en-US" sz="1200" dirty="0" smtClean="0">
                <a:solidFill>
                  <a:srgbClr val="FF0000"/>
                </a:solidFill>
              </a:rPr>
              <a:t> = new </a:t>
            </a:r>
            <a:r>
              <a:rPr lang="en-US" sz="1200" dirty="0" err="1" smtClean="0">
                <a:solidFill>
                  <a:srgbClr val="FF0000"/>
                </a:solidFill>
              </a:rPr>
              <a:t>StringBuffer</a:t>
            </a:r>
            <a:r>
              <a:rPr lang="en-US" sz="1200" dirty="0" smtClean="0">
                <a:solidFill>
                  <a:srgbClr val="FF0000"/>
                </a:solidFill>
              </a:rPr>
              <a:t>();] (</a:t>
            </a:r>
            <a:r>
              <a:rPr lang="en-US" sz="1200" dirty="0" err="1">
                <a:solidFill>
                  <a:srgbClr val="FF0000"/>
                </a:solidFill>
              </a:rPr>
              <a:t>int</a:t>
            </a:r>
            <a:r>
              <a:rPr lang="en-US" sz="1200" dirty="0">
                <a:solidFill>
                  <a:srgbClr val="FF0000"/>
                </a:solidFill>
              </a:rPr>
              <a:t> a, String b) -&gt; </a:t>
            </a:r>
            <a:r>
              <a:rPr lang="en-US" sz="1200" dirty="0" smtClean="0">
                <a:solidFill>
                  <a:srgbClr val="FF0000"/>
                </a:solidFill>
              </a:rPr>
              <a:t>(a, b) </a:t>
            </a:r>
            <a:r>
              <a:rPr lang="en-US" sz="1200" dirty="0">
                <a:solidFill>
                  <a:srgbClr val="FF0000"/>
                </a:solidFill>
              </a:rPr>
              <a:t>-&gt; </a:t>
            </a:r>
            <a:r>
              <a:rPr lang="en-US" sz="1200" dirty="0" smtClean="0">
                <a:solidFill>
                  <a:srgbClr val="FF0000"/>
                </a:solidFill>
              </a:rPr>
              <a:t>();</a:t>
            </a:r>
          </a:p>
          <a:p>
            <a:pPr marL="693738" lvl="1" indent="-342900">
              <a:buFont typeface="+mj-lt"/>
              <a:buAutoNum type="arabicPeriod"/>
            </a:pPr>
            <a:r>
              <a:rPr lang="en-US" sz="1200" dirty="0" smtClean="0">
                <a:solidFill>
                  <a:srgbClr val="FF0000"/>
                </a:solidFill>
              </a:rPr>
              <a:t>a -&gt; () -&gt; </a:t>
            </a:r>
            <a:r>
              <a:rPr lang="en-US" sz="1200" dirty="0" err="1" smtClean="0">
                <a:solidFill>
                  <a:srgbClr val="FF0000"/>
                </a:solidFill>
              </a:rPr>
              <a:t>a.hashCode</a:t>
            </a:r>
            <a:r>
              <a:rPr lang="en-US" sz="1200" dirty="0" smtClean="0">
                <a:solidFill>
                  <a:srgbClr val="FF0000"/>
                </a:solidFill>
              </a:rPr>
              <a:t>();</a:t>
            </a:r>
          </a:p>
          <a:p>
            <a:pPr marL="342900" indent="-342900">
              <a:buFont typeface="+mj-lt"/>
              <a:buAutoNum type="arabicPeriod"/>
            </a:pPr>
            <a:r>
              <a:rPr lang="en-US" sz="1400" u="sng" dirty="0">
                <a:solidFill>
                  <a:srgbClr val="FF0000"/>
                </a:solidFill>
              </a:rPr>
              <a:t>Exercise:</a:t>
            </a:r>
            <a:r>
              <a:rPr lang="en-US" sz="1400" dirty="0">
                <a:solidFill>
                  <a:srgbClr val="FF0000"/>
                </a:solidFill>
              </a:rPr>
              <a:t> Give </a:t>
            </a:r>
            <a:r>
              <a:rPr lang="en-US" sz="1400" dirty="0" smtClean="0">
                <a:solidFill>
                  <a:srgbClr val="FF0000"/>
                </a:solidFill>
              </a:rPr>
              <a:t>a possible implementation for the corresponding types and using method references if doable, give an example of call and assert the result</a:t>
            </a:r>
          </a:p>
          <a:p>
            <a:pPr marL="693738" lvl="1" indent="-342900">
              <a:buFont typeface="+mj-lt"/>
              <a:buAutoNum type="arabicPeriod"/>
            </a:pPr>
            <a:r>
              <a:rPr lang="en-US" sz="1000" dirty="0" smtClean="0">
                <a:solidFill>
                  <a:srgbClr val="FF0000"/>
                </a:solidFill>
              </a:rPr>
              <a:t>UnaryOperator&lt;String&gt;</a:t>
            </a:r>
          </a:p>
          <a:p>
            <a:pPr marL="693738" lvl="1" indent="-342900">
              <a:buFont typeface="+mj-lt"/>
              <a:buAutoNum type="arabicPeriod"/>
            </a:pPr>
            <a:r>
              <a:rPr lang="en-US" sz="1000" dirty="0" err="1" smtClean="0">
                <a:solidFill>
                  <a:srgbClr val="FF0000"/>
                </a:solidFill>
              </a:rPr>
              <a:t>BinaryOperator</a:t>
            </a:r>
            <a:r>
              <a:rPr lang="en-US" sz="1000" dirty="0" smtClean="0">
                <a:solidFill>
                  <a:srgbClr val="FF0000"/>
                </a:solidFill>
              </a:rPr>
              <a:t>&lt;Function&lt;String, Vector&lt;String&gt;&gt;&gt;</a:t>
            </a:r>
          </a:p>
          <a:p>
            <a:pPr marL="693738" lvl="1" indent="-342900">
              <a:buFont typeface="+mj-lt"/>
              <a:buAutoNum type="arabicPeriod"/>
            </a:pPr>
            <a:r>
              <a:rPr lang="en-US" sz="1000" dirty="0" err="1" smtClean="0">
                <a:solidFill>
                  <a:srgbClr val="FF0000"/>
                </a:solidFill>
              </a:rPr>
              <a:t>BiSupplier</a:t>
            </a:r>
            <a:r>
              <a:rPr lang="en-US" sz="1000" dirty="0" smtClean="0">
                <a:solidFill>
                  <a:srgbClr val="FF0000"/>
                </a:solidFill>
              </a:rPr>
              <a:t>&lt;Integer, Supplier&lt;String&gt;&gt;</a:t>
            </a:r>
          </a:p>
          <a:p>
            <a:pPr marL="693738" lvl="1" indent="-342900">
              <a:buFont typeface="+mj-lt"/>
              <a:buAutoNum type="arabicPeriod"/>
            </a:pPr>
            <a:r>
              <a:rPr lang="en-US" sz="1000" dirty="0" err="1" smtClean="0">
                <a:solidFill>
                  <a:srgbClr val="FF0000"/>
                </a:solidFill>
              </a:rPr>
              <a:t>BiPredicate</a:t>
            </a:r>
            <a:r>
              <a:rPr lang="en-US" sz="1000" dirty="0" smtClean="0">
                <a:solidFill>
                  <a:srgbClr val="FF0000"/>
                </a:solidFill>
              </a:rPr>
              <a:t>&lt;</a:t>
            </a:r>
            <a:r>
              <a:rPr lang="en-US" sz="1000" dirty="0" err="1" smtClean="0">
                <a:solidFill>
                  <a:srgbClr val="FF0000"/>
                </a:solidFill>
              </a:rPr>
              <a:t>int</a:t>
            </a:r>
            <a:r>
              <a:rPr lang="en-US" sz="1000" dirty="0" smtClean="0">
                <a:solidFill>
                  <a:srgbClr val="FF0000"/>
                </a:solidFill>
              </a:rPr>
              <a:t>, </a:t>
            </a:r>
            <a:r>
              <a:rPr lang="en-US" sz="1000" dirty="0" err="1" smtClean="0">
                <a:solidFill>
                  <a:srgbClr val="FF0000"/>
                </a:solidFill>
              </a:rPr>
              <a:t>CharSequence</a:t>
            </a:r>
            <a:r>
              <a:rPr lang="en-US" sz="1000" dirty="0" smtClean="0">
                <a:solidFill>
                  <a:srgbClr val="FF0000"/>
                </a:solidFill>
              </a:rPr>
              <a:t>&gt;</a:t>
            </a:r>
          </a:p>
          <a:p>
            <a:pPr marL="693738" lvl="1" indent="-342900">
              <a:buFont typeface="+mj-lt"/>
              <a:buAutoNum type="arabicPeriod"/>
            </a:pPr>
            <a:r>
              <a:rPr lang="en-US" sz="1000" dirty="0" smtClean="0">
                <a:solidFill>
                  <a:srgbClr val="FF0000"/>
                </a:solidFill>
              </a:rPr>
              <a:t>Consumer&lt;Supplier&lt;Vector&lt;String&gt;&gt;&gt;</a:t>
            </a:r>
          </a:p>
          <a:p>
            <a:pPr marL="693738" lvl="1" indent="-342900">
              <a:buFont typeface="+mj-lt"/>
              <a:buAutoNum type="arabicPeriod"/>
            </a:pPr>
            <a:r>
              <a:rPr lang="en-US" sz="1000" dirty="0" smtClean="0">
                <a:solidFill>
                  <a:srgbClr val="FF0000"/>
                </a:solidFill>
              </a:rPr>
              <a:t>IntPredicate&lt;String&gt;</a:t>
            </a:r>
          </a:p>
          <a:p>
            <a:pPr marL="693738" lvl="1" indent="-342900">
              <a:buFont typeface="+mj-lt"/>
              <a:buAutoNum type="arabicPeriod"/>
            </a:pPr>
            <a:r>
              <a:rPr lang="en-US" sz="1000" dirty="0" smtClean="0">
                <a:solidFill>
                  <a:srgbClr val="FF0000"/>
                </a:solidFill>
              </a:rPr>
              <a:t>UnaryOperator&lt;</a:t>
            </a:r>
            <a:r>
              <a:rPr lang="en-US" sz="1000" dirty="0" err="1" smtClean="0">
                <a:solidFill>
                  <a:srgbClr val="FF0000"/>
                </a:solidFill>
              </a:rPr>
              <a:t>DoublePredicate</a:t>
            </a:r>
            <a:r>
              <a:rPr lang="en-US" sz="1000" dirty="0" smtClean="0">
                <a:solidFill>
                  <a:srgbClr val="FF0000"/>
                </a:solidFill>
              </a:rPr>
              <a:t>&gt;</a:t>
            </a:r>
          </a:p>
          <a:p>
            <a:pPr marL="342900" indent="-342900">
              <a:buFont typeface="+mj-lt"/>
              <a:buAutoNum type="arabicPeriod"/>
            </a:pPr>
            <a:r>
              <a:rPr lang="en-US" sz="1400" u="sng" dirty="0" smtClean="0">
                <a:solidFill>
                  <a:srgbClr val="FF0000"/>
                </a:solidFill>
              </a:rPr>
              <a:t>Exercise:</a:t>
            </a:r>
            <a:r>
              <a:rPr lang="en-US" sz="1400" dirty="0" smtClean="0">
                <a:solidFill>
                  <a:srgbClr val="FF0000"/>
                </a:solidFill>
              </a:rPr>
              <a:t> What happens at execution time if the FI code compiles using a lambda while at runtime the FI is not one anymore? Write some code showing that… it still works.</a:t>
            </a:r>
            <a:endParaRPr lang="en-US" sz="1400" dirty="0">
              <a:solidFill>
                <a:srgbClr val="FF0000"/>
              </a:solidFill>
            </a:endParaRPr>
          </a:p>
        </p:txBody>
      </p:sp>
    </p:spTree>
    <p:extLst>
      <p:ext uri="{BB962C8B-B14F-4D97-AF65-F5344CB8AC3E}">
        <p14:creationId xmlns:p14="http://schemas.microsoft.com/office/powerpoint/2010/main" val="1370784129"/>
      </p:ext>
    </p:extLst>
  </p:cSld>
  <p:clrMapOvr>
    <a:masterClrMapping/>
  </p:clrMapOvr>
  <p:transition spd="med" advTm="1200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a:t>
            </a:r>
            <a:r>
              <a:rPr lang="en-US" dirty="0" smtClean="0"/>
              <a:t>2 </a:t>
            </a:r>
            <a:r>
              <a:rPr lang="en-US" dirty="0"/>
              <a:t>: Q&amp;A</a:t>
            </a:r>
          </a:p>
        </p:txBody>
      </p:sp>
      <p:sp>
        <p:nvSpPr>
          <p:cNvPr id="3" name="Content Placeholder 2"/>
          <p:cNvSpPr>
            <a:spLocks noGrp="1"/>
          </p:cNvSpPr>
          <p:nvPr>
            <p:ph idx="1"/>
          </p:nvPr>
        </p:nvSpPr>
        <p:spPr>
          <a:xfrm>
            <a:off x="528638" y="1128713"/>
            <a:ext cx="8085137" cy="5183310"/>
          </a:xfrm>
        </p:spPr>
        <p:txBody>
          <a:bodyPr/>
          <a:lstStyle/>
          <a:p>
            <a:pPr marL="342900" indent="-342900">
              <a:buFont typeface="+mj-lt"/>
              <a:buAutoNum type="arabicPeriod"/>
            </a:pPr>
            <a:r>
              <a:rPr lang="en-US" sz="1600" dirty="0" smtClean="0">
                <a:solidFill>
                  <a:srgbClr val="FF0000"/>
                </a:solidFill>
              </a:rPr>
              <a:t>What are the five new FIs?</a:t>
            </a:r>
            <a:br>
              <a:rPr lang="en-US" sz="1600" dirty="0" smtClean="0">
                <a:solidFill>
                  <a:srgbClr val="FF0000"/>
                </a:solidFill>
              </a:rPr>
            </a:br>
            <a:r>
              <a:rPr lang="en-US" sz="1600" dirty="0" smtClean="0">
                <a:solidFill>
                  <a:schemeClr val="tx1"/>
                </a:solidFill>
              </a:rPr>
              <a:t>Supplier, Consumer, Predicate, Function, UnaryOperator</a:t>
            </a:r>
          </a:p>
          <a:p>
            <a:pPr marL="342900" indent="-342900">
              <a:buFont typeface="+mj-lt"/>
              <a:buAutoNum type="arabicPeriod"/>
            </a:pPr>
            <a:r>
              <a:rPr lang="en-US" sz="1600" dirty="0" smtClean="0">
                <a:solidFill>
                  <a:srgbClr val="FF0000"/>
                </a:solidFill>
              </a:rPr>
              <a:t>In which package are they?</a:t>
            </a:r>
            <a:br>
              <a:rPr lang="en-US" sz="1600" dirty="0" smtClean="0">
                <a:solidFill>
                  <a:srgbClr val="FF0000"/>
                </a:solidFill>
              </a:rPr>
            </a:br>
            <a:r>
              <a:rPr lang="en-US" sz="1600" dirty="0" smtClean="0">
                <a:solidFill>
                  <a:schemeClr val="tx1"/>
                </a:solidFill>
              </a:rPr>
              <a:t>java.util.function</a:t>
            </a:r>
          </a:p>
          <a:p>
            <a:pPr marL="342900" indent="-342900">
              <a:buFont typeface="+mj-lt"/>
              <a:buAutoNum type="arabicPeriod"/>
            </a:pPr>
            <a:r>
              <a:rPr lang="en-US" sz="1600" dirty="0" smtClean="0">
                <a:solidFill>
                  <a:srgbClr val="FF0000"/>
                </a:solidFill>
              </a:rPr>
              <a:t>What are the method names, the signatures and the goals of these FIs?</a:t>
            </a:r>
            <a:br>
              <a:rPr lang="en-US" sz="1600" dirty="0" smtClean="0">
                <a:solidFill>
                  <a:srgbClr val="FF0000"/>
                </a:solidFill>
              </a:rPr>
            </a:br>
            <a:r>
              <a:rPr lang="en-US" sz="1600" dirty="0" smtClean="0">
                <a:solidFill>
                  <a:schemeClr val="tx1"/>
                </a:solidFill>
              </a:rPr>
              <a:t>Supplier&lt;T&gt; T get() provide something</a:t>
            </a:r>
            <a:br>
              <a:rPr lang="en-US" sz="1600" dirty="0" smtClean="0">
                <a:solidFill>
                  <a:schemeClr val="tx1"/>
                </a:solidFill>
              </a:rPr>
            </a:br>
            <a:r>
              <a:rPr lang="en-US" sz="1600" dirty="0" smtClean="0">
                <a:solidFill>
                  <a:schemeClr val="tx1"/>
                </a:solidFill>
              </a:rPr>
              <a:t>Consumer&lt;T&gt; void accept(T t) use something</a:t>
            </a:r>
            <a:br>
              <a:rPr lang="en-US" sz="1600" dirty="0" smtClean="0">
                <a:solidFill>
                  <a:schemeClr val="tx1"/>
                </a:solidFill>
              </a:rPr>
            </a:br>
            <a:r>
              <a:rPr lang="en-US" sz="1600" dirty="0" smtClean="0">
                <a:solidFill>
                  <a:schemeClr val="tx1"/>
                </a:solidFill>
              </a:rPr>
              <a:t>Predicate&lt;T&gt; boolean test(T t) test something</a:t>
            </a:r>
            <a:br>
              <a:rPr lang="en-US" sz="1600" dirty="0" smtClean="0">
                <a:solidFill>
                  <a:schemeClr val="tx1"/>
                </a:solidFill>
              </a:rPr>
            </a:br>
            <a:r>
              <a:rPr lang="en-US" sz="1600" dirty="0" smtClean="0">
                <a:solidFill>
                  <a:schemeClr val="tx1"/>
                </a:solidFill>
              </a:rPr>
              <a:t>Function&lt;T,R&gt; R apply(T t) create an R from a T</a:t>
            </a:r>
            <a:r>
              <a:rPr lang="en-US" sz="1600" dirty="0" smtClean="0">
                <a:solidFill>
                  <a:srgbClr val="FF0000"/>
                </a:solidFill>
              </a:rPr>
              <a:t/>
            </a:r>
            <a:br>
              <a:rPr lang="en-US" sz="1600" dirty="0" smtClean="0">
                <a:solidFill>
                  <a:srgbClr val="FF0000"/>
                </a:solidFill>
              </a:rPr>
            </a:br>
            <a:r>
              <a:rPr lang="en-US" sz="1600" dirty="0" smtClean="0">
                <a:solidFill>
                  <a:schemeClr val="tx1"/>
                </a:solidFill>
              </a:rPr>
              <a:t>UnaryOperator&lt;T&gt; T apply(T t) create a T from a T</a:t>
            </a:r>
          </a:p>
          <a:p>
            <a:pPr marL="342900" indent="-342900">
              <a:buFont typeface="+mj-lt"/>
              <a:buAutoNum type="arabicPeriod"/>
            </a:pPr>
            <a:r>
              <a:rPr lang="en-US" sz="1600" dirty="0" smtClean="0">
                <a:solidFill>
                  <a:srgbClr val="FF0000"/>
                </a:solidFill>
              </a:rPr>
              <a:t>Anyone of them extending another one?</a:t>
            </a:r>
            <a:br>
              <a:rPr lang="en-US" sz="1600" dirty="0" smtClean="0">
                <a:solidFill>
                  <a:srgbClr val="FF0000"/>
                </a:solidFill>
              </a:rPr>
            </a:br>
            <a:r>
              <a:rPr lang="en-US" sz="1600" dirty="0" smtClean="0">
                <a:solidFill>
                  <a:schemeClr val="tx1"/>
                </a:solidFill>
              </a:rPr>
              <a:t>UnaryOperator&lt;T&gt; extends Function&lt;T,T&gt;</a:t>
            </a:r>
          </a:p>
          <a:p>
            <a:pPr marL="342900" indent="-342900">
              <a:buFont typeface="+mj-lt"/>
              <a:buAutoNum type="arabicPeriod"/>
            </a:pPr>
            <a:r>
              <a:rPr lang="en-US" sz="1600" dirty="0" smtClean="0">
                <a:solidFill>
                  <a:srgbClr val="FF0000"/>
                </a:solidFill>
              </a:rPr>
              <a:t>Which ones of these FIs have a </a:t>
            </a:r>
            <a:r>
              <a:rPr lang="en-US" sz="1600" dirty="0" err="1" smtClean="0">
                <a:solidFill>
                  <a:srgbClr val="FF0000"/>
                </a:solidFill>
              </a:rPr>
              <a:t>Bixxxxx</a:t>
            </a:r>
            <a:r>
              <a:rPr lang="en-US" sz="1600" dirty="0" smtClean="0">
                <a:solidFill>
                  <a:srgbClr val="FF0000"/>
                </a:solidFill>
              </a:rPr>
              <a:t> equivalent? What are their names?</a:t>
            </a:r>
            <a:br>
              <a:rPr lang="en-US" sz="1600" dirty="0" smtClean="0">
                <a:solidFill>
                  <a:srgbClr val="FF0000"/>
                </a:solidFill>
              </a:rPr>
            </a:br>
            <a:r>
              <a:rPr lang="en-US" sz="1600" dirty="0" smtClean="0">
                <a:solidFill>
                  <a:schemeClr val="tx1"/>
                </a:solidFill>
              </a:rPr>
              <a:t>Consumer&lt;T&gt; gives </a:t>
            </a:r>
            <a:r>
              <a:rPr lang="en-US" sz="1600" dirty="0" err="1" smtClean="0">
                <a:solidFill>
                  <a:schemeClr val="tx1"/>
                </a:solidFill>
              </a:rPr>
              <a:t>BiConsumer</a:t>
            </a:r>
            <a:r>
              <a:rPr lang="en-US" sz="1600" dirty="0" smtClean="0">
                <a:solidFill>
                  <a:schemeClr val="tx1"/>
                </a:solidFill>
              </a:rPr>
              <a:t>&lt;T,R&gt; with void accept(T </a:t>
            </a:r>
            <a:r>
              <a:rPr lang="en-US" sz="1600" dirty="0" err="1" smtClean="0">
                <a:solidFill>
                  <a:schemeClr val="tx1"/>
                </a:solidFill>
              </a:rPr>
              <a:t>t,R</a:t>
            </a:r>
            <a:r>
              <a:rPr lang="en-US" sz="1600" dirty="0" smtClean="0">
                <a:solidFill>
                  <a:schemeClr val="tx1"/>
                </a:solidFill>
              </a:rPr>
              <a:t> r)</a:t>
            </a:r>
            <a:br>
              <a:rPr lang="en-US" sz="1600" dirty="0" smtClean="0">
                <a:solidFill>
                  <a:schemeClr val="tx1"/>
                </a:solidFill>
              </a:rPr>
            </a:br>
            <a:r>
              <a:rPr lang="en-US" sz="1600" dirty="0" smtClean="0">
                <a:solidFill>
                  <a:schemeClr val="tx1"/>
                </a:solidFill>
              </a:rPr>
              <a:t>Predicate&lt;T&gt; gives </a:t>
            </a:r>
            <a:r>
              <a:rPr lang="en-US" sz="1600" dirty="0" err="1" smtClean="0">
                <a:solidFill>
                  <a:schemeClr val="tx1"/>
                </a:solidFill>
              </a:rPr>
              <a:t>BiPredicate</a:t>
            </a:r>
            <a:r>
              <a:rPr lang="en-US" sz="1600" dirty="0" smtClean="0">
                <a:solidFill>
                  <a:schemeClr val="tx1"/>
                </a:solidFill>
              </a:rPr>
              <a:t>&lt;T,R&gt; with boolean test(T </a:t>
            </a:r>
            <a:r>
              <a:rPr lang="en-US" sz="1600" dirty="0" err="1">
                <a:solidFill>
                  <a:schemeClr val="tx1"/>
                </a:solidFill>
              </a:rPr>
              <a:t>t,R</a:t>
            </a:r>
            <a:r>
              <a:rPr lang="en-US" sz="1600" dirty="0">
                <a:solidFill>
                  <a:schemeClr val="tx1"/>
                </a:solidFill>
              </a:rPr>
              <a:t> r</a:t>
            </a:r>
            <a:r>
              <a:rPr lang="en-US" sz="1600" dirty="0" smtClean="0">
                <a:solidFill>
                  <a:schemeClr val="tx1"/>
                </a:solidFill>
              </a:rPr>
              <a:t>)</a:t>
            </a:r>
            <a:br>
              <a:rPr lang="en-US" sz="1600" dirty="0" smtClean="0">
                <a:solidFill>
                  <a:schemeClr val="tx1"/>
                </a:solidFill>
              </a:rPr>
            </a:br>
            <a:r>
              <a:rPr lang="en-US" sz="1600" dirty="0" smtClean="0">
                <a:solidFill>
                  <a:schemeClr val="tx1"/>
                </a:solidFill>
              </a:rPr>
              <a:t>Function&lt;T,R&gt; gives </a:t>
            </a:r>
            <a:r>
              <a:rPr lang="en-US" sz="1600" dirty="0" err="1" smtClean="0">
                <a:solidFill>
                  <a:schemeClr val="tx1"/>
                </a:solidFill>
              </a:rPr>
              <a:t>BiFunction</a:t>
            </a:r>
            <a:r>
              <a:rPr lang="en-US" sz="1600" dirty="0" smtClean="0">
                <a:solidFill>
                  <a:schemeClr val="tx1"/>
                </a:solidFill>
              </a:rPr>
              <a:t>&lt;T,U,R&gt; with R apply(T </a:t>
            </a:r>
            <a:r>
              <a:rPr lang="en-US" sz="1600" dirty="0" err="1" smtClean="0">
                <a:solidFill>
                  <a:schemeClr val="tx1"/>
                </a:solidFill>
              </a:rPr>
              <a:t>t,U</a:t>
            </a:r>
            <a:r>
              <a:rPr lang="en-US" sz="1600" dirty="0" smtClean="0">
                <a:solidFill>
                  <a:schemeClr val="tx1"/>
                </a:solidFill>
              </a:rPr>
              <a:t> u)</a:t>
            </a:r>
            <a:br>
              <a:rPr lang="en-US" sz="1600" dirty="0" smtClean="0">
                <a:solidFill>
                  <a:schemeClr val="tx1"/>
                </a:solidFill>
              </a:rPr>
            </a:br>
            <a:r>
              <a:rPr lang="en-US" sz="1600" dirty="0" smtClean="0">
                <a:solidFill>
                  <a:schemeClr val="tx1"/>
                </a:solidFill>
              </a:rPr>
              <a:t>UnaryOperator&lt;T&gt; gives </a:t>
            </a:r>
            <a:r>
              <a:rPr lang="en-US" sz="1600" dirty="0" err="1" smtClean="0">
                <a:solidFill>
                  <a:schemeClr val="tx1"/>
                </a:solidFill>
              </a:rPr>
              <a:t>BinaryOperator</a:t>
            </a:r>
            <a:r>
              <a:rPr lang="en-US" sz="1600" dirty="0" smtClean="0">
                <a:solidFill>
                  <a:schemeClr val="tx1"/>
                </a:solidFill>
              </a:rPr>
              <a:t>&lt;T&gt; with T apply(T t1, T t2)</a:t>
            </a:r>
          </a:p>
          <a:p>
            <a:pPr marL="342900" indent="-342900">
              <a:buFont typeface="+mj-lt"/>
              <a:buAutoNum type="arabicPeriod"/>
            </a:pPr>
            <a:r>
              <a:rPr lang="en-US" sz="1600" dirty="0">
                <a:solidFill>
                  <a:srgbClr val="FF0000"/>
                </a:solidFill>
              </a:rPr>
              <a:t>What is the class relation between Supplier and </a:t>
            </a:r>
            <a:r>
              <a:rPr lang="en-US" sz="1600" dirty="0" err="1">
                <a:solidFill>
                  <a:srgbClr val="FF0000"/>
                </a:solidFill>
              </a:rPr>
              <a:t>IntSupplier</a:t>
            </a:r>
            <a:r>
              <a:rPr lang="en-US" sz="1600" dirty="0" smtClean="0">
                <a:solidFill>
                  <a:srgbClr val="FF0000"/>
                </a:solidFill>
              </a:rPr>
              <a:t>?</a:t>
            </a:r>
            <a:br>
              <a:rPr lang="en-US" sz="1600" dirty="0" smtClean="0">
                <a:solidFill>
                  <a:srgbClr val="FF0000"/>
                </a:solidFill>
              </a:rPr>
            </a:br>
            <a:r>
              <a:rPr lang="en-US" sz="1600" dirty="0" smtClean="0">
                <a:solidFill>
                  <a:schemeClr val="tx1"/>
                </a:solidFill>
              </a:rPr>
              <a:t>They present similarities but they are siblings.</a:t>
            </a:r>
            <a:endParaRPr lang="en-US" sz="1600" dirty="0">
              <a:solidFill>
                <a:schemeClr val="tx1"/>
              </a:solidFill>
            </a:endParaRPr>
          </a:p>
          <a:p>
            <a:pPr marL="342900" indent="-342900">
              <a:buFont typeface="+mj-lt"/>
              <a:buAutoNum type="arabicPeriod"/>
            </a:pPr>
            <a:endParaRPr lang="en-US" sz="1600" dirty="0" smtClean="0">
              <a:solidFill>
                <a:schemeClr val="tx1"/>
              </a:solidFill>
            </a:endParaRPr>
          </a:p>
        </p:txBody>
      </p:sp>
    </p:spTree>
    <p:extLst>
      <p:ext uri="{BB962C8B-B14F-4D97-AF65-F5344CB8AC3E}">
        <p14:creationId xmlns:p14="http://schemas.microsoft.com/office/powerpoint/2010/main" val="4281418154"/>
      </p:ext>
    </p:extLst>
  </p:cSld>
  <p:clrMapOvr>
    <a:masterClrMapping/>
  </p:clrMapOvr>
  <p:transition spd="med" advTm="1200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a:t>
            </a:r>
            <a:r>
              <a:rPr lang="en-US" dirty="0" smtClean="0"/>
              <a:t>2 </a:t>
            </a:r>
            <a:r>
              <a:rPr lang="en-US" dirty="0"/>
              <a:t>: Q&amp;A</a:t>
            </a:r>
          </a:p>
        </p:txBody>
      </p:sp>
      <p:sp>
        <p:nvSpPr>
          <p:cNvPr id="3" name="Content Placeholder 2"/>
          <p:cNvSpPr>
            <a:spLocks noGrp="1"/>
          </p:cNvSpPr>
          <p:nvPr>
            <p:ph idx="1"/>
          </p:nvPr>
        </p:nvSpPr>
        <p:spPr>
          <a:xfrm>
            <a:off x="528638" y="1128713"/>
            <a:ext cx="8085137" cy="5032390"/>
          </a:xfrm>
        </p:spPr>
        <p:txBody>
          <a:bodyPr/>
          <a:lstStyle/>
          <a:p>
            <a:pPr marL="342900" indent="-342900">
              <a:buFont typeface="+mj-lt"/>
              <a:buAutoNum type="arabicPeriod"/>
            </a:pPr>
            <a:r>
              <a:rPr lang="en-US" sz="1700" dirty="0" smtClean="0">
                <a:solidFill>
                  <a:srgbClr val="FF0000"/>
                </a:solidFill>
              </a:rPr>
              <a:t>Which </a:t>
            </a:r>
            <a:r>
              <a:rPr lang="en-US" sz="1700" dirty="0">
                <a:solidFill>
                  <a:srgbClr val="FF0000"/>
                </a:solidFill>
              </a:rPr>
              <a:t>ones of these FIs </a:t>
            </a:r>
            <a:r>
              <a:rPr lang="en-US" sz="1700" dirty="0" smtClean="0">
                <a:solidFill>
                  <a:srgbClr val="FF0000"/>
                </a:solidFill>
              </a:rPr>
              <a:t>have </a:t>
            </a:r>
            <a:r>
              <a:rPr lang="en-US" sz="1700" dirty="0">
                <a:solidFill>
                  <a:srgbClr val="FF0000"/>
                </a:solidFill>
              </a:rPr>
              <a:t>a </a:t>
            </a:r>
            <a:r>
              <a:rPr lang="en-US" sz="1700" dirty="0" smtClean="0">
                <a:solidFill>
                  <a:srgbClr val="FF0000"/>
                </a:solidFill>
              </a:rPr>
              <a:t>primitive variation? </a:t>
            </a:r>
            <a:r>
              <a:rPr lang="en-US" sz="1700" dirty="0">
                <a:solidFill>
                  <a:srgbClr val="FF0000"/>
                </a:solidFill>
              </a:rPr>
              <a:t>What are their names</a:t>
            </a:r>
            <a:r>
              <a:rPr lang="en-US" sz="1700" dirty="0" smtClean="0">
                <a:solidFill>
                  <a:srgbClr val="FF0000"/>
                </a:solidFill>
              </a:rPr>
              <a:t>?</a:t>
            </a:r>
            <a:br>
              <a:rPr lang="en-US" sz="1700" dirty="0" smtClean="0">
                <a:solidFill>
                  <a:srgbClr val="FF0000"/>
                </a:solidFill>
              </a:rPr>
            </a:br>
            <a:r>
              <a:rPr lang="en-US" sz="1700" dirty="0" smtClean="0">
                <a:solidFill>
                  <a:schemeClr val="tx1"/>
                </a:solidFill>
              </a:rPr>
              <a:t>All. The names  but Supplier e.g. </a:t>
            </a:r>
          </a:p>
          <a:p>
            <a:pPr marL="342900" indent="-342900">
              <a:buFont typeface="+mj-lt"/>
              <a:buAutoNum type="arabicPeriod"/>
            </a:pPr>
            <a:r>
              <a:rPr lang="en-US" sz="1700" dirty="0" smtClean="0">
                <a:solidFill>
                  <a:srgbClr val="FF0000"/>
                </a:solidFill>
              </a:rPr>
              <a:t>What are the primitive used? Why this choice?</a:t>
            </a:r>
            <a:br>
              <a:rPr lang="en-US" sz="1700" dirty="0" smtClean="0">
                <a:solidFill>
                  <a:srgbClr val="FF0000"/>
                </a:solidFill>
              </a:rPr>
            </a:br>
            <a:r>
              <a:rPr lang="en-US" sz="1700" dirty="0" err="1" smtClean="0">
                <a:solidFill>
                  <a:schemeClr val="tx1"/>
                </a:solidFill>
              </a:rPr>
              <a:t>int</a:t>
            </a:r>
            <a:r>
              <a:rPr lang="en-US" sz="1700" dirty="0" smtClean="0">
                <a:solidFill>
                  <a:schemeClr val="tx1"/>
                </a:solidFill>
              </a:rPr>
              <a:t>, long, double. Because byte, short, float and boolean are not likely being used or can be casted or widened to the other ones.</a:t>
            </a:r>
            <a:br>
              <a:rPr lang="en-US" sz="1700" dirty="0" smtClean="0">
                <a:solidFill>
                  <a:schemeClr val="tx1"/>
                </a:solidFill>
              </a:rPr>
            </a:br>
            <a:r>
              <a:rPr lang="en-US" sz="1700" dirty="0" smtClean="0">
                <a:solidFill>
                  <a:schemeClr val="tx1"/>
                </a:solidFill>
              </a:rPr>
              <a:t>The exceptions are </a:t>
            </a:r>
            <a:r>
              <a:rPr lang="en-US" sz="1700" dirty="0" err="1" smtClean="0">
                <a:solidFill>
                  <a:schemeClr val="tx1"/>
                </a:solidFill>
              </a:rPr>
              <a:t>BooleanSupplier</a:t>
            </a:r>
            <a:r>
              <a:rPr lang="en-US" sz="1700" dirty="0" smtClean="0">
                <a:solidFill>
                  <a:schemeClr val="tx1"/>
                </a:solidFill>
              </a:rPr>
              <a:t> and </a:t>
            </a:r>
            <a:r>
              <a:rPr lang="en-US" sz="1700" dirty="0" err="1" smtClean="0">
                <a:solidFill>
                  <a:schemeClr val="tx1"/>
                </a:solidFill>
              </a:rPr>
              <a:t>ObjIntConsumer</a:t>
            </a:r>
            <a:r>
              <a:rPr lang="en-US" sz="1700" dirty="0" smtClean="0">
                <a:solidFill>
                  <a:schemeClr val="tx1"/>
                </a:solidFill>
              </a:rPr>
              <a:t>, </a:t>
            </a:r>
            <a:r>
              <a:rPr lang="en-US" sz="1700" dirty="0" err="1" smtClean="0">
                <a:solidFill>
                  <a:schemeClr val="tx1"/>
                </a:solidFill>
              </a:rPr>
              <a:t>ObjLongConsumer</a:t>
            </a:r>
            <a:r>
              <a:rPr lang="en-US" sz="1700" dirty="0" smtClean="0">
                <a:solidFill>
                  <a:schemeClr val="tx1"/>
                </a:solidFill>
              </a:rPr>
              <a:t> and </a:t>
            </a:r>
            <a:r>
              <a:rPr lang="en-US" sz="1700" dirty="0" err="1" smtClean="0">
                <a:solidFill>
                  <a:schemeClr val="tx1"/>
                </a:solidFill>
              </a:rPr>
              <a:t>ObjDoubleConsumer</a:t>
            </a:r>
            <a:r>
              <a:rPr lang="en-US" sz="1700" dirty="0" smtClean="0">
                <a:solidFill>
                  <a:schemeClr val="tx1"/>
                </a:solidFill>
              </a:rPr>
              <a:t>.</a:t>
            </a:r>
          </a:p>
          <a:p>
            <a:pPr marL="342900" indent="-342900">
              <a:buFont typeface="+mj-lt"/>
              <a:buAutoNum type="arabicPeriod"/>
            </a:pPr>
            <a:r>
              <a:rPr lang="en-US" sz="1700" dirty="0" smtClean="0">
                <a:solidFill>
                  <a:srgbClr val="FF0000"/>
                </a:solidFill>
              </a:rPr>
              <a:t>What is the impact of the primitive variation on the name of FI? Give an example</a:t>
            </a:r>
            <a:r>
              <a:rPr lang="en-US" sz="1700" dirty="0">
                <a:solidFill>
                  <a:srgbClr val="FF0000"/>
                </a:solidFill>
              </a:rPr>
              <a:t>.</a:t>
            </a:r>
            <a:r>
              <a:rPr lang="en-US" sz="1700" dirty="0" smtClean="0">
                <a:solidFill>
                  <a:srgbClr val="FF0000"/>
                </a:solidFill>
              </a:rPr>
              <a:t/>
            </a:r>
            <a:br>
              <a:rPr lang="en-US" sz="1700" dirty="0" smtClean="0">
                <a:solidFill>
                  <a:srgbClr val="FF0000"/>
                </a:solidFill>
              </a:rPr>
            </a:br>
            <a:r>
              <a:rPr lang="en-US" sz="1700" dirty="0" smtClean="0">
                <a:solidFill>
                  <a:schemeClr val="tx1"/>
                </a:solidFill>
              </a:rPr>
              <a:t>It can be used to specify the source, the destination or both e.g. </a:t>
            </a:r>
            <a:r>
              <a:rPr lang="en-US" sz="1700" dirty="0" err="1" smtClean="0">
                <a:solidFill>
                  <a:schemeClr val="tx1"/>
                </a:solidFill>
              </a:rPr>
              <a:t>IntFunction</a:t>
            </a:r>
            <a:r>
              <a:rPr lang="en-US" sz="1700" dirty="0" smtClean="0">
                <a:solidFill>
                  <a:schemeClr val="tx1"/>
                </a:solidFill>
              </a:rPr>
              <a:t> (applies on an </a:t>
            </a:r>
            <a:r>
              <a:rPr lang="en-US" sz="1700" dirty="0" err="1" smtClean="0">
                <a:solidFill>
                  <a:schemeClr val="tx1"/>
                </a:solidFill>
              </a:rPr>
              <a:t>int</a:t>
            </a:r>
            <a:r>
              <a:rPr lang="en-US" sz="1700" dirty="0" smtClean="0">
                <a:solidFill>
                  <a:schemeClr val="tx1"/>
                </a:solidFill>
              </a:rPr>
              <a:t>), </a:t>
            </a:r>
            <a:r>
              <a:rPr lang="en-US" sz="1700" dirty="0" err="1" smtClean="0">
                <a:solidFill>
                  <a:schemeClr val="tx1"/>
                </a:solidFill>
              </a:rPr>
              <a:t>ToIntFunction</a:t>
            </a:r>
            <a:r>
              <a:rPr lang="en-US" sz="1700" dirty="0" smtClean="0">
                <a:solidFill>
                  <a:schemeClr val="tx1"/>
                </a:solidFill>
              </a:rPr>
              <a:t> (returns an </a:t>
            </a:r>
            <a:r>
              <a:rPr lang="en-US" sz="1700" dirty="0" err="1" smtClean="0">
                <a:solidFill>
                  <a:schemeClr val="tx1"/>
                </a:solidFill>
              </a:rPr>
              <a:t>int</a:t>
            </a:r>
            <a:r>
              <a:rPr lang="en-US" sz="1700" dirty="0" smtClean="0">
                <a:solidFill>
                  <a:schemeClr val="tx1"/>
                </a:solidFill>
              </a:rPr>
              <a:t>) </a:t>
            </a:r>
            <a:r>
              <a:rPr lang="en-US" sz="1700" dirty="0" err="1" smtClean="0">
                <a:solidFill>
                  <a:schemeClr val="tx1"/>
                </a:solidFill>
              </a:rPr>
              <a:t>IntToDoubleFunction</a:t>
            </a:r>
            <a:r>
              <a:rPr lang="en-US" sz="1700" dirty="0" smtClean="0">
                <a:solidFill>
                  <a:schemeClr val="tx1"/>
                </a:solidFill>
              </a:rPr>
              <a:t> (applies on an </a:t>
            </a:r>
            <a:r>
              <a:rPr lang="en-US" sz="1700" dirty="0" err="1" smtClean="0">
                <a:solidFill>
                  <a:schemeClr val="tx1"/>
                </a:solidFill>
              </a:rPr>
              <a:t>int</a:t>
            </a:r>
            <a:r>
              <a:rPr lang="en-US" sz="1700" dirty="0" smtClean="0">
                <a:solidFill>
                  <a:schemeClr val="tx1"/>
                </a:solidFill>
              </a:rPr>
              <a:t> and returns a double)</a:t>
            </a:r>
          </a:p>
          <a:p>
            <a:pPr marL="342900" indent="-342900">
              <a:buFont typeface="+mj-lt"/>
              <a:buAutoNum type="arabicPeriod"/>
            </a:pPr>
            <a:r>
              <a:rPr lang="en-US" sz="1700" dirty="0">
                <a:solidFill>
                  <a:srgbClr val="FF0000"/>
                </a:solidFill>
              </a:rPr>
              <a:t>What is the impact of the primitive variation on the name of </a:t>
            </a:r>
            <a:r>
              <a:rPr lang="en-US" sz="1700" dirty="0" smtClean="0">
                <a:solidFill>
                  <a:srgbClr val="FF0000"/>
                </a:solidFill>
              </a:rPr>
              <a:t>FM? </a:t>
            </a:r>
            <a:r>
              <a:rPr lang="en-US" sz="1700" dirty="0">
                <a:solidFill>
                  <a:srgbClr val="FF0000"/>
                </a:solidFill>
              </a:rPr>
              <a:t>Give an </a:t>
            </a:r>
            <a:r>
              <a:rPr lang="en-US" sz="1700" dirty="0" smtClean="0">
                <a:solidFill>
                  <a:srgbClr val="FF0000"/>
                </a:solidFill>
              </a:rPr>
              <a:t>example.</a:t>
            </a:r>
            <a:br>
              <a:rPr lang="en-US" sz="1700" dirty="0" smtClean="0">
                <a:solidFill>
                  <a:srgbClr val="FF0000"/>
                </a:solidFill>
              </a:rPr>
            </a:br>
            <a:r>
              <a:rPr lang="en-US" sz="1700" dirty="0" smtClean="0">
                <a:solidFill>
                  <a:schemeClr val="tx1"/>
                </a:solidFill>
              </a:rPr>
              <a:t>If the primitive is used for the return type then the method name is changed e.g. for an </a:t>
            </a:r>
            <a:r>
              <a:rPr lang="en-US" sz="1700" dirty="0" err="1" smtClean="0">
                <a:solidFill>
                  <a:schemeClr val="tx1"/>
                </a:solidFill>
              </a:rPr>
              <a:t>IntSupplier</a:t>
            </a:r>
            <a:r>
              <a:rPr lang="en-US" sz="1700" dirty="0" smtClean="0">
                <a:solidFill>
                  <a:schemeClr val="tx1"/>
                </a:solidFill>
              </a:rPr>
              <a:t> it will be </a:t>
            </a:r>
            <a:r>
              <a:rPr lang="en-US" sz="1700" dirty="0" err="1" smtClean="0">
                <a:solidFill>
                  <a:schemeClr val="tx1"/>
                </a:solidFill>
              </a:rPr>
              <a:t>int</a:t>
            </a:r>
            <a:r>
              <a:rPr lang="en-US" sz="1700" dirty="0" smtClean="0">
                <a:solidFill>
                  <a:schemeClr val="tx1"/>
                </a:solidFill>
              </a:rPr>
              <a:t> </a:t>
            </a:r>
            <a:r>
              <a:rPr lang="en-US" sz="1700" dirty="0" err="1" smtClean="0">
                <a:solidFill>
                  <a:schemeClr val="tx1"/>
                </a:solidFill>
              </a:rPr>
              <a:t>getAsInt</a:t>
            </a:r>
            <a:r>
              <a:rPr lang="en-US" sz="1700" dirty="0" smtClean="0">
                <a:solidFill>
                  <a:schemeClr val="tx1"/>
                </a:solidFill>
              </a:rPr>
              <a:t>().</a:t>
            </a:r>
            <a:br>
              <a:rPr lang="en-US" sz="1700" dirty="0" smtClean="0">
                <a:solidFill>
                  <a:schemeClr val="tx1"/>
                </a:solidFill>
              </a:rPr>
            </a:br>
            <a:r>
              <a:rPr lang="en-US" sz="1700" dirty="0" smtClean="0">
                <a:solidFill>
                  <a:schemeClr val="tx1"/>
                </a:solidFill>
              </a:rPr>
              <a:t>This allows to have a class being at the same time a </a:t>
            </a:r>
            <a:r>
              <a:rPr lang="en-US" sz="1700" dirty="0" err="1" smtClean="0">
                <a:solidFill>
                  <a:schemeClr val="tx1"/>
                </a:solidFill>
              </a:rPr>
              <a:t>DoubleSupplier</a:t>
            </a:r>
            <a:r>
              <a:rPr lang="en-US" sz="1700" dirty="0" smtClean="0">
                <a:solidFill>
                  <a:schemeClr val="tx1"/>
                </a:solidFill>
              </a:rPr>
              <a:t> (</a:t>
            </a:r>
            <a:r>
              <a:rPr lang="en-US" sz="1700" dirty="0" err="1" smtClean="0">
                <a:solidFill>
                  <a:schemeClr val="tx1"/>
                </a:solidFill>
              </a:rPr>
              <a:t>getAsDouble</a:t>
            </a:r>
            <a:r>
              <a:rPr lang="en-US" sz="1700" dirty="0" smtClean="0">
                <a:solidFill>
                  <a:schemeClr val="tx1"/>
                </a:solidFill>
              </a:rPr>
              <a:t>()) and an </a:t>
            </a:r>
            <a:r>
              <a:rPr lang="en-US" sz="1700" dirty="0" err="1" smtClean="0">
                <a:solidFill>
                  <a:schemeClr val="tx1"/>
                </a:solidFill>
              </a:rPr>
              <a:t>IntSupplier</a:t>
            </a:r>
            <a:r>
              <a:rPr lang="en-US" sz="1700" dirty="0" smtClean="0">
                <a:solidFill>
                  <a:schemeClr val="tx1"/>
                </a:solidFill>
              </a:rPr>
              <a:t> (</a:t>
            </a:r>
            <a:r>
              <a:rPr lang="en-US" sz="1700" dirty="0" err="1" smtClean="0">
                <a:solidFill>
                  <a:schemeClr val="tx1"/>
                </a:solidFill>
              </a:rPr>
              <a:t>getAsInt</a:t>
            </a:r>
            <a:r>
              <a:rPr lang="en-US" sz="1700" dirty="0" smtClean="0">
                <a:solidFill>
                  <a:schemeClr val="tx1"/>
                </a:solidFill>
              </a:rPr>
              <a:t>()) w/o a name clash.</a:t>
            </a:r>
          </a:p>
          <a:p>
            <a:endParaRPr lang="en-US" sz="1400" dirty="0" smtClean="0">
              <a:solidFill>
                <a:srgbClr val="FF0000"/>
              </a:solidFill>
            </a:endParaRPr>
          </a:p>
        </p:txBody>
      </p:sp>
    </p:spTree>
    <p:extLst>
      <p:ext uri="{BB962C8B-B14F-4D97-AF65-F5344CB8AC3E}">
        <p14:creationId xmlns:p14="http://schemas.microsoft.com/office/powerpoint/2010/main" val="3576258728"/>
      </p:ext>
    </p:extLst>
  </p:cSld>
  <p:clrMapOvr>
    <a:masterClrMapping/>
  </p:clrMapOvr>
  <p:transition spd="med" advTm="1200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a:t>
            </a:r>
            <a:r>
              <a:rPr lang="en-US" dirty="0" smtClean="0"/>
              <a:t>2 </a:t>
            </a:r>
            <a:r>
              <a:rPr lang="en-US" dirty="0"/>
              <a:t>: Q&amp;A</a:t>
            </a:r>
          </a:p>
        </p:txBody>
      </p:sp>
      <p:sp>
        <p:nvSpPr>
          <p:cNvPr id="3" name="Content Placeholder 2"/>
          <p:cNvSpPr>
            <a:spLocks noGrp="1"/>
          </p:cNvSpPr>
          <p:nvPr>
            <p:ph idx="1"/>
          </p:nvPr>
        </p:nvSpPr>
        <p:spPr>
          <a:xfrm>
            <a:off x="528638" y="1128713"/>
            <a:ext cx="8085137" cy="5263209"/>
          </a:xfrm>
        </p:spPr>
        <p:txBody>
          <a:bodyPr/>
          <a:lstStyle/>
          <a:p>
            <a:pPr marL="342900" indent="-342900">
              <a:buFont typeface="+mj-lt"/>
              <a:buAutoNum type="arabicPeriod"/>
            </a:pPr>
            <a:r>
              <a:rPr lang="en-US" sz="1500" dirty="0" smtClean="0">
                <a:solidFill>
                  <a:srgbClr val="FF0000"/>
                </a:solidFill>
              </a:rPr>
              <a:t>What are the different kinds of method references?</a:t>
            </a:r>
            <a:br>
              <a:rPr lang="en-US" sz="1500" dirty="0" smtClean="0">
                <a:solidFill>
                  <a:srgbClr val="FF0000"/>
                </a:solidFill>
              </a:rPr>
            </a:br>
            <a:r>
              <a:rPr lang="en-US" sz="1500" dirty="0" smtClean="0">
                <a:solidFill>
                  <a:schemeClr val="tx1"/>
                </a:solidFill>
              </a:rPr>
              <a:t>There </a:t>
            </a:r>
            <a:r>
              <a:rPr lang="en-US" sz="1500" dirty="0">
                <a:solidFill>
                  <a:schemeClr val="tx1"/>
                </a:solidFill>
              </a:rPr>
              <a:t>are several different kinds of method references, each with slightly different syntax</a:t>
            </a:r>
            <a:r>
              <a:rPr lang="en-US" sz="1500" dirty="0" smtClean="0">
                <a:solidFill>
                  <a:schemeClr val="tx1"/>
                </a:solidFill>
              </a:rPr>
              <a:t>:</a:t>
            </a:r>
            <a:br>
              <a:rPr lang="en-US" sz="1500" dirty="0" smtClean="0">
                <a:solidFill>
                  <a:schemeClr val="tx1"/>
                </a:solidFill>
              </a:rPr>
            </a:br>
            <a:r>
              <a:rPr lang="en-US" sz="1500" dirty="0" smtClean="0">
                <a:solidFill>
                  <a:schemeClr val="tx1"/>
                </a:solidFill>
              </a:rPr>
              <a:t>A </a:t>
            </a:r>
            <a:r>
              <a:rPr lang="en-US" sz="1500" dirty="0">
                <a:solidFill>
                  <a:schemeClr val="tx1"/>
                </a:solidFill>
              </a:rPr>
              <a:t>static method (</a:t>
            </a:r>
            <a:r>
              <a:rPr lang="en-US" sz="1500" dirty="0" err="1">
                <a:solidFill>
                  <a:schemeClr val="tx1"/>
                </a:solidFill>
              </a:rPr>
              <a:t>ClassName</a:t>
            </a:r>
            <a:r>
              <a:rPr lang="en-US" sz="1500" dirty="0">
                <a:solidFill>
                  <a:schemeClr val="tx1"/>
                </a:solidFill>
              </a:rPr>
              <a:t>::</a:t>
            </a:r>
            <a:r>
              <a:rPr lang="en-US" sz="1500" dirty="0" err="1" smtClean="0">
                <a:solidFill>
                  <a:schemeClr val="tx1"/>
                </a:solidFill>
              </a:rPr>
              <a:t>methName</a:t>
            </a:r>
            <a:r>
              <a:rPr lang="en-US" sz="1500" dirty="0" smtClean="0">
                <a:solidFill>
                  <a:schemeClr val="tx1"/>
                </a:solidFill>
              </a:rPr>
              <a:t>)</a:t>
            </a:r>
            <a:br>
              <a:rPr lang="en-US" sz="1500" dirty="0" smtClean="0">
                <a:solidFill>
                  <a:schemeClr val="tx1"/>
                </a:solidFill>
              </a:rPr>
            </a:br>
            <a:r>
              <a:rPr lang="en-US" sz="1500" dirty="0" smtClean="0">
                <a:solidFill>
                  <a:schemeClr val="tx1"/>
                </a:solidFill>
              </a:rPr>
              <a:t>An </a:t>
            </a:r>
            <a:r>
              <a:rPr lang="en-US" sz="1500" dirty="0">
                <a:solidFill>
                  <a:schemeClr val="tx1"/>
                </a:solidFill>
              </a:rPr>
              <a:t>instance method of a particular object (</a:t>
            </a:r>
            <a:r>
              <a:rPr lang="en-US" sz="1500" dirty="0" err="1">
                <a:solidFill>
                  <a:schemeClr val="tx1"/>
                </a:solidFill>
              </a:rPr>
              <a:t>instanceRef</a:t>
            </a:r>
            <a:r>
              <a:rPr lang="en-US" sz="1500" dirty="0">
                <a:solidFill>
                  <a:schemeClr val="tx1"/>
                </a:solidFill>
              </a:rPr>
              <a:t>::</a:t>
            </a:r>
            <a:r>
              <a:rPr lang="en-US" sz="1500" dirty="0" err="1" smtClean="0">
                <a:solidFill>
                  <a:schemeClr val="tx1"/>
                </a:solidFill>
              </a:rPr>
              <a:t>methName</a:t>
            </a:r>
            <a:r>
              <a:rPr lang="en-US" sz="1500" dirty="0" smtClean="0">
                <a:solidFill>
                  <a:schemeClr val="tx1"/>
                </a:solidFill>
              </a:rPr>
              <a:t>)</a:t>
            </a:r>
            <a:br>
              <a:rPr lang="en-US" sz="1500" dirty="0" smtClean="0">
                <a:solidFill>
                  <a:schemeClr val="tx1"/>
                </a:solidFill>
              </a:rPr>
            </a:br>
            <a:r>
              <a:rPr lang="en-US" sz="1500" dirty="0" smtClean="0">
                <a:solidFill>
                  <a:schemeClr val="tx1"/>
                </a:solidFill>
              </a:rPr>
              <a:t>A </a:t>
            </a:r>
            <a:r>
              <a:rPr lang="en-US" sz="1500" dirty="0">
                <a:solidFill>
                  <a:schemeClr val="tx1"/>
                </a:solidFill>
              </a:rPr>
              <a:t>super method of a particular object (super::</a:t>
            </a:r>
            <a:r>
              <a:rPr lang="en-US" sz="1500" dirty="0" err="1" smtClean="0">
                <a:solidFill>
                  <a:schemeClr val="tx1"/>
                </a:solidFill>
              </a:rPr>
              <a:t>methName</a:t>
            </a:r>
            <a:r>
              <a:rPr lang="en-US" sz="1500" dirty="0" smtClean="0">
                <a:solidFill>
                  <a:schemeClr val="tx1"/>
                </a:solidFill>
              </a:rPr>
              <a:t>)</a:t>
            </a:r>
            <a:br>
              <a:rPr lang="en-US" sz="1500" dirty="0" smtClean="0">
                <a:solidFill>
                  <a:schemeClr val="tx1"/>
                </a:solidFill>
              </a:rPr>
            </a:br>
            <a:r>
              <a:rPr lang="en-US" sz="1500" dirty="0" smtClean="0">
                <a:solidFill>
                  <a:schemeClr val="tx1"/>
                </a:solidFill>
              </a:rPr>
              <a:t>An </a:t>
            </a:r>
            <a:r>
              <a:rPr lang="en-US" sz="1500" dirty="0">
                <a:solidFill>
                  <a:schemeClr val="tx1"/>
                </a:solidFill>
              </a:rPr>
              <a:t>instance method of an arbitrary object of a particular type (</a:t>
            </a:r>
            <a:r>
              <a:rPr lang="en-US" sz="1500" dirty="0" err="1">
                <a:solidFill>
                  <a:schemeClr val="tx1"/>
                </a:solidFill>
              </a:rPr>
              <a:t>ClassName</a:t>
            </a:r>
            <a:r>
              <a:rPr lang="en-US" sz="1500" dirty="0">
                <a:solidFill>
                  <a:schemeClr val="tx1"/>
                </a:solidFill>
              </a:rPr>
              <a:t>::</a:t>
            </a:r>
            <a:r>
              <a:rPr lang="en-US" sz="1500" dirty="0" err="1" smtClean="0">
                <a:solidFill>
                  <a:schemeClr val="tx1"/>
                </a:solidFill>
              </a:rPr>
              <a:t>methName</a:t>
            </a:r>
            <a:r>
              <a:rPr lang="en-US" sz="1500" dirty="0" smtClean="0">
                <a:solidFill>
                  <a:schemeClr val="tx1"/>
                </a:solidFill>
              </a:rPr>
              <a:t>)</a:t>
            </a:r>
            <a:br>
              <a:rPr lang="en-US" sz="1500" dirty="0" smtClean="0">
                <a:solidFill>
                  <a:schemeClr val="tx1"/>
                </a:solidFill>
              </a:rPr>
            </a:br>
            <a:r>
              <a:rPr lang="en-US" sz="1500" dirty="0" smtClean="0">
                <a:solidFill>
                  <a:schemeClr val="tx1"/>
                </a:solidFill>
              </a:rPr>
              <a:t>A </a:t>
            </a:r>
            <a:r>
              <a:rPr lang="en-US" sz="1500" dirty="0">
                <a:solidFill>
                  <a:schemeClr val="tx1"/>
                </a:solidFill>
              </a:rPr>
              <a:t>class constructor reference (</a:t>
            </a:r>
            <a:r>
              <a:rPr lang="en-US" sz="1500" dirty="0" err="1">
                <a:solidFill>
                  <a:schemeClr val="tx1"/>
                </a:solidFill>
              </a:rPr>
              <a:t>ClassName</a:t>
            </a:r>
            <a:r>
              <a:rPr lang="en-US" sz="1500" dirty="0">
                <a:solidFill>
                  <a:schemeClr val="tx1"/>
                </a:solidFill>
              </a:rPr>
              <a:t>::</a:t>
            </a:r>
            <a:r>
              <a:rPr lang="en-US" sz="1500" dirty="0" smtClean="0">
                <a:solidFill>
                  <a:schemeClr val="tx1"/>
                </a:solidFill>
              </a:rPr>
              <a:t>new)</a:t>
            </a:r>
            <a:br>
              <a:rPr lang="en-US" sz="1500" dirty="0" smtClean="0">
                <a:solidFill>
                  <a:schemeClr val="tx1"/>
                </a:solidFill>
              </a:rPr>
            </a:br>
            <a:r>
              <a:rPr lang="en-US" sz="1500" dirty="0" smtClean="0">
                <a:solidFill>
                  <a:schemeClr val="tx1"/>
                </a:solidFill>
              </a:rPr>
              <a:t>An </a:t>
            </a:r>
            <a:r>
              <a:rPr lang="en-US" sz="1500" dirty="0">
                <a:solidFill>
                  <a:schemeClr val="tx1"/>
                </a:solidFill>
              </a:rPr>
              <a:t>array constructor reference (</a:t>
            </a:r>
            <a:r>
              <a:rPr lang="en-US" sz="1500" dirty="0" err="1">
                <a:solidFill>
                  <a:schemeClr val="tx1"/>
                </a:solidFill>
              </a:rPr>
              <a:t>TypeName</a:t>
            </a:r>
            <a:r>
              <a:rPr lang="en-US" sz="1500" dirty="0">
                <a:solidFill>
                  <a:schemeClr val="tx1"/>
                </a:solidFill>
              </a:rPr>
              <a:t>[]::new</a:t>
            </a:r>
            <a:r>
              <a:rPr lang="en-US" sz="1500" dirty="0" smtClean="0">
                <a:solidFill>
                  <a:schemeClr val="tx1"/>
                </a:solidFill>
              </a:rPr>
              <a:t>)</a:t>
            </a:r>
          </a:p>
          <a:p>
            <a:pPr marL="342900" indent="-342900">
              <a:buFont typeface="+mj-lt"/>
              <a:buAutoNum type="arabicPeriod"/>
            </a:pPr>
            <a:r>
              <a:rPr lang="en-US" sz="1500" dirty="0" smtClean="0">
                <a:solidFill>
                  <a:srgbClr val="FF0000"/>
                </a:solidFill>
              </a:rPr>
              <a:t>Where can you use a method reference? What is the syntax?</a:t>
            </a:r>
            <a:br>
              <a:rPr lang="en-US" sz="1500" dirty="0" smtClean="0">
                <a:solidFill>
                  <a:srgbClr val="FF0000"/>
                </a:solidFill>
              </a:rPr>
            </a:br>
            <a:r>
              <a:rPr lang="en-US" sz="1500" dirty="0" smtClean="0">
                <a:solidFill>
                  <a:schemeClr val="tx1"/>
                </a:solidFill>
              </a:rPr>
              <a:t>Anywhere a lambda could be used instead. The syntax is</a:t>
            </a:r>
            <a:br>
              <a:rPr lang="en-US" sz="1500" dirty="0" smtClean="0">
                <a:solidFill>
                  <a:schemeClr val="tx1"/>
                </a:solidFill>
              </a:rPr>
            </a:br>
            <a:r>
              <a:rPr lang="en-US" sz="1500" dirty="0" err="1" smtClean="0">
                <a:solidFill>
                  <a:schemeClr val="tx1"/>
                </a:solidFill>
              </a:rPr>
              <a:t>ClassName</a:t>
            </a:r>
            <a:r>
              <a:rPr lang="en-US" sz="1500" dirty="0" smtClean="0">
                <a:solidFill>
                  <a:schemeClr val="tx1"/>
                </a:solidFill>
              </a:rPr>
              <a:t>/expression(field or method call)/this/super/type[] followed by :: and then by the unambiguous method name e.g. </a:t>
            </a:r>
            <a:r>
              <a:rPr lang="en-US" sz="1500" dirty="0" err="1" smtClean="0">
                <a:solidFill>
                  <a:schemeClr val="tx1"/>
                </a:solidFill>
              </a:rPr>
              <a:t>thisString</a:t>
            </a:r>
            <a:r>
              <a:rPr lang="en-US" sz="1500" dirty="0" smtClean="0">
                <a:solidFill>
                  <a:schemeClr val="tx1"/>
                </a:solidFill>
              </a:rPr>
              <a:t>::length for an </a:t>
            </a:r>
            <a:r>
              <a:rPr lang="en-US" sz="1500" dirty="0" err="1" smtClean="0">
                <a:solidFill>
                  <a:schemeClr val="tx1"/>
                </a:solidFill>
              </a:rPr>
              <a:t>IntSupplier</a:t>
            </a:r>
            <a:r>
              <a:rPr lang="en-US" sz="1500" dirty="0" smtClean="0">
                <a:solidFill>
                  <a:schemeClr val="tx1"/>
                </a:solidFill>
              </a:rPr>
              <a:t>.</a:t>
            </a:r>
            <a:br>
              <a:rPr lang="en-US" sz="1500" dirty="0" smtClean="0">
                <a:solidFill>
                  <a:schemeClr val="tx1"/>
                </a:solidFill>
              </a:rPr>
            </a:br>
            <a:r>
              <a:rPr lang="en-US" sz="1500" dirty="0" smtClean="0">
                <a:solidFill>
                  <a:schemeClr val="tx1"/>
                </a:solidFill>
              </a:rPr>
              <a:t>Using a method reference for a Method is illegal e.g. </a:t>
            </a:r>
            <a:r>
              <a:rPr lang="en-US" sz="1500" dirty="0" smtClean="0">
                <a:solidFill>
                  <a:srgbClr val="000000"/>
                </a:solidFill>
              </a:rPr>
              <a:t>Method met = String::</a:t>
            </a:r>
            <a:r>
              <a:rPr lang="en-US" sz="1500" dirty="0" err="1" smtClean="0">
                <a:solidFill>
                  <a:srgbClr val="000000"/>
                </a:solidFill>
              </a:rPr>
              <a:t>codePointAt</a:t>
            </a:r>
            <a:r>
              <a:rPr lang="en-US" sz="1500" dirty="0" smtClean="0">
                <a:solidFill>
                  <a:srgbClr val="000000"/>
                </a:solidFill>
              </a:rPr>
              <a:t>; </a:t>
            </a:r>
            <a:r>
              <a:rPr lang="en-US" sz="1500" dirty="0" smtClean="0">
                <a:solidFill>
                  <a:schemeClr val="tx1"/>
                </a:solidFill>
              </a:rPr>
              <a:t>triggers </a:t>
            </a:r>
            <a:r>
              <a:rPr lang="en-US" sz="1500" dirty="0">
                <a:solidFill>
                  <a:schemeClr val="tx1"/>
                </a:solidFill>
              </a:rPr>
              <a:t>a compilation error </a:t>
            </a:r>
            <a:r>
              <a:rPr lang="en-US" sz="1500" dirty="0" smtClean="0">
                <a:solidFill>
                  <a:schemeClr val="tx1"/>
                </a:solidFill>
              </a:rPr>
              <a:t>(The </a:t>
            </a:r>
            <a:r>
              <a:rPr lang="en-US" sz="1500" dirty="0">
                <a:solidFill>
                  <a:schemeClr val="tx1"/>
                </a:solidFill>
              </a:rPr>
              <a:t>target type of this expression must be a </a:t>
            </a:r>
            <a:r>
              <a:rPr lang="en-US" sz="1500" dirty="0" smtClean="0">
                <a:solidFill>
                  <a:schemeClr val="tx1"/>
                </a:solidFill>
              </a:rPr>
              <a:t>FI).</a:t>
            </a:r>
          </a:p>
          <a:p>
            <a:pPr marL="342900" indent="-342900">
              <a:buFont typeface="+mj-lt"/>
              <a:buAutoNum type="arabicPeriod"/>
            </a:pPr>
            <a:r>
              <a:rPr lang="en-US" sz="1500" dirty="0" smtClean="0">
                <a:solidFill>
                  <a:srgbClr val="FF0000"/>
                </a:solidFill>
              </a:rPr>
              <a:t>What are the rules regarding the mapping for the input parameters of the FM to the referred method parameters?</a:t>
            </a:r>
            <a:r>
              <a:rPr lang="en-US" sz="1500" dirty="0">
                <a:solidFill>
                  <a:srgbClr val="FF0000"/>
                </a:solidFill>
              </a:rPr>
              <a:t/>
            </a:r>
            <a:br>
              <a:rPr lang="en-US" sz="1500" dirty="0">
                <a:solidFill>
                  <a:srgbClr val="FF0000"/>
                </a:solidFill>
              </a:rPr>
            </a:br>
            <a:r>
              <a:rPr lang="en-US" sz="1500" dirty="0" smtClean="0">
                <a:solidFill>
                  <a:schemeClr val="tx1"/>
                </a:solidFill>
              </a:rPr>
              <a:t>Static method (a constructor is ‘static’), the input parameters of the FM must match the method parameters.</a:t>
            </a:r>
            <a:br>
              <a:rPr lang="en-US" sz="1500" dirty="0" smtClean="0">
                <a:solidFill>
                  <a:schemeClr val="tx1"/>
                </a:solidFill>
              </a:rPr>
            </a:br>
            <a:r>
              <a:rPr lang="en-US" sz="1500" dirty="0" smtClean="0">
                <a:solidFill>
                  <a:schemeClr val="tx1"/>
                </a:solidFill>
              </a:rPr>
              <a:t>Member method, if a class is at left of ::, the first FM input parameter must match the class, 2</a:t>
            </a:r>
            <a:r>
              <a:rPr lang="en-US" sz="1500" baseline="30000" dirty="0" smtClean="0">
                <a:solidFill>
                  <a:schemeClr val="tx1"/>
                </a:solidFill>
              </a:rPr>
              <a:t>nd</a:t>
            </a:r>
            <a:r>
              <a:rPr lang="en-US" sz="1500" dirty="0" smtClean="0">
                <a:solidFill>
                  <a:schemeClr val="tx1"/>
                </a:solidFill>
              </a:rPr>
              <a:t>+ input parameters must match the method parameters.</a:t>
            </a:r>
            <a:br>
              <a:rPr lang="en-US" sz="1500" dirty="0" smtClean="0">
                <a:solidFill>
                  <a:schemeClr val="tx1"/>
                </a:solidFill>
              </a:rPr>
            </a:br>
            <a:r>
              <a:rPr lang="en-US" sz="1500" dirty="0">
                <a:solidFill>
                  <a:schemeClr val="tx1"/>
                </a:solidFill>
              </a:rPr>
              <a:t>Member method, if </a:t>
            </a:r>
            <a:r>
              <a:rPr lang="en-US" sz="1500" dirty="0" smtClean="0">
                <a:solidFill>
                  <a:schemeClr val="tx1"/>
                </a:solidFill>
              </a:rPr>
              <a:t>an instance/expression </a:t>
            </a:r>
            <a:r>
              <a:rPr lang="en-US" sz="1500" dirty="0">
                <a:solidFill>
                  <a:schemeClr val="tx1"/>
                </a:solidFill>
              </a:rPr>
              <a:t>is at left of ::, the </a:t>
            </a:r>
            <a:r>
              <a:rPr lang="en-US" sz="1500" dirty="0" smtClean="0">
                <a:solidFill>
                  <a:schemeClr val="tx1"/>
                </a:solidFill>
              </a:rPr>
              <a:t>FM </a:t>
            </a:r>
            <a:r>
              <a:rPr lang="en-US" sz="1500" dirty="0">
                <a:solidFill>
                  <a:schemeClr val="tx1"/>
                </a:solidFill>
              </a:rPr>
              <a:t>input </a:t>
            </a:r>
            <a:r>
              <a:rPr lang="en-US" sz="1500" dirty="0" smtClean="0">
                <a:solidFill>
                  <a:schemeClr val="tx1"/>
                </a:solidFill>
              </a:rPr>
              <a:t>parameters </a:t>
            </a:r>
            <a:r>
              <a:rPr lang="en-US" sz="1500" dirty="0">
                <a:solidFill>
                  <a:schemeClr val="tx1"/>
                </a:solidFill>
              </a:rPr>
              <a:t>must match </a:t>
            </a:r>
            <a:r>
              <a:rPr lang="en-US" sz="1500" dirty="0" smtClean="0">
                <a:solidFill>
                  <a:schemeClr val="tx1"/>
                </a:solidFill>
              </a:rPr>
              <a:t>the </a:t>
            </a:r>
            <a:r>
              <a:rPr lang="en-US" sz="1500" dirty="0">
                <a:solidFill>
                  <a:schemeClr val="tx1"/>
                </a:solidFill>
              </a:rPr>
              <a:t>method </a:t>
            </a:r>
            <a:r>
              <a:rPr lang="en-US" sz="1500" dirty="0" smtClean="0">
                <a:solidFill>
                  <a:schemeClr val="tx1"/>
                </a:solidFill>
              </a:rPr>
              <a:t>parameters.</a:t>
            </a:r>
            <a:endParaRPr lang="en-US" sz="1500" dirty="0">
              <a:solidFill>
                <a:schemeClr val="tx1"/>
              </a:solidFill>
            </a:endParaRPr>
          </a:p>
          <a:p>
            <a:pPr marL="342900" indent="-342900">
              <a:buFont typeface="+mj-lt"/>
              <a:buAutoNum type="arabicPeriod"/>
            </a:pPr>
            <a:endParaRPr lang="en-US" sz="1400" dirty="0" smtClean="0">
              <a:solidFill>
                <a:schemeClr val="tx1"/>
              </a:solidFill>
            </a:endParaRPr>
          </a:p>
        </p:txBody>
      </p:sp>
    </p:spTree>
    <p:extLst>
      <p:ext uri="{BB962C8B-B14F-4D97-AF65-F5344CB8AC3E}">
        <p14:creationId xmlns:p14="http://schemas.microsoft.com/office/powerpoint/2010/main" val="4239999615"/>
      </p:ext>
    </p:extLst>
  </p:cSld>
  <p:clrMapOvr>
    <a:masterClrMapping/>
  </p:clrMapOvr>
  <p:transition spd="med" advTm="1200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a:t>
            </a:r>
            <a:r>
              <a:rPr lang="en-US" dirty="0" smtClean="0"/>
              <a:t>2 </a:t>
            </a:r>
            <a:r>
              <a:rPr lang="en-US" dirty="0"/>
              <a:t>: Q&amp;A</a:t>
            </a:r>
          </a:p>
        </p:txBody>
      </p:sp>
      <p:sp>
        <p:nvSpPr>
          <p:cNvPr id="3" name="Content Placeholder 2"/>
          <p:cNvSpPr>
            <a:spLocks noGrp="1"/>
          </p:cNvSpPr>
          <p:nvPr>
            <p:ph idx="1"/>
          </p:nvPr>
        </p:nvSpPr>
        <p:spPr>
          <a:xfrm>
            <a:off x="528638" y="1128713"/>
            <a:ext cx="8085137" cy="5112289"/>
          </a:xfrm>
        </p:spPr>
        <p:txBody>
          <a:bodyPr/>
          <a:lstStyle/>
          <a:p>
            <a:pPr marL="342900" indent="-342900">
              <a:buFont typeface="+mj-lt"/>
              <a:buAutoNum type="arabicPeriod"/>
            </a:pPr>
            <a:r>
              <a:rPr lang="en-US" sz="1400" dirty="0" smtClean="0">
                <a:solidFill>
                  <a:srgbClr val="FF0000"/>
                </a:solidFill>
              </a:rPr>
              <a:t>What are the rules for a matching method reference?</a:t>
            </a:r>
            <a:br>
              <a:rPr lang="en-US" sz="1400" dirty="0" smtClean="0">
                <a:solidFill>
                  <a:srgbClr val="FF0000"/>
                </a:solidFill>
              </a:rPr>
            </a:br>
            <a:r>
              <a:rPr lang="en-US" sz="1400" dirty="0" smtClean="0">
                <a:solidFill>
                  <a:schemeClr val="tx1"/>
                </a:solidFill>
              </a:rPr>
              <a:t>The arity must be the same, w/ or w/o (un)boxing.</a:t>
            </a:r>
            <a:br>
              <a:rPr lang="en-US" sz="1400" dirty="0" smtClean="0">
                <a:solidFill>
                  <a:schemeClr val="tx1"/>
                </a:solidFill>
              </a:rPr>
            </a:br>
            <a:r>
              <a:rPr lang="en-US" sz="1400" dirty="0" smtClean="0">
                <a:solidFill>
                  <a:schemeClr val="tx1"/>
                </a:solidFill>
              </a:rPr>
              <a:t>The call must not be ambiguous.</a:t>
            </a:r>
            <a:br>
              <a:rPr lang="en-US" sz="1400" dirty="0" smtClean="0">
                <a:solidFill>
                  <a:schemeClr val="tx1"/>
                </a:solidFill>
              </a:rPr>
            </a:br>
            <a:r>
              <a:rPr lang="en-US" sz="1400" dirty="0" smtClean="0">
                <a:solidFill>
                  <a:schemeClr val="tx1"/>
                </a:solidFill>
              </a:rPr>
              <a:t>The declared exceptions must be compatible.</a:t>
            </a:r>
            <a:br>
              <a:rPr lang="en-US" sz="1400" dirty="0" smtClean="0">
                <a:solidFill>
                  <a:schemeClr val="tx1"/>
                </a:solidFill>
              </a:rPr>
            </a:br>
            <a:r>
              <a:rPr lang="en-US" sz="1400" dirty="0" smtClean="0">
                <a:solidFill>
                  <a:schemeClr val="tx1"/>
                </a:solidFill>
              </a:rPr>
              <a:t>The access (public…) must be compliant.</a:t>
            </a:r>
            <a:br>
              <a:rPr lang="en-US" sz="1400" dirty="0" smtClean="0">
                <a:solidFill>
                  <a:schemeClr val="tx1"/>
                </a:solidFill>
              </a:rPr>
            </a:br>
            <a:r>
              <a:rPr lang="en-US" sz="1400" dirty="0" smtClean="0">
                <a:solidFill>
                  <a:schemeClr val="tx1"/>
                </a:solidFill>
              </a:rPr>
              <a:t>The context (static vs. member) must be compliant.</a:t>
            </a:r>
            <a:br>
              <a:rPr lang="en-US" sz="1400" dirty="0" smtClean="0">
                <a:solidFill>
                  <a:schemeClr val="tx1"/>
                </a:solidFill>
              </a:rPr>
            </a:br>
            <a:r>
              <a:rPr lang="en-US" sz="1400" dirty="0" smtClean="0">
                <a:solidFill>
                  <a:schemeClr val="tx1"/>
                </a:solidFill>
              </a:rPr>
              <a:t>If the FI is void, the value returned by the referenced method is ignored.</a:t>
            </a:r>
            <a:endParaRPr lang="en-US" sz="1400" dirty="0">
              <a:solidFill>
                <a:schemeClr val="tx1"/>
              </a:solidFill>
            </a:endParaRPr>
          </a:p>
          <a:p>
            <a:pPr marL="342900" indent="-342900">
              <a:buFont typeface="+mj-lt"/>
              <a:buAutoNum type="arabicPeriod"/>
            </a:pPr>
            <a:r>
              <a:rPr lang="en-US" sz="1400" dirty="0">
                <a:solidFill>
                  <a:srgbClr val="FF0000"/>
                </a:solidFill>
              </a:rPr>
              <a:t>What are the access restrictions for the use of a method reference</a:t>
            </a:r>
            <a:r>
              <a:rPr lang="en-US" sz="1400" dirty="0" smtClean="0">
                <a:solidFill>
                  <a:srgbClr val="FF0000"/>
                </a:solidFill>
              </a:rPr>
              <a:t>?</a:t>
            </a:r>
            <a:br>
              <a:rPr lang="en-US" sz="1400" dirty="0" smtClean="0">
                <a:solidFill>
                  <a:srgbClr val="FF0000"/>
                </a:solidFill>
              </a:rPr>
            </a:br>
            <a:r>
              <a:rPr lang="en-US" sz="1400" dirty="0" smtClean="0">
                <a:solidFill>
                  <a:schemeClr val="tx1"/>
                </a:solidFill>
              </a:rPr>
              <a:t>Same rules as usual (and like lambdas) for the access to private… methods.</a:t>
            </a:r>
          </a:p>
          <a:p>
            <a:pPr marL="342900" indent="-342900">
              <a:buFont typeface="+mj-lt"/>
              <a:buAutoNum type="arabicPeriod"/>
            </a:pPr>
            <a:r>
              <a:rPr lang="en-US" sz="1400" dirty="0" smtClean="0">
                <a:solidFill>
                  <a:srgbClr val="FF0000"/>
                </a:solidFill>
              </a:rPr>
              <a:t>Can I use a method reference ignoring the returned value?</a:t>
            </a:r>
            <a:br>
              <a:rPr lang="en-US" sz="1400" dirty="0" smtClean="0">
                <a:solidFill>
                  <a:srgbClr val="FF0000"/>
                </a:solidFill>
              </a:rPr>
            </a:br>
            <a:r>
              <a:rPr lang="en-US" sz="1400" dirty="0" smtClean="0">
                <a:solidFill>
                  <a:schemeClr val="tx1"/>
                </a:solidFill>
              </a:rPr>
              <a:t>Totally.</a:t>
            </a:r>
            <a:br>
              <a:rPr lang="en-US" sz="1400" dirty="0" smtClean="0">
                <a:solidFill>
                  <a:schemeClr val="tx1"/>
                </a:solidFill>
              </a:rPr>
            </a:br>
            <a:r>
              <a:rPr lang="en-US" sz="1200" dirty="0" smtClean="0">
                <a:solidFill>
                  <a:srgbClr val="000000"/>
                </a:solidFill>
              </a:rPr>
              <a:t>static </a:t>
            </a:r>
            <a:r>
              <a:rPr lang="en-US" sz="1200" dirty="0">
                <a:solidFill>
                  <a:srgbClr val="000000"/>
                </a:solidFill>
              </a:rPr>
              <a:t>class </a:t>
            </a:r>
            <a:r>
              <a:rPr lang="en-US" sz="1200" dirty="0" err="1">
                <a:solidFill>
                  <a:srgbClr val="000000"/>
                </a:solidFill>
              </a:rPr>
              <a:t>IgnoredReturnValue</a:t>
            </a:r>
            <a:r>
              <a:rPr lang="en-US" sz="1200" dirty="0">
                <a:solidFill>
                  <a:srgbClr val="000000"/>
                </a:solidFill>
              </a:rPr>
              <a:t> </a:t>
            </a:r>
            <a:r>
              <a:rPr lang="en-US" sz="1200" dirty="0" smtClean="0">
                <a:solidFill>
                  <a:srgbClr val="000000"/>
                </a:solidFill>
              </a:rPr>
              <a:t>{</a:t>
            </a:r>
            <a:br>
              <a:rPr lang="en-US" sz="1200" dirty="0" smtClean="0">
                <a:solidFill>
                  <a:srgbClr val="000000"/>
                </a:solidFill>
              </a:rPr>
            </a:br>
            <a:r>
              <a:rPr lang="en-US" sz="1200" dirty="0" smtClean="0">
                <a:solidFill>
                  <a:srgbClr val="000000"/>
                </a:solidFill>
              </a:rPr>
              <a:t>	String </a:t>
            </a:r>
            <a:r>
              <a:rPr lang="en-US" sz="1200" dirty="0" err="1">
                <a:solidFill>
                  <a:srgbClr val="000000"/>
                </a:solidFill>
              </a:rPr>
              <a:t>getString</a:t>
            </a:r>
            <a:r>
              <a:rPr lang="en-US" sz="1200" dirty="0">
                <a:solidFill>
                  <a:srgbClr val="000000"/>
                </a:solidFill>
              </a:rPr>
              <a:t>(Integer integer) </a:t>
            </a:r>
            <a:r>
              <a:rPr lang="en-US" sz="1200" dirty="0" smtClean="0">
                <a:solidFill>
                  <a:srgbClr val="000000"/>
                </a:solidFill>
              </a:rPr>
              <a:t>{ return </a:t>
            </a:r>
            <a:r>
              <a:rPr lang="en-US" sz="1200" dirty="0">
                <a:solidFill>
                  <a:srgbClr val="000000"/>
                </a:solidFill>
              </a:rPr>
              <a:t>null</a:t>
            </a:r>
            <a:r>
              <a:rPr lang="en-US" sz="1200" dirty="0" smtClean="0">
                <a:solidFill>
                  <a:srgbClr val="000000"/>
                </a:solidFill>
              </a:rPr>
              <a:t>; }</a:t>
            </a:r>
            <a:br>
              <a:rPr lang="en-US" sz="1200" dirty="0" smtClean="0">
                <a:solidFill>
                  <a:srgbClr val="000000"/>
                </a:solidFill>
              </a:rPr>
            </a:br>
            <a:endParaRPr lang="en-US" sz="1200" dirty="0" smtClean="0">
              <a:solidFill>
                <a:srgbClr val="000000"/>
              </a:solidFill>
            </a:endParaRPr>
          </a:p>
          <a:p>
            <a:pPr marL="0" indent="0">
              <a:buNone/>
            </a:pPr>
            <a:r>
              <a:rPr lang="en-US" sz="1200" dirty="0">
                <a:solidFill>
                  <a:srgbClr val="000000"/>
                </a:solidFill>
              </a:rPr>
              <a:t>	</a:t>
            </a:r>
            <a:r>
              <a:rPr lang="en-US" sz="1200" dirty="0" smtClean="0">
                <a:solidFill>
                  <a:srgbClr val="000000"/>
                </a:solidFill>
              </a:rPr>
              <a:t>// the return value is ignored</a:t>
            </a:r>
            <a:br>
              <a:rPr lang="en-US" sz="1200" dirty="0" smtClean="0">
                <a:solidFill>
                  <a:srgbClr val="000000"/>
                </a:solidFill>
              </a:rPr>
            </a:br>
            <a:r>
              <a:rPr lang="en-US" sz="1200" dirty="0" smtClean="0">
                <a:solidFill>
                  <a:srgbClr val="000000"/>
                </a:solidFill>
              </a:rPr>
              <a:t>	</a:t>
            </a:r>
            <a:r>
              <a:rPr lang="en-US" sz="1200" dirty="0" err="1" smtClean="0">
                <a:solidFill>
                  <a:srgbClr val="000000"/>
                </a:solidFill>
              </a:rPr>
              <a:t>BiConsumer</a:t>
            </a:r>
            <a:r>
              <a:rPr lang="en-US" sz="1200" dirty="0" smtClean="0">
                <a:solidFill>
                  <a:srgbClr val="000000"/>
                </a:solidFill>
              </a:rPr>
              <a:t>&lt;</a:t>
            </a:r>
            <a:r>
              <a:rPr lang="en-US" sz="1200" dirty="0" err="1" smtClean="0">
                <a:solidFill>
                  <a:srgbClr val="000000"/>
                </a:solidFill>
              </a:rPr>
              <a:t>IgnoredReturnValue</a:t>
            </a:r>
            <a:r>
              <a:rPr lang="en-US" sz="1200" dirty="0">
                <a:solidFill>
                  <a:srgbClr val="000000"/>
                </a:solidFill>
              </a:rPr>
              <a:t>, Integer&gt; </a:t>
            </a:r>
            <a:r>
              <a:rPr lang="en-US" sz="1200" dirty="0" err="1">
                <a:solidFill>
                  <a:srgbClr val="000000"/>
                </a:solidFill>
              </a:rPr>
              <a:t>bic</a:t>
            </a:r>
            <a:r>
              <a:rPr lang="en-US" sz="1200" dirty="0">
                <a:solidFill>
                  <a:srgbClr val="000000"/>
                </a:solidFill>
              </a:rPr>
              <a:t> = </a:t>
            </a:r>
            <a:r>
              <a:rPr lang="en-US" sz="1200" dirty="0" err="1">
                <a:solidFill>
                  <a:srgbClr val="000000"/>
                </a:solidFill>
              </a:rPr>
              <a:t>IgnoredReturnValue</a:t>
            </a:r>
            <a:r>
              <a:rPr lang="en-US" sz="1200" dirty="0">
                <a:solidFill>
                  <a:srgbClr val="000000"/>
                </a:solidFill>
              </a:rPr>
              <a:t>::</a:t>
            </a:r>
            <a:r>
              <a:rPr lang="en-US" sz="1200" dirty="0" err="1" smtClean="0">
                <a:solidFill>
                  <a:srgbClr val="000000"/>
                </a:solidFill>
              </a:rPr>
              <a:t>getString</a:t>
            </a:r>
            <a:r>
              <a:rPr lang="en-US" sz="1200" dirty="0" smtClean="0">
                <a:solidFill>
                  <a:srgbClr val="000000"/>
                </a:solidFill>
              </a:rPr>
              <a:t>;</a:t>
            </a:r>
            <a:br>
              <a:rPr lang="en-US" sz="1200" dirty="0" smtClean="0">
                <a:solidFill>
                  <a:srgbClr val="000000"/>
                </a:solidFill>
              </a:rPr>
            </a:br>
            <a:r>
              <a:rPr lang="en-US" sz="1200" dirty="0" smtClean="0">
                <a:solidFill>
                  <a:srgbClr val="000000"/>
                </a:solidFill>
              </a:rPr>
              <a:t/>
            </a:r>
            <a:br>
              <a:rPr lang="en-US" sz="1200" dirty="0" smtClean="0">
                <a:solidFill>
                  <a:srgbClr val="000000"/>
                </a:solidFill>
              </a:rPr>
            </a:br>
            <a:r>
              <a:rPr lang="en-US" sz="1200" dirty="0" smtClean="0">
                <a:solidFill>
                  <a:srgbClr val="000000"/>
                </a:solidFill>
              </a:rPr>
              <a:t>	// same method reference, the return value is used</a:t>
            </a:r>
            <a:br>
              <a:rPr lang="en-US" sz="1200" dirty="0" smtClean="0">
                <a:solidFill>
                  <a:srgbClr val="000000"/>
                </a:solidFill>
              </a:rPr>
            </a:br>
            <a:r>
              <a:rPr lang="en-US" sz="1200" dirty="0" smtClean="0">
                <a:solidFill>
                  <a:srgbClr val="000000"/>
                </a:solidFill>
              </a:rPr>
              <a:t>	</a:t>
            </a:r>
            <a:r>
              <a:rPr lang="en-US" sz="1200" dirty="0" err="1" smtClean="0">
                <a:solidFill>
                  <a:srgbClr val="000000"/>
                </a:solidFill>
              </a:rPr>
              <a:t>BiFunction</a:t>
            </a:r>
            <a:r>
              <a:rPr lang="en-US" sz="1200" dirty="0" smtClean="0">
                <a:solidFill>
                  <a:srgbClr val="000000"/>
                </a:solidFill>
              </a:rPr>
              <a:t>&lt;</a:t>
            </a:r>
            <a:r>
              <a:rPr lang="en-US" sz="1200" dirty="0" err="1" smtClean="0">
                <a:solidFill>
                  <a:srgbClr val="000000"/>
                </a:solidFill>
              </a:rPr>
              <a:t>IgnoredReturnValue</a:t>
            </a:r>
            <a:r>
              <a:rPr lang="en-US" sz="1200" dirty="0">
                <a:solidFill>
                  <a:srgbClr val="000000"/>
                </a:solidFill>
              </a:rPr>
              <a:t>, Integer, String&gt; </a:t>
            </a:r>
            <a:r>
              <a:rPr lang="en-US" sz="1200" dirty="0" err="1">
                <a:solidFill>
                  <a:srgbClr val="000000"/>
                </a:solidFill>
              </a:rPr>
              <a:t>bif</a:t>
            </a:r>
            <a:r>
              <a:rPr lang="en-US" sz="1200" dirty="0">
                <a:solidFill>
                  <a:srgbClr val="000000"/>
                </a:solidFill>
              </a:rPr>
              <a:t> = </a:t>
            </a:r>
            <a:r>
              <a:rPr lang="en-US" sz="1200" dirty="0" err="1">
                <a:solidFill>
                  <a:srgbClr val="000000"/>
                </a:solidFill>
              </a:rPr>
              <a:t>IgnoredReturnValue</a:t>
            </a:r>
            <a:r>
              <a:rPr lang="en-US" sz="1200" dirty="0">
                <a:solidFill>
                  <a:srgbClr val="000000"/>
                </a:solidFill>
              </a:rPr>
              <a:t>::</a:t>
            </a:r>
            <a:r>
              <a:rPr lang="en-US" sz="1200" dirty="0" err="1">
                <a:solidFill>
                  <a:srgbClr val="000000"/>
                </a:solidFill>
              </a:rPr>
              <a:t>getString</a:t>
            </a:r>
            <a:r>
              <a:rPr lang="en-US" sz="1200" dirty="0" smtClean="0">
                <a:solidFill>
                  <a:srgbClr val="000000"/>
                </a:solidFill>
              </a:rPr>
              <a:t>;</a:t>
            </a:r>
            <a:br>
              <a:rPr lang="en-US" sz="1200" dirty="0" smtClean="0">
                <a:solidFill>
                  <a:srgbClr val="000000"/>
                </a:solidFill>
              </a:rPr>
            </a:br>
            <a:r>
              <a:rPr lang="en-US" sz="1200" dirty="0" smtClean="0">
                <a:solidFill>
                  <a:srgbClr val="000000"/>
                </a:solidFill>
              </a:rPr>
              <a:t>       }</a:t>
            </a:r>
          </a:p>
          <a:p>
            <a:pPr marL="342900" indent="-342900">
              <a:buFont typeface="+mj-lt"/>
              <a:buAutoNum type="arabicPeriod" startAt="4"/>
            </a:pPr>
            <a:r>
              <a:rPr lang="en-US" sz="1400" dirty="0" smtClean="0">
                <a:solidFill>
                  <a:srgbClr val="FF0000"/>
                </a:solidFill>
              </a:rPr>
              <a:t>Can </a:t>
            </a:r>
            <a:r>
              <a:rPr lang="en-US" sz="1400" dirty="0">
                <a:solidFill>
                  <a:srgbClr val="FF0000"/>
                </a:solidFill>
              </a:rPr>
              <a:t>I use a method reference to an abstract method</a:t>
            </a:r>
            <a:r>
              <a:rPr lang="en-US" sz="1400" dirty="0" smtClean="0">
                <a:solidFill>
                  <a:srgbClr val="FF0000"/>
                </a:solidFill>
              </a:rPr>
              <a:t>?</a:t>
            </a:r>
            <a:br>
              <a:rPr lang="en-US" sz="1400" dirty="0" smtClean="0">
                <a:solidFill>
                  <a:srgbClr val="FF0000"/>
                </a:solidFill>
              </a:rPr>
            </a:br>
            <a:r>
              <a:rPr lang="en-US" sz="1400" dirty="0" smtClean="0">
                <a:solidFill>
                  <a:schemeClr val="tx1"/>
                </a:solidFill>
              </a:rPr>
              <a:t>Yes. </a:t>
            </a:r>
            <a:endParaRPr lang="en-US" sz="1400" dirty="0">
              <a:solidFill>
                <a:schemeClr val="tx1"/>
              </a:solidFill>
            </a:endParaRPr>
          </a:p>
          <a:p>
            <a:pPr marL="0" indent="0">
              <a:buNone/>
            </a:pPr>
            <a:endParaRPr lang="en-US" sz="1400" dirty="0" smtClean="0">
              <a:solidFill>
                <a:srgbClr val="000000"/>
              </a:solidFill>
            </a:endParaRPr>
          </a:p>
        </p:txBody>
      </p:sp>
    </p:spTree>
    <p:extLst>
      <p:ext uri="{BB962C8B-B14F-4D97-AF65-F5344CB8AC3E}">
        <p14:creationId xmlns:p14="http://schemas.microsoft.com/office/powerpoint/2010/main" val="4125690647"/>
      </p:ext>
    </p:extLst>
  </p:cSld>
  <p:clrMapOvr>
    <a:masterClrMapping/>
  </p:clrMapOvr>
  <p:transition spd="med" advTm="1200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CA" dirty="0" smtClean="0"/>
              <a:t>Topic 3 : </a:t>
            </a:r>
            <a:r>
              <a:rPr lang="en-CA" dirty="0"/>
              <a:t>Filtering Collections with Lambdas</a:t>
            </a:r>
            <a:endParaRPr lang="en-US" dirty="0"/>
          </a:p>
        </p:txBody>
      </p:sp>
      <p:sp>
        <p:nvSpPr>
          <p:cNvPr id="68611" name="Rectangle 3"/>
          <p:cNvSpPr>
            <a:spLocks noGrp="1" noChangeArrowheads="1"/>
          </p:cNvSpPr>
          <p:nvPr>
            <p:ph idx="1"/>
          </p:nvPr>
        </p:nvSpPr>
        <p:spPr>
          <a:xfrm>
            <a:off x="528638" y="986825"/>
            <a:ext cx="8085137" cy="4349078"/>
          </a:xfrm>
        </p:spPr>
        <p:txBody>
          <a:bodyPr/>
          <a:lstStyle/>
          <a:p>
            <a:pPr marL="342900" indent="-342900">
              <a:buFont typeface="+mj-lt"/>
              <a:buAutoNum type="arabicPeriod"/>
            </a:pPr>
            <a:r>
              <a:rPr lang="en-CA" sz="2400" dirty="0"/>
              <a:t>Develop the code that iterates a collection by using </a:t>
            </a:r>
            <a:r>
              <a:rPr lang="en-CA" sz="2400" dirty="0" err="1" smtClean="0"/>
              <a:t>forEach</a:t>
            </a:r>
            <a:r>
              <a:rPr lang="en-CA" sz="2400" dirty="0" smtClean="0"/>
              <a:t>(); </a:t>
            </a:r>
            <a:r>
              <a:rPr lang="en-CA" sz="2400" dirty="0"/>
              <a:t>including method chaining</a:t>
            </a:r>
          </a:p>
          <a:p>
            <a:pPr marL="342900" indent="-342900">
              <a:buFont typeface="+mj-lt"/>
              <a:buAutoNum type="arabicPeriod"/>
            </a:pPr>
            <a:r>
              <a:rPr lang="en-CA" sz="2400" dirty="0"/>
              <a:t>Describe the Stream interface and pipelines</a:t>
            </a:r>
          </a:p>
          <a:p>
            <a:pPr marL="342900" indent="-342900">
              <a:buFont typeface="+mj-lt"/>
              <a:buAutoNum type="arabicPeriod"/>
            </a:pPr>
            <a:r>
              <a:rPr lang="en-CA" sz="2400" dirty="0"/>
              <a:t>Filter a collection using lambda expressions</a:t>
            </a:r>
          </a:p>
          <a:p>
            <a:pPr marL="342900" indent="-342900">
              <a:buFont typeface="+mj-lt"/>
              <a:buAutoNum type="arabicPeriod"/>
            </a:pPr>
            <a:r>
              <a:rPr lang="en-CA" sz="2400" dirty="0"/>
              <a:t>Identify lambda operations that are </a:t>
            </a:r>
            <a:r>
              <a:rPr lang="en-CA" sz="2400" dirty="0" smtClean="0"/>
              <a:t>lazy</a:t>
            </a:r>
          </a:p>
        </p:txBody>
      </p:sp>
    </p:spTree>
  </p:cSld>
  <p:clrMapOvr>
    <a:masterClrMapping/>
  </p:clrMapOvr>
  <p:transition spd="med" advTm="1200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CA" sz="2000" dirty="0" smtClean="0"/>
              <a:t>Topic 3-1 : Collections iteration, </a:t>
            </a:r>
            <a:r>
              <a:rPr lang="en-CA" sz="2000" dirty="0" err="1" smtClean="0"/>
              <a:t>forEach</a:t>
            </a:r>
            <a:r>
              <a:rPr lang="en-CA" sz="2000" dirty="0"/>
              <a:t>() </a:t>
            </a:r>
            <a:r>
              <a:rPr lang="en-CA" sz="2000" dirty="0" smtClean="0"/>
              <a:t>and </a:t>
            </a:r>
            <a:r>
              <a:rPr lang="en-CA" sz="2000" dirty="0"/>
              <a:t>method chaining </a:t>
            </a:r>
            <a:r>
              <a:rPr lang="en-CA" sz="2000" dirty="0" smtClean="0"/>
              <a:t>1/5</a:t>
            </a:r>
            <a:endParaRPr lang="en-US" sz="2000" dirty="0"/>
          </a:p>
        </p:txBody>
      </p:sp>
      <p:sp>
        <p:nvSpPr>
          <p:cNvPr id="68611" name="Rectangle 3"/>
          <p:cNvSpPr>
            <a:spLocks noGrp="1" noChangeArrowheads="1"/>
          </p:cNvSpPr>
          <p:nvPr>
            <p:ph idx="1"/>
          </p:nvPr>
        </p:nvSpPr>
        <p:spPr>
          <a:xfrm>
            <a:off x="528638" y="986825"/>
            <a:ext cx="8085137" cy="5042016"/>
          </a:xfrm>
        </p:spPr>
        <p:txBody>
          <a:bodyPr/>
          <a:lstStyle/>
          <a:p>
            <a:r>
              <a:rPr lang="en-CA" sz="1200" dirty="0"/>
              <a:t>Develop the code that iterates a collection by using </a:t>
            </a:r>
            <a:r>
              <a:rPr lang="en-CA" sz="1200" dirty="0" err="1" smtClean="0"/>
              <a:t>forEach</a:t>
            </a:r>
            <a:r>
              <a:rPr lang="en-CA" sz="1200" dirty="0" smtClean="0"/>
              <a:t>(); </a:t>
            </a:r>
            <a:r>
              <a:rPr lang="en-CA" sz="1200" dirty="0"/>
              <a:t>including method chaining</a:t>
            </a:r>
          </a:p>
          <a:p>
            <a:r>
              <a:rPr lang="en-CA" sz="1200" dirty="0" err="1" smtClean="0"/>
              <a:t>forEach</a:t>
            </a:r>
            <a:r>
              <a:rPr lang="en-CA" sz="1200" dirty="0" smtClean="0"/>
              <a:t>() comes from </a:t>
            </a:r>
            <a:r>
              <a:rPr lang="en-CA" sz="1200" dirty="0" err="1" smtClean="0">
                <a:hlinkClick r:id="rId3"/>
              </a:rPr>
              <a:t>java.lang.Iterable</a:t>
            </a:r>
            <a:r>
              <a:rPr lang="en-CA" sz="1200" dirty="0" smtClean="0">
                <a:hlinkClick r:id="rId3"/>
              </a:rPr>
              <a:t>&lt;T&gt;</a:t>
            </a:r>
            <a:r>
              <a:rPr lang="en-CA" sz="1200" dirty="0" smtClean="0"/>
              <a:t> (1.5)</a:t>
            </a:r>
            <a:br>
              <a:rPr lang="en-CA" sz="1200" dirty="0" smtClean="0"/>
            </a:br>
            <a:endParaRPr lang="en-CA" sz="1200" dirty="0" smtClean="0"/>
          </a:p>
          <a:p>
            <a:endParaRPr lang="en-CA" sz="1200" b="1" dirty="0"/>
          </a:p>
          <a:p>
            <a:endParaRPr lang="en-CA" sz="1200" b="1" dirty="0"/>
          </a:p>
          <a:p>
            <a:endParaRPr lang="en-CA" sz="1200" b="1" dirty="0" smtClean="0"/>
          </a:p>
          <a:p>
            <a:endParaRPr lang="en-CA" sz="1200" b="1" dirty="0"/>
          </a:p>
          <a:p>
            <a:endParaRPr lang="en-CA" sz="1200" b="1" dirty="0" smtClean="0"/>
          </a:p>
          <a:p>
            <a:endParaRPr lang="en-CA" sz="1200" b="1" dirty="0"/>
          </a:p>
          <a:p>
            <a:r>
              <a:rPr lang="en-CA" sz="1200" dirty="0" smtClean="0"/>
              <a:t>Being </a:t>
            </a:r>
            <a:r>
              <a:rPr lang="en-CA" sz="1200" dirty="0" err="1" smtClean="0">
                <a:solidFill>
                  <a:srgbClr val="FF0000"/>
                </a:solidFill>
              </a:rPr>
              <a:t>Iterable</a:t>
            </a:r>
            <a:r>
              <a:rPr lang="en-CA" sz="1200" dirty="0" smtClean="0"/>
              <a:t> is required to be the target of the for loop (Java 5) [for (Item </a:t>
            </a:r>
            <a:r>
              <a:rPr lang="en-CA" sz="1200" dirty="0" err="1" smtClean="0"/>
              <a:t>item</a:t>
            </a:r>
            <a:r>
              <a:rPr lang="en-CA" sz="1200" dirty="0" smtClean="0"/>
              <a:t> : items) {…}]</a:t>
            </a:r>
          </a:p>
          <a:p>
            <a:r>
              <a:rPr lang="en-CA" sz="1200" dirty="0" err="1" smtClean="0">
                <a:solidFill>
                  <a:srgbClr val="FF0000"/>
                </a:solidFill>
              </a:rPr>
              <a:t>Iterable</a:t>
            </a:r>
            <a:r>
              <a:rPr lang="en-CA" sz="1200" dirty="0" smtClean="0"/>
              <a:t> is implemented by </a:t>
            </a:r>
            <a:r>
              <a:rPr lang="en-CA" sz="1200" dirty="0"/>
              <a:t>many interfaces:</a:t>
            </a:r>
            <a:br>
              <a:rPr lang="en-CA" sz="1200" dirty="0"/>
            </a:br>
            <a:r>
              <a:rPr lang="en-CA" sz="1200" dirty="0" err="1"/>
              <a:t>BeanContext</a:t>
            </a:r>
            <a:r>
              <a:rPr lang="en-CA" sz="1200" dirty="0"/>
              <a:t>, </a:t>
            </a:r>
            <a:r>
              <a:rPr lang="en-CA" sz="1200" dirty="0" err="1"/>
              <a:t>BeanContextServices</a:t>
            </a:r>
            <a:r>
              <a:rPr lang="en-CA" sz="1200" dirty="0"/>
              <a:t>, </a:t>
            </a:r>
            <a:r>
              <a:rPr lang="en-CA" sz="1200" dirty="0" err="1"/>
              <a:t>BlockingDeque</a:t>
            </a:r>
            <a:r>
              <a:rPr lang="en-CA" sz="1200" dirty="0"/>
              <a:t>&lt;E&gt;, </a:t>
            </a:r>
            <a:r>
              <a:rPr lang="en-CA" sz="1200" dirty="0" err="1"/>
              <a:t>BlockingQueue</a:t>
            </a:r>
            <a:r>
              <a:rPr lang="en-CA" sz="1200" dirty="0"/>
              <a:t>&lt;E&gt;, Collection&lt;E&gt;, </a:t>
            </a:r>
            <a:r>
              <a:rPr lang="en-CA" sz="1200" dirty="0" err="1"/>
              <a:t>Deque</a:t>
            </a:r>
            <a:r>
              <a:rPr lang="en-CA" sz="1200" dirty="0"/>
              <a:t>&lt;E&gt;, </a:t>
            </a:r>
            <a:r>
              <a:rPr lang="en-CA" sz="1200" dirty="0" err="1"/>
              <a:t>DirectoryStream</a:t>
            </a:r>
            <a:r>
              <a:rPr lang="en-CA" sz="1200" dirty="0"/>
              <a:t>&lt;T&gt;, List&lt;E&gt;, </a:t>
            </a:r>
            <a:r>
              <a:rPr lang="en-CA" sz="1200" dirty="0" err="1"/>
              <a:t>NavigableSet</a:t>
            </a:r>
            <a:r>
              <a:rPr lang="en-CA" sz="1200" dirty="0"/>
              <a:t>&lt;E&gt;, Path, Queue&lt;E&gt;, </a:t>
            </a:r>
            <a:r>
              <a:rPr lang="en-CA" sz="1200" dirty="0" err="1"/>
              <a:t>SecureDirectoryStream</a:t>
            </a:r>
            <a:r>
              <a:rPr lang="en-CA" sz="1200" dirty="0"/>
              <a:t>&lt;T&gt;, Set&lt;E&gt;, </a:t>
            </a:r>
            <a:r>
              <a:rPr lang="en-CA" sz="1200" dirty="0" err="1"/>
              <a:t>SortedSet</a:t>
            </a:r>
            <a:r>
              <a:rPr lang="en-CA" sz="1200" dirty="0"/>
              <a:t>&lt;E&gt;, </a:t>
            </a:r>
            <a:r>
              <a:rPr lang="en-CA" sz="1200" dirty="0" err="1"/>
              <a:t>TransferQueue</a:t>
            </a:r>
            <a:r>
              <a:rPr lang="en-CA" sz="1200" dirty="0"/>
              <a:t>&lt;E&gt;</a:t>
            </a:r>
            <a:endParaRPr lang="en-CA" sz="1200" dirty="0" smtClean="0"/>
          </a:p>
          <a:p>
            <a:r>
              <a:rPr lang="en-CA" sz="1200" dirty="0" err="1" smtClean="0"/>
              <a:t>forEach</a:t>
            </a:r>
            <a:r>
              <a:rPr lang="en-CA" sz="1200" dirty="0" smtClean="0"/>
              <a:t>() is also available in the interfaces </a:t>
            </a:r>
            <a:r>
              <a:rPr lang="en-CA" sz="1200" dirty="0" err="1" smtClean="0"/>
              <a:t>java.util.Map</a:t>
            </a:r>
            <a:r>
              <a:rPr lang="en-CA" sz="1200" dirty="0" smtClean="0"/>
              <a:t> (1.8) and </a:t>
            </a:r>
            <a:r>
              <a:rPr lang="en-CA" sz="1200" dirty="0" err="1" smtClean="0"/>
              <a:t>java.util.stream.Stream</a:t>
            </a:r>
            <a:r>
              <a:rPr lang="en-CA" sz="1200" dirty="0" smtClean="0"/>
              <a:t> (1.8) but w/o the interface while keeping the same behavior (parameters are </a:t>
            </a:r>
            <a:r>
              <a:rPr lang="en-CA" sz="1200" dirty="0" err="1" smtClean="0"/>
              <a:t>BiConsumer</a:t>
            </a:r>
            <a:r>
              <a:rPr lang="en-CA" sz="1200" dirty="0" smtClean="0"/>
              <a:t>&lt;T,U&gt; </a:t>
            </a:r>
            <a:r>
              <a:rPr lang="en-CA" sz="1200" dirty="0"/>
              <a:t>and </a:t>
            </a:r>
            <a:r>
              <a:rPr lang="en-CA" sz="1200" dirty="0" smtClean="0"/>
              <a:t>Consumer&lt;T&gt;)</a:t>
            </a:r>
          </a:p>
          <a:p>
            <a:pPr marL="0" indent="0">
              <a:buNone/>
            </a:pPr>
            <a:r>
              <a:rPr lang="en-CA" sz="1200" dirty="0" smtClean="0">
                <a:solidFill>
                  <a:srgbClr val="000000"/>
                </a:solidFill>
              </a:rPr>
              <a:t>	public </a:t>
            </a:r>
            <a:r>
              <a:rPr lang="en-CA" sz="1200" dirty="0">
                <a:solidFill>
                  <a:srgbClr val="000000"/>
                </a:solidFill>
              </a:rPr>
              <a:t>void </a:t>
            </a:r>
            <a:r>
              <a:rPr lang="en-CA" sz="1200" dirty="0" err="1">
                <a:solidFill>
                  <a:srgbClr val="000000"/>
                </a:solidFill>
              </a:rPr>
              <a:t>exampleMap</a:t>
            </a:r>
            <a:r>
              <a:rPr lang="en-CA" sz="1200" dirty="0">
                <a:solidFill>
                  <a:srgbClr val="000000"/>
                </a:solidFill>
              </a:rPr>
              <a:t>() </a:t>
            </a:r>
            <a:r>
              <a:rPr lang="en-CA" sz="1200" dirty="0" smtClean="0">
                <a:solidFill>
                  <a:srgbClr val="000000"/>
                </a:solidFill>
              </a:rPr>
              <a:t>{</a:t>
            </a:r>
          </a:p>
          <a:p>
            <a:pPr marL="0" indent="0">
              <a:buNone/>
            </a:pPr>
            <a:r>
              <a:rPr lang="en-CA" sz="1200" dirty="0" smtClean="0">
                <a:solidFill>
                  <a:srgbClr val="000000"/>
                </a:solidFill>
              </a:rPr>
              <a:t>		Map&lt;</a:t>
            </a:r>
            <a:r>
              <a:rPr lang="en-CA" sz="1200" dirty="0" err="1" smtClean="0">
                <a:solidFill>
                  <a:srgbClr val="000000"/>
                </a:solidFill>
              </a:rPr>
              <a:t>String,Integer</a:t>
            </a:r>
            <a:r>
              <a:rPr lang="en-CA" sz="1200" dirty="0">
                <a:solidFill>
                  <a:srgbClr val="000000"/>
                </a:solidFill>
              </a:rPr>
              <a:t>&gt; map = new </a:t>
            </a:r>
            <a:r>
              <a:rPr lang="en-CA" sz="1200" dirty="0" err="1">
                <a:solidFill>
                  <a:srgbClr val="000000"/>
                </a:solidFill>
              </a:rPr>
              <a:t>HashMap</a:t>
            </a:r>
            <a:r>
              <a:rPr lang="en-CA" sz="1200" dirty="0">
                <a:solidFill>
                  <a:srgbClr val="000000"/>
                </a:solidFill>
              </a:rPr>
              <a:t>&lt;&gt;();</a:t>
            </a:r>
          </a:p>
          <a:p>
            <a:pPr marL="0" indent="0">
              <a:buNone/>
            </a:pPr>
            <a:r>
              <a:rPr lang="en-CA" sz="1200" dirty="0" smtClean="0">
                <a:solidFill>
                  <a:srgbClr val="000000"/>
                </a:solidFill>
              </a:rPr>
              <a:t>		</a:t>
            </a:r>
            <a:r>
              <a:rPr lang="en-CA" sz="1200" dirty="0" err="1" smtClean="0">
                <a:solidFill>
                  <a:srgbClr val="000000"/>
                </a:solidFill>
              </a:rPr>
              <a:t>map.put</a:t>
            </a:r>
            <a:r>
              <a:rPr lang="en-CA" sz="1200" dirty="0">
                <a:solidFill>
                  <a:srgbClr val="000000"/>
                </a:solidFill>
              </a:rPr>
              <a:t>("one", 1);</a:t>
            </a:r>
          </a:p>
          <a:p>
            <a:pPr marL="0" indent="0">
              <a:buNone/>
            </a:pPr>
            <a:r>
              <a:rPr lang="en-CA" sz="1200" dirty="0" smtClean="0">
                <a:solidFill>
                  <a:srgbClr val="000000"/>
                </a:solidFill>
              </a:rPr>
              <a:t>		</a:t>
            </a:r>
            <a:r>
              <a:rPr lang="en-CA" sz="1200" dirty="0" err="1" smtClean="0">
                <a:solidFill>
                  <a:srgbClr val="000000"/>
                </a:solidFill>
              </a:rPr>
              <a:t>map.put</a:t>
            </a:r>
            <a:r>
              <a:rPr lang="en-CA" sz="1200" dirty="0">
                <a:solidFill>
                  <a:srgbClr val="000000"/>
                </a:solidFill>
              </a:rPr>
              <a:t>("two", 2);</a:t>
            </a:r>
          </a:p>
          <a:p>
            <a:pPr marL="0" indent="0">
              <a:buNone/>
            </a:pPr>
            <a:r>
              <a:rPr lang="en-CA" sz="1200" dirty="0" smtClean="0">
                <a:solidFill>
                  <a:srgbClr val="000000"/>
                </a:solidFill>
              </a:rPr>
              <a:t>		</a:t>
            </a:r>
            <a:r>
              <a:rPr lang="en-CA" sz="1200" dirty="0" err="1" smtClean="0">
                <a:solidFill>
                  <a:srgbClr val="000000"/>
                </a:solidFill>
              </a:rPr>
              <a:t>map.forEach</a:t>
            </a:r>
            <a:r>
              <a:rPr lang="en-CA" sz="1200" dirty="0">
                <a:solidFill>
                  <a:srgbClr val="000000"/>
                </a:solidFill>
              </a:rPr>
              <a:t>((</a:t>
            </a:r>
            <a:r>
              <a:rPr lang="en-CA" sz="1200" dirty="0" err="1">
                <a:solidFill>
                  <a:srgbClr val="000000"/>
                </a:solidFill>
              </a:rPr>
              <a:t>a,b</a:t>
            </a:r>
            <a:r>
              <a:rPr lang="en-CA" sz="1200" dirty="0">
                <a:solidFill>
                  <a:srgbClr val="000000"/>
                </a:solidFill>
              </a:rPr>
              <a:t>) -&gt; </a:t>
            </a:r>
            <a:r>
              <a:rPr lang="en-CA" sz="1200" dirty="0" err="1">
                <a:solidFill>
                  <a:srgbClr val="000000"/>
                </a:solidFill>
              </a:rPr>
              <a:t>System.out.println</a:t>
            </a:r>
            <a:r>
              <a:rPr lang="en-CA" sz="1200" dirty="0">
                <a:solidFill>
                  <a:srgbClr val="000000"/>
                </a:solidFill>
              </a:rPr>
              <a:t>(a + " -&gt; " + b)); // displays each pair</a:t>
            </a:r>
          </a:p>
          <a:p>
            <a:pPr marL="0" indent="0">
              <a:buNone/>
            </a:pPr>
            <a:r>
              <a:rPr lang="en-CA" sz="1200" dirty="0" smtClean="0">
                <a:solidFill>
                  <a:srgbClr val="000000"/>
                </a:solidFill>
              </a:rPr>
              <a:t>	}</a:t>
            </a:r>
          </a:p>
          <a:p>
            <a:r>
              <a:rPr lang="en-CA" sz="1200" dirty="0"/>
              <a:t>v</a:t>
            </a:r>
            <a:r>
              <a:rPr lang="en-CA" sz="1200" dirty="0" smtClean="0"/>
              <a:t>oid </a:t>
            </a:r>
            <a:r>
              <a:rPr lang="en-CA" sz="1200" dirty="0" err="1" smtClean="0"/>
              <a:t>Iterator.forEachRemaining</a:t>
            </a:r>
            <a:r>
              <a:rPr lang="en-CA" sz="1200" dirty="0" smtClean="0"/>
              <a:t>(Consumer&lt;T&gt;) (1.8) is similar and iterates on what is left of the elements.</a:t>
            </a:r>
            <a:endParaRPr lang="en-CA" sz="1200" dirty="0"/>
          </a:p>
          <a:p>
            <a:endParaRPr lang="en-US" sz="1800" dirty="0">
              <a:solidFill>
                <a:srgbClr val="66CC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049337477"/>
              </p:ext>
            </p:extLst>
          </p:nvPr>
        </p:nvGraphicFramePr>
        <p:xfrm>
          <a:off x="796707" y="1458411"/>
          <a:ext cx="7627750" cy="1529056"/>
        </p:xfrm>
        <a:graphic>
          <a:graphicData uri="http://schemas.openxmlformats.org/drawingml/2006/table">
            <a:tbl>
              <a:tblPr firstRow="1" bandRow="1">
                <a:tableStyleId>{5C22544A-7EE6-4342-B048-85BDC9FD1C3A}</a:tableStyleId>
              </a:tblPr>
              <a:tblGrid>
                <a:gridCol w="2374554"/>
                <a:gridCol w="5253196"/>
              </a:tblGrid>
              <a:tr h="337883">
                <a:tc>
                  <a:txBody>
                    <a:bodyPr/>
                    <a:lstStyle/>
                    <a:p>
                      <a:r>
                        <a:rPr lang="en-CA" sz="1050" dirty="0" smtClean="0"/>
                        <a:t>Modifier and Type</a:t>
                      </a:r>
                      <a:endParaRPr lang="en-CA" sz="1050" dirty="0"/>
                    </a:p>
                  </a:txBody>
                  <a:tcPr/>
                </a:tc>
                <a:tc>
                  <a:txBody>
                    <a:bodyPr/>
                    <a:lstStyle/>
                    <a:p>
                      <a:r>
                        <a:rPr lang="en-CA" sz="1050" dirty="0" smtClean="0"/>
                        <a:t>Method and Description</a:t>
                      </a:r>
                      <a:endParaRPr lang="en-CA" sz="1050" dirty="0"/>
                    </a:p>
                  </a:txBody>
                  <a:tcPr marL="22860" marR="22860" marT="22860" marB="22860" anchor="ctr"/>
                </a:tc>
              </a:tr>
              <a:tr h="390882">
                <a:tc>
                  <a:txBody>
                    <a:bodyPr/>
                    <a:lstStyle/>
                    <a:p>
                      <a:r>
                        <a:rPr lang="en-CA" sz="1050" dirty="0" smtClean="0"/>
                        <a:t>default void</a:t>
                      </a:r>
                      <a:endParaRPr lang="en-CA" sz="105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1050" dirty="0" smtClean="0">
                          <a:hlinkClick r:id="rId4"/>
                        </a:rPr>
                        <a:t>(1.8) </a:t>
                      </a:r>
                      <a:r>
                        <a:rPr lang="en-CA" sz="1050" dirty="0" err="1" smtClean="0">
                          <a:hlinkClick r:id="rId4"/>
                        </a:rPr>
                        <a:t>forEach</a:t>
                      </a:r>
                      <a:r>
                        <a:rPr lang="en-CA" sz="1050" dirty="0" smtClean="0"/>
                        <a:t>(</a:t>
                      </a:r>
                      <a:r>
                        <a:rPr lang="en-CA" sz="1050" dirty="0" smtClean="0">
                          <a:hlinkClick r:id="rId5" tooltip="interface in java.util.function"/>
                        </a:rPr>
                        <a:t>Consumer</a:t>
                      </a:r>
                      <a:r>
                        <a:rPr lang="en-CA" sz="1050" dirty="0" smtClean="0"/>
                        <a:t>&lt;? super </a:t>
                      </a:r>
                      <a:r>
                        <a:rPr lang="en-CA" sz="1050" dirty="0" smtClean="0">
                          <a:hlinkClick r:id="rId3" tooltip="type parameter in Iterable"/>
                        </a:rPr>
                        <a:t>T</a:t>
                      </a:r>
                      <a:r>
                        <a:rPr lang="en-CA" sz="1050" dirty="0" smtClean="0"/>
                        <a:t>&gt; action) Performs the given action for each element of the </a:t>
                      </a:r>
                      <a:r>
                        <a:rPr lang="en-CA" sz="1050" dirty="0" err="1" smtClean="0"/>
                        <a:t>Iterable</a:t>
                      </a:r>
                      <a:r>
                        <a:rPr lang="en-CA" sz="1050" dirty="0" smtClean="0"/>
                        <a:t> until all elements have been processed or the action throws an exception.</a:t>
                      </a:r>
                    </a:p>
                  </a:txBody>
                  <a:tcPr/>
                </a:tc>
              </a:tr>
              <a:tr h="337883">
                <a:tc>
                  <a:txBody>
                    <a:bodyPr/>
                    <a:lstStyle/>
                    <a:p>
                      <a:r>
                        <a:rPr lang="en-CA" sz="1050" dirty="0" smtClean="0">
                          <a:hlinkClick r:id="rId6" tooltip="interface in java.util"/>
                        </a:rPr>
                        <a:t>Iterator</a:t>
                      </a:r>
                      <a:r>
                        <a:rPr lang="en-CA" sz="1050" dirty="0" smtClean="0"/>
                        <a:t>&lt;</a:t>
                      </a:r>
                      <a:r>
                        <a:rPr lang="en-CA" sz="1050" dirty="0" smtClean="0">
                          <a:hlinkClick r:id="rId3" tooltip="type parameter in Iterable"/>
                        </a:rPr>
                        <a:t>T</a:t>
                      </a:r>
                      <a:r>
                        <a:rPr lang="en-CA" sz="1050" dirty="0" smtClean="0"/>
                        <a:t>&gt;</a:t>
                      </a:r>
                      <a:endParaRPr lang="en-CA" sz="105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1050" dirty="0" smtClean="0">
                          <a:hlinkClick r:id="rId7"/>
                        </a:rPr>
                        <a:t>(1.5) iterator</a:t>
                      </a:r>
                      <a:r>
                        <a:rPr lang="en-CA" sz="1050" dirty="0" smtClean="0"/>
                        <a:t>() Returns an iterator over elements of type T.</a:t>
                      </a:r>
                    </a:p>
                  </a:txBody>
                  <a:tcPr marL="22860" marR="22860" marT="22860" marB="22860" anchor="ctr"/>
                </a:tc>
              </a:tr>
              <a:tr h="281790">
                <a:tc>
                  <a:txBody>
                    <a:bodyPr/>
                    <a:lstStyle/>
                    <a:p>
                      <a:r>
                        <a:rPr lang="en-CA" sz="1050" dirty="0" smtClean="0"/>
                        <a:t>default </a:t>
                      </a:r>
                      <a:r>
                        <a:rPr lang="en-CA" sz="1050" dirty="0" err="1" smtClean="0">
                          <a:hlinkClick r:id="rId8" tooltip="interface in java.util"/>
                        </a:rPr>
                        <a:t>Spliterator</a:t>
                      </a:r>
                      <a:r>
                        <a:rPr lang="en-CA" sz="1050" dirty="0" smtClean="0"/>
                        <a:t>&lt;</a:t>
                      </a:r>
                      <a:r>
                        <a:rPr lang="en-CA" sz="1050" dirty="0" smtClean="0">
                          <a:hlinkClick r:id="rId3" tooltip="type parameter in Iterable"/>
                        </a:rPr>
                        <a:t>T</a:t>
                      </a:r>
                      <a:r>
                        <a:rPr lang="en-CA" sz="1050" dirty="0" smtClean="0"/>
                        <a:t>&gt;</a:t>
                      </a:r>
                      <a:endParaRPr lang="en-CA" sz="105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1050" dirty="0" smtClean="0">
                          <a:hlinkClick r:id="rId9"/>
                        </a:rPr>
                        <a:t>(1.8) spliterator</a:t>
                      </a:r>
                      <a:r>
                        <a:rPr lang="en-CA" sz="1050" dirty="0" smtClean="0"/>
                        <a:t>() Creates a </a:t>
                      </a:r>
                      <a:r>
                        <a:rPr lang="en-CA" sz="1050" dirty="0" smtClean="0">
                          <a:hlinkClick r:id="rId8" tooltip="interface in java.util"/>
                        </a:rPr>
                        <a:t>Spliterator</a:t>
                      </a:r>
                      <a:r>
                        <a:rPr lang="en-CA" sz="1050" dirty="0" smtClean="0"/>
                        <a:t> over the elements described by this </a:t>
                      </a:r>
                      <a:r>
                        <a:rPr lang="en-CA" sz="1050" dirty="0" err="1" smtClean="0"/>
                        <a:t>Iterable</a:t>
                      </a:r>
                      <a:r>
                        <a:rPr lang="en-CA" sz="1050" dirty="0" smtClean="0"/>
                        <a:t>.</a:t>
                      </a:r>
                    </a:p>
                  </a:txBody>
                  <a:tcPr marL="22860" marR="22860" marT="22860" marB="22860" anchor="ctr"/>
                </a:tc>
              </a:tr>
            </a:tbl>
          </a:graphicData>
        </a:graphic>
      </p:graphicFrame>
    </p:spTree>
    <p:extLst>
      <p:ext uri="{BB962C8B-B14F-4D97-AF65-F5344CB8AC3E}">
        <p14:creationId xmlns:p14="http://schemas.microsoft.com/office/powerpoint/2010/main" val="2236161003"/>
      </p:ext>
    </p:extLst>
  </p:cSld>
  <p:clrMapOvr>
    <a:masterClrMapping/>
  </p:clrMapOvr>
  <p:transition spd="med" advTm="1200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CA" sz="2000" dirty="0" smtClean="0"/>
              <a:t>Topic 3-1 : </a:t>
            </a:r>
            <a:r>
              <a:rPr lang="en-CA" sz="2000" dirty="0"/>
              <a:t>Collections iteration, </a:t>
            </a:r>
            <a:r>
              <a:rPr lang="en-CA" sz="2000" dirty="0" err="1"/>
              <a:t>forEach</a:t>
            </a:r>
            <a:r>
              <a:rPr lang="en-CA" sz="2000" dirty="0"/>
              <a:t>() and method </a:t>
            </a:r>
            <a:r>
              <a:rPr lang="en-CA" sz="2000" dirty="0" smtClean="0"/>
              <a:t>chaining 2/5</a:t>
            </a:r>
            <a:endParaRPr lang="en-US" sz="2000" dirty="0"/>
          </a:p>
        </p:txBody>
      </p:sp>
      <p:sp>
        <p:nvSpPr>
          <p:cNvPr id="68611" name="Rectangle 3"/>
          <p:cNvSpPr>
            <a:spLocks noGrp="1" noChangeArrowheads="1"/>
          </p:cNvSpPr>
          <p:nvPr>
            <p:ph idx="1"/>
          </p:nvPr>
        </p:nvSpPr>
        <p:spPr>
          <a:xfrm>
            <a:off x="528638" y="986824"/>
            <a:ext cx="8085137" cy="5334077"/>
          </a:xfrm>
        </p:spPr>
        <p:txBody>
          <a:bodyPr/>
          <a:lstStyle/>
          <a:p>
            <a:r>
              <a:rPr lang="en-US" sz="1600" dirty="0" smtClean="0">
                <a:solidFill>
                  <a:srgbClr val="66CC00"/>
                </a:solidFill>
              </a:rPr>
              <a:t>Source: </a:t>
            </a:r>
            <a:r>
              <a:rPr lang="en-CA" sz="1600" dirty="0" smtClean="0"/>
              <a:t>[BGSLLE3]</a:t>
            </a:r>
          </a:p>
          <a:p>
            <a:r>
              <a:rPr lang="en-CA" sz="1600" b="1" dirty="0"/>
              <a:t>Internal vs external iteration</a:t>
            </a:r>
          </a:p>
          <a:p>
            <a:r>
              <a:rPr lang="en-CA" sz="1600" dirty="0"/>
              <a:t>The Collections framework relies on the concept of </a:t>
            </a:r>
            <a:r>
              <a:rPr lang="en-CA" sz="1600" i="1" dirty="0"/>
              <a:t>external iteration</a:t>
            </a:r>
            <a:r>
              <a:rPr lang="en-CA" sz="1600" dirty="0"/>
              <a:t>, where a Collection provides a way for its client to enumerate its elements (Collection extends </a:t>
            </a:r>
            <a:r>
              <a:rPr lang="en-CA" sz="1600" dirty="0" err="1"/>
              <a:t>Iterable</a:t>
            </a:r>
            <a:r>
              <a:rPr lang="en-CA" sz="1600" dirty="0"/>
              <a:t>), and clients use this to step sequentially through the elements of a collection</a:t>
            </a:r>
            <a:r>
              <a:rPr lang="en-CA" sz="1600" dirty="0" smtClean="0"/>
              <a:t>. External </a:t>
            </a:r>
            <a:r>
              <a:rPr lang="en-CA" sz="1600" dirty="0"/>
              <a:t>iteration is straightforward enough, but it has several problems:</a:t>
            </a:r>
          </a:p>
          <a:p>
            <a:pPr lvl="1"/>
            <a:r>
              <a:rPr lang="en-CA" dirty="0"/>
              <a:t>It is inherently </a:t>
            </a:r>
            <a:r>
              <a:rPr lang="en-CA" dirty="0" smtClean="0"/>
              <a:t>serial</a:t>
            </a:r>
          </a:p>
          <a:p>
            <a:pPr lvl="1"/>
            <a:r>
              <a:rPr lang="en-CA" dirty="0" smtClean="0"/>
              <a:t>It </a:t>
            </a:r>
            <a:r>
              <a:rPr lang="en-CA" dirty="0"/>
              <a:t>deprives the library method of the opportunity to manage the control </a:t>
            </a:r>
            <a:r>
              <a:rPr lang="en-CA" dirty="0" smtClean="0"/>
              <a:t>flow</a:t>
            </a:r>
            <a:endParaRPr lang="en-CA" dirty="0"/>
          </a:p>
          <a:p>
            <a:pPr lvl="1"/>
            <a:r>
              <a:rPr lang="en-CA" dirty="0"/>
              <a:t>Sometimes the tight specification of the for-each loop </a:t>
            </a:r>
            <a:r>
              <a:rPr lang="en-CA" dirty="0" smtClean="0"/>
              <a:t>is </a:t>
            </a:r>
            <a:r>
              <a:rPr lang="en-CA" dirty="0"/>
              <a:t>an impediment to performance</a:t>
            </a:r>
            <a:r>
              <a:rPr lang="en-CA" dirty="0" smtClean="0"/>
              <a:t>.</a:t>
            </a:r>
          </a:p>
          <a:p>
            <a:pPr lvl="1"/>
            <a:endParaRPr lang="en-CA" dirty="0"/>
          </a:p>
          <a:p>
            <a:r>
              <a:rPr lang="en-CA" sz="1600" dirty="0"/>
              <a:t>The alternative to external iteration is </a:t>
            </a:r>
            <a:r>
              <a:rPr lang="en-CA" sz="1600" i="1" dirty="0"/>
              <a:t>internal iteration</a:t>
            </a:r>
            <a:r>
              <a:rPr lang="en-CA" sz="1600" dirty="0"/>
              <a:t>, where instead of controlling the iteration, the client delegates that to the library and passes in snippets of code to execute at various points in the computation.</a:t>
            </a:r>
          </a:p>
          <a:p>
            <a:pPr lvl="1"/>
            <a:r>
              <a:rPr lang="en-CA" dirty="0"/>
              <a:t>This approach moves the control flow management from the client code to the library code, allowing the libraries not only to abstract over common control flow operations, but also enabling them to potentially use laziness, parallelism, and out-of-order execution to improve performance. (Whether the implementation of </a:t>
            </a:r>
            <a:r>
              <a:rPr lang="en-CA" dirty="0" err="1" smtClean="0"/>
              <a:t>forEach</a:t>
            </a:r>
            <a:r>
              <a:rPr lang="en-CA" dirty="0" smtClean="0"/>
              <a:t>() </a:t>
            </a:r>
            <a:r>
              <a:rPr lang="en-CA" dirty="0"/>
              <a:t>actually does any of these things is a matter for the library </a:t>
            </a:r>
            <a:r>
              <a:rPr lang="en-CA" dirty="0" err="1"/>
              <a:t>implementor</a:t>
            </a:r>
            <a:r>
              <a:rPr lang="en-CA" dirty="0"/>
              <a:t> </a:t>
            </a:r>
            <a:r>
              <a:rPr lang="en-CA" dirty="0" err="1" smtClean="0"/>
              <a:t>forEach</a:t>
            </a:r>
            <a:r>
              <a:rPr lang="en-CA" dirty="0" smtClean="0"/>
              <a:t>() </a:t>
            </a:r>
            <a:r>
              <a:rPr lang="en-CA" dirty="0"/>
              <a:t>to decide, but with internal iteration they are at least possible, whereas with external iteration, they are not.)</a:t>
            </a:r>
          </a:p>
          <a:p>
            <a:pPr lvl="1"/>
            <a:r>
              <a:rPr lang="en-CA" dirty="0"/>
              <a:t>Internal iteration lends itself to a programming style where operations can be "pipelined" together</a:t>
            </a:r>
          </a:p>
        </p:txBody>
      </p:sp>
    </p:spTree>
    <p:extLst>
      <p:ext uri="{BB962C8B-B14F-4D97-AF65-F5344CB8AC3E}">
        <p14:creationId xmlns:p14="http://schemas.microsoft.com/office/powerpoint/2010/main" val="2390090462"/>
      </p:ext>
    </p:extLst>
  </p:cSld>
  <p:clrMapOvr>
    <a:masterClrMapping/>
  </p:clrMapOvr>
  <p:transition spd="med" advTm="12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Topic 0 : Java 7</a:t>
            </a:r>
            <a:endParaRPr lang="en-CA" dirty="0"/>
          </a:p>
        </p:txBody>
      </p:sp>
      <p:sp>
        <p:nvSpPr>
          <p:cNvPr id="3" name="Rectangle 2"/>
          <p:cNvSpPr/>
          <p:nvPr/>
        </p:nvSpPr>
        <p:spPr>
          <a:xfrm>
            <a:off x="527049" y="982177"/>
            <a:ext cx="8086725" cy="4893647"/>
          </a:xfrm>
          <a:prstGeom prst="rect">
            <a:avLst/>
          </a:prstGeom>
        </p:spPr>
        <p:txBody>
          <a:bodyPr wrap="square">
            <a:spAutoFit/>
          </a:bodyPr>
          <a:lstStyle/>
          <a:p>
            <a:pPr algn="l"/>
            <a:r>
              <a:rPr lang="en-US" dirty="0" smtClean="0">
                <a:effectLst/>
              </a:rPr>
              <a:t>Before leaving Java 7, do not forget what it brings and put it in action in your code:</a:t>
            </a:r>
          </a:p>
          <a:p>
            <a:pPr marL="342900" indent="-342900" algn="l">
              <a:buFont typeface="Arial" panose="020B0604020202020204" pitchFamily="34" charset="0"/>
              <a:buChar char="•"/>
            </a:pPr>
            <a:r>
              <a:rPr lang="en-US" dirty="0" smtClean="0">
                <a:effectLst/>
              </a:rPr>
              <a:t>fork/join </a:t>
            </a:r>
            <a:r>
              <a:rPr lang="en-US" dirty="0" smtClean="0"/>
              <a:t>framework and Concurrency </a:t>
            </a:r>
            <a:r>
              <a:rPr lang="en-US" dirty="0"/>
              <a:t>utilities </a:t>
            </a:r>
            <a:r>
              <a:rPr lang="en-US" dirty="0" smtClean="0"/>
              <a:t>(JSR 166)</a:t>
            </a:r>
            <a:endParaRPr lang="en-US" dirty="0" smtClean="0">
              <a:effectLst/>
            </a:endParaRPr>
          </a:p>
          <a:p>
            <a:pPr marL="342900" indent="-342900" algn="l">
              <a:buFont typeface="Arial" panose="020B0604020202020204" pitchFamily="34" charset="0"/>
              <a:buChar char="•"/>
            </a:pPr>
            <a:r>
              <a:rPr lang="en-US" dirty="0" smtClean="0"/>
              <a:t>NIO2</a:t>
            </a:r>
          </a:p>
          <a:p>
            <a:pPr marL="342900" indent="-342900" algn="l">
              <a:buFont typeface="Arial" panose="020B0604020202020204" pitchFamily="34" charset="0"/>
              <a:buChar char="•"/>
            </a:pPr>
            <a:r>
              <a:rPr lang="en-US" dirty="0" smtClean="0"/>
              <a:t>Java </a:t>
            </a:r>
            <a:r>
              <a:rPr lang="en-US" dirty="0"/>
              <a:t>XML - JAXP, JAXB, and JAX-WS</a:t>
            </a:r>
          </a:p>
          <a:p>
            <a:pPr marL="342900" indent="-342900" algn="l">
              <a:buFont typeface="Arial" panose="020B0604020202020204" pitchFamily="34" charset="0"/>
              <a:buChar char="•"/>
            </a:pPr>
            <a:r>
              <a:rPr lang="en-US" dirty="0"/>
              <a:t>Java Programming </a:t>
            </a:r>
            <a:r>
              <a:rPr lang="en-US" dirty="0" smtClean="0"/>
              <a:t>Language Enhancements (Coin / JSR 334)</a:t>
            </a:r>
            <a:endParaRPr lang="en-US" dirty="0"/>
          </a:p>
          <a:p>
            <a:pPr marL="800100" lvl="1" indent="-342900" algn="l">
              <a:buFont typeface="Arial" panose="020B0604020202020204" pitchFamily="34" charset="0"/>
              <a:buChar char="•"/>
            </a:pPr>
            <a:r>
              <a:rPr lang="en-US" dirty="0" smtClean="0"/>
              <a:t>Binary </a:t>
            </a:r>
            <a:r>
              <a:rPr lang="en-US" dirty="0"/>
              <a:t>Literals</a:t>
            </a:r>
          </a:p>
          <a:p>
            <a:pPr marL="800100" lvl="1" indent="-342900" algn="l">
              <a:buFont typeface="Arial" panose="020B0604020202020204" pitchFamily="34" charset="0"/>
              <a:buChar char="•"/>
            </a:pPr>
            <a:r>
              <a:rPr lang="en-US" dirty="0" smtClean="0"/>
              <a:t>Strings </a:t>
            </a:r>
            <a:r>
              <a:rPr lang="en-US" dirty="0"/>
              <a:t>in switch Statements</a:t>
            </a:r>
          </a:p>
          <a:p>
            <a:pPr marL="800100" lvl="1" indent="-342900" algn="l">
              <a:buFont typeface="Arial" panose="020B0604020202020204" pitchFamily="34" charset="0"/>
              <a:buChar char="•"/>
            </a:pPr>
            <a:r>
              <a:rPr lang="en-US" dirty="0" smtClean="0"/>
              <a:t>The </a:t>
            </a:r>
            <a:r>
              <a:rPr lang="en-US" dirty="0"/>
              <a:t>try-with-resources Statement</a:t>
            </a:r>
          </a:p>
          <a:p>
            <a:pPr marL="800100" lvl="1" indent="-342900" algn="l">
              <a:buFont typeface="Arial" panose="020B0604020202020204" pitchFamily="34" charset="0"/>
              <a:buChar char="•"/>
            </a:pPr>
            <a:r>
              <a:rPr lang="en-US" dirty="0" smtClean="0"/>
              <a:t>Catching </a:t>
            </a:r>
            <a:r>
              <a:rPr lang="en-US" dirty="0"/>
              <a:t>Multiple Exception Types and </a:t>
            </a:r>
            <a:r>
              <a:rPr lang="en-US" dirty="0" err="1"/>
              <a:t>Rethrowing</a:t>
            </a:r>
            <a:r>
              <a:rPr lang="en-US" dirty="0"/>
              <a:t> Exceptions with Improved Type Checking</a:t>
            </a:r>
          </a:p>
          <a:p>
            <a:pPr marL="800100" lvl="1" indent="-342900" algn="l">
              <a:buFont typeface="Arial" panose="020B0604020202020204" pitchFamily="34" charset="0"/>
              <a:buChar char="•"/>
            </a:pPr>
            <a:r>
              <a:rPr lang="en-US" dirty="0" smtClean="0"/>
              <a:t>Underscores </a:t>
            </a:r>
            <a:r>
              <a:rPr lang="en-US" dirty="0"/>
              <a:t>in Numeric Literals</a:t>
            </a:r>
          </a:p>
          <a:p>
            <a:pPr marL="800100" lvl="1" indent="-342900" algn="l">
              <a:buFont typeface="Arial" panose="020B0604020202020204" pitchFamily="34" charset="0"/>
              <a:buChar char="•"/>
            </a:pPr>
            <a:r>
              <a:rPr lang="en-US" dirty="0" smtClean="0"/>
              <a:t>Type </a:t>
            </a:r>
            <a:r>
              <a:rPr lang="en-US" dirty="0"/>
              <a:t>Inference for Generic Instance Creation</a:t>
            </a:r>
            <a:endParaRPr lang="en-US" dirty="0">
              <a:effectLst/>
            </a:endParaRPr>
          </a:p>
        </p:txBody>
      </p:sp>
    </p:spTree>
    <p:extLst>
      <p:ext uri="{BB962C8B-B14F-4D97-AF65-F5344CB8AC3E}">
        <p14:creationId xmlns:p14="http://schemas.microsoft.com/office/powerpoint/2010/main" val="4187553312"/>
      </p:ext>
    </p:extLst>
  </p:cSld>
  <p:clrMapOvr>
    <a:masterClrMapping/>
  </p:clrMapOvr>
  <p:transition spd="med" advTm="1200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CA" sz="2000" dirty="0" smtClean="0"/>
              <a:t>Topic 3-1 : Collections iteration, </a:t>
            </a:r>
            <a:r>
              <a:rPr lang="en-CA" sz="2000" dirty="0" err="1" smtClean="0"/>
              <a:t>forEach</a:t>
            </a:r>
            <a:r>
              <a:rPr lang="en-CA" sz="2000" dirty="0" smtClean="0"/>
              <a:t>() and method chaining 3/5</a:t>
            </a:r>
            <a:endParaRPr lang="en-US" sz="2000" dirty="0"/>
          </a:p>
        </p:txBody>
      </p:sp>
      <p:sp>
        <p:nvSpPr>
          <p:cNvPr id="68611" name="Rectangle 3"/>
          <p:cNvSpPr>
            <a:spLocks noGrp="1" noChangeArrowheads="1"/>
          </p:cNvSpPr>
          <p:nvPr>
            <p:ph idx="1"/>
          </p:nvPr>
        </p:nvSpPr>
        <p:spPr>
          <a:xfrm>
            <a:off x="528638" y="986825"/>
            <a:ext cx="8085137" cy="5280810"/>
          </a:xfrm>
        </p:spPr>
        <p:txBody>
          <a:bodyPr numCol="2"/>
          <a:lstStyle/>
          <a:p>
            <a:r>
              <a:rPr lang="en-CA" sz="1400" dirty="0" err="1" smtClean="0"/>
              <a:t>forEach</a:t>
            </a:r>
            <a:r>
              <a:rPr lang="en-CA" sz="1400" dirty="0" smtClean="0"/>
              <a:t>() does not return the original collection so there is no way to write </a:t>
            </a:r>
            <a:r>
              <a:rPr lang="en-CA" sz="1400" dirty="0" err="1" smtClean="0"/>
              <a:t>myCollection.forEach</a:t>
            </a:r>
            <a:r>
              <a:rPr lang="en-CA" sz="1400" dirty="0" smtClean="0"/>
              <a:t>(…).</a:t>
            </a:r>
            <a:r>
              <a:rPr lang="en-CA" sz="1400" dirty="0" err="1" smtClean="0"/>
              <a:t>forEach</a:t>
            </a:r>
            <a:r>
              <a:rPr lang="en-CA" sz="1400" dirty="0" smtClean="0"/>
              <a:t>…). </a:t>
            </a:r>
            <a:r>
              <a:rPr lang="en-CA" sz="1400" dirty="0" err="1" smtClean="0"/>
              <a:t>forEach</a:t>
            </a:r>
            <a:r>
              <a:rPr lang="en-CA" sz="1400" dirty="0" smtClean="0"/>
              <a:t>() is to be set as the last operation.</a:t>
            </a:r>
          </a:p>
          <a:p>
            <a:r>
              <a:rPr lang="en-CA" sz="1400" dirty="0" smtClean="0"/>
              <a:t>The Stream interface provides for debugging purpose peek(…) which is similar to </a:t>
            </a:r>
            <a:r>
              <a:rPr lang="en-CA" sz="1400" dirty="0" err="1" smtClean="0"/>
              <a:t>forEach</a:t>
            </a:r>
            <a:r>
              <a:rPr lang="en-CA" sz="1400" dirty="0" smtClean="0"/>
              <a:t>() and which allows chaining </a:t>
            </a:r>
            <a:r>
              <a:rPr lang="en-CA" sz="1400" dirty="0" err="1" smtClean="0"/>
              <a:t>myStream.peek</a:t>
            </a:r>
            <a:r>
              <a:rPr lang="en-CA" sz="1400" dirty="0" smtClean="0"/>
              <a:t>(…).peek(…).</a:t>
            </a:r>
          </a:p>
          <a:p>
            <a:r>
              <a:rPr lang="en-CA" sz="1400" dirty="0" smtClean="0"/>
              <a:t>The way to understand the question is that dealing with a collection we usually do the following:</a:t>
            </a:r>
          </a:p>
          <a:p>
            <a:pPr lvl="1"/>
            <a:r>
              <a:rPr lang="en-CA" sz="1200" dirty="0" smtClean="0"/>
              <a:t>Iterate on the collection and in any order	</a:t>
            </a:r>
          </a:p>
          <a:p>
            <a:pPr lvl="1"/>
            <a:r>
              <a:rPr lang="en-CA" sz="1200" dirty="0" smtClean="0"/>
              <a:t>Filter it</a:t>
            </a:r>
          </a:p>
          <a:p>
            <a:pPr lvl="1"/>
            <a:r>
              <a:rPr lang="en-CA" sz="1200" dirty="0" smtClean="0"/>
              <a:t>Sort it</a:t>
            </a:r>
          </a:p>
          <a:p>
            <a:pPr lvl="1"/>
            <a:r>
              <a:rPr lang="en-CA" sz="1200" dirty="0" smtClean="0"/>
              <a:t>Transform the values</a:t>
            </a:r>
          </a:p>
          <a:p>
            <a:pPr lvl="1"/>
            <a:r>
              <a:rPr lang="en-CA" sz="1200" dirty="0" smtClean="0"/>
              <a:t>Collect the elements filtered or not somewhere in a new collection or creating some statistics (e.g. count).</a:t>
            </a:r>
          </a:p>
          <a:p>
            <a:r>
              <a:rPr lang="en-CA" sz="1400" dirty="0" smtClean="0"/>
              <a:t>Another collection can be involved in nested loops.</a:t>
            </a:r>
          </a:p>
          <a:p>
            <a:r>
              <a:rPr lang="en-CA" sz="1400" dirty="0" smtClean="0"/>
              <a:t>Let’s try to do it with a collection of Cars that we will sort, filter, transform and then make a count.</a:t>
            </a:r>
          </a:p>
          <a:p>
            <a:pPr marL="0" indent="0">
              <a:buNone/>
            </a:pPr>
            <a:r>
              <a:rPr lang="en-US" sz="1200" dirty="0" smtClean="0">
                <a:solidFill>
                  <a:schemeClr val="tx1"/>
                </a:solidFill>
              </a:rPr>
              <a:t>/**</a:t>
            </a:r>
            <a:endParaRPr lang="en-US" sz="1200" dirty="0">
              <a:solidFill>
                <a:schemeClr val="tx1"/>
              </a:solidFill>
            </a:endParaRPr>
          </a:p>
          <a:p>
            <a:pPr marL="0" indent="0">
              <a:buNone/>
            </a:pPr>
            <a:r>
              <a:rPr lang="en-US" sz="1200" dirty="0">
                <a:solidFill>
                  <a:schemeClr val="tx1"/>
                </a:solidFill>
              </a:rPr>
              <a:t> * An enumeration is some kind of </a:t>
            </a:r>
            <a:r>
              <a:rPr lang="en-US" sz="1200" dirty="0" smtClean="0">
                <a:solidFill>
                  <a:schemeClr val="tx1"/>
                </a:solidFill>
              </a:rPr>
              <a:t>R/O ordered </a:t>
            </a:r>
            <a:r>
              <a:rPr lang="en-US" sz="1200" dirty="0">
                <a:solidFill>
                  <a:schemeClr val="tx1"/>
                </a:solidFill>
              </a:rPr>
              <a:t>collection</a:t>
            </a:r>
          </a:p>
          <a:p>
            <a:pPr marL="0" indent="0">
              <a:buNone/>
            </a:pPr>
            <a:r>
              <a:rPr lang="en-US" sz="1200" dirty="0">
                <a:solidFill>
                  <a:schemeClr val="tx1"/>
                </a:solidFill>
              </a:rPr>
              <a:t> */</a:t>
            </a:r>
          </a:p>
          <a:p>
            <a:pPr marL="0" indent="0">
              <a:buNone/>
            </a:pPr>
            <a:r>
              <a:rPr lang="en-US" sz="1200" dirty="0">
                <a:solidFill>
                  <a:srgbClr val="000000"/>
                </a:solidFill>
              </a:rPr>
              <a:t>enum Car {</a:t>
            </a:r>
          </a:p>
          <a:p>
            <a:pPr marL="0" indent="0">
              <a:buNone/>
            </a:pPr>
            <a:r>
              <a:rPr lang="en-US" sz="1200" dirty="0" smtClean="0">
                <a:solidFill>
                  <a:srgbClr val="000000"/>
                </a:solidFill>
              </a:rPr>
              <a:t>	FORESTER</a:t>
            </a:r>
            <a:r>
              <a:rPr lang="en-US" sz="1200" dirty="0">
                <a:solidFill>
                  <a:srgbClr val="000000"/>
                </a:solidFill>
              </a:rPr>
              <a:t>("Subaru", "Forester", 1998), //</a:t>
            </a:r>
          </a:p>
          <a:p>
            <a:pPr marL="0" indent="0">
              <a:buNone/>
            </a:pPr>
            <a:r>
              <a:rPr lang="en-US" sz="1200" dirty="0" smtClean="0">
                <a:solidFill>
                  <a:srgbClr val="000000"/>
                </a:solidFill>
              </a:rPr>
              <a:t>	ACCORD</a:t>
            </a:r>
            <a:r>
              <a:rPr lang="en-US" sz="1200" dirty="0">
                <a:solidFill>
                  <a:srgbClr val="000000"/>
                </a:solidFill>
              </a:rPr>
              <a:t>("Honda", "Accord", 1997), //</a:t>
            </a:r>
          </a:p>
          <a:p>
            <a:pPr marL="0" indent="0">
              <a:buNone/>
            </a:pPr>
            <a:r>
              <a:rPr lang="en-US" sz="1200" dirty="0" smtClean="0">
                <a:solidFill>
                  <a:srgbClr val="000000"/>
                </a:solidFill>
              </a:rPr>
              <a:t>	ECHO</a:t>
            </a:r>
            <a:r>
              <a:rPr lang="en-US" sz="1200" dirty="0">
                <a:solidFill>
                  <a:srgbClr val="000000"/>
                </a:solidFill>
              </a:rPr>
              <a:t>("Toyota", "Echo", 2000), //</a:t>
            </a:r>
          </a:p>
          <a:p>
            <a:pPr marL="0" indent="0">
              <a:buNone/>
            </a:pPr>
            <a:r>
              <a:rPr lang="en-US" sz="1200" dirty="0" smtClean="0">
                <a:solidFill>
                  <a:srgbClr val="000000"/>
                </a:solidFill>
              </a:rPr>
              <a:t>	RAV4</a:t>
            </a:r>
            <a:r>
              <a:rPr lang="en-US" sz="1200" dirty="0">
                <a:solidFill>
                  <a:srgbClr val="000000"/>
                </a:solidFill>
              </a:rPr>
              <a:t>("Toyota", "Rav4", 2000), //</a:t>
            </a:r>
          </a:p>
          <a:p>
            <a:pPr marL="0" indent="0">
              <a:buNone/>
            </a:pPr>
            <a:r>
              <a:rPr lang="en-US" sz="1200" dirty="0" smtClean="0">
                <a:solidFill>
                  <a:srgbClr val="000000"/>
                </a:solidFill>
              </a:rPr>
              <a:t>	Escort</a:t>
            </a:r>
            <a:r>
              <a:rPr lang="en-US" sz="1200" dirty="0">
                <a:solidFill>
                  <a:srgbClr val="000000"/>
                </a:solidFill>
              </a:rPr>
              <a:t>("Ford", "Escort", 1984), //</a:t>
            </a:r>
          </a:p>
          <a:p>
            <a:pPr marL="0" indent="0">
              <a:buNone/>
            </a:pPr>
            <a:r>
              <a:rPr lang="en-US" sz="1200" dirty="0" smtClean="0">
                <a:solidFill>
                  <a:srgbClr val="000000"/>
                </a:solidFill>
              </a:rPr>
              <a:t>	</a:t>
            </a:r>
            <a:r>
              <a:rPr lang="en-US" sz="1200" dirty="0" err="1" smtClean="0">
                <a:solidFill>
                  <a:srgbClr val="000000"/>
                </a:solidFill>
              </a:rPr>
              <a:t>ModelT</a:t>
            </a:r>
            <a:r>
              <a:rPr lang="en-US" sz="1200" dirty="0">
                <a:solidFill>
                  <a:srgbClr val="000000"/>
                </a:solidFill>
              </a:rPr>
              <a:t>("Ford", "Model-T", 1920);//</a:t>
            </a:r>
          </a:p>
          <a:p>
            <a:pPr marL="0" indent="0">
              <a:buNone/>
            </a:pPr>
            <a:r>
              <a:rPr lang="en-US" sz="1200" dirty="0">
                <a:solidFill>
                  <a:srgbClr val="000000"/>
                </a:solidFill>
              </a:rPr>
              <a:t>final String brand;</a:t>
            </a:r>
          </a:p>
          <a:p>
            <a:pPr marL="0" indent="0">
              <a:buNone/>
            </a:pPr>
            <a:r>
              <a:rPr lang="en-US" sz="1200" dirty="0">
                <a:solidFill>
                  <a:srgbClr val="000000"/>
                </a:solidFill>
              </a:rPr>
              <a:t>final String model;</a:t>
            </a:r>
          </a:p>
          <a:p>
            <a:pPr marL="0" indent="0">
              <a:buNone/>
            </a:pPr>
            <a:r>
              <a:rPr lang="en-US" sz="1200" dirty="0">
                <a:solidFill>
                  <a:srgbClr val="000000"/>
                </a:solidFill>
              </a:rPr>
              <a:t>final </a:t>
            </a:r>
            <a:r>
              <a:rPr lang="en-US" sz="1200" dirty="0" err="1">
                <a:solidFill>
                  <a:srgbClr val="000000"/>
                </a:solidFill>
              </a:rPr>
              <a:t>int</a:t>
            </a:r>
            <a:r>
              <a:rPr lang="en-US" sz="1200" dirty="0">
                <a:solidFill>
                  <a:srgbClr val="000000"/>
                </a:solidFill>
              </a:rPr>
              <a:t> year;</a:t>
            </a:r>
          </a:p>
          <a:p>
            <a:pPr marL="0" indent="0">
              <a:buNone/>
            </a:pPr>
            <a:endParaRPr lang="en-US" sz="1200" dirty="0">
              <a:solidFill>
                <a:srgbClr val="000000"/>
              </a:solidFill>
            </a:endParaRPr>
          </a:p>
          <a:p>
            <a:pPr marL="0" indent="0">
              <a:buNone/>
            </a:pPr>
            <a:r>
              <a:rPr lang="en-US" sz="1200" dirty="0">
                <a:solidFill>
                  <a:srgbClr val="000000"/>
                </a:solidFill>
              </a:rPr>
              <a:t>Car(String brand, String model, </a:t>
            </a:r>
            <a:r>
              <a:rPr lang="en-US" sz="1200" dirty="0" err="1">
                <a:solidFill>
                  <a:srgbClr val="000000"/>
                </a:solidFill>
              </a:rPr>
              <a:t>int</a:t>
            </a:r>
            <a:r>
              <a:rPr lang="en-US" sz="1200" dirty="0">
                <a:solidFill>
                  <a:srgbClr val="000000"/>
                </a:solidFill>
              </a:rPr>
              <a:t> year) {</a:t>
            </a:r>
          </a:p>
          <a:p>
            <a:pPr marL="0" indent="0">
              <a:buNone/>
            </a:pPr>
            <a:r>
              <a:rPr lang="en-US" sz="1200" dirty="0" smtClean="0">
                <a:solidFill>
                  <a:srgbClr val="000000"/>
                </a:solidFill>
              </a:rPr>
              <a:t>	</a:t>
            </a:r>
            <a:r>
              <a:rPr lang="en-US" sz="1200" dirty="0" err="1" smtClean="0">
                <a:solidFill>
                  <a:srgbClr val="000000"/>
                </a:solidFill>
              </a:rPr>
              <a:t>this.brand</a:t>
            </a:r>
            <a:r>
              <a:rPr lang="en-US" sz="1200" dirty="0" smtClean="0">
                <a:solidFill>
                  <a:srgbClr val="000000"/>
                </a:solidFill>
              </a:rPr>
              <a:t> </a:t>
            </a:r>
            <a:r>
              <a:rPr lang="en-US" sz="1200" dirty="0">
                <a:solidFill>
                  <a:srgbClr val="000000"/>
                </a:solidFill>
              </a:rPr>
              <a:t>= brand;</a:t>
            </a:r>
          </a:p>
          <a:p>
            <a:pPr marL="0" indent="0">
              <a:buNone/>
            </a:pPr>
            <a:r>
              <a:rPr lang="en-US" sz="1200" dirty="0" smtClean="0">
                <a:solidFill>
                  <a:srgbClr val="000000"/>
                </a:solidFill>
              </a:rPr>
              <a:t>	</a:t>
            </a:r>
            <a:r>
              <a:rPr lang="en-US" sz="1200" dirty="0" err="1" smtClean="0">
                <a:solidFill>
                  <a:srgbClr val="000000"/>
                </a:solidFill>
              </a:rPr>
              <a:t>this.model</a:t>
            </a:r>
            <a:r>
              <a:rPr lang="en-US" sz="1200" dirty="0" smtClean="0">
                <a:solidFill>
                  <a:srgbClr val="000000"/>
                </a:solidFill>
              </a:rPr>
              <a:t> </a:t>
            </a:r>
            <a:r>
              <a:rPr lang="en-US" sz="1200" dirty="0">
                <a:solidFill>
                  <a:srgbClr val="000000"/>
                </a:solidFill>
              </a:rPr>
              <a:t>= model;</a:t>
            </a:r>
          </a:p>
          <a:p>
            <a:pPr marL="0" indent="0">
              <a:buNone/>
            </a:pPr>
            <a:r>
              <a:rPr lang="en-US" sz="1200" dirty="0" smtClean="0">
                <a:solidFill>
                  <a:srgbClr val="000000"/>
                </a:solidFill>
              </a:rPr>
              <a:t>	</a:t>
            </a:r>
            <a:r>
              <a:rPr lang="en-US" sz="1200" dirty="0" err="1" smtClean="0">
                <a:solidFill>
                  <a:srgbClr val="000000"/>
                </a:solidFill>
              </a:rPr>
              <a:t>this.year</a:t>
            </a:r>
            <a:r>
              <a:rPr lang="en-US" sz="1200" dirty="0" smtClean="0">
                <a:solidFill>
                  <a:srgbClr val="000000"/>
                </a:solidFill>
              </a:rPr>
              <a:t> </a:t>
            </a:r>
            <a:r>
              <a:rPr lang="en-US" sz="1200" dirty="0">
                <a:solidFill>
                  <a:srgbClr val="000000"/>
                </a:solidFill>
              </a:rPr>
              <a:t>= year;</a:t>
            </a:r>
          </a:p>
          <a:p>
            <a:pPr marL="0" indent="0">
              <a:buNone/>
            </a:pPr>
            <a:r>
              <a:rPr lang="en-US" sz="1200" dirty="0" smtClean="0">
                <a:solidFill>
                  <a:srgbClr val="000000"/>
                </a:solidFill>
              </a:rPr>
              <a:t>}</a:t>
            </a:r>
            <a:br>
              <a:rPr lang="en-US" sz="1200" dirty="0" smtClean="0">
                <a:solidFill>
                  <a:srgbClr val="000000"/>
                </a:solidFill>
              </a:rPr>
            </a:br>
            <a:r>
              <a:rPr lang="en-US" sz="1200" dirty="0" smtClean="0">
                <a:solidFill>
                  <a:schemeClr val="tx1"/>
                </a:solidFill>
              </a:rPr>
              <a:t>… // getters there</a:t>
            </a:r>
            <a:endParaRPr lang="en-US" sz="1200" dirty="0">
              <a:solidFill>
                <a:schemeClr val="tx1"/>
              </a:solidFill>
            </a:endParaRPr>
          </a:p>
        </p:txBody>
      </p:sp>
    </p:spTree>
    <p:extLst>
      <p:ext uri="{BB962C8B-B14F-4D97-AF65-F5344CB8AC3E}">
        <p14:creationId xmlns:p14="http://schemas.microsoft.com/office/powerpoint/2010/main" val="3861540354"/>
      </p:ext>
    </p:extLst>
  </p:cSld>
  <p:clrMapOvr>
    <a:masterClrMapping/>
  </p:clrMapOvr>
  <p:transition spd="med" advTm="1200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CA" sz="2000" dirty="0" smtClean="0"/>
              <a:t>Topic 3-1 : Collections iteration, </a:t>
            </a:r>
            <a:r>
              <a:rPr lang="en-CA" sz="2000" dirty="0" err="1" smtClean="0"/>
              <a:t>forEach</a:t>
            </a:r>
            <a:r>
              <a:rPr lang="en-CA" sz="2000" dirty="0" smtClean="0"/>
              <a:t>() and method chaining 4/5</a:t>
            </a:r>
            <a:endParaRPr lang="en-US" sz="2000" dirty="0"/>
          </a:p>
        </p:txBody>
      </p:sp>
      <p:sp>
        <p:nvSpPr>
          <p:cNvPr id="68611" name="Rectangle 3"/>
          <p:cNvSpPr>
            <a:spLocks noGrp="1" noChangeArrowheads="1"/>
          </p:cNvSpPr>
          <p:nvPr>
            <p:ph idx="1"/>
          </p:nvPr>
        </p:nvSpPr>
        <p:spPr>
          <a:xfrm>
            <a:off x="528638" y="885825"/>
            <a:ext cx="8085137" cy="5143016"/>
          </a:xfrm>
        </p:spPr>
        <p:txBody>
          <a:bodyPr numCol="1"/>
          <a:lstStyle/>
          <a:p>
            <a:pPr algn="just"/>
            <a:r>
              <a:rPr lang="en-US" sz="1100" dirty="0">
                <a:solidFill>
                  <a:srgbClr val="000000"/>
                </a:solidFill>
              </a:rPr>
              <a:t>static void </a:t>
            </a:r>
            <a:r>
              <a:rPr lang="en-US" sz="1100" dirty="0" err="1">
                <a:solidFill>
                  <a:srgbClr val="000000"/>
                </a:solidFill>
              </a:rPr>
              <a:t>oldWay</a:t>
            </a:r>
            <a:r>
              <a:rPr lang="en-US" sz="1100" dirty="0">
                <a:solidFill>
                  <a:srgbClr val="000000"/>
                </a:solidFill>
              </a:rPr>
              <a:t>() {</a:t>
            </a:r>
          </a:p>
          <a:p>
            <a:pPr marL="350838" lvl="1" indent="0" algn="just">
              <a:buNone/>
            </a:pPr>
            <a:r>
              <a:rPr lang="en-US" sz="1100" dirty="0">
                <a:solidFill>
                  <a:schemeClr val="tx1"/>
                </a:solidFill>
              </a:rPr>
              <a:t>// select the first 3 different brands</a:t>
            </a:r>
          </a:p>
          <a:p>
            <a:pPr marL="350838" lvl="1" indent="0" algn="just">
              <a:buNone/>
            </a:pPr>
            <a:r>
              <a:rPr lang="en-US" sz="1100" dirty="0">
                <a:solidFill>
                  <a:schemeClr val="tx1"/>
                </a:solidFill>
              </a:rPr>
              <a:t>// </a:t>
            </a:r>
            <a:r>
              <a:rPr lang="en-US" sz="1100" dirty="0" err="1">
                <a:solidFill>
                  <a:schemeClr val="tx1"/>
                </a:solidFill>
              </a:rPr>
              <a:t>TreeSet</a:t>
            </a:r>
            <a:r>
              <a:rPr lang="en-US" sz="1100" dirty="0">
                <a:solidFill>
                  <a:schemeClr val="tx1"/>
                </a:solidFill>
              </a:rPr>
              <a:t> automatically sorts by natural order</a:t>
            </a:r>
          </a:p>
          <a:p>
            <a:pPr marL="350838" lvl="1" indent="0" algn="just">
              <a:buNone/>
            </a:pPr>
            <a:r>
              <a:rPr lang="en-US" sz="1100" dirty="0">
                <a:solidFill>
                  <a:srgbClr val="000000"/>
                </a:solidFill>
              </a:rPr>
              <a:t>Set&lt;String&gt; brands = new </a:t>
            </a:r>
            <a:r>
              <a:rPr lang="en-US" sz="1100" dirty="0" err="1">
                <a:solidFill>
                  <a:srgbClr val="000000"/>
                </a:solidFill>
              </a:rPr>
              <a:t>TreeSet</a:t>
            </a:r>
            <a:r>
              <a:rPr lang="en-US" sz="1100" dirty="0">
                <a:solidFill>
                  <a:srgbClr val="000000"/>
                </a:solidFill>
              </a:rPr>
              <a:t>&lt;&gt;();</a:t>
            </a:r>
          </a:p>
          <a:p>
            <a:pPr marL="350838" lvl="1" indent="0" algn="just">
              <a:buNone/>
            </a:pPr>
            <a:r>
              <a:rPr lang="en-US" sz="1100" dirty="0">
                <a:solidFill>
                  <a:srgbClr val="000000"/>
                </a:solidFill>
              </a:rPr>
              <a:t>for (Car </a:t>
            </a:r>
            <a:r>
              <a:rPr lang="en-US" sz="1100" dirty="0" err="1">
                <a:solidFill>
                  <a:srgbClr val="000000"/>
                </a:solidFill>
              </a:rPr>
              <a:t>car</a:t>
            </a:r>
            <a:r>
              <a:rPr lang="en-US" sz="1100" dirty="0">
                <a:solidFill>
                  <a:srgbClr val="000000"/>
                </a:solidFill>
              </a:rPr>
              <a:t> : </a:t>
            </a:r>
            <a:r>
              <a:rPr lang="en-US" sz="1100" dirty="0" err="1">
                <a:solidFill>
                  <a:srgbClr val="000000"/>
                </a:solidFill>
              </a:rPr>
              <a:t>Car.values</a:t>
            </a:r>
            <a:r>
              <a:rPr lang="en-US" sz="1100" dirty="0">
                <a:solidFill>
                  <a:srgbClr val="000000"/>
                </a:solidFill>
              </a:rPr>
              <a:t>()) {</a:t>
            </a:r>
          </a:p>
          <a:p>
            <a:pPr marL="684213" lvl="2" indent="0" algn="just">
              <a:buNone/>
            </a:pPr>
            <a:r>
              <a:rPr lang="en-US" sz="1100" dirty="0" smtClean="0">
                <a:solidFill>
                  <a:srgbClr val="000000"/>
                </a:solidFill>
              </a:rPr>
              <a:t>if </a:t>
            </a:r>
            <a:r>
              <a:rPr lang="en-US" sz="1100" dirty="0">
                <a:solidFill>
                  <a:srgbClr val="000000"/>
                </a:solidFill>
              </a:rPr>
              <a:t>(</a:t>
            </a:r>
            <a:r>
              <a:rPr lang="en-US" sz="1100" dirty="0" err="1">
                <a:solidFill>
                  <a:srgbClr val="000000"/>
                </a:solidFill>
              </a:rPr>
              <a:t>car.getYear</a:t>
            </a:r>
            <a:r>
              <a:rPr lang="en-US" sz="1100" dirty="0">
                <a:solidFill>
                  <a:srgbClr val="000000"/>
                </a:solidFill>
              </a:rPr>
              <a:t>() &gt; 1930) </a:t>
            </a:r>
            <a:r>
              <a:rPr lang="en-US" sz="1100" dirty="0" smtClean="0">
                <a:solidFill>
                  <a:schemeClr val="tx1"/>
                </a:solidFill>
              </a:rPr>
              <a:t>{</a:t>
            </a:r>
            <a:r>
              <a:rPr lang="en-US" sz="1100" dirty="0">
                <a:solidFill>
                  <a:schemeClr val="tx1"/>
                </a:solidFill>
              </a:rPr>
              <a:t>// filter by </a:t>
            </a:r>
            <a:r>
              <a:rPr lang="en-US" sz="1100" dirty="0" smtClean="0">
                <a:solidFill>
                  <a:schemeClr val="tx1"/>
                </a:solidFill>
              </a:rPr>
              <a:t>year</a:t>
            </a:r>
            <a:endParaRPr lang="en-US" sz="1100" dirty="0">
              <a:solidFill>
                <a:schemeClr val="tx1"/>
              </a:solidFill>
            </a:endParaRPr>
          </a:p>
          <a:p>
            <a:pPr marL="684213" lvl="2" indent="0" algn="just">
              <a:buNone/>
            </a:pPr>
            <a:r>
              <a:rPr lang="en-US" sz="1100" dirty="0">
                <a:solidFill>
                  <a:schemeClr val="tx1"/>
                </a:solidFill>
              </a:rPr>
              <a:t>// extract the brand and </a:t>
            </a:r>
            <a:r>
              <a:rPr lang="en-US" sz="1100" dirty="0" smtClean="0">
                <a:solidFill>
                  <a:schemeClr val="tx1"/>
                </a:solidFill>
              </a:rPr>
              <a:t>transformation then store </a:t>
            </a:r>
            <a:r>
              <a:rPr lang="en-US" sz="1100" dirty="0">
                <a:solidFill>
                  <a:schemeClr val="tx1"/>
                </a:solidFill>
              </a:rPr>
              <a:t>it</a:t>
            </a:r>
          </a:p>
          <a:p>
            <a:pPr marL="684213" lvl="2" indent="0" algn="just">
              <a:buNone/>
            </a:pPr>
            <a:r>
              <a:rPr lang="en-US" sz="1100" dirty="0" smtClean="0">
                <a:solidFill>
                  <a:srgbClr val="000000"/>
                </a:solidFill>
              </a:rPr>
              <a:t>	</a:t>
            </a:r>
            <a:r>
              <a:rPr lang="en-US" sz="1100" dirty="0" err="1" smtClean="0">
                <a:solidFill>
                  <a:srgbClr val="000000"/>
                </a:solidFill>
              </a:rPr>
              <a:t>brands.add</a:t>
            </a:r>
            <a:r>
              <a:rPr lang="en-US" sz="1100" dirty="0" smtClean="0">
                <a:solidFill>
                  <a:srgbClr val="000000"/>
                </a:solidFill>
              </a:rPr>
              <a:t>(</a:t>
            </a:r>
            <a:r>
              <a:rPr lang="en-US" sz="1100" dirty="0" err="1" smtClean="0">
                <a:solidFill>
                  <a:srgbClr val="000000"/>
                </a:solidFill>
              </a:rPr>
              <a:t>car.getBrand</a:t>
            </a:r>
            <a:r>
              <a:rPr lang="en-US" sz="1100" dirty="0">
                <a:solidFill>
                  <a:srgbClr val="000000"/>
                </a:solidFill>
              </a:rPr>
              <a:t>().</a:t>
            </a:r>
            <a:r>
              <a:rPr lang="en-US" sz="1100" dirty="0" err="1">
                <a:solidFill>
                  <a:srgbClr val="000000"/>
                </a:solidFill>
              </a:rPr>
              <a:t>toUpperCase</a:t>
            </a:r>
            <a:r>
              <a:rPr lang="en-US" sz="1100" dirty="0">
                <a:solidFill>
                  <a:srgbClr val="000000"/>
                </a:solidFill>
              </a:rPr>
              <a:t>());</a:t>
            </a:r>
          </a:p>
          <a:p>
            <a:pPr marL="684213" lvl="2" indent="0" algn="just">
              <a:buNone/>
            </a:pPr>
            <a:r>
              <a:rPr lang="en-US" sz="1100" dirty="0">
                <a:solidFill>
                  <a:srgbClr val="000000"/>
                </a:solidFill>
              </a:rPr>
              <a:t>}</a:t>
            </a:r>
          </a:p>
          <a:p>
            <a:pPr marL="684213" lvl="2" indent="0" algn="just">
              <a:buNone/>
            </a:pPr>
            <a:r>
              <a:rPr lang="en-US" sz="1100" dirty="0">
                <a:solidFill>
                  <a:schemeClr val="tx1"/>
                </a:solidFill>
              </a:rPr>
              <a:t>// test if we have the 3 first brands</a:t>
            </a:r>
          </a:p>
          <a:p>
            <a:pPr marL="684213" lvl="2" indent="0" algn="just">
              <a:buNone/>
            </a:pPr>
            <a:r>
              <a:rPr lang="en-US" sz="1100" dirty="0">
                <a:solidFill>
                  <a:srgbClr val="000000"/>
                </a:solidFill>
              </a:rPr>
              <a:t>if (</a:t>
            </a:r>
            <a:r>
              <a:rPr lang="en-US" sz="1100" dirty="0" err="1">
                <a:solidFill>
                  <a:srgbClr val="000000"/>
                </a:solidFill>
              </a:rPr>
              <a:t>brands.size</a:t>
            </a:r>
            <a:r>
              <a:rPr lang="en-US" sz="1100" dirty="0">
                <a:solidFill>
                  <a:srgbClr val="000000"/>
                </a:solidFill>
              </a:rPr>
              <a:t>() == 3) {</a:t>
            </a:r>
          </a:p>
          <a:p>
            <a:pPr marL="684213" lvl="2" indent="0" algn="just">
              <a:buNone/>
            </a:pPr>
            <a:r>
              <a:rPr lang="en-US" sz="1100" dirty="0" smtClean="0">
                <a:solidFill>
                  <a:srgbClr val="000000"/>
                </a:solidFill>
              </a:rPr>
              <a:t>	break</a:t>
            </a:r>
            <a:r>
              <a:rPr lang="en-US" sz="1100" dirty="0">
                <a:solidFill>
                  <a:srgbClr val="000000"/>
                </a:solidFill>
              </a:rPr>
              <a:t>;</a:t>
            </a:r>
          </a:p>
          <a:p>
            <a:pPr marL="684213" lvl="2" indent="0" algn="just">
              <a:buNone/>
            </a:pPr>
            <a:r>
              <a:rPr lang="en-US" sz="1100" dirty="0">
                <a:solidFill>
                  <a:srgbClr val="000000"/>
                </a:solidFill>
              </a:rPr>
              <a:t>}</a:t>
            </a:r>
          </a:p>
          <a:p>
            <a:pPr marL="350838" lvl="1" indent="0" algn="just">
              <a:buNone/>
            </a:pPr>
            <a:r>
              <a:rPr lang="en-US" sz="1100" dirty="0">
                <a:solidFill>
                  <a:srgbClr val="000000"/>
                </a:solidFill>
              </a:rPr>
              <a:t>}</a:t>
            </a:r>
          </a:p>
          <a:p>
            <a:pPr marL="350838" lvl="1" indent="0" algn="just">
              <a:buNone/>
            </a:pPr>
            <a:r>
              <a:rPr lang="en-US" sz="1100" dirty="0">
                <a:solidFill>
                  <a:schemeClr val="tx1"/>
                </a:solidFill>
              </a:rPr>
              <a:t>// display the different </a:t>
            </a:r>
            <a:r>
              <a:rPr lang="en-US" sz="1100" dirty="0" smtClean="0">
                <a:solidFill>
                  <a:schemeClr val="tx1"/>
                </a:solidFill>
              </a:rPr>
              <a:t>brands sorted</a:t>
            </a:r>
            <a:endParaRPr lang="en-US" sz="1100" dirty="0">
              <a:solidFill>
                <a:schemeClr val="tx1"/>
              </a:solidFill>
            </a:endParaRPr>
          </a:p>
          <a:p>
            <a:pPr marL="350838" lvl="1" indent="0" algn="just">
              <a:buNone/>
            </a:pPr>
            <a:r>
              <a:rPr lang="en-US" sz="1100" dirty="0">
                <a:solidFill>
                  <a:srgbClr val="000000"/>
                </a:solidFill>
              </a:rPr>
              <a:t>for (String brand : brands) {</a:t>
            </a:r>
          </a:p>
          <a:p>
            <a:pPr marL="350838" lvl="1" indent="0" algn="just">
              <a:buNone/>
            </a:pPr>
            <a:r>
              <a:rPr lang="en-US" sz="1100" dirty="0" smtClean="0">
                <a:solidFill>
                  <a:srgbClr val="000000"/>
                </a:solidFill>
              </a:rPr>
              <a:t>	</a:t>
            </a:r>
            <a:r>
              <a:rPr lang="en-US" sz="1100" dirty="0" err="1" smtClean="0">
                <a:solidFill>
                  <a:srgbClr val="000000"/>
                </a:solidFill>
              </a:rPr>
              <a:t>System.out.println</a:t>
            </a:r>
            <a:r>
              <a:rPr lang="en-US" sz="1100" dirty="0" smtClean="0">
                <a:solidFill>
                  <a:srgbClr val="000000"/>
                </a:solidFill>
              </a:rPr>
              <a:t>(brand</a:t>
            </a:r>
            <a:r>
              <a:rPr lang="en-US" sz="1100" dirty="0">
                <a:solidFill>
                  <a:srgbClr val="000000"/>
                </a:solidFill>
              </a:rPr>
              <a:t>); // here we print sorted values</a:t>
            </a:r>
          </a:p>
          <a:p>
            <a:pPr marL="350838" lvl="1" indent="0" algn="just">
              <a:buNone/>
            </a:pPr>
            <a:r>
              <a:rPr lang="en-US" sz="1100" dirty="0">
                <a:solidFill>
                  <a:srgbClr val="000000"/>
                </a:solidFill>
              </a:rPr>
              <a:t>}</a:t>
            </a:r>
          </a:p>
          <a:p>
            <a:pPr marL="0" indent="0" algn="just">
              <a:buNone/>
            </a:pPr>
            <a:r>
              <a:rPr lang="en-US" sz="1100" dirty="0" smtClean="0">
                <a:solidFill>
                  <a:srgbClr val="000000"/>
                </a:solidFill>
              </a:rPr>
              <a:t>}</a:t>
            </a:r>
          </a:p>
          <a:p>
            <a:r>
              <a:rPr lang="en-US" sz="1100" dirty="0" smtClean="0">
                <a:solidFill>
                  <a:schemeClr val="tx1"/>
                </a:solidFill>
              </a:rPr>
              <a:t>We “chain” different operations but the code is bulky. You can also use </a:t>
            </a:r>
            <a:r>
              <a:rPr lang="en-US" sz="1100" dirty="0" smtClean="0">
                <a:solidFill>
                  <a:srgbClr val="000000"/>
                </a:solidFill>
              </a:rPr>
              <a:t>default void </a:t>
            </a:r>
            <a:r>
              <a:rPr lang="en-US" sz="1100" dirty="0" err="1" smtClean="0">
                <a:solidFill>
                  <a:srgbClr val="000000"/>
                </a:solidFill>
              </a:rPr>
              <a:t>Collection.forEach</a:t>
            </a:r>
            <a:r>
              <a:rPr lang="en-US" sz="1100" dirty="0" smtClean="0">
                <a:solidFill>
                  <a:srgbClr val="000000"/>
                </a:solidFill>
              </a:rPr>
              <a:t>(Consumer&lt;T&gt;) </a:t>
            </a:r>
            <a:r>
              <a:rPr lang="en-US" sz="1100" dirty="0" smtClean="0">
                <a:solidFill>
                  <a:schemeClr val="tx1"/>
                </a:solidFill>
              </a:rPr>
              <a:t>[1.8]</a:t>
            </a:r>
            <a:r>
              <a:rPr lang="en-US" sz="1100" dirty="0" smtClean="0">
                <a:solidFill>
                  <a:srgbClr val="000000"/>
                </a:solidFill>
              </a:rPr>
              <a:t> </a:t>
            </a:r>
            <a:r>
              <a:rPr lang="en-US" sz="1100" dirty="0" smtClean="0">
                <a:solidFill>
                  <a:schemeClr val="tx1"/>
                </a:solidFill>
              </a:rPr>
              <a:t>to do chaining using composition of the consumer but the code is still bulky and limited in what it can do. The same way Iterator and </a:t>
            </a:r>
            <a:r>
              <a:rPr lang="en-US" sz="1100" dirty="0" err="1" smtClean="0">
                <a:solidFill>
                  <a:schemeClr val="tx1"/>
                </a:solidFill>
              </a:rPr>
              <a:t>Spliterator</a:t>
            </a:r>
            <a:r>
              <a:rPr lang="en-US" sz="1100" dirty="0" smtClean="0">
                <a:solidFill>
                  <a:schemeClr val="tx1"/>
                </a:solidFill>
              </a:rPr>
              <a:t> can iterate on the “remaining” elements.</a:t>
            </a:r>
            <a:br>
              <a:rPr lang="en-US" sz="1100" dirty="0" smtClean="0">
                <a:solidFill>
                  <a:schemeClr val="tx1"/>
                </a:solidFill>
              </a:rPr>
            </a:br>
            <a:r>
              <a:rPr lang="en-US" sz="1100" dirty="0" err="1" smtClean="0">
                <a:solidFill>
                  <a:srgbClr val="000000"/>
                </a:solidFill>
              </a:rPr>
              <a:t>myList.forEach</a:t>
            </a:r>
            <a:r>
              <a:rPr lang="en-US" sz="1100" dirty="0" smtClean="0">
                <a:solidFill>
                  <a:srgbClr val="000000"/>
                </a:solidFill>
              </a:rPr>
              <a:t>(consumer1.andThen(consumer2).</a:t>
            </a:r>
            <a:r>
              <a:rPr lang="en-US" sz="1100" dirty="0" err="1" smtClean="0">
                <a:solidFill>
                  <a:srgbClr val="000000"/>
                </a:solidFill>
              </a:rPr>
              <a:t>andThen</a:t>
            </a:r>
            <a:r>
              <a:rPr lang="en-US" sz="1100" dirty="0" smtClean="0">
                <a:solidFill>
                  <a:srgbClr val="000000"/>
                </a:solidFill>
              </a:rPr>
              <a:t>(consumer3));</a:t>
            </a:r>
            <a:br>
              <a:rPr lang="en-US" sz="1100" dirty="0" smtClean="0">
                <a:solidFill>
                  <a:srgbClr val="000000"/>
                </a:solidFill>
              </a:rPr>
            </a:br>
            <a:r>
              <a:rPr lang="en-US" sz="1100" dirty="0" err="1" smtClean="0">
                <a:solidFill>
                  <a:srgbClr val="000000"/>
                </a:solidFill>
              </a:rPr>
              <a:t>myList.forEach</a:t>
            </a:r>
            <a:r>
              <a:rPr lang="en-US" sz="1100" dirty="0" smtClean="0">
                <a:solidFill>
                  <a:srgbClr val="000000"/>
                </a:solidFill>
              </a:rPr>
              <a:t>(t -&gt; f1.andThen(f2).</a:t>
            </a:r>
            <a:r>
              <a:rPr lang="en-US" sz="1100" dirty="0" err="1" smtClean="0">
                <a:solidFill>
                  <a:srgbClr val="000000"/>
                </a:solidFill>
              </a:rPr>
              <a:t>andThen</a:t>
            </a:r>
            <a:r>
              <a:rPr lang="en-US" sz="1100" dirty="0" smtClean="0">
                <a:solidFill>
                  <a:srgbClr val="000000"/>
                </a:solidFill>
              </a:rPr>
              <a:t>(f3).apply(t));</a:t>
            </a:r>
            <a:br>
              <a:rPr lang="en-US" sz="1100" dirty="0" smtClean="0">
                <a:solidFill>
                  <a:srgbClr val="000000"/>
                </a:solidFill>
              </a:rPr>
            </a:br>
            <a:r>
              <a:rPr lang="en-US" sz="1100" dirty="0" smtClean="0">
                <a:solidFill>
                  <a:srgbClr val="000000"/>
                </a:solidFill>
              </a:rPr>
              <a:t>default </a:t>
            </a:r>
            <a:r>
              <a:rPr lang="en-US" sz="1100" dirty="0">
                <a:solidFill>
                  <a:srgbClr val="000000"/>
                </a:solidFill>
              </a:rPr>
              <a:t>void [</a:t>
            </a:r>
            <a:r>
              <a:rPr lang="en-US" sz="1100" dirty="0" err="1">
                <a:solidFill>
                  <a:srgbClr val="000000"/>
                </a:solidFill>
              </a:rPr>
              <a:t>Spl</a:t>
            </a:r>
            <a:r>
              <a:rPr lang="en-US" sz="1100" dirty="0">
                <a:solidFill>
                  <a:srgbClr val="000000"/>
                </a:solidFill>
              </a:rPr>
              <a:t>]</a:t>
            </a:r>
            <a:r>
              <a:rPr lang="en-US" sz="1100" dirty="0" err="1">
                <a:solidFill>
                  <a:srgbClr val="000000"/>
                </a:solidFill>
              </a:rPr>
              <a:t>iterator.forEachRemaining</a:t>
            </a:r>
            <a:r>
              <a:rPr lang="en-US" sz="1100" dirty="0">
                <a:solidFill>
                  <a:srgbClr val="000000"/>
                </a:solidFill>
              </a:rPr>
              <a:t>(Consumer&lt;? super E&gt; action)</a:t>
            </a:r>
          </a:p>
        </p:txBody>
      </p:sp>
    </p:spTree>
    <p:extLst>
      <p:ext uri="{BB962C8B-B14F-4D97-AF65-F5344CB8AC3E}">
        <p14:creationId xmlns:p14="http://schemas.microsoft.com/office/powerpoint/2010/main" val="3227826512"/>
      </p:ext>
    </p:extLst>
  </p:cSld>
  <p:clrMapOvr>
    <a:masterClrMapping/>
  </p:clrMapOvr>
  <p:transition spd="med" advTm="12000"/>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CA" sz="2000" dirty="0" smtClean="0"/>
              <a:t>Topic 3-1 : Collections iteration, </a:t>
            </a:r>
            <a:r>
              <a:rPr lang="en-CA" sz="2000" dirty="0" err="1" smtClean="0"/>
              <a:t>forEach</a:t>
            </a:r>
            <a:r>
              <a:rPr lang="en-CA" sz="2000" dirty="0" smtClean="0"/>
              <a:t>() and method chaining 5/5</a:t>
            </a:r>
            <a:endParaRPr lang="en-US" sz="2000" dirty="0"/>
          </a:p>
        </p:txBody>
      </p:sp>
      <p:sp>
        <p:nvSpPr>
          <p:cNvPr id="68611" name="Rectangle 3"/>
          <p:cNvSpPr>
            <a:spLocks noGrp="1" noChangeArrowheads="1"/>
          </p:cNvSpPr>
          <p:nvPr>
            <p:ph idx="1"/>
          </p:nvPr>
        </p:nvSpPr>
        <p:spPr>
          <a:xfrm>
            <a:off x="528638" y="986825"/>
            <a:ext cx="8085137" cy="5345082"/>
          </a:xfrm>
        </p:spPr>
        <p:txBody>
          <a:bodyPr numCol="1"/>
          <a:lstStyle/>
          <a:p>
            <a:pPr algn="just"/>
            <a:r>
              <a:rPr lang="en-US" sz="1600" dirty="0" smtClean="0">
                <a:solidFill>
                  <a:schemeClr val="tx1"/>
                </a:solidFill>
              </a:rPr>
              <a:t>With the streams the code is more natural and the operations are really chained w/o intermediate values, collections or if/then logic. Null/empty logic is not demoed here. Optional&lt;T&gt; seen later could be used for this purpose.</a:t>
            </a:r>
          </a:p>
          <a:p>
            <a:pPr algn="just"/>
            <a:r>
              <a:rPr lang="en-CA" sz="1600" dirty="0">
                <a:solidFill>
                  <a:schemeClr val="tx1"/>
                </a:solidFill>
              </a:rPr>
              <a:t>Streams allow </a:t>
            </a:r>
            <a:r>
              <a:rPr lang="en-CA" sz="1600" dirty="0" smtClean="0">
                <a:solidFill>
                  <a:schemeClr val="tx1"/>
                </a:solidFill>
              </a:rPr>
              <a:t>you to </a:t>
            </a:r>
            <a:r>
              <a:rPr lang="en-CA" sz="1600" dirty="0">
                <a:solidFill>
                  <a:schemeClr val="tx1"/>
                </a:solidFill>
              </a:rPr>
              <a:t>switch from imperative programming </a:t>
            </a:r>
            <a:r>
              <a:rPr lang="en-CA" sz="1600" dirty="0" smtClean="0">
                <a:solidFill>
                  <a:schemeClr val="tx1"/>
                </a:solidFill>
              </a:rPr>
              <a:t>(you control the flow and say what happens) to </a:t>
            </a:r>
            <a:r>
              <a:rPr lang="en-CA" sz="1600" dirty="0">
                <a:solidFill>
                  <a:schemeClr val="tx1"/>
                </a:solidFill>
              </a:rPr>
              <a:t>functional </a:t>
            </a:r>
            <a:r>
              <a:rPr lang="en-CA" sz="1600" dirty="0" smtClean="0">
                <a:solidFill>
                  <a:schemeClr val="tx1"/>
                </a:solidFill>
              </a:rPr>
              <a:t>programming (you only say what happens).</a:t>
            </a:r>
            <a:endParaRPr lang="en-US" sz="1600" dirty="0" smtClean="0">
              <a:solidFill>
                <a:schemeClr val="tx1"/>
              </a:solidFill>
            </a:endParaRPr>
          </a:p>
          <a:p>
            <a:pPr algn="just"/>
            <a:endParaRPr lang="en-US" sz="1600" dirty="0">
              <a:solidFill>
                <a:srgbClr val="000000"/>
              </a:solidFill>
            </a:endParaRPr>
          </a:p>
          <a:p>
            <a:r>
              <a:rPr lang="en-US" sz="1600" dirty="0">
                <a:solidFill>
                  <a:srgbClr val="000000"/>
                </a:solidFill>
              </a:rPr>
              <a:t>static void </a:t>
            </a:r>
            <a:r>
              <a:rPr lang="en-US" sz="1600" dirty="0" err="1">
                <a:solidFill>
                  <a:srgbClr val="000000"/>
                </a:solidFill>
              </a:rPr>
              <a:t>newWay</a:t>
            </a:r>
            <a:r>
              <a:rPr lang="en-US" sz="1600" dirty="0">
                <a:solidFill>
                  <a:srgbClr val="000000"/>
                </a:solidFill>
              </a:rPr>
              <a:t>() {</a:t>
            </a:r>
          </a:p>
          <a:p>
            <a:pPr marL="400050" lvl="1" indent="0">
              <a:buNone/>
            </a:pPr>
            <a:r>
              <a:rPr lang="en-US" sz="1600" dirty="0">
                <a:solidFill>
                  <a:schemeClr val="tx1"/>
                </a:solidFill>
              </a:rPr>
              <a:t>// select the first 3 different brands</a:t>
            </a:r>
          </a:p>
          <a:p>
            <a:pPr marL="400050" lvl="1" indent="0">
              <a:buNone/>
            </a:pPr>
            <a:r>
              <a:rPr lang="en-US" sz="1600" dirty="0">
                <a:solidFill>
                  <a:srgbClr val="000000"/>
                </a:solidFill>
              </a:rPr>
              <a:t>Set&lt;String&gt; </a:t>
            </a:r>
            <a:r>
              <a:rPr lang="en-US" sz="1600" u="sng" dirty="0">
                <a:solidFill>
                  <a:srgbClr val="000000"/>
                </a:solidFill>
              </a:rPr>
              <a:t>brands =</a:t>
            </a:r>
          </a:p>
          <a:p>
            <a:pPr marL="400050" lvl="1" indent="0">
              <a:buNone/>
            </a:pPr>
            <a:r>
              <a:rPr lang="en-US" sz="1600" dirty="0" err="1" smtClean="0">
                <a:solidFill>
                  <a:srgbClr val="000000"/>
                </a:solidFill>
              </a:rPr>
              <a:t>Stream.of</a:t>
            </a:r>
            <a:r>
              <a:rPr lang="en-US" sz="1600" dirty="0" smtClean="0">
                <a:solidFill>
                  <a:srgbClr val="000000"/>
                </a:solidFill>
              </a:rPr>
              <a:t>(</a:t>
            </a:r>
            <a:r>
              <a:rPr lang="en-US" sz="1600" dirty="0" err="1" smtClean="0">
                <a:solidFill>
                  <a:srgbClr val="000000"/>
                </a:solidFill>
              </a:rPr>
              <a:t>Car.values</a:t>
            </a:r>
            <a:r>
              <a:rPr lang="en-US" sz="1600" dirty="0">
                <a:solidFill>
                  <a:srgbClr val="000000"/>
                </a:solidFill>
              </a:rPr>
              <a:t>()).</a:t>
            </a:r>
            <a:r>
              <a:rPr lang="en-US" sz="1600" dirty="0">
                <a:solidFill>
                  <a:schemeClr val="tx1"/>
                </a:solidFill>
              </a:rPr>
              <a:t>// </a:t>
            </a:r>
            <a:r>
              <a:rPr lang="en-US" sz="1600" dirty="0" smtClean="0">
                <a:solidFill>
                  <a:schemeClr val="tx1"/>
                </a:solidFill>
              </a:rPr>
              <a:t>getting </a:t>
            </a:r>
            <a:r>
              <a:rPr lang="en-US" sz="1600" dirty="0">
                <a:solidFill>
                  <a:schemeClr val="tx1"/>
                </a:solidFill>
              </a:rPr>
              <a:t>a stream </a:t>
            </a:r>
            <a:r>
              <a:rPr lang="en-US" sz="1600" dirty="0" smtClean="0">
                <a:solidFill>
                  <a:schemeClr val="tx1"/>
                </a:solidFill>
              </a:rPr>
              <a:t>source</a:t>
            </a:r>
            <a:endParaRPr lang="en-US" sz="1600" dirty="0">
              <a:solidFill>
                <a:schemeClr val="tx1"/>
              </a:solidFill>
            </a:endParaRPr>
          </a:p>
          <a:p>
            <a:pPr marL="400050" lvl="1" indent="0">
              <a:buNone/>
            </a:pPr>
            <a:r>
              <a:rPr lang="en-US" sz="1600" dirty="0">
                <a:solidFill>
                  <a:srgbClr val="000000"/>
                </a:solidFill>
              </a:rPr>
              <a:t>filter(a -&gt; </a:t>
            </a:r>
            <a:r>
              <a:rPr lang="en-US" sz="1600" dirty="0" err="1">
                <a:solidFill>
                  <a:srgbClr val="000000"/>
                </a:solidFill>
              </a:rPr>
              <a:t>a.getYear</a:t>
            </a:r>
            <a:r>
              <a:rPr lang="en-US" sz="1600" dirty="0">
                <a:solidFill>
                  <a:srgbClr val="000000"/>
                </a:solidFill>
              </a:rPr>
              <a:t>() &gt; 1930).</a:t>
            </a:r>
            <a:r>
              <a:rPr lang="en-US" sz="1600" dirty="0">
                <a:solidFill>
                  <a:schemeClr val="tx1"/>
                </a:solidFill>
              </a:rPr>
              <a:t>// filtering</a:t>
            </a:r>
          </a:p>
          <a:p>
            <a:pPr marL="400050" lvl="1" indent="0">
              <a:buNone/>
            </a:pPr>
            <a:r>
              <a:rPr lang="en-US" sz="1600" dirty="0">
                <a:solidFill>
                  <a:srgbClr val="000000"/>
                </a:solidFill>
              </a:rPr>
              <a:t>map(a -&gt; </a:t>
            </a:r>
            <a:r>
              <a:rPr lang="en-US" sz="1600" dirty="0" err="1">
                <a:solidFill>
                  <a:srgbClr val="000000"/>
                </a:solidFill>
              </a:rPr>
              <a:t>a.getBrand</a:t>
            </a:r>
            <a:r>
              <a:rPr lang="en-US" sz="1600" dirty="0">
                <a:solidFill>
                  <a:srgbClr val="000000"/>
                </a:solidFill>
              </a:rPr>
              <a:t>().</a:t>
            </a:r>
            <a:r>
              <a:rPr lang="en-US" sz="1600" dirty="0" err="1">
                <a:solidFill>
                  <a:srgbClr val="000000"/>
                </a:solidFill>
              </a:rPr>
              <a:t>toUpperCase</a:t>
            </a:r>
            <a:r>
              <a:rPr lang="en-US" sz="1600" dirty="0">
                <a:solidFill>
                  <a:srgbClr val="000000"/>
                </a:solidFill>
              </a:rPr>
              <a:t>()).</a:t>
            </a:r>
            <a:r>
              <a:rPr lang="en-US" sz="1600" dirty="0">
                <a:solidFill>
                  <a:schemeClr val="tx1"/>
                </a:solidFill>
              </a:rPr>
              <a:t>// </a:t>
            </a:r>
            <a:r>
              <a:rPr lang="en-US" sz="1600" dirty="0" smtClean="0">
                <a:solidFill>
                  <a:schemeClr val="tx1"/>
                </a:solidFill>
              </a:rPr>
              <a:t>extraction/transformation</a:t>
            </a:r>
          </a:p>
          <a:p>
            <a:pPr marL="400050" lvl="1" indent="0">
              <a:buNone/>
            </a:pPr>
            <a:r>
              <a:rPr lang="en-US" sz="1600" dirty="0">
                <a:solidFill>
                  <a:srgbClr val="000000"/>
                </a:solidFill>
              </a:rPr>
              <a:t>distinct().</a:t>
            </a:r>
            <a:r>
              <a:rPr lang="en-US" sz="1600" dirty="0">
                <a:solidFill>
                  <a:schemeClr val="tx1"/>
                </a:solidFill>
              </a:rPr>
              <a:t>// we need distinct values</a:t>
            </a:r>
          </a:p>
          <a:p>
            <a:pPr marL="400050" lvl="1" indent="0">
              <a:buNone/>
            </a:pPr>
            <a:r>
              <a:rPr lang="en-US" sz="1600" dirty="0">
                <a:solidFill>
                  <a:srgbClr val="000000"/>
                </a:solidFill>
              </a:rPr>
              <a:t>limit(3).</a:t>
            </a:r>
            <a:r>
              <a:rPr lang="en-US" sz="1600" dirty="0">
                <a:solidFill>
                  <a:schemeClr val="tx1"/>
                </a:solidFill>
              </a:rPr>
              <a:t>// no more than </a:t>
            </a:r>
            <a:r>
              <a:rPr lang="en-US" sz="1600" dirty="0" smtClean="0">
                <a:solidFill>
                  <a:schemeClr val="tx1"/>
                </a:solidFill>
              </a:rPr>
              <a:t>3 </a:t>
            </a:r>
          </a:p>
          <a:p>
            <a:pPr marL="400050" lvl="1" indent="0">
              <a:buNone/>
            </a:pPr>
            <a:r>
              <a:rPr lang="en-US" sz="1600" dirty="0" smtClean="0">
                <a:solidFill>
                  <a:srgbClr val="000000"/>
                </a:solidFill>
              </a:rPr>
              <a:t>sorted</a:t>
            </a:r>
            <a:r>
              <a:rPr lang="en-US" sz="1600" dirty="0">
                <a:solidFill>
                  <a:srgbClr val="000000"/>
                </a:solidFill>
              </a:rPr>
              <a:t>(). </a:t>
            </a:r>
            <a:r>
              <a:rPr lang="en-US" sz="1600" dirty="0">
                <a:solidFill>
                  <a:schemeClr val="tx1"/>
                </a:solidFill>
              </a:rPr>
              <a:t>// sort before </a:t>
            </a:r>
            <a:r>
              <a:rPr lang="en-US" sz="1600" dirty="0" smtClean="0">
                <a:solidFill>
                  <a:schemeClr val="tx1"/>
                </a:solidFill>
              </a:rPr>
              <a:t>display</a:t>
            </a:r>
            <a:endParaRPr lang="en-US" sz="1600" dirty="0">
              <a:solidFill>
                <a:schemeClr val="tx1"/>
              </a:solidFill>
            </a:endParaRPr>
          </a:p>
          <a:p>
            <a:pPr marL="400050" lvl="1" indent="0">
              <a:buNone/>
            </a:pPr>
            <a:r>
              <a:rPr lang="en-US" sz="1600" dirty="0">
                <a:solidFill>
                  <a:srgbClr val="000000"/>
                </a:solidFill>
              </a:rPr>
              <a:t>peek(</a:t>
            </a:r>
            <a:r>
              <a:rPr lang="en-US" sz="1600" dirty="0" err="1">
                <a:solidFill>
                  <a:srgbClr val="000000"/>
                </a:solidFill>
              </a:rPr>
              <a:t>System.out</a:t>
            </a:r>
            <a:r>
              <a:rPr lang="en-US" sz="1600" dirty="0">
                <a:solidFill>
                  <a:srgbClr val="000000"/>
                </a:solidFill>
              </a:rPr>
              <a:t>::</a:t>
            </a:r>
            <a:r>
              <a:rPr lang="en-US" sz="1600" dirty="0" err="1">
                <a:solidFill>
                  <a:srgbClr val="000000"/>
                </a:solidFill>
              </a:rPr>
              <a:t>println</a:t>
            </a:r>
            <a:r>
              <a:rPr lang="en-US" sz="1600" dirty="0">
                <a:solidFill>
                  <a:srgbClr val="000000"/>
                </a:solidFill>
              </a:rPr>
              <a:t>). </a:t>
            </a:r>
            <a:r>
              <a:rPr lang="en-US" sz="1600" dirty="0">
                <a:solidFill>
                  <a:schemeClr val="tx1"/>
                </a:solidFill>
              </a:rPr>
              <a:t>// print them</a:t>
            </a:r>
          </a:p>
          <a:p>
            <a:pPr marL="400050" lvl="1" indent="0">
              <a:buNone/>
            </a:pPr>
            <a:r>
              <a:rPr lang="en-US" sz="1600" dirty="0">
                <a:solidFill>
                  <a:srgbClr val="000000"/>
                </a:solidFill>
              </a:rPr>
              <a:t>collect(</a:t>
            </a:r>
            <a:r>
              <a:rPr lang="en-US" sz="1600" dirty="0" err="1">
                <a:solidFill>
                  <a:srgbClr val="000000"/>
                </a:solidFill>
              </a:rPr>
              <a:t>Collectors.toCollection</a:t>
            </a:r>
            <a:r>
              <a:rPr lang="en-US" sz="1600" dirty="0">
                <a:solidFill>
                  <a:srgbClr val="000000"/>
                </a:solidFill>
              </a:rPr>
              <a:t>(</a:t>
            </a:r>
            <a:r>
              <a:rPr lang="en-US" sz="1600" dirty="0" err="1">
                <a:solidFill>
                  <a:srgbClr val="000000"/>
                </a:solidFill>
              </a:rPr>
              <a:t>TreeSet</a:t>
            </a:r>
            <a:r>
              <a:rPr lang="en-US" sz="1600" dirty="0">
                <a:solidFill>
                  <a:srgbClr val="000000"/>
                </a:solidFill>
              </a:rPr>
              <a:t>::new)); </a:t>
            </a:r>
            <a:r>
              <a:rPr lang="en-US" sz="1600" dirty="0">
                <a:solidFill>
                  <a:schemeClr val="tx1"/>
                </a:solidFill>
              </a:rPr>
              <a:t>// save in </a:t>
            </a:r>
            <a:r>
              <a:rPr lang="en-US" sz="1600" dirty="0" smtClean="0">
                <a:solidFill>
                  <a:schemeClr val="tx1"/>
                </a:solidFill>
              </a:rPr>
              <a:t>a </a:t>
            </a:r>
            <a:r>
              <a:rPr lang="en-US" sz="1600" dirty="0" err="1" smtClean="0">
                <a:solidFill>
                  <a:schemeClr val="tx1"/>
                </a:solidFill>
              </a:rPr>
              <a:t>TreeSet</a:t>
            </a:r>
            <a:r>
              <a:rPr lang="en-US" sz="1600" dirty="0" smtClean="0">
                <a:solidFill>
                  <a:schemeClr val="tx1"/>
                </a:solidFill>
              </a:rPr>
              <a:t> (sorted)</a:t>
            </a:r>
          </a:p>
          <a:p>
            <a:pPr marL="0" indent="0">
              <a:buNone/>
            </a:pPr>
            <a:r>
              <a:rPr lang="en-US" sz="1600" dirty="0" smtClean="0">
                <a:solidFill>
                  <a:srgbClr val="000000"/>
                </a:solidFill>
              </a:rPr>
              <a:t>    }</a:t>
            </a:r>
          </a:p>
          <a:p>
            <a:pPr algn="just"/>
            <a:endParaRPr lang="en-US" sz="1200" dirty="0" smtClean="0">
              <a:solidFill>
                <a:srgbClr val="000000"/>
              </a:solidFill>
            </a:endParaRPr>
          </a:p>
        </p:txBody>
      </p:sp>
    </p:spTree>
    <p:extLst>
      <p:ext uri="{BB962C8B-B14F-4D97-AF65-F5344CB8AC3E}">
        <p14:creationId xmlns:p14="http://schemas.microsoft.com/office/powerpoint/2010/main" val="416244495"/>
      </p:ext>
    </p:extLst>
  </p:cSld>
  <p:clrMapOvr>
    <a:masterClrMapping/>
  </p:clrMapOvr>
  <p:transition spd="med" advTm="1200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CA" sz="2000" dirty="0" smtClean="0"/>
              <a:t>Topic 3-2 : </a:t>
            </a:r>
            <a:r>
              <a:rPr lang="en-CA" sz="2000" dirty="0"/>
              <a:t>Describe the </a:t>
            </a:r>
            <a:r>
              <a:rPr lang="en-CA" sz="2000" dirty="0" smtClean="0"/>
              <a:t>Stream </a:t>
            </a:r>
            <a:r>
              <a:rPr lang="en-CA" sz="2000" dirty="0"/>
              <a:t>interface and </a:t>
            </a:r>
            <a:r>
              <a:rPr lang="en-CA" sz="2000" dirty="0" smtClean="0"/>
              <a:t>pipelines 1/6</a:t>
            </a:r>
            <a:endParaRPr lang="en-US" sz="2000" dirty="0"/>
          </a:p>
        </p:txBody>
      </p:sp>
      <p:sp>
        <p:nvSpPr>
          <p:cNvPr id="68611" name="Rectangle 3"/>
          <p:cNvSpPr>
            <a:spLocks noGrp="1" noChangeArrowheads="1"/>
          </p:cNvSpPr>
          <p:nvPr>
            <p:ph idx="1"/>
          </p:nvPr>
        </p:nvSpPr>
        <p:spPr>
          <a:xfrm>
            <a:off x="355107" y="937612"/>
            <a:ext cx="8451541" cy="5409922"/>
          </a:xfrm>
        </p:spPr>
        <p:txBody>
          <a:bodyPr/>
          <a:lstStyle/>
          <a:p>
            <a:pPr marL="342900" indent="-342900">
              <a:buFont typeface="+mj-lt"/>
              <a:buAutoNum type="arabicPeriod"/>
            </a:pPr>
            <a:r>
              <a:rPr lang="en-US" sz="1300" dirty="0">
                <a:solidFill>
                  <a:schemeClr val="tx1"/>
                </a:solidFill>
              </a:rPr>
              <a:t>To perform a computation, stream operations are composed into a stream pipeline. A stream pipeline consists of a </a:t>
            </a:r>
            <a:r>
              <a:rPr lang="en-US" sz="1300" b="1" dirty="0">
                <a:solidFill>
                  <a:schemeClr val="tx1"/>
                </a:solidFill>
              </a:rPr>
              <a:t>source</a:t>
            </a:r>
            <a:r>
              <a:rPr lang="en-US" sz="1300" dirty="0">
                <a:solidFill>
                  <a:schemeClr val="tx1"/>
                </a:solidFill>
              </a:rPr>
              <a:t> (which might be an array, a collection, a generator function, an I/O channel, </a:t>
            </a:r>
            <a:r>
              <a:rPr lang="en-US" sz="1300" dirty="0" err="1">
                <a:solidFill>
                  <a:schemeClr val="tx1"/>
                </a:solidFill>
              </a:rPr>
              <a:t>etc</a:t>
            </a:r>
            <a:r>
              <a:rPr lang="en-US" sz="1300" dirty="0">
                <a:solidFill>
                  <a:schemeClr val="tx1"/>
                </a:solidFill>
              </a:rPr>
              <a:t>), zero or more </a:t>
            </a:r>
            <a:r>
              <a:rPr lang="en-US" sz="1300" b="1" dirty="0">
                <a:solidFill>
                  <a:schemeClr val="tx1"/>
                </a:solidFill>
              </a:rPr>
              <a:t>intermediate operations </a:t>
            </a:r>
            <a:r>
              <a:rPr lang="en-US" sz="1300" dirty="0">
                <a:solidFill>
                  <a:schemeClr val="tx1"/>
                </a:solidFill>
              </a:rPr>
              <a:t>(which transform a stream into another stream, such as </a:t>
            </a:r>
            <a:r>
              <a:rPr lang="en-US" sz="1300" dirty="0">
                <a:solidFill>
                  <a:srgbClr val="000000"/>
                </a:solidFill>
              </a:rPr>
              <a:t>filter(Predicate)</a:t>
            </a:r>
            <a:r>
              <a:rPr lang="en-US" sz="1300" dirty="0">
                <a:solidFill>
                  <a:schemeClr val="tx1"/>
                </a:solidFill>
              </a:rPr>
              <a:t>), and a </a:t>
            </a:r>
            <a:r>
              <a:rPr lang="en-US" sz="1300" b="1" dirty="0">
                <a:solidFill>
                  <a:schemeClr val="tx1"/>
                </a:solidFill>
              </a:rPr>
              <a:t>terminal</a:t>
            </a:r>
            <a:r>
              <a:rPr lang="en-US" sz="1300" dirty="0">
                <a:solidFill>
                  <a:schemeClr val="tx1"/>
                </a:solidFill>
              </a:rPr>
              <a:t> operation (which produces a result or side-effect, such as </a:t>
            </a:r>
            <a:r>
              <a:rPr lang="en-US" sz="1300" dirty="0">
                <a:solidFill>
                  <a:srgbClr val="000000"/>
                </a:solidFill>
              </a:rPr>
              <a:t>count() </a:t>
            </a:r>
            <a:r>
              <a:rPr lang="en-US" sz="1300" dirty="0">
                <a:solidFill>
                  <a:schemeClr val="tx1"/>
                </a:solidFill>
              </a:rPr>
              <a:t>or </a:t>
            </a:r>
            <a:r>
              <a:rPr lang="en-US" sz="1300" dirty="0" err="1">
                <a:solidFill>
                  <a:srgbClr val="000000"/>
                </a:solidFill>
              </a:rPr>
              <a:t>forEach</a:t>
            </a:r>
            <a:r>
              <a:rPr lang="en-US" sz="1300" dirty="0">
                <a:solidFill>
                  <a:srgbClr val="000000"/>
                </a:solidFill>
              </a:rPr>
              <a:t>(Consumer)</a:t>
            </a:r>
            <a:r>
              <a:rPr lang="en-US" sz="1300" dirty="0">
                <a:solidFill>
                  <a:schemeClr val="tx1"/>
                </a:solidFill>
              </a:rPr>
              <a:t>). Streams are </a:t>
            </a:r>
            <a:r>
              <a:rPr lang="en-US" sz="1300" b="1" dirty="0">
                <a:solidFill>
                  <a:schemeClr val="tx1"/>
                </a:solidFill>
              </a:rPr>
              <a:t>lazy</a:t>
            </a:r>
            <a:r>
              <a:rPr lang="en-US" sz="1300" dirty="0">
                <a:solidFill>
                  <a:schemeClr val="tx1"/>
                </a:solidFill>
              </a:rPr>
              <a:t>; computation on the source data is only performed when the terminal operation is initiated, and source elements are consumed only as needed. </a:t>
            </a:r>
            <a:r>
              <a:rPr lang="en-US" sz="1300" dirty="0" smtClean="0">
                <a:solidFill>
                  <a:schemeClr val="tx1"/>
                </a:solidFill>
              </a:rPr>
              <a:t> [</a:t>
            </a:r>
            <a:r>
              <a:rPr lang="en-US" sz="1300" dirty="0" err="1" smtClean="0">
                <a:solidFill>
                  <a:schemeClr val="tx1"/>
                </a:solidFill>
              </a:rPr>
              <a:t>JDStream</a:t>
            </a:r>
            <a:r>
              <a:rPr lang="en-US" sz="1300" dirty="0" smtClean="0">
                <a:solidFill>
                  <a:schemeClr val="tx1"/>
                </a:solidFill>
              </a:rPr>
              <a:t>].</a:t>
            </a:r>
            <a:endParaRPr lang="en-US" sz="1300" dirty="0">
              <a:solidFill>
                <a:schemeClr val="tx1"/>
              </a:solidFill>
            </a:endParaRPr>
          </a:p>
          <a:p>
            <a:pPr marL="342900" indent="-342900">
              <a:buFont typeface="+mj-lt"/>
              <a:buAutoNum type="arabicPeriod"/>
            </a:pPr>
            <a:endParaRPr lang="en-US" sz="1300" u="sng" dirty="0" smtClean="0">
              <a:solidFill>
                <a:schemeClr val="tx1"/>
              </a:solidFill>
            </a:endParaRPr>
          </a:p>
          <a:p>
            <a:pPr marL="342900" indent="-342900">
              <a:buFont typeface="+mj-lt"/>
              <a:buAutoNum type="arabicPeriod"/>
            </a:pPr>
            <a:r>
              <a:rPr lang="en-US" sz="1300" b="1" u="sng" dirty="0" smtClean="0">
                <a:solidFill>
                  <a:schemeClr val="tx1"/>
                </a:solidFill>
              </a:rPr>
              <a:t>Without a terminal (also called</a:t>
            </a:r>
            <a:br>
              <a:rPr lang="en-US" sz="1300" b="1" u="sng" dirty="0" smtClean="0">
                <a:solidFill>
                  <a:schemeClr val="tx1"/>
                </a:solidFill>
              </a:rPr>
            </a:br>
            <a:r>
              <a:rPr lang="en-US" sz="1300" b="1" u="sng" dirty="0" smtClean="0">
                <a:solidFill>
                  <a:schemeClr val="tx1"/>
                </a:solidFill>
              </a:rPr>
              <a:t>collector) operation</a:t>
            </a:r>
            <a:br>
              <a:rPr lang="en-US" sz="1300" b="1" u="sng" dirty="0" smtClean="0">
                <a:solidFill>
                  <a:schemeClr val="tx1"/>
                </a:solidFill>
              </a:rPr>
            </a:br>
            <a:r>
              <a:rPr lang="en-US" sz="1300" b="1" u="sng" dirty="0" smtClean="0">
                <a:solidFill>
                  <a:schemeClr val="tx1"/>
                </a:solidFill>
              </a:rPr>
              <a:t>the pipeline is not set in action</a:t>
            </a:r>
            <a:r>
              <a:rPr lang="en-US" sz="1300" b="1" dirty="0" smtClean="0">
                <a:solidFill>
                  <a:schemeClr val="tx1"/>
                </a:solidFill>
              </a:rPr>
              <a:t>.</a:t>
            </a:r>
            <a:r>
              <a:rPr lang="en-US" sz="1300" dirty="0" smtClean="0">
                <a:solidFill>
                  <a:schemeClr val="tx1"/>
                </a:solidFill>
              </a:rPr>
              <a:t/>
            </a:r>
            <a:br>
              <a:rPr lang="en-US" sz="1300" dirty="0" smtClean="0">
                <a:solidFill>
                  <a:schemeClr val="tx1"/>
                </a:solidFill>
              </a:rPr>
            </a:br>
            <a:r>
              <a:rPr lang="en-US" sz="1300" dirty="0" smtClean="0">
                <a:solidFill>
                  <a:schemeClr val="tx1"/>
                </a:solidFill>
              </a:rPr>
              <a:t>This is similar to the builder pattern</a:t>
            </a:r>
            <a:br>
              <a:rPr lang="en-US" sz="1300" dirty="0" smtClean="0">
                <a:solidFill>
                  <a:schemeClr val="tx1"/>
                </a:solidFill>
              </a:rPr>
            </a:br>
            <a:r>
              <a:rPr lang="en-US" sz="1300" dirty="0" smtClean="0">
                <a:solidFill>
                  <a:schemeClr val="tx1"/>
                </a:solidFill>
              </a:rPr>
              <a:t>where </a:t>
            </a:r>
            <a:r>
              <a:rPr lang="en-US" sz="1300" dirty="0" smtClean="0">
                <a:solidFill>
                  <a:srgbClr val="000000"/>
                </a:solidFill>
              </a:rPr>
              <a:t>build() </a:t>
            </a:r>
            <a:r>
              <a:rPr lang="en-US" sz="1300" dirty="0" smtClean="0">
                <a:solidFill>
                  <a:schemeClr val="tx1"/>
                </a:solidFill>
              </a:rPr>
              <a:t>marks the end of the</a:t>
            </a:r>
            <a:br>
              <a:rPr lang="en-US" sz="1300" dirty="0" smtClean="0">
                <a:solidFill>
                  <a:schemeClr val="tx1"/>
                </a:solidFill>
              </a:rPr>
            </a:br>
            <a:r>
              <a:rPr lang="en-US" sz="1300" dirty="0" smtClean="0">
                <a:solidFill>
                  <a:schemeClr val="tx1"/>
                </a:solidFill>
              </a:rPr>
              <a:t>construction operations.</a:t>
            </a:r>
          </a:p>
          <a:p>
            <a:pPr marL="342900" indent="-342900">
              <a:buFont typeface="+mj-lt"/>
              <a:buAutoNum type="arabicPeriod"/>
            </a:pPr>
            <a:endParaRPr lang="en-US" sz="1300" dirty="0">
              <a:solidFill>
                <a:schemeClr val="tx1"/>
              </a:solidFill>
            </a:endParaRPr>
          </a:p>
          <a:p>
            <a:pPr marL="342900" indent="-342900">
              <a:buFont typeface="+mj-lt"/>
              <a:buAutoNum type="arabicPeriod"/>
            </a:pPr>
            <a:r>
              <a:rPr lang="en-US" sz="1300" dirty="0" smtClean="0">
                <a:solidFill>
                  <a:schemeClr val="tx1"/>
                </a:solidFill>
              </a:rPr>
              <a:t>Collections </a:t>
            </a:r>
            <a:r>
              <a:rPr lang="en-US" sz="1300" dirty="0">
                <a:solidFill>
                  <a:schemeClr val="tx1"/>
                </a:solidFill>
              </a:rPr>
              <a:t>and streams, while bearing some superficial similarities, have different goals. Collections are primarily concerned with the efficient management of, and access to, their elements. By contrast, streams do not provide a means to directly access or manipulate their elements, and are instead concerned with declaratively describing their source and the computational operations which will be performed in aggregate on that source. However, if the provided stream operations do not offer the desired functionality, the </a:t>
            </a:r>
            <a:r>
              <a:rPr lang="en-US" sz="1300" dirty="0" err="1">
                <a:solidFill>
                  <a:srgbClr val="000000"/>
                </a:solidFill>
              </a:rPr>
              <a:t>BaseStream.iterator</a:t>
            </a:r>
            <a:r>
              <a:rPr lang="en-US" sz="1300" dirty="0">
                <a:solidFill>
                  <a:srgbClr val="000000"/>
                </a:solidFill>
              </a:rPr>
              <a:t>() </a:t>
            </a:r>
            <a:r>
              <a:rPr lang="en-US" sz="1300" dirty="0">
                <a:solidFill>
                  <a:schemeClr val="tx1"/>
                </a:solidFill>
              </a:rPr>
              <a:t>and </a:t>
            </a:r>
            <a:r>
              <a:rPr lang="en-US" sz="1300" dirty="0" err="1">
                <a:solidFill>
                  <a:srgbClr val="000000"/>
                </a:solidFill>
              </a:rPr>
              <a:t>BaseStream.spliterator</a:t>
            </a:r>
            <a:r>
              <a:rPr lang="en-US" sz="1300" dirty="0">
                <a:solidFill>
                  <a:srgbClr val="000000"/>
                </a:solidFill>
              </a:rPr>
              <a:t>() </a:t>
            </a:r>
            <a:r>
              <a:rPr lang="en-US" sz="1300" dirty="0">
                <a:solidFill>
                  <a:schemeClr val="tx1"/>
                </a:solidFill>
              </a:rPr>
              <a:t>operations can be used to perform a controlled traversal</a:t>
            </a:r>
            <a:r>
              <a:rPr lang="en-US" sz="1300" dirty="0" smtClean="0">
                <a:solidFill>
                  <a:schemeClr val="tx1"/>
                </a:solidFill>
              </a:rPr>
              <a:t>.</a:t>
            </a:r>
          </a:p>
          <a:p>
            <a:pPr marL="342900" indent="-342900">
              <a:buFont typeface="+mj-lt"/>
              <a:buAutoNum type="arabicPeriod"/>
            </a:pPr>
            <a:endParaRPr lang="en-US" sz="1300" dirty="0">
              <a:solidFill>
                <a:schemeClr val="bg2">
                  <a:lumMod val="50000"/>
                </a:schemeClr>
              </a:solidFill>
            </a:endParaRPr>
          </a:p>
          <a:p>
            <a:pPr marL="342900" indent="-342900">
              <a:buFont typeface="+mj-lt"/>
              <a:buAutoNum type="arabicPeriod"/>
            </a:pPr>
            <a:r>
              <a:rPr lang="en-US" sz="1300" dirty="0">
                <a:solidFill>
                  <a:schemeClr val="tx1"/>
                </a:solidFill>
              </a:rPr>
              <a:t>A stream </a:t>
            </a:r>
            <a:r>
              <a:rPr lang="en-US" sz="1300" dirty="0" smtClean="0">
                <a:solidFill>
                  <a:schemeClr val="tx1"/>
                </a:solidFill>
              </a:rPr>
              <a:t>pipeline </a:t>
            </a:r>
            <a:r>
              <a:rPr lang="en-US" sz="1300" dirty="0">
                <a:solidFill>
                  <a:schemeClr val="tx1"/>
                </a:solidFill>
              </a:rPr>
              <a:t>can be viewed as a query on the stream source. Unless the source was explicitly designed for concurrent modification (such as a </a:t>
            </a:r>
            <a:r>
              <a:rPr lang="en-US" sz="1300" dirty="0" err="1">
                <a:solidFill>
                  <a:srgbClr val="000000"/>
                </a:solidFill>
              </a:rPr>
              <a:t>ConcurrentHashMap</a:t>
            </a:r>
            <a:r>
              <a:rPr lang="en-US" sz="1300" dirty="0">
                <a:solidFill>
                  <a:schemeClr val="tx1"/>
                </a:solidFill>
              </a:rPr>
              <a:t>), unpredictable or erroneous behavior may result from modifying the stream source while it is being queried.</a:t>
            </a:r>
            <a:endParaRPr lang="en-CA" sz="1300" dirty="0" smtClean="0">
              <a:solidFill>
                <a:schemeClr val="tx1"/>
              </a:solidFill>
            </a:endParaRPr>
          </a:p>
          <a:p>
            <a:pPr marL="342900" indent="-342900">
              <a:buFont typeface="+mj-lt"/>
              <a:buAutoNum type="arabicPeriod"/>
            </a:pPr>
            <a:endParaRPr lang="en-US" dirty="0">
              <a:solidFill>
                <a:srgbClr val="66CC00"/>
              </a:solidFill>
            </a:endParaRPr>
          </a:p>
        </p:txBody>
      </p:sp>
      <p:pic>
        <p:nvPicPr>
          <p:cNvPr id="1027" name="Picture 3" descr="http://4.bp.blogspot.com/-MPdb5dBI2YY/U_IqcXPniXI/AAAAAAAAFzw/TGnpxspMU4U/s1600/streams.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6846" y="2199961"/>
            <a:ext cx="5188781" cy="1697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56365"/>
      </p:ext>
    </p:extLst>
  </p:cSld>
  <p:clrMapOvr>
    <a:masterClrMapping/>
  </p:clrMapOvr>
  <p:transition spd="med" advTm="12000"/>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CA" sz="2000" dirty="0" smtClean="0"/>
              <a:t>Topic 3-2 : </a:t>
            </a:r>
            <a:r>
              <a:rPr lang="en-CA" sz="2000" dirty="0"/>
              <a:t>Describe the </a:t>
            </a:r>
            <a:r>
              <a:rPr lang="en-CA" sz="2000" dirty="0" smtClean="0"/>
              <a:t>Stream </a:t>
            </a:r>
            <a:r>
              <a:rPr lang="en-CA" sz="2000" dirty="0"/>
              <a:t>interface and </a:t>
            </a:r>
            <a:r>
              <a:rPr lang="en-CA" sz="2000" dirty="0" smtClean="0"/>
              <a:t>pipelines 2/6</a:t>
            </a:r>
            <a:endParaRPr lang="en-US" sz="2000" dirty="0"/>
          </a:p>
        </p:txBody>
      </p:sp>
      <p:sp>
        <p:nvSpPr>
          <p:cNvPr id="68611" name="Rectangle 3"/>
          <p:cNvSpPr>
            <a:spLocks noGrp="1" noChangeArrowheads="1"/>
          </p:cNvSpPr>
          <p:nvPr>
            <p:ph idx="1"/>
          </p:nvPr>
        </p:nvSpPr>
        <p:spPr>
          <a:xfrm>
            <a:off x="528638" y="986824"/>
            <a:ext cx="8085137" cy="5094561"/>
          </a:xfrm>
        </p:spPr>
        <p:txBody>
          <a:bodyPr/>
          <a:lstStyle/>
          <a:p>
            <a:pPr marL="342900" indent="-342900">
              <a:buFont typeface="+mj-lt"/>
              <a:buAutoNum type="arabicPeriod"/>
            </a:pPr>
            <a:r>
              <a:rPr lang="en-US" sz="1400" dirty="0"/>
              <a:t>Most stream operations accept parameters that describe user-specified behavior, such as the lambda expression </a:t>
            </a:r>
            <a:r>
              <a:rPr lang="en-US" sz="1400" dirty="0">
                <a:solidFill>
                  <a:srgbClr val="000000"/>
                </a:solidFill>
              </a:rPr>
              <a:t>w -&gt; </a:t>
            </a:r>
            <a:r>
              <a:rPr lang="en-US" sz="1400" dirty="0" err="1">
                <a:solidFill>
                  <a:srgbClr val="000000"/>
                </a:solidFill>
              </a:rPr>
              <a:t>w.getWeight</a:t>
            </a:r>
            <a:r>
              <a:rPr lang="en-US" sz="1400" dirty="0" smtClean="0">
                <a:solidFill>
                  <a:srgbClr val="000000"/>
                </a:solidFill>
              </a:rPr>
              <a:t>()</a:t>
            </a:r>
            <a:r>
              <a:rPr lang="en-US" sz="1400" dirty="0" smtClean="0"/>
              <a:t>. </a:t>
            </a:r>
            <a:r>
              <a:rPr lang="en-US" sz="1400" dirty="0"/>
              <a:t>To preserve correct behavior, these behavioral parameters:</a:t>
            </a:r>
          </a:p>
          <a:p>
            <a:pPr marL="693738" lvl="1" indent="-342900">
              <a:buFont typeface="+mj-lt"/>
              <a:buAutoNum type="arabicPeriod"/>
            </a:pPr>
            <a:r>
              <a:rPr lang="en-US" dirty="0"/>
              <a:t>    must be non-interfering (they do not modify the stream source); and</a:t>
            </a:r>
          </a:p>
          <a:p>
            <a:pPr marL="693738" lvl="1" indent="-342900">
              <a:buFont typeface="+mj-lt"/>
              <a:buAutoNum type="arabicPeriod"/>
            </a:pPr>
            <a:r>
              <a:rPr lang="en-US" dirty="0"/>
              <a:t>    in most cases must be stateless (their result should not depend on any state that might change during execution of the stream pipeline</a:t>
            </a:r>
            <a:r>
              <a:rPr lang="en-US" dirty="0" smtClean="0"/>
              <a:t>).</a:t>
            </a:r>
            <a:endParaRPr lang="en-US" dirty="0"/>
          </a:p>
          <a:p>
            <a:pPr marL="342900" indent="-342900">
              <a:buFont typeface="+mj-lt"/>
              <a:buAutoNum type="arabicPeriod"/>
            </a:pPr>
            <a:r>
              <a:rPr lang="en-US" sz="1400" dirty="0">
                <a:solidFill>
                  <a:schemeClr val="bg2">
                    <a:lumMod val="50000"/>
                  </a:schemeClr>
                </a:solidFill>
              </a:rPr>
              <a:t>Such parameters are always instances of a functional interface such as </a:t>
            </a:r>
            <a:r>
              <a:rPr lang="en-US" sz="1400" dirty="0">
                <a:solidFill>
                  <a:srgbClr val="000000"/>
                </a:solidFill>
              </a:rPr>
              <a:t>Function</a:t>
            </a:r>
            <a:r>
              <a:rPr lang="en-US" sz="1400" dirty="0">
                <a:solidFill>
                  <a:schemeClr val="bg2">
                    <a:lumMod val="50000"/>
                  </a:schemeClr>
                </a:solidFill>
              </a:rPr>
              <a:t>, and are often lambda expressions or method references. Unless otherwise specified these parameters must be non-null</a:t>
            </a:r>
            <a:r>
              <a:rPr lang="en-US" sz="1400" dirty="0" smtClean="0">
                <a:solidFill>
                  <a:schemeClr val="bg2">
                    <a:lumMod val="50000"/>
                  </a:schemeClr>
                </a:solidFill>
              </a:rPr>
              <a:t>.</a:t>
            </a:r>
            <a:endParaRPr lang="en-US" sz="1400" dirty="0">
              <a:solidFill>
                <a:schemeClr val="bg2">
                  <a:lumMod val="50000"/>
                </a:schemeClr>
              </a:solidFill>
            </a:endParaRPr>
          </a:p>
          <a:p>
            <a:pPr marL="342900" indent="-342900">
              <a:buFont typeface="+mj-lt"/>
              <a:buAutoNum type="arabicPeriod"/>
            </a:pPr>
            <a:r>
              <a:rPr lang="en-US" sz="1400" dirty="0"/>
              <a:t>A stream should be operated on (invoking an intermediate or terminal stream operation) only once. This rules out, for example, "forked" streams, where the same source feeds two or more pipelines, or multiple traversals of the same stream. A stream implementation may throw </a:t>
            </a:r>
            <a:r>
              <a:rPr lang="en-US" sz="1400" dirty="0" err="1">
                <a:solidFill>
                  <a:srgbClr val="000000"/>
                </a:solidFill>
              </a:rPr>
              <a:t>IllegalStateException</a:t>
            </a:r>
            <a:r>
              <a:rPr lang="en-US" sz="1400" dirty="0">
                <a:solidFill>
                  <a:srgbClr val="000000"/>
                </a:solidFill>
              </a:rPr>
              <a:t> </a:t>
            </a:r>
            <a:r>
              <a:rPr lang="en-US" sz="1400" dirty="0"/>
              <a:t>if it detects that the stream is being reused. However, since some stream operations </a:t>
            </a:r>
            <a:r>
              <a:rPr lang="en-US" sz="1400" u="sng" dirty="0"/>
              <a:t>may</a:t>
            </a:r>
            <a:r>
              <a:rPr lang="en-US" sz="1400" dirty="0"/>
              <a:t> return their receiver rather than a new stream object, it may not be possible to detect reuse in all cases</a:t>
            </a:r>
            <a:r>
              <a:rPr lang="en-US" sz="1400" dirty="0" smtClean="0"/>
              <a:t>.</a:t>
            </a:r>
            <a:endParaRPr lang="en-US" sz="1400" dirty="0"/>
          </a:p>
          <a:p>
            <a:pPr marL="342900" indent="-342900">
              <a:buFont typeface="+mj-lt"/>
              <a:buAutoNum type="arabicPeriod"/>
            </a:pPr>
            <a:r>
              <a:rPr lang="en-US" sz="1400" dirty="0">
                <a:solidFill>
                  <a:schemeClr val="bg2">
                    <a:lumMod val="50000"/>
                  </a:schemeClr>
                </a:solidFill>
              </a:rPr>
              <a:t>Streams have a </a:t>
            </a:r>
            <a:r>
              <a:rPr lang="en-US" sz="1400" dirty="0" err="1">
                <a:solidFill>
                  <a:srgbClr val="000000"/>
                </a:solidFill>
              </a:rPr>
              <a:t>BaseStream.close</a:t>
            </a:r>
            <a:r>
              <a:rPr lang="en-US" sz="1400" dirty="0">
                <a:solidFill>
                  <a:srgbClr val="000000"/>
                </a:solidFill>
              </a:rPr>
              <a:t>() </a:t>
            </a:r>
            <a:r>
              <a:rPr lang="en-US" sz="1400" dirty="0">
                <a:solidFill>
                  <a:schemeClr val="bg2">
                    <a:lumMod val="50000"/>
                  </a:schemeClr>
                </a:solidFill>
              </a:rPr>
              <a:t>method and implement </a:t>
            </a:r>
            <a:r>
              <a:rPr lang="en-US" sz="1400" dirty="0" err="1">
                <a:solidFill>
                  <a:srgbClr val="000000"/>
                </a:solidFill>
              </a:rPr>
              <a:t>AutoCloseable</a:t>
            </a:r>
            <a:r>
              <a:rPr lang="en-US" sz="1400" dirty="0">
                <a:solidFill>
                  <a:schemeClr val="bg2">
                    <a:lumMod val="50000"/>
                  </a:schemeClr>
                </a:solidFill>
              </a:rPr>
              <a:t>, but nearly all stream instances do not actually need to be closed after use. Generally, only streams whose source is an IO channel (such as those returned by </a:t>
            </a:r>
            <a:r>
              <a:rPr lang="en-US" sz="1400" dirty="0" err="1">
                <a:solidFill>
                  <a:srgbClr val="000000"/>
                </a:solidFill>
              </a:rPr>
              <a:t>Files.lines</a:t>
            </a:r>
            <a:r>
              <a:rPr lang="en-US" sz="1400" dirty="0">
                <a:solidFill>
                  <a:srgbClr val="000000"/>
                </a:solidFill>
              </a:rPr>
              <a:t>(Path, Charset)) </a:t>
            </a:r>
            <a:r>
              <a:rPr lang="en-US" sz="1400" dirty="0">
                <a:solidFill>
                  <a:schemeClr val="bg2">
                    <a:lumMod val="50000"/>
                  </a:schemeClr>
                </a:solidFill>
              </a:rPr>
              <a:t>will require closing. Most streams are backed by collections, arrays, or generating functions, which require no special resource management. (If a stream does require closing, it </a:t>
            </a:r>
            <a:r>
              <a:rPr lang="en-US" sz="1400" b="1" dirty="0" smtClean="0">
                <a:solidFill>
                  <a:schemeClr val="bg2">
                    <a:lumMod val="50000"/>
                  </a:schemeClr>
                </a:solidFill>
              </a:rPr>
              <a:t>SHOULD</a:t>
            </a:r>
            <a:r>
              <a:rPr lang="en-US" sz="1400" dirty="0" smtClean="0">
                <a:solidFill>
                  <a:schemeClr val="bg2">
                    <a:lumMod val="50000"/>
                  </a:schemeClr>
                </a:solidFill>
              </a:rPr>
              <a:t> </a:t>
            </a:r>
            <a:r>
              <a:rPr lang="en-US" sz="1400" dirty="0">
                <a:solidFill>
                  <a:schemeClr val="bg2">
                    <a:lumMod val="50000"/>
                  </a:schemeClr>
                </a:solidFill>
              </a:rPr>
              <a:t>be declared as a resource in a try-with-resources </a:t>
            </a:r>
            <a:r>
              <a:rPr lang="en-US" sz="1400" dirty="0" smtClean="0">
                <a:solidFill>
                  <a:schemeClr val="bg2">
                    <a:lumMod val="50000"/>
                  </a:schemeClr>
                </a:solidFill>
              </a:rPr>
              <a:t>statement or close() should be called </a:t>
            </a:r>
            <a:r>
              <a:rPr lang="en-US" sz="1400" dirty="0" err="1" smtClean="0">
                <a:solidFill>
                  <a:schemeClr val="bg2">
                    <a:lumMod val="50000"/>
                  </a:schemeClr>
                </a:solidFill>
              </a:rPr>
              <a:t>explicitely</a:t>
            </a:r>
            <a:r>
              <a:rPr lang="en-US" sz="1400" dirty="0" smtClean="0">
                <a:solidFill>
                  <a:schemeClr val="bg2">
                    <a:lumMod val="50000"/>
                  </a:schemeClr>
                </a:solidFill>
              </a:rPr>
              <a:t>.)</a:t>
            </a:r>
            <a:r>
              <a:rPr lang="en-US" sz="1600" dirty="0" smtClean="0">
                <a:solidFill>
                  <a:schemeClr val="tx1"/>
                </a:solidFill>
              </a:rPr>
              <a:t> [</a:t>
            </a:r>
            <a:r>
              <a:rPr lang="en-US" sz="1600" dirty="0" err="1" smtClean="0">
                <a:solidFill>
                  <a:schemeClr val="tx1"/>
                </a:solidFill>
              </a:rPr>
              <a:t>JDStream</a:t>
            </a:r>
            <a:r>
              <a:rPr lang="en-US" sz="1600" dirty="0" smtClean="0">
                <a:solidFill>
                  <a:schemeClr val="tx1"/>
                </a:solidFill>
              </a:rPr>
              <a:t>]</a:t>
            </a:r>
            <a:endParaRPr lang="en-US" sz="1600" dirty="0"/>
          </a:p>
          <a:p>
            <a:pPr marL="342900" indent="-342900">
              <a:buFont typeface="+mj-lt"/>
              <a:buAutoNum type="arabicPeriod"/>
            </a:pPr>
            <a:endParaRPr lang="en-US" dirty="0">
              <a:solidFill>
                <a:srgbClr val="66CC00"/>
              </a:solidFill>
            </a:endParaRPr>
          </a:p>
        </p:txBody>
      </p:sp>
    </p:spTree>
    <p:extLst>
      <p:ext uri="{BB962C8B-B14F-4D97-AF65-F5344CB8AC3E}">
        <p14:creationId xmlns:p14="http://schemas.microsoft.com/office/powerpoint/2010/main" val="106354345"/>
      </p:ext>
    </p:extLst>
  </p:cSld>
  <p:clrMapOvr>
    <a:masterClrMapping/>
  </p:clrMapOvr>
  <p:transition spd="med" advTm="12000"/>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CA" sz="2000" dirty="0" smtClean="0"/>
              <a:t>Topic 3-2 : </a:t>
            </a:r>
            <a:r>
              <a:rPr lang="en-CA" sz="2000" dirty="0"/>
              <a:t>Describe the </a:t>
            </a:r>
            <a:r>
              <a:rPr lang="en-CA" sz="2000" dirty="0" smtClean="0"/>
              <a:t>Stream </a:t>
            </a:r>
            <a:r>
              <a:rPr lang="en-CA" sz="2000" dirty="0"/>
              <a:t>interface and </a:t>
            </a:r>
            <a:r>
              <a:rPr lang="en-CA" sz="2000" dirty="0" smtClean="0"/>
              <a:t>pipelines 3/6</a:t>
            </a:r>
            <a:endParaRPr lang="en-US" sz="2000" dirty="0"/>
          </a:p>
        </p:txBody>
      </p:sp>
      <p:sp>
        <p:nvSpPr>
          <p:cNvPr id="68611" name="Rectangle 3"/>
          <p:cNvSpPr>
            <a:spLocks noGrp="1" noChangeArrowheads="1"/>
          </p:cNvSpPr>
          <p:nvPr>
            <p:ph idx="1"/>
          </p:nvPr>
        </p:nvSpPr>
        <p:spPr>
          <a:xfrm>
            <a:off x="528638" y="885824"/>
            <a:ext cx="8189159" cy="5476230"/>
          </a:xfrm>
        </p:spPr>
        <p:txBody>
          <a:bodyPr/>
          <a:lstStyle/>
          <a:p>
            <a:pPr marL="342900" indent="-342900">
              <a:buFont typeface="+mj-lt"/>
              <a:buAutoNum type="arabicPeriod"/>
            </a:pPr>
            <a:r>
              <a:rPr lang="en-US" dirty="0"/>
              <a:t>Stream pipelines may execute either sequentially or in parallel. This execution mode is a property of the stream. Streams are created with an initial choice of sequential or parallel </a:t>
            </a:r>
            <a:r>
              <a:rPr lang="en-US" dirty="0" smtClean="0"/>
              <a:t>execution (parallel = topic 5). For </a:t>
            </a:r>
            <a:r>
              <a:rPr lang="en-US" dirty="0"/>
              <a:t>example, </a:t>
            </a:r>
            <a:r>
              <a:rPr lang="en-US" dirty="0" err="1">
                <a:solidFill>
                  <a:srgbClr val="000000"/>
                </a:solidFill>
              </a:rPr>
              <a:t>Collection.stream</a:t>
            </a:r>
            <a:r>
              <a:rPr lang="en-US" dirty="0">
                <a:solidFill>
                  <a:srgbClr val="000000"/>
                </a:solidFill>
              </a:rPr>
              <a:t>() </a:t>
            </a:r>
            <a:r>
              <a:rPr lang="en-US" dirty="0"/>
              <a:t>creates a sequential stream, and </a:t>
            </a:r>
            <a:r>
              <a:rPr lang="en-US" dirty="0" err="1">
                <a:solidFill>
                  <a:srgbClr val="000000"/>
                </a:solidFill>
              </a:rPr>
              <a:t>Collection.parallelStream</a:t>
            </a:r>
            <a:r>
              <a:rPr lang="en-US" dirty="0">
                <a:solidFill>
                  <a:srgbClr val="000000"/>
                </a:solidFill>
              </a:rPr>
              <a:t>() </a:t>
            </a:r>
            <a:r>
              <a:rPr lang="en-US" dirty="0"/>
              <a:t>creates a parallel one</a:t>
            </a:r>
            <a:r>
              <a:rPr lang="en-US" dirty="0" smtClean="0"/>
              <a:t>. </a:t>
            </a:r>
            <a:r>
              <a:rPr lang="en-US" dirty="0"/>
              <a:t>This choice of execution mode may be modified by the </a:t>
            </a:r>
            <a:r>
              <a:rPr lang="en-US" dirty="0" err="1">
                <a:solidFill>
                  <a:srgbClr val="000000"/>
                </a:solidFill>
              </a:rPr>
              <a:t>BaseStream.sequential</a:t>
            </a:r>
            <a:r>
              <a:rPr lang="en-US" dirty="0">
                <a:solidFill>
                  <a:srgbClr val="000000"/>
                </a:solidFill>
              </a:rPr>
              <a:t>() </a:t>
            </a:r>
            <a:r>
              <a:rPr lang="en-US" dirty="0"/>
              <a:t>or </a:t>
            </a:r>
            <a:r>
              <a:rPr lang="en-US" dirty="0" err="1">
                <a:solidFill>
                  <a:srgbClr val="000000"/>
                </a:solidFill>
              </a:rPr>
              <a:t>BaseStream.parallel</a:t>
            </a:r>
            <a:r>
              <a:rPr lang="en-US" dirty="0">
                <a:solidFill>
                  <a:srgbClr val="000000"/>
                </a:solidFill>
              </a:rPr>
              <a:t>() </a:t>
            </a:r>
            <a:r>
              <a:rPr lang="en-US" dirty="0"/>
              <a:t>methods, and may be queried with the </a:t>
            </a:r>
            <a:r>
              <a:rPr lang="en-US" dirty="0" err="1">
                <a:solidFill>
                  <a:srgbClr val="000000"/>
                </a:solidFill>
              </a:rPr>
              <a:t>BaseStream.isParallel</a:t>
            </a:r>
            <a:r>
              <a:rPr lang="en-US" dirty="0">
                <a:solidFill>
                  <a:srgbClr val="000000"/>
                </a:solidFill>
              </a:rPr>
              <a:t>() </a:t>
            </a:r>
            <a:r>
              <a:rPr lang="en-US" dirty="0"/>
              <a:t>method</a:t>
            </a:r>
            <a:r>
              <a:rPr lang="en-US" dirty="0" smtClean="0"/>
              <a:t>. </a:t>
            </a:r>
            <a:r>
              <a:rPr lang="en-US" dirty="0">
                <a:solidFill>
                  <a:schemeClr val="tx1"/>
                </a:solidFill>
              </a:rPr>
              <a:t>(source </a:t>
            </a:r>
            <a:r>
              <a:rPr lang="en-US" dirty="0" smtClean="0">
                <a:solidFill>
                  <a:schemeClr val="tx1"/>
                </a:solidFill>
              </a:rPr>
              <a:t>[</a:t>
            </a:r>
            <a:r>
              <a:rPr lang="en-US" dirty="0" err="1" smtClean="0">
                <a:solidFill>
                  <a:schemeClr val="tx1"/>
                </a:solidFill>
              </a:rPr>
              <a:t>JDStream</a:t>
            </a:r>
            <a:r>
              <a:rPr lang="en-US" dirty="0" smtClean="0">
                <a:solidFill>
                  <a:schemeClr val="tx1"/>
                </a:solidFill>
              </a:rPr>
              <a:t>])</a:t>
            </a:r>
          </a:p>
          <a:p>
            <a:pPr marL="342900" indent="-342900">
              <a:buFont typeface="+mj-lt"/>
              <a:buAutoNum type="arabicPeriod"/>
            </a:pPr>
            <a:r>
              <a:rPr lang="en-US" dirty="0" smtClean="0">
                <a:solidFill>
                  <a:schemeClr val="tx1"/>
                </a:solidFill>
              </a:rPr>
              <a:t>There is no interface declaring that a given class can return a </a:t>
            </a:r>
            <a:r>
              <a:rPr lang="en-US" dirty="0" smtClean="0">
                <a:solidFill>
                  <a:srgbClr val="000000"/>
                </a:solidFill>
              </a:rPr>
              <a:t>Stream</a:t>
            </a:r>
            <a:r>
              <a:rPr lang="en-US" dirty="0">
                <a:solidFill>
                  <a:schemeClr val="tx1"/>
                </a:solidFill>
              </a:rPr>
              <a:t> </a:t>
            </a:r>
            <a:r>
              <a:rPr lang="en-US" dirty="0" smtClean="0">
                <a:solidFill>
                  <a:schemeClr val="tx1"/>
                </a:solidFill>
              </a:rPr>
              <a:t>like </a:t>
            </a:r>
            <a:r>
              <a:rPr lang="en-US" dirty="0" err="1" smtClean="0">
                <a:solidFill>
                  <a:srgbClr val="000000"/>
                </a:solidFill>
              </a:rPr>
              <a:t>Iterable</a:t>
            </a:r>
            <a:r>
              <a:rPr lang="en-US" dirty="0" smtClean="0">
                <a:solidFill>
                  <a:srgbClr val="000000"/>
                </a:solidFill>
              </a:rPr>
              <a:t> </a:t>
            </a:r>
            <a:r>
              <a:rPr lang="en-US" dirty="0" smtClean="0">
                <a:solidFill>
                  <a:schemeClr val="tx1"/>
                </a:solidFill>
              </a:rPr>
              <a:t>does with </a:t>
            </a:r>
            <a:r>
              <a:rPr lang="en-US" dirty="0" smtClean="0">
                <a:solidFill>
                  <a:srgbClr val="000000"/>
                </a:solidFill>
              </a:rPr>
              <a:t>Iterator</a:t>
            </a:r>
            <a:r>
              <a:rPr lang="en-US" dirty="0" smtClean="0">
                <a:solidFill>
                  <a:schemeClr val="tx1"/>
                </a:solidFill>
              </a:rPr>
              <a:t>.</a:t>
            </a:r>
            <a:endParaRPr lang="en-US" dirty="0" smtClean="0"/>
          </a:p>
          <a:p>
            <a:pPr marL="342900" indent="-342900">
              <a:buFont typeface="+mj-lt"/>
              <a:buAutoNum type="arabicPeriod"/>
            </a:pPr>
            <a:r>
              <a:rPr lang="en-CA" dirty="0">
                <a:solidFill>
                  <a:schemeClr val="tx1"/>
                </a:solidFill>
              </a:rPr>
              <a:t>The subclasses </a:t>
            </a:r>
            <a:r>
              <a:rPr lang="en-CA" dirty="0" smtClean="0">
                <a:solidFill>
                  <a:schemeClr val="tx1"/>
                </a:solidFill>
              </a:rPr>
              <a:t>dealing with primitives are </a:t>
            </a:r>
            <a:r>
              <a:rPr lang="en-CA" dirty="0">
                <a:solidFill>
                  <a:srgbClr val="000000"/>
                </a:solidFill>
              </a:rPr>
              <a:t>IntStream, </a:t>
            </a:r>
            <a:r>
              <a:rPr lang="en-CA" dirty="0" err="1">
                <a:solidFill>
                  <a:srgbClr val="000000"/>
                </a:solidFill>
              </a:rPr>
              <a:t>LongStream</a:t>
            </a:r>
            <a:r>
              <a:rPr lang="en-CA" dirty="0">
                <a:solidFill>
                  <a:srgbClr val="000000"/>
                </a:solidFill>
              </a:rPr>
              <a:t>, </a:t>
            </a:r>
            <a:r>
              <a:rPr lang="en-CA" dirty="0" err="1" smtClean="0">
                <a:solidFill>
                  <a:srgbClr val="000000"/>
                </a:solidFill>
              </a:rPr>
              <a:t>DoubleStream</a:t>
            </a:r>
            <a:r>
              <a:rPr lang="en-CA" dirty="0" smtClean="0">
                <a:solidFill>
                  <a:schemeClr val="tx1"/>
                </a:solidFill>
              </a:rPr>
              <a:t>. They have their own </a:t>
            </a:r>
            <a:r>
              <a:rPr lang="en-CA" dirty="0">
                <a:solidFill>
                  <a:schemeClr val="tx1"/>
                </a:solidFill>
              </a:rPr>
              <a:t>builders </a:t>
            </a:r>
            <a:r>
              <a:rPr lang="en-CA" dirty="0" err="1">
                <a:solidFill>
                  <a:srgbClr val="000000"/>
                </a:solidFill>
              </a:rPr>
              <a:t>DoubleStream.Builder</a:t>
            </a:r>
            <a:r>
              <a:rPr lang="en-CA" dirty="0">
                <a:solidFill>
                  <a:srgbClr val="000000"/>
                </a:solidFill>
              </a:rPr>
              <a:t>, </a:t>
            </a:r>
            <a:r>
              <a:rPr lang="en-CA" dirty="0" err="1">
                <a:solidFill>
                  <a:srgbClr val="000000"/>
                </a:solidFill>
              </a:rPr>
              <a:t>IntStream.Builder</a:t>
            </a:r>
            <a:r>
              <a:rPr lang="en-CA" dirty="0">
                <a:solidFill>
                  <a:srgbClr val="000000"/>
                </a:solidFill>
              </a:rPr>
              <a:t>, </a:t>
            </a:r>
            <a:r>
              <a:rPr lang="en-CA" dirty="0" err="1" smtClean="0">
                <a:solidFill>
                  <a:srgbClr val="000000"/>
                </a:solidFill>
              </a:rPr>
              <a:t>LongStream.Builder</a:t>
            </a:r>
            <a:r>
              <a:rPr lang="en-CA" dirty="0" smtClean="0">
                <a:solidFill>
                  <a:schemeClr val="tx1"/>
                </a:solidFill>
              </a:rPr>
              <a:t>. The API is slightly different</a:t>
            </a:r>
          </a:p>
          <a:p>
            <a:pPr marL="342900" indent="-342900">
              <a:buFont typeface="+mj-lt"/>
              <a:buAutoNum type="arabicPeriod"/>
            </a:pPr>
            <a:r>
              <a:rPr lang="en-CA" dirty="0" smtClean="0">
                <a:solidFill>
                  <a:schemeClr val="tx1"/>
                </a:solidFill>
              </a:rPr>
              <a:t>For a </a:t>
            </a:r>
            <a:r>
              <a:rPr lang="en-CA" dirty="0" smtClean="0">
                <a:solidFill>
                  <a:srgbClr val="000000"/>
                </a:solidFill>
              </a:rPr>
              <a:t>Map </a:t>
            </a:r>
            <a:r>
              <a:rPr lang="en-CA" dirty="0" smtClean="0">
                <a:solidFill>
                  <a:schemeClr val="tx1"/>
                </a:solidFill>
              </a:rPr>
              <a:t>or an </a:t>
            </a:r>
            <a:r>
              <a:rPr lang="en-CA" dirty="0" err="1" smtClean="0">
                <a:solidFill>
                  <a:srgbClr val="000000"/>
                </a:solidFill>
              </a:rPr>
              <a:t>Hashtable</a:t>
            </a:r>
            <a:r>
              <a:rPr lang="en-CA" dirty="0" smtClean="0">
                <a:solidFill>
                  <a:schemeClr val="tx1"/>
                </a:solidFill>
              </a:rPr>
              <a:t>, use </a:t>
            </a:r>
            <a:r>
              <a:rPr lang="en-CA" dirty="0" err="1" smtClean="0">
                <a:solidFill>
                  <a:srgbClr val="000000"/>
                </a:solidFill>
              </a:rPr>
              <a:t>keySet</a:t>
            </a:r>
            <a:r>
              <a:rPr lang="en-CA" dirty="0" smtClean="0">
                <a:solidFill>
                  <a:srgbClr val="000000"/>
                </a:solidFill>
              </a:rPr>
              <a:t>(), </a:t>
            </a:r>
            <a:r>
              <a:rPr lang="en-CA" dirty="0" err="1" smtClean="0">
                <a:solidFill>
                  <a:srgbClr val="000000"/>
                </a:solidFill>
              </a:rPr>
              <a:t>entrySet</a:t>
            </a:r>
            <a:r>
              <a:rPr lang="en-CA" dirty="0" smtClean="0">
                <a:solidFill>
                  <a:srgbClr val="000000"/>
                </a:solidFill>
              </a:rPr>
              <a:t>() </a:t>
            </a:r>
            <a:r>
              <a:rPr lang="en-CA" dirty="0" smtClean="0">
                <a:solidFill>
                  <a:schemeClr val="tx1"/>
                </a:solidFill>
              </a:rPr>
              <a:t>or </a:t>
            </a:r>
            <a:r>
              <a:rPr lang="en-CA" dirty="0" smtClean="0">
                <a:solidFill>
                  <a:srgbClr val="000000"/>
                </a:solidFill>
              </a:rPr>
              <a:t>values() </a:t>
            </a:r>
            <a:r>
              <a:rPr lang="en-CA" dirty="0" smtClean="0">
                <a:solidFill>
                  <a:schemeClr val="tx1"/>
                </a:solidFill>
              </a:rPr>
              <a:t>to get a collection to stream.</a:t>
            </a:r>
          </a:p>
          <a:p>
            <a:pPr marL="342900" indent="-342900">
              <a:buFont typeface="+mj-lt"/>
              <a:buAutoNum type="arabicPeriod"/>
            </a:pPr>
            <a:r>
              <a:rPr lang="en-CA" dirty="0" smtClean="0">
                <a:solidFill>
                  <a:schemeClr val="tx1"/>
                </a:solidFill>
              </a:rPr>
              <a:t>The different ways to build a </a:t>
            </a:r>
            <a:r>
              <a:rPr lang="en-CA" dirty="0" smtClean="0">
                <a:solidFill>
                  <a:srgbClr val="000000"/>
                </a:solidFill>
              </a:rPr>
              <a:t>Stream&lt;T&gt;</a:t>
            </a:r>
            <a:r>
              <a:rPr lang="en-CA" dirty="0" smtClean="0">
                <a:solidFill>
                  <a:schemeClr val="tx1"/>
                </a:solidFill>
              </a:rPr>
              <a:t> are … using a generic constructor or with specialized constructors.</a:t>
            </a:r>
          </a:p>
          <a:p>
            <a:pPr marL="342900" indent="-342900">
              <a:buFont typeface="+mj-lt"/>
              <a:buAutoNum type="arabicPeriod"/>
            </a:pPr>
            <a:endParaRPr lang="en-CA" sz="1400" dirty="0" smtClean="0">
              <a:solidFill>
                <a:srgbClr val="66CC00"/>
              </a:solidFill>
            </a:endParaRPr>
          </a:p>
          <a:p>
            <a:pPr marL="342900" indent="-342900">
              <a:buFont typeface="+mj-lt"/>
              <a:buAutoNum type="arabicPeriod"/>
            </a:pPr>
            <a:endParaRPr lang="en-US" dirty="0">
              <a:solidFill>
                <a:srgbClr val="66CC00"/>
              </a:solidFill>
            </a:endParaRPr>
          </a:p>
        </p:txBody>
      </p:sp>
    </p:spTree>
    <p:extLst>
      <p:ext uri="{BB962C8B-B14F-4D97-AF65-F5344CB8AC3E}">
        <p14:creationId xmlns:p14="http://schemas.microsoft.com/office/powerpoint/2010/main" val="3550030327"/>
      </p:ext>
    </p:extLst>
  </p:cSld>
  <p:clrMapOvr>
    <a:masterClrMapping/>
  </p:clrMapOvr>
  <p:transition spd="med" advTm="12000"/>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CA" sz="2000" dirty="0" smtClean="0"/>
              <a:t>Topic 3-2 : </a:t>
            </a:r>
            <a:r>
              <a:rPr lang="en-CA" sz="2000" dirty="0"/>
              <a:t>Describe the </a:t>
            </a:r>
            <a:r>
              <a:rPr lang="en-CA" sz="2000" dirty="0" smtClean="0"/>
              <a:t>Stream </a:t>
            </a:r>
            <a:r>
              <a:rPr lang="en-CA" sz="2000" dirty="0"/>
              <a:t>interface and </a:t>
            </a:r>
            <a:r>
              <a:rPr lang="en-CA" sz="2000" dirty="0" smtClean="0"/>
              <a:t>pipelines 4/6</a:t>
            </a:r>
            <a:endParaRPr lang="en-US" sz="2000" dirty="0"/>
          </a:p>
        </p:txBody>
      </p:sp>
      <p:sp>
        <p:nvSpPr>
          <p:cNvPr id="68611" name="Rectangle 3"/>
          <p:cNvSpPr>
            <a:spLocks noGrp="1" noChangeArrowheads="1"/>
          </p:cNvSpPr>
          <p:nvPr>
            <p:ph idx="1"/>
          </p:nvPr>
        </p:nvSpPr>
        <p:spPr>
          <a:xfrm>
            <a:off x="186431" y="885825"/>
            <a:ext cx="8762259" cy="4450078"/>
          </a:xfrm>
        </p:spPr>
        <p:txBody>
          <a:bodyPr/>
          <a:lstStyle/>
          <a:p>
            <a:pPr marL="0" indent="0">
              <a:buNone/>
            </a:pPr>
            <a:r>
              <a:rPr lang="en-US" sz="1400" dirty="0" smtClean="0">
                <a:solidFill>
                  <a:schemeClr val="tx1"/>
                </a:solidFill>
              </a:rPr>
              <a:t>Generic Stream constructors. Specialized collection classes provide optimized </a:t>
            </a:r>
            <a:r>
              <a:rPr lang="en-US" sz="1400" dirty="0" smtClean="0">
                <a:solidFill>
                  <a:srgbClr val="000000"/>
                </a:solidFill>
              </a:rPr>
              <a:t>[parallel]stream() </a:t>
            </a:r>
            <a:r>
              <a:rPr lang="en-US" sz="1400" dirty="0" smtClean="0">
                <a:solidFill>
                  <a:schemeClr val="tx1"/>
                </a:solidFill>
              </a:rPr>
              <a:t>and </a:t>
            </a:r>
            <a:r>
              <a:rPr lang="en-US" sz="1400" dirty="0" err="1" smtClean="0">
                <a:solidFill>
                  <a:srgbClr val="000000"/>
                </a:solidFill>
              </a:rPr>
              <a:t>spliterator</a:t>
            </a:r>
            <a:r>
              <a:rPr lang="en-US" sz="1400" dirty="0" smtClean="0">
                <a:solidFill>
                  <a:srgbClr val="000000"/>
                </a:solidFill>
              </a:rPr>
              <a:t>() </a:t>
            </a:r>
            <a:r>
              <a:rPr lang="en-US" sz="1400" dirty="0" smtClean="0">
                <a:solidFill>
                  <a:schemeClr val="tx1"/>
                </a:solidFill>
              </a:rPr>
              <a:t>methods based on the source characteristics.</a:t>
            </a:r>
            <a:br>
              <a:rPr lang="en-US" sz="1400" dirty="0" smtClean="0">
                <a:solidFill>
                  <a:schemeClr val="tx1"/>
                </a:solidFill>
              </a:rPr>
            </a:br>
            <a:r>
              <a:rPr lang="en-US" sz="1400" dirty="0" smtClean="0">
                <a:solidFill>
                  <a:schemeClr val="tx1"/>
                </a:solidFill>
              </a:rPr>
              <a:t>Primitive streams have their own constructors.</a:t>
            </a:r>
            <a:endParaRPr lang="en-US" sz="1400"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624239707"/>
              </p:ext>
            </p:extLst>
          </p:nvPr>
        </p:nvGraphicFramePr>
        <p:xfrm>
          <a:off x="168675" y="1639067"/>
          <a:ext cx="8780015" cy="4563296"/>
        </p:xfrm>
        <a:graphic>
          <a:graphicData uri="http://schemas.openxmlformats.org/drawingml/2006/table">
            <a:tbl>
              <a:tblPr firstRow="1" bandRow="1">
                <a:tableStyleId>{5C22544A-7EE6-4342-B048-85BDC9FD1C3A}</a:tableStyleId>
              </a:tblPr>
              <a:tblGrid>
                <a:gridCol w="4163628"/>
                <a:gridCol w="4616387"/>
              </a:tblGrid>
              <a:tr h="346855">
                <a:tc>
                  <a:txBody>
                    <a:bodyPr/>
                    <a:lstStyle/>
                    <a:p>
                      <a:pPr algn="ctr"/>
                      <a:r>
                        <a:rPr lang="en-US" sz="1200" dirty="0" smtClean="0"/>
                        <a:t>Signature</a:t>
                      </a:r>
                      <a:endParaRPr lang="en-US" sz="1200" dirty="0"/>
                    </a:p>
                  </a:txBody>
                  <a:tcPr/>
                </a:tc>
                <a:tc>
                  <a:txBody>
                    <a:bodyPr/>
                    <a:lstStyle/>
                    <a:p>
                      <a:pPr algn="ctr"/>
                      <a:r>
                        <a:rPr lang="en-US" sz="1200" dirty="0" smtClean="0"/>
                        <a:t>Description</a:t>
                      </a:r>
                      <a:endParaRPr lang="en-US" sz="1200" dirty="0"/>
                    </a:p>
                  </a:txBody>
                  <a:tcPr/>
                </a:tc>
              </a:tr>
              <a:tr h="22192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1000" dirty="0" smtClean="0">
                          <a:solidFill>
                            <a:schemeClr val="tx1"/>
                          </a:solidFill>
                        </a:rPr>
                        <a:t>default Stream&lt;T&gt; Collection&lt;T&gt;.stream()</a:t>
                      </a:r>
                    </a:p>
                  </a:txBody>
                  <a:tcPr/>
                </a:tc>
                <a:tc>
                  <a:txBody>
                    <a:bodyPr/>
                    <a:lstStyle/>
                    <a:p>
                      <a:r>
                        <a:rPr lang="en-US" sz="1000" dirty="0" smtClean="0"/>
                        <a:t>Returns a sequential Stream with this collection as its source.</a:t>
                      </a:r>
                      <a:endParaRPr lang="en-US" sz="1000" dirty="0"/>
                    </a:p>
                  </a:txBody>
                  <a:tcPr/>
                </a:tc>
              </a:tr>
              <a:tr h="230819">
                <a:tc>
                  <a:txBody>
                    <a:bodyPr/>
                    <a:lstStyle/>
                    <a:p>
                      <a:r>
                        <a:rPr lang="en-US" sz="1000" dirty="0" smtClean="0"/>
                        <a:t>default Stream&lt;E&gt; Collection&lt;T&gt;.</a:t>
                      </a:r>
                      <a:r>
                        <a:rPr lang="en-US" sz="1000" dirty="0" err="1" smtClean="0"/>
                        <a:t>parallelStream</a:t>
                      </a:r>
                      <a:r>
                        <a:rPr lang="en-US" sz="1000" dirty="0" smtClean="0"/>
                        <a:t>()</a:t>
                      </a:r>
                      <a:endParaRPr lang="en-US" sz="1000" dirty="0"/>
                    </a:p>
                  </a:txBody>
                  <a:tcPr/>
                </a:tc>
                <a:tc>
                  <a:txBody>
                    <a:bodyPr/>
                    <a:lstStyle/>
                    <a:p>
                      <a:r>
                        <a:rPr lang="en-US" sz="1000" dirty="0" smtClean="0"/>
                        <a:t>Returns a possibly parallel Stream with this collection as its source.</a:t>
                      </a:r>
                      <a:endParaRPr lang="en-US" sz="1000" dirty="0"/>
                    </a:p>
                  </a:txBody>
                  <a:tcPr/>
                </a:tc>
              </a:tr>
              <a:tr h="391190">
                <a:tc>
                  <a:txBody>
                    <a:bodyPr/>
                    <a:lstStyle/>
                    <a:p>
                      <a:r>
                        <a:rPr lang="en-US" sz="1000" dirty="0" smtClean="0"/>
                        <a:t>static &lt;T&gt; Stream&lt;T&gt; </a:t>
                      </a:r>
                      <a:r>
                        <a:rPr lang="en-US" sz="1000" dirty="0" err="1" smtClean="0"/>
                        <a:t>Stream.generate</a:t>
                      </a:r>
                      <a:r>
                        <a:rPr lang="en-US" sz="1000" dirty="0" smtClean="0"/>
                        <a:t>(Supplier&lt;T&gt; s)</a:t>
                      </a:r>
                      <a:endParaRPr lang="en-US" sz="1000" dirty="0"/>
                    </a:p>
                  </a:txBody>
                  <a:tcPr/>
                </a:tc>
                <a:tc>
                  <a:txBody>
                    <a:bodyPr/>
                    <a:lstStyle/>
                    <a:p>
                      <a:r>
                        <a:rPr lang="en-US" sz="1000" dirty="0" smtClean="0"/>
                        <a:t>Returns an infinite sequential unordered stream where each element is generated by the provided Supplier.</a:t>
                      </a:r>
                      <a:endParaRPr lang="en-US" sz="1000" dirty="0"/>
                    </a:p>
                  </a:txBody>
                  <a:tcPr/>
                </a:tc>
              </a:tr>
              <a:tr h="554243">
                <a:tc>
                  <a:txBody>
                    <a:bodyPr/>
                    <a:lstStyle/>
                    <a:p>
                      <a:r>
                        <a:rPr lang="en-US" sz="1000" dirty="0" smtClean="0"/>
                        <a:t>static &lt;T&gt; Stream&lt;T&gt; </a:t>
                      </a:r>
                      <a:r>
                        <a:rPr lang="en-US" sz="1000" dirty="0" err="1" smtClean="0"/>
                        <a:t>Stream.iterate</a:t>
                      </a:r>
                      <a:r>
                        <a:rPr lang="en-US" sz="1000" dirty="0" smtClean="0"/>
                        <a:t>(T seed, UnaryOperator&lt;T&gt; f)</a:t>
                      </a:r>
                      <a:endParaRPr lang="en-US" sz="1000" dirty="0"/>
                    </a:p>
                  </a:txBody>
                  <a:tcPr/>
                </a:tc>
                <a:tc>
                  <a:txBody>
                    <a:bodyPr/>
                    <a:lstStyle/>
                    <a:p>
                      <a:r>
                        <a:rPr lang="en-US" sz="1000" dirty="0" smtClean="0"/>
                        <a:t>Returns an infinite sequential ordered Stream produced by iterative application of a function f to an initial element seed, producing a Stream consisting of seed, f(seed), f(f(seed)), etc.</a:t>
                      </a:r>
                      <a:endParaRPr lang="en-US" sz="1000" dirty="0"/>
                    </a:p>
                  </a:txBody>
                  <a:tcPr/>
                </a:tc>
              </a:tr>
              <a:tr h="266330">
                <a:tc>
                  <a:txBody>
                    <a:bodyPr/>
                    <a:lstStyle/>
                    <a:p>
                      <a:r>
                        <a:rPr lang="en-US" sz="1000" dirty="0" smtClean="0"/>
                        <a:t>static &lt;T&gt; Stream&lt;T&gt; </a:t>
                      </a:r>
                      <a:r>
                        <a:rPr lang="en-US" sz="1000" dirty="0" err="1" smtClean="0"/>
                        <a:t>Stream.of</a:t>
                      </a:r>
                      <a:r>
                        <a:rPr lang="en-US" sz="1000" dirty="0" smtClean="0"/>
                        <a:t>(T... values)</a:t>
                      </a:r>
                      <a:endParaRPr lang="en-US" sz="1000" dirty="0"/>
                    </a:p>
                  </a:txBody>
                  <a:tcPr/>
                </a:tc>
                <a:tc>
                  <a:txBody>
                    <a:bodyPr/>
                    <a:lstStyle/>
                    <a:p>
                      <a:r>
                        <a:rPr lang="en-US" sz="1000" dirty="0" smtClean="0"/>
                        <a:t>Returns a sequential ordered stream whose elements are the specified values.</a:t>
                      </a:r>
                      <a:endParaRPr lang="en-US" sz="1000" dirty="0"/>
                    </a:p>
                  </a:txBody>
                  <a:tcPr/>
                </a:tc>
              </a:tr>
              <a:tr h="266331">
                <a:tc>
                  <a:txBody>
                    <a:bodyPr/>
                    <a:lstStyle/>
                    <a:p>
                      <a:r>
                        <a:rPr lang="de-DE" sz="1000" dirty="0" smtClean="0"/>
                        <a:t>static &lt;T&gt; Stream&lt;T&gt; Stream.of(T t)</a:t>
                      </a:r>
                      <a:endParaRPr lang="en-US" sz="1000" dirty="0"/>
                    </a:p>
                  </a:txBody>
                  <a:tcPr/>
                </a:tc>
                <a:tc>
                  <a:txBody>
                    <a:bodyPr/>
                    <a:lstStyle/>
                    <a:p>
                      <a:r>
                        <a:rPr lang="en-US" sz="1000" dirty="0" smtClean="0"/>
                        <a:t>Returns a sequential Stream containing a single element.</a:t>
                      </a:r>
                      <a:endParaRPr lang="en-US" sz="1000" dirty="0"/>
                    </a:p>
                  </a:txBody>
                  <a:tcPr/>
                </a:tc>
              </a:tr>
              <a:tr h="4199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static &lt;T&gt; </a:t>
                      </a:r>
                      <a:r>
                        <a:rPr lang="de-DE" sz="1000" dirty="0" smtClean="0"/>
                        <a:t>Stream</a:t>
                      </a:r>
                      <a:r>
                        <a:rPr lang="en-US" sz="1000" dirty="0" smtClean="0">
                          <a:solidFill>
                            <a:schemeClr val="tx1"/>
                          </a:solidFill>
                        </a:rPr>
                        <a:t>&lt;T&gt; </a:t>
                      </a:r>
                      <a:r>
                        <a:rPr lang="en-US" sz="1000" dirty="0" err="1" smtClean="0">
                          <a:solidFill>
                            <a:schemeClr val="tx1"/>
                          </a:solidFill>
                        </a:rPr>
                        <a:t>Arrays.stream</a:t>
                      </a:r>
                      <a:r>
                        <a:rPr lang="en-US" sz="1000" dirty="0" smtClean="0">
                          <a:solidFill>
                            <a:schemeClr val="tx1"/>
                          </a:solidFill>
                        </a:rPr>
                        <a:t>(T[] array[, </a:t>
                      </a:r>
                      <a:r>
                        <a:rPr lang="en-US" sz="1000" dirty="0" err="1" smtClean="0">
                          <a:solidFill>
                            <a:schemeClr val="tx1"/>
                          </a:solidFill>
                        </a:rPr>
                        <a:t>int</a:t>
                      </a:r>
                      <a:r>
                        <a:rPr lang="en-US" sz="1000" dirty="0" smtClean="0">
                          <a:solidFill>
                            <a:schemeClr val="tx1"/>
                          </a:solidFill>
                        </a:rPr>
                        <a:t> </a:t>
                      </a:r>
                      <a:r>
                        <a:rPr lang="en-US" sz="1000" dirty="0" err="1" smtClean="0">
                          <a:solidFill>
                            <a:schemeClr val="tx1"/>
                          </a:solidFill>
                        </a:rPr>
                        <a:t>startInclusive</a:t>
                      </a:r>
                      <a:r>
                        <a:rPr lang="en-US" sz="1000" dirty="0" smtClean="0">
                          <a:solidFill>
                            <a:schemeClr val="tx1"/>
                          </a:solidFill>
                        </a:rPr>
                        <a:t>, </a:t>
                      </a:r>
                      <a:r>
                        <a:rPr lang="en-US" sz="1000" dirty="0" err="1" smtClean="0">
                          <a:solidFill>
                            <a:schemeClr val="tx1"/>
                          </a:solidFill>
                        </a:rPr>
                        <a:t>int</a:t>
                      </a:r>
                      <a:r>
                        <a:rPr lang="en-US" sz="1000" dirty="0" smtClean="0">
                          <a:solidFill>
                            <a:schemeClr val="tx1"/>
                          </a:solidFill>
                        </a:rPr>
                        <a:t> </a:t>
                      </a:r>
                      <a:r>
                        <a:rPr lang="en-US" sz="1000" dirty="0" err="1" smtClean="0">
                          <a:solidFill>
                            <a:schemeClr val="tx1"/>
                          </a:solidFill>
                        </a:rPr>
                        <a:t>endExclusive</a:t>
                      </a:r>
                      <a:r>
                        <a:rPr lang="en-US" sz="1000" dirty="0" smtClean="0">
                          <a:solidFill>
                            <a:schemeClr val="tx1"/>
                          </a:solidFill>
                        </a:rPr>
                        <a:t>])</a:t>
                      </a:r>
                    </a:p>
                    <a:p>
                      <a:endParaRPr lang="en-US" sz="1000" dirty="0"/>
                    </a:p>
                  </a:txBody>
                  <a:tcPr/>
                </a:tc>
                <a:tc>
                  <a:txBody>
                    <a:bodyPr/>
                    <a:lstStyle/>
                    <a:p>
                      <a:r>
                        <a:rPr lang="en-US" sz="1000" dirty="0" smtClean="0"/>
                        <a:t>Returns a sequential Stream [with the specified range of the specified array as its source.]</a:t>
                      </a:r>
                      <a:endParaRPr lang="en-US" sz="1000" dirty="0"/>
                    </a:p>
                  </a:txBody>
                  <a:tcPr/>
                </a:tc>
              </a:tr>
              <a:tr h="427903">
                <a:tc>
                  <a:txBody>
                    <a:bodyPr/>
                    <a:lstStyle/>
                    <a:p>
                      <a:r>
                        <a:rPr lang="en-US" sz="1000" dirty="0" smtClean="0"/>
                        <a:t>static &lt;T&gt; Stream&lt;T&gt; </a:t>
                      </a:r>
                      <a:r>
                        <a:rPr lang="en-US" sz="1000" dirty="0" err="1" smtClean="0"/>
                        <a:t>Stream.concat</a:t>
                      </a:r>
                      <a:r>
                        <a:rPr lang="en-US" sz="1000" dirty="0" smtClean="0"/>
                        <a:t>(Stream&lt;? extends T&gt; a, Stream&lt;? extends T&gt; b)</a:t>
                      </a:r>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Creates a lazily concatenated stream whose elements are all the elements of the first stream followed by all the elements of the second stream. // if any is //. Splits on a/b.</a:t>
                      </a:r>
                      <a:r>
                        <a:rPr lang="en-US" sz="1000" baseline="0" dirty="0" smtClean="0"/>
                        <a:t> </a:t>
                      </a:r>
                      <a:r>
                        <a:rPr lang="en-US" sz="1000" dirty="0" smtClean="0"/>
                        <a:t>Characteristics are “</a:t>
                      </a:r>
                      <a:r>
                        <a:rPr lang="en-US" sz="1000" dirty="0" err="1" smtClean="0"/>
                        <a:t>anded</a:t>
                      </a:r>
                      <a:r>
                        <a:rPr lang="en-US" sz="1000" dirty="0" smtClean="0"/>
                        <a:t>” before the split, come</a:t>
                      </a:r>
                      <a:r>
                        <a:rPr lang="en-US" sz="1000" baseline="0" dirty="0" smtClean="0"/>
                        <a:t> from b after</a:t>
                      </a:r>
                      <a:r>
                        <a:rPr lang="en-US" sz="1000" dirty="0" smtClean="0"/>
                        <a:t>. </a:t>
                      </a:r>
                      <a:endParaRPr lang="en-US" sz="1000" dirty="0"/>
                    </a:p>
                  </a:txBody>
                  <a:tcPr/>
                </a:tc>
              </a:tr>
              <a:tr h="248575">
                <a:tc>
                  <a:txBody>
                    <a:bodyPr/>
                    <a:lstStyle/>
                    <a:p>
                      <a:r>
                        <a:rPr lang="en-US" sz="1000" dirty="0" smtClean="0"/>
                        <a:t>static &lt;T&gt; Stream&lt;T&gt; </a:t>
                      </a:r>
                      <a:r>
                        <a:rPr lang="en-US" sz="1000" dirty="0" err="1" smtClean="0"/>
                        <a:t>Stream.empty</a:t>
                      </a:r>
                      <a:r>
                        <a:rPr lang="en-US" sz="1000" dirty="0" smtClean="0"/>
                        <a:t>()</a:t>
                      </a:r>
                      <a:endParaRPr lang="en-US" sz="1000" dirty="0"/>
                    </a:p>
                  </a:txBody>
                  <a:tcPr/>
                </a:tc>
                <a:tc>
                  <a:txBody>
                    <a:bodyPr/>
                    <a:lstStyle/>
                    <a:p>
                      <a:r>
                        <a:rPr lang="en-US" sz="1000" dirty="0" smtClean="0"/>
                        <a:t>Returns an empty sequential Stream.</a:t>
                      </a:r>
                      <a:endParaRPr lang="en-US" sz="1000" dirty="0"/>
                    </a:p>
                  </a:txBody>
                  <a:tcPr/>
                </a:tc>
              </a:tr>
              <a:tr h="390617">
                <a:tc>
                  <a:txBody>
                    <a:bodyPr/>
                    <a:lstStyle/>
                    <a:p>
                      <a:r>
                        <a:rPr lang="en-US" sz="1000" dirty="0" smtClean="0"/>
                        <a:t>static &lt;T&gt; Stream&lt;T&gt; </a:t>
                      </a:r>
                      <a:r>
                        <a:rPr lang="en-US" sz="1000" dirty="0" err="1" smtClean="0"/>
                        <a:t>StreamSupport.stream</a:t>
                      </a:r>
                      <a:r>
                        <a:rPr lang="en-US" sz="1000" dirty="0" smtClean="0"/>
                        <a:t>(</a:t>
                      </a:r>
                      <a:r>
                        <a:rPr lang="en-US" sz="1000" dirty="0" err="1" smtClean="0"/>
                        <a:t>Spliterator</a:t>
                      </a:r>
                      <a:r>
                        <a:rPr lang="en-US" sz="1000" dirty="0" smtClean="0"/>
                        <a:t>&lt;T&gt; </a:t>
                      </a:r>
                      <a:r>
                        <a:rPr lang="en-US" sz="1000" dirty="0" err="1" smtClean="0"/>
                        <a:t>spliterator</a:t>
                      </a:r>
                      <a:r>
                        <a:rPr lang="en-US" sz="1000" dirty="0" smtClean="0"/>
                        <a:t>, boolean parallel)</a:t>
                      </a:r>
                      <a:endParaRPr lang="en-US" sz="1000" dirty="0"/>
                    </a:p>
                  </a:txBody>
                  <a:tcPr/>
                </a:tc>
                <a:tc>
                  <a:txBody>
                    <a:bodyPr/>
                    <a:lstStyle/>
                    <a:p>
                      <a:r>
                        <a:rPr lang="en-US" sz="1000" dirty="0" smtClean="0"/>
                        <a:t>Creates a new sequential or parallel Stream from a </a:t>
                      </a:r>
                      <a:r>
                        <a:rPr lang="en-US" sz="1000" dirty="0" err="1" smtClean="0"/>
                        <a:t>Spliterator</a:t>
                      </a:r>
                      <a:r>
                        <a:rPr lang="en-US" sz="1000" dirty="0" smtClean="0"/>
                        <a:t>.</a:t>
                      </a:r>
                      <a:endParaRPr lang="en-US" sz="1000" dirty="0"/>
                    </a:p>
                  </a:txBody>
                  <a:tcPr/>
                </a:tc>
              </a:tr>
              <a:tr h="503522">
                <a:tc>
                  <a:txBody>
                    <a:bodyPr/>
                    <a:lstStyle/>
                    <a:p>
                      <a:r>
                        <a:rPr lang="en-US" sz="1000" dirty="0" smtClean="0"/>
                        <a:t>static &lt;T&gt; Stream&lt;T&gt; </a:t>
                      </a:r>
                      <a:r>
                        <a:rPr lang="en-US" sz="1000" dirty="0" err="1" smtClean="0"/>
                        <a:t>StreamSupport.stream</a:t>
                      </a:r>
                      <a:r>
                        <a:rPr lang="en-US" sz="1000" dirty="0" smtClean="0"/>
                        <a:t>(Supplier&lt;? extends </a:t>
                      </a:r>
                      <a:r>
                        <a:rPr lang="en-US" sz="1000" dirty="0" err="1" smtClean="0"/>
                        <a:t>Spliterator</a:t>
                      </a:r>
                      <a:r>
                        <a:rPr lang="en-US" sz="1000" dirty="0" smtClean="0"/>
                        <a:t>&lt;T&gt;&gt; supplier, </a:t>
                      </a:r>
                      <a:r>
                        <a:rPr lang="en-US" sz="1000" dirty="0" err="1" smtClean="0"/>
                        <a:t>int</a:t>
                      </a:r>
                      <a:r>
                        <a:rPr lang="en-US" sz="1000" dirty="0" smtClean="0"/>
                        <a:t> characteristics, boolean parallel)</a:t>
                      </a:r>
                      <a:endParaRPr lang="en-US" sz="1000" dirty="0"/>
                    </a:p>
                  </a:txBody>
                  <a:tcPr/>
                </a:tc>
                <a:tc>
                  <a:txBody>
                    <a:bodyPr/>
                    <a:lstStyle/>
                    <a:p>
                      <a:r>
                        <a:rPr lang="en-US" sz="1000" dirty="0" smtClean="0"/>
                        <a:t>Creates a new sequential or parallel Stream from a Supplier of </a:t>
                      </a:r>
                      <a:r>
                        <a:rPr lang="en-US" sz="1000" dirty="0" err="1" smtClean="0"/>
                        <a:t>Spliterator</a:t>
                      </a:r>
                      <a:r>
                        <a:rPr lang="en-US" sz="1000" dirty="0" smtClean="0"/>
                        <a:t>.</a:t>
                      </a:r>
                      <a:endParaRPr lang="en-US" sz="1000" dirty="0"/>
                    </a:p>
                  </a:txBody>
                  <a:tcPr/>
                </a:tc>
              </a:tr>
            </a:tbl>
          </a:graphicData>
        </a:graphic>
      </p:graphicFrame>
    </p:spTree>
    <p:extLst>
      <p:ext uri="{BB962C8B-B14F-4D97-AF65-F5344CB8AC3E}">
        <p14:creationId xmlns:p14="http://schemas.microsoft.com/office/powerpoint/2010/main" val="4136598035"/>
      </p:ext>
    </p:extLst>
  </p:cSld>
  <p:clrMapOvr>
    <a:masterClrMapping/>
  </p:clrMapOvr>
  <p:transition spd="med" advTm="12000"/>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CA" sz="2000" dirty="0" smtClean="0"/>
              <a:t>Topic 3-2 : </a:t>
            </a:r>
            <a:r>
              <a:rPr lang="en-CA" sz="2000" dirty="0"/>
              <a:t>Describe the </a:t>
            </a:r>
            <a:r>
              <a:rPr lang="en-CA" sz="2000" dirty="0" smtClean="0"/>
              <a:t>Stream </a:t>
            </a:r>
            <a:r>
              <a:rPr lang="en-CA" sz="2000" dirty="0"/>
              <a:t>interface and </a:t>
            </a:r>
            <a:r>
              <a:rPr lang="en-CA" sz="2000" dirty="0" smtClean="0"/>
              <a:t>pipelines 5/6</a:t>
            </a:r>
            <a:endParaRPr lang="en-US" sz="2000" dirty="0"/>
          </a:p>
        </p:txBody>
      </p:sp>
      <p:sp>
        <p:nvSpPr>
          <p:cNvPr id="68611" name="Rectangle 3"/>
          <p:cNvSpPr>
            <a:spLocks noGrp="1" noChangeArrowheads="1"/>
          </p:cNvSpPr>
          <p:nvPr>
            <p:ph idx="1"/>
          </p:nvPr>
        </p:nvSpPr>
        <p:spPr>
          <a:xfrm>
            <a:off x="528638" y="885825"/>
            <a:ext cx="8085137" cy="386794"/>
          </a:xfrm>
        </p:spPr>
        <p:txBody>
          <a:bodyPr/>
          <a:lstStyle/>
          <a:p>
            <a:pPr marL="0" indent="0">
              <a:buNone/>
            </a:pPr>
            <a:r>
              <a:rPr lang="en-US" dirty="0" smtClean="0">
                <a:solidFill>
                  <a:schemeClr val="tx1"/>
                </a:solidFill>
              </a:rPr>
              <a:t>Specialized Stream constructors (incomplete)</a:t>
            </a:r>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14817561"/>
              </p:ext>
            </p:extLst>
          </p:nvPr>
        </p:nvGraphicFramePr>
        <p:xfrm>
          <a:off x="390617" y="1310594"/>
          <a:ext cx="8327255" cy="4868264"/>
        </p:xfrm>
        <a:graphic>
          <a:graphicData uri="http://schemas.openxmlformats.org/drawingml/2006/table">
            <a:tbl>
              <a:tblPr firstRow="1" bandRow="1">
                <a:tableStyleId>{5C22544A-7EE6-4342-B048-85BDC9FD1C3A}</a:tableStyleId>
              </a:tblPr>
              <a:tblGrid>
                <a:gridCol w="3948922"/>
                <a:gridCol w="4378333"/>
              </a:tblGrid>
              <a:tr h="346855">
                <a:tc>
                  <a:txBody>
                    <a:bodyPr/>
                    <a:lstStyle/>
                    <a:p>
                      <a:pPr algn="ctr"/>
                      <a:r>
                        <a:rPr lang="en-US" sz="1000" dirty="0" smtClean="0"/>
                        <a:t>Signature</a:t>
                      </a:r>
                      <a:endParaRPr lang="en-US" sz="1000" dirty="0"/>
                    </a:p>
                  </a:txBody>
                  <a:tcPr/>
                </a:tc>
                <a:tc>
                  <a:txBody>
                    <a:bodyPr/>
                    <a:lstStyle/>
                    <a:p>
                      <a:pPr algn="ctr"/>
                      <a:r>
                        <a:rPr lang="en-US" sz="1000" dirty="0" smtClean="0"/>
                        <a:t>Description</a:t>
                      </a:r>
                      <a:endParaRPr lang="en-US" sz="1000" dirty="0"/>
                    </a:p>
                  </a:txBody>
                  <a:tcPr/>
                </a:tc>
              </a:tr>
              <a:tr h="221923">
                <a:tc>
                  <a:txBody>
                    <a:bodyPr/>
                    <a:lstStyle/>
                    <a:p>
                      <a:r>
                        <a:rPr lang="en-US" sz="1000" dirty="0" smtClean="0"/>
                        <a:t>Stream&lt;String&gt; </a:t>
                      </a:r>
                      <a:r>
                        <a:rPr lang="en-US" sz="1000" dirty="0" err="1" smtClean="0"/>
                        <a:t>BufferedReader.lines</a:t>
                      </a:r>
                      <a:r>
                        <a:rPr lang="en-US" sz="1000"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Returns a Stream, the elements of which are lines read from this </a:t>
                      </a:r>
                      <a:r>
                        <a:rPr lang="en-US" sz="1000" dirty="0" err="1" smtClean="0"/>
                        <a:t>BufferedReader</a:t>
                      </a:r>
                      <a:r>
                        <a:rPr lang="en-US" sz="1000" dirty="0" smtClean="0"/>
                        <a:t>.</a:t>
                      </a:r>
                    </a:p>
                  </a:txBody>
                  <a:tcPr/>
                </a:tc>
              </a:tr>
              <a:tr h="230819">
                <a:tc>
                  <a:txBody>
                    <a:bodyPr/>
                    <a:lstStyle/>
                    <a:p>
                      <a:r>
                        <a:rPr lang="en-US" sz="1000" dirty="0" smtClean="0"/>
                        <a:t>static Stream&lt;Path&gt; </a:t>
                      </a:r>
                      <a:r>
                        <a:rPr lang="en-US" sz="1000" dirty="0" err="1" smtClean="0"/>
                        <a:t>Files.find</a:t>
                      </a:r>
                      <a:r>
                        <a:rPr lang="en-US" sz="1000" dirty="0" smtClean="0"/>
                        <a:t>(Path start, </a:t>
                      </a:r>
                      <a:r>
                        <a:rPr lang="en-US" sz="1000" dirty="0" err="1" smtClean="0"/>
                        <a:t>int</a:t>
                      </a:r>
                      <a:r>
                        <a:rPr lang="en-US" sz="1000" dirty="0" smtClean="0"/>
                        <a:t> </a:t>
                      </a:r>
                      <a:r>
                        <a:rPr lang="en-US" sz="1000" dirty="0" err="1" smtClean="0"/>
                        <a:t>maxDepth</a:t>
                      </a:r>
                      <a:r>
                        <a:rPr lang="en-US" sz="1000" dirty="0" smtClean="0"/>
                        <a:t>, </a:t>
                      </a:r>
                      <a:r>
                        <a:rPr lang="en-US" sz="1000" dirty="0" err="1" smtClean="0"/>
                        <a:t>BiPredicate</a:t>
                      </a:r>
                      <a:r>
                        <a:rPr lang="en-US" sz="1000" dirty="0" smtClean="0"/>
                        <a:t>&lt;</a:t>
                      </a:r>
                      <a:r>
                        <a:rPr lang="en-US" sz="1000" dirty="0" err="1" smtClean="0"/>
                        <a:t>Path,BasicFileAttributes</a:t>
                      </a:r>
                      <a:r>
                        <a:rPr lang="en-US" sz="1000" dirty="0" smtClean="0"/>
                        <a:t>&gt; matcher, </a:t>
                      </a:r>
                      <a:r>
                        <a:rPr lang="en-US" sz="1000" dirty="0" err="1" smtClean="0"/>
                        <a:t>FileVisitOption</a:t>
                      </a:r>
                      <a:r>
                        <a:rPr lang="en-US" sz="1000" dirty="0" smtClean="0"/>
                        <a:t>... options)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Return a Stream that is lazily populated with Path by searching for files in a file tree rooted at a given starting file.</a:t>
                      </a:r>
                    </a:p>
                    <a:p>
                      <a:endParaRPr lang="en-US" sz="1000" dirty="0"/>
                    </a:p>
                  </a:txBody>
                  <a:tcPr/>
                </a:tc>
              </a:tr>
              <a:tr h="299190">
                <a:tc>
                  <a:txBody>
                    <a:bodyPr/>
                    <a:lstStyle/>
                    <a:p>
                      <a:r>
                        <a:rPr lang="en-US" sz="1000" dirty="0" smtClean="0"/>
                        <a:t>static Stream&lt;String&gt; </a:t>
                      </a:r>
                      <a:r>
                        <a:rPr lang="en-US" sz="1000" dirty="0" err="1" smtClean="0"/>
                        <a:t>Files.lines</a:t>
                      </a:r>
                      <a:r>
                        <a:rPr lang="en-US" sz="1000" dirty="0" smtClean="0"/>
                        <a:t>(Path path)</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Read all lines from a file as a Stream.</a:t>
                      </a:r>
                    </a:p>
                  </a:txBody>
                  <a:tcPr/>
                </a:tc>
              </a:tr>
              <a:tr h="298617">
                <a:tc>
                  <a:txBody>
                    <a:bodyPr/>
                    <a:lstStyle/>
                    <a:p>
                      <a:r>
                        <a:rPr lang="en-US" sz="1000" dirty="0" smtClean="0"/>
                        <a:t>static Stream&lt;String&gt; </a:t>
                      </a:r>
                      <a:r>
                        <a:rPr lang="en-US" sz="1000" dirty="0" err="1" smtClean="0"/>
                        <a:t>Files.lines</a:t>
                      </a:r>
                      <a:r>
                        <a:rPr lang="en-US" sz="1000" dirty="0" smtClean="0"/>
                        <a:t>(Path </a:t>
                      </a:r>
                      <a:r>
                        <a:rPr lang="en-US" sz="1000" dirty="0" err="1" smtClean="0"/>
                        <a:t>path</a:t>
                      </a:r>
                      <a:r>
                        <a:rPr lang="en-US" sz="1000" dirty="0" smtClean="0"/>
                        <a:t>, Charset </a:t>
                      </a:r>
                      <a:r>
                        <a:rPr lang="en-US" sz="1000" dirty="0" err="1" smtClean="0"/>
                        <a:t>cs</a:t>
                      </a:r>
                      <a:r>
                        <a:rPr lang="en-US" sz="1000"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Read all lines from a file as a Stream.</a:t>
                      </a:r>
                    </a:p>
                  </a:txBody>
                  <a:tcPr/>
                </a:tc>
              </a:tr>
              <a:tr h="266330">
                <a:tc>
                  <a:txBody>
                    <a:bodyPr/>
                    <a:lstStyle/>
                    <a:p>
                      <a:r>
                        <a:rPr lang="en-US" sz="1000" dirty="0" smtClean="0"/>
                        <a:t>static Stream&lt;Path&gt; </a:t>
                      </a:r>
                      <a:r>
                        <a:rPr lang="en-US" sz="1000" dirty="0" err="1" smtClean="0"/>
                        <a:t>Files.list</a:t>
                      </a:r>
                      <a:r>
                        <a:rPr lang="en-US" sz="1000" dirty="0" smtClean="0"/>
                        <a:t>(Path </a:t>
                      </a:r>
                      <a:r>
                        <a:rPr lang="en-US" sz="1000" dirty="0" err="1" smtClean="0"/>
                        <a:t>dir</a:t>
                      </a:r>
                      <a:r>
                        <a:rPr lang="en-US" sz="1000"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Return a lazily populated Stream, the elements of which are the entries in the directory.</a:t>
                      </a:r>
                    </a:p>
                  </a:txBody>
                  <a:tcPr/>
                </a:tc>
              </a:tr>
              <a:tr h="266331">
                <a:tc>
                  <a:txBody>
                    <a:bodyPr/>
                    <a:lstStyle/>
                    <a:p>
                      <a:r>
                        <a:rPr lang="en-US" sz="1000" dirty="0" smtClean="0"/>
                        <a:t>static Stream&lt;Path&gt; </a:t>
                      </a:r>
                      <a:r>
                        <a:rPr lang="en-US" sz="1000" dirty="0" err="1" smtClean="0"/>
                        <a:t>Files.walk</a:t>
                      </a:r>
                      <a:r>
                        <a:rPr lang="en-US" sz="1000" dirty="0" smtClean="0"/>
                        <a:t>(Path start, </a:t>
                      </a:r>
                      <a:r>
                        <a:rPr lang="en-US" sz="1000" dirty="0" err="1" smtClean="0"/>
                        <a:t>FileVisitOption</a:t>
                      </a:r>
                      <a:r>
                        <a:rPr lang="en-US" sz="1000" dirty="0" smtClean="0"/>
                        <a:t>... options)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Return a Stream that is lazily populated with Path by walking the file tree rooted at a given starting file.</a:t>
                      </a:r>
                    </a:p>
                  </a:txBody>
                  <a:tcPr/>
                </a:tc>
              </a:tr>
              <a:tr h="417250">
                <a:tc>
                  <a:txBody>
                    <a:bodyPr/>
                    <a:lstStyle/>
                    <a:p>
                      <a:r>
                        <a:rPr lang="en-US" sz="1000" dirty="0" smtClean="0"/>
                        <a:t>static Stream&lt;Path&gt; </a:t>
                      </a:r>
                      <a:r>
                        <a:rPr lang="en-US" sz="1000" dirty="0" err="1" smtClean="0"/>
                        <a:t>Files.walk</a:t>
                      </a:r>
                      <a:r>
                        <a:rPr lang="en-US" sz="1000" dirty="0" smtClean="0"/>
                        <a:t>(Path start, </a:t>
                      </a:r>
                      <a:r>
                        <a:rPr lang="en-US" sz="1000" dirty="0" err="1" smtClean="0"/>
                        <a:t>int</a:t>
                      </a:r>
                      <a:r>
                        <a:rPr lang="en-US" sz="1000" dirty="0" smtClean="0"/>
                        <a:t> </a:t>
                      </a:r>
                      <a:r>
                        <a:rPr lang="en-US" sz="1000" dirty="0" err="1" smtClean="0"/>
                        <a:t>maxDepth</a:t>
                      </a:r>
                      <a:r>
                        <a:rPr lang="en-US" sz="1000" dirty="0" smtClean="0"/>
                        <a:t>, </a:t>
                      </a:r>
                      <a:r>
                        <a:rPr lang="en-US" sz="1000" dirty="0" err="1" smtClean="0"/>
                        <a:t>FileVisitOption</a:t>
                      </a:r>
                      <a:r>
                        <a:rPr lang="en-US" sz="1000" dirty="0" smtClean="0"/>
                        <a:t>... options)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Return a Stream that is lazily populated with Path by walking the file tree rooted at a given starting file.</a:t>
                      </a:r>
                    </a:p>
                  </a:txBody>
                  <a:tcPr/>
                </a:tc>
              </a:tr>
              <a:tr h="282870">
                <a:tc>
                  <a:txBody>
                    <a:bodyPr/>
                    <a:lstStyle/>
                    <a:p>
                      <a:r>
                        <a:rPr lang="en-US" sz="1000" dirty="0" smtClean="0"/>
                        <a:t>Stream&lt;</a:t>
                      </a:r>
                      <a:r>
                        <a:rPr lang="en-US" sz="1000" dirty="0" err="1" smtClean="0"/>
                        <a:t>JarEntry</a:t>
                      </a:r>
                      <a:r>
                        <a:rPr lang="en-US" sz="1000" dirty="0" smtClean="0"/>
                        <a:t>&gt; </a:t>
                      </a:r>
                      <a:r>
                        <a:rPr lang="en-US" sz="1000" dirty="0" err="1" smtClean="0"/>
                        <a:t>JarFile.stream</a:t>
                      </a:r>
                      <a:r>
                        <a:rPr lang="en-US" sz="1000" dirty="0" smtClean="0"/>
                        <a:t>() </a:t>
                      </a:r>
                      <a:endParaRPr lang="en-US" sz="1000" dirty="0"/>
                    </a:p>
                  </a:txBody>
                  <a:tcPr/>
                </a:tc>
                <a:tc>
                  <a:txBody>
                    <a:bodyPr/>
                    <a:lstStyle/>
                    <a:p>
                      <a:r>
                        <a:rPr lang="en-US" sz="1000" dirty="0" smtClean="0"/>
                        <a:t>Return an ordered Stream over the ZIP file entries.</a:t>
                      </a:r>
                      <a:endParaRPr lang="en-US" sz="1000" dirty="0"/>
                    </a:p>
                  </a:txBody>
                  <a:tcPr/>
                </a:tc>
              </a:tr>
              <a:tr h="248575">
                <a:tc>
                  <a:txBody>
                    <a:bodyPr/>
                    <a:lstStyle/>
                    <a:p>
                      <a:r>
                        <a:rPr lang="en-US" sz="1000" dirty="0" smtClean="0"/>
                        <a:t>Stream&lt;String&gt; </a:t>
                      </a:r>
                      <a:r>
                        <a:rPr lang="en-US" sz="1000" dirty="0" err="1" smtClean="0"/>
                        <a:t>Pattern.splitAsStream</a:t>
                      </a:r>
                      <a:r>
                        <a:rPr lang="en-US" sz="1000" dirty="0" smtClean="0"/>
                        <a:t>(</a:t>
                      </a:r>
                      <a:r>
                        <a:rPr lang="en-US" sz="1000" dirty="0" err="1" smtClean="0"/>
                        <a:t>CharSequence</a:t>
                      </a:r>
                      <a:r>
                        <a:rPr lang="en-US" sz="1000" dirty="0" smtClean="0"/>
                        <a:t> input)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Creates a stream from the given input sequence around matches of this pattern.</a:t>
                      </a:r>
                    </a:p>
                  </a:txBody>
                  <a:tcPr/>
                </a:tc>
              </a:tr>
              <a:tr h="297402">
                <a:tc>
                  <a:txBody>
                    <a:bodyPr/>
                    <a:lstStyle/>
                    <a:p>
                      <a:r>
                        <a:rPr lang="en-US" sz="1000" dirty="0" smtClean="0"/>
                        <a:t>Stream&lt;? extends </a:t>
                      </a:r>
                      <a:r>
                        <a:rPr lang="en-US" sz="1000" dirty="0" err="1" smtClean="0"/>
                        <a:t>ZipEntry</a:t>
                      </a:r>
                      <a:r>
                        <a:rPr lang="en-US" sz="1000" dirty="0" smtClean="0"/>
                        <a:t>&gt;</a:t>
                      </a:r>
                      <a:r>
                        <a:rPr lang="en-US" sz="1000" baseline="0" dirty="0" smtClean="0"/>
                        <a:t> </a:t>
                      </a:r>
                      <a:r>
                        <a:rPr lang="en-US" sz="1000" dirty="0" err="1" smtClean="0"/>
                        <a:t>ZipFile.stream</a:t>
                      </a:r>
                      <a:r>
                        <a:rPr lang="en-US" sz="1000"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Return an ordered Stream over the ZIP file entries.</a:t>
                      </a:r>
                    </a:p>
                  </a:txBody>
                  <a:tcPr/>
                </a:tc>
              </a:tr>
              <a:tr h="297402">
                <a:tc>
                  <a:txBody>
                    <a:bodyPr/>
                    <a:lstStyle/>
                    <a:p>
                      <a:r>
                        <a:rPr lang="en-US" sz="1000" dirty="0" smtClean="0"/>
                        <a:t>Double/</a:t>
                      </a:r>
                      <a:r>
                        <a:rPr lang="en-US" sz="1000" dirty="0" err="1" smtClean="0"/>
                        <a:t>Int</a:t>
                      </a:r>
                      <a:r>
                        <a:rPr lang="en-US" sz="1000" dirty="0" smtClean="0"/>
                        <a:t>/</a:t>
                      </a:r>
                      <a:r>
                        <a:rPr lang="en-US" sz="1000" dirty="0" err="1" smtClean="0"/>
                        <a:t>LongStream</a:t>
                      </a:r>
                      <a:r>
                        <a:rPr lang="en-US" sz="1000" dirty="0" smtClean="0"/>
                        <a:t> </a:t>
                      </a:r>
                      <a:r>
                        <a:rPr lang="en-US" sz="1000" dirty="0" err="1" smtClean="0"/>
                        <a:t>Random.doubles</a:t>
                      </a:r>
                      <a:r>
                        <a:rPr lang="en-US" sz="1000" dirty="0" smtClean="0"/>
                        <a:t>/</a:t>
                      </a:r>
                      <a:r>
                        <a:rPr lang="en-US" sz="1000" dirty="0" err="1" smtClean="0"/>
                        <a:t>ints</a:t>
                      </a:r>
                      <a:r>
                        <a:rPr lang="en-US" sz="1000" dirty="0" smtClean="0"/>
                        <a:t>/longs(…)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Returns an effectively unlimited stream of pseudorandom double/</a:t>
                      </a:r>
                      <a:r>
                        <a:rPr lang="en-US" sz="1000" dirty="0" err="1" smtClean="0"/>
                        <a:t>int</a:t>
                      </a:r>
                      <a:r>
                        <a:rPr lang="en-US" sz="1000" dirty="0" smtClean="0"/>
                        <a:t>/long values.</a:t>
                      </a:r>
                    </a:p>
                  </a:txBody>
                  <a:tcPr/>
                </a:tc>
              </a:tr>
              <a:tr h="297402">
                <a:tc>
                  <a:txBody>
                    <a:bodyPr/>
                    <a:lstStyle/>
                    <a:p>
                      <a:r>
                        <a:rPr lang="en-US" sz="1000" dirty="0" err="1" smtClean="0"/>
                        <a:t>IntStream</a:t>
                      </a:r>
                      <a:r>
                        <a:rPr lang="en-US" sz="1000" dirty="0" smtClean="0"/>
                        <a:t> </a:t>
                      </a:r>
                      <a:r>
                        <a:rPr lang="en-US" sz="1000" dirty="0" err="1" smtClean="0"/>
                        <a:t>BitSet.stream</a:t>
                      </a:r>
                      <a:r>
                        <a:rPr lang="en-US" sz="1000"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Returns a stream of indices for which this </a:t>
                      </a:r>
                      <a:r>
                        <a:rPr lang="en-US" sz="1000" dirty="0" err="1" smtClean="0"/>
                        <a:t>BitSet</a:t>
                      </a:r>
                      <a:r>
                        <a:rPr lang="en-US" sz="1000" dirty="0" smtClean="0"/>
                        <a:t> contains a bit in the set state.</a:t>
                      </a:r>
                    </a:p>
                  </a:txBody>
                  <a:tcPr/>
                </a:tc>
              </a:tr>
            </a:tbl>
          </a:graphicData>
        </a:graphic>
      </p:graphicFrame>
    </p:spTree>
    <p:extLst>
      <p:ext uri="{BB962C8B-B14F-4D97-AF65-F5344CB8AC3E}">
        <p14:creationId xmlns:p14="http://schemas.microsoft.com/office/powerpoint/2010/main" val="3769208932"/>
      </p:ext>
    </p:extLst>
  </p:cSld>
  <p:clrMapOvr>
    <a:masterClrMapping/>
  </p:clrMapOvr>
  <p:transition spd="med" advTm="12000"/>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CA" sz="2000" dirty="0" smtClean="0"/>
              <a:t>Topic 3-2 : </a:t>
            </a:r>
            <a:r>
              <a:rPr lang="en-CA" sz="2000" dirty="0"/>
              <a:t>Describe the </a:t>
            </a:r>
            <a:r>
              <a:rPr lang="en-CA" sz="2000" dirty="0" smtClean="0"/>
              <a:t>Stream </a:t>
            </a:r>
            <a:r>
              <a:rPr lang="en-CA" sz="2000" dirty="0"/>
              <a:t>interface and </a:t>
            </a:r>
            <a:r>
              <a:rPr lang="en-CA" sz="2000" dirty="0" smtClean="0"/>
              <a:t>pipelines 6/6</a:t>
            </a:r>
            <a:endParaRPr lang="en-US" sz="2000" dirty="0"/>
          </a:p>
        </p:txBody>
      </p:sp>
      <p:sp>
        <p:nvSpPr>
          <p:cNvPr id="68611" name="Rectangle 3"/>
          <p:cNvSpPr>
            <a:spLocks noGrp="1" noChangeArrowheads="1"/>
          </p:cNvSpPr>
          <p:nvPr>
            <p:ph idx="1"/>
          </p:nvPr>
        </p:nvSpPr>
        <p:spPr>
          <a:xfrm>
            <a:off x="528638" y="885825"/>
            <a:ext cx="8085137" cy="4450078"/>
          </a:xfrm>
        </p:spPr>
        <p:txBody>
          <a:bodyPr/>
          <a:lstStyle/>
          <a:p>
            <a:pPr marL="342900" indent="-342900">
              <a:buFont typeface="+mj-lt"/>
              <a:buAutoNum type="arabicPeriod"/>
            </a:pPr>
            <a:r>
              <a:rPr lang="en-CA" sz="1400" dirty="0" smtClean="0">
                <a:solidFill>
                  <a:schemeClr val="tx1"/>
                </a:solidFill>
              </a:rPr>
              <a:t>To these constructors and converters we need adding </a:t>
            </a:r>
            <a:r>
              <a:rPr lang="en-US" sz="1400" dirty="0">
                <a:solidFill>
                  <a:srgbClr val="000000"/>
                </a:solidFill>
              </a:rPr>
              <a:t>public static interface </a:t>
            </a:r>
            <a:r>
              <a:rPr lang="en-US" sz="1400" dirty="0" err="1" smtClean="0">
                <a:solidFill>
                  <a:srgbClr val="000000"/>
                </a:solidFill>
              </a:rPr>
              <a:t>Stream.Builder</a:t>
            </a:r>
            <a:r>
              <a:rPr lang="en-US" sz="1400" dirty="0" smtClean="0">
                <a:solidFill>
                  <a:srgbClr val="000000"/>
                </a:solidFill>
              </a:rPr>
              <a:t>&lt;T&gt; extends </a:t>
            </a:r>
            <a:r>
              <a:rPr lang="en-US" sz="1400" dirty="0">
                <a:solidFill>
                  <a:srgbClr val="000000"/>
                </a:solidFill>
              </a:rPr>
              <a:t>Consumer&lt;T</a:t>
            </a:r>
            <a:r>
              <a:rPr lang="en-US" sz="1400" dirty="0" smtClean="0">
                <a:solidFill>
                  <a:srgbClr val="000000"/>
                </a:solidFill>
              </a:rPr>
              <a:t>&gt;</a:t>
            </a:r>
            <a:r>
              <a:rPr lang="en-US" sz="1400" dirty="0" smtClean="0">
                <a:solidFill>
                  <a:schemeClr val="tx1"/>
                </a:solidFill>
              </a:rPr>
              <a:t>.</a:t>
            </a:r>
          </a:p>
          <a:p>
            <a:pPr marL="342900" indent="-342900">
              <a:buFont typeface="+mj-lt"/>
              <a:buAutoNum type="arabicPeriod"/>
            </a:pPr>
            <a:endParaRPr lang="en-US" sz="1400" dirty="0">
              <a:solidFill>
                <a:schemeClr val="tx1"/>
              </a:solidFill>
            </a:endParaRPr>
          </a:p>
          <a:p>
            <a:pPr marL="342900" indent="-342900">
              <a:buFont typeface="+mj-lt"/>
              <a:buAutoNum type="arabicPeriod"/>
            </a:pPr>
            <a:r>
              <a:rPr lang="en-US" sz="1400" dirty="0">
                <a:solidFill>
                  <a:schemeClr val="tx1"/>
                </a:solidFill>
              </a:rPr>
              <a:t>A mutable builder for a </a:t>
            </a:r>
            <a:r>
              <a:rPr lang="en-US" sz="1400" dirty="0">
                <a:solidFill>
                  <a:srgbClr val="000000"/>
                </a:solidFill>
              </a:rPr>
              <a:t>Stream</a:t>
            </a:r>
            <a:r>
              <a:rPr lang="en-US" sz="1400" dirty="0">
                <a:solidFill>
                  <a:schemeClr val="tx1"/>
                </a:solidFill>
              </a:rPr>
              <a:t>. This allows the creation of a </a:t>
            </a:r>
            <a:r>
              <a:rPr lang="en-US" sz="1400" dirty="0">
                <a:solidFill>
                  <a:srgbClr val="000000"/>
                </a:solidFill>
              </a:rPr>
              <a:t>Stream</a:t>
            </a:r>
            <a:r>
              <a:rPr lang="en-US" sz="1400" dirty="0">
                <a:solidFill>
                  <a:schemeClr val="tx1"/>
                </a:solidFill>
              </a:rPr>
              <a:t> by generating elements individually and adding them to the </a:t>
            </a:r>
            <a:r>
              <a:rPr lang="en-US" sz="1400" dirty="0">
                <a:solidFill>
                  <a:srgbClr val="000000"/>
                </a:solidFill>
              </a:rPr>
              <a:t>Builder</a:t>
            </a:r>
            <a:r>
              <a:rPr lang="en-US" sz="1400" dirty="0">
                <a:solidFill>
                  <a:schemeClr val="tx1"/>
                </a:solidFill>
              </a:rPr>
              <a:t> (without the copying overhead that comes from using an </a:t>
            </a:r>
            <a:r>
              <a:rPr lang="en-US" sz="1400" dirty="0" err="1">
                <a:solidFill>
                  <a:srgbClr val="000000"/>
                </a:solidFill>
              </a:rPr>
              <a:t>ArrayList</a:t>
            </a:r>
            <a:r>
              <a:rPr lang="en-US" sz="1400" dirty="0">
                <a:solidFill>
                  <a:srgbClr val="000000"/>
                </a:solidFill>
              </a:rPr>
              <a:t> </a:t>
            </a:r>
            <a:r>
              <a:rPr lang="en-US" sz="1400" dirty="0">
                <a:solidFill>
                  <a:schemeClr val="tx1"/>
                </a:solidFill>
              </a:rPr>
              <a:t>as a temporary buffer</a:t>
            </a:r>
            <a:r>
              <a:rPr lang="en-US" sz="1400" dirty="0" smtClean="0">
                <a:solidFill>
                  <a:schemeClr val="tx1"/>
                </a:solidFill>
              </a:rPr>
              <a:t>.)</a:t>
            </a:r>
          </a:p>
          <a:p>
            <a:pPr marL="342900" indent="-342900">
              <a:buFont typeface="+mj-lt"/>
              <a:buAutoNum type="arabicPeriod"/>
            </a:pPr>
            <a:endParaRPr lang="en-US" sz="1400" dirty="0">
              <a:solidFill>
                <a:schemeClr val="bg2">
                  <a:lumMod val="50000"/>
                </a:schemeClr>
              </a:solidFill>
            </a:endParaRPr>
          </a:p>
          <a:p>
            <a:pPr marL="342900" indent="-342900">
              <a:buFont typeface="+mj-lt"/>
              <a:buAutoNum type="arabicPeriod"/>
            </a:pPr>
            <a:r>
              <a:rPr lang="en-US" sz="1400" dirty="0" smtClean="0">
                <a:solidFill>
                  <a:schemeClr val="tx1"/>
                </a:solidFill>
              </a:rPr>
              <a:t>Created by </a:t>
            </a:r>
            <a:r>
              <a:rPr lang="en-US" sz="1400" dirty="0" smtClean="0">
                <a:solidFill>
                  <a:srgbClr val="000000"/>
                </a:solidFill>
              </a:rPr>
              <a:t>Stream&lt;T&gt;.builder() </a:t>
            </a:r>
            <a:r>
              <a:rPr lang="en-US" sz="1400" dirty="0" smtClean="0">
                <a:solidFill>
                  <a:schemeClr val="tx1"/>
                </a:solidFill>
              </a:rPr>
              <a:t>a stream </a:t>
            </a:r>
            <a:r>
              <a:rPr lang="en-US" sz="1400" dirty="0">
                <a:solidFill>
                  <a:schemeClr val="tx1"/>
                </a:solidFill>
              </a:rPr>
              <a:t>builder has a lifecycle, which starts in a building phase, during which elements can be added, and then transitions to a built phase, after which elements may not be added. The built phase begins when the </a:t>
            </a:r>
            <a:r>
              <a:rPr lang="en-US" sz="1400" dirty="0">
                <a:solidFill>
                  <a:srgbClr val="000000"/>
                </a:solidFill>
              </a:rPr>
              <a:t>build() </a:t>
            </a:r>
            <a:r>
              <a:rPr lang="en-US" sz="1400" dirty="0">
                <a:solidFill>
                  <a:schemeClr val="tx1"/>
                </a:solidFill>
              </a:rPr>
              <a:t>method is called, which creates an ordered </a:t>
            </a:r>
            <a:r>
              <a:rPr lang="en-US" sz="1400" dirty="0">
                <a:solidFill>
                  <a:srgbClr val="000000"/>
                </a:solidFill>
              </a:rPr>
              <a:t>Stream</a:t>
            </a:r>
            <a:r>
              <a:rPr lang="en-US" sz="1400" dirty="0">
                <a:solidFill>
                  <a:schemeClr val="tx1"/>
                </a:solidFill>
              </a:rPr>
              <a:t> whose elements are the elements that were added to the stream builder, in the order they were added.</a:t>
            </a:r>
            <a:endParaRPr lang="en-CA" sz="1400" dirty="0" smtClean="0">
              <a:solidFill>
                <a:srgbClr val="66CC00"/>
              </a:solidFill>
            </a:endParaRPr>
          </a:p>
          <a:p>
            <a:pPr marL="342900" indent="-342900">
              <a:buFont typeface="+mj-lt"/>
              <a:buAutoNum type="arabicPeriod"/>
            </a:pPr>
            <a:endParaRPr lang="en-US" dirty="0">
              <a:solidFill>
                <a:srgbClr val="66CC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052378892"/>
              </p:ext>
            </p:extLst>
          </p:nvPr>
        </p:nvGraphicFramePr>
        <p:xfrm>
          <a:off x="452759" y="3915053"/>
          <a:ext cx="8380523" cy="2348659"/>
        </p:xfrm>
        <a:graphic>
          <a:graphicData uri="http://schemas.openxmlformats.org/drawingml/2006/table">
            <a:tbl>
              <a:tblPr firstRow="1" bandRow="1">
                <a:tableStyleId>{5C22544A-7EE6-4342-B048-85BDC9FD1C3A}</a:tableStyleId>
              </a:tblPr>
              <a:tblGrid>
                <a:gridCol w="3471171"/>
                <a:gridCol w="4909352"/>
              </a:tblGrid>
              <a:tr h="390495">
                <a:tc>
                  <a:txBody>
                    <a:bodyPr/>
                    <a:lstStyle/>
                    <a:p>
                      <a:pPr algn="ctr"/>
                      <a:r>
                        <a:rPr lang="en-US" sz="1400" dirty="0" smtClean="0"/>
                        <a:t>Signature</a:t>
                      </a:r>
                      <a:endParaRPr lang="en-US" sz="1400" dirty="0"/>
                    </a:p>
                  </a:txBody>
                  <a:tcPr/>
                </a:tc>
                <a:tc>
                  <a:txBody>
                    <a:bodyPr/>
                    <a:lstStyle/>
                    <a:p>
                      <a:pPr algn="ctr"/>
                      <a:r>
                        <a:rPr lang="en-US" sz="1400" dirty="0" smtClean="0"/>
                        <a:t>Description</a:t>
                      </a:r>
                      <a:endParaRPr lang="en-US" sz="1400" dirty="0"/>
                    </a:p>
                  </a:txBody>
                  <a:tcPr/>
                </a:tc>
              </a:tr>
              <a:tr h="3881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1400" dirty="0" smtClean="0">
                          <a:solidFill>
                            <a:schemeClr val="tx1"/>
                          </a:solidFill>
                        </a:rPr>
                        <a:t>void Stream&lt;T&gt;.</a:t>
                      </a:r>
                      <a:r>
                        <a:rPr lang="en-CA" sz="1400" dirty="0" err="1" smtClean="0">
                          <a:solidFill>
                            <a:schemeClr val="tx1"/>
                          </a:solidFill>
                        </a:rPr>
                        <a:t>Builder.accept</a:t>
                      </a:r>
                      <a:r>
                        <a:rPr lang="en-CA" sz="1400" dirty="0" smtClean="0">
                          <a:solidFill>
                            <a:schemeClr val="tx1"/>
                          </a:solidFill>
                        </a:rPr>
                        <a:t>(T t)</a:t>
                      </a:r>
                    </a:p>
                  </a:txBody>
                  <a:tcPr/>
                </a:tc>
                <a:tc>
                  <a:txBody>
                    <a:bodyPr/>
                    <a:lstStyle/>
                    <a:p>
                      <a:r>
                        <a:rPr lang="en-US" sz="1400" dirty="0" smtClean="0"/>
                        <a:t>Adds an element to the stream being built.</a:t>
                      </a:r>
                      <a:endParaRPr lang="en-US" sz="1400" dirty="0"/>
                    </a:p>
                  </a:txBody>
                  <a:tcPr/>
                </a:tc>
              </a:tr>
              <a:tr h="485043">
                <a:tc>
                  <a:txBody>
                    <a:bodyPr/>
                    <a:lstStyle/>
                    <a:p>
                      <a:r>
                        <a:rPr lang="de-DE" sz="1400" dirty="0" smtClean="0"/>
                        <a:t>default Stream.Builder&lt;T&gt; Stream&lt;T&gt;.Builder.add(T t)</a:t>
                      </a:r>
                      <a:endParaRPr lang="en-US" sz="1400" dirty="0"/>
                    </a:p>
                  </a:txBody>
                  <a:tcPr/>
                </a:tc>
                <a:tc>
                  <a:txBody>
                    <a:bodyPr/>
                    <a:lstStyle/>
                    <a:p>
                      <a:r>
                        <a:rPr lang="en-US" sz="1400" dirty="0" smtClean="0"/>
                        <a:t>Adds an element to the stream being built.</a:t>
                      </a:r>
                      <a:endParaRPr lang="en-US" sz="1400" dirty="0"/>
                    </a:p>
                  </a:txBody>
                  <a:tcPr/>
                </a:tc>
              </a:tr>
              <a:tr h="310051">
                <a:tc>
                  <a:txBody>
                    <a:bodyPr/>
                    <a:lstStyle/>
                    <a:p>
                      <a:r>
                        <a:rPr lang="en-US" sz="1400" dirty="0" smtClean="0"/>
                        <a:t>Stream&lt;T&gt; Stream&lt;T&gt;.</a:t>
                      </a:r>
                      <a:r>
                        <a:rPr lang="en-US" sz="1400" dirty="0" err="1" smtClean="0"/>
                        <a:t>Builder.build</a:t>
                      </a:r>
                      <a:r>
                        <a:rPr lang="en-US" sz="1400" dirty="0" smtClean="0"/>
                        <a:t>()</a:t>
                      </a:r>
                      <a:endParaRPr lang="en-US" sz="1400" dirty="0"/>
                    </a:p>
                  </a:txBody>
                  <a:tcPr/>
                </a:tc>
                <a:tc>
                  <a:txBody>
                    <a:bodyPr/>
                    <a:lstStyle/>
                    <a:p>
                      <a:r>
                        <a:rPr lang="en-US" sz="1400" dirty="0" smtClean="0"/>
                        <a:t>Builds the stream, transitioning this builder to the built state.</a:t>
                      </a:r>
                      <a:endParaRPr lang="en-US" sz="1400" dirty="0"/>
                    </a:p>
                  </a:txBody>
                  <a:tcPr/>
                </a:tc>
              </a:tr>
              <a:tr h="741801">
                <a:tc>
                  <a:txBody>
                    <a:bodyPr/>
                    <a:lstStyle/>
                    <a:p>
                      <a:r>
                        <a:rPr lang="en-US" sz="1400" dirty="0" smtClean="0"/>
                        <a:t>default Consumer&lt;T&gt; Stream&lt;T&gt;.</a:t>
                      </a:r>
                      <a:r>
                        <a:rPr lang="en-US" sz="1400" dirty="0" err="1" smtClean="0"/>
                        <a:t>Builder.andThen</a:t>
                      </a:r>
                      <a:r>
                        <a:rPr lang="en-US" sz="1400" dirty="0" smtClean="0"/>
                        <a:t>(Consumer&lt;? super T&gt; after)</a:t>
                      </a:r>
                      <a:endParaRPr lang="en-US" sz="1400" dirty="0"/>
                    </a:p>
                  </a:txBody>
                  <a:tcPr/>
                </a:tc>
                <a:tc>
                  <a:txBody>
                    <a:bodyPr/>
                    <a:lstStyle/>
                    <a:p>
                      <a:r>
                        <a:rPr lang="en-US" sz="1400" dirty="0" smtClean="0"/>
                        <a:t>Method inherited from interface </a:t>
                      </a:r>
                      <a:r>
                        <a:rPr lang="en-US" sz="1400" dirty="0" err="1" smtClean="0"/>
                        <a:t>java.util.function.Consumer</a:t>
                      </a:r>
                      <a:r>
                        <a:rPr lang="en-US" sz="1400" dirty="0" smtClean="0"/>
                        <a:t> but not really useful</a:t>
                      </a:r>
                      <a:endParaRPr lang="en-US" sz="1400" dirty="0"/>
                    </a:p>
                  </a:txBody>
                  <a:tcPr/>
                </a:tc>
              </a:tr>
            </a:tbl>
          </a:graphicData>
        </a:graphic>
      </p:graphicFrame>
    </p:spTree>
    <p:extLst>
      <p:ext uri="{BB962C8B-B14F-4D97-AF65-F5344CB8AC3E}">
        <p14:creationId xmlns:p14="http://schemas.microsoft.com/office/powerpoint/2010/main" val="1333724896"/>
      </p:ext>
    </p:extLst>
  </p:cSld>
  <p:clrMapOvr>
    <a:masterClrMapping/>
  </p:clrMapOvr>
  <p:transition spd="med" advTm="12000"/>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CA" dirty="0" smtClean="0"/>
              <a:t>Topic 3-2 : Stream, builder and variations</a:t>
            </a:r>
            <a:endParaRPr lang="en-US" dirty="0"/>
          </a:p>
        </p:txBody>
      </p:sp>
      <p:pic>
        <p:nvPicPr>
          <p:cNvPr id="1027" name="Picture 3" descr="C:\workspace_luna\Java8OCPUpgradeBeta\src\main\java\org\java8\topic3\subject2\StreamHierarch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831" y="911654"/>
            <a:ext cx="8035446" cy="5506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144720"/>
      </p:ext>
    </p:extLst>
  </p:cSld>
  <p:clrMapOvr>
    <a:masterClrMapping/>
  </p:clrMapOvr>
  <p:transition spd="med" advTm="12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Topic 1 : Lambda Expression</a:t>
            </a:r>
            <a:endParaRPr lang="en-CA" dirty="0"/>
          </a:p>
        </p:txBody>
      </p:sp>
      <p:sp>
        <p:nvSpPr>
          <p:cNvPr id="3" name="Rectangle 2"/>
          <p:cNvSpPr/>
          <p:nvPr/>
        </p:nvSpPr>
        <p:spPr>
          <a:xfrm>
            <a:off x="527049" y="982177"/>
            <a:ext cx="8086725" cy="2677656"/>
          </a:xfrm>
          <a:prstGeom prst="rect">
            <a:avLst/>
          </a:prstGeom>
        </p:spPr>
        <p:txBody>
          <a:bodyPr wrap="square">
            <a:spAutoFit/>
          </a:bodyPr>
          <a:lstStyle/>
          <a:p>
            <a:pPr marL="457200" indent="-457200" algn="l">
              <a:buFont typeface="+mj-lt"/>
              <a:buAutoNum type="arabicPeriod"/>
            </a:pPr>
            <a:r>
              <a:rPr lang="en-US" dirty="0" smtClean="0"/>
              <a:t>Describe </a:t>
            </a:r>
            <a:r>
              <a:rPr lang="en-US" dirty="0"/>
              <a:t>Java inner classes and develop the code that uses Java inner classes (such as: nested class, static class, local class and anonymous classes</a:t>
            </a:r>
            <a:r>
              <a:rPr lang="en-US" dirty="0" smtClean="0"/>
              <a:t>)</a:t>
            </a:r>
          </a:p>
          <a:p>
            <a:pPr marL="457200" indent="-457200" algn="l">
              <a:buFont typeface="+mj-lt"/>
              <a:buAutoNum type="arabicPeriod"/>
            </a:pPr>
            <a:r>
              <a:rPr lang="en-US" dirty="0" smtClean="0"/>
              <a:t>Define </a:t>
            </a:r>
            <a:r>
              <a:rPr lang="en-US" dirty="0"/>
              <a:t>and write functional interfaces</a:t>
            </a:r>
          </a:p>
          <a:p>
            <a:pPr marL="457200" indent="-457200" algn="l">
              <a:buFont typeface="+mj-lt"/>
              <a:buAutoNum type="arabicPeriod"/>
            </a:pPr>
            <a:r>
              <a:rPr lang="en-US" dirty="0"/>
              <a:t>Describe a Lambda expression; refactor the code that use anonymous inner class to use Lambda expression; including type inference</a:t>
            </a:r>
            <a:r>
              <a:rPr lang="en-US" dirty="0" smtClean="0"/>
              <a:t>, target </a:t>
            </a:r>
            <a:r>
              <a:rPr lang="en-US" dirty="0"/>
              <a:t>typing</a:t>
            </a:r>
            <a:endParaRPr lang="en-US" dirty="0">
              <a:effectLst/>
            </a:endParaRPr>
          </a:p>
        </p:txBody>
      </p:sp>
    </p:spTree>
  </p:cSld>
  <p:clrMapOvr>
    <a:masterClrMapping/>
  </p:clrMapOvr>
  <p:transition spd="med" advTm="12000"/>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CA" dirty="0" smtClean="0"/>
              <a:t>Topic 3-3 : </a:t>
            </a:r>
            <a:r>
              <a:rPr lang="en-CA" dirty="0"/>
              <a:t>Filter a collection using lambda expressions</a:t>
            </a:r>
            <a:endParaRPr lang="en-US" dirty="0"/>
          </a:p>
        </p:txBody>
      </p:sp>
      <p:sp>
        <p:nvSpPr>
          <p:cNvPr id="68611" name="Rectangle 3"/>
          <p:cNvSpPr>
            <a:spLocks noGrp="1" noChangeArrowheads="1"/>
          </p:cNvSpPr>
          <p:nvPr>
            <p:ph idx="1"/>
          </p:nvPr>
        </p:nvSpPr>
        <p:spPr>
          <a:xfrm>
            <a:off x="528638" y="885825"/>
            <a:ext cx="8085137" cy="5497219"/>
          </a:xfrm>
        </p:spPr>
        <p:txBody>
          <a:bodyPr/>
          <a:lstStyle/>
          <a:p>
            <a:pPr marL="400050" lvl="1" indent="0">
              <a:buNone/>
            </a:pPr>
            <a:r>
              <a:rPr lang="en-US" dirty="0" smtClean="0">
                <a:solidFill>
                  <a:schemeClr val="tx1"/>
                </a:solidFill>
              </a:rPr>
              <a:t>Example of a filter from above:</a:t>
            </a:r>
            <a:endParaRPr lang="en-US" dirty="0">
              <a:solidFill>
                <a:schemeClr val="tx1"/>
              </a:solidFill>
            </a:endParaRPr>
          </a:p>
          <a:p>
            <a:pPr marL="400050" lvl="1" indent="0">
              <a:buNone/>
            </a:pPr>
            <a:r>
              <a:rPr lang="en-US" dirty="0" smtClean="0">
                <a:solidFill>
                  <a:srgbClr val="000000"/>
                </a:solidFill>
              </a:rPr>
              <a:t>Set&lt;String</a:t>
            </a:r>
            <a:r>
              <a:rPr lang="en-US" dirty="0">
                <a:solidFill>
                  <a:srgbClr val="000000"/>
                </a:solidFill>
              </a:rPr>
              <a:t>&gt; </a:t>
            </a:r>
            <a:r>
              <a:rPr lang="en-US" u="sng" dirty="0">
                <a:solidFill>
                  <a:srgbClr val="000000"/>
                </a:solidFill>
              </a:rPr>
              <a:t>brands =</a:t>
            </a:r>
          </a:p>
          <a:p>
            <a:pPr marL="400050" lvl="1" indent="0">
              <a:buNone/>
            </a:pPr>
            <a:r>
              <a:rPr lang="en-US" dirty="0" smtClean="0">
                <a:solidFill>
                  <a:srgbClr val="000000"/>
                </a:solidFill>
              </a:rPr>
              <a:t>	</a:t>
            </a:r>
            <a:r>
              <a:rPr lang="en-US" dirty="0" err="1" smtClean="0">
                <a:solidFill>
                  <a:srgbClr val="000000"/>
                </a:solidFill>
              </a:rPr>
              <a:t>Stream.of</a:t>
            </a:r>
            <a:r>
              <a:rPr lang="en-US" dirty="0" smtClean="0">
                <a:solidFill>
                  <a:srgbClr val="000000"/>
                </a:solidFill>
              </a:rPr>
              <a:t>(</a:t>
            </a:r>
            <a:r>
              <a:rPr lang="en-US" dirty="0" err="1" smtClean="0">
                <a:solidFill>
                  <a:srgbClr val="000000"/>
                </a:solidFill>
              </a:rPr>
              <a:t>Car.values</a:t>
            </a:r>
            <a:r>
              <a:rPr lang="en-US" dirty="0">
                <a:solidFill>
                  <a:srgbClr val="000000"/>
                </a:solidFill>
              </a:rPr>
              <a:t>()).</a:t>
            </a:r>
            <a:r>
              <a:rPr lang="en-US" dirty="0">
                <a:solidFill>
                  <a:schemeClr val="tx1"/>
                </a:solidFill>
              </a:rPr>
              <a:t>// getting a stream source from the factory</a:t>
            </a:r>
          </a:p>
          <a:p>
            <a:pPr marL="400050" lvl="1" indent="0">
              <a:buNone/>
            </a:pPr>
            <a:r>
              <a:rPr lang="en-US" dirty="0" smtClean="0">
                <a:solidFill>
                  <a:srgbClr val="000000"/>
                </a:solidFill>
              </a:rPr>
              <a:t>	filter(a </a:t>
            </a:r>
            <a:r>
              <a:rPr lang="en-US" dirty="0">
                <a:solidFill>
                  <a:srgbClr val="000000"/>
                </a:solidFill>
              </a:rPr>
              <a:t>-&gt; </a:t>
            </a:r>
            <a:r>
              <a:rPr lang="en-US" dirty="0" err="1">
                <a:solidFill>
                  <a:srgbClr val="000000"/>
                </a:solidFill>
              </a:rPr>
              <a:t>a.getYear</a:t>
            </a:r>
            <a:r>
              <a:rPr lang="en-US" dirty="0">
                <a:solidFill>
                  <a:srgbClr val="000000"/>
                </a:solidFill>
              </a:rPr>
              <a:t>() &gt; 1930).</a:t>
            </a:r>
            <a:r>
              <a:rPr lang="en-US" dirty="0">
                <a:solidFill>
                  <a:schemeClr val="tx1"/>
                </a:solidFill>
              </a:rPr>
              <a:t>// </a:t>
            </a:r>
            <a:r>
              <a:rPr lang="en-US" dirty="0" smtClean="0">
                <a:solidFill>
                  <a:schemeClr val="tx1"/>
                </a:solidFill>
              </a:rPr>
              <a:t>filtering</a:t>
            </a:r>
          </a:p>
          <a:p>
            <a:pPr marL="400050" lvl="1" indent="0">
              <a:buNone/>
            </a:pPr>
            <a:r>
              <a:rPr lang="en-US" dirty="0" smtClean="0">
                <a:solidFill>
                  <a:schemeClr val="tx1"/>
                </a:solidFill>
              </a:rPr>
              <a:t>More code here to collect the values</a:t>
            </a:r>
          </a:p>
          <a:p>
            <a:pPr marL="400050" lvl="1" indent="0">
              <a:buNone/>
            </a:pPr>
            <a:endParaRPr lang="en-US" dirty="0" smtClean="0">
              <a:solidFill>
                <a:schemeClr val="tx1"/>
              </a:solidFill>
            </a:endParaRPr>
          </a:p>
          <a:p>
            <a:pPr marL="400050" lvl="1" indent="0">
              <a:buNone/>
            </a:pPr>
            <a:r>
              <a:rPr lang="en-US" dirty="0" smtClean="0">
                <a:solidFill>
                  <a:schemeClr val="tx1"/>
                </a:solidFill>
              </a:rPr>
              <a:t>In a similar manner on a good old collection:</a:t>
            </a:r>
            <a:br>
              <a:rPr lang="en-US" dirty="0" smtClean="0">
                <a:solidFill>
                  <a:schemeClr val="tx1"/>
                </a:solidFill>
              </a:rPr>
            </a:br>
            <a:r>
              <a:rPr lang="en-US" dirty="0" smtClean="0">
                <a:solidFill>
                  <a:srgbClr val="000000"/>
                </a:solidFill>
              </a:rPr>
              <a:t>Collection&lt;T&gt; </a:t>
            </a:r>
            <a:r>
              <a:rPr lang="en-US" dirty="0" err="1" smtClean="0">
                <a:solidFill>
                  <a:srgbClr val="000000"/>
                </a:solidFill>
              </a:rPr>
              <a:t>myCollection</a:t>
            </a:r>
            <a:r>
              <a:rPr lang="en-US" dirty="0" smtClean="0">
                <a:solidFill>
                  <a:srgbClr val="000000"/>
                </a:solidFill>
              </a:rPr>
              <a:t> = …</a:t>
            </a:r>
            <a:br>
              <a:rPr lang="en-US" dirty="0" smtClean="0">
                <a:solidFill>
                  <a:srgbClr val="000000"/>
                </a:solidFill>
              </a:rPr>
            </a:br>
            <a:r>
              <a:rPr lang="en-US" dirty="0" smtClean="0">
                <a:solidFill>
                  <a:srgbClr val="000000"/>
                </a:solidFill>
              </a:rPr>
              <a:t>	</a:t>
            </a:r>
            <a:r>
              <a:rPr lang="en-US" dirty="0" err="1" smtClean="0">
                <a:solidFill>
                  <a:srgbClr val="000000"/>
                </a:solidFill>
              </a:rPr>
              <a:t>myCollection.removeIf</a:t>
            </a:r>
            <a:r>
              <a:rPr lang="en-US" dirty="0" smtClean="0">
                <a:solidFill>
                  <a:srgbClr val="000000"/>
                </a:solidFill>
              </a:rPr>
              <a:t>(a -&gt; …); </a:t>
            </a:r>
            <a:r>
              <a:rPr lang="en-US" dirty="0" smtClean="0">
                <a:solidFill>
                  <a:schemeClr val="tx1"/>
                </a:solidFill>
              </a:rPr>
              <a:t>// there is no similar method for Map</a:t>
            </a:r>
          </a:p>
          <a:p>
            <a:pPr marL="400050" lvl="1" indent="0">
              <a:buNone/>
            </a:pPr>
            <a:endParaRPr lang="en-US" dirty="0">
              <a:solidFill>
                <a:schemeClr val="tx1"/>
              </a:solidFill>
            </a:endParaRPr>
          </a:p>
          <a:p>
            <a:pPr marL="400050" lvl="1" indent="0">
              <a:buNone/>
            </a:pPr>
            <a:r>
              <a:rPr lang="en-US" dirty="0" smtClean="0">
                <a:solidFill>
                  <a:schemeClr val="tx1"/>
                </a:solidFill>
              </a:rPr>
              <a:t>For simplicity, filtering (with a </a:t>
            </a:r>
            <a:r>
              <a:rPr lang="en-US" dirty="0" smtClean="0">
                <a:solidFill>
                  <a:srgbClr val="000000"/>
                </a:solidFill>
              </a:rPr>
              <a:t>Predicate&lt;T&gt;</a:t>
            </a:r>
            <a:r>
              <a:rPr lang="en-US" dirty="0" smtClean="0">
                <a:solidFill>
                  <a:schemeClr val="tx1"/>
                </a:solidFill>
              </a:rPr>
              <a:t>) can take advantage of:</a:t>
            </a:r>
          </a:p>
          <a:p>
            <a:pPr lvl="1">
              <a:buFontTx/>
              <a:buChar char="-"/>
            </a:pPr>
            <a:r>
              <a:rPr lang="en-US" dirty="0" smtClean="0">
                <a:solidFill>
                  <a:schemeClr val="tx1"/>
                </a:solidFill>
              </a:rPr>
              <a:t>method references if the method returns a boolean (e.g. </a:t>
            </a:r>
            <a:r>
              <a:rPr lang="en-US" dirty="0" smtClean="0">
                <a:solidFill>
                  <a:srgbClr val="000000"/>
                </a:solidFill>
              </a:rPr>
              <a:t>filter(Car::</a:t>
            </a:r>
            <a:r>
              <a:rPr lang="en-US" dirty="0" err="1" smtClean="0">
                <a:solidFill>
                  <a:srgbClr val="000000"/>
                </a:solidFill>
              </a:rPr>
              <a:t>isRecent</a:t>
            </a:r>
            <a:r>
              <a:rPr lang="en-US" dirty="0" smtClean="0">
                <a:solidFill>
                  <a:srgbClr val="000000"/>
                </a:solidFill>
              </a:rPr>
              <a:t>)</a:t>
            </a:r>
            <a:r>
              <a:rPr lang="en-US" dirty="0" smtClean="0">
                <a:solidFill>
                  <a:schemeClr val="tx1"/>
                </a:solidFill>
              </a:rPr>
              <a:t>)</a:t>
            </a:r>
          </a:p>
          <a:p>
            <a:pPr lvl="1">
              <a:buFontTx/>
              <a:buChar char="-"/>
            </a:pPr>
            <a:r>
              <a:rPr lang="en-US" dirty="0" smtClean="0">
                <a:solidFill>
                  <a:schemeClr val="tx1"/>
                </a:solidFill>
              </a:rPr>
              <a:t>composition </a:t>
            </a:r>
            <a:r>
              <a:rPr lang="en-US" dirty="0">
                <a:solidFill>
                  <a:schemeClr val="tx1"/>
                </a:solidFill>
              </a:rPr>
              <a:t>with </a:t>
            </a:r>
            <a:r>
              <a:rPr lang="en-US" dirty="0">
                <a:solidFill>
                  <a:srgbClr val="000000"/>
                </a:solidFill>
              </a:rPr>
              <a:t>Predicate&lt;T&gt; </a:t>
            </a:r>
            <a:r>
              <a:rPr lang="en-US" dirty="0" err="1" smtClean="0">
                <a:solidFill>
                  <a:srgbClr val="000000"/>
                </a:solidFill>
              </a:rPr>
              <a:t>Predicate.and</a:t>
            </a:r>
            <a:r>
              <a:rPr lang="en-US" dirty="0" smtClean="0">
                <a:solidFill>
                  <a:srgbClr val="000000"/>
                </a:solidFill>
              </a:rPr>
              <a:t>/or(Predicate</a:t>
            </a:r>
            <a:r>
              <a:rPr lang="en-US" dirty="0">
                <a:solidFill>
                  <a:srgbClr val="000000"/>
                </a:solidFill>
              </a:rPr>
              <a:t>&lt;? super T&gt; other</a:t>
            </a:r>
            <a:r>
              <a:rPr lang="en-US" dirty="0" smtClean="0">
                <a:solidFill>
                  <a:srgbClr val="000000"/>
                </a:solidFill>
              </a:rPr>
              <a:t>) </a:t>
            </a:r>
            <a:r>
              <a:rPr lang="en-US" u="sng" dirty="0" smtClean="0">
                <a:solidFill>
                  <a:srgbClr val="FF0000"/>
                </a:solidFill>
              </a:rPr>
              <a:t>No XOR!</a:t>
            </a:r>
          </a:p>
          <a:p>
            <a:pPr lvl="1">
              <a:buFontTx/>
              <a:buChar char="-"/>
            </a:pPr>
            <a:r>
              <a:rPr lang="en-US" dirty="0">
                <a:solidFill>
                  <a:schemeClr val="tx1"/>
                </a:solidFill>
              </a:rPr>
              <a:t>s</a:t>
            </a:r>
            <a:r>
              <a:rPr lang="en-US" dirty="0" smtClean="0">
                <a:solidFill>
                  <a:schemeClr val="tx1"/>
                </a:solidFill>
              </a:rPr>
              <a:t>tatic boolean methods of </a:t>
            </a:r>
            <a:r>
              <a:rPr lang="en-US" dirty="0" smtClean="0">
                <a:solidFill>
                  <a:srgbClr val="000000"/>
                </a:solidFill>
              </a:rPr>
              <a:t>Objects</a:t>
            </a:r>
            <a:r>
              <a:rPr lang="en-US" dirty="0" smtClean="0">
                <a:solidFill>
                  <a:schemeClr val="tx1"/>
                </a:solidFill>
              </a:rPr>
              <a:t> (1.7): </a:t>
            </a:r>
            <a:r>
              <a:rPr lang="en-US" dirty="0" smtClean="0">
                <a:solidFill>
                  <a:srgbClr val="000000"/>
                </a:solidFill>
              </a:rPr>
              <a:t>equals(</a:t>
            </a:r>
            <a:r>
              <a:rPr lang="en-US" dirty="0" err="1" smtClean="0">
                <a:solidFill>
                  <a:srgbClr val="000000"/>
                </a:solidFill>
              </a:rPr>
              <a:t>a,b</a:t>
            </a:r>
            <a:r>
              <a:rPr lang="en-US" dirty="0" smtClean="0">
                <a:solidFill>
                  <a:srgbClr val="000000"/>
                </a:solidFill>
              </a:rPr>
              <a:t>), </a:t>
            </a:r>
            <a:r>
              <a:rPr lang="en-US" dirty="0" err="1" smtClean="0">
                <a:solidFill>
                  <a:srgbClr val="000000"/>
                </a:solidFill>
              </a:rPr>
              <a:t>deepEquals</a:t>
            </a:r>
            <a:r>
              <a:rPr lang="en-US" dirty="0" smtClean="0">
                <a:solidFill>
                  <a:srgbClr val="000000"/>
                </a:solidFill>
              </a:rPr>
              <a:t>(</a:t>
            </a:r>
            <a:r>
              <a:rPr lang="en-US" dirty="0" err="1" smtClean="0">
                <a:solidFill>
                  <a:srgbClr val="000000"/>
                </a:solidFill>
              </a:rPr>
              <a:t>a,b</a:t>
            </a:r>
            <a:r>
              <a:rPr lang="en-US" dirty="0" smtClean="0">
                <a:solidFill>
                  <a:srgbClr val="000000"/>
                </a:solidFill>
              </a:rPr>
              <a:t>), </a:t>
            </a:r>
            <a:r>
              <a:rPr lang="en-US" dirty="0" err="1" smtClean="0">
                <a:solidFill>
                  <a:srgbClr val="000000"/>
                </a:solidFill>
              </a:rPr>
              <a:t>isNull</a:t>
            </a:r>
            <a:r>
              <a:rPr lang="en-US" dirty="0" smtClean="0">
                <a:solidFill>
                  <a:srgbClr val="000000"/>
                </a:solidFill>
              </a:rPr>
              <a:t>(a), </a:t>
            </a:r>
            <a:r>
              <a:rPr lang="en-US" dirty="0" err="1" smtClean="0">
                <a:solidFill>
                  <a:srgbClr val="000000"/>
                </a:solidFill>
              </a:rPr>
              <a:t>nonNull</a:t>
            </a:r>
            <a:r>
              <a:rPr lang="en-US" dirty="0" smtClean="0">
                <a:solidFill>
                  <a:srgbClr val="000000"/>
                </a:solidFill>
              </a:rPr>
              <a:t>(a)</a:t>
            </a:r>
          </a:p>
          <a:p>
            <a:pPr lvl="1">
              <a:buFontTx/>
              <a:buChar char="-"/>
            </a:pPr>
            <a:r>
              <a:rPr lang="en-US" dirty="0">
                <a:solidFill>
                  <a:schemeClr val="tx1"/>
                </a:solidFill>
              </a:rPr>
              <a:t>static boolean methods of </a:t>
            </a:r>
            <a:r>
              <a:rPr lang="en-US" dirty="0" smtClean="0">
                <a:solidFill>
                  <a:schemeClr val="tx1"/>
                </a:solidFill>
              </a:rPr>
              <a:t>Arrays: </a:t>
            </a:r>
            <a:r>
              <a:rPr lang="en-US" dirty="0">
                <a:solidFill>
                  <a:srgbClr val="000000"/>
                </a:solidFill>
              </a:rPr>
              <a:t>equals(</a:t>
            </a:r>
            <a:r>
              <a:rPr lang="en-US" dirty="0" err="1">
                <a:solidFill>
                  <a:srgbClr val="000000"/>
                </a:solidFill>
              </a:rPr>
              <a:t>a,b</a:t>
            </a:r>
            <a:r>
              <a:rPr lang="en-US" dirty="0">
                <a:solidFill>
                  <a:srgbClr val="000000"/>
                </a:solidFill>
              </a:rPr>
              <a:t>), </a:t>
            </a:r>
            <a:r>
              <a:rPr lang="en-US" dirty="0" err="1" smtClean="0">
                <a:solidFill>
                  <a:srgbClr val="000000"/>
                </a:solidFill>
              </a:rPr>
              <a:t>deepEquals</a:t>
            </a:r>
            <a:r>
              <a:rPr lang="en-US" dirty="0" smtClean="0">
                <a:solidFill>
                  <a:srgbClr val="000000"/>
                </a:solidFill>
              </a:rPr>
              <a:t>(</a:t>
            </a:r>
            <a:r>
              <a:rPr lang="en-US" dirty="0" err="1" smtClean="0">
                <a:solidFill>
                  <a:srgbClr val="000000"/>
                </a:solidFill>
              </a:rPr>
              <a:t>a,b</a:t>
            </a:r>
            <a:r>
              <a:rPr lang="en-US" dirty="0" smtClean="0">
                <a:solidFill>
                  <a:srgbClr val="000000"/>
                </a:solidFill>
              </a:rPr>
              <a:t>)</a:t>
            </a:r>
          </a:p>
          <a:p>
            <a:pPr lvl="1">
              <a:buFontTx/>
              <a:buChar char="-"/>
            </a:pPr>
            <a:r>
              <a:rPr lang="en-US" dirty="0" err="1">
                <a:solidFill>
                  <a:srgbClr val="000000"/>
                </a:solidFill>
              </a:rPr>
              <a:t>Collection.equals</a:t>
            </a:r>
            <a:r>
              <a:rPr lang="en-US" dirty="0">
                <a:solidFill>
                  <a:srgbClr val="000000"/>
                </a:solidFill>
              </a:rPr>
              <a:t>(Object), </a:t>
            </a:r>
            <a:r>
              <a:rPr lang="en-US" dirty="0" err="1">
                <a:solidFill>
                  <a:srgbClr val="000000"/>
                </a:solidFill>
              </a:rPr>
              <a:t>Set.equals</a:t>
            </a:r>
            <a:r>
              <a:rPr lang="en-US" dirty="0">
                <a:solidFill>
                  <a:srgbClr val="000000"/>
                </a:solidFill>
              </a:rPr>
              <a:t>(Object), </a:t>
            </a:r>
            <a:r>
              <a:rPr lang="en-US" dirty="0" err="1">
                <a:solidFill>
                  <a:srgbClr val="000000"/>
                </a:solidFill>
              </a:rPr>
              <a:t>List.equals</a:t>
            </a:r>
            <a:r>
              <a:rPr lang="en-US" dirty="0">
                <a:solidFill>
                  <a:srgbClr val="000000"/>
                </a:solidFill>
              </a:rPr>
              <a:t>(Object</a:t>
            </a:r>
            <a:r>
              <a:rPr lang="en-US" dirty="0" smtClean="0">
                <a:solidFill>
                  <a:srgbClr val="000000"/>
                </a:solidFill>
              </a:rPr>
              <a:t>)</a:t>
            </a:r>
          </a:p>
          <a:p>
            <a:pPr lvl="1">
              <a:buFontTx/>
              <a:buChar char="-"/>
            </a:pPr>
            <a:r>
              <a:rPr lang="en-US" dirty="0" smtClean="0">
                <a:solidFill>
                  <a:schemeClr val="tx1"/>
                </a:solidFill>
              </a:rPr>
              <a:t>Other built-in </a:t>
            </a:r>
            <a:r>
              <a:rPr lang="en-US" dirty="0" smtClean="0">
                <a:solidFill>
                  <a:srgbClr val="000000"/>
                </a:solidFill>
              </a:rPr>
              <a:t>equals() </a:t>
            </a:r>
            <a:r>
              <a:rPr lang="en-US" dirty="0" smtClean="0">
                <a:solidFill>
                  <a:schemeClr val="tx1"/>
                </a:solidFill>
              </a:rPr>
              <a:t>methods</a:t>
            </a:r>
            <a:endParaRPr lang="en-US" dirty="0">
              <a:solidFill>
                <a:schemeClr val="tx1"/>
              </a:solidFill>
            </a:endParaRPr>
          </a:p>
          <a:p>
            <a:pPr lvl="1">
              <a:buFontTx/>
              <a:buChar char="-"/>
            </a:pPr>
            <a:endParaRPr lang="en-US" dirty="0" smtClean="0">
              <a:solidFill>
                <a:schemeClr val="tx1"/>
              </a:solidFill>
            </a:endParaRPr>
          </a:p>
          <a:p>
            <a:pPr marL="400050" lvl="1" indent="0">
              <a:buNone/>
            </a:pPr>
            <a:r>
              <a:rPr lang="en-US" dirty="0">
                <a:solidFill>
                  <a:schemeClr val="tx1"/>
                </a:solidFill>
              </a:rPr>
              <a:t>Q: What does this </a:t>
            </a:r>
            <a:r>
              <a:rPr lang="en-US" dirty="0" smtClean="0">
                <a:solidFill>
                  <a:schemeClr val="tx1"/>
                </a:solidFill>
              </a:rPr>
              <a:t>predicate?</a:t>
            </a:r>
          </a:p>
          <a:p>
            <a:pPr marL="400050" lvl="1" indent="0">
              <a:buNone/>
            </a:pPr>
            <a:r>
              <a:rPr lang="en-US" dirty="0">
                <a:solidFill>
                  <a:srgbClr val="000000"/>
                </a:solidFill>
              </a:rPr>
              <a:t>Predicate&lt;Car&gt; predicate = ((Predicate&lt;Car&gt;)(Car::</a:t>
            </a:r>
            <a:r>
              <a:rPr lang="en-US" dirty="0" err="1">
                <a:solidFill>
                  <a:srgbClr val="000000"/>
                </a:solidFill>
              </a:rPr>
              <a:t>isRecent</a:t>
            </a:r>
            <a:r>
              <a:rPr lang="en-US" dirty="0">
                <a:solidFill>
                  <a:srgbClr val="000000"/>
                </a:solidFill>
              </a:rPr>
              <a:t>)).or(c -&gt; </a:t>
            </a:r>
            <a:r>
              <a:rPr lang="en-US" dirty="0" err="1">
                <a:solidFill>
                  <a:srgbClr val="000000"/>
                </a:solidFill>
              </a:rPr>
              <a:t>c.getLastYear</a:t>
            </a:r>
            <a:r>
              <a:rPr lang="en-US" dirty="0">
                <a:solidFill>
                  <a:srgbClr val="000000"/>
                </a:solidFill>
              </a:rPr>
              <a:t>() != null).negate();</a:t>
            </a:r>
            <a:endParaRPr lang="en-US" sz="1600" dirty="0" smtClean="0">
              <a:solidFill>
                <a:srgbClr val="000000"/>
              </a:solidFill>
            </a:endParaRPr>
          </a:p>
          <a:p>
            <a:pPr lvl="1">
              <a:buFontTx/>
              <a:buChar char="-"/>
            </a:pPr>
            <a:endParaRPr lang="en-US" sz="1600" dirty="0">
              <a:solidFill>
                <a:schemeClr val="tx1"/>
              </a:solidFill>
            </a:endParaRPr>
          </a:p>
        </p:txBody>
      </p:sp>
    </p:spTree>
    <p:extLst>
      <p:ext uri="{BB962C8B-B14F-4D97-AF65-F5344CB8AC3E}">
        <p14:creationId xmlns:p14="http://schemas.microsoft.com/office/powerpoint/2010/main" val="380499346"/>
      </p:ext>
    </p:extLst>
  </p:cSld>
  <p:clrMapOvr>
    <a:masterClrMapping/>
  </p:clrMapOvr>
  <p:transition spd="med" advTm="12000"/>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CA" dirty="0" smtClean="0"/>
              <a:t>Topic 3-3 : </a:t>
            </a:r>
            <a:r>
              <a:rPr lang="en-CA" dirty="0"/>
              <a:t>Filter a collection using lambda expressions</a:t>
            </a:r>
            <a:endParaRPr lang="en-US" dirty="0"/>
          </a:p>
        </p:txBody>
      </p:sp>
      <p:sp>
        <p:nvSpPr>
          <p:cNvPr id="68611" name="Rectangle 3"/>
          <p:cNvSpPr>
            <a:spLocks noGrp="1" noChangeArrowheads="1"/>
          </p:cNvSpPr>
          <p:nvPr>
            <p:ph idx="1"/>
          </p:nvPr>
        </p:nvSpPr>
        <p:spPr>
          <a:xfrm>
            <a:off x="528638" y="986825"/>
            <a:ext cx="8085137" cy="5334076"/>
          </a:xfrm>
        </p:spPr>
        <p:txBody>
          <a:bodyPr/>
          <a:lstStyle/>
          <a:p>
            <a:pPr marL="400050" lvl="1" indent="0">
              <a:buNone/>
            </a:pPr>
            <a:r>
              <a:rPr lang="en-US" dirty="0" smtClean="0">
                <a:solidFill>
                  <a:schemeClr val="tx1"/>
                </a:solidFill>
              </a:rPr>
              <a:t>In a similar way, mapping (with a </a:t>
            </a:r>
            <a:r>
              <a:rPr lang="en-US" dirty="0" smtClean="0">
                <a:solidFill>
                  <a:srgbClr val="000000"/>
                </a:solidFill>
              </a:rPr>
              <a:t>Function&lt;T,R&gt;</a:t>
            </a:r>
            <a:r>
              <a:rPr lang="en-US" dirty="0" smtClean="0">
                <a:solidFill>
                  <a:schemeClr val="tx1"/>
                </a:solidFill>
              </a:rPr>
              <a:t>) can take advantage of:</a:t>
            </a:r>
          </a:p>
          <a:p>
            <a:pPr lvl="1">
              <a:buFontTx/>
              <a:buChar char="-"/>
            </a:pPr>
            <a:r>
              <a:rPr lang="en-US" dirty="0" smtClean="0">
                <a:solidFill>
                  <a:schemeClr val="tx1"/>
                </a:solidFill>
              </a:rPr>
              <a:t>method references </a:t>
            </a:r>
          </a:p>
          <a:p>
            <a:pPr lvl="1">
              <a:buFontTx/>
              <a:buChar char="-"/>
            </a:pPr>
            <a:r>
              <a:rPr lang="en-US" dirty="0" smtClean="0">
                <a:solidFill>
                  <a:schemeClr val="tx1"/>
                </a:solidFill>
              </a:rPr>
              <a:t>Function composition </a:t>
            </a:r>
            <a:r>
              <a:rPr lang="en-US" dirty="0">
                <a:solidFill>
                  <a:schemeClr val="tx1"/>
                </a:solidFill>
              </a:rPr>
              <a:t>with </a:t>
            </a:r>
            <a:r>
              <a:rPr lang="en-US" dirty="0">
                <a:solidFill>
                  <a:srgbClr val="000000"/>
                </a:solidFill>
              </a:rPr>
              <a:t>default &lt;V&gt; Function&lt;T,V&gt; </a:t>
            </a:r>
            <a:r>
              <a:rPr lang="en-US" dirty="0" err="1">
                <a:solidFill>
                  <a:srgbClr val="000000"/>
                </a:solidFill>
              </a:rPr>
              <a:t>andThen</a:t>
            </a:r>
            <a:r>
              <a:rPr lang="en-US" dirty="0">
                <a:solidFill>
                  <a:srgbClr val="000000"/>
                </a:solidFill>
              </a:rPr>
              <a:t>(Function&lt;? super R,? extends V&gt; after) </a:t>
            </a:r>
            <a:r>
              <a:rPr lang="en-US" dirty="0">
                <a:solidFill>
                  <a:schemeClr val="tx1"/>
                </a:solidFill>
              </a:rPr>
              <a:t>or</a:t>
            </a:r>
            <a:r>
              <a:rPr lang="en-US" dirty="0">
                <a:solidFill>
                  <a:srgbClr val="000000"/>
                </a:solidFill>
              </a:rPr>
              <a:t> default &lt;V&gt; Function&lt;V,R&gt; compose(Function&lt;? super V,? extends T&gt; </a:t>
            </a:r>
            <a:r>
              <a:rPr lang="en-US" dirty="0" smtClean="0">
                <a:solidFill>
                  <a:srgbClr val="000000"/>
                </a:solidFill>
              </a:rPr>
              <a:t>before)</a:t>
            </a:r>
          </a:p>
          <a:p>
            <a:pPr marL="400050" lvl="1" indent="0">
              <a:buNone/>
            </a:pPr>
            <a:endParaRPr lang="en-US" dirty="0" smtClean="0">
              <a:solidFill>
                <a:schemeClr val="tx1"/>
              </a:solidFill>
            </a:endParaRPr>
          </a:p>
          <a:p>
            <a:pPr marL="400050" lvl="1" indent="0">
              <a:buNone/>
            </a:pPr>
            <a:r>
              <a:rPr lang="en-US" dirty="0">
                <a:solidFill>
                  <a:schemeClr val="tx1"/>
                </a:solidFill>
              </a:rPr>
              <a:t>In a similar way, </a:t>
            </a:r>
            <a:r>
              <a:rPr lang="en-US" dirty="0" smtClean="0">
                <a:solidFill>
                  <a:schemeClr val="tx1"/>
                </a:solidFill>
              </a:rPr>
              <a:t>sorting (with a </a:t>
            </a:r>
            <a:r>
              <a:rPr lang="en-US" dirty="0" smtClean="0">
                <a:solidFill>
                  <a:srgbClr val="000000"/>
                </a:solidFill>
              </a:rPr>
              <a:t>Comparator&lt;T&gt;</a:t>
            </a:r>
            <a:r>
              <a:rPr lang="en-US" dirty="0" smtClean="0">
                <a:solidFill>
                  <a:schemeClr val="tx1"/>
                </a:solidFill>
              </a:rPr>
              <a:t>) can </a:t>
            </a:r>
            <a:r>
              <a:rPr lang="en-US" dirty="0">
                <a:solidFill>
                  <a:schemeClr val="tx1"/>
                </a:solidFill>
              </a:rPr>
              <a:t>take advantage of:</a:t>
            </a:r>
          </a:p>
          <a:p>
            <a:pPr lvl="1">
              <a:buFontTx/>
              <a:buChar char="-"/>
            </a:pPr>
            <a:r>
              <a:rPr lang="en-US" dirty="0" smtClean="0">
                <a:solidFill>
                  <a:schemeClr val="tx1"/>
                </a:solidFill>
              </a:rPr>
              <a:t>method references</a:t>
            </a:r>
            <a:r>
              <a:rPr lang="en-US" dirty="0">
                <a:solidFill>
                  <a:schemeClr val="tx1"/>
                </a:solidFill>
              </a:rPr>
              <a:t>: </a:t>
            </a:r>
            <a:r>
              <a:rPr lang="en-US" dirty="0">
                <a:solidFill>
                  <a:srgbClr val="000000"/>
                </a:solidFill>
              </a:rPr>
              <a:t>static &lt;T,U extends Comparable&lt;? super U&gt;&gt; Comparator&lt;T&gt; </a:t>
            </a:r>
            <a:r>
              <a:rPr lang="en-US" dirty="0" err="1" smtClean="0">
                <a:solidFill>
                  <a:srgbClr val="000000"/>
                </a:solidFill>
              </a:rPr>
              <a:t>Comparator.comparing</a:t>
            </a:r>
            <a:r>
              <a:rPr lang="en-US" dirty="0" smtClean="0">
                <a:solidFill>
                  <a:srgbClr val="000000"/>
                </a:solidFill>
              </a:rPr>
              <a:t>(Function</a:t>
            </a:r>
            <a:r>
              <a:rPr lang="en-US" dirty="0">
                <a:solidFill>
                  <a:srgbClr val="000000"/>
                </a:solidFill>
              </a:rPr>
              <a:t>&lt;? super T,? extends U&gt; </a:t>
            </a:r>
            <a:r>
              <a:rPr lang="en-US" dirty="0" err="1">
                <a:solidFill>
                  <a:srgbClr val="000000"/>
                </a:solidFill>
              </a:rPr>
              <a:t>keyExtractor</a:t>
            </a:r>
            <a:r>
              <a:rPr lang="en-US" dirty="0" smtClean="0">
                <a:solidFill>
                  <a:srgbClr val="000000"/>
                </a:solidFill>
              </a:rPr>
              <a:t>) : </a:t>
            </a:r>
            <a:r>
              <a:rPr lang="en-US" dirty="0" smtClean="0">
                <a:solidFill>
                  <a:schemeClr val="tx1"/>
                </a:solidFill>
              </a:rPr>
              <a:t>Accepts </a:t>
            </a:r>
            <a:r>
              <a:rPr lang="en-US" dirty="0">
                <a:solidFill>
                  <a:schemeClr val="tx1"/>
                </a:solidFill>
              </a:rPr>
              <a:t>a function that extracts a </a:t>
            </a:r>
            <a:r>
              <a:rPr lang="en-US" dirty="0">
                <a:solidFill>
                  <a:srgbClr val="000000"/>
                </a:solidFill>
              </a:rPr>
              <a:t>Comparable</a:t>
            </a:r>
            <a:r>
              <a:rPr lang="en-US" dirty="0">
                <a:solidFill>
                  <a:schemeClr val="tx1"/>
                </a:solidFill>
              </a:rPr>
              <a:t> sort key from a type T, and returns a </a:t>
            </a:r>
            <a:r>
              <a:rPr lang="en-US" dirty="0">
                <a:solidFill>
                  <a:srgbClr val="000000"/>
                </a:solidFill>
              </a:rPr>
              <a:t>Comparator&lt;T&gt;</a:t>
            </a:r>
            <a:r>
              <a:rPr lang="en-US" dirty="0">
                <a:solidFill>
                  <a:schemeClr val="tx1"/>
                </a:solidFill>
              </a:rPr>
              <a:t> that compares by that sort key.</a:t>
            </a:r>
            <a:endParaRPr lang="en-US" dirty="0" smtClean="0">
              <a:solidFill>
                <a:schemeClr val="tx1"/>
              </a:solidFill>
            </a:endParaRPr>
          </a:p>
          <a:p>
            <a:pPr lvl="1">
              <a:buFontTx/>
              <a:buChar char="-"/>
            </a:pPr>
            <a:r>
              <a:rPr lang="en-US" dirty="0" smtClean="0">
                <a:solidFill>
                  <a:schemeClr val="tx1"/>
                </a:solidFill>
              </a:rPr>
              <a:t>base </a:t>
            </a:r>
            <a:r>
              <a:rPr lang="en-US" dirty="0">
                <a:solidFill>
                  <a:schemeClr val="tx1"/>
                </a:solidFill>
              </a:rPr>
              <a:t>and </a:t>
            </a:r>
            <a:r>
              <a:rPr lang="en-US" dirty="0" smtClean="0">
                <a:solidFill>
                  <a:schemeClr val="tx1"/>
                </a:solidFill>
              </a:rPr>
              <a:t>reversed Comparator </a:t>
            </a:r>
            <a:r>
              <a:rPr lang="en-US" dirty="0">
                <a:solidFill>
                  <a:schemeClr val="tx1"/>
                </a:solidFill>
              </a:rPr>
              <a:t>instances: </a:t>
            </a:r>
            <a:r>
              <a:rPr lang="en-US" dirty="0" smtClean="0">
                <a:solidFill>
                  <a:srgbClr val="000000"/>
                </a:solidFill>
              </a:rPr>
              <a:t>static </a:t>
            </a:r>
            <a:r>
              <a:rPr lang="en-US" dirty="0">
                <a:solidFill>
                  <a:srgbClr val="000000"/>
                </a:solidFill>
              </a:rPr>
              <a:t>Comparator&lt;T&gt; </a:t>
            </a:r>
            <a:r>
              <a:rPr lang="en-US" dirty="0" err="1">
                <a:solidFill>
                  <a:srgbClr val="000000"/>
                </a:solidFill>
              </a:rPr>
              <a:t>naturalOrder</a:t>
            </a:r>
            <a:r>
              <a:rPr lang="en-US" dirty="0">
                <a:solidFill>
                  <a:srgbClr val="000000"/>
                </a:solidFill>
              </a:rPr>
              <a:t>(), default Comparator&lt;T&gt; reversed(), static Comparator&lt;T&gt; </a:t>
            </a:r>
            <a:r>
              <a:rPr lang="en-US" dirty="0" err="1">
                <a:solidFill>
                  <a:srgbClr val="000000"/>
                </a:solidFill>
              </a:rPr>
              <a:t>reverseOrder</a:t>
            </a:r>
            <a:r>
              <a:rPr lang="en-US" dirty="0">
                <a:solidFill>
                  <a:srgbClr val="000000"/>
                </a:solidFill>
              </a:rPr>
              <a:t>()</a:t>
            </a:r>
          </a:p>
          <a:p>
            <a:pPr lvl="1">
              <a:buFontTx/>
              <a:buChar char="-"/>
            </a:pPr>
            <a:r>
              <a:rPr lang="en-US" dirty="0" smtClean="0">
                <a:solidFill>
                  <a:schemeClr val="tx1"/>
                </a:solidFill>
              </a:rPr>
              <a:t>null </a:t>
            </a:r>
            <a:r>
              <a:rPr lang="en-US" dirty="0">
                <a:solidFill>
                  <a:schemeClr val="tx1"/>
                </a:solidFill>
              </a:rPr>
              <a:t>friendly Comparator instances: </a:t>
            </a:r>
            <a:r>
              <a:rPr lang="en-US" dirty="0">
                <a:solidFill>
                  <a:srgbClr val="000000"/>
                </a:solidFill>
              </a:rPr>
              <a:t>static &lt;T&gt; Comparator&lt;T&gt; </a:t>
            </a:r>
            <a:r>
              <a:rPr lang="en-US" dirty="0" err="1" smtClean="0">
                <a:solidFill>
                  <a:srgbClr val="000000"/>
                </a:solidFill>
              </a:rPr>
              <a:t>nullsFirst</a:t>
            </a:r>
            <a:r>
              <a:rPr lang="en-US" dirty="0" smtClean="0">
                <a:solidFill>
                  <a:srgbClr val="000000"/>
                </a:solidFill>
              </a:rPr>
              <a:t>/Last(Comparator</a:t>
            </a:r>
            <a:r>
              <a:rPr lang="en-US" dirty="0">
                <a:solidFill>
                  <a:srgbClr val="000000"/>
                </a:solidFill>
              </a:rPr>
              <a:t>&lt;? super T&gt; comparator</a:t>
            </a:r>
            <a:r>
              <a:rPr lang="en-US" dirty="0" smtClean="0">
                <a:solidFill>
                  <a:srgbClr val="000000"/>
                </a:solidFill>
              </a:rPr>
              <a:t>)</a:t>
            </a:r>
          </a:p>
          <a:p>
            <a:pPr lvl="1">
              <a:buFontTx/>
              <a:buChar char="-"/>
            </a:pPr>
            <a:r>
              <a:rPr lang="en-US" dirty="0" smtClean="0">
                <a:solidFill>
                  <a:srgbClr val="000000"/>
                </a:solidFill>
              </a:rPr>
              <a:t>Comparator</a:t>
            </a:r>
            <a:r>
              <a:rPr lang="en-US" dirty="0" smtClean="0">
                <a:solidFill>
                  <a:schemeClr val="tx1"/>
                </a:solidFill>
              </a:rPr>
              <a:t> composition</a:t>
            </a:r>
            <a:r>
              <a:rPr lang="en-US" dirty="0">
                <a:solidFill>
                  <a:schemeClr val="tx1"/>
                </a:solidFill>
              </a:rPr>
              <a:t>: </a:t>
            </a:r>
            <a:r>
              <a:rPr lang="en-US" dirty="0">
                <a:solidFill>
                  <a:srgbClr val="000000"/>
                </a:solidFill>
              </a:rPr>
              <a:t>default Comparator&lt;T&gt; </a:t>
            </a:r>
            <a:r>
              <a:rPr lang="en-US" dirty="0" err="1">
                <a:solidFill>
                  <a:srgbClr val="000000"/>
                </a:solidFill>
              </a:rPr>
              <a:t>thenComparing</a:t>
            </a:r>
            <a:r>
              <a:rPr lang="en-US" dirty="0" smtClean="0">
                <a:solidFill>
                  <a:srgbClr val="000000"/>
                </a:solidFill>
              </a:rPr>
              <a:t>(...)</a:t>
            </a:r>
            <a:br>
              <a:rPr lang="en-US" dirty="0" smtClean="0">
                <a:solidFill>
                  <a:srgbClr val="000000"/>
                </a:solidFill>
              </a:rPr>
            </a:br>
            <a:r>
              <a:rPr lang="en-US" dirty="0" smtClean="0">
                <a:solidFill>
                  <a:srgbClr val="000000"/>
                </a:solidFill>
              </a:rPr>
              <a:t/>
            </a:r>
            <a:br>
              <a:rPr lang="en-US" dirty="0" smtClean="0">
                <a:solidFill>
                  <a:srgbClr val="000000"/>
                </a:solidFill>
              </a:rPr>
            </a:br>
            <a:r>
              <a:rPr lang="en-US" dirty="0" smtClean="0">
                <a:solidFill>
                  <a:schemeClr val="tx1"/>
                </a:solidFill>
              </a:rPr>
              <a:t>Q: What does this comparator?</a:t>
            </a:r>
          </a:p>
          <a:p>
            <a:pPr marL="400050" lvl="1" indent="0">
              <a:buNone/>
            </a:pPr>
            <a:r>
              <a:rPr lang="en-US" dirty="0" smtClean="0">
                <a:solidFill>
                  <a:srgbClr val="000000"/>
                </a:solidFill>
              </a:rPr>
              <a:t>Comparator&lt;Car</a:t>
            </a:r>
            <a:r>
              <a:rPr lang="en-US" dirty="0">
                <a:solidFill>
                  <a:srgbClr val="000000"/>
                </a:solidFill>
              </a:rPr>
              <a:t>&gt; comparator = </a:t>
            </a:r>
            <a:r>
              <a:rPr lang="en-US" dirty="0" err="1" smtClean="0">
                <a:solidFill>
                  <a:srgbClr val="000000"/>
                </a:solidFill>
              </a:rPr>
              <a:t>Comparator.nullsFirst</a:t>
            </a:r>
            <a:r>
              <a:rPr lang="en-US" dirty="0" smtClean="0">
                <a:solidFill>
                  <a:srgbClr val="000000"/>
                </a:solidFill>
              </a:rPr>
              <a:t>(</a:t>
            </a:r>
            <a:r>
              <a:rPr lang="en-US" dirty="0" err="1" smtClean="0">
                <a:solidFill>
                  <a:srgbClr val="000000"/>
                </a:solidFill>
              </a:rPr>
              <a:t>Comparator.comparing</a:t>
            </a:r>
            <a:r>
              <a:rPr lang="en-US" dirty="0" smtClean="0">
                <a:solidFill>
                  <a:srgbClr val="000000"/>
                </a:solidFill>
              </a:rPr>
              <a:t>(Car</a:t>
            </a:r>
            <a:r>
              <a:rPr lang="en-US" dirty="0">
                <a:solidFill>
                  <a:srgbClr val="000000"/>
                </a:solidFill>
              </a:rPr>
              <a:t>::</a:t>
            </a:r>
            <a:r>
              <a:rPr lang="en-US" dirty="0" err="1">
                <a:solidFill>
                  <a:srgbClr val="000000"/>
                </a:solidFill>
              </a:rPr>
              <a:t>getYear</a:t>
            </a:r>
            <a:r>
              <a:rPr lang="en-US" dirty="0" smtClean="0">
                <a:solidFill>
                  <a:srgbClr val="000000"/>
                </a:solidFill>
              </a:rPr>
              <a:t>)).</a:t>
            </a:r>
            <a:br>
              <a:rPr lang="en-US" dirty="0" smtClean="0">
                <a:solidFill>
                  <a:srgbClr val="000000"/>
                </a:solidFill>
              </a:rPr>
            </a:br>
            <a:r>
              <a:rPr lang="en-US" dirty="0" smtClean="0">
                <a:solidFill>
                  <a:srgbClr val="000000"/>
                </a:solidFill>
              </a:rPr>
              <a:t>				</a:t>
            </a:r>
            <a:r>
              <a:rPr lang="en-US" dirty="0" err="1" smtClean="0">
                <a:solidFill>
                  <a:srgbClr val="000000"/>
                </a:solidFill>
              </a:rPr>
              <a:t>thenComparing</a:t>
            </a:r>
            <a:r>
              <a:rPr lang="en-US" dirty="0" smtClean="0">
                <a:solidFill>
                  <a:srgbClr val="000000"/>
                </a:solidFill>
              </a:rPr>
              <a:t>(</a:t>
            </a:r>
            <a:r>
              <a:rPr lang="en-US" dirty="0" err="1" smtClean="0">
                <a:solidFill>
                  <a:srgbClr val="000000"/>
                </a:solidFill>
              </a:rPr>
              <a:t>Comparator.naturalOrder</a:t>
            </a:r>
            <a:r>
              <a:rPr lang="en-US" dirty="0">
                <a:solidFill>
                  <a:srgbClr val="000000"/>
                </a:solidFill>
              </a:rPr>
              <a:t>());</a:t>
            </a:r>
          </a:p>
        </p:txBody>
      </p:sp>
    </p:spTree>
    <p:extLst>
      <p:ext uri="{BB962C8B-B14F-4D97-AF65-F5344CB8AC3E}">
        <p14:creationId xmlns:p14="http://schemas.microsoft.com/office/powerpoint/2010/main" val="2401728245"/>
      </p:ext>
    </p:extLst>
  </p:cSld>
  <p:clrMapOvr>
    <a:masterClrMapping/>
  </p:clrMapOvr>
  <p:transition spd="med" advTm="12000"/>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CA" dirty="0" smtClean="0"/>
              <a:t>Topic 3-3 : </a:t>
            </a:r>
            <a:r>
              <a:rPr lang="en-CA" dirty="0"/>
              <a:t>Filter a collection using lambda expressions</a:t>
            </a:r>
            <a:endParaRPr lang="en-US" dirty="0"/>
          </a:p>
        </p:txBody>
      </p:sp>
      <p:sp>
        <p:nvSpPr>
          <p:cNvPr id="68611" name="Rectangle 3"/>
          <p:cNvSpPr>
            <a:spLocks noGrp="1" noChangeArrowheads="1"/>
          </p:cNvSpPr>
          <p:nvPr>
            <p:ph idx="1"/>
          </p:nvPr>
        </p:nvSpPr>
        <p:spPr>
          <a:xfrm>
            <a:off x="528638" y="986824"/>
            <a:ext cx="8085137" cy="5405097"/>
          </a:xfrm>
        </p:spPr>
        <p:txBody>
          <a:bodyPr/>
          <a:lstStyle/>
          <a:p>
            <a:pPr marL="400050" lvl="1" indent="0">
              <a:buNone/>
            </a:pPr>
            <a:r>
              <a:rPr lang="en-US" sz="1200" b="1" dirty="0" smtClean="0">
                <a:solidFill>
                  <a:srgbClr val="FF0000"/>
                </a:solidFill>
              </a:rPr>
              <a:t>Exercise copied from </a:t>
            </a:r>
            <a:r>
              <a:rPr lang="en-US" sz="1200" b="1" dirty="0">
                <a:solidFill>
                  <a:srgbClr val="FF0000"/>
                </a:solidFill>
              </a:rPr>
              <a:t>[BGSLLE3</a:t>
            </a:r>
            <a:r>
              <a:rPr lang="en-US" sz="1200" b="1" dirty="0" smtClean="0">
                <a:solidFill>
                  <a:srgbClr val="FF0000"/>
                </a:solidFill>
              </a:rPr>
              <a:t>]</a:t>
            </a:r>
          </a:p>
          <a:p>
            <a:pPr marL="400050" lvl="1" indent="0">
              <a:buNone/>
            </a:pPr>
            <a:r>
              <a:rPr lang="en-US" sz="1200" dirty="0">
                <a:solidFill>
                  <a:schemeClr val="tx1"/>
                </a:solidFill>
              </a:rPr>
              <a:t>Below is an fragment from the JDK </a:t>
            </a:r>
            <a:r>
              <a:rPr lang="en-US" sz="1200" dirty="0" err="1" smtClean="0">
                <a:solidFill>
                  <a:srgbClr val="000000"/>
                </a:solidFill>
              </a:rPr>
              <a:t>Class.getEnclosingMethod</a:t>
            </a:r>
            <a:r>
              <a:rPr lang="en-US" sz="1200" dirty="0" smtClean="0">
                <a:solidFill>
                  <a:srgbClr val="000000"/>
                </a:solidFill>
              </a:rPr>
              <a:t>()</a:t>
            </a:r>
            <a:r>
              <a:rPr lang="en-US" sz="1200" dirty="0" smtClean="0">
                <a:solidFill>
                  <a:schemeClr val="tx1"/>
                </a:solidFill>
              </a:rPr>
              <a:t>, </a:t>
            </a:r>
            <a:r>
              <a:rPr lang="en-US" sz="1200" dirty="0">
                <a:solidFill>
                  <a:schemeClr val="tx1"/>
                </a:solidFill>
              </a:rPr>
              <a:t>which loops over all declared methods, matching method name, return type, and number and type of parameters. </a:t>
            </a:r>
            <a:r>
              <a:rPr lang="en-US" sz="1200" dirty="0" smtClean="0">
                <a:solidFill>
                  <a:schemeClr val="tx1"/>
                </a:solidFill>
              </a:rPr>
              <a:t>Rewrite the </a:t>
            </a:r>
            <a:r>
              <a:rPr lang="en-US" sz="1200" dirty="0">
                <a:solidFill>
                  <a:schemeClr val="tx1"/>
                </a:solidFill>
              </a:rPr>
              <a:t>original </a:t>
            </a:r>
            <a:r>
              <a:rPr lang="en-US" sz="1200" dirty="0" smtClean="0">
                <a:solidFill>
                  <a:schemeClr val="tx1"/>
                </a:solidFill>
              </a:rPr>
              <a:t>code</a:t>
            </a:r>
            <a:r>
              <a:rPr lang="en-US" sz="1200" dirty="0">
                <a:solidFill>
                  <a:schemeClr val="tx1"/>
                </a:solidFill>
              </a:rPr>
              <a:t> </a:t>
            </a:r>
            <a:r>
              <a:rPr lang="en-US" sz="1200" dirty="0" smtClean="0">
                <a:solidFill>
                  <a:schemeClr val="tx1"/>
                </a:solidFill>
              </a:rPr>
              <a:t>with streams.</a:t>
            </a:r>
            <a:br>
              <a:rPr lang="en-US" sz="1200" dirty="0" smtClean="0">
                <a:solidFill>
                  <a:schemeClr val="tx1"/>
                </a:solidFill>
              </a:rPr>
            </a:br>
            <a:r>
              <a:rPr lang="en-US" sz="1200" u="sng" dirty="0" smtClean="0">
                <a:solidFill>
                  <a:schemeClr val="tx1"/>
                </a:solidFill>
              </a:rPr>
              <a:t>Tip:</a:t>
            </a:r>
            <a:r>
              <a:rPr lang="en-US" sz="1200" dirty="0" smtClean="0">
                <a:solidFill>
                  <a:schemeClr val="tx1"/>
                </a:solidFill>
              </a:rPr>
              <a:t> look at simple </a:t>
            </a:r>
            <a:r>
              <a:rPr lang="en-US" sz="1200" dirty="0" smtClean="0">
                <a:solidFill>
                  <a:srgbClr val="000000"/>
                </a:solidFill>
              </a:rPr>
              <a:t>equals() </a:t>
            </a:r>
            <a:r>
              <a:rPr lang="en-US" sz="1200" dirty="0" smtClean="0">
                <a:solidFill>
                  <a:schemeClr val="tx1"/>
                </a:solidFill>
              </a:rPr>
              <a:t>and at the methods of </a:t>
            </a:r>
            <a:r>
              <a:rPr lang="en-US" sz="1200" dirty="0" smtClean="0">
                <a:solidFill>
                  <a:srgbClr val="000000"/>
                </a:solidFill>
              </a:rPr>
              <a:t>Optional</a:t>
            </a:r>
            <a:r>
              <a:rPr lang="en-US" sz="1200" dirty="0" smtClean="0">
                <a:solidFill>
                  <a:schemeClr val="tx1"/>
                </a:solidFill>
              </a:rPr>
              <a:t>.</a:t>
            </a:r>
            <a:endParaRPr lang="en-US" sz="1200" dirty="0">
              <a:solidFill>
                <a:schemeClr val="tx1"/>
              </a:solidFill>
            </a:endParaRPr>
          </a:p>
          <a:p>
            <a:pPr marL="400050" lvl="1" indent="0">
              <a:buNone/>
            </a:pPr>
            <a:r>
              <a:rPr lang="en-US" sz="1200" dirty="0">
                <a:solidFill>
                  <a:schemeClr val="tx1"/>
                </a:solidFill>
              </a:rPr>
              <a:t> </a:t>
            </a:r>
            <a:r>
              <a:rPr lang="en-US" sz="1200" dirty="0">
                <a:solidFill>
                  <a:srgbClr val="000000"/>
                </a:solidFill>
              </a:rPr>
              <a:t>for (Method m : </a:t>
            </a:r>
            <a:r>
              <a:rPr lang="en-US" sz="1200" dirty="0" err="1">
                <a:solidFill>
                  <a:srgbClr val="000000"/>
                </a:solidFill>
              </a:rPr>
              <a:t>enclosingInfo.getEnclosingClass</a:t>
            </a:r>
            <a:r>
              <a:rPr lang="en-US" sz="1200" dirty="0">
                <a:solidFill>
                  <a:srgbClr val="000000"/>
                </a:solidFill>
              </a:rPr>
              <a:t>().</a:t>
            </a:r>
            <a:r>
              <a:rPr lang="en-US" sz="1200" dirty="0" err="1">
                <a:solidFill>
                  <a:srgbClr val="000000"/>
                </a:solidFill>
              </a:rPr>
              <a:t>getDeclaredMethods</a:t>
            </a:r>
            <a:r>
              <a:rPr lang="en-US" sz="1200" dirty="0">
                <a:solidFill>
                  <a:srgbClr val="000000"/>
                </a:solidFill>
              </a:rPr>
              <a:t>()) {</a:t>
            </a:r>
          </a:p>
          <a:p>
            <a:pPr marL="400050" lvl="1" indent="0">
              <a:buNone/>
            </a:pPr>
            <a:r>
              <a:rPr lang="en-US" sz="1200" dirty="0">
                <a:solidFill>
                  <a:srgbClr val="000000"/>
                </a:solidFill>
              </a:rPr>
              <a:t>     if (</a:t>
            </a:r>
            <a:r>
              <a:rPr lang="en-US" sz="1200" dirty="0" err="1">
                <a:solidFill>
                  <a:srgbClr val="000000"/>
                </a:solidFill>
              </a:rPr>
              <a:t>m.getName</a:t>
            </a:r>
            <a:r>
              <a:rPr lang="en-US" sz="1200" dirty="0">
                <a:solidFill>
                  <a:srgbClr val="000000"/>
                </a:solidFill>
              </a:rPr>
              <a:t>().equals(</a:t>
            </a:r>
            <a:r>
              <a:rPr lang="en-US" sz="1200" dirty="0" err="1">
                <a:solidFill>
                  <a:srgbClr val="000000"/>
                </a:solidFill>
              </a:rPr>
              <a:t>enclosingInfo.getName</a:t>
            </a:r>
            <a:r>
              <a:rPr lang="en-US" sz="1200" dirty="0">
                <a:solidFill>
                  <a:srgbClr val="000000"/>
                </a:solidFill>
              </a:rPr>
              <a:t>()) ) {</a:t>
            </a:r>
          </a:p>
          <a:p>
            <a:pPr marL="400050" lvl="1" indent="0">
              <a:buNone/>
            </a:pPr>
            <a:r>
              <a:rPr lang="en-US" sz="1200" dirty="0">
                <a:solidFill>
                  <a:srgbClr val="000000"/>
                </a:solidFill>
              </a:rPr>
              <a:t>         Class&lt;?&gt;[] </a:t>
            </a:r>
            <a:r>
              <a:rPr lang="en-US" sz="1200" dirty="0" err="1">
                <a:solidFill>
                  <a:srgbClr val="000000"/>
                </a:solidFill>
              </a:rPr>
              <a:t>candidateParamClasses</a:t>
            </a:r>
            <a:r>
              <a:rPr lang="en-US" sz="1200" dirty="0">
                <a:solidFill>
                  <a:srgbClr val="000000"/>
                </a:solidFill>
              </a:rPr>
              <a:t> = </a:t>
            </a:r>
            <a:r>
              <a:rPr lang="en-US" sz="1200" dirty="0" err="1">
                <a:solidFill>
                  <a:srgbClr val="000000"/>
                </a:solidFill>
              </a:rPr>
              <a:t>m.getParameterTypes</a:t>
            </a:r>
            <a:r>
              <a:rPr lang="en-US" sz="1200" dirty="0">
                <a:solidFill>
                  <a:srgbClr val="000000"/>
                </a:solidFill>
              </a:rPr>
              <a:t>();</a:t>
            </a:r>
          </a:p>
          <a:p>
            <a:pPr marL="400050" lvl="1" indent="0">
              <a:buNone/>
            </a:pPr>
            <a:r>
              <a:rPr lang="en-US" sz="1200" dirty="0">
                <a:solidFill>
                  <a:srgbClr val="000000"/>
                </a:solidFill>
              </a:rPr>
              <a:t>         if (</a:t>
            </a:r>
            <a:r>
              <a:rPr lang="en-US" sz="1200" dirty="0" err="1">
                <a:solidFill>
                  <a:srgbClr val="000000"/>
                </a:solidFill>
              </a:rPr>
              <a:t>candidateParamClasses.length</a:t>
            </a:r>
            <a:r>
              <a:rPr lang="en-US" sz="1200" dirty="0">
                <a:solidFill>
                  <a:srgbClr val="000000"/>
                </a:solidFill>
              </a:rPr>
              <a:t> == </a:t>
            </a:r>
            <a:r>
              <a:rPr lang="en-US" sz="1200" dirty="0" err="1">
                <a:solidFill>
                  <a:srgbClr val="000000"/>
                </a:solidFill>
              </a:rPr>
              <a:t>parameterClasses.length</a:t>
            </a:r>
            <a:r>
              <a:rPr lang="en-US" sz="1200" dirty="0">
                <a:solidFill>
                  <a:srgbClr val="000000"/>
                </a:solidFill>
              </a:rPr>
              <a:t>) {</a:t>
            </a:r>
          </a:p>
          <a:p>
            <a:pPr marL="400050" lvl="1" indent="0">
              <a:buNone/>
            </a:pPr>
            <a:r>
              <a:rPr lang="en-US" sz="1200" dirty="0">
                <a:solidFill>
                  <a:srgbClr val="000000"/>
                </a:solidFill>
              </a:rPr>
              <a:t>             boolean matches = true;</a:t>
            </a:r>
          </a:p>
          <a:p>
            <a:pPr marL="400050" lvl="1" indent="0">
              <a:buNone/>
            </a:pPr>
            <a:r>
              <a:rPr lang="en-US" sz="1200" dirty="0">
                <a:solidFill>
                  <a:srgbClr val="000000"/>
                </a:solidFill>
              </a:rPr>
              <a:t>             for(</a:t>
            </a:r>
            <a:r>
              <a:rPr lang="en-US" sz="1200" dirty="0" err="1">
                <a:solidFill>
                  <a:srgbClr val="000000"/>
                </a:solidFill>
              </a:rPr>
              <a:t>int</a:t>
            </a:r>
            <a:r>
              <a:rPr lang="en-US" sz="1200" dirty="0">
                <a:solidFill>
                  <a:srgbClr val="000000"/>
                </a:solidFill>
              </a:rPr>
              <a:t> </a:t>
            </a:r>
            <a:r>
              <a:rPr lang="en-US" sz="1200" dirty="0" err="1">
                <a:solidFill>
                  <a:srgbClr val="000000"/>
                </a:solidFill>
              </a:rPr>
              <a:t>i</a:t>
            </a:r>
            <a:r>
              <a:rPr lang="en-US" sz="1200" dirty="0">
                <a:solidFill>
                  <a:srgbClr val="000000"/>
                </a:solidFill>
              </a:rPr>
              <a:t> = 0; </a:t>
            </a:r>
            <a:r>
              <a:rPr lang="en-US" sz="1200" dirty="0" err="1">
                <a:solidFill>
                  <a:srgbClr val="000000"/>
                </a:solidFill>
              </a:rPr>
              <a:t>i</a:t>
            </a:r>
            <a:r>
              <a:rPr lang="en-US" sz="1200" dirty="0">
                <a:solidFill>
                  <a:srgbClr val="000000"/>
                </a:solidFill>
              </a:rPr>
              <a:t> &lt; </a:t>
            </a:r>
            <a:r>
              <a:rPr lang="en-US" sz="1200" dirty="0" err="1">
                <a:solidFill>
                  <a:srgbClr val="000000"/>
                </a:solidFill>
              </a:rPr>
              <a:t>candidateParamClasses.length</a:t>
            </a:r>
            <a:r>
              <a:rPr lang="en-US" sz="1200" dirty="0">
                <a:solidFill>
                  <a:srgbClr val="000000"/>
                </a:solidFill>
              </a:rPr>
              <a:t>; </a:t>
            </a:r>
            <a:r>
              <a:rPr lang="en-US" sz="1200" dirty="0" err="1">
                <a:solidFill>
                  <a:srgbClr val="000000"/>
                </a:solidFill>
              </a:rPr>
              <a:t>i</a:t>
            </a:r>
            <a:r>
              <a:rPr lang="en-US" sz="1200" dirty="0">
                <a:solidFill>
                  <a:srgbClr val="000000"/>
                </a:solidFill>
              </a:rPr>
              <a:t>++) {</a:t>
            </a:r>
          </a:p>
          <a:p>
            <a:pPr marL="400050" lvl="1" indent="0">
              <a:buNone/>
            </a:pPr>
            <a:r>
              <a:rPr lang="en-US" sz="1200" dirty="0">
                <a:solidFill>
                  <a:srgbClr val="000000"/>
                </a:solidFill>
              </a:rPr>
              <a:t>                 if (!</a:t>
            </a:r>
            <a:r>
              <a:rPr lang="en-US" sz="1200" dirty="0" err="1">
                <a:solidFill>
                  <a:srgbClr val="000000"/>
                </a:solidFill>
              </a:rPr>
              <a:t>candidateParamClasses</a:t>
            </a:r>
            <a:r>
              <a:rPr lang="en-US" sz="1200" dirty="0">
                <a:solidFill>
                  <a:srgbClr val="000000"/>
                </a:solidFill>
              </a:rPr>
              <a:t>[</a:t>
            </a:r>
            <a:r>
              <a:rPr lang="en-US" sz="1200" dirty="0" err="1">
                <a:solidFill>
                  <a:srgbClr val="000000"/>
                </a:solidFill>
              </a:rPr>
              <a:t>i</a:t>
            </a:r>
            <a:r>
              <a:rPr lang="en-US" sz="1200" dirty="0">
                <a:solidFill>
                  <a:srgbClr val="000000"/>
                </a:solidFill>
              </a:rPr>
              <a:t>].equals(</a:t>
            </a:r>
            <a:r>
              <a:rPr lang="en-US" sz="1200" dirty="0" err="1">
                <a:solidFill>
                  <a:srgbClr val="000000"/>
                </a:solidFill>
              </a:rPr>
              <a:t>parameterClasses</a:t>
            </a:r>
            <a:r>
              <a:rPr lang="en-US" sz="1200" dirty="0">
                <a:solidFill>
                  <a:srgbClr val="000000"/>
                </a:solidFill>
              </a:rPr>
              <a:t>[</a:t>
            </a:r>
            <a:r>
              <a:rPr lang="en-US" sz="1200" dirty="0" err="1">
                <a:solidFill>
                  <a:srgbClr val="000000"/>
                </a:solidFill>
              </a:rPr>
              <a:t>i</a:t>
            </a:r>
            <a:r>
              <a:rPr lang="en-US" sz="1200" dirty="0">
                <a:solidFill>
                  <a:srgbClr val="000000"/>
                </a:solidFill>
              </a:rPr>
              <a:t>])) {</a:t>
            </a:r>
          </a:p>
          <a:p>
            <a:pPr marL="400050" lvl="1" indent="0">
              <a:buNone/>
            </a:pPr>
            <a:r>
              <a:rPr lang="en-US" sz="1200" dirty="0">
                <a:solidFill>
                  <a:srgbClr val="000000"/>
                </a:solidFill>
              </a:rPr>
              <a:t>                     matches = false;</a:t>
            </a:r>
          </a:p>
          <a:p>
            <a:pPr marL="400050" lvl="1" indent="0">
              <a:buNone/>
            </a:pPr>
            <a:r>
              <a:rPr lang="en-US" sz="1200" dirty="0">
                <a:solidFill>
                  <a:srgbClr val="000000"/>
                </a:solidFill>
              </a:rPr>
              <a:t>                     break;</a:t>
            </a:r>
          </a:p>
          <a:p>
            <a:pPr marL="400050" lvl="1" indent="0">
              <a:buNone/>
            </a:pPr>
            <a:r>
              <a:rPr lang="en-US" sz="1200" dirty="0">
                <a:solidFill>
                  <a:srgbClr val="000000"/>
                </a:solidFill>
              </a:rPr>
              <a:t>                 }</a:t>
            </a:r>
          </a:p>
          <a:p>
            <a:pPr marL="400050" lvl="1" indent="0">
              <a:buNone/>
            </a:pPr>
            <a:r>
              <a:rPr lang="en-US" sz="1200" dirty="0">
                <a:solidFill>
                  <a:srgbClr val="000000"/>
                </a:solidFill>
              </a:rPr>
              <a:t>             </a:t>
            </a:r>
            <a:r>
              <a:rPr lang="en-US" sz="1200" dirty="0" smtClean="0">
                <a:solidFill>
                  <a:srgbClr val="000000"/>
                </a:solidFill>
              </a:rPr>
              <a:t>}</a:t>
            </a:r>
            <a:endParaRPr lang="en-US" sz="1200" dirty="0">
              <a:solidFill>
                <a:srgbClr val="000000"/>
              </a:solidFill>
            </a:endParaRPr>
          </a:p>
          <a:p>
            <a:pPr marL="400050" lvl="1" indent="0">
              <a:buNone/>
            </a:pPr>
            <a:r>
              <a:rPr lang="en-US" sz="1200" dirty="0">
                <a:solidFill>
                  <a:srgbClr val="000000"/>
                </a:solidFill>
              </a:rPr>
              <a:t>             if (matches) { </a:t>
            </a:r>
            <a:r>
              <a:rPr lang="en-US" sz="1200" dirty="0">
                <a:solidFill>
                  <a:schemeClr val="tx1"/>
                </a:solidFill>
              </a:rPr>
              <a:t>// finally, check return type</a:t>
            </a:r>
          </a:p>
          <a:p>
            <a:pPr marL="400050" lvl="1" indent="0">
              <a:buNone/>
            </a:pPr>
            <a:r>
              <a:rPr lang="en-US" sz="1200" dirty="0">
                <a:solidFill>
                  <a:srgbClr val="000000"/>
                </a:solidFill>
              </a:rPr>
              <a:t>                 if (</a:t>
            </a:r>
            <a:r>
              <a:rPr lang="en-US" sz="1200" dirty="0" err="1">
                <a:solidFill>
                  <a:srgbClr val="000000"/>
                </a:solidFill>
              </a:rPr>
              <a:t>m.getReturnType</a:t>
            </a:r>
            <a:r>
              <a:rPr lang="en-US" sz="1200" dirty="0">
                <a:solidFill>
                  <a:srgbClr val="000000"/>
                </a:solidFill>
              </a:rPr>
              <a:t>().equals(</a:t>
            </a:r>
            <a:r>
              <a:rPr lang="en-US" sz="1200" dirty="0" err="1">
                <a:solidFill>
                  <a:srgbClr val="000000"/>
                </a:solidFill>
              </a:rPr>
              <a:t>returnType</a:t>
            </a:r>
            <a:r>
              <a:rPr lang="en-US" sz="1200" dirty="0">
                <a:solidFill>
                  <a:srgbClr val="000000"/>
                </a:solidFill>
              </a:rPr>
              <a:t>) )</a:t>
            </a:r>
          </a:p>
          <a:p>
            <a:pPr marL="400050" lvl="1" indent="0">
              <a:buNone/>
            </a:pPr>
            <a:r>
              <a:rPr lang="en-US" sz="1200" dirty="0">
                <a:solidFill>
                  <a:srgbClr val="000000"/>
                </a:solidFill>
              </a:rPr>
              <a:t>                     return m;</a:t>
            </a:r>
          </a:p>
          <a:p>
            <a:pPr marL="400050" lvl="1" indent="0">
              <a:buNone/>
            </a:pPr>
            <a:r>
              <a:rPr lang="en-US" sz="1200" dirty="0">
                <a:solidFill>
                  <a:srgbClr val="000000"/>
                </a:solidFill>
              </a:rPr>
              <a:t>             }</a:t>
            </a:r>
          </a:p>
          <a:p>
            <a:pPr marL="400050" lvl="1" indent="0">
              <a:buNone/>
            </a:pPr>
            <a:r>
              <a:rPr lang="en-US" sz="1200" dirty="0">
                <a:solidFill>
                  <a:srgbClr val="000000"/>
                </a:solidFill>
              </a:rPr>
              <a:t>         }</a:t>
            </a:r>
          </a:p>
          <a:p>
            <a:pPr marL="400050" lvl="1" indent="0">
              <a:buNone/>
            </a:pPr>
            <a:r>
              <a:rPr lang="en-US" sz="1200" dirty="0">
                <a:solidFill>
                  <a:srgbClr val="000000"/>
                </a:solidFill>
              </a:rPr>
              <a:t>     }</a:t>
            </a:r>
          </a:p>
          <a:p>
            <a:pPr marL="400050" lvl="1" indent="0">
              <a:buNone/>
            </a:pPr>
            <a:r>
              <a:rPr lang="en-US" sz="1200" dirty="0">
                <a:solidFill>
                  <a:srgbClr val="000000"/>
                </a:solidFill>
              </a:rPr>
              <a:t> </a:t>
            </a:r>
            <a:r>
              <a:rPr lang="en-US" sz="1200" dirty="0" smtClean="0">
                <a:solidFill>
                  <a:srgbClr val="000000"/>
                </a:solidFill>
              </a:rPr>
              <a:t>}</a:t>
            </a:r>
            <a:endParaRPr lang="en-US" sz="1200" dirty="0">
              <a:solidFill>
                <a:srgbClr val="000000"/>
              </a:solidFill>
            </a:endParaRPr>
          </a:p>
          <a:p>
            <a:pPr marL="400050" lvl="1" indent="0">
              <a:buNone/>
            </a:pPr>
            <a:r>
              <a:rPr lang="en-US" sz="1200" dirty="0">
                <a:solidFill>
                  <a:srgbClr val="000000"/>
                </a:solidFill>
              </a:rPr>
              <a:t> throw new </a:t>
            </a:r>
            <a:r>
              <a:rPr lang="en-US" sz="1200" dirty="0" err="1">
                <a:solidFill>
                  <a:srgbClr val="000000"/>
                </a:solidFill>
              </a:rPr>
              <a:t>InternalError</a:t>
            </a:r>
            <a:r>
              <a:rPr lang="en-US" sz="1200" dirty="0">
                <a:solidFill>
                  <a:srgbClr val="000000"/>
                </a:solidFill>
              </a:rPr>
              <a:t>("Enclosing method not found");</a:t>
            </a:r>
            <a:endParaRPr lang="en-US" sz="1200" dirty="0" smtClean="0">
              <a:solidFill>
                <a:srgbClr val="000000"/>
              </a:solidFill>
            </a:endParaRPr>
          </a:p>
          <a:p>
            <a:pPr lvl="1">
              <a:buFontTx/>
              <a:buChar char="-"/>
            </a:pPr>
            <a:endParaRPr lang="en-US" sz="1600" dirty="0">
              <a:solidFill>
                <a:schemeClr val="tx1"/>
              </a:solidFill>
            </a:endParaRPr>
          </a:p>
        </p:txBody>
      </p:sp>
    </p:spTree>
    <p:extLst>
      <p:ext uri="{BB962C8B-B14F-4D97-AF65-F5344CB8AC3E}">
        <p14:creationId xmlns:p14="http://schemas.microsoft.com/office/powerpoint/2010/main" val="3137999334"/>
      </p:ext>
    </p:extLst>
  </p:cSld>
  <p:clrMapOvr>
    <a:masterClrMapping/>
  </p:clrMapOvr>
  <p:transition spd="med" advTm="12000"/>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CA" dirty="0" smtClean="0"/>
              <a:t>Topic 3-3 : </a:t>
            </a:r>
            <a:r>
              <a:rPr lang="en-CA" dirty="0"/>
              <a:t>Filter a collection using lambda expressions</a:t>
            </a:r>
            <a:endParaRPr lang="en-US" dirty="0"/>
          </a:p>
        </p:txBody>
      </p:sp>
      <p:sp>
        <p:nvSpPr>
          <p:cNvPr id="68611" name="Rectangle 3"/>
          <p:cNvSpPr>
            <a:spLocks noGrp="1" noChangeArrowheads="1"/>
          </p:cNvSpPr>
          <p:nvPr>
            <p:ph idx="1"/>
          </p:nvPr>
        </p:nvSpPr>
        <p:spPr>
          <a:xfrm>
            <a:off x="528638" y="986825"/>
            <a:ext cx="8085137" cy="5005602"/>
          </a:xfrm>
        </p:spPr>
        <p:txBody>
          <a:bodyPr/>
          <a:lstStyle/>
          <a:p>
            <a:pPr marL="400050" lvl="1" indent="0">
              <a:buNone/>
            </a:pPr>
            <a:r>
              <a:rPr lang="en-US" sz="1800" b="1" dirty="0" smtClean="0">
                <a:solidFill>
                  <a:srgbClr val="FF0000"/>
                </a:solidFill>
              </a:rPr>
              <a:t>Exercise solution</a:t>
            </a:r>
          </a:p>
          <a:p>
            <a:pPr marL="400050" lvl="1" indent="0">
              <a:buNone/>
            </a:pPr>
            <a:r>
              <a:rPr lang="en-US" sz="1600" dirty="0">
                <a:solidFill>
                  <a:schemeClr val="tx1"/>
                </a:solidFill>
              </a:rPr>
              <a:t>Using streams, we can eliminate all the temporary variables and move the control logic into the </a:t>
            </a:r>
            <a:r>
              <a:rPr lang="en-US" sz="1600" dirty="0" smtClean="0">
                <a:solidFill>
                  <a:schemeClr val="tx1"/>
                </a:solidFill>
              </a:rPr>
              <a:t>library.</a:t>
            </a:r>
            <a:br>
              <a:rPr lang="en-US" sz="1600" dirty="0" smtClean="0">
                <a:solidFill>
                  <a:schemeClr val="tx1"/>
                </a:solidFill>
              </a:rPr>
            </a:br>
            <a:r>
              <a:rPr lang="en-US" sz="1600" dirty="0" smtClean="0">
                <a:solidFill>
                  <a:schemeClr val="tx1"/>
                </a:solidFill>
              </a:rPr>
              <a:t>We </a:t>
            </a:r>
            <a:r>
              <a:rPr lang="en-US" sz="1600" dirty="0">
                <a:solidFill>
                  <a:schemeClr val="tx1"/>
                </a:solidFill>
              </a:rPr>
              <a:t>fetch the list of methods via reflection, turn it into a </a:t>
            </a:r>
            <a:r>
              <a:rPr lang="en-US" sz="1600" dirty="0">
                <a:solidFill>
                  <a:srgbClr val="000000"/>
                </a:solidFill>
              </a:rPr>
              <a:t>Stream</a:t>
            </a:r>
            <a:r>
              <a:rPr lang="en-US" sz="1600" dirty="0">
                <a:solidFill>
                  <a:schemeClr val="tx1"/>
                </a:solidFill>
              </a:rPr>
              <a:t> with </a:t>
            </a:r>
            <a:r>
              <a:rPr lang="en-US" sz="1600" dirty="0" err="1" smtClean="0">
                <a:solidFill>
                  <a:srgbClr val="000000"/>
                </a:solidFill>
              </a:rPr>
              <a:t>Arrays.stream</a:t>
            </a:r>
            <a:r>
              <a:rPr lang="en-US" sz="1600" dirty="0" smtClean="0">
                <a:solidFill>
                  <a:srgbClr val="000000"/>
                </a:solidFill>
              </a:rPr>
              <a:t>()</a:t>
            </a:r>
            <a:r>
              <a:rPr lang="en-US" sz="1600" dirty="0" smtClean="0">
                <a:solidFill>
                  <a:schemeClr val="tx1"/>
                </a:solidFill>
              </a:rPr>
              <a:t>, </a:t>
            </a:r>
            <a:r>
              <a:rPr lang="en-US" sz="1600" dirty="0">
                <a:solidFill>
                  <a:schemeClr val="tx1"/>
                </a:solidFill>
              </a:rPr>
              <a:t>and then use a series of filters to reject the ones that don't match name, parameter types, or return </a:t>
            </a:r>
            <a:r>
              <a:rPr lang="en-US" sz="1600" dirty="0" smtClean="0">
                <a:solidFill>
                  <a:schemeClr val="tx1"/>
                </a:solidFill>
              </a:rPr>
              <a:t>type.</a:t>
            </a:r>
            <a:br>
              <a:rPr lang="en-US" sz="1600" dirty="0" smtClean="0">
                <a:solidFill>
                  <a:schemeClr val="tx1"/>
                </a:solidFill>
              </a:rPr>
            </a:br>
            <a:r>
              <a:rPr lang="en-US" sz="1600" dirty="0" smtClean="0">
                <a:solidFill>
                  <a:schemeClr val="tx1"/>
                </a:solidFill>
              </a:rPr>
              <a:t>The </a:t>
            </a:r>
            <a:r>
              <a:rPr lang="en-US" sz="1600" dirty="0">
                <a:solidFill>
                  <a:schemeClr val="tx1"/>
                </a:solidFill>
              </a:rPr>
              <a:t>result of </a:t>
            </a:r>
            <a:r>
              <a:rPr lang="en-US" sz="1600" dirty="0" err="1" smtClean="0">
                <a:solidFill>
                  <a:srgbClr val="000000"/>
                </a:solidFill>
              </a:rPr>
              <a:t>findFirst</a:t>
            </a:r>
            <a:r>
              <a:rPr lang="en-US" sz="1600" dirty="0" smtClean="0">
                <a:solidFill>
                  <a:srgbClr val="000000"/>
                </a:solidFill>
              </a:rPr>
              <a:t>()</a:t>
            </a:r>
            <a:r>
              <a:rPr lang="en-US" sz="1600" dirty="0" smtClean="0">
                <a:solidFill>
                  <a:schemeClr val="tx1"/>
                </a:solidFill>
              </a:rPr>
              <a:t> </a:t>
            </a:r>
            <a:r>
              <a:rPr lang="en-US" sz="1600" dirty="0">
                <a:solidFill>
                  <a:schemeClr val="tx1"/>
                </a:solidFill>
              </a:rPr>
              <a:t>is an </a:t>
            </a:r>
            <a:r>
              <a:rPr lang="en-US" sz="1600" dirty="0">
                <a:solidFill>
                  <a:srgbClr val="000000"/>
                </a:solidFill>
              </a:rPr>
              <a:t>Optional&lt;Method</a:t>
            </a:r>
            <a:r>
              <a:rPr lang="en-US" sz="1600" dirty="0" smtClean="0">
                <a:solidFill>
                  <a:schemeClr val="tx1"/>
                </a:solidFill>
              </a:rPr>
              <a:t>&gt; (both seen in Topic 4), </a:t>
            </a:r>
            <a:r>
              <a:rPr lang="en-US" sz="1600" dirty="0">
                <a:solidFill>
                  <a:schemeClr val="tx1"/>
                </a:solidFill>
              </a:rPr>
              <a:t>and we then either fetch and return the resulting method or throw an exception.</a:t>
            </a:r>
          </a:p>
          <a:p>
            <a:pPr marL="400050" lvl="1" indent="0">
              <a:buNone/>
            </a:pPr>
            <a:endParaRPr lang="en-US" sz="1600" dirty="0">
              <a:solidFill>
                <a:schemeClr val="tx1"/>
              </a:solidFill>
            </a:endParaRPr>
          </a:p>
          <a:p>
            <a:pPr marL="400050" lvl="1" indent="0">
              <a:buNone/>
            </a:pPr>
            <a:r>
              <a:rPr lang="en-US" sz="1600" dirty="0">
                <a:solidFill>
                  <a:srgbClr val="000000"/>
                </a:solidFill>
              </a:rPr>
              <a:t>return </a:t>
            </a:r>
            <a:r>
              <a:rPr lang="en-US" sz="1600" dirty="0" err="1">
                <a:solidFill>
                  <a:srgbClr val="000000"/>
                </a:solidFill>
              </a:rPr>
              <a:t>Arrays.stream</a:t>
            </a:r>
            <a:r>
              <a:rPr lang="en-US" sz="1600" dirty="0">
                <a:solidFill>
                  <a:srgbClr val="000000"/>
                </a:solidFill>
              </a:rPr>
              <a:t>(</a:t>
            </a:r>
            <a:r>
              <a:rPr lang="en-US" sz="1600" dirty="0" err="1">
                <a:solidFill>
                  <a:srgbClr val="000000"/>
                </a:solidFill>
              </a:rPr>
              <a:t>enclosingInfo.getEnclosingClass</a:t>
            </a:r>
            <a:r>
              <a:rPr lang="en-US" sz="1600" dirty="0">
                <a:solidFill>
                  <a:srgbClr val="000000"/>
                </a:solidFill>
              </a:rPr>
              <a:t>().</a:t>
            </a:r>
            <a:r>
              <a:rPr lang="en-US" sz="1600" dirty="0" err="1">
                <a:solidFill>
                  <a:srgbClr val="000000"/>
                </a:solidFill>
              </a:rPr>
              <a:t>getDeclaredMethods</a:t>
            </a:r>
            <a:r>
              <a:rPr lang="en-US" sz="1600" dirty="0">
                <a:solidFill>
                  <a:srgbClr val="000000"/>
                </a:solidFill>
              </a:rPr>
              <a:t>())</a:t>
            </a:r>
          </a:p>
          <a:p>
            <a:pPr marL="400050" lvl="1" indent="0">
              <a:buNone/>
            </a:pPr>
            <a:r>
              <a:rPr lang="en-US" sz="1600" dirty="0">
                <a:solidFill>
                  <a:srgbClr val="000000"/>
                </a:solidFill>
              </a:rPr>
              <a:t>             .filter(m -&gt; </a:t>
            </a:r>
            <a:r>
              <a:rPr lang="en-US" sz="1600" dirty="0" err="1">
                <a:solidFill>
                  <a:srgbClr val="000000"/>
                </a:solidFill>
              </a:rPr>
              <a:t>Objects.equals</a:t>
            </a:r>
            <a:r>
              <a:rPr lang="en-US" sz="1600" dirty="0">
                <a:solidFill>
                  <a:srgbClr val="000000"/>
                </a:solidFill>
              </a:rPr>
              <a:t>(</a:t>
            </a:r>
            <a:r>
              <a:rPr lang="en-US" sz="1600" dirty="0" err="1">
                <a:solidFill>
                  <a:srgbClr val="000000"/>
                </a:solidFill>
              </a:rPr>
              <a:t>m.getName</a:t>
            </a:r>
            <a:r>
              <a:rPr lang="en-US" sz="1600" dirty="0">
                <a:solidFill>
                  <a:srgbClr val="000000"/>
                </a:solidFill>
              </a:rPr>
              <a:t>(), </a:t>
            </a:r>
            <a:r>
              <a:rPr lang="en-US" sz="1600" dirty="0" err="1">
                <a:solidFill>
                  <a:srgbClr val="000000"/>
                </a:solidFill>
              </a:rPr>
              <a:t>enclosingInfo.getName</a:t>
            </a:r>
            <a:r>
              <a:rPr lang="en-US" sz="1600" dirty="0">
                <a:solidFill>
                  <a:srgbClr val="000000"/>
                </a:solidFill>
              </a:rPr>
              <a:t>())</a:t>
            </a:r>
          </a:p>
          <a:p>
            <a:pPr marL="400050" lvl="1" indent="0">
              <a:buNone/>
            </a:pPr>
            <a:r>
              <a:rPr lang="en-US" sz="1600" dirty="0">
                <a:solidFill>
                  <a:srgbClr val="000000"/>
                </a:solidFill>
              </a:rPr>
              <a:t>             .filter(m -&gt; </a:t>
            </a:r>
            <a:r>
              <a:rPr lang="en-US" sz="1600" dirty="0" err="1" smtClean="0">
                <a:solidFill>
                  <a:srgbClr val="000000"/>
                </a:solidFill>
              </a:rPr>
              <a:t>Arrays.equals</a:t>
            </a:r>
            <a:r>
              <a:rPr lang="en-US" sz="1600" dirty="0" smtClean="0">
                <a:solidFill>
                  <a:srgbClr val="000000"/>
                </a:solidFill>
              </a:rPr>
              <a:t>(</a:t>
            </a:r>
            <a:r>
              <a:rPr lang="en-US" sz="1600" dirty="0" err="1" smtClean="0">
                <a:solidFill>
                  <a:srgbClr val="000000"/>
                </a:solidFill>
              </a:rPr>
              <a:t>m.getParameterTypes</a:t>
            </a:r>
            <a:r>
              <a:rPr lang="en-US" sz="1600" dirty="0">
                <a:solidFill>
                  <a:srgbClr val="000000"/>
                </a:solidFill>
              </a:rPr>
              <a:t>(), </a:t>
            </a:r>
            <a:r>
              <a:rPr lang="en-US" sz="1600" dirty="0" err="1">
                <a:solidFill>
                  <a:srgbClr val="000000"/>
                </a:solidFill>
              </a:rPr>
              <a:t>parameterClasses</a:t>
            </a:r>
            <a:r>
              <a:rPr lang="en-US" sz="1600" dirty="0">
                <a:solidFill>
                  <a:srgbClr val="000000"/>
                </a:solidFill>
              </a:rPr>
              <a:t>))</a:t>
            </a:r>
          </a:p>
          <a:p>
            <a:pPr marL="400050" lvl="1" indent="0">
              <a:buNone/>
            </a:pPr>
            <a:r>
              <a:rPr lang="en-US" sz="1600" dirty="0">
                <a:solidFill>
                  <a:srgbClr val="000000"/>
                </a:solidFill>
              </a:rPr>
              <a:t>             .filter(m -&gt; </a:t>
            </a:r>
            <a:r>
              <a:rPr lang="en-US" sz="1600" dirty="0" err="1">
                <a:solidFill>
                  <a:srgbClr val="000000"/>
                </a:solidFill>
              </a:rPr>
              <a:t>Objects.equals</a:t>
            </a:r>
            <a:r>
              <a:rPr lang="en-US" sz="1600" dirty="0">
                <a:solidFill>
                  <a:srgbClr val="000000"/>
                </a:solidFill>
              </a:rPr>
              <a:t>(</a:t>
            </a:r>
            <a:r>
              <a:rPr lang="en-US" sz="1600" dirty="0" err="1">
                <a:solidFill>
                  <a:srgbClr val="000000"/>
                </a:solidFill>
              </a:rPr>
              <a:t>m.getReturnType</a:t>
            </a:r>
            <a:r>
              <a:rPr lang="en-US" sz="1600" dirty="0">
                <a:solidFill>
                  <a:srgbClr val="000000"/>
                </a:solidFill>
              </a:rPr>
              <a:t>(), </a:t>
            </a:r>
            <a:r>
              <a:rPr lang="en-US" sz="1600" dirty="0" err="1">
                <a:solidFill>
                  <a:srgbClr val="000000"/>
                </a:solidFill>
              </a:rPr>
              <a:t>returnType</a:t>
            </a:r>
            <a:r>
              <a:rPr lang="en-US" sz="1600" dirty="0">
                <a:solidFill>
                  <a:srgbClr val="000000"/>
                </a:solidFill>
              </a:rPr>
              <a:t>))</a:t>
            </a:r>
          </a:p>
          <a:p>
            <a:pPr marL="400050" lvl="1" indent="0">
              <a:buNone/>
            </a:pPr>
            <a:r>
              <a:rPr lang="en-US" sz="1600" dirty="0">
                <a:solidFill>
                  <a:srgbClr val="000000"/>
                </a:solidFill>
              </a:rPr>
              <a:t>             .</a:t>
            </a:r>
            <a:r>
              <a:rPr lang="en-US" sz="1600" dirty="0" err="1">
                <a:solidFill>
                  <a:srgbClr val="000000"/>
                </a:solidFill>
              </a:rPr>
              <a:t>findFirst</a:t>
            </a:r>
            <a:r>
              <a:rPr lang="en-US" sz="1600" dirty="0">
                <a:solidFill>
                  <a:srgbClr val="000000"/>
                </a:solidFill>
              </a:rPr>
              <a:t>()</a:t>
            </a:r>
          </a:p>
          <a:p>
            <a:pPr marL="400050" lvl="1" indent="0">
              <a:buNone/>
            </a:pPr>
            <a:r>
              <a:rPr lang="en-US" sz="1600" dirty="0">
                <a:solidFill>
                  <a:srgbClr val="000000"/>
                </a:solidFill>
              </a:rPr>
              <a:t>             .</a:t>
            </a:r>
            <a:r>
              <a:rPr lang="en-US" sz="1600" dirty="0" err="1">
                <a:solidFill>
                  <a:srgbClr val="000000"/>
                </a:solidFill>
              </a:rPr>
              <a:t>orElseThrow</a:t>
            </a:r>
            <a:r>
              <a:rPr lang="en-US" sz="1600" dirty="0">
                <a:solidFill>
                  <a:srgbClr val="000000"/>
                </a:solidFill>
              </a:rPr>
              <a:t>(() -&gt; new </a:t>
            </a:r>
            <a:r>
              <a:rPr lang="en-US" sz="1600" dirty="0" err="1">
                <a:solidFill>
                  <a:srgbClr val="000000"/>
                </a:solidFill>
              </a:rPr>
              <a:t>InternalError</a:t>
            </a:r>
            <a:r>
              <a:rPr lang="en-US" sz="1600" dirty="0">
                <a:solidFill>
                  <a:srgbClr val="000000"/>
                </a:solidFill>
              </a:rPr>
              <a:t>("Enclosing method not found");</a:t>
            </a:r>
          </a:p>
          <a:p>
            <a:pPr marL="400050" lvl="1" indent="0">
              <a:buNone/>
            </a:pPr>
            <a:endParaRPr lang="en-US" sz="1600" dirty="0">
              <a:solidFill>
                <a:srgbClr val="000000"/>
              </a:solidFill>
            </a:endParaRPr>
          </a:p>
          <a:p>
            <a:pPr marL="400050" lvl="1" indent="0">
              <a:buNone/>
            </a:pPr>
            <a:r>
              <a:rPr lang="en-US" sz="1600" dirty="0">
                <a:solidFill>
                  <a:schemeClr val="tx1">
                    <a:lumMod val="75000"/>
                  </a:schemeClr>
                </a:solidFill>
              </a:rPr>
              <a:t>This version of the code is more compact, more readable, and </a:t>
            </a:r>
            <a:r>
              <a:rPr lang="en-US" sz="1600" u="sng" dirty="0">
                <a:solidFill>
                  <a:schemeClr val="tx1">
                    <a:lumMod val="75000"/>
                  </a:schemeClr>
                </a:solidFill>
              </a:rPr>
              <a:t>less error-prone</a:t>
            </a:r>
            <a:r>
              <a:rPr lang="en-US" sz="1600" dirty="0">
                <a:solidFill>
                  <a:schemeClr val="tx1">
                    <a:lumMod val="75000"/>
                  </a:schemeClr>
                </a:solidFill>
              </a:rPr>
              <a:t>.</a:t>
            </a:r>
            <a:endParaRPr lang="en-US" sz="2400" dirty="0">
              <a:solidFill>
                <a:schemeClr val="tx1">
                  <a:lumMod val="75000"/>
                </a:schemeClr>
              </a:solidFill>
            </a:endParaRPr>
          </a:p>
        </p:txBody>
      </p:sp>
    </p:spTree>
    <p:extLst>
      <p:ext uri="{BB962C8B-B14F-4D97-AF65-F5344CB8AC3E}">
        <p14:creationId xmlns:p14="http://schemas.microsoft.com/office/powerpoint/2010/main" val="557142435"/>
      </p:ext>
    </p:extLst>
  </p:cSld>
  <p:clrMapOvr>
    <a:masterClrMapping/>
  </p:clrMapOvr>
  <p:transition spd="med" advTm="12000"/>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CA" dirty="0" smtClean="0"/>
              <a:t>Topic 3-4 : </a:t>
            </a:r>
            <a:r>
              <a:rPr lang="en-CA" dirty="0"/>
              <a:t>Identify lambda operations that are </a:t>
            </a:r>
            <a:r>
              <a:rPr lang="en-CA" dirty="0" smtClean="0"/>
              <a:t>lazy</a:t>
            </a:r>
            <a:endParaRPr lang="en-US" dirty="0"/>
          </a:p>
        </p:txBody>
      </p:sp>
      <p:sp>
        <p:nvSpPr>
          <p:cNvPr id="68611" name="Rectangle 3"/>
          <p:cNvSpPr>
            <a:spLocks noGrp="1" noChangeArrowheads="1"/>
          </p:cNvSpPr>
          <p:nvPr>
            <p:ph idx="1"/>
          </p:nvPr>
        </p:nvSpPr>
        <p:spPr>
          <a:xfrm>
            <a:off x="528638" y="885826"/>
            <a:ext cx="8085137" cy="5079968"/>
          </a:xfrm>
        </p:spPr>
        <p:txBody>
          <a:bodyPr/>
          <a:lstStyle/>
          <a:p>
            <a:r>
              <a:rPr lang="en-CA" sz="1300" dirty="0" smtClean="0"/>
              <a:t>Operations </a:t>
            </a:r>
            <a:r>
              <a:rPr lang="en-CA" sz="1300" dirty="0"/>
              <a:t>such as filtering and mapping can be thought of as naturally lazy, whether or not they are implemented as such. On the other hand, value-producing operations such as </a:t>
            </a:r>
            <a:r>
              <a:rPr lang="en-CA" sz="1300" dirty="0">
                <a:solidFill>
                  <a:srgbClr val="000000"/>
                </a:solidFill>
              </a:rPr>
              <a:t>sum</a:t>
            </a:r>
            <a:r>
              <a:rPr lang="en-CA" sz="1300" dirty="0" smtClean="0">
                <a:solidFill>
                  <a:srgbClr val="000000"/>
                </a:solidFill>
              </a:rPr>
              <a:t>()</a:t>
            </a:r>
            <a:r>
              <a:rPr lang="en-CA" sz="1300" dirty="0" smtClean="0"/>
              <a:t> [IntStream] </a:t>
            </a:r>
            <a:r>
              <a:rPr lang="en-CA" sz="1300" dirty="0"/>
              <a:t>or side-effect-producing operations such as </a:t>
            </a:r>
            <a:r>
              <a:rPr lang="en-CA" sz="1300" dirty="0" err="1" smtClean="0">
                <a:solidFill>
                  <a:srgbClr val="000000"/>
                </a:solidFill>
              </a:rPr>
              <a:t>Stream.orEach</a:t>
            </a:r>
            <a:r>
              <a:rPr lang="en-CA" sz="1300" dirty="0">
                <a:solidFill>
                  <a:srgbClr val="000000"/>
                </a:solidFill>
              </a:rPr>
              <a:t>()</a:t>
            </a:r>
            <a:r>
              <a:rPr lang="en-CA" sz="1300" dirty="0"/>
              <a:t>, are "naturally eager", because they must produce a concrete result. </a:t>
            </a:r>
          </a:p>
          <a:p>
            <a:r>
              <a:rPr lang="en-CA" sz="1300" dirty="0">
                <a:solidFill>
                  <a:schemeClr val="bg2">
                    <a:lumMod val="50000"/>
                  </a:schemeClr>
                </a:solidFill>
              </a:rPr>
              <a:t>In a pipeline such </a:t>
            </a:r>
            <a:r>
              <a:rPr lang="en-CA" sz="1300" dirty="0" smtClean="0">
                <a:solidFill>
                  <a:schemeClr val="bg2">
                    <a:lumMod val="50000"/>
                  </a:schemeClr>
                </a:solidFill>
              </a:rPr>
              <a:t>as:</a:t>
            </a:r>
            <a:br>
              <a:rPr lang="en-CA" sz="1300" dirty="0" smtClean="0">
                <a:solidFill>
                  <a:schemeClr val="bg2">
                    <a:lumMod val="50000"/>
                  </a:schemeClr>
                </a:solidFill>
              </a:rPr>
            </a:br>
            <a:r>
              <a:rPr lang="en-CA" sz="1300" dirty="0" err="1" smtClean="0">
                <a:solidFill>
                  <a:srgbClr val="000000"/>
                </a:solidFill>
              </a:rPr>
              <a:t>int</a:t>
            </a:r>
            <a:r>
              <a:rPr lang="en-CA" sz="1300" dirty="0" smtClean="0">
                <a:solidFill>
                  <a:srgbClr val="000000"/>
                </a:solidFill>
              </a:rPr>
              <a:t> </a:t>
            </a:r>
            <a:r>
              <a:rPr lang="en-CA" sz="1300" dirty="0">
                <a:solidFill>
                  <a:srgbClr val="000000"/>
                </a:solidFill>
              </a:rPr>
              <a:t>sum = </a:t>
            </a:r>
            <a:r>
              <a:rPr lang="en-CA" sz="1300" dirty="0" err="1">
                <a:solidFill>
                  <a:srgbClr val="000000"/>
                </a:solidFill>
              </a:rPr>
              <a:t>shapes.stream</a:t>
            </a:r>
            <a:r>
              <a:rPr lang="en-CA" sz="1300" dirty="0">
                <a:solidFill>
                  <a:srgbClr val="000000"/>
                </a:solidFill>
              </a:rPr>
              <a:t>() .filter(s -&gt; </a:t>
            </a:r>
            <a:r>
              <a:rPr lang="en-CA" sz="1300" dirty="0" err="1">
                <a:solidFill>
                  <a:srgbClr val="000000"/>
                </a:solidFill>
              </a:rPr>
              <a:t>s.getColor</a:t>
            </a:r>
            <a:r>
              <a:rPr lang="en-CA" sz="1300" dirty="0">
                <a:solidFill>
                  <a:srgbClr val="000000"/>
                </a:solidFill>
              </a:rPr>
              <a:t>() == BLUE) .</a:t>
            </a:r>
            <a:r>
              <a:rPr lang="en-CA" sz="1300" dirty="0" err="1">
                <a:solidFill>
                  <a:srgbClr val="000000"/>
                </a:solidFill>
              </a:rPr>
              <a:t>mapToInt</a:t>
            </a:r>
            <a:r>
              <a:rPr lang="en-CA" sz="1300" dirty="0">
                <a:solidFill>
                  <a:srgbClr val="000000"/>
                </a:solidFill>
              </a:rPr>
              <a:t>(s -&gt; </a:t>
            </a:r>
            <a:r>
              <a:rPr lang="en-CA" sz="1300" dirty="0" err="1">
                <a:solidFill>
                  <a:srgbClr val="000000"/>
                </a:solidFill>
              </a:rPr>
              <a:t>s.getWeight</a:t>
            </a:r>
            <a:r>
              <a:rPr lang="en-CA" sz="1300" dirty="0">
                <a:solidFill>
                  <a:srgbClr val="000000"/>
                </a:solidFill>
              </a:rPr>
              <a:t>()) .sum</a:t>
            </a:r>
            <a:r>
              <a:rPr lang="en-CA" sz="1300" dirty="0" smtClean="0">
                <a:solidFill>
                  <a:srgbClr val="000000"/>
                </a:solidFill>
              </a:rPr>
              <a:t>();</a:t>
            </a:r>
            <a:br>
              <a:rPr lang="en-CA" sz="1300" dirty="0" smtClean="0">
                <a:solidFill>
                  <a:srgbClr val="000000"/>
                </a:solidFill>
              </a:rPr>
            </a:br>
            <a:r>
              <a:rPr lang="en-CA" sz="1300" dirty="0" smtClean="0">
                <a:solidFill>
                  <a:schemeClr val="bg2">
                    <a:lumMod val="50000"/>
                  </a:schemeClr>
                </a:solidFill>
              </a:rPr>
              <a:t>the </a:t>
            </a:r>
            <a:r>
              <a:rPr lang="en-CA" sz="1300" dirty="0">
                <a:solidFill>
                  <a:schemeClr val="bg2">
                    <a:lumMod val="50000"/>
                  </a:schemeClr>
                </a:solidFill>
              </a:rPr>
              <a:t>filtering and mapping operations are lazy. This means that we don't start drawing elements from the source until we start the sum operation, and when we do perform the sum operation, </a:t>
            </a:r>
            <a:r>
              <a:rPr lang="en-CA" sz="1300" u="sng" dirty="0">
                <a:solidFill>
                  <a:schemeClr val="bg2">
                    <a:lumMod val="50000"/>
                  </a:schemeClr>
                </a:solidFill>
              </a:rPr>
              <a:t>we fuse filtering</a:t>
            </a:r>
            <a:r>
              <a:rPr lang="en-CA" sz="1300" dirty="0">
                <a:solidFill>
                  <a:schemeClr val="bg2">
                    <a:lumMod val="50000"/>
                  </a:schemeClr>
                </a:solidFill>
              </a:rPr>
              <a:t>, mapping, and addition into a single pass on the data. This minimizes the bookkeeping costs required to manage intermediate elements</a:t>
            </a:r>
            <a:r>
              <a:rPr lang="en-CA" sz="1300" dirty="0" smtClean="0">
                <a:solidFill>
                  <a:schemeClr val="bg2">
                    <a:lumMod val="50000"/>
                  </a:schemeClr>
                </a:solidFill>
              </a:rPr>
              <a:t>.</a:t>
            </a:r>
          </a:p>
          <a:p>
            <a:r>
              <a:rPr lang="en-CA" sz="1300" dirty="0" smtClean="0"/>
              <a:t>Terminal methods </a:t>
            </a:r>
            <a:r>
              <a:rPr lang="en-CA" sz="1300" dirty="0"/>
              <a:t>like </a:t>
            </a:r>
            <a:r>
              <a:rPr lang="en-CA" sz="1300" dirty="0" err="1">
                <a:solidFill>
                  <a:srgbClr val="000000"/>
                </a:solidFill>
              </a:rPr>
              <a:t>anyMatch</a:t>
            </a:r>
            <a:r>
              <a:rPr lang="en-CA" sz="1300" dirty="0">
                <a:solidFill>
                  <a:srgbClr val="000000"/>
                </a:solidFill>
              </a:rPr>
              <a:t>(Predicate)</a:t>
            </a:r>
            <a:r>
              <a:rPr lang="en-CA" sz="1300" dirty="0"/>
              <a:t> or </a:t>
            </a:r>
            <a:r>
              <a:rPr lang="en-CA" sz="1300" dirty="0" err="1">
                <a:solidFill>
                  <a:srgbClr val="000000"/>
                </a:solidFill>
              </a:rPr>
              <a:t>findFirst</a:t>
            </a:r>
            <a:r>
              <a:rPr lang="en-CA" sz="1300" dirty="0">
                <a:solidFill>
                  <a:srgbClr val="000000"/>
                </a:solidFill>
              </a:rPr>
              <a:t>()</a:t>
            </a:r>
            <a:r>
              <a:rPr lang="en-CA" sz="1300" dirty="0"/>
              <a:t>, while eager, can use </a:t>
            </a:r>
            <a:r>
              <a:rPr lang="en-CA" sz="1300" i="1" dirty="0"/>
              <a:t>short-circuiting</a:t>
            </a:r>
            <a:r>
              <a:rPr lang="en-CA" sz="1300" dirty="0"/>
              <a:t> to stop processing once they can determine </a:t>
            </a:r>
            <a:r>
              <a:rPr lang="en-CA" sz="1300" dirty="0" smtClean="0"/>
              <a:t>the/a </a:t>
            </a:r>
            <a:r>
              <a:rPr lang="en-CA" sz="1300" dirty="0"/>
              <a:t>final result</a:t>
            </a:r>
            <a:r>
              <a:rPr lang="en-CA" sz="1300" dirty="0" smtClean="0"/>
              <a:t>. </a:t>
            </a:r>
            <a:r>
              <a:rPr lang="en-CA" sz="1300" i="1" dirty="0" smtClean="0"/>
              <a:t>Short-circuiting</a:t>
            </a:r>
            <a:r>
              <a:rPr lang="en-CA" sz="1300" dirty="0" smtClean="0"/>
              <a:t> applies to intermediate methods but the meaning is different. It means that an infinite stream is converted to a finite one. As an example </a:t>
            </a:r>
            <a:r>
              <a:rPr lang="en-CA" sz="1300" dirty="0" smtClean="0">
                <a:solidFill>
                  <a:srgbClr val="000000"/>
                </a:solidFill>
              </a:rPr>
              <a:t>first(3)</a:t>
            </a:r>
            <a:r>
              <a:rPr lang="en-CA" sz="1300" dirty="0" smtClean="0"/>
              <a:t> will select the three first values. W/o a short-circuit intermediate and/or terminal operation, an infinite stream (e.g. built with </a:t>
            </a:r>
            <a:r>
              <a:rPr lang="en-CA" sz="1300" dirty="0" err="1" smtClean="0">
                <a:solidFill>
                  <a:srgbClr val="000000"/>
                </a:solidFill>
              </a:rPr>
              <a:t>Stream.generate</a:t>
            </a:r>
            <a:r>
              <a:rPr lang="en-CA" sz="1300" dirty="0" smtClean="0">
                <a:solidFill>
                  <a:srgbClr val="000000"/>
                </a:solidFill>
              </a:rPr>
              <a:t>(Supplier&lt;T&gt; supplier)</a:t>
            </a:r>
            <a:r>
              <a:rPr lang="en-CA" sz="1300" dirty="0" smtClean="0"/>
              <a:t>) is an INFINITE LOOP.</a:t>
            </a:r>
            <a:endParaRPr lang="en-CA" sz="1300" dirty="0"/>
          </a:p>
          <a:p>
            <a:r>
              <a:rPr lang="en-CA" sz="1300" dirty="0">
                <a:solidFill>
                  <a:schemeClr val="bg2">
                    <a:lumMod val="50000"/>
                  </a:schemeClr>
                </a:solidFill>
              </a:rPr>
              <a:t>Given a pipeline </a:t>
            </a:r>
            <a:r>
              <a:rPr lang="en-CA" sz="1300" dirty="0" smtClean="0">
                <a:solidFill>
                  <a:schemeClr val="bg2">
                    <a:lumMod val="50000"/>
                  </a:schemeClr>
                </a:solidFill>
              </a:rPr>
              <a:t>like:</a:t>
            </a:r>
            <a:br>
              <a:rPr lang="en-CA" sz="1300" dirty="0" smtClean="0">
                <a:solidFill>
                  <a:schemeClr val="bg2">
                    <a:lumMod val="50000"/>
                  </a:schemeClr>
                </a:solidFill>
              </a:rPr>
            </a:br>
            <a:r>
              <a:rPr lang="en-CA" sz="1300" dirty="0" smtClean="0">
                <a:solidFill>
                  <a:srgbClr val="000000"/>
                </a:solidFill>
              </a:rPr>
              <a:t>Optional&lt;Shape</a:t>
            </a:r>
            <a:r>
              <a:rPr lang="en-CA" sz="1300" dirty="0">
                <a:solidFill>
                  <a:srgbClr val="000000"/>
                </a:solidFill>
              </a:rPr>
              <a:t>&gt; </a:t>
            </a:r>
            <a:r>
              <a:rPr lang="en-CA" sz="1300" dirty="0" err="1">
                <a:solidFill>
                  <a:srgbClr val="000000"/>
                </a:solidFill>
              </a:rPr>
              <a:t>firstBlue</a:t>
            </a:r>
            <a:r>
              <a:rPr lang="en-CA" sz="1300" dirty="0">
                <a:solidFill>
                  <a:srgbClr val="000000"/>
                </a:solidFill>
              </a:rPr>
              <a:t> = </a:t>
            </a:r>
            <a:r>
              <a:rPr lang="en-CA" sz="1300" dirty="0" err="1">
                <a:solidFill>
                  <a:srgbClr val="000000"/>
                </a:solidFill>
              </a:rPr>
              <a:t>shapes.stream</a:t>
            </a:r>
            <a:r>
              <a:rPr lang="en-CA" sz="1300" dirty="0">
                <a:solidFill>
                  <a:srgbClr val="000000"/>
                </a:solidFill>
              </a:rPr>
              <a:t>() .filter(s -&gt; </a:t>
            </a:r>
            <a:r>
              <a:rPr lang="en-CA" sz="1300" dirty="0" err="1">
                <a:solidFill>
                  <a:srgbClr val="000000"/>
                </a:solidFill>
              </a:rPr>
              <a:t>s.getColor</a:t>
            </a:r>
            <a:r>
              <a:rPr lang="en-CA" sz="1300" dirty="0">
                <a:solidFill>
                  <a:srgbClr val="000000"/>
                </a:solidFill>
              </a:rPr>
              <a:t>() == BLUE) .</a:t>
            </a:r>
            <a:r>
              <a:rPr lang="en-CA" sz="1300" dirty="0" err="1">
                <a:solidFill>
                  <a:srgbClr val="000000"/>
                </a:solidFill>
              </a:rPr>
              <a:t>findFirst</a:t>
            </a:r>
            <a:r>
              <a:rPr lang="en-CA" sz="1300" dirty="0" smtClean="0">
                <a:solidFill>
                  <a:srgbClr val="000000"/>
                </a:solidFill>
              </a:rPr>
              <a:t>();</a:t>
            </a:r>
            <a:br>
              <a:rPr lang="en-CA" sz="1300" dirty="0" smtClean="0">
                <a:solidFill>
                  <a:srgbClr val="000000"/>
                </a:solidFill>
              </a:rPr>
            </a:br>
            <a:r>
              <a:rPr lang="en-CA" sz="1300" dirty="0" smtClean="0">
                <a:solidFill>
                  <a:schemeClr val="bg2">
                    <a:lumMod val="50000"/>
                  </a:schemeClr>
                </a:solidFill>
              </a:rPr>
              <a:t>Because </a:t>
            </a:r>
            <a:r>
              <a:rPr lang="en-CA" sz="1300" dirty="0">
                <a:solidFill>
                  <a:schemeClr val="bg2">
                    <a:lumMod val="50000"/>
                  </a:schemeClr>
                </a:solidFill>
              </a:rPr>
              <a:t>the filter step is lazy, the </a:t>
            </a:r>
            <a:r>
              <a:rPr lang="en-CA" sz="1300" dirty="0" err="1" smtClean="0">
                <a:solidFill>
                  <a:srgbClr val="000000"/>
                </a:solidFill>
              </a:rPr>
              <a:t>findFirst</a:t>
            </a:r>
            <a:r>
              <a:rPr lang="en-CA" sz="1300" dirty="0" smtClean="0">
                <a:solidFill>
                  <a:srgbClr val="000000"/>
                </a:solidFill>
              </a:rPr>
              <a:t>()</a:t>
            </a:r>
            <a:r>
              <a:rPr lang="en-CA" sz="1300" dirty="0" smtClean="0">
                <a:solidFill>
                  <a:schemeClr val="bg2">
                    <a:lumMod val="50000"/>
                  </a:schemeClr>
                </a:solidFill>
              </a:rPr>
              <a:t> </a:t>
            </a:r>
            <a:r>
              <a:rPr lang="en-CA" sz="1300" dirty="0">
                <a:solidFill>
                  <a:schemeClr val="bg2">
                    <a:lumMod val="50000"/>
                  </a:schemeClr>
                </a:solidFill>
              </a:rPr>
              <a:t>implementation will only draw from upstream until it gets an element, which means we need only apply the predicate to input elements until we find one for which the predicate is true, rather than all of them. The </a:t>
            </a:r>
            <a:r>
              <a:rPr lang="en-CA" sz="1300" dirty="0" err="1">
                <a:solidFill>
                  <a:srgbClr val="000000"/>
                </a:solidFill>
              </a:rPr>
              <a:t>findFirst</a:t>
            </a:r>
            <a:r>
              <a:rPr lang="en-CA" sz="1300" dirty="0">
                <a:solidFill>
                  <a:srgbClr val="000000"/>
                </a:solidFill>
              </a:rPr>
              <a:t>() </a:t>
            </a:r>
            <a:r>
              <a:rPr lang="en-CA" sz="1300" dirty="0">
                <a:solidFill>
                  <a:schemeClr val="bg2">
                    <a:lumMod val="50000"/>
                  </a:schemeClr>
                </a:solidFill>
              </a:rPr>
              <a:t>method returns an </a:t>
            </a:r>
            <a:r>
              <a:rPr lang="en-CA" sz="1300" dirty="0">
                <a:solidFill>
                  <a:srgbClr val="000000"/>
                </a:solidFill>
              </a:rPr>
              <a:t>Optional</a:t>
            </a:r>
            <a:r>
              <a:rPr lang="en-CA" sz="1300" dirty="0">
                <a:solidFill>
                  <a:schemeClr val="bg2">
                    <a:lumMod val="50000"/>
                  </a:schemeClr>
                </a:solidFill>
              </a:rPr>
              <a:t>, since there might not be any elements matching the desired criteria. </a:t>
            </a:r>
            <a:r>
              <a:rPr lang="en-CA" sz="1300" dirty="0">
                <a:solidFill>
                  <a:srgbClr val="000000"/>
                </a:solidFill>
              </a:rPr>
              <a:t>Optional</a:t>
            </a:r>
            <a:r>
              <a:rPr lang="en-CA" sz="1300" dirty="0">
                <a:solidFill>
                  <a:schemeClr val="bg2">
                    <a:lumMod val="50000"/>
                  </a:schemeClr>
                </a:solidFill>
              </a:rPr>
              <a:t> </a:t>
            </a:r>
            <a:r>
              <a:rPr lang="en-CA" sz="1300" dirty="0" smtClean="0">
                <a:solidFill>
                  <a:schemeClr val="bg2">
                    <a:lumMod val="50000"/>
                  </a:schemeClr>
                </a:solidFill>
              </a:rPr>
              <a:t>(topic 4) provides </a:t>
            </a:r>
            <a:r>
              <a:rPr lang="en-CA" sz="1300" dirty="0">
                <a:solidFill>
                  <a:schemeClr val="bg2">
                    <a:lumMod val="50000"/>
                  </a:schemeClr>
                </a:solidFill>
              </a:rPr>
              <a:t>a means to describe a value that might or might not be present.</a:t>
            </a:r>
          </a:p>
          <a:p>
            <a:r>
              <a:rPr lang="en-CA" sz="1300" dirty="0"/>
              <a:t>Note that the user didn't have to ask for laziness, or even think about it very much; the right thing happened, with the library arranging for as little computation as it could</a:t>
            </a:r>
            <a:r>
              <a:rPr lang="en-CA" sz="1300" dirty="0" smtClean="0"/>
              <a:t>.</a:t>
            </a:r>
          </a:p>
          <a:p>
            <a:pPr marL="285750" lvl="1" indent="-285750">
              <a:buClr>
                <a:srgbClr val="66CC00"/>
              </a:buClr>
              <a:buSzPct val="65000"/>
              <a:buFont typeface="Wingdings" pitchFamily="-65" charset="2"/>
              <a:buChar char="n"/>
            </a:pPr>
            <a:r>
              <a:rPr lang="en-CA" sz="1300" dirty="0" smtClean="0">
                <a:solidFill>
                  <a:schemeClr val="bg2">
                    <a:lumMod val="50000"/>
                  </a:schemeClr>
                </a:solidFill>
              </a:rPr>
              <a:t>Basically all the intermediate operations are lazy. (Refer to Brian Goetz </a:t>
            </a:r>
            <a:r>
              <a:rPr lang="en-US" dirty="0">
                <a:solidFill>
                  <a:schemeClr val="bg2">
                    <a:lumMod val="50000"/>
                  </a:schemeClr>
                </a:solidFill>
              </a:rPr>
              <a:t>[BGSLLE3</a:t>
            </a:r>
            <a:r>
              <a:rPr lang="en-US" dirty="0" smtClean="0">
                <a:solidFill>
                  <a:schemeClr val="bg2">
                    <a:lumMod val="50000"/>
                  </a:schemeClr>
                </a:solidFill>
              </a:rPr>
              <a:t>] </a:t>
            </a:r>
            <a:r>
              <a:rPr lang="en-CA" sz="1300" dirty="0" smtClean="0">
                <a:solidFill>
                  <a:schemeClr val="bg2">
                    <a:lumMod val="50000"/>
                  </a:schemeClr>
                </a:solidFill>
              </a:rPr>
              <a:t>document about the lambda library edition, some excerpts copied here)</a:t>
            </a:r>
            <a:endParaRPr lang="en-CA" sz="1300" dirty="0">
              <a:solidFill>
                <a:schemeClr val="bg2">
                  <a:lumMod val="50000"/>
                </a:schemeClr>
              </a:solidFill>
            </a:endParaRPr>
          </a:p>
          <a:p>
            <a:endParaRPr lang="en-US" sz="1200" dirty="0">
              <a:solidFill>
                <a:srgbClr val="66CC00"/>
              </a:solidFill>
            </a:endParaRPr>
          </a:p>
        </p:txBody>
      </p:sp>
    </p:spTree>
    <p:extLst>
      <p:ext uri="{BB962C8B-B14F-4D97-AF65-F5344CB8AC3E}">
        <p14:creationId xmlns:p14="http://schemas.microsoft.com/office/powerpoint/2010/main" val="2540922757"/>
      </p:ext>
    </p:extLst>
  </p:cSld>
  <p:clrMapOvr>
    <a:masterClrMapping/>
  </p:clrMapOvr>
  <p:transition spd="med" advTm="12000"/>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CA" sz="2000" dirty="0" smtClean="0"/>
              <a:t>Topic 3-4 </a:t>
            </a:r>
            <a:r>
              <a:rPr lang="en-CA" sz="2000" dirty="0"/>
              <a:t>: Identify lambda operations that are </a:t>
            </a:r>
            <a:r>
              <a:rPr lang="en-CA" sz="2000" dirty="0" smtClean="0"/>
              <a:t>lazy</a:t>
            </a:r>
            <a:endParaRPr lang="en-US" sz="2000" dirty="0"/>
          </a:p>
        </p:txBody>
      </p:sp>
      <p:sp>
        <p:nvSpPr>
          <p:cNvPr id="68611" name="Rectangle 3"/>
          <p:cNvSpPr>
            <a:spLocks noGrp="1" noChangeArrowheads="1"/>
          </p:cNvSpPr>
          <p:nvPr>
            <p:ph idx="1"/>
          </p:nvPr>
        </p:nvSpPr>
        <p:spPr>
          <a:xfrm>
            <a:off x="528638" y="885825"/>
            <a:ext cx="8304644" cy="507969"/>
          </a:xfrm>
        </p:spPr>
        <p:txBody>
          <a:bodyPr/>
          <a:lstStyle/>
          <a:p>
            <a:pPr marL="0" indent="0">
              <a:buNone/>
            </a:pPr>
            <a:r>
              <a:rPr lang="en-CA" sz="1400" dirty="0" smtClean="0">
                <a:solidFill>
                  <a:schemeClr val="tx1"/>
                </a:solidFill>
              </a:rPr>
              <a:t>Here is a list of member intermediate (and lazy) operations (returning a stream).</a:t>
            </a:r>
            <a:br>
              <a:rPr lang="en-CA" sz="1400" dirty="0" smtClean="0">
                <a:solidFill>
                  <a:schemeClr val="tx1"/>
                </a:solidFill>
              </a:rPr>
            </a:br>
            <a:r>
              <a:rPr lang="en-CA" sz="1400" dirty="0" smtClean="0">
                <a:solidFill>
                  <a:srgbClr val="FF0000"/>
                </a:solidFill>
              </a:rPr>
              <a:t>Without the intermediate operations being lazy (thanks to lambdas), there would be no stream</a:t>
            </a:r>
            <a:endParaRPr lang="en-US" dirty="0">
              <a:solidFill>
                <a:srgbClr val="66CC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508484605"/>
              </p:ext>
            </p:extLst>
          </p:nvPr>
        </p:nvGraphicFramePr>
        <p:xfrm>
          <a:off x="166059" y="1576542"/>
          <a:ext cx="8791511" cy="4728939"/>
        </p:xfrm>
        <a:graphic>
          <a:graphicData uri="http://schemas.openxmlformats.org/drawingml/2006/table">
            <a:tbl>
              <a:tblPr firstRow="1" bandRow="1">
                <a:tableStyleId>{5C22544A-7EE6-4342-B048-85BDC9FD1C3A}</a:tableStyleId>
              </a:tblPr>
              <a:tblGrid>
                <a:gridCol w="3666936"/>
                <a:gridCol w="5124575"/>
              </a:tblGrid>
              <a:tr h="376846">
                <a:tc>
                  <a:txBody>
                    <a:bodyPr/>
                    <a:lstStyle/>
                    <a:p>
                      <a:pPr algn="ctr"/>
                      <a:r>
                        <a:rPr lang="en-US" sz="800" dirty="0" smtClean="0"/>
                        <a:t>Signature</a:t>
                      </a:r>
                      <a:endParaRPr lang="en-US" sz="800" dirty="0"/>
                    </a:p>
                  </a:txBody>
                  <a:tcPr/>
                </a:tc>
                <a:tc>
                  <a:txBody>
                    <a:bodyPr/>
                    <a:lstStyle/>
                    <a:p>
                      <a:pPr algn="ctr"/>
                      <a:r>
                        <a:rPr lang="en-US" sz="800" dirty="0" smtClean="0"/>
                        <a:t>Description</a:t>
                      </a:r>
                      <a:endParaRPr lang="en-US" sz="800" dirty="0"/>
                    </a:p>
                  </a:txBody>
                  <a:tcPr/>
                </a:tc>
              </a:tr>
              <a:tr h="268241">
                <a:tc>
                  <a:txBody>
                    <a:bodyPr/>
                    <a:lstStyle/>
                    <a:p>
                      <a:r>
                        <a:rPr lang="en-US" sz="800" dirty="0" smtClean="0"/>
                        <a:t>Stream&lt;T&gt; </a:t>
                      </a:r>
                      <a:r>
                        <a:rPr lang="en-US" sz="800" dirty="0" err="1" smtClean="0"/>
                        <a:t>BaseStream.onClose</a:t>
                      </a:r>
                      <a:r>
                        <a:rPr lang="en-US" sz="800" dirty="0" smtClean="0"/>
                        <a:t>(Runnable </a:t>
                      </a:r>
                      <a:r>
                        <a:rPr lang="en-US" sz="800" dirty="0" err="1" smtClean="0"/>
                        <a:t>closeHandler</a:t>
                      </a:r>
                      <a:r>
                        <a:rPr lang="en-US" sz="800" dirty="0" smtClean="0"/>
                        <a:t>)</a:t>
                      </a:r>
                      <a:endParaRPr lang="en-US" sz="800" dirty="0"/>
                    </a:p>
                  </a:txBody>
                  <a:tcPr/>
                </a:tc>
                <a:tc>
                  <a:txBody>
                    <a:bodyPr/>
                    <a:lstStyle/>
                    <a:p>
                      <a:r>
                        <a:rPr lang="en-CA" sz="800" dirty="0" smtClean="0"/>
                        <a:t>Returns an equivalent stream with an additional close handler.</a:t>
                      </a:r>
                      <a:endParaRPr lang="en-US" sz="800" dirty="0"/>
                    </a:p>
                  </a:txBody>
                  <a:tcPr/>
                </a:tc>
              </a:tr>
              <a:tr h="0">
                <a:tc>
                  <a:txBody>
                    <a:bodyPr/>
                    <a:lstStyle/>
                    <a:p>
                      <a:r>
                        <a:rPr lang="en-US" sz="800" dirty="0" smtClean="0"/>
                        <a:t>Stream&lt;T&gt; </a:t>
                      </a:r>
                      <a:r>
                        <a:rPr lang="en-US" sz="800" dirty="0" err="1" smtClean="0"/>
                        <a:t>BaseStream.parallel</a:t>
                      </a:r>
                      <a:r>
                        <a:rPr lang="en-US" sz="800" dirty="0" smtClean="0"/>
                        <a:t>()</a:t>
                      </a:r>
                      <a:endParaRPr lang="en-US" sz="800" dirty="0"/>
                    </a:p>
                  </a:txBody>
                  <a:tcPr/>
                </a:tc>
                <a:tc>
                  <a:txBody>
                    <a:bodyPr/>
                    <a:lstStyle/>
                    <a:p>
                      <a:r>
                        <a:rPr lang="en-CA" sz="800" dirty="0" smtClean="0"/>
                        <a:t>Returns an equivalent stream that is parallel.</a:t>
                      </a:r>
                      <a:endParaRPr lang="en-US" sz="800" dirty="0"/>
                    </a:p>
                  </a:txBody>
                  <a:tcPr/>
                </a:tc>
              </a:tr>
              <a:tr h="0">
                <a:tc>
                  <a:txBody>
                    <a:bodyPr/>
                    <a:lstStyle/>
                    <a:p>
                      <a:r>
                        <a:rPr lang="en-US" sz="800" dirty="0" smtClean="0"/>
                        <a:t>Stream&lt;T&gt; </a:t>
                      </a:r>
                      <a:r>
                        <a:rPr lang="en-US" sz="800" dirty="0" err="1" smtClean="0"/>
                        <a:t>BaseStream.sequential</a:t>
                      </a:r>
                      <a:r>
                        <a:rPr lang="en-US" sz="800" dirty="0" smtClean="0"/>
                        <a:t>()</a:t>
                      </a:r>
                      <a:endParaRPr lang="en-US" sz="800" dirty="0"/>
                    </a:p>
                  </a:txBody>
                  <a:tcPr/>
                </a:tc>
                <a:tc>
                  <a:txBody>
                    <a:bodyPr/>
                    <a:lstStyle/>
                    <a:p>
                      <a:r>
                        <a:rPr lang="en-CA" sz="800" dirty="0" smtClean="0"/>
                        <a:t>Returns an equivalent stream that is sequential.</a:t>
                      </a:r>
                      <a:endParaRPr lang="en-US" sz="800" dirty="0"/>
                    </a:p>
                  </a:txBody>
                  <a:tcPr/>
                </a:tc>
              </a:tr>
              <a:tr h="0">
                <a:tc>
                  <a:txBody>
                    <a:bodyPr/>
                    <a:lstStyle/>
                    <a:p>
                      <a:r>
                        <a:rPr lang="en-US" sz="800" dirty="0" smtClean="0"/>
                        <a:t>Stream&lt;T&gt; </a:t>
                      </a:r>
                      <a:r>
                        <a:rPr lang="en-US" sz="800" dirty="0" err="1" smtClean="0"/>
                        <a:t>BaseStream.unordered</a:t>
                      </a:r>
                      <a:r>
                        <a:rPr lang="en-US" sz="800" dirty="0" smtClean="0"/>
                        <a:t>()</a:t>
                      </a:r>
                      <a:endParaRPr lang="en-US" sz="800" dirty="0"/>
                    </a:p>
                  </a:txBody>
                  <a:tcPr/>
                </a:tc>
                <a:tc>
                  <a:txBody>
                    <a:bodyPr/>
                    <a:lstStyle/>
                    <a:p>
                      <a:r>
                        <a:rPr lang="en-CA" sz="800" dirty="0" smtClean="0"/>
                        <a:t>Returns an equivalent stream that is unordered.</a:t>
                      </a:r>
                      <a:endParaRPr lang="en-US" sz="800" dirty="0"/>
                    </a:p>
                  </a:txBody>
                  <a:tcPr/>
                </a:tc>
              </a:tr>
              <a:tr h="125862">
                <a:tc>
                  <a:txBody>
                    <a:bodyPr/>
                    <a:lstStyle/>
                    <a:p>
                      <a:r>
                        <a:rPr lang="en-CA" sz="800" b="0" i="0" u="none" strike="noStrike" kern="1200" baseline="0" dirty="0" smtClean="0">
                          <a:solidFill>
                            <a:schemeClr val="dk1"/>
                          </a:solidFill>
                          <a:latin typeface="+mn-lt"/>
                          <a:ea typeface="+mn-ea"/>
                          <a:cs typeface="+mn-cs"/>
                        </a:rPr>
                        <a:t>Stream&lt;T&gt; </a:t>
                      </a:r>
                      <a:r>
                        <a:rPr lang="en-CA" sz="800" b="0" i="0" u="none" strike="noStrike" kern="1200" baseline="0" dirty="0" err="1" smtClean="0">
                          <a:solidFill>
                            <a:schemeClr val="dk1"/>
                          </a:solidFill>
                          <a:latin typeface="+mn-lt"/>
                          <a:ea typeface="+mn-ea"/>
                          <a:cs typeface="+mn-cs"/>
                        </a:rPr>
                        <a:t>Stream.distinct</a:t>
                      </a:r>
                      <a:r>
                        <a:rPr lang="en-CA" sz="800" b="0" i="0" u="none" strike="noStrike" kern="1200" baseline="0" dirty="0" smtClean="0">
                          <a:solidFill>
                            <a:schemeClr val="dk1"/>
                          </a:solidFill>
                          <a:latin typeface="+mn-lt"/>
                          <a:ea typeface="+mn-ea"/>
                          <a:cs typeface="+mn-cs"/>
                        </a:rPr>
                        <a:t>()</a:t>
                      </a:r>
                      <a:endParaRPr lang="en-US" sz="800" dirty="0"/>
                    </a:p>
                  </a:txBody>
                  <a:tcPr/>
                </a:tc>
                <a:tc>
                  <a:txBody>
                    <a:bodyPr/>
                    <a:lstStyle/>
                    <a:p>
                      <a:r>
                        <a:rPr lang="en-US" sz="800" dirty="0" smtClean="0"/>
                        <a:t>Returns a stream consisting of the distinct elements (according to </a:t>
                      </a:r>
                      <a:r>
                        <a:rPr lang="en-US" sz="800" dirty="0" err="1" smtClean="0"/>
                        <a:t>Object.equals</a:t>
                      </a:r>
                      <a:r>
                        <a:rPr lang="en-US" sz="800" dirty="0" smtClean="0"/>
                        <a:t>(Object)) of this stream.</a:t>
                      </a:r>
                      <a:endParaRPr lang="en-US" sz="800" dirty="0"/>
                    </a:p>
                  </a:txBody>
                  <a:tcPr/>
                </a:tc>
              </a:tr>
              <a:tr h="185152">
                <a:tc>
                  <a:txBody>
                    <a:bodyPr/>
                    <a:lstStyle/>
                    <a:p>
                      <a:r>
                        <a:rPr lang="en-CA" sz="800" b="0" i="0" u="none" strike="noStrike" kern="1200" baseline="0" dirty="0" smtClean="0">
                          <a:solidFill>
                            <a:schemeClr val="dk1"/>
                          </a:solidFill>
                          <a:latin typeface="+mn-lt"/>
                          <a:ea typeface="+mn-ea"/>
                          <a:cs typeface="+mn-cs"/>
                        </a:rPr>
                        <a:t>Stream&lt;T&gt; Stream.</a:t>
                      </a:r>
                      <a:r>
                        <a:rPr lang="en-US" sz="800" dirty="0" smtClean="0"/>
                        <a:t>filter(Predicate&lt;? super T&gt; predicate)</a:t>
                      </a:r>
                      <a:endParaRPr lang="en-US" sz="800" dirty="0"/>
                    </a:p>
                  </a:txBody>
                  <a:tcPr/>
                </a:tc>
                <a:tc>
                  <a:txBody>
                    <a:bodyPr/>
                    <a:lstStyle/>
                    <a:p>
                      <a:r>
                        <a:rPr lang="en-US" sz="800" dirty="0" smtClean="0"/>
                        <a:t>Returns a stream consisting of the elements of this stream that match the given predicate.</a:t>
                      </a:r>
                      <a:endParaRPr lang="en-US" sz="800" dirty="0"/>
                    </a:p>
                  </a:txBody>
                  <a:tcPr/>
                </a:tc>
              </a:tr>
              <a:tr h="225653">
                <a:tc>
                  <a:txBody>
                    <a:bodyPr/>
                    <a:lstStyle/>
                    <a:p>
                      <a:r>
                        <a:rPr lang="en-US" sz="800" dirty="0" smtClean="0"/>
                        <a:t>Stream&lt;R&gt; </a:t>
                      </a:r>
                      <a:r>
                        <a:rPr lang="en-CA" sz="800" b="0" i="0" u="none" strike="noStrike" kern="1200" baseline="0" dirty="0" smtClean="0">
                          <a:solidFill>
                            <a:schemeClr val="dk1"/>
                          </a:solidFill>
                          <a:latin typeface="+mn-lt"/>
                          <a:ea typeface="+mn-ea"/>
                          <a:cs typeface="+mn-cs"/>
                        </a:rPr>
                        <a:t>Stream.</a:t>
                      </a:r>
                      <a:r>
                        <a:rPr lang="en-US" sz="800" dirty="0" err="1" smtClean="0"/>
                        <a:t>flatMap</a:t>
                      </a:r>
                      <a:r>
                        <a:rPr lang="en-US" sz="800" dirty="0" smtClean="0"/>
                        <a:t>(Function&lt;? super T,? extends Stream&lt;? extends R&gt;&gt; mapper)</a:t>
                      </a:r>
                      <a:endParaRPr lang="en-US" sz="800" dirty="0"/>
                    </a:p>
                  </a:txBody>
                  <a:tcPr/>
                </a:tc>
                <a:tc>
                  <a:txBody>
                    <a:bodyPr/>
                    <a:lstStyle/>
                    <a:p>
                      <a:r>
                        <a:rPr lang="en-US" sz="800" dirty="0" smtClean="0"/>
                        <a:t>Returns a stream consisting of the results of replacing each element of this stream with the contents of a mapped stream produced by applying the provided mapping function to each element.</a:t>
                      </a:r>
                      <a:endParaRPr lang="en-US" sz="800" dirty="0"/>
                    </a:p>
                  </a:txBody>
                  <a:tcPr/>
                </a:tc>
              </a:tr>
              <a:tr h="219389">
                <a:tc>
                  <a:txBody>
                    <a:bodyPr/>
                    <a:lstStyle/>
                    <a:p>
                      <a:r>
                        <a:rPr lang="en-CA" sz="800" b="0" i="0" u="none" strike="noStrike" kern="1200" baseline="0" dirty="0" smtClean="0">
                          <a:solidFill>
                            <a:schemeClr val="dk1"/>
                          </a:solidFill>
                          <a:latin typeface="+mn-lt"/>
                          <a:ea typeface="+mn-ea"/>
                          <a:cs typeface="+mn-cs"/>
                        </a:rPr>
                        <a:t>Stream&lt;T&gt; </a:t>
                      </a:r>
                      <a:r>
                        <a:rPr lang="en-CA" sz="800" b="0" i="0" u="none" strike="noStrike" kern="1200" baseline="0" dirty="0" err="1" smtClean="0">
                          <a:solidFill>
                            <a:schemeClr val="dk1"/>
                          </a:solidFill>
                          <a:latin typeface="+mn-lt"/>
                          <a:ea typeface="+mn-ea"/>
                          <a:cs typeface="+mn-cs"/>
                        </a:rPr>
                        <a:t>Stream.limit</a:t>
                      </a:r>
                      <a:r>
                        <a:rPr lang="en-CA" sz="800" b="0" i="0" u="none" strike="noStrike" kern="1200" baseline="0" dirty="0" smtClean="0">
                          <a:solidFill>
                            <a:schemeClr val="dk1"/>
                          </a:solidFill>
                          <a:latin typeface="+mn-lt"/>
                          <a:ea typeface="+mn-ea"/>
                          <a:cs typeface="+mn-cs"/>
                        </a:rPr>
                        <a:t>(</a:t>
                      </a:r>
                      <a:r>
                        <a:rPr lang="en-CA" sz="800" b="0" i="0" u="none" strike="noStrike" kern="1200" baseline="0" dirty="0" err="1" smtClean="0">
                          <a:solidFill>
                            <a:schemeClr val="dk1"/>
                          </a:solidFill>
                          <a:latin typeface="+mn-lt"/>
                          <a:ea typeface="+mn-ea"/>
                          <a:cs typeface="+mn-cs"/>
                        </a:rPr>
                        <a:t>int</a:t>
                      </a:r>
                      <a:r>
                        <a:rPr lang="en-CA" sz="800" b="0" i="0" u="none" strike="noStrike" kern="1200" baseline="0" dirty="0" smtClean="0">
                          <a:solidFill>
                            <a:schemeClr val="dk1"/>
                          </a:solidFill>
                          <a:latin typeface="+mn-lt"/>
                          <a:ea typeface="+mn-ea"/>
                          <a:cs typeface="+mn-cs"/>
                        </a:rPr>
                        <a:t> </a:t>
                      </a:r>
                      <a:r>
                        <a:rPr lang="en-CA" sz="800" b="0" i="0" u="none" strike="noStrike" kern="1200" baseline="0" dirty="0" err="1" smtClean="0">
                          <a:solidFill>
                            <a:schemeClr val="dk1"/>
                          </a:solidFill>
                          <a:latin typeface="+mn-lt"/>
                          <a:ea typeface="+mn-ea"/>
                          <a:cs typeface="+mn-cs"/>
                        </a:rPr>
                        <a:t>maxSize</a:t>
                      </a:r>
                      <a:r>
                        <a:rPr lang="en-CA" sz="800" b="0" i="0" u="none" strike="noStrike" kern="1200" baseline="0" dirty="0" smtClean="0">
                          <a:solidFill>
                            <a:schemeClr val="dk1"/>
                          </a:solidFill>
                          <a:latin typeface="+mn-lt"/>
                          <a:ea typeface="+mn-ea"/>
                          <a:cs typeface="+mn-cs"/>
                        </a:rPr>
                        <a:t>)</a:t>
                      </a:r>
                      <a:endParaRPr lang="en-US" sz="800" dirty="0"/>
                    </a:p>
                  </a:txBody>
                  <a:tcPr/>
                </a:tc>
                <a:tc>
                  <a:txBody>
                    <a:bodyPr/>
                    <a:lstStyle/>
                    <a:p>
                      <a:r>
                        <a:rPr lang="en-US" sz="800" dirty="0" smtClean="0"/>
                        <a:t>Returns a stream consisting of the elements of this stream, truncated to be no longer than </a:t>
                      </a:r>
                      <a:r>
                        <a:rPr lang="en-US" sz="800" dirty="0" err="1" smtClean="0"/>
                        <a:t>maxSize</a:t>
                      </a:r>
                      <a:r>
                        <a:rPr lang="en-US" sz="800" dirty="0" smtClean="0"/>
                        <a:t> in length.</a:t>
                      </a:r>
                      <a:endParaRPr lang="en-US" sz="800" dirty="0"/>
                    </a:p>
                  </a:txBody>
                  <a:tcPr/>
                </a:tc>
              </a:tr>
              <a:tr h="190997">
                <a:tc>
                  <a:txBody>
                    <a:bodyPr/>
                    <a:lstStyle/>
                    <a:p>
                      <a:r>
                        <a:rPr lang="en-US" sz="800" dirty="0" smtClean="0"/>
                        <a:t>Stream&lt;R&gt; </a:t>
                      </a:r>
                      <a:r>
                        <a:rPr lang="en-CA" sz="800" b="0" i="0" u="none" strike="noStrike" kern="1200" baseline="0" dirty="0" smtClean="0">
                          <a:solidFill>
                            <a:schemeClr val="dk1"/>
                          </a:solidFill>
                          <a:latin typeface="+mn-lt"/>
                          <a:ea typeface="+mn-ea"/>
                          <a:cs typeface="+mn-cs"/>
                        </a:rPr>
                        <a:t>Stream.</a:t>
                      </a:r>
                      <a:r>
                        <a:rPr lang="en-US" sz="800" dirty="0" smtClean="0"/>
                        <a:t>map(Function&lt;? super T,? extends R&gt; mapper)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Returns a stream consisting of the results of applying the given function to the elements of this stream.</a:t>
                      </a:r>
                    </a:p>
                  </a:txBody>
                  <a:tcPr/>
                </a:tc>
              </a:tr>
              <a:tr h="294128">
                <a:tc>
                  <a:txBody>
                    <a:bodyPr/>
                    <a:lstStyle/>
                    <a:p>
                      <a:r>
                        <a:rPr lang="en-US" sz="800" dirty="0" smtClean="0"/>
                        <a:t>Stream&lt;T&gt; </a:t>
                      </a:r>
                      <a:r>
                        <a:rPr lang="en-CA" sz="800" b="0" i="0" u="none" strike="noStrike" kern="1200" baseline="0" dirty="0" smtClean="0">
                          <a:solidFill>
                            <a:schemeClr val="dk1"/>
                          </a:solidFill>
                          <a:latin typeface="+mn-lt"/>
                          <a:ea typeface="+mn-ea"/>
                          <a:cs typeface="+mn-cs"/>
                        </a:rPr>
                        <a:t>Stream.</a:t>
                      </a:r>
                      <a:r>
                        <a:rPr lang="en-US" sz="800" dirty="0" smtClean="0"/>
                        <a:t>peek(Consumer&lt;? super T&gt; action)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Returns a stream consisting of the elements of this stream, additionally performing the provided action on each element as elements are consumed from the resulting stream.</a:t>
                      </a:r>
                    </a:p>
                  </a:txBody>
                  <a:tcPr/>
                </a:tc>
              </a:tr>
              <a:tr h="244024">
                <a:tc>
                  <a:txBody>
                    <a:bodyPr/>
                    <a:lstStyle/>
                    <a:p>
                      <a:r>
                        <a:rPr lang="en-CA" sz="800" b="0" i="0" u="none" strike="noStrike" kern="1200" baseline="0" dirty="0" smtClean="0">
                          <a:solidFill>
                            <a:schemeClr val="dk1"/>
                          </a:solidFill>
                          <a:latin typeface="+mn-lt"/>
                          <a:ea typeface="+mn-ea"/>
                          <a:cs typeface="+mn-cs"/>
                        </a:rPr>
                        <a:t>Stream&lt;T&gt; Stream.</a:t>
                      </a:r>
                      <a:r>
                        <a:rPr lang="en-US" sz="800" dirty="0" smtClean="0"/>
                        <a:t>skip(long n)</a:t>
                      </a:r>
                      <a:endParaRPr lang="en-US" sz="800" dirty="0"/>
                    </a:p>
                  </a:txBody>
                  <a:tcPr/>
                </a:tc>
                <a:tc>
                  <a:txBody>
                    <a:bodyPr/>
                    <a:lstStyle/>
                    <a:p>
                      <a:r>
                        <a:rPr lang="en-US" sz="800" dirty="0" smtClean="0"/>
                        <a:t>Returns a stream consisting of the remaining elements of this stream after discarding the first n elements of the stream.</a:t>
                      </a:r>
                      <a:endParaRPr lang="en-US" sz="800" dirty="0"/>
                    </a:p>
                  </a:txBody>
                  <a:tcPr/>
                </a:tc>
              </a:tr>
              <a:tr h="184317">
                <a:tc>
                  <a:txBody>
                    <a:bodyPr/>
                    <a:lstStyle/>
                    <a:p>
                      <a:r>
                        <a:rPr lang="en-CA" sz="800" b="0" i="0" u="none" strike="noStrike" kern="1200" baseline="0" dirty="0" smtClean="0">
                          <a:solidFill>
                            <a:schemeClr val="dk1"/>
                          </a:solidFill>
                          <a:latin typeface="+mn-lt"/>
                          <a:ea typeface="+mn-ea"/>
                          <a:cs typeface="+mn-cs"/>
                        </a:rPr>
                        <a:t>Stream&lt;T&gt; Stream.</a:t>
                      </a:r>
                      <a:r>
                        <a:rPr lang="en-US" sz="800" dirty="0" smtClean="0"/>
                        <a:t>sorted()</a:t>
                      </a:r>
                      <a:endParaRPr lang="en-US" sz="800" dirty="0"/>
                    </a:p>
                  </a:txBody>
                  <a:tcPr/>
                </a:tc>
                <a:tc>
                  <a:txBody>
                    <a:bodyPr/>
                    <a:lstStyle/>
                    <a:p>
                      <a:r>
                        <a:rPr lang="en-US" sz="800" dirty="0" smtClean="0"/>
                        <a:t>Returns a stream consisting of the elements of this stream, sorted according to natural order.</a:t>
                      </a:r>
                      <a:endParaRPr lang="en-US" sz="800" dirty="0"/>
                    </a:p>
                  </a:txBody>
                  <a:tcPr/>
                </a:tc>
              </a:tr>
              <a:tr h="237343">
                <a:tc>
                  <a:txBody>
                    <a:bodyPr/>
                    <a:lstStyle/>
                    <a:p>
                      <a:r>
                        <a:rPr lang="en-CA" sz="800" b="0" i="0" u="none" strike="noStrike" kern="1200" baseline="0" dirty="0" smtClean="0">
                          <a:solidFill>
                            <a:schemeClr val="dk1"/>
                          </a:solidFill>
                          <a:latin typeface="+mn-lt"/>
                          <a:ea typeface="+mn-ea"/>
                          <a:cs typeface="+mn-cs"/>
                        </a:rPr>
                        <a:t>Stream&lt;T&gt; </a:t>
                      </a:r>
                      <a:r>
                        <a:rPr lang="en-CA" sz="800" b="0" i="0" u="none" strike="noStrike" kern="1200" baseline="0" dirty="0" err="1" smtClean="0">
                          <a:solidFill>
                            <a:schemeClr val="dk1"/>
                          </a:solidFill>
                          <a:latin typeface="+mn-lt"/>
                          <a:ea typeface="+mn-ea"/>
                          <a:cs typeface="+mn-cs"/>
                        </a:rPr>
                        <a:t>Stream.sorted</a:t>
                      </a:r>
                      <a:r>
                        <a:rPr lang="en-CA" sz="800" b="0" i="0" u="none" strike="noStrike" kern="1200" baseline="0" dirty="0" smtClean="0">
                          <a:solidFill>
                            <a:schemeClr val="dk1"/>
                          </a:solidFill>
                          <a:latin typeface="+mn-lt"/>
                          <a:ea typeface="+mn-ea"/>
                          <a:cs typeface="+mn-cs"/>
                        </a:rPr>
                        <a:t>(Comparator&lt;? super T&gt; comparator)</a:t>
                      </a:r>
                      <a:endParaRPr lang="en-US" sz="800" dirty="0"/>
                    </a:p>
                  </a:txBody>
                  <a:tcPr/>
                </a:tc>
                <a:tc>
                  <a:txBody>
                    <a:bodyPr/>
                    <a:lstStyle/>
                    <a:p>
                      <a:r>
                        <a:rPr lang="en-US" sz="800" dirty="0" smtClean="0"/>
                        <a:t>Returns a stream consisting of the elements of this stream, sorted according to the provided Comparator.</a:t>
                      </a:r>
                      <a:endParaRPr lang="en-US" sz="800" dirty="0"/>
                    </a:p>
                  </a:txBody>
                  <a:tcPr/>
                </a:tc>
              </a:tr>
              <a:tr h="240266">
                <a:tc>
                  <a:txBody>
                    <a:bodyPr/>
                    <a:lstStyle/>
                    <a:p>
                      <a:r>
                        <a:rPr lang="en-US" sz="800" dirty="0" smtClean="0"/>
                        <a:t>&lt;U&gt; Stream&lt;U&gt; Double/</a:t>
                      </a:r>
                      <a:r>
                        <a:rPr lang="en-US" sz="800" dirty="0" err="1" smtClean="0"/>
                        <a:t>Int</a:t>
                      </a:r>
                      <a:r>
                        <a:rPr lang="en-US" sz="800" dirty="0" smtClean="0"/>
                        <a:t>/</a:t>
                      </a:r>
                      <a:r>
                        <a:rPr lang="en-US" sz="800" dirty="0" err="1" smtClean="0"/>
                        <a:t>LongStream.mapToObj</a:t>
                      </a:r>
                      <a:r>
                        <a:rPr lang="en-US" sz="800" dirty="0" smtClean="0"/>
                        <a:t>(Double/</a:t>
                      </a:r>
                      <a:r>
                        <a:rPr lang="en-US" sz="800" dirty="0" err="1" smtClean="0"/>
                        <a:t>Int</a:t>
                      </a:r>
                      <a:r>
                        <a:rPr lang="en-US" sz="800" dirty="0" smtClean="0"/>
                        <a:t>/</a:t>
                      </a:r>
                      <a:r>
                        <a:rPr lang="en-US" sz="800" dirty="0" err="1" smtClean="0"/>
                        <a:t>LongFunction</a:t>
                      </a:r>
                      <a:r>
                        <a:rPr lang="en-US" sz="800" dirty="0" smtClean="0"/>
                        <a:t>&lt;? extends U&gt; mapper)</a:t>
                      </a:r>
                      <a:endParaRPr lang="en-US" sz="800" dirty="0"/>
                    </a:p>
                  </a:txBody>
                  <a:tcPr/>
                </a:tc>
                <a:tc>
                  <a:txBody>
                    <a:bodyPr/>
                    <a:lstStyle/>
                    <a:p>
                      <a:r>
                        <a:rPr lang="en-US" sz="800" dirty="0" smtClean="0"/>
                        <a:t>Returns an object-valued Stream consisting of the results of applying the given function to the elements of this stream.</a:t>
                      </a:r>
                      <a:endParaRPr lang="en-US" sz="800" dirty="0"/>
                    </a:p>
                  </a:txBody>
                  <a:tcPr/>
                </a:tc>
              </a:tr>
              <a:tr h="240266">
                <a:tc>
                  <a:txBody>
                    <a:bodyPr/>
                    <a:lstStyle/>
                    <a:p>
                      <a:r>
                        <a:rPr lang="en-US" sz="800" dirty="0" smtClean="0"/>
                        <a:t>&lt;U&gt; Stream&lt;U&gt; Double/</a:t>
                      </a:r>
                      <a:r>
                        <a:rPr lang="en-US" sz="800" dirty="0" err="1" smtClean="0"/>
                        <a:t>Int</a:t>
                      </a:r>
                      <a:r>
                        <a:rPr lang="en-US" sz="800" dirty="0" smtClean="0"/>
                        <a:t>/</a:t>
                      </a:r>
                      <a:r>
                        <a:rPr lang="en-US" sz="800" dirty="0" err="1" smtClean="0"/>
                        <a:t>LongStream.mapToInt</a:t>
                      </a:r>
                      <a:r>
                        <a:rPr lang="en-US" sz="800" dirty="0" smtClean="0"/>
                        <a:t>/Long/Double (Double/</a:t>
                      </a:r>
                      <a:r>
                        <a:rPr lang="en-US" sz="800" dirty="0" err="1" smtClean="0"/>
                        <a:t>Int</a:t>
                      </a:r>
                      <a:r>
                        <a:rPr lang="en-US" sz="800" dirty="0" smtClean="0"/>
                        <a:t>/</a:t>
                      </a:r>
                      <a:r>
                        <a:rPr lang="en-US" sz="800" dirty="0" err="1" smtClean="0"/>
                        <a:t>LongFunction</a:t>
                      </a:r>
                      <a:r>
                        <a:rPr lang="en-US" sz="800" dirty="0" smtClean="0"/>
                        <a:t>&lt;? extends U&gt; mapper)</a:t>
                      </a:r>
                      <a:endParaRPr lang="en-US" sz="800" dirty="0"/>
                    </a:p>
                  </a:txBody>
                  <a:tcPr/>
                </a:tc>
                <a:tc>
                  <a:txBody>
                    <a:bodyPr/>
                    <a:lstStyle/>
                    <a:p>
                      <a:r>
                        <a:rPr lang="en-US" sz="800" dirty="0" smtClean="0"/>
                        <a:t>Returns an </a:t>
                      </a:r>
                      <a:r>
                        <a:rPr lang="en-US" sz="800" dirty="0" err="1" smtClean="0"/>
                        <a:t>int</a:t>
                      </a:r>
                      <a:r>
                        <a:rPr lang="en-US" sz="800" dirty="0" smtClean="0"/>
                        <a:t>/long/double-valued Stream consisting of the results of applying the given function to the elements of this stream.</a:t>
                      </a:r>
                      <a:endParaRPr lang="en-US" sz="800" dirty="0"/>
                    </a:p>
                  </a:txBody>
                  <a:tcPr/>
                </a:tc>
              </a:tr>
              <a:tr h="240266">
                <a:tc>
                  <a:txBody>
                    <a:bodyPr/>
                    <a:lstStyle/>
                    <a:p>
                      <a:r>
                        <a:rPr lang="en-US" sz="800" dirty="0" smtClean="0"/>
                        <a:t>&lt;U&gt; Stream&lt;U&gt; Double/</a:t>
                      </a:r>
                      <a:r>
                        <a:rPr lang="en-US" sz="800" dirty="0" err="1" smtClean="0"/>
                        <a:t>Int</a:t>
                      </a:r>
                      <a:r>
                        <a:rPr lang="en-US" sz="800" dirty="0" smtClean="0"/>
                        <a:t>/</a:t>
                      </a:r>
                      <a:r>
                        <a:rPr lang="en-US" sz="800" dirty="0" err="1" smtClean="0"/>
                        <a:t>LongStream.flatMapToInt</a:t>
                      </a:r>
                      <a:r>
                        <a:rPr lang="en-US" sz="800" dirty="0" smtClean="0"/>
                        <a:t>/Long/Double (Double/</a:t>
                      </a:r>
                      <a:r>
                        <a:rPr lang="en-US" sz="800" dirty="0" err="1" smtClean="0"/>
                        <a:t>Int</a:t>
                      </a:r>
                      <a:r>
                        <a:rPr lang="en-US" sz="800" dirty="0" smtClean="0"/>
                        <a:t>/</a:t>
                      </a:r>
                      <a:r>
                        <a:rPr lang="en-US" sz="800" dirty="0" err="1" smtClean="0"/>
                        <a:t>LongFunction</a:t>
                      </a:r>
                      <a:r>
                        <a:rPr lang="en-US" sz="800" dirty="0" smtClean="0"/>
                        <a:t>&lt;? extends U&gt; mapper)</a:t>
                      </a:r>
                      <a:endParaRPr lang="en-US" sz="800" dirty="0"/>
                    </a:p>
                  </a:txBody>
                  <a:tcPr/>
                </a:tc>
                <a:tc>
                  <a:txBody>
                    <a:bodyPr/>
                    <a:lstStyle/>
                    <a:p>
                      <a:r>
                        <a:rPr lang="en-US" sz="800" dirty="0" smtClean="0"/>
                        <a:t>Returns an </a:t>
                      </a:r>
                      <a:r>
                        <a:rPr lang="en-US" sz="800" dirty="0" err="1" smtClean="0"/>
                        <a:t>int</a:t>
                      </a:r>
                      <a:r>
                        <a:rPr lang="en-US" sz="800" dirty="0" smtClean="0"/>
                        <a:t>/long/double-valued Stream consisting of the results of applying the given function to the elements of this stream.</a:t>
                      </a:r>
                      <a:endParaRPr lang="en-US" sz="800" dirty="0"/>
                    </a:p>
                  </a:txBody>
                  <a:tcPr/>
                </a:tc>
              </a:tr>
            </a:tbl>
          </a:graphicData>
        </a:graphic>
      </p:graphicFrame>
    </p:spTree>
    <p:extLst>
      <p:ext uri="{BB962C8B-B14F-4D97-AF65-F5344CB8AC3E}">
        <p14:creationId xmlns:p14="http://schemas.microsoft.com/office/powerpoint/2010/main" val="3796864169"/>
      </p:ext>
    </p:extLst>
  </p:cSld>
  <p:clrMapOvr>
    <a:masterClrMapping/>
  </p:clrMapOvr>
  <p:transition spd="med" advTm="12000"/>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43884" y="214852"/>
            <a:ext cx="8285301" cy="511175"/>
          </a:xfrm>
        </p:spPr>
        <p:txBody>
          <a:bodyPr/>
          <a:lstStyle/>
          <a:p>
            <a:r>
              <a:rPr lang="en-CA" sz="2000" dirty="0" smtClean="0"/>
              <a:t>Topic 3-4 </a:t>
            </a:r>
            <a:r>
              <a:rPr lang="en-CA" sz="2000" dirty="0"/>
              <a:t>: </a:t>
            </a:r>
            <a:r>
              <a:rPr lang="en-CA" sz="2000" dirty="0" smtClean="0"/>
              <a:t>Stream&lt;T&gt; versus IntStream intermediate operations</a:t>
            </a: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1659115262"/>
              </p:ext>
            </p:extLst>
          </p:nvPr>
        </p:nvGraphicFramePr>
        <p:xfrm>
          <a:off x="221942" y="768675"/>
          <a:ext cx="8824403" cy="5588926"/>
        </p:xfrm>
        <a:graphic>
          <a:graphicData uri="http://schemas.openxmlformats.org/drawingml/2006/table">
            <a:tbl>
              <a:tblPr firstRow="1" bandRow="1">
                <a:tableStyleId>{5C22544A-7EE6-4342-B048-85BDC9FD1C3A}</a:tableStyleId>
              </a:tblPr>
              <a:tblGrid>
                <a:gridCol w="2459115"/>
                <a:gridCol w="4962617"/>
                <a:gridCol w="1402671"/>
              </a:tblGrid>
              <a:tr h="376846">
                <a:tc>
                  <a:txBody>
                    <a:bodyPr/>
                    <a:lstStyle/>
                    <a:p>
                      <a:pPr algn="ctr"/>
                      <a:r>
                        <a:rPr lang="en-US" sz="800" dirty="0" smtClean="0"/>
                        <a:t>Stream&lt;T&gt; Signature</a:t>
                      </a:r>
                      <a:endParaRPr lang="en-US" sz="800" dirty="0"/>
                    </a:p>
                  </a:txBody>
                  <a:tcPr/>
                </a:tc>
                <a:tc>
                  <a:txBody>
                    <a:bodyPr/>
                    <a:lstStyle/>
                    <a:p>
                      <a:pPr algn="ctr"/>
                      <a:r>
                        <a:rPr lang="en-US" sz="800" dirty="0" smtClean="0"/>
                        <a:t>Description (Stream&lt;T&gt;)</a:t>
                      </a:r>
                      <a:endParaRPr lang="en-US" sz="800" dirty="0"/>
                    </a:p>
                  </a:txBody>
                  <a:tcPr/>
                </a:tc>
                <a:tc>
                  <a:txBody>
                    <a:bodyPr/>
                    <a:lstStyle/>
                    <a:p>
                      <a:pPr algn="ctr"/>
                      <a:r>
                        <a:rPr lang="en-US" sz="800" dirty="0" err="1" smtClean="0"/>
                        <a:t>IntStream</a:t>
                      </a:r>
                      <a:endParaRPr lang="en-US" sz="800" dirty="0"/>
                    </a:p>
                  </a:txBody>
                  <a:tcPr/>
                </a:tc>
              </a:tr>
              <a:tr h="268241">
                <a:tc>
                  <a:txBody>
                    <a:bodyPr/>
                    <a:lstStyle/>
                    <a:p>
                      <a:r>
                        <a:rPr lang="en-US" sz="800" dirty="0" smtClean="0"/>
                        <a:t>Stream&lt;T&gt; </a:t>
                      </a:r>
                      <a:r>
                        <a:rPr lang="en-US" sz="800" dirty="0" err="1" smtClean="0"/>
                        <a:t>BaseStream.onClose</a:t>
                      </a:r>
                      <a:r>
                        <a:rPr lang="en-US" sz="800" dirty="0" smtClean="0"/>
                        <a:t>(Runnable </a:t>
                      </a:r>
                      <a:r>
                        <a:rPr lang="en-US" sz="800" dirty="0" err="1" smtClean="0"/>
                        <a:t>closeHandler</a:t>
                      </a:r>
                      <a:r>
                        <a:rPr lang="en-US" sz="800" dirty="0" smtClean="0"/>
                        <a:t>)</a:t>
                      </a:r>
                      <a:endParaRPr lang="en-US" sz="800" dirty="0"/>
                    </a:p>
                  </a:txBody>
                  <a:tcPr/>
                </a:tc>
                <a:tc>
                  <a:txBody>
                    <a:bodyPr/>
                    <a:lstStyle/>
                    <a:p>
                      <a:r>
                        <a:rPr lang="en-CA" sz="800" dirty="0" smtClean="0"/>
                        <a:t>Returns an equivalent stream with an additional close handler. They are all called at the end even if one throws</a:t>
                      </a:r>
                      <a:r>
                        <a:rPr lang="en-CA" sz="800" baseline="0" dirty="0" smtClean="0"/>
                        <a:t> an exception.</a:t>
                      </a:r>
                      <a:endParaRPr lang="en-US" sz="800" dirty="0"/>
                    </a:p>
                  </a:txBody>
                  <a:tcPr/>
                </a:tc>
                <a:tc>
                  <a:txBody>
                    <a:bodyPr/>
                    <a:lstStyle/>
                    <a:p>
                      <a:r>
                        <a:rPr lang="en-US" sz="800" dirty="0" smtClean="0"/>
                        <a:t>same</a:t>
                      </a:r>
                      <a:endParaRPr lang="en-US" sz="800" dirty="0"/>
                    </a:p>
                  </a:txBody>
                  <a:tcPr/>
                </a:tc>
              </a:tr>
              <a:tr h="0">
                <a:tc>
                  <a:txBody>
                    <a:bodyPr/>
                    <a:lstStyle/>
                    <a:p>
                      <a:r>
                        <a:rPr lang="en-US" sz="800" dirty="0" smtClean="0"/>
                        <a:t>Stream&lt;T&gt; </a:t>
                      </a:r>
                      <a:r>
                        <a:rPr lang="en-US" sz="800" dirty="0" err="1" smtClean="0"/>
                        <a:t>BaseStream.parallel</a:t>
                      </a:r>
                      <a:r>
                        <a:rPr lang="en-US" sz="800" dirty="0" smtClean="0"/>
                        <a:t>()</a:t>
                      </a:r>
                      <a:endParaRPr lang="en-US" sz="800" dirty="0"/>
                    </a:p>
                  </a:txBody>
                  <a:tcPr/>
                </a:tc>
                <a:tc>
                  <a:txBody>
                    <a:bodyPr/>
                    <a:lstStyle/>
                    <a:p>
                      <a:r>
                        <a:rPr lang="en-CA" sz="800" dirty="0" smtClean="0"/>
                        <a:t>Returns an equivalent stream that is parallel. [OVERRIDE]</a:t>
                      </a:r>
                      <a:endParaRPr lang="en-US" sz="800" dirty="0"/>
                    </a:p>
                  </a:txBody>
                  <a:tcPr/>
                </a:tc>
                <a:tc>
                  <a:txBody>
                    <a:bodyPr/>
                    <a:lstStyle/>
                    <a:p>
                      <a:r>
                        <a:rPr lang="en-US" sz="800" dirty="0" smtClean="0"/>
                        <a:t>same</a:t>
                      </a:r>
                      <a:endParaRPr lang="en-US" sz="800" dirty="0"/>
                    </a:p>
                  </a:txBody>
                  <a:tcPr/>
                </a:tc>
              </a:tr>
              <a:tr h="0">
                <a:tc>
                  <a:txBody>
                    <a:bodyPr/>
                    <a:lstStyle/>
                    <a:p>
                      <a:r>
                        <a:rPr lang="en-US" sz="800" dirty="0" smtClean="0"/>
                        <a:t>Stream&lt;T&gt; </a:t>
                      </a:r>
                      <a:r>
                        <a:rPr lang="en-US" sz="800" dirty="0" err="1" smtClean="0"/>
                        <a:t>BaseStream.sequential</a:t>
                      </a:r>
                      <a:r>
                        <a:rPr lang="en-US" sz="800" dirty="0" smtClean="0"/>
                        <a:t>()</a:t>
                      </a:r>
                      <a:endParaRPr lang="en-US" sz="800" dirty="0"/>
                    </a:p>
                  </a:txBody>
                  <a:tcPr/>
                </a:tc>
                <a:tc>
                  <a:txBody>
                    <a:bodyPr/>
                    <a:lstStyle/>
                    <a:p>
                      <a:r>
                        <a:rPr lang="en-CA" sz="800" dirty="0" smtClean="0"/>
                        <a:t>Returns an equivalent stream that is sequential. [OVERRIDE]</a:t>
                      </a:r>
                      <a:endParaRPr lang="en-US" sz="800" dirty="0"/>
                    </a:p>
                  </a:txBody>
                  <a:tcPr/>
                </a:tc>
                <a:tc>
                  <a:txBody>
                    <a:bodyPr/>
                    <a:lstStyle/>
                    <a:p>
                      <a:r>
                        <a:rPr lang="en-US" sz="800" dirty="0" smtClean="0"/>
                        <a:t>same</a:t>
                      </a:r>
                      <a:endParaRPr lang="en-US" sz="800" dirty="0"/>
                    </a:p>
                  </a:txBody>
                  <a:tcPr/>
                </a:tc>
              </a:tr>
              <a:tr h="0">
                <a:tc>
                  <a:txBody>
                    <a:bodyPr/>
                    <a:lstStyle/>
                    <a:p>
                      <a:r>
                        <a:rPr lang="en-US" sz="800" dirty="0" smtClean="0"/>
                        <a:t>Stream&lt;T&gt; </a:t>
                      </a:r>
                      <a:r>
                        <a:rPr lang="en-US" sz="800" dirty="0" err="1" smtClean="0"/>
                        <a:t>BaseStream.unordered</a:t>
                      </a:r>
                      <a:r>
                        <a:rPr lang="en-US" sz="800" dirty="0" smtClean="0"/>
                        <a:t>()</a:t>
                      </a:r>
                      <a:endParaRPr lang="en-US" sz="800" dirty="0"/>
                    </a:p>
                  </a:txBody>
                  <a:tcPr/>
                </a:tc>
                <a:tc>
                  <a:txBody>
                    <a:bodyPr/>
                    <a:lstStyle/>
                    <a:p>
                      <a:r>
                        <a:rPr lang="en-CA" sz="800" dirty="0" smtClean="0"/>
                        <a:t>Returns an equivalent stream that is unordered.</a:t>
                      </a:r>
                      <a:endParaRPr lang="en-US" sz="800" dirty="0"/>
                    </a:p>
                  </a:txBody>
                  <a:tcPr/>
                </a:tc>
                <a:tc>
                  <a:txBody>
                    <a:bodyPr/>
                    <a:lstStyle/>
                    <a:p>
                      <a:r>
                        <a:rPr lang="en-US" sz="800" dirty="0" smtClean="0"/>
                        <a:t>same</a:t>
                      </a:r>
                      <a:endParaRPr lang="en-US" sz="800" dirty="0"/>
                    </a:p>
                  </a:txBody>
                  <a:tcPr/>
                </a:tc>
              </a:tr>
              <a:tr h="125862">
                <a:tc>
                  <a:txBody>
                    <a:bodyPr/>
                    <a:lstStyle/>
                    <a:p>
                      <a:r>
                        <a:rPr lang="en-US" sz="800" dirty="0" smtClean="0"/>
                        <a:t>N/A</a:t>
                      </a:r>
                      <a:endParaRPr lang="en-US" sz="800" dirty="0"/>
                    </a:p>
                  </a:txBody>
                  <a:tcPr/>
                </a:tc>
                <a:tc>
                  <a:txBody>
                    <a:bodyPr/>
                    <a:lstStyle/>
                    <a:p>
                      <a:r>
                        <a:rPr lang="en-CA" sz="800" dirty="0" smtClean="0"/>
                        <a:t>Returns a Double/</a:t>
                      </a:r>
                      <a:r>
                        <a:rPr lang="en-CA" sz="800" dirty="0" err="1" smtClean="0"/>
                        <a:t>LongStream</a:t>
                      </a:r>
                      <a:r>
                        <a:rPr lang="en-CA" sz="800" dirty="0" smtClean="0"/>
                        <a:t> consisting of the elements of this stream, converted to double/long.</a:t>
                      </a:r>
                      <a:endParaRPr lang="en-US" sz="800" dirty="0"/>
                    </a:p>
                  </a:txBody>
                  <a:tcPr/>
                </a:tc>
                <a:tc>
                  <a:txBody>
                    <a:bodyPr/>
                    <a:lstStyle/>
                    <a:p>
                      <a:r>
                        <a:rPr lang="en-US" sz="800" dirty="0" smtClean="0"/>
                        <a:t>Double/</a:t>
                      </a:r>
                      <a:r>
                        <a:rPr lang="en-US" sz="800" dirty="0" err="1" smtClean="0"/>
                        <a:t>LongStream</a:t>
                      </a:r>
                      <a:r>
                        <a:rPr lang="en-US" sz="800" dirty="0" smtClean="0"/>
                        <a:t> </a:t>
                      </a:r>
                      <a:r>
                        <a:rPr lang="en-US" sz="800" dirty="0" err="1" smtClean="0"/>
                        <a:t>asDouble</a:t>
                      </a:r>
                      <a:r>
                        <a:rPr lang="en-US" sz="800" dirty="0" smtClean="0"/>
                        <a:t>/</a:t>
                      </a:r>
                      <a:r>
                        <a:rPr lang="en-US" sz="800" dirty="0" err="1" smtClean="0"/>
                        <a:t>LongStream</a:t>
                      </a:r>
                      <a:r>
                        <a:rPr lang="en-US" sz="800" dirty="0" smtClean="0"/>
                        <a:t>()</a:t>
                      </a:r>
                      <a:endParaRPr lang="en-US" sz="800" dirty="0"/>
                    </a:p>
                  </a:txBody>
                  <a:tcPr/>
                </a:tc>
              </a:tr>
              <a:tr h="125862">
                <a:tc>
                  <a:txBody>
                    <a:bodyPr/>
                    <a:lstStyle/>
                    <a:p>
                      <a:r>
                        <a:rPr lang="en-US" sz="800" dirty="0" smtClean="0"/>
                        <a:t>N/A</a:t>
                      </a:r>
                      <a:endParaRPr lang="en-US" sz="800" dirty="0"/>
                    </a:p>
                  </a:txBody>
                  <a:tcPr/>
                </a:tc>
                <a:tc>
                  <a:txBody>
                    <a:bodyPr/>
                    <a:lstStyle/>
                    <a:p>
                      <a:r>
                        <a:rPr lang="en-CA" sz="800" dirty="0" smtClean="0"/>
                        <a:t>Returns a Stream consisting of the elements of this stream, each boxed to an Integer.</a:t>
                      </a:r>
                      <a:endParaRPr lang="en-US" sz="800" dirty="0"/>
                    </a:p>
                  </a:txBody>
                  <a:tcPr/>
                </a:tc>
                <a:tc>
                  <a:txBody>
                    <a:bodyPr/>
                    <a:lstStyle/>
                    <a:p>
                      <a:r>
                        <a:rPr lang="en-US" sz="800" dirty="0" smtClean="0"/>
                        <a:t>Stream&lt;Integer&gt; boxed()</a:t>
                      </a:r>
                      <a:endParaRPr lang="en-US" sz="800" dirty="0"/>
                    </a:p>
                  </a:txBody>
                  <a:tcPr/>
                </a:tc>
              </a:tr>
              <a:tr h="125862">
                <a:tc>
                  <a:txBody>
                    <a:bodyPr/>
                    <a:lstStyle/>
                    <a:p>
                      <a:r>
                        <a:rPr lang="en-CA" sz="800" b="0" i="0" u="none" strike="noStrike" kern="1200" baseline="0" dirty="0" smtClean="0">
                          <a:solidFill>
                            <a:schemeClr val="dk1"/>
                          </a:solidFill>
                          <a:latin typeface="+mn-lt"/>
                          <a:ea typeface="+mn-ea"/>
                          <a:cs typeface="+mn-cs"/>
                        </a:rPr>
                        <a:t>Stream&lt;T&gt; </a:t>
                      </a:r>
                      <a:r>
                        <a:rPr lang="en-CA" sz="800" b="0" i="0" u="none" strike="noStrike" kern="1200" baseline="0" dirty="0" err="1" smtClean="0">
                          <a:solidFill>
                            <a:schemeClr val="dk1"/>
                          </a:solidFill>
                          <a:latin typeface="+mn-lt"/>
                          <a:ea typeface="+mn-ea"/>
                          <a:cs typeface="+mn-cs"/>
                        </a:rPr>
                        <a:t>Stream.distinct</a:t>
                      </a:r>
                      <a:r>
                        <a:rPr lang="en-CA" sz="800" b="0" i="0" u="none" strike="noStrike" kern="1200" baseline="0" dirty="0" smtClean="0">
                          <a:solidFill>
                            <a:schemeClr val="dk1"/>
                          </a:solidFill>
                          <a:latin typeface="+mn-lt"/>
                          <a:ea typeface="+mn-ea"/>
                          <a:cs typeface="+mn-cs"/>
                        </a:rPr>
                        <a:t>()</a:t>
                      </a:r>
                      <a:endParaRPr lang="en-US" sz="800" dirty="0"/>
                    </a:p>
                  </a:txBody>
                  <a:tcPr/>
                </a:tc>
                <a:tc>
                  <a:txBody>
                    <a:bodyPr/>
                    <a:lstStyle/>
                    <a:p>
                      <a:r>
                        <a:rPr lang="en-US" sz="800" dirty="0" smtClean="0"/>
                        <a:t>Returns a stream consisting of the distinct elements (according to </a:t>
                      </a:r>
                      <a:r>
                        <a:rPr lang="en-US" sz="800" dirty="0" err="1" smtClean="0"/>
                        <a:t>Object.equals</a:t>
                      </a:r>
                      <a:r>
                        <a:rPr lang="en-US" sz="800" dirty="0" smtClean="0"/>
                        <a:t>(Object)) of this stream.</a:t>
                      </a:r>
                      <a:endParaRPr lang="en-US" sz="800" dirty="0"/>
                    </a:p>
                  </a:txBody>
                  <a:tcPr/>
                </a:tc>
                <a:tc>
                  <a:txBody>
                    <a:bodyPr/>
                    <a:lstStyle/>
                    <a:p>
                      <a:r>
                        <a:rPr lang="en-US" sz="800" dirty="0" smtClean="0"/>
                        <a:t>same</a:t>
                      </a:r>
                      <a:endParaRPr lang="en-US" sz="800" dirty="0"/>
                    </a:p>
                  </a:txBody>
                  <a:tcPr/>
                </a:tc>
              </a:tr>
              <a:tr h="185152">
                <a:tc>
                  <a:txBody>
                    <a:bodyPr/>
                    <a:lstStyle/>
                    <a:p>
                      <a:r>
                        <a:rPr lang="en-CA" sz="800" b="0" i="0" u="none" strike="noStrike" kern="1200" baseline="0" dirty="0" smtClean="0">
                          <a:solidFill>
                            <a:schemeClr val="dk1"/>
                          </a:solidFill>
                          <a:latin typeface="+mn-lt"/>
                          <a:ea typeface="+mn-ea"/>
                          <a:cs typeface="+mn-cs"/>
                        </a:rPr>
                        <a:t>Stream&lt;T&gt; Stream.</a:t>
                      </a:r>
                      <a:r>
                        <a:rPr lang="en-US" sz="800" dirty="0" smtClean="0"/>
                        <a:t>filter(Predicate&lt;? super T&gt; predicate)</a:t>
                      </a:r>
                      <a:endParaRPr lang="en-US" sz="800" dirty="0"/>
                    </a:p>
                  </a:txBody>
                  <a:tcPr/>
                </a:tc>
                <a:tc>
                  <a:txBody>
                    <a:bodyPr/>
                    <a:lstStyle/>
                    <a:p>
                      <a:r>
                        <a:rPr lang="en-US" sz="800" dirty="0" smtClean="0"/>
                        <a:t>Returns a stream consisting of the elements of this stream that match the given predicate.</a:t>
                      </a:r>
                      <a:endParaRPr lang="en-US" sz="800" dirty="0"/>
                    </a:p>
                  </a:txBody>
                  <a:tcPr/>
                </a:tc>
                <a:tc>
                  <a:txBody>
                    <a:bodyPr/>
                    <a:lstStyle/>
                    <a:p>
                      <a:r>
                        <a:rPr lang="en-US" sz="800" dirty="0" smtClean="0"/>
                        <a:t>same (IntPredicate)</a:t>
                      </a:r>
                      <a:endParaRPr lang="en-US" sz="800" dirty="0"/>
                    </a:p>
                  </a:txBody>
                  <a:tcPr/>
                </a:tc>
              </a:tr>
              <a:tr h="225653">
                <a:tc>
                  <a:txBody>
                    <a:bodyPr/>
                    <a:lstStyle/>
                    <a:p>
                      <a:r>
                        <a:rPr lang="en-US" sz="800" dirty="0" smtClean="0"/>
                        <a:t>Stream&lt;R&gt; </a:t>
                      </a:r>
                      <a:r>
                        <a:rPr lang="en-CA" sz="800" b="0" i="0" u="none" strike="noStrike" kern="1200" baseline="0" dirty="0" smtClean="0">
                          <a:solidFill>
                            <a:schemeClr val="dk1"/>
                          </a:solidFill>
                          <a:latin typeface="+mn-lt"/>
                          <a:ea typeface="+mn-ea"/>
                          <a:cs typeface="+mn-cs"/>
                        </a:rPr>
                        <a:t>Stream.</a:t>
                      </a:r>
                      <a:r>
                        <a:rPr lang="en-US" sz="800" dirty="0" err="1" smtClean="0"/>
                        <a:t>flatMap</a:t>
                      </a:r>
                      <a:r>
                        <a:rPr lang="en-US" sz="800" dirty="0" smtClean="0"/>
                        <a:t>(Function&lt;? super T,? extends Stream&lt;? extends R&gt;&gt; mapper)</a:t>
                      </a:r>
                      <a:endParaRPr lang="en-US" sz="800" dirty="0"/>
                    </a:p>
                  </a:txBody>
                  <a:tcPr/>
                </a:tc>
                <a:tc>
                  <a:txBody>
                    <a:bodyPr/>
                    <a:lstStyle/>
                    <a:p>
                      <a:r>
                        <a:rPr lang="en-US" sz="800" dirty="0" smtClean="0"/>
                        <a:t>Returns a stream consisting of the results of replacing each element of this stream with the contents of a mapped stream produced by applying the provided mapping function to each element.</a:t>
                      </a:r>
                      <a:endParaRPr lang="en-US" sz="800" dirty="0"/>
                    </a:p>
                  </a:txBody>
                  <a:tcPr/>
                </a:tc>
                <a:tc>
                  <a:txBody>
                    <a:bodyPr/>
                    <a:lstStyle/>
                    <a:p>
                      <a:r>
                        <a:rPr lang="en-US" sz="800" dirty="0" smtClean="0"/>
                        <a:t>same (</a:t>
                      </a:r>
                      <a:r>
                        <a:rPr lang="en-US" sz="800" dirty="0" err="1" smtClean="0"/>
                        <a:t>IntFunction</a:t>
                      </a:r>
                      <a:r>
                        <a:rPr lang="en-US" sz="800" dirty="0" smtClean="0"/>
                        <a:t>)</a:t>
                      </a:r>
                      <a:endParaRPr lang="en-US" sz="800" dirty="0"/>
                    </a:p>
                  </a:txBody>
                  <a:tcPr/>
                </a:tc>
              </a:tr>
              <a:tr h="219389">
                <a:tc>
                  <a:txBody>
                    <a:bodyPr/>
                    <a:lstStyle/>
                    <a:p>
                      <a:r>
                        <a:rPr lang="en-CA" sz="800" b="0" i="0" u="none" strike="noStrike" kern="1200" baseline="0" dirty="0" smtClean="0">
                          <a:solidFill>
                            <a:schemeClr val="dk1"/>
                          </a:solidFill>
                          <a:latin typeface="+mn-lt"/>
                          <a:ea typeface="+mn-ea"/>
                          <a:cs typeface="+mn-cs"/>
                        </a:rPr>
                        <a:t>Stream&lt;T&gt; </a:t>
                      </a:r>
                      <a:r>
                        <a:rPr lang="en-CA" sz="800" b="0" i="0" u="none" strike="noStrike" kern="1200" baseline="0" dirty="0" err="1" smtClean="0">
                          <a:solidFill>
                            <a:schemeClr val="dk1"/>
                          </a:solidFill>
                          <a:latin typeface="+mn-lt"/>
                          <a:ea typeface="+mn-ea"/>
                          <a:cs typeface="+mn-cs"/>
                        </a:rPr>
                        <a:t>Stream.limit</a:t>
                      </a:r>
                      <a:r>
                        <a:rPr lang="en-CA" sz="800" b="0" i="0" u="none" strike="noStrike" kern="1200" baseline="0" dirty="0" smtClean="0">
                          <a:solidFill>
                            <a:schemeClr val="dk1"/>
                          </a:solidFill>
                          <a:latin typeface="+mn-lt"/>
                          <a:ea typeface="+mn-ea"/>
                          <a:cs typeface="+mn-cs"/>
                        </a:rPr>
                        <a:t>(</a:t>
                      </a:r>
                      <a:r>
                        <a:rPr lang="en-CA" sz="800" b="0" i="0" u="none" strike="noStrike" kern="1200" baseline="0" dirty="0" err="1" smtClean="0">
                          <a:solidFill>
                            <a:schemeClr val="dk1"/>
                          </a:solidFill>
                          <a:latin typeface="+mn-lt"/>
                          <a:ea typeface="+mn-ea"/>
                          <a:cs typeface="+mn-cs"/>
                        </a:rPr>
                        <a:t>int</a:t>
                      </a:r>
                      <a:r>
                        <a:rPr lang="en-CA" sz="800" b="0" i="0" u="none" strike="noStrike" kern="1200" baseline="0" dirty="0" smtClean="0">
                          <a:solidFill>
                            <a:schemeClr val="dk1"/>
                          </a:solidFill>
                          <a:latin typeface="+mn-lt"/>
                          <a:ea typeface="+mn-ea"/>
                          <a:cs typeface="+mn-cs"/>
                        </a:rPr>
                        <a:t> </a:t>
                      </a:r>
                      <a:r>
                        <a:rPr lang="en-CA" sz="800" b="0" i="0" u="none" strike="noStrike" kern="1200" baseline="0" dirty="0" err="1" smtClean="0">
                          <a:solidFill>
                            <a:schemeClr val="dk1"/>
                          </a:solidFill>
                          <a:latin typeface="+mn-lt"/>
                          <a:ea typeface="+mn-ea"/>
                          <a:cs typeface="+mn-cs"/>
                        </a:rPr>
                        <a:t>maxSize</a:t>
                      </a:r>
                      <a:r>
                        <a:rPr lang="en-CA" sz="800" b="0" i="0" u="none" strike="noStrike" kern="1200" baseline="0" dirty="0" smtClean="0">
                          <a:solidFill>
                            <a:schemeClr val="dk1"/>
                          </a:solidFill>
                          <a:latin typeface="+mn-lt"/>
                          <a:ea typeface="+mn-ea"/>
                          <a:cs typeface="+mn-cs"/>
                        </a:rPr>
                        <a:t>)</a:t>
                      </a:r>
                      <a:endParaRPr lang="en-US" sz="800" dirty="0"/>
                    </a:p>
                  </a:txBody>
                  <a:tcPr/>
                </a:tc>
                <a:tc>
                  <a:txBody>
                    <a:bodyPr/>
                    <a:lstStyle/>
                    <a:p>
                      <a:r>
                        <a:rPr lang="en-US" sz="800" dirty="0" smtClean="0"/>
                        <a:t>Returns a stream consisting of the elements of this stream, truncated to be no longer than </a:t>
                      </a:r>
                      <a:r>
                        <a:rPr lang="en-US" sz="800" dirty="0" err="1" smtClean="0"/>
                        <a:t>maxSize</a:t>
                      </a:r>
                      <a:r>
                        <a:rPr lang="en-US" sz="800" dirty="0" smtClean="0"/>
                        <a:t> in length.</a:t>
                      </a:r>
                      <a:endParaRPr lang="en-US" sz="800" dirty="0"/>
                    </a:p>
                  </a:txBody>
                  <a:tcPr/>
                </a:tc>
                <a:tc>
                  <a:txBody>
                    <a:bodyPr/>
                    <a:lstStyle/>
                    <a:p>
                      <a:r>
                        <a:rPr lang="en-US" sz="800" dirty="0" smtClean="0"/>
                        <a:t>same</a:t>
                      </a:r>
                      <a:endParaRPr lang="en-US" sz="800" dirty="0"/>
                    </a:p>
                  </a:txBody>
                  <a:tcPr/>
                </a:tc>
              </a:tr>
              <a:tr h="190997">
                <a:tc>
                  <a:txBody>
                    <a:bodyPr/>
                    <a:lstStyle/>
                    <a:p>
                      <a:r>
                        <a:rPr lang="en-US" sz="800" dirty="0" smtClean="0"/>
                        <a:t>Stream&lt;R&gt; </a:t>
                      </a:r>
                      <a:r>
                        <a:rPr lang="en-CA" sz="800" b="0" i="0" u="none" strike="noStrike" kern="1200" baseline="0" dirty="0" smtClean="0">
                          <a:solidFill>
                            <a:schemeClr val="dk1"/>
                          </a:solidFill>
                          <a:latin typeface="+mn-lt"/>
                          <a:ea typeface="+mn-ea"/>
                          <a:cs typeface="+mn-cs"/>
                        </a:rPr>
                        <a:t>Stream.</a:t>
                      </a:r>
                      <a:r>
                        <a:rPr lang="en-US" sz="800" dirty="0" smtClean="0"/>
                        <a:t>map(Function&lt;? super T,? extends R&gt; mapper)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Returns a stream consisting of the results of applying the given function to the elements of this stream.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same</a:t>
                      </a:r>
                      <a:r>
                        <a:rPr lang="en-US" sz="800" baseline="0" dirty="0" smtClean="0"/>
                        <a:t> (</a:t>
                      </a:r>
                      <a:r>
                        <a:rPr lang="en-US" sz="800" baseline="0" dirty="0" err="1" smtClean="0"/>
                        <a:t>UnaryIntOperator</a:t>
                      </a:r>
                      <a:r>
                        <a:rPr lang="en-US" sz="800" baseline="0" dirty="0" smtClean="0"/>
                        <a:t>)</a:t>
                      </a:r>
                      <a:endParaRPr lang="en-US" sz="800" dirty="0" smtClean="0"/>
                    </a:p>
                  </a:txBody>
                  <a:tcPr/>
                </a:tc>
              </a:tr>
              <a:tr h="294128">
                <a:tc>
                  <a:txBody>
                    <a:bodyPr/>
                    <a:lstStyle/>
                    <a:p>
                      <a:r>
                        <a:rPr lang="en-US" sz="800" dirty="0" smtClean="0"/>
                        <a:t>Stream&lt;T&gt; </a:t>
                      </a:r>
                      <a:r>
                        <a:rPr lang="en-CA" sz="800" b="0" i="0" u="none" strike="noStrike" kern="1200" baseline="0" dirty="0" smtClean="0">
                          <a:solidFill>
                            <a:schemeClr val="dk1"/>
                          </a:solidFill>
                          <a:latin typeface="+mn-lt"/>
                          <a:ea typeface="+mn-ea"/>
                          <a:cs typeface="+mn-cs"/>
                        </a:rPr>
                        <a:t>Stream.</a:t>
                      </a:r>
                      <a:r>
                        <a:rPr lang="en-US" sz="800" dirty="0" smtClean="0"/>
                        <a:t>peek(Consumer&lt;? super T&gt; action)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Returns a stream consisting of the elements of this stream, additionally performing the provided action on each element as elements are consumed from the resulting stream.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same (IntConsumer)</a:t>
                      </a:r>
                    </a:p>
                  </a:txBody>
                  <a:tcPr/>
                </a:tc>
              </a:tr>
              <a:tr h="244024">
                <a:tc>
                  <a:txBody>
                    <a:bodyPr/>
                    <a:lstStyle/>
                    <a:p>
                      <a:r>
                        <a:rPr lang="en-CA" sz="800" b="0" i="0" u="none" strike="noStrike" kern="1200" baseline="0" dirty="0" smtClean="0">
                          <a:solidFill>
                            <a:schemeClr val="dk1"/>
                          </a:solidFill>
                          <a:latin typeface="+mn-lt"/>
                          <a:ea typeface="+mn-ea"/>
                          <a:cs typeface="+mn-cs"/>
                        </a:rPr>
                        <a:t>Stream&lt;T&gt; Stream.</a:t>
                      </a:r>
                      <a:r>
                        <a:rPr lang="en-US" sz="800" dirty="0" smtClean="0"/>
                        <a:t>skip(long n)</a:t>
                      </a:r>
                      <a:endParaRPr lang="en-US" sz="800" dirty="0"/>
                    </a:p>
                  </a:txBody>
                  <a:tcPr/>
                </a:tc>
                <a:tc>
                  <a:txBody>
                    <a:bodyPr/>
                    <a:lstStyle/>
                    <a:p>
                      <a:r>
                        <a:rPr lang="en-US" sz="800" dirty="0" smtClean="0"/>
                        <a:t>Returns a stream consisting of the remaining elements of this stream after discarding the first n elements of the stream.</a:t>
                      </a:r>
                      <a:endParaRPr lang="en-US" sz="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same</a:t>
                      </a:r>
                    </a:p>
                  </a:txBody>
                  <a:tcPr/>
                </a:tc>
              </a:tr>
              <a:tr h="184317">
                <a:tc>
                  <a:txBody>
                    <a:bodyPr/>
                    <a:lstStyle/>
                    <a:p>
                      <a:r>
                        <a:rPr lang="en-CA" sz="800" b="0" i="0" u="none" strike="noStrike" kern="1200" baseline="0" dirty="0" smtClean="0">
                          <a:solidFill>
                            <a:schemeClr val="dk1"/>
                          </a:solidFill>
                          <a:latin typeface="+mn-lt"/>
                          <a:ea typeface="+mn-ea"/>
                          <a:cs typeface="+mn-cs"/>
                        </a:rPr>
                        <a:t>Stream&lt;T&gt; Stream.</a:t>
                      </a:r>
                      <a:r>
                        <a:rPr lang="en-US" sz="800" dirty="0" smtClean="0"/>
                        <a:t>sorted()</a:t>
                      </a:r>
                      <a:endParaRPr lang="en-US" sz="800" dirty="0"/>
                    </a:p>
                  </a:txBody>
                  <a:tcPr/>
                </a:tc>
                <a:tc>
                  <a:txBody>
                    <a:bodyPr/>
                    <a:lstStyle/>
                    <a:p>
                      <a:r>
                        <a:rPr lang="en-US" sz="800" dirty="0" smtClean="0"/>
                        <a:t>Returns a stream consisting of the elements of this stream, sorted according to natural order.</a:t>
                      </a:r>
                      <a:endParaRPr lang="en-US" sz="800" dirty="0"/>
                    </a:p>
                  </a:txBody>
                  <a:tcPr/>
                </a:tc>
                <a:tc>
                  <a:txBody>
                    <a:bodyPr/>
                    <a:lstStyle/>
                    <a:p>
                      <a:r>
                        <a:rPr lang="en-US" sz="800" dirty="0" smtClean="0"/>
                        <a:t>same</a:t>
                      </a:r>
                      <a:endParaRPr lang="en-US" sz="800" dirty="0"/>
                    </a:p>
                  </a:txBody>
                  <a:tcPr/>
                </a:tc>
              </a:tr>
              <a:tr h="237343">
                <a:tc>
                  <a:txBody>
                    <a:bodyPr/>
                    <a:lstStyle/>
                    <a:p>
                      <a:r>
                        <a:rPr lang="en-CA" sz="800" b="0" i="0" u="none" strike="noStrike" kern="1200" baseline="0" dirty="0" smtClean="0">
                          <a:solidFill>
                            <a:schemeClr val="dk1"/>
                          </a:solidFill>
                          <a:latin typeface="+mn-lt"/>
                          <a:ea typeface="+mn-ea"/>
                          <a:cs typeface="+mn-cs"/>
                        </a:rPr>
                        <a:t>Stream&lt;T&gt; </a:t>
                      </a:r>
                      <a:r>
                        <a:rPr lang="en-CA" sz="800" b="0" i="0" u="none" strike="noStrike" kern="1200" baseline="0" dirty="0" err="1" smtClean="0">
                          <a:solidFill>
                            <a:schemeClr val="dk1"/>
                          </a:solidFill>
                          <a:latin typeface="+mn-lt"/>
                          <a:ea typeface="+mn-ea"/>
                          <a:cs typeface="+mn-cs"/>
                        </a:rPr>
                        <a:t>Stream.sorted</a:t>
                      </a:r>
                      <a:r>
                        <a:rPr lang="en-CA" sz="800" b="0" i="0" u="none" strike="noStrike" kern="1200" baseline="0" dirty="0" smtClean="0">
                          <a:solidFill>
                            <a:schemeClr val="dk1"/>
                          </a:solidFill>
                          <a:latin typeface="+mn-lt"/>
                          <a:ea typeface="+mn-ea"/>
                          <a:cs typeface="+mn-cs"/>
                        </a:rPr>
                        <a:t>(Comparator&lt;? super T&gt; comparator)</a:t>
                      </a:r>
                      <a:endParaRPr lang="en-US" sz="800" dirty="0"/>
                    </a:p>
                  </a:txBody>
                  <a:tcPr/>
                </a:tc>
                <a:tc>
                  <a:txBody>
                    <a:bodyPr/>
                    <a:lstStyle/>
                    <a:p>
                      <a:r>
                        <a:rPr lang="en-US" sz="800" dirty="0" smtClean="0"/>
                        <a:t>Returns a stream consisting of the elements of this stream, sorted according to the provided Comparator.</a:t>
                      </a:r>
                      <a:endParaRPr lang="en-US" sz="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smtClean="0"/>
                        <a:t>N/A</a:t>
                      </a:r>
                    </a:p>
                  </a:txBody>
                  <a:tcPr/>
                </a:tc>
              </a:tr>
              <a:tr h="378775">
                <a:tc>
                  <a:txBody>
                    <a:bodyPr/>
                    <a:lstStyle/>
                    <a:p>
                      <a:r>
                        <a:rPr lang="en-US" sz="800" dirty="0" smtClean="0"/>
                        <a:t>&lt;U&gt; Stream&lt;U&gt; Double/</a:t>
                      </a:r>
                      <a:r>
                        <a:rPr lang="en-US" sz="800" dirty="0" err="1" smtClean="0"/>
                        <a:t>Int</a:t>
                      </a:r>
                      <a:r>
                        <a:rPr lang="en-US" sz="800" dirty="0" smtClean="0"/>
                        <a:t>/</a:t>
                      </a:r>
                      <a:r>
                        <a:rPr lang="en-US" sz="800" dirty="0" err="1" smtClean="0"/>
                        <a:t>LongStream.mapToInt</a:t>
                      </a:r>
                      <a:r>
                        <a:rPr lang="en-US" sz="800" dirty="0" smtClean="0"/>
                        <a:t>/Long/Double (Double/</a:t>
                      </a:r>
                      <a:r>
                        <a:rPr lang="en-US" sz="800" dirty="0" err="1" smtClean="0"/>
                        <a:t>Int</a:t>
                      </a:r>
                      <a:r>
                        <a:rPr lang="en-US" sz="800" dirty="0" smtClean="0"/>
                        <a:t>/</a:t>
                      </a:r>
                      <a:r>
                        <a:rPr lang="en-US" sz="800" dirty="0" err="1" smtClean="0"/>
                        <a:t>LongFunction</a:t>
                      </a:r>
                      <a:r>
                        <a:rPr lang="en-US" sz="800" dirty="0" smtClean="0"/>
                        <a:t>&lt;? extends U&gt; mapper)</a:t>
                      </a:r>
                      <a:endParaRPr lang="en-US" sz="800" dirty="0"/>
                    </a:p>
                  </a:txBody>
                  <a:tcPr/>
                </a:tc>
                <a:tc>
                  <a:txBody>
                    <a:bodyPr/>
                    <a:lstStyle/>
                    <a:p>
                      <a:r>
                        <a:rPr lang="en-US" sz="800" dirty="0" smtClean="0"/>
                        <a:t>Returns an </a:t>
                      </a:r>
                      <a:r>
                        <a:rPr lang="en-US" sz="800" dirty="0" err="1" smtClean="0"/>
                        <a:t>int</a:t>
                      </a:r>
                      <a:r>
                        <a:rPr lang="en-US" sz="800" dirty="0" smtClean="0"/>
                        <a:t>/long/double-valued Stream consisting of the results of applying the given function to the elements of this stream.</a:t>
                      </a:r>
                      <a:endParaRPr lang="en-US" sz="800" dirty="0"/>
                    </a:p>
                  </a:txBody>
                  <a:tcPr/>
                </a:tc>
                <a:tc>
                  <a:txBody>
                    <a:bodyPr/>
                    <a:lstStyle/>
                    <a:p>
                      <a:r>
                        <a:rPr lang="en-US" sz="800" dirty="0" err="1" smtClean="0"/>
                        <a:t>mapToLong</a:t>
                      </a:r>
                      <a:r>
                        <a:rPr lang="en-US" sz="800" dirty="0" smtClean="0"/>
                        <a:t>/Double/</a:t>
                      </a:r>
                      <a:r>
                        <a:rPr lang="en-US" sz="800" dirty="0" err="1" smtClean="0"/>
                        <a:t>Obj</a:t>
                      </a:r>
                      <a:r>
                        <a:rPr lang="en-US" sz="800" dirty="0" smtClean="0"/>
                        <a:t>()</a:t>
                      </a:r>
                      <a:endParaRPr lang="en-US" sz="800" dirty="0"/>
                    </a:p>
                  </a:txBody>
                  <a:tcPr/>
                </a:tc>
              </a:tr>
              <a:tr h="378775">
                <a:tc>
                  <a:txBody>
                    <a:bodyPr/>
                    <a:lstStyle/>
                    <a:p>
                      <a:r>
                        <a:rPr lang="en-US" sz="800" dirty="0" smtClean="0"/>
                        <a:t>&lt;U&gt; Stream&lt;U&gt; Double/</a:t>
                      </a:r>
                      <a:r>
                        <a:rPr lang="en-US" sz="800" dirty="0" err="1" smtClean="0"/>
                        <a:t>Int</a:t>
                      </a:r>
                      <a:r>
                        <a:rPr lang="en-US" sz="800" dirty="0" smtClean="0"/>
                        <a:t>/</a:t>
                      </a:r>
                      <a:r>
                        <a:rPr lang="en-US" sz="800" dirty="0" err="1" smtClean="0"/>
                        <a:t>LongStream.flatMapToInt</a:t>
                      </a:r>
                      <a:r>
                        <a:rPr lang="en-US" sz="800" dirty="0" smtClean="0"/>
                        <a:t>/Long/Double (Double/</a:t>
                      </a:r>
                      <a:r>
                        <a:rPr lang="en-US" sz="800" dirty="0" err="1" smtClean="0"/>
                        <a:t>Int</a:t>
                      </a:r>
                      <a:r>
                        <a:rPr lang="en-US" sz="800" dirty="0" smtClean="0"/>
                        <a:t>/</a:t>
                      </a:r>
                      <a:r>
                        <a:rPr lang="en-US" sz="800" dirty="0" err="1" smtClean="0"/>
                        <a:t>LongFunction</a:t>
                      </a:r>
                      <a:r>
                        <a:rPr lang="en-US" sz="800" dirty="0" smtClean="0"/>
                        <a:t>&lt;? extends U&gt; mapper)</a:t>
                      </a:r>
                      <a:endParaRPr lang="en-US" sz="800" dirty="0"/>
                    </a:p>
                  </a:txBody>
                  <a:tcPr/>
                </a:tc>
                <a:tc>
                  <a:txBody>
                    <a:bodyPr/>
                    <a:lstStyle/>
                    <a:p>
                      <a:r>
                        <a:rPr lang="en-US" sz="800" dirty="0" smtClean="0"/>
                        <a:t>Returns an </a:t>
                      </a:r>
                      <a:r>
                        <a:rPr lang="en-US" sz="800" dirty="0" err="1" smtClean="0"/>
                        <a:t>int</a:t>
                      </a:r>
                      <a:r>
                        <a:rPr lang="en-US" sz="800" dirty="0" smtClean="0"/>
                        <a:t>/long/double-valued Stream consisting of the results of applying the given function to the elements of this stream.</a:t>
                      </a:r>
                      <a:endParaRPr lang="en-US" sz="800" dirty="0"/>
                    </a:p>
                  </a:txBody>
                  <a:tcPr/>
                </a:tc>
                <a:tc>
                  <a:txBody>
                    <a:bodyPr/>
                    <a:lstStyle/>
                    <a:p>
                      <a:r>
                        <a:rPr lang="en-US" sz="800" dirty="0" smtClean="0"/>
                        <a:t>N/A</a:t>
                      </a:r>
                      <a:endParaRPr lang="en-US" sz="800" dirty="0"/>
                    </a:p>
                  </a:txBody>
                  <a:tcPr/>
                </a:tc>
              </a:tr>
            </a:tbl>
          </a:graphicData>
        </a:graphic>
      </p:graphicFrame>
    </p:spTree>
    <p:extLst>
      <p:ext uri="{BB962C8B-B14F-4D97-AF65-F5344CB8AC3E}">
        <p14:creationId xmlns:p14="http://schemas.microsoft.com/office/powerpoint/2010/main" val="3879698007"/>
      </p:ext>
    </p:extLst>
  </p:cSld>
  <p:clrMapOvr>
    <a:masterClrMapping/>
  </p:clrMapOvr>
  <p:transition spd="med" advTm="12000"/>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43884" y="214852"/>
            <a:ext cx="8285301" cy="511175"/>
          </a:xfrm>
        </p:spPr>
        <p:txBody>
          <a:bodyPr/>
          <a:lstStyle/>
          <a:p>
            <a:r>
              <a:rPr lang="en-CA" sz="2000" dirty="0" smtClean="0"/>
              <a:t>Topic 3 </a:t>
            </a:r>
            <a:r>
              <a:rPr lang="en-CA" sz="2000" dirty="0"/>
              <a:t>: </a:t>
            </a:r>
            <a:r>
              <a:rPr lang="en-CA" sz="2000" dirty="0" smtClean="0"/>
              <a:t>Stream class hierarchy (NEW)</a:t>
            </a:r>
            <a:endParaRPr lang="en-US" sz="2000" dirty="0"/>
          </a:p>
        </p:txBody>
      </p:sp>
      <p:pic>
        <p:nvPicPr>
          <p:cNvPr id="1026" name="Picture 2" descr="C:\workspace_luna\Java8OCPUpgradeBeta\src\test\java\org\java8\topic3\subject1\StreamClassHierarch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90" y="826770"/>
            <a:ext cx="8389620" cy="5204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66572"/>
      </p:ext>
    </p:extLst>
  </p:cSld>
  <p:clrMapOvr>
    <a:masterClrMapping/>
  </p:clrMapOvr>
  <p:transition spd="med" advTm="12000"/>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2762" y="99443"/>
            <a:ext cx="8285301" cy="511175"/>
          </a:xfrm>
        </p:spPr>
        <p:txBody>
          <a:bodyPr/>
          <a:lstStyle/>
          <a:p>
            <a:r>
              <a:rPr lang="en-CA" sz="2000" dirty="0" smtClean="0"/>
              <a:t>Topic 3-4 </a:t>
            </a:r>
            <a:r>
              <a:rPr lang="en-CA" sz="2000" dirty="0"/>
              <a:t>: </a:t>
            </a:r>
            <a:r>
              <a:rPr lang="en-CA" sz="2000" dirty="0" smtClean="0"/>
              <a:t>Characteristics of the intermediate operations</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781298652"/>
              </p:ext>
            </p:extLst>
          </p:nvPr>
        </p:nvGraphicFramePr>
        <p:xfrm>
          <a:off x="106533" y="678233"/>
          <a:ext cx="8851036" cy="5699760"/>
        </p:xfrm>
        <a:graphic>
          <a:graphicData uri="http://schemas.openxmlformats.org/drawingml/2006/table">
            <a:tbl>
              <a:tblPr firstRow="1" bandRow="1">
                <a:tableStyleId>{5C22544A-7EE6-4342-B048-85BDC9FD1C3A}</a:tableStyleId>
              </a:tblPr>
              <a:tblGrid>
                <a:gridCol w="2157273"/>
                <a:gridCol w="5104660"/>
                <a:gridCol w="390618"/>
                <a:gridCol w="807868"/>
                <a:gridCol w="390617"/>
              </a:tblGrid>
              <a:tr h="392523">
                <a:tc>
                  <a:txBody>
                    <a:bodyPr/>
                    <a:lstStyle/>
                    <a:p>
                      <a:pPr algn="ctr"/>
                      <a:r>
                        <a:rPr lang="en-US" sz="700" dirty="0" smtClean="0"/>
                        <a:t>Stream&lt;T&gt; Signature</a:t>
                      </a:r>
                      <a:endParaRPr lang="en-US" sz="7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700" dirty="0" smtClean="0"/>
                        <a:t>Impact of</a:t>
                      </a:r>
                      <a:r>
                        <a:rPr lang="en-US" sz="700" baseline="0" dirty="0" smtClean="0"/>
                        <a:t> sorted, ordered, distinct, sized</a:t>
                      </a:r>
                      <a:endParaRPr lang="en-US" sz="700" dirty="0" smtClean="0"/>
                    </a:p>
                    <a:p>
                      <a:pPr algn="ctr"/>
                      <a:endParaRPr lang="en-US" sz="700" dirty="0"/>
                    </a:p>
                  </a:txBody>
                  <a:tcPr/>
                </a:tc>
                <a:tc>
                  <a:txBody>
                    <a:bodyPr/>
                    <a:lstStyle/>
                    <a:p>
                      <a:pPr algn="ctr"/>
                      <a:r>
                        <a:rPr lang="en-US" sz="700" dirty="0" smtClean="0"/>
                        <a:t>Stateful</a:t>
                      </a:r>
                      <a:endParaRPr lang="en-US" sz="700" dirty="0"/>
                    </a:p>
                  </a:txBody>
                  <a:tcPr/>
                </a:tc>
                <a:tc>
                  <a:txBody>
                    <a:bodyPr/>
                    <a:lstStyle/>
                    <a:p>
                      <a:pPr algn="ctr"/>
                      <a:r>
                        <a:rPr lang="en-US" sz="700" dirty="0" smtClean="0"/>
                        <a:t>FI stateless and non interfering</a:t>
                      </a:r>
                      <a:endParaRPr lang="en-US" sz="700" dirty="0"/>
                    </a:p>
                  </a:txBody>
                  <a:tcPr/>
                </a:tc>
                <a:tc>
                  <a:txBody>
                    <a:bodyPr/>
                    <a:lstStyle/>
                    <a:p>
                      <a:pPr algn="ctr"/>
                      <a:r>
                        <a:rPr lang="en-US" sz="700" dirty="0" smtClean="0"/>
                        <a:t>Short</a:t>
                      </a:r>
                      <a:r>
                        <a:rPr lang="en-US" sz="700" baseline="0" dirty="0" smtClean="0"/>
                        <a:t>-</a:t>
                      </a:r>
                      <a:r>
                        <a:rPr lang="en-US" sz="700" dirty="0" smtClean="0"/>
                        <a:t>circ.</a:t>
                      </a:r>
                      <a:endParaRPr lang="en-US" sz="700" dirty="0"/>
                    </a:p>
                  </a:txBody>
                  <a:tcPr/>
                </a:tc>
              </a:tr>
              <a:tr h="294393">
                <a:tc>
                  <a:txBody>
                    <a:bodyPr/>
                    <a:lstStyle/>
                    <a:p>
                      <a:r>
                        <a:rPr lang="en-US" sz="700" dirty="0" smtClean="0"/>
                        <a:t>Stream&lt;T&gt; </a:t>
                      </a:r>
                      <a:r>
                        <a:rPr lang="en-US" sz="700" dirty="0" err="1" smtClean="0"/>
                        <a:t>BaseStream.onClose</a:t>
                      </a:r>
                      <a:r>
                        <a:rPr lang="en-US" sz="700" dirty="0" smtClean="0"/>
                        <a:t>(Runnable </a:t>
                      </a:r>
                      <a:r>
                        <a:rPr lang="en-US" sz="700" dirty="0" err="1" smtClean="0"/>
                        <a:t>closeHandler</a:t>
                      </a:r>
                      <a:r>
                        <a:rPr lang="en-US" sz="700" dirty="0" smtClean="0"/>
                        <a:t>)</a:t>
                      </a:r>
                      <a:endParaRPr lang="en-US" sz="700" dirty="0"/>
                    </a:p>
                  </a:txBody>
                  <a:tcPr/>
                </a:tc>
                <a:tc>
                  <a:txBody>
                    <a:bodyPr/>
                    <a:lstStyle/>
                    <a:p>
                      <a:pPr algn="just"/>
                      <a:endParaRPr lang="en-US" sz="700" dirty="0"/>
                    </a:p>
                  </a:txBody>
                  <a:tcPr/>
                </a:tc>
                <a:tc>
                  <a:txBody>
                    <a:bodyPr/>
                    <a:lstStyle/>
                    <a:p>
                      <a:endParaRPr lang="en-US" sz="700" dirty="0"/>
                    </a:p>
                  </a:txBody>
                  <a:tcPr/>
                </a:tc>
                <a:tc>
                  <a:txBody>
                    <a:bodyPr/>
                    <a:lstStyle/>
                    <a:p>
                      <a:pPr algn="ctr"/>
                      <a:endParaRPr lang="en-US" sz="700" dirty="0"/>
                    </a:p>
                  </a:txBody>
                  <a:tcPr/>
                </a:tc>
                <a:tc>
                  <a:txBody>
                    <a:bodyPr/>
                    <a:lstStyle/>
                    <a:p>
                      <a:endParaRPr lang="en-US" sz="700" dirty="0"/>
                    </a:p>
                  </a:txBody>
                  <a:tcPr/>
                </a:tc>
              </a:tr>
              <a:tr h="196262">
                <a:tc>
                  <a:txBody>
                    <a:bodyPr/>
                    <a:lstStyle/>
                    <a:p>
                      <a:r>
                        <a:rPr lang="en-US" sz="700" dirty="0" smtClean="0"/>
                        <a:t>Stream&lt;T&gt; </a:t>
                      </a:r>
                      <a:r>
                        <a:rPr lang="en-US" sz="700" dirty="0" err="1" smtClean="0"/>
                        <a:t>BaseStream.parallel</a:t>
                      </a:r>
                      <a:r>
                        <a:rPr lang="en-US" sz="700" dirty="0" smtClean="0"/>
                        <a:t>()</a:t>
                      </a:r>
                      <a:endParaRPr lang="en-US" sz="700" dirty="0"/>
                    </a:p>
                  </a:txBody>
                  <a:tcPr/>
                </a:tc>
                <a:tc>
                  <a:txBody>
                    <a:bodyPr/>
                    <a:lstStyle/>
                    <a:p>
                      <a:pPr algn="just"/>
                      <a:r>
                        <a:rPr lang="en-US" sz="700" dirty="0" smtClean="0"/>
                        <a:t>The last call to sequential() or parallel() determines the nature of the stream.</a:t>
                      </a:r>
                      <a:endParaRPr lang="en-US" sz="700" dirty="0"/>
                    </a:p>
                  </a:txBody>
                  <a:tcPr/>
                </a:tc>
                <a:tc>
                  <a:txBody>
                    <a:bodyPr/>
                    <a:lstStyle/>
                    <a:p>
                      <a:endParaRPr lang="en-US" sz="700" dirty="0"/>
                    </a:p>
                  </a:txBody>
                  <a:tcPr/>
                </a:tc>
                <a:tc>
                  <a:txBody>
                    <a:bodyPr/>
                    <a:lstStyle/>
                    <a:p>
                      <a:pPr algn="ctr"/>
                      <a:endParaRPr lang="en-US" sz="700" dirty="0"/>
                    </a:p>
                  </a:txBody>
                  <a:tcPr/>
                </a:tc>
                <a:tc>
                  <a:txBody>
                    <a:bodyPr/>
                    <a:lstStyle/>
                    <a:p>
                      <a:endParaRPr lang="en-US" sz="700" dirty="0"/>
                    </a:p>
                  </a:txBody>
                  <a:tcPr/>
                </a:tc>
              </a:tr>
              <a:tr h="196262">
                <a:tc>
                  <a:txBody>
                    <a:bodyPr/>
                    <a:lstStyle/>
                    <a:p>
                      <a:r>
                        <a:rPr lang="en-US" sz="700" dirty="0" smtClean="0"/>
                        <a:t>Stream&lt;T&gt; </a:t>
                      </a:r>
                      <a:r>
                        <a:rPr lang="en-US" sz="700" dirty="0" err="1" smtClean="0"/>
                        <a:t>BaseStream.sequential</a:t>
                      </a:r>
                      <a:r>
                        <a:rPr lang="en-US" sz="700" dirty="0" smtClean="0"/>
                        <a:t>()</a:t>
                      </a:r>
                      <a:endParaRPr lang="en-US" sz="700" dirty="0"/>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700" dirty="0" smtClean="0"/>
                        <a:t>The last call to sequential() or parallel() determines the nature of the stream.</a:t>
                      </a:r>
                    </a:p>
                  </a:txBody>
                  <a:tcPr/>
                </a:tc>
                <a:tc>
                  <a:txBody>
                    <a:bodyPr/>
                    <a:lstStyle/>
                    <a:p>
                      <a:endParaRPr lang="en-US" sz="700" dirty="0"/>
                    </a:p>
                  </a:txBody>
                  <a:tcPr/>
                </a:tc>
                <a:tc>
                  <a:txBody>
                    <a:bodyPr/>
                    <a:lstStyle/>
                    <a:p>
                      <a:pPr algn="ctr"/>
                      <a:endParaRPr lang="en-US" sz="700" dirty="0"/>
                    </a:p>
                  </a:txBody>
                  <a:tcPr/>
                </a:tc>
                <a:tc>
                  <a:txBody>
                    <a:bodyPr/>
                    <a:lstStyle/>
                    <a:p>
                      <a:endParaRPr lang="en-US" sz="700" dirty="0"/>
                    </a:p>
                  </a:txBody>
                  <a:tcPr/>
                </a:tc>
              </a:tr>
              <a:tr h="196262">
                <a:tc>
                  <a:txBody>
                    <a:bodyPr/>
                    <a:lstStyle/>
                    <a:p>
                      <a:r>
                        <a:rPr lang="en-US" sz="700" dirty="0" smtClean="0"/>
                        <a:t>Stream&lt;T&gt; </a:t>
                      </a:r>
                      <a:r>
                        <a:rPr lang="en-US" sz="700" dirty="0" err="1" smtClean="0"/>
                        <a:t>BaseStream.unordered</a:t>
                      </a:r>
                      <a:r>
                        <a:rPr lang="en-US" sz="700" dirty="0" smtClean="0"/>
                        <a:t>()</a:t>
                      </a:r>
                      <a:endParaRPr lang="en-US" sz="700" dirty="0"/>
                    </a:p>
                  </a:txBody>
                  <a:tcPr/>
                </a:tc>
                <a:tc>
                  <a:txBody>
                    <a:bodyPr/>
                    <a:lstStyle/>
                    <a:p>
                      <a:pPr algn="just"/>
                      <a:endParaRPr lang="en-US" sz="700" dirty="0"/>
                    </a:p>
                  </a:txBody>
                  <a:tcPr/>
                </a:tc>
                <a:tc>
                  <a:txBody>
                    <a:bodyPr/>
                    <a:lstStyle/>
                    <a:p>
                      <a:endParaRPr lang="en-US" sz="700"/>
                    </a:p>
                  </a:txBody>
                  <a:tcPr/>
                </a:tc>
                <a:tc>
                  <a:txBody>
                    <a:bodyPr/>
                    <a:lstStyle/>
                    <a:p>
                      <a:pPr algn="ctr"/>
                      <a:endParaRPr lang="en-US" sz="700" dirty="0"/>
                    </a:p>
                  </a:txBody>
                  <a:tcPr/>
                </a:tc>
                <a:tc>
                  <a:txBody>
                    <a:bodyPr/>
                    <a:lstStyle/>
                    <a:p>
                      <a:endParaRPr lang="en-US" sz="700" dirty="0"/>
                    </a:p>
                  </a:txBody>
                  <a:tcPr/>
                </a:tc>
              </a:tr>
              <a:tr h="196262">
                <a:tc>
                  <a:txBody>
                    <a:bodyPr/>
                    <a:lstStyle/>
                    <a:p>
                      <a:r>
                        <a:rPr lang="en-US" sz="700" dirty="0" smtClean="0"/>
                        <a:t>Double/</a:t>
                      </a:r>
                      <a:r>
                        <a:rPr lang="en-US" sz="700" dirty="0" err="1" smtClean="0"/>
                        <a:t>LongStream</a:t>
                      </a:r>
                      <a:r>
                        <a:rPr lang="en-US" sz="700" dirty="0" smtClean="0"/>
                        <a:t> </a:t>
                      </a:r>
                      <a:r>
                        <a:rPr lang="en-US" sz="700" dirty="0" err="1" smtClean="0"/>
                        <a:t>asDouble</a:t>
                      </a:r>
                      <a:r>
                        <a:rPr lang="en-US" sz="700" dirty="0" smtClean="0"/>
                        <a:t>/</a:t>
                      </a:r>
                      <a:r>
                        <a:rPr lang="en-US" sz="700" dirty="0" err="1" smtClean="0"/>
                        <a:t>LongStream</a:t>
                      </a:r>
                      <a:r>
                        <a:rPr lang="en-US" sz="700" dirty="0" smtClean="0"/>
                        <a:t>()</a:t>
                      </a:r>
                      <a:endParaRPr lang="en-US" sz="700" dirty="0"/>
                    </a:p>
                  </a:txBody>
                  <a:tcPr/>
                </a:tc>
                <a:tc>
                  <a:txBody>
                    <a:bodyPr/>
                    <a:lstStyle/>
                    <a:p>
                      <a:pPr algn="just"/>
                      <a:endParaRPr lang="en-US" sz="700" dirty="0"/>
                    </a:p>
                  </a:txBody>
                  <a:tcPr/>
                </a:tc>
                <a:tc>
                  <a:txBody>
                    <a:bodyPr/>
                    <a:lstStyle/>
                    <a:p>
                      <a:endParaRPr lang="en-US" sz="700" dirty="0"/>
                    </a:p>
                  </a:txBody>
                  <a:tcPr/>
                </a:tc>
                <a:tc>
                  <a:txBody>
                    <a:bodyPr/>
                    <a:lstStyle/>
                    <a:p>
                      <a:pPr algn="ctr"/>
                      <a:endParaRPr lang="en-US" sz="700" dirty="0"/>
                    </a:p>
                  </a:txBody>
                  <a:tcPr/>
                </a:tc>
                <a:tc>
                  <a:txBody>
                    <a:bodyPr/>
                    <a:lstStyle/>
                    <a:p>
                      <a:endParaRPr lang="en-US" sz="700" dirty="0"/>
                    </a:p>
                  </a:txBody>
                  <a:tcPr/>
                </a:tc>
              </a:tr>
              <a:tr h="196262">
                <a:tc>
                  <a:txBody>
                    <a:bodyPr/>
                    <a:lstStyle/>
                    <a:p>
                      <a:r>
                        <a:rPr lang="en-US" sz="700" dirty="0" smtClean="0"/>
                        <a:t>Stream&lt;Integer&gt; boxed()</a:t>
                      </a:r>
                      <a:endParaRPr lang="en-US" sz="700" dirty="0"/>
                    </a:p>
                  </a:txBody>
                  <a:tcPr/>
                </a:tc>
                <a:tc>
                  <a:txBody>
                    <a:bodyPr/>
                    <a:lstStyle/>
                    <a:p>
                      <a:pPr algn="just"/>
                      <a:endParaRPr lang="en-US" sz="700" dirty="0"/>
                    </a:p>
                  </a:txBody>
                  <a:tcPr/>
                </a:tc>
                <a:tc>
                  <a:txBody>
                    <a:bodyPr/>
                    <a:lstStyle/>
                    <a:p>
                      <a:endParaRPr lang="en-US" sz="700" dirty="0"/>
                    </a:p>
                  </a:txBody>
                  <a:tcPr/>
                </a:tc>
                <a:tc>
                  <a:txBody>
                    <a:bodyPr/>
                    <a:lstStyle/>
                    <a:p>
                      <a:pPr algn="ctr"/>
                      <a:endParaRPr lang="en-US" sz="700" dirty="0"/>
                    </a:p>
                  </a:txBody>
                  <a:tcPr/>
                </a:tc>
                <a:tc>
                  <a:txBody>
                    <a:bodyPr/>
                    <a:lstStyle/>
                    <a:p>
                      <a:endParaRPr lang="en-US" sz="700" dirty="0"/>
                    </a:p>
                  </a:txBody>
                  <a:tcPr/>
                </a:tc>
              </a:tr>
              <a:tr h="392523">
                <a:tc>
                  <a:txBody>
                    <a:bodyPr/>
                    <a:lstStyle/>
                    <a:p>
                      <a:r>
                        <a:rPr lang="en-CA" sz="700" b="0" i="0" u="none" strike="noStrike" kern="1200" baseline="0" dirty="0" smtClean="0">
                          <a:solidFill>
                            <a:schemeClr val="dk1"/>
                          </a:solidFill>
                          <a:latin typeface="+mn-lt"/>
                          <a:ea typeface="+mn-ea"/>
                          <a:cs typeface="+mn-cs"/>
                        </a:rPr>
                        <a:t>Stream&lt;T&gt; </a:t>
                      </a:r>
                      <a:r>
                        <a:rPr lang="en-CA" sz="700" b="0" i="0" u="none" strike="noStrike" kern="1200" baseline="0" dirty="0" err="1" smtClean="0">
                          <a:solidFill>
                            <a:schemeClr val="dk1"/>
                          </a:solidFill>
                          <a:latin typeface="+mn-lt"/>
                          <a:ea typeface="+mn-ea"/>
                          <a:cs typeface="+mn-cs"/>
                        </a:rPr>
                        <a:t>Stream.distinct</a:t>
                      </a:r>
                      <a:r>
                        <a:rPr lang="en-CA" sz="700" b="0" i="0" u="none" strike="noStrike" kern="1200" baseline="0" dirty="0" smtClean="0">
                          <a:solidFill>
                            <a:schemeClr val="dk1"/>
                          </a:solidFill>
                          <a:latin typeface="+mn-lt"/>
                          <a:ea typeface="+mn-ea"/>
                          <a:cs typeface="+mn-cs"/>
                        </a:rPr>
                        <a:t>()</a:t>
                      </a:r>
                      <a:endParaRPr lang="en-US" sz="700" dirty="0"/>
                    </a:p>
                  </a:txBody>
                  <a:tcPr/>
                </a:tc>
                <a:tc>
                  <a:txBody>
                    <a:bodyPr/>
                    <a:lstStyle/>
                    <a:p>
                      <a:pPr algn="just"/>
                      <a:r>
                        <a:rPr lang="en-US" sz="700" dirty="0" smtClean="0"/>
                        <a:t>For ordered streams, the selection of distinct elements is stable (for duplicated elements, the element appearing first in the encounter order is preserved.) For unordered streams, no stability guarantees are made. </a:t>
                      </a:r>
                    </a:p>
                    <a:p>
                      <a:pPr algn="just"/>
                      <a:r>
                        <a:rPr lang="en-US" sz="700" u="sng" dirty="0" smtClean="0"/>
                        <a:t>API Note:</a:t>
                      </a:r>
                      <a:r>
                        <a:rPr lang="en-US" sz="700" dirty="0" smtClean="0"/>
                        <a:t> Full barrier for a // ordered stream.</a:t>
                      </a:r>
                      <a:endParaRPr lang="en-US" sz="700" dirty="0"/>
                    </a:p>
                  </a:txBody>
                  <a:tcPr/>
                </a:tc>
                <a:tc>
                  <a:txBody>
                    <a:bodyPr/>
                    <a:lstStyle/>
                    <a:p>
                      <a:pPr algn="ctr"/>
                      <a:r>
                        <a:rPr lang="en-US" sz="700" dirty="0" smtClean="0"/>
                        <a:t>YES</a:t>
                      </a:r>
                      <a:endParaRPr lang="en-US" sz="700" dirty="0"/>
                    </a:p>
                  </a:txBody>
                  <a:tcPr/>
                </a:tc>
                <a:tc>
                  <a:txBody>
                    <a:bodyPr/>
                    <a:lstStyle/>
                    <a:p>
                      <a:pPr algn="ctr"/>
                      <a:endParaRPr lang="en-US" sz="700" dirty="0"/>
                    </a:p>
                  </a:txBody>
                  <a:tcPr/>
                </a:tc>
                <a:tc>
                  <a:txBody>
                    <a:bodyPr/>
                    <a:lstStyle/>
                    <a:p>
                      <a:endParaRPr lang="en-US" sz="700" dirty="0"/>
                    </a:p>
                  </a:txBody>
                  <a:tcPr/>
                </a:tc>
              </a:tr>
              <a:tr h="169488">
                <a:tc>
                  <a:txBody>
                    <a:bodyPr/>
                    <a:lstStyle/>
                    <a:p>
                      <a:r>
                        <a:rPr lang="en-CA" sz="700" b="0" i="0" u="none" strike="noStrike" kern="1200" baseline="0" dirty="0" smtClean="0">
                          <a:solidFill>
                            <a:schemeClr val="dk1"/>
                          </a:solidFill>
                          <a:latin typeface="+mn-lt"/>
                          <a:ea typeface="+mn-ea"/>
                          <a:cs typeface="+mn-cs"/>
                        </a:rPr>
                        <a:t>Stream&lt;T&gt; Stream.</a:t>
                      </a:r>
                      <a:r>
                        <a:rPr lang="en-US" sz="700" dirty="0" smtClean="0"/>
                        <a:t>filter(Predicate&lt;? super T&gt; predicate)</a:t>
                      </a:r>
                      <a:endParaRPr lang="en-US" sz="700" dirty="0"/>
                    </a:p>
                  </a:txBody>
                  <a:tcPr/>
                </a:tc>
                <a:tc>
                  <a:txBody>
                    <a:bodyPr/>
                    <a:lstStyle/>
                    <a:p>
                      <a:pPr algn="just"/>
                      <a:endParaRPr lang="en-US" sz="700" dirty="0"/>
                    </a:p>
                  </a:txBody>
                  <a:tcPr/>
                </a:tc>
                <a:tc>
                  <a:txBody>
                    <a:bodyPr/>
                    <a:lstStyle/>
                    <a:p>
                      <a:endParaRPr lang="en-US" sz="700" dirty="0"/>
                    </a:p>
                  </a:txBody>
                  <a:tcPr/>
                </a:tc>
                <a:tc>
                  <a:txBody>
                    <a:bodyPr/>
                    <a:lstStyle/>
                    <a:p>
                      <a:pPr algn="ctr"/>
                      <a:r>
                        <a:rPr lang="en-US" sz="700" dirty="0" smtClean="0"/>
                        <a:t>YES</a:t>
                      </a:r>
                      <a:endParaRPr lang="en-US" sz="700" dirty="0"/>
                    </a:p>
                  </a:txBody>
                  <a:tcPr/>
                </a:tc>
                <a:tc>
                  <a:txBody>
                    <a:bodyPr/>
                    <a:lstStyle/>
                    <a:p>
                      <a:endParaRPr lang="en-US" sz="700" dirty="0"/>
                    </a:p>
                  </a:txBody>
                  <a:tcPr/>
                </a:tc>
              </a:tr>
              <a:tr h="294393">
                <a:tc>
                  <a:txBody>
                    <a:bodyPr/>
                    <a:lstStyle/>
                    <a:p>
                      <a:r>
                        <a:rPr lang="en-US" sz="700" dirty="0" smtClean="0"/>
                        <a:t>Stream&lt;R&gt; </a:t>
                      </a:r>
                      <a:r>
                        <a:rPr lang="en-CA" sz="700" b="0" i="0" u="none" strike="noStrike" kern="1200" baseline="0" dirty="0" smtClean="0">
                          <a:solidFill>
                            <a:schemeClr val="dk1"/>
                          </a:solidFill>
                          <a:latin typeface="+mn-lt"/>
                          <a:ea typeface="+mn-ea"/>
                          <a:cs typeface="+mn-cs"/>
                        </a:rPr>
                        <a:t>Stream.</a:t>
                      </a:r>
                      <a:r>
                        <a:rPr lang="en-US" sz="700" dirty="0" err="1" smtClean="0"/>
                        <a:t>flatMap</a:t>
                      </a:r>
                      <a:r>
                        <a:rPr lang="en-US" sz="700" dirty="0" smtClean="0"/>
                        <a:t>(Function&lt;? super T,? extends Stream&lt;? extends R&gt;&gt; mapper)</a:t>
                      </a:r>
                      <a:endParaRPr lang="en-US" sz="700" dirty="0"/>
                    </a:p>
                  </a:txBody>
                  <a:tcPr/>
                </a:tc>
                <a:tc>
                  <a:txBody>
                    <a:bodyPr/>
                    <a:lstStyle/>
                    <a:p>
                      <a:pPr algn="just"/>
                      <a:r>
                        <a:rPr lang="en-US" sz="700" dirty="0" smtClean="0"/>
                        <a:t>Each mapped stream is closed after its contents have been placed into this stream. (If a mapped stream is null, an empty stream is used, instead.)</a:t>
                      </a:r>
                      <a:endParaRPr lang="en-US" sz="700" dirty="0"/>
                    </a:p>
                  </a:txBody>
                  <a:tcPr/>
                </a:tc>
                <a:tc>
                  <a:txBody>
                    <a:bodyPr/>
                    <a:lstStyle/>
                    <a:p>
                      <a:endParaRPr lang="en-US" sz="700" dirty="0"/>
                    </a:p>
                  </a:txBody>
                  <a:tcPr/>
                </a:tc>
                <a:tc>
                  <a:txBody>
                    <a:bodyPr/>
                    <a:lstStyle/>
                    <a:p>
                      <a:pPr algn="ctr"/>
                      <a:r>
                        <a:rPr lang="en-US" sz="700" dirty="0" smtClean="0"/>
                        <a:t>YES</a:t>
                      </a:r>
                      <a:endParaRPr lang="en-US" sz="700" dirty="0"/>
                    </a:p>
                  </a:txBody>
                  <a:tcPr/>
                </a:tc>
                <a:tc>
                  <a:txBody>
                    <a:bodyPr/>
                    <a:lstStyle/>
                    <a:p>
                      <a:endParaRPr lang="en-US" sz="700" dirty="0"/>
                    </a:p>
                  </a:txBody>
                  <a:tcPr/>
                </a:tc>
              </a:tr>
              <a:tr h="202139">
                <a:tc>
                  <a:txBody>
                    <a:bodyPr/>
                    <a:lstStyle/>
                    <a:p>
                      <a:r>
                        <a:rPr lang="en-CA" sz="700" b="0" i="0" u="none" strike="noStrike" kern="1200" baseline="0" dirty="0" smtClean="0">
                          <a:solidFill>
                            <a:schemeClr val="dk1"/>
                          </a:solidFill>
                          <a:latin typeface="+mn-lt"/>
                          <a:ea typeface="+mn-ea"/>
                          <a:cs typeface="+mn-cs"/>
                        </a:rPr>
                        <a:t>Stream&lt;T&gt; </a:t>
                      </a:r>
                      <a:r>
                        <a:rPr lang="en-CA" sz="700" b="0" i="0" u="none" strike="noStrike" kern="1200" baseline="0" dirty="0" err="1" smtClean="0">
                          <a:solidFill>
                            <a:schemeClr val="dk1"/>
                          </a:solidFill>
                          <a:latin typeface="+mn-lt"/>
                          <a:ea typeface="+mn-ea"/>
                          <a:cs typeface="+mn-cs"/>
                        </a:rPr>
                        <a:t>Stream.limit</a:t>
                      </a:r>
                      <a:r>
                        <a:rPr lang="en-CA" sz="700" b="0" i="0" u="none" strike="noStrike" kern="1200" baseline="0" dirty="0" smtClean="0">
                          <a:solidFill>
                            <a:schemeClr val="dk1"/>
                          </a:solidFill>
                          <a:latin typeface="+mn-lt"/>
                          <a:ea typeface="+mn-ea"/>
                          <a:cs typeface="+mn-cs"/>
                        </a:rPr>
                        <a:t>(</a:t>
                      </a:r>
                      <a:r>
                        <a:rPr lang="en-CA" sz="700" b="0" i="0" u="none" strike="noStrike" kern="1200" baseline="0" dirty="0" err="1" smtClean="0">
                          <a:solidFill>
                            <a:schemeClr val="dk1"/>
                          </a:solidFill>
                          <a:latin typeface="+mn-lt"/>
                          <a:ea typeface="+mn-ea"/>
                          <a:cs typeface="+mn-cs"/>
                        </a:rPr>
                        <a:t>int</a:t>
                      </a:r>
                      <a:r>
                        <a:rPr lang="en-CA" sz="700" b="0" i="0" u="none" strike="noStrike" kern="1200" baseline="0" dirty="0" smtClean="0">
                          <a:solidFill>
                            <a:schemeClr val="dk1"/>
                          </a:solidFill>
                          <a:latin typeface="+mn-lt"/>
                          <a:ea typeface="+mn-ea"/>
                          <a:cs typeface="+mn-cs"/>
                        </a:rPr>
                        <a:t> </a:t>
                      </a:r>
                      <a:r>
                        <a:rPr lang="en-CA" sz="700" b="0" i="0" u="none" strike="noStrike" kern="1200" baseline="0" dirty="0" err="1" smtClean="0">
                          <a:solidFill>
                            <a:schemeClr val="dk1"/>
                          </a:solidFill>
                          <a:latin typeface="+mn-lt"/>
                          <a:ea typeface="+mn-ea"/>
                          <a:cs typeface="+mn-cs"/>
                        </a:rPr>
                        <a:t>maxSize</a:t>
                      </a:r>
                      <a:r>
                        <a:rPr lang="en-CA" sz="700" b="0" i="0" u="none" strike="noStrike" kern="1200" baseline="0" dirty="0" smtClean="0">
                          <a:solidFill>
                            <a:schemeClr val="dk1"/>
                          </a:solidFill>
                          <a:latin typeface="+mn-lt"/>
                          <a:ea typeface="+mn-ea"/>
                          <a:cs typeface="+mn-cs"/>
                        </a:rPr>
                        <a:t>)</a:t>
                      </a:r>
                      <a:endParaRPr lang="en-US" sz="700" dirty="0"/>
                    </a:p>
                  </a:txBody>
                  <a:tcPr/>
                </a:tc>
                <a:tc>
                  <a:txBody>
                    <a:bodyPr/>
                    <a:lstStyle/>
                    <a:p>
                      <a:pPr algn="just"/>
                      <a:r>
                        <a:rPr lang="en-US" sz="700" u="sng" dirty="0" smtClean="0"/>
                        <a:t>API Note:</a:t>
                      </a:r>
                      <a:r>
                        <a:rPr lang="en-US" sz="700" dirty="0" smtClean="0"/>
                        <a:t> While limit() is generally a cheap operation on sequential stream pipelines, it can be quite expensive on ordered // pipelines, especially for large values of </a:t>
                      </a:r>
                      <a:r>
                        <a:rPr lang="en-US" sz="700" dirty="0" err="1" smtClean="0"/>
                        <a:t>maxSize</a:t>
                      </a:r>
                      <a:r>
                        <a:rPr lang="en-US" sz="700" dirty="0" smtClean="0"/>
                        <a:t>, since limit(n) is constrained to return not just any n elements, but the first n elements in the encounter order.</a:t>
                      </a:r>
                      <a:endParaRPr lang="en-US" sz="700" dirty="0"/>
                    </a:p>
                  </a:txBody>
                  <a:tcPr/>
                </a:tc>
                <a:tc>
                  <a:txBody>
                    <a:bodyPr/>
                    <a:lstStyle/>
                    <a:p>
                      <a:pPr algn="ctr"/>
                      <a:r>
                        <a:rPr lang="en-US" sz="700" dirty="0" smtClean="0"/>
                        <a:t>YES</a:t>
                      </a:r>
                      <a:endParaRPr lang="en-US" sz="700" dirty="0"/>
                    </a:p>
                  </a:txBody>
                  <a:tcPr/>
                </a:tc>
                <a:tc>
                  <a:txBody>
                    <a:bodyPr/>
                    <a:lstStyle/>
                    <a:p>
                      <a:pPr algn="ctr"/>
                      <a:endParaRPr lang="en-US" sz="700" dirty="0"/>
                    </a:p>
                  </a:txBody>
                  <a:tcPr/>
                </a:tc>
                <a:tc>
                  <a:txBody>
                    <a:bodyPr/>
                    <a:lstStyle/>
                    <a:p>
                      <a:pPr algn="ctr"/>
                      <a:r>
                        <a:rPr lang="en-US" sz="700" dirty="0" smtClean="0"/>
                        <a:t>YES</a:t>
                      </a:r>
                      <a:endParaRPr lang="en-US" sz="700" dirty="0"/>
                    </a:p>
                  </a:txBody>
                  <a:tcPr/>
                </a:tc>
              </a:tr>
              <a:tr h="294393">
                <a:tc>
                  <a:txBody>
                    <a:bodyPr/>
                    <a:lstStyle/>
                    <a:p>
                      <a:r>
                        <a:rPr lang="en-US" sz="700" dirty="0" smtClean="0"/>
                        <a:t>Stream&lt;R&gt; </a:t>
                      </a:r>
                      <a:r>
                        <a:rPr lang="en-CA" sz="700" b="0" i="0" u="none" strike="noStrike" kern="1200" baseline="0" dirty="0" smtClean="0">
                          <a:solidFill>
                            <a:schemeClr val="dk1"/>
                          </a:solidFill>
                          <a:latin typeface="+mn-lt"/>
                          <a:ea typeface="+mn-ea"/>
                          <a:cs typeface="+mn-cs"/>
                        </a:rPr>
                        <a:t>Stream.</a:t>
                      </a:r>
                      <a:r>
                        <a:rPr lang="en-US" sz="700" dirty="0" smtClean="0"/>
                        <a:t>map(Function&lt;? super T,? extends R&gt; mapper)</a:t>
                      </a:r>
                    </a:p>
                  </a:txBody>
                  <a:tcPr/>
                </a:tc>
                <a:tc>
                  <a:txBody>
                    <a:bodyPr/>
                    <a:lstStyle/>
                    <a:p>
                      <a:pPr algn="just"/>
                      <a:endParaRPr lang="en-US" sz="700" dirty="0"/>
                    </a:p>
                  </a:txBody>
                  <a:tcPr/>
                </a:tc>
                <a:tc>
                  <a:txBody>
                    <a:bodyPr/>
                    <a:lstStyle/>
                    <a:p>
                      <a:endParaRPr lang="en-US" sz="700" dirty="0"/>
                    </a:p>
                  </a:txBody>
                  <a:tcPr/>
                </a:tc>
                <a:tc>
                  <a:txBody>
                    <a:bodyPr/>
                    <a:lstStyle/>
                    <a:p>
                      <a:pPr algn="ctr"/>
                      <a:r>
                        <a:rPr lang="en-US" sz="700" dirty="0" smtClean="0"/>
                        <a:t>YES</a:t>
                      </a:r>
                      <a:endParaRPr lang="en-US" sz="700" dirty="0"/>
                    </a:p>
                  </a:txBody>
                  <a:tcPr/>
                </a:tc>
                <a:tc>
                  <a:txBody>
                    <a:bodyPr/>
                    <a:lstStyle/>
                    <a:p>
                      <a:endParaRPr lang="en-US" sz="700" dirty="0"/>
                    </a:p>
                  </a:txBody>
                  <a:tcPr/>
                </a:tc>
              </a:tr>
              <a:tr h="305336">
                <a:tc>
                  <a:txBody>
                    <a:bodyPr/>
                    <a:lstStyle/>
                    <a:p>
                      <a:r>
                        <a:rPr lang="en-US" sz="700" dirty="0" smtClean="0"/>
                        <a:t>Stream&lt;T&gt; </a:t>
                      </a:r>
                      <a:r>
                        <a:rPr lang="en-CA" sz="700" b="0" i="0" u="none" strike="noStrike" kern="1200" baseline="0" dirty="0" smtClean="0">
                          <a:solidFill>
                            <a:schemeClr val="dk1"/>
                          </a:solidFill>
                          <a:latin typeface="+mn-lt"/>
                          <a:ea typeface="+mn-ea"/>
                          <a:cs typeface="+mn-cs"/>
                        </a:rPr>
                        <a:t>Stream.</a:t>
                      </a:r>
                      <a:r>
                        <a:rPr lang="en-US" sz="700" dirty="0" smtClean="0"/>
                        <a:t>peek(Consumer&lt;? super T&gt; action)</a:t>
                      </a:r>
                    </a:p>
                  </a:txBody>
                  <a:tcPr/>
                </a:tc>
                <a:tc>
                  <a:txBody>
                    <a:bodyPr/>
                    <a:lstStyle/>
                    <a:p>
                      <a:pPr algn="just"/>
                      <a:r>
                        <a:rPr lang="en-US" sz="700" dirty="0" smtClean="0"/>
                        <a:t>For // stream pipelines, the action may be called at whatever time and in whatever thread the element is made available by the upstream operation. If the action modifies shared state, it is responsible for providing the required synchronization.</a:t>
                      </a:r>
                    </a:p>
                    <a:p>
                      <a:pPr algn="just"/>
                      <a:r>
                        <a:rPr lang="en-US" sz="700" u="sng" dirty="0" smtClean="0"/>
                        <a:t>API Note:</a:t>
                      </a:r>
                      <a:r>
                        <a:rPr lang="en-US" sz="700" dirty="0" smtClean="0"/>
                        <a:t> This method exists mainly to support debugging, where you want to see the elements as they flow past a certain point in a pipeline.</a:t>
                      </a:r>
                      <a:endParaRPr lang="en-US" sz="700" dirty="0"/>
                    </a:p>
                  </a:txBody>
                  <a:tcPr/>
                </a:tc>
                <a:tc>
                  <a:txBody>
                    <a:bodyPr/>
                    <a:lstStyle/>
                    <a:p>
                      <a:endParaRPr lang="en-US" sz="700" dirty="0"/>
                    </a:p>
                  </a:txBody>
                  <a:tcPr/>
                </a:tc>
                <a:tc>
                  <a:txBody>
                    <a:bodyPr/>
                    <a:lstStyle/>
                    <a:p>
                      <a:pPr algn="ctr"/>
                      <a:r>
                        <a:rPr lang="en-US" sz="700" dirty="0" smtClean="0"/>
                        <a:t>YES</a:t>
                      </a:r>
                      <a:endParaRPr lang="en-US" sz="700" dirty="0"/>
                    </a:p>
                  </a:txBody>
                  <a:tcPr/>
                </a:tc>
                <a:tc>
                  <a:txBody>
                    <a:bodyPr/>
                    <a:lstStyle/>
                    <a:p>
                      <a:endParaRPr lang="en-US" sz="700" dirty="0"/>
                    </a:p>
                  </a:txBody>
                  <a:tcPr/>
                </a:tc>
              </a:tr>
              <a:tr h="196262">
                <a:tc>
                  <a:txBody>
                    <a:bodyPr/>
                    <a:lstStyle/>
                    <a:p>
                      <a:r>
                        <a:rPr lang="en-CA" sz="700" b="0" i="0" u="none" strike="noStrike" kern="1200" baseline="0" dirty="0" smtClean="0">
                          <a:solidFill>
                            <a:schemeClr val="dk1"/>
                          </a:solidFill>
                          <a:latin typeface="+mn-lt"/>
                          <a:ea typeface="+mn-ea"/>
                          <a:cs typeface="+mn-cs"/>
                        </a:rPr>
                        <a:t>Stream&lt;T&gt; Stream.</a:t>
                      </a:r>
                      <a:r>
                        <a:rPr lang="en-US" sz="700" dirty="0" smtClean="0"/>
                        <a:t>skip(long n)</a:t>
                      </a:r>
                      <a:endParaRPr lang="en-US" sz="700" dirty="0"/>
                    </a:p>
                  </a:txBody>
                  <a:tcPr/>
                </a:tc>
                <a:tc>
                  <a:txBody>
                    <a:bodyPr/>
                    <a:lstStyle/>
                    <a:p>
                      <a:pPr algn="just"/>
                      <a:r>
                        <a:rPr lang="en-US" sz="700" u="sng" dirty="0" smtClean="0"/>
                        <a:t>API Note:</a:t>
                      </a:r>
                      <a:r>
                        <a:rPr lang="en-US" sz="700" dirty="0" smtClean="0"/>
                        <a:t> While skip() is generally a cheap operation on sequential stream pipelines, it can be quite expensive on ordered // pipelines, especially for large values of n, since skip(n) is constrained to skip not just any n elements, but the first n elements in the encounter order.</a:t>
                      </a:r>
                      <a:endParaRPr lang="en-US" sz="700" dirty="0"/>
                    </a:p>
                  </a:txBody>
                  <a:tcPr/>
                </a:tc>
                <a:tc>
                  <a:txBody>
                    <a:bodyPr/>
                    <a:lstStyle/>
                    <a:p>
                      <a:pPr algn="ctr"/>
                      <a:r>
                        <a:rPr lang="en-US" sz="700" dirty="0" smtClean="0"/>
                        <a:t>YES</a:t>
                      </a:r>
                      <a:endParaRPr lang="en-US" sz="700" dirty="0"/>
                    </a:p>
                  </a:txBody>
                  <a:tcPr/>
                </a:tc>
                <a:tc>
                  <a:txBody>
                    <a:bodyPr/>
                    <a:lstStyle/>
                    <a:p>
                      <a:pPr algn="ctr"/>
                      <a:endParaRPr lang="en-US" sz="700" dirty="0"/>
                    </a:p>
                  </a:txBody>
                  <a:tcPr/>
                </a:tc>
                <a:tc>
                  <a:txBody>
                    <a:bodyPr/>
                    <a:lstStyle/>
                    <a:p>
                      <a:endParaRPr lang="en-US" sz="700" dirty="0"/>
                    </a:p>
                  </a:txBody>
                  <a:tcPr/>
                </a:tc>
              </a:tr>
              <a:tr h="197804">
                <a:tc>
                  <a:txBody>
                    <a:bodyPr/>
                    <a:lstStyle/>
                    <a:p>
                      <a:r>
                        <a:rPr lang="en-CA" sz="700" b="0" i="0" u="none" strike="noStrike" kern="1200" baseline="0" dirty="0" smtClean="0">
                          <a:solidFill>
                            <a:schemeClr val="dk1"/>
                          </a:solidFill>
                          <a:latin typeface="+mn-lt"/>
                          <a:ea typeface="+mn-ea"/>
                          <a:cs typeface="+mn-cs"/>
                        </a:rPr>
                        <a:t>Stream&lt;T&gt; Stream.</a:t>
                      </a:r>
                      <a:r>
                        <a:rPr lang="en-US" sz="700" dirty="0" smtClean="0"/>
                        <a:t>sorted()</a:t>
                      </a:r>
                      <a:endParaRPr lang="en-US" sz="700" dirty="0"/>
                    </a:p>
                  </a:txBody>
                  <a:tcPr/>
                </a:tc>
                <a:tc>
                  <a:txBody>
                    <a:bodyPr/>
                    <a:lstStyle/>
                    <a:p>
                      <a:pPr algn="just"/>
                      <a:endParaRPr lang="en-US" sz="700" dirty="0"/>
                    </a:p>
                  </a:txBody>
                  <a:tcPr/>
                </a:tc>
                <a:tc>
                  <a:txBody>
                    <a:bodyPr/>
                    <a:lstStyle/>
                    <a:p>
                      <a:pPr algn="ctr"/>
                      <a:r>
                        <a:rPr lang="en-US" sz="700" dirty="0" smtClean="0"/>
                        <a:t>YES</a:t>
                      </a:r>
                      <a:endParaRPr lang="en-US" sz="700" dirty="0"/>
                    </a:p>
                  </a:txBody>
                  <a:tcPr/>
                </a:tc>
                <a:tc>
                  <a:txBody>
                    <a:bodyPr/>
                    <a:lstStyle/>
                    <a:p>
                      <a:pPr algn="ctr"/>
                      <a:endParaRPr lang="en-US" sz="700" dirty="0"/>
                    </a:p>
                  </a:txBody>
                  <a:tcPr/>
                </a:tc>
                <a:tc>
                  <a:txBody>
                    <a:bodyPr/>
                    <a:lstStyle/>
                    <a:p>
                      <a:endParaRPr lang="en-US" sz="700" dirty="0"/>
                    </a:p>
                  </a:txBody>
                  <a:tcPr/>
                </a:tc>
              </a:tr>
              <a:tr h="138145">
                <a:tc>
                  <a:txBody>
                    <a:bodyPr/>
                    <a:lstStyle/>
                    <a:p>
                      <a:r>
                        <a:rPr lang="en-CA" sz="700" b="0" i="0" u="none" strike="noStrike" kern="1200" baseline="0" dirty="0" smtClean="0">
                          <a:solidFill>
                            <a:schemeClr val="dk1"/>
                          </a:solidFill>
                          <a:latin typeface="+mn-lt"/>
                          <a:ea typeface="+mn-ea"/>
                          <a:cs typeface="+mn-cs"/>
                        </a:rPr>
                        <a:t>Stream&lt;T&gt; </a:t>
                      </a:r>
                      <a:r>
                        <a:rPr lang="en-CA" sz="700" b="0" i="0" u="none" strike="noStrike" kern="1200" baseline="0" dirty="0" err="1" smtClean="0">
                          <a:solidFill>
                            <a:schemeClr val="dk1"/>
                          </a:solidFill>
                          <a:latin typeface="+mn-lt"/>
                          <a:ea typeface="+mn-ea"/>
                          <a:cs typeface="+mn-cs"/>
                        </a:rPr>
                        <a:t>Stream.sorted</a:t>
                      </a:r>
                      <a:r>
                        <a:rPr lang="en-CA" sz="700" b="0" i="0" u="none" strike="noStrike" kern="1200" baseline="0" dirty="0" smtClean="0">
                          <a:solidFill>
                            <a:schemeClr val="dk1"/>
                          </a:solidFill>
                          <a:latin typeface="+mn-lt"/>
                          <a:ea typeface="+mn-ea"/>
                          <a:cs typeface="+mn-cs"/>
                        </a:rPr>
                        <a:t>(Comparator&lt;? super T&gt; comparator)</a:t>
                      </a:r>
                      <a:endParaRPr lang="en-US" sz="700" dirty="0"/>
                    </a:p>
                  </a:txBody>
                  <a:tcPr/>
                </a:tc>
                <a:tc>
                  <a:txBody>
                    <a:bodyPr/>
                    <a:lstStyle/>
                    <a:p>
                      <a:pPr algn="just"/>
                      <a:endParaRPr lang="en-US" sz="700" dirty="0"/>
                    </a:p>
                  </a:txBody>
                  <a:tcPr/>
                </a:tc>
                <a:tc>
                  <a:txBody>
                    <a:bodyPr/>
                    <a:lstStyle/>
                    <a:p>
                      <a:pPr algn="ctr"/>
                      <a:r>
                        <a:rPr lang="en-US" sz="700" dirty="0" smtClean="0"/>
                        <a:t>YES</a:t>
                      </a:r>
                      <a:endParaRPr lang="en-US" sz="7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700" smtClean="0"/>
                        <a:t>YES</a:t>
                      </a:r>
                    </a:p>
                    <a:p>
                      <a:pPr algn="ctr"/>
                      <a:endParaRPr lang="en-US" sz="700" dirty="0"/>
                    </a:p>
                  </a:txBody>
                  <a:tcPr/>
                </a:tc>
                <a:tc>
                  <a:txBody>
                    <a:bodyPr/>
                    <a:lstStyle/>
                    <a:p>
                      <a:endParaRPr lang="en-US" sz="700" dirty="0"/>
                    </a:p>
                  </a:txBody>
                  <a:tcPr/>
                </a:tc>
              </a:tr>
              <a:tr h="207979">
                <a:tc>
                  <a:txBody>
                    <a:bodyPr/>
                    <a:lstStyle/>
                    <a:p>
                      <a:r>
                        <a:rPr lang="en-US" sz="700" dirty="0" smtClean="0"/>
                        <a:t>&lt;U&gt; Stream&lt;U&gt; Double/</a:t>
                      </a:r>
                      <a:r>
                        <a:rPr lang="en-US" sz="700" dirty="0" err="1" smtClean="0"/>
                        <a:t>Int</a:t>
                      </a:r>
                      <a:r>
                        <a:rPr lang="en-US" sz="700" dirty="0" smtClean="0"/>
                        <a:t>/</a:t>
                      </a:r>
                      <a:r>
                        <a:rPr lang="en-US" sz="700" dirty="0" err="1" smtClean="0"/>
                        <a:t>LongStream.mapToInt</a:t>
                      </a:r>
                      <a:r>
                        <a:rPr lang="en-US" sz="700" dirty="0" smtClean="0"/>
                        <a:t>/Long/Double (Double/</a:t>
                      </a:r>
                      <a:r>
                        <a:rPr lang="en-US" sz="700" dirty="0" err="1" smtClean="0"/>
                        <a:t>Int</a:t>
                      </a:r>
                      <a:r>
                        <a:rPr lang="en-US" sz="700" dirty="0" smtClean="0"/>
                        <a:t>/</a:t>
                      </a:r>
                      <a:r>
                        <a:rPr lang="en-US" sz="700" dirty="0" err="1" smtClean="0"/>
                        <a:t>LongFunction</a:t>
                      </a:r>
                      <a:r>
                        <a:rPr lang="en-US" sz="700" dirty="0" smtClean="0"/>
                        <a:t>&lt;? extends U&gt; mapper)</a:t>
                      </a:r>
                      <a:endParaRPr lang="en-US" sz="700" dirty="0"/>
                    </a:p>
                  </a:txBody>
                  <a:tcPr/>
                </a:tc>
                <a:tc>
                  <a:txBody>
                    <a:bodyPr/>
                    <a:lstStyle/>
                    <a:p>
                      <a:pPr algn="just"/>
                      <a:endParaRPr lang="en-US" sz="700" dirty="0"/>
                    </a:p>
                  </a:txBody>
                  <a:tcPr/>
                </a:tc>
                <a:tc>
                  <a:txBody>
                    <a:bodyPr/>
                    <a:lstStyle/>
                    <a:p>
                      <a:pPr algn="ctr"/>
                      <a:endParaRPr lang="en-US" sz="700" dirty="0"/>
                    </a:p>
                  </a:txBody>
                  <a:tcPr/>
                </a:tc>
                <a:tc>
                  <a:txBody>
                    <a:bodyPr/>
                    <a:lstStyle/>
                    <a:p>
                      <a:pPr algn="ctr"/>
                      <a:r>
                        <a:rPr lang="en-US" sz="700" dirty="0" smtClean="0"/>
                        <a:t>YES</a:t>
                      </a:r>
                      <a:endParaRPr lang="en-US" sz="700" dirty="0"/>
                    </a:p>
                  </a:txBody>
                  <a:tcPr/>
                </a:tc>
                <a:tc>
                  <a:txBody>
                    <a:bodyPr/>
                    <a:lstStyle/>
                    <a:p>
                      <a:endParaRPr lang="en-US" sz="700" dirty="0"/>
                    </a:p>
                  </a:txBody>
                  <a:tcPr/>
                </a:tc>
              </a:tr>
              <a:tr h="277225">
                <a:tc>
                  <a:txBody>
                    <a:bodyPr/>
                    <a:lstStyle/>
                    <a:p>
                      <a:r>
                        <a:rPr lang="en-US" sz="700" dirty="0" smtClean="0"/>
                        <a:t>&lt;U&gt; Stream&lt;U&gt; Double/</a:t>
                      </a:r>
                      <a:r>
                        <a:rPr lang="en-US" sz="700" dirty="0" err="1" smtClean="0"/>
                        <a:t>Int</a:t>
                      </a:r>
                      <a:r>
                        <a:rPr lang="en-US" sz="700" dirty="0" smtClean="0"/>
                        <a:t>/</a:t>
                      </a:r>
                      <a:r>
                        <a:rPr lang="en-US" sz="700" dirty="0" err="1" smtClean="0"/>
                        <a:t>LongStream.flatMapToInt</a:t>
                      </a:r>
                      <a:r>
                        <a:rPr lang="en-US" sz="700" dirty="0" smtClean="0"/>
                        <a:t>/Long/Double (Double/</a:t>
                      </a:r>
                      <a:r>
                        <a:rPr lang="en-US" sz="700" dirty="0" err="1" smtClean="0"/>
                        <a:t>Int</a:t>
                      </a:r>
                      <a:r>
                        <a:rPr lang="en-US" sz="700" dirty="0" smtClean="0"/>
                        <a:t>/</a:t>
                      </a:r>
                      <a:r>
                        <a:rPr lang="en-US" sz="700" dirty="0" err="1" smtClean="0"/>
                        <a:t>LongFunction</a:t>
                      </a:r>
                      <a:r>
                        <a:rPr lang="en-US" sz="700" dirty="0" smtClean="0"/>
                        <a:t>&lt;? extends U&gt; mapper)</a:t>
                      </a:r>
                      <a:endParaRPr lang="en-US" sz="700" dirty="0"/>
                    </a:p>
                  </a:txBody>
                  <a:tcPr/>
                </a:tc>
                <a:tc>
                  <a:txBody>
                    <a:bodyPr/>
                    <a:lstStyle/>
                    <a:p>
                      <a:pPr algn="just"/>
                      <a:r>
                        <a:rPr lang="en-US" sz="700" dirty="0" smtClean="0"/>
                        <a:t>Each mapped stream is closed after its contents have been placed into this stream. (If a mapped stream is null an empty stream is used, instead.) </a:t>
                      </a:r>
                      <a:endParaRPr lang="en-US" sz="700" dirty="0"/>
                    </a:p>
                  </a:txBody>
                  <a:tcPr/>
                </a:tc>
                <a:tc>
                  <a:txBody>
                    <a:bodyPr/>
                    <a:lstStyle/>
                    <a:p>
                      <a:pPr algn="ctr"/>
                      <a:endParaRPr lang="en-US" sz="700" dirty="0"/>
                    </a:p>
                  </a:txBody>
                  <a:tcPr/>
                </a:tc>
                <a:tc>
                  <a:txBody>
                    <a:bodyPr/>
                    <a:lstStyle/>
                    <a:p>
                      <a:pPr algn="ctr"/>
                      <a:r>
                        <a:rPr lang="en-US" sz="700" dirty="0" smtClean="0"/>
                        <a:t>YES</a:t>
                      </a:r>
                      <a:endParaRPr lang="en-US" sz="700" dirty="0"/>
                    </a:p>
                  </a:txBody>
                  <a:tcPr/>
                </a:tc>
                <a:tc>
                  <a:txBody>
                    <a:bodyPr/>
                    <a:lstStyle/>
                    <a:p>
                      <a:endParaRPr lang="en-US" sz="700" dirty="0"/>
                    </a:p>
                  </a:txBody>
                  <a:tcPr/>
                </a:tc>
              </a:tr>
            </a:tbl>
          </a:graphicData>
        </a:graphic>
      </p:graphicFrame>
    </p:spTree>
    <p:extLst>
      <p:ext uri="{BB962C8B-B14F-4D97-AF65-F5344CB8AC3E}">
        <p14:creationId xmlns:p14="http://schemas.microsoft.com/office/powerpoint/2010/main" val="3438917190"/>
      </p:ext>
    </p:extLst>
  </p:cSld>
  <p:clrMapOvr>
    <a:masterClrMapping/>
  </p:clrMapOvr>
  <p:transition spd="med" advTm="12000"/>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3 : Q&amp;A</a:t>
            </a:r>
            <a:endParaRPr lang="en-US" dirty="0"/>
          </a:p>
        </p:txBody>
      </p:sp>
      <p:sp>
        <p:nvSpPr>
          <p:cNvPr id="87043" name="Rectangle 3"/>
          <p:cNvSpPr>
            <a:spLocks noGrp="1" noChangeArrowheads="1"/>
          </p:cNvSpPr>
          <p:nvPr>
            <p:ph idx="1"/>
          </p:nvPr>
        </p:nvSpPr>
        <p:spPr>
          <a:xfrm>
            <a:off x="527050" y="976544"/>
            <a:ext cx="8086725" cy="5433133"/>
          </a:xfrm>
        </p:spPr>
        <p:txBody>
          <a:bodyPr/>
          <a:lstStyle/>
          <a:p>
            <a:pPr marL="342900" indent="-342900">
              <a:buFont typeface="+mj-lt"/>
              <a:buAutoNum type="arabicPeriod"/>
            </a:pPr>
            <a:r>
              <a:rPr lang="en-US" sz="1300" dirty="0" smtClean="0">
                <a:solidFill>
                  <a:srgbClr val="FF0000"/>
                </a:solidFill>
              </a:rPr>
              <a:t>What is an intermediate operation?</a:t>
            </a:r>
          </a:p>
          <a:p>
            <a:pPr marL="342900" indent="-342900">
              <a:buFont typeface="+mj-lt"/>
              <a:buAutoNum type="arabicPeriod"/>
            </a:pPr>
            <a:r>
              <a:rPr lang="en-US" sz="1300" dirty="0" smtClean="0">
                <a:solidFill>
                  <a:srgbClr val="FF0000"/>
                </a:solidFill>
              </a:rPr>
              <a:t>How can you create a new intermediate operation?</a:t>
            </a:r>
          </a:p>
          <a:p>
            <a:pPr marL="342900" indent="-342900">
              <a:buFont typeface="+mj-lt"/>
              <a:buAutoNum type="arabicPeriod"/>
            </a:pPr>
            <a:r>
              <a:rPr lang="en-US" sz="1300" dirty="0" smtClean="0">
                <a:solidFill>
                  <a:srgbClr val="FF0000"/>
                </a:solidFill>
              </a:rPr>
              <a:t>What are the names of the different parts of the pipeline?</a:t>
            </a:r>
          </a:p>
          <a:p>
            <a:pPr marL="342900" indent="-342900">
              <a:buFont typeface="+mj-lt"/>
              <a:buAutoNum type="arabicPeriod"/>
            </a:pPr>
            <a:r>
              <a:rPr lang="en-US" sz="1300" dirty="0" smtClean="0">
                <a:solidFill>
                  <a:srgbClr val="FF0000"/>
                </a:solidFill>
              </a:rPr>
              <a:t>What are the benefits of streams over collections?</a:t>
            </a:r>
          </a:p>
          <a:p>
            <a:pPr marL="342900" indent="-342900">
              <a:buFont typeface="+mj-lt"/>
              <a:buAutoNum type="arabicPeriod"/>
            </a:pPr>
            <a:r>
              <a:rPr lang="en-US" sz="1300" dirty="0" smtClean="0">
                <a:solidFill>
                  <a:srgbClr val="FF0000"/>
                </a:solidFill>
              </a:rPr>
              <a:t>How do you create a Stream from a Collection, an array, an individual object, multiple individual objects, from an enum?</a:t>
            </a:r>
          </a:p>
          <a:p>
            <a:pPr marL="342900" indent="-342900">
              <a:buFont typeface="+mj-lt"/>
              <a:buAutoNum type="arabicPeriod"/>
            </a:pPr>
            <a:r>
              <a:rPr lang="en-US" sz="1300" dirty="0" smtClean="0">
                <a:solidFill>
                  <a:srgbClr val="FF0000"/>
                </a:solidFill>
              </a:rPr>
              <a:t>Give examples of specialized streams?</a:t>
            </a:r>
          </a:p>
          <a:p>
            <a:pPr marL="342900" indent="-342900">
              <a:buFont typeface="+mj-lt"/>
              <a:buAutoNum type="arabicPeriod"/>
            </a:pPr>
            <a:r>
              <a:rPr lang="en-US" sz="1300" dirty="0" smtClean="0">
                <a:solidFill>
                  <a:srgbClr val="FF0000"/>
                </a:solidFill>
              </a:rPr>
              <a:t>What is the difference between an </a:t>
            </a:r>
            <a:r>
              <a:rPr lang="en-US" sz="1300" dirty="0" err="1" smtClean="0">
                <a:solidFill>
                  <a:srgbClr val="FF0000"/>
                </a:solidFill>
              </a:rPr>
              <a:t>IntStream</a:t>
            </a:r>
            <a:r>
              <a:rPr lang="en-US" sz="1300" dirty="0" smtClean="0">
                <a:solidFill>
                  <a:srgbClr val="FF0000"/>
                </a:solidFill>
              </a:rPr>
              <a:t> and a Stream&lt;Integer&gt;?</a:t>
            </a:r>
          </a:p>
          <a:p>
            <a:pPr marL="342900" indent="-342900">
              <a:buFont typeface="+mj-lt"/>
              <a:buAutoNum type="arabicPeriod"/>
            </a:pPr>
            <a:r>
              <a:rPr lang="en-US" sz="1300" dirty="0" smtClean="0">
                <a:solidFill>
                  <a:srgbClr val="FF0000"/>
                </a:solidFill>
              </a:rPr>
              <a:t>What is laziness?</a:t>
            </a:r>
          </a:p>
          <a:p>
            <a:pPr marL="342900" indent="-342900">
              <a:buFont typeface="+mj-lt"/>
              <a:buAutoNum type="arabicPeriod"/>
            </a:pPr>
            <a:r>
              <a:rPr lang="en-US" sz="1300" dirty="0" smtClean="0">
                <a:solidFill>
                  <a:srgbClr val="FF0000"/>
                </a:solidFill>
              </a:rPr>
              <a:t>How could you prove the laziness in a pipeline?</a:t>
            </a:r>
          </a:p>
          <a:p>
            <a:pPr marL="342900" indent="-342900">
              <a:buFont typeface="+mj-lt"/>
              <a:buAutoNum type="arabicPeriod"/>
            </a:pPr>
            <a:r>
              <a:rPr lang="en-US" sz="1300" dirty="0" smtClean="0">
                <a:solidFill>
                  <a:srgbClr val="FF0000"/>
                </a:solidFill>
              </a:rPr>
              <a:t>How do you convert a stream of object to a stream of other objects?</a:t>
            </a:r>
          </a:p>
          <a:p>
            <a:pPr marL="342900" indent="-342900">
              <a:buFont typeface="+mj-lt"/>
              <a:buAutoNum type="arabicPeriod"/>
            </a:pPr>
            <a:r>
              <a:rPr lang="en-US" sz="1300" dirty="0">
                <a:solidFill>
                  <a:srgbClr val="FF0000"/>
                </a:solidFill>
              </a:rPr>
              <a:t>How do you convert an </a:t>
            </a:r>
            <a:r>
              <a:rPr lang="en-US" sz="1300" dirty="0" smtClean="0">
                <a:solidFill>
                  <a:srgbClr val="FF0000"/>
                </a:solidFill>
              </a:rPr>
              <a:t>object[] or Collection&lt;Object&gt; obtained from an object of the stream to another stream?</a:t>
            </a:r>
          </a:p>
          <a:p>
            <a:pPr marL="342900" indent="-342900">
              <a:buFont typeface="+mj-lt"/>
              <a:buAutoNum type="arabicPeriod"/>
            </a:pPr>
            <a:r>
              <a:rPr lang="en-US" sz="1300" dirty="0" smtClean="0">
                <a:solidFill>
                  <a:srgbClr val="FF0000"/>
                </a:solidFill>
              </a:rPr>
              <a:t>Give an example of filtering in a stream, a list and a set</a:t>
            </a:r>
          </a:p>
          <a:p>
            <a:pPr marL="342900" indent="-342900">
              <a:buFont typeface="+mj-lt"/>
              <a:buAutoNum type="arabicPeriod"/>
            </a:pPr>
            <a:r>
              <a:rPr lang="en-US" sz="1300" dirty="0" smtClean="0">
                <a:solidFill>
                  <a:srgbClr val="FF0000"/>
                </a:solidFill>
              </a:rPr>
              <a:t>Which intermediate operations use </a:t>
            </a:r>
            <a:r>
              <a:rPr lang="en-US" sz="1300" u="sng" dirty="0" smtClean="0">
                <a:solidFill>
                  <a:srgbClr val="FF0000"/>
                </a:solidFill>
              </a:rPr>
              <a:t>short-circuiting</a:t>
            </a:r>
            <a:r>
              <a:rPr lang="en-US" sz="1300" dirty="0" smtClean="0">
                <a:solidFill>
                  <a:srgbClr val="FF0000"/>
                </a:solidFill>
              </a:rPr>
              <a:t>?</a:t>
            </a:r>
          </a:p>
          <a:p>
            <a:pPr marL="342900" indent="-342900">
              <a:buFont typeface="+mj-lt"/>
              <a:buAutoNum type="arabicPeriod"/>
            </a:pPr>
            <a:r>
              <a:rPr lang="en-US" sz="1400" dirty="0">
                <a:solidFill>
                  <a:srgbClr val="FF0000"/>
                </a:solidFill>
              </a:rPr>
              <a:t>Can you write a stateless filter letting pass the elements 5 to 15?</a:t>
            </a:r>
            <a:endParaRPr lang="en-US" sz="1300" dirty="0" smtClean="0">
              <a:solidFill>
                <a:srgbClr val="FF0000"/>
              </a:solidFill>
            </a:endParaRPr>
          </a:p>
          <a:p>
            <a:pPr marL="342900" indent="-342900">
              <a:buFont typeface="+mj-lt"/>
              <a:buAutoNum type="arabicPeriod"/>
            </a:pPr>
            <a:r>
              <a:rPr lang="en-US" sz="1300" dirty="0" smtClean="0">
                <a:solidFill>
                  <a:srgbClr val="FF0000"/>
                </a:solidFill>
              </a:rPr>
              <a:t>How many times can you traverse a stream using a terminal operation?</a:t>
            </a:r>
          </a:p>
          <a:p>
            <a:pPr marL="342900" indent="-342900">
              <a:buFont typeface="+mj-lt"/>
              <a:buAutoNum type="arabicPeriod"/>
            </a:pPr>
            <a:r>
              <a:rPr lang="en-US" sz="1300" u="sng" dirty="0">
                <a:solidFill>
                  <a:srgbClr val="FF0000"/>
                </a:solidFill>
              </a:rPr>
              <a:t>Exercise:</a:t>
            </a:r>
            <a:r>
              <a:rPr lang="en-US" sz="1300" dirty="0">
                <a:solidFill>
                  <a:srgbClr val="FF0000"/>
                </a:solidFill>
              </a:rPr>
              <a:t> Read an Integer using the Console class then write the number added with 1 to 10 (use a method reference) then multiplied by 1 to 10</a:t>
            </a:r>
            <a:r>
              <a:rPr lang="en-US" sz="1300" dirty="0" smtClean="0">
                <a:solidFill>
                  <a:srgbClr val="FF0000"/>
                </a:solidFill>
              </a:rPr>
              <a:t>. TODO </a:t>
            </a:r>
            <a:endParaRPr lang="en-US" sz="1300" dirty="0">
              <a:solidFill>
                <a:srgbClr val="FF0000"/>
              </a:solidFill>
            </a:endParaRPr>
          </a:p>
          <a:p>
            <a:pPr marL="342900" indent="-342900">
              <a:buFont typeface="+mj-lt"/>
              <a:buAutoNum type="arabicPeriod"/>
            </a:pPr>
            <a:r>
              <a:rPr lang="en-US" sz="1300" u="sng" dirty="0" smtClean="0">
                <a:solidFill>
                  <a:srgbClr val="FF0000"/>
                </a:solidFill>
              </a:rPr>
              <a:t>Exercise:</a:t>
            </a:r>
            <a:r>
              <a:rPr lang="en-US" sz="1300" dirty="0" smtClean="0">
                <a:solidFill>
                  <a:srgbClr val="FF0000"/>
                </a:solidFill>
              </a:rPr>
              <a:t> Write the multiplication table (10x10) using streams. TODO </a:t>
            </a:r>
          </a:p>
          <a:p>
            <a:pPr marL="342900" indent="-342900">
              <a:buFont typeface="+mj-lt"/>
              <a:buAutoNum type="arabicPeriod"/>
            </a:pPr>
            <a:r>
              <a:rPr lang="en-US" sz="1300" u="sng" dirty="0" smtClean="0">
                <a:solidFill>
                  <a:srgbClr val="FF0000"/>
                </a:solidFill>
              </a:rPr>
              <a:t>Exercise:</a:t>
            </a:r>
            <a:r>
              <a:rPr lang="en-US" sz="1300" dirty="0" smtClean="0">
                <a:solidFill>
                  <a:srgbClr val="FF0000"/>
                </a:solidFill>
              </a:rPr>
              <a:t> How could you check if composition is used to simplify the pipeline processing?</a:t>
            </a:r>
          </a:p>
          <a:p>
            <a:pPr marL="342900" indent="-342900">
              <a:buFont typeface="+mj-lt"/>
              <a:buAutoNum type="arabicPeriod"/>
            </a:pPr>
            <a:r>
              <a:rPr lang="en-US" sz="1300" u="sng" dirty="0" smtClean="0">
                <a:solidFill>
                  <a:srgbClr val="FF0000"/>
                </a:solidFill>
              </a:rPr>
              <a:t>Exercise:</a:t>
            </a:r>
            <a:r>
              <a:rPr lang="en-US" sz="1300" dirty="0" smtClean="0">
                <a:solidFill>
                  <a:srgbClr val="FF0000"/>
                </a:solidFill>
              </a:rPr>
              <a:t> Unzip the Java 8 source code to see if </a:t>
            </a:r>
            <a:r>
              <a:rPr lang="en-US" sz="1300" dirty="0" err="1" smtClean="0">
                <a:solidFill>
                  <a:srgbClr val="FF0000"/>
                </a:solidFill>
              </a:rPr>
              <a:t>java.util.stream.Stream</a:t>
            </a:r>
            <a:r>
              <a:rPr lang="en-US" sz="1300" dirty="0" smtClean="0">
                <a:solidFill>
                  <a:srgbClr val="FF0000"/>
                </a:solidFill>
              </a:rPr>
              <a:t> is used in some API.</a:t>
            </a:r>
          </a:p>
        </p:txBody>
      </p:sp>
    </p:spTree>
    <p:extLst>
      <p:ext uri="{BB962C8B-B14F-4D97-AF65-F5344CB8AC3E}">
        <p14:creationId xmlns:p14="http://schemas.microsoft.com/office/powerpoint/2010/main" val="1089826264"/>
      </p:ext>
    </p:extLst>
  </p:cSld>
  <p:clrMapOvr>
    <a:masterClrMapping/>
  </p:clrMapOvr>
  <p:transition spd="med" advTm="12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7049" y="374650"/>
            <a:ext cx="8086725" cy="511175"/>
          </a:xfrm>
        </p:spPr>
        <p:txBody>
          <a:bodyPr/>
          <a:lstStyle/>
          <a:p>
            <a:r>
              <a:rPr lang="en-US" dirty="0" smtClean="0"/>
              <a:t>Topic 1-1 : Describe and develop Java </a:t>
            </a:r>
            <a:r>
              <a:rPr lang="en-US" dirty="0"/>
              <a:t>inner classes</a:t>
            </a:r>
            <a:endParaRPr lang="en-CA" dirty="0"/>
          </a:p>
        </p:txBody>
      </p:sp>
      <p:sp>
        <p:nvSpPr>
          <p:cNvPr id="4" name="Rectangle 3"/>
          <p:cNvSpPr/>
          <p:nvPr/>
        </p:nvSpPr>
        <p:spPr>
          <a:xfrm>
            <a:off x="284085" y="982177"/>
            <a:ext cx="8593585" cy="5478423"/>
          </a:xfrm>
          <a:prstGeom prst="rect">
            <a:avLst/>
          </a:prstGeom>
        </p:spPr>
        <p:txBody>
          <a:bodyPr wrap="square">
            <a:spAutoFit/>
          </a:bodyPr>
          <a:lstStyle/>
          <a:p>
            <a:pPr algn="l"/>
            <a:r>
              <a:rPr lang="en-US" sz="1400" dirty="0"/>
              <a:t>Describe Java inner classes and develop the code that uses Java inner classes (such as: nested class, static class, local class and anonymous classes</a:t>
            </a:r>
            <a:r>
              <a:rPr lang="en-US" sz="1400" dirty="0" smtClean="0"/>
              <a:t>)</a:t>
            </a:r>
          </a:p>
          <a:p>
            <a:pPr algn="l"/>
            <a:endParaRPr lang="en-US" sz="1400" dirty="0" smtClean="0"/>
          </a:p>
          <a:p>
            <a:pPr algn="l"/>
            <a:r>
              <a:rPr lang="en-US" sz="1400" dirty="0" smtClean="0"/>
              <a:t>Read </a:t>
            </a:r>
            <a:r>
              <a:rPr lang="en-US" sz="1400" dirty="0" smtClean="0">
                <a:hlinkClick r:id="rId2"/>
              </a:rPr>
              <a:t>http</a:t>
            </a:r>
            <a:r>
              <a:rPr lang="en-US" sz="1400" dirty="0">
                <a:hlinkClick r:id="rId2"/>
              </a:rPr>
              <a:t>://docs.oracle.com/javase/tutorial/java/javaOO/nested.html</a:t>
            </a:r>
            <a:endParaRPr lang="en-US" sz="1400" dirty="0"/>
          </a:p>
          <a:p>
            <a:pPr algn="l"/>
            <a:r>
              <a:rPr lang="en-US" sz="1400" dirty="0" smtClean="0"/>
              <a:t>Read </a:t>
            </a:r>
            <a:r>
              <a:rPr lang="en-US" sz="1400" dirty="0"/>
              <a:t>[J8IA] </a:t>
            </a:r>
            <a:r>
              <a:rPr lang="en-US" sz="1400" dirty="0" smtClean="0"/>
              <a:t>chapter 2.3 and [SCJP7] chapter 12</a:t>
            </a:r>
          </a:p>
          <a:p>
            <a:pPr algn="l"/>
            <a:r>
              <a:rPr lang="en-US" sz="1400" dirty="0" smtClean="0"/>
              <a:t>Watch the video and read the text on this </a:t>
            </a:r>
            <a:r>
              <a:rPr lang="en-US" sz="1400" dirty="0" smtClean="0">
                <a:hlinkClick r:id="rId3"/>
              </a:rPr>
              <a:t>link</a:t>
            </a:r>
            <a:r>
              <a:rPr lang="en-US" sz="1400" dirty="0" smtClean="0"/>
              <a:t>. TODO do it</a:t>
            </a:r>
          </a:p>
          <a:p>
            <a:pPr algn="l"/>
            <a:endParaRPr lang="en-US" sz="1400" dirty="0"/>
          </a:p>
          <a:p>
            <a:pPr marL="342900" indent="-342900" algn="l">
              <a:buFont typeface="Arial" panose="020B0604020202020204" pitchFamily="34" charset="0"/>
              <a:buChar char="•"/>
            </a:pPr>
            <a:r>
              <a:rPr lang="en-US" sz="1400" dirty="0"/>
              <a:t>Why to use them: encapsulation, grouping, organization, readability.</a:t>
            </a:r>
          </a:p>
          <a:p>
            <a:pPr marL="342900" indent="-342900" algn="l">
              <a:buFont typeface="Arial" panose="020B0604020202020204" pitchFamily="34" charset="0"/>
              <a:buChar char="•"/>
            </a:pPr>
            <a:r>
              <a:rPr lang="en-US" sz="1400" dirty="0"/>
              <a:t>From the outer class, initialize the instance with </a:t>
            </a:r>
            <a:r>
              <a:rPr lang="en-US" sz="1400" dirty="0" err="1">
                <a:solidFill>
                  <a:srgbClr val="8829C9"/>
                </a:solidFill>
              </a:rPr>
              <a:t>InnerClass</a:t>
            </a:r>
            <a:r>
              <a:rPr lang="en-US" sz="1400" dirty="0">
                <a:solidFill>
                  <a:srgbClr val="8829C9"/>
                </a:solidFill>
              </a:rPr>
              <a:t> inner = new </a:t>
            </a:r>
            <a:r>
              <a:rPr lang="en-US" sz="1400" dirty="0" err="1">
                <a:solidFill>
                  <a:srgbClr val="8829C9"/>
                </a:solidFill>
              </a:rPr>
              <a:t>InnerClass</a:t>
            </a:r>
            <a:r>
              <a:rPr lang="en-US" sz="1400" dirty="0">
                <a:solidFill>
                  <a:srgbClr val="8829C9"/>
                </a:solidFill>
              </a:rPr>
              <a:t>(); </a:t>
            </a:r>
            <a:r>
              <a:rPr lang="en-US" sz="1400" dirty="0"/>
              <a:t>and from the outside with </a:t>
            </a:r>
            <a:r>
              <a:rPr lang="en-US" sz="1400" dirty="0" err="1">
                <a:solidFill>
                  <a:srgbClr val="8829C9"/>
                </a:solidFill>
              </a:rPr>
              <a:t>OuterClass.InnerClass</a:t>
            </a:r>
            <a:r>
              <a:rPr lang="en-US" sz="1400" dirty="0">
                <a:solidFill>
                  <a:srgbClr val="8829C9"/>
                </a:solidFill>
              </a:rPr>
              <a:t> inner = </a:t>
            </a:r>
            <a:r>
              <a:rPr lang="en-US" sz="1400" dirty="0" err="1">
                <a:solidFill>
                  <a:srgbClr val="8829C9"/>
                </a:solidFill>
              </a:rPr>
              <a:t>outer.new</a:t>
            </a:r>
            <a:r>
              <a:rPr lang="en-US" sz="1400" dirty="0">
                <a:solidFill>
                  <a:srgbClr val="8829C9"/>
                </a:solidFill>
              </a:rPr>
              <a:t> </a:t>
            </a:r>
            <a:r>
              <a:rPr lang="en-US" sz="1400" dirty="0" err="1">
                <a:solidFill>
                  <a:srgbClr val="8829C9"/>
                </a:solidFill>
              </a:rPr>
              <a:t>InnerClass</a:t>
            </a:r>
            <a:r>
              <a:rPr lang="en-US" sz="1400" dirty="0">
                <a:solidFill>
                  <a:srgbClr val="8829C9"/>
                </a:solidFill>
              </a:rPr>
              <a:t>();</a:t>
            </a:r>
          </a:p>
          <a:p>
            <a:pPr marL="342900" indent="-342900" algn="l">
              <a:buFont typeface="Arial" panose="020B0604020202020204" pitchFamily="34" charset="0"/>
              <a:buChar char="•"/>
            </a:pPr>
            <a:r>
              <a:rPr lang="en-US" sz="1400" dirty="0"/>
              <a:t>The inner class has access to the methods </a:t>
            </a:r>
            <a:r>
              <a:rPr lang="en-US" sz="1400" dirty="0" smtClean="0"/>
              <a:t>and fields of </a:t>
            </a:r>
            <a:r>
              <a:rPr lang="en-US" sz="1400" dirty="0"/>
              <a:t>the </a:t>
            </a:r>
            <a:r>
              <a:rPr lang="en-US" sz="1400" dirty="0" smtClean="0"/>
              <a:t>outer </a:t>
            </a:r>
            <a:r>
              <a:rPr lang="en-US" sz="1400" dirty="0"/>
              <a:t>class even if private.</a:t>
            </a:r>
          </a:p>
          <a:p>
            <a:pPr marL="342900" indent="-342900" algn="l">
              <a:buFont typeface="Arial" panose="020B0604020202020204" pitchFamily="34" charset="0"/>
              <a:buChar char="•"/>
            </a:pPr>
            <a:r>
              <a:rPr lang="en-US" sz="1400" dirty="0"/>
              <a:t>The static inner class has only access to static methods and fields of the outer class. A static </a:t>
            </a:r>
            <a:r>
              <a:rPr lang="en-US" sz="1400" dirty="0" smtClean="0"/>
              <a:t>class can </a:t>
            </a:r>
            <a:r>
              <a:rPr lang="en-US" sz="1400" dirty="0"/>
              <a:t>only be below the outer class, never below an inner class. </a:t>
            </a:r>
            <a:r>
              <a:rPr lang="en-US" sz="1400" dirty="0" smtClean="0"/>
              <a:t>It </a:t>
            </a:r>
            <a:r>
              <a:rPr lang="en-US" sz="1400" dirty="0"/>
              <a:t>can contain </a:t>
            </a:r>
            <a:r>
              <a:rPr lang="en-US" sz="1400" dirty="0" smtClean="0"/>
              <a:t>itself inner </a:t>
            </a:r>
            <a:r>
              <a:rPr lang="en-US" sz="1400" dirty="0"/>
              <a:t>and </a:t>
            </a:r>
            <a:r>
              <a:rPr lang="en-US" sz="1400" dirty="0" smtClean="0"/>
              <a:t>static </a:t>
            </a:r>
            <a:r>
              <a:rPr lang="en-US" sz="1400" dirty="0"/>
              <a:t>classes.</a:t>
            </a:r>
          </a:p>
          <a:p>
            <a:pPr marL="342900" indent="-342900" algn="l">
              <a:buFont typeface="Arial" panose="020B0604020202020204" pitchFamily="34" charset="0"/>
              <a:buChar char="•"/>
            </a:pPr>
            <a:r>
              <a:rPr lang="en-US" sz="1400" dirty="0"/>
              <a:t>Inner methods and fields of the same name as outer ones “shadow” the outer ones.</a:t>
            </a:r>
          </a:p>
          <a:p>
            <a:pPr marL="342900" indent="-342900" algn="l">
              <a:buFont typeface="Arial" panose="020B0604020202020204" pitchFamily="34" charset="0"/>
              <a:buChar char="•"/>
            </a:pPr>
            <a:r>
              <a:rPr lang="en-US" sz="1400" dirty="0"/>
              <a:t>“Anonymous </a:t>
            </a:r>
            <a:r>
              <a:rPr lang="en-US" sz="1400" dirty="0" smtClean="0"/>
              <a:t>class instances” </a:t>
            </a:r>
            <a:r>
              <a:rPr lang="en-US" sz="1400" dirty="0"/>
              <a:t>are created </a:t>
            </a:r>
            <a:r>
              <a:rPr lang="en-US" sz="1400" dirty="0" smtClean="0"/>
              <a:t>where </a:t>
            </a:r>
            <a:r>
              <a:rPr lang="en-US" sz="1400" dirty="0"/>
              <a:t>needed w/o declaring a </a:t>
            </a:r>
            <a:r>
              <a:rPr lang="en-US" sz="1400" dirty="0" smtClean="0"/>
              <a:t>new class </a:t>
            </a:r>
            <a:r>
              <a:rPr lang="en-US" sz="1400" dirty="0"/>
              <a:t>name just the class extended or the </a:t>
            </a:r>
            <a:r>
              <a:rPr lang="en-US" sz="1400" dirty="0" smtClean="0"/>
              <a:t>unique </a:t>
            </a:r>
            <a:r>
              <a:rPr lang="en-US" sz="1400" dirty="0"/>
              <a:t>interface implemented. The instance is typically passed in as a parameter of a method requiring it, extending another class or implementing some interface (Runnable, Listener…).</a:t>
            </a:r>
          </a:p>
          <a:p>
            <a:pPr marL="342900" indent="-342900" algn="l">
              <a:buFont typeface="Arial" panose="020B0604020202020204" pitchFamily="34" charset="0"/>
              <a:buChar char="•"/>
            </a:pPr>
            <a:r>
              <a:rPr lang="en-US" sz="1400" dirty="0"/>
              <a:t>Serialization of inner classes is strongly discouraged due to the use of “synthetic constructs” for the methods (e.g. inner class </a:t>
            </a:r>
            <a:r>
              <a:rPr lang="en-US" sz="1400" dirty="0" smtClean="0"/>
              <a:t>modified constructor</a:t>
            </a:r>
            <a:r>
              <a:rPr lang="en-US" sz="1400" dirty="0"/>
              <a:t>, enum magical methods… </a:t>
            </a:r>
            <a:r>
              <a:rPr lang="en-US" sz="1400" dirty="0">
                <a:solidFill>
                  <a:srgbClr val="000000"/>
                </a:solidFill>
              </a:rPr>
              <a:t>try &gt;javap –p org.java8.topic1.subject1.OuterClass$1</a:t>
            </a:r>
            <a:r>
              <a:rPr lang="en-US" sz="1400" dirty="0"/>
              <a:t>) not guaranteed to be compatible between compilers.</a:t>
            </a:r>
          </a:p>
          <a:p>
            <a:pPr marL="342900" indent="-342900" algn="l">
              <a:buFont typeface="Arial" panose="020B0604020202020204" pitchFamily="34" charset="0"/>
              <a:buChar char="•"/>
            </a:pPr>
            <a:r>
              <a:rPr lang="en-US" sz="1400" dirty="0"/>
              <a:t>Inner classes do not support static blocks and methods. Only static final fields are OK</a:t>
            </a:r>
            <a:r>
              <a:rPr lang="en-US" sz="1400" dirty="0" smtClean="0"/>
              <a:t>. Interfaces are considered like a “static” class for this purpose.</a:t>
            </a:r>
            <a:endParaRPr lang="en-US" sz="1400" dirty="0"/>
          </a:p>
          <a:p>
            <a:pPr marL="342900" indent="-342900" algn="l">
              <a:buFont typeface="Arial" panose="020B0604020202020204" pitchFamily="34" charset="0"/>
              <a:buChar char="•"/>
            </a:pPr>
            <a:r>
              <a:rPr lang="en-US" sz="1400" dirty="0"/>
              <a:t>It is impossible to define a local interface, only a local </a:t>
            </a:r>
            <a:r>
              <a:rPr lang="en-US" sz="1400" dirty="0" smtClean="0"/>
              <a:t>class as the interfaces are like “static classes”.</a:t>
            </a:r>
            <a:endParaRPr lang="en-US" sz="1400" dirty="0"/>
          </a:p>
          <a:p>
            <a:pPr marL="342900" indent="-342900" algn="l">
              <a:buFont typeface="Arial" panose="020B0604020202020204" pitchFamily="34" charset="0"/>
              <a:buChar char="•"/>
            </a:pPr>
            <a:r>
              <a:rPr lang="en-US" sz="1400" dirty="0"/>
              <a:t>All the inner classes are compiled as separate class files with the name of the outer class in it e.g. </a:t>
            </a:r>
            <a:r>
              <a:rPr lang="en-US" sz="1400" dirty="0" err="1"/>
              <a:t>Outer$StaticInner.class</a:t>
            </a:r>
            <a:r>
              <a:rPr lang="en-US" sz="1400" dirty="0"/>
              <a:t>, </a:t>
            </a:r>
            <a:r>
              <a:rPr lang="en-US" sz="1400" dirty="0" smtClean="0"/>
              <a:t>OuterClass$1 (anonymous class), </a:t>
            </a:r>
            <a:r>
              <a:rPr lang="en-US" sz="1400" dirty="0"/>
              <a:t>OuterClass$1LocalClass.class…</a:t>
            </a:r>
          </a:p>
        </p:txBody>
      </p:sp>
    </p:spTree>
    <p:extLst>
      <p:ext uri="{BB962C8B-B14F-4D97-AF65-F5344CB8AC3E}">
        <p14:creationId xmlns:p14="http://schemas.microsoft.com/office/powerpoint/2010/main" val="1909805334"/>
      </p:ext>
    </p:extLst>
  </p:cSld>
  <p:clrMapOvr>
    <a:masterClrMapping/>
  </p:clrMapOvr>
  <p:transition spd="med" advTm="12000"/>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3 : Q&amp;A</a:t>
            </a:r>
            <a:endParaRPr lang="en-US" dirty="0"/>
          </a:p>
        </p:txBody>
      </p:sp>
      <p:sp>
        <p:nvSpPr>
          <p:cNvPr id="87043" name="Rectangle 3"/>
          <p:cNvSpPr>
            <a:spLocks noGrp="1" noChangeArrowheads="1"/>
          </p:cNvSpPr>
          <p:nvPr>
            <p:ph idx="1"/>
          </p:nvPr>
        </p:nvSpPr>
        <p:spPr>
          <a:xfrm>
            <a:off x="527050" y="885825"/>
            <a:ext cx="8086725" cy="5381810"/>
          </a:xfrm>
        </p:spPr>
        <p:txBody>
          <a:bodyPr/>
          <a:lstStyle/>
          <a:p>
            <a:pPr marL="342900" indent="-342900">
              <a:buFont typeface="+mj-lt"/>
              <a:buAutoNum type="arabicPeriod"/>
            </a:pPr>
            <a:r>
              <a:rPr lang="en-US" sz="1500" dirty="0" smtClean="0">
                <a:solidFill>
                  <a:srgbClr val="FF0000"/>
                </a:solidFill>
              </a:rPr>
              <a:t>What is an intermediate operation?</a:t>
            </a:r>
            <a:br>
              <a:rPr lang="en-US" sz="1500" dirty="0" smtClean="0">
                <a:solidFill>
                  <a:srgbClr val="FF0000"/>
                </a:solidFill>
              </a:rPr>
            </a:br>
            <a:r>
              <a:rPr lang="en-US" sz="1500" dirty="0" smtClean="0">
                <a:solidFill>
                  <a:schemeClr val="tx1"/>
                </a:solidFill>
              </a:rPr>
              <a:t>It takes a stream and return one, not automatically of the same type. It will filter, sort… It is lazy. If it was not then each intermediate operation would have to be fully executed cutting on the benefits of the streams (no fusion of the operations).</a:t>
            </a:r>
          </a:p>
          <a:p>
            <a:pPr marL="342900" indent="-342900">
              <a:buFont typeface="+mj-lt"/>
              <a:buAutoNum type="arabicPeriod"/>
            </a:pPr>
            <a:r>
              <a:rPr lang="en-US" sz="1500" dirty="0">
                <a:solidFill>
                  <a:srgbClr val="FF0000"/>
                </a:solidFill>
              </a:rPr>
              <a:t>How can you create a new intermediate </a:t>
            </a:r>
            <a:r>
              <a:rPr lang="en-US" sz="1500" dirty="0" smtClean="0">
                <a:solidFill>
                  <a:srgbClr val="FF0000"/>
                </a:solidFill>
              </a:rPr>
              <a:t>operation?</a:t>
            </a:r>
            <a:br>
              <a:rPr lang="en-US" sz="1500" dirty="0" smtClean="0">
                <a:solidFill>
                  <a:srgbClr val="FF0000"/>
                </a:solidFill>
              </a:rPr>
            </a:br>
            <a:r>
              <a:rPr lang="en-US" sz="1500" dirty="0" smtClean="0">
                <a:solidFill>
                  <a:schemeClr val="tx1"/>
                </a:solidFill>
              </a:rPr>
              <a:t>You cannot really do that. Intermediate operations are locked. Or… create something taking a stream/spliterator in an returning a new stream but this is no more a single pipeline.</a:t>
            </a:r>
            <a:endParaRPr lang="en-US" sz="1500" dirty="0">
              <a:solidFill>
                <a:srgbClr val="FF0000"/>
              </a:solidFill>
            </a:endParaRPr>
          </a:p>
          <a:p>
            <a:pPr marL="342900" indent="-342900">
              <a:buFont typeface="+mj-lt"/>
              <a:buAutoNum type="arabicPeriod"/>
            </a:pPr>
            <a:r>
              <a:rPr lang="en-US" sz="1500" dirty="0" smtClean="0">
                <a:solidFill>
                  <a:srgbClr val="FF0000"/>
                </a:solidFill>
              </a:rPr>
              <a:t>What are the names of the different parts of the pipeline?</a:t>
            </a:r>
            <a:br>
              <a:rPr lang="en-US" sz="1500" dirty="0" smtClean="0">
                <a:solidFill>
                  <a:srgbClr val="FF0000"/>
                </a:solidFill>
              </a:rPr>
            </a:br>
            <a:r>
              <a:rPr lang="en-US" sz="1500" dirty="0" smtClean="0">
                <a:solidFill>
                  <a:schemeClr val="tx1"/>
                </a:solidFill>
              </a:rPr>
              <a:t>There is a source, typically a collection, one or many intermediate operations and a terminal operation.</a:t>
            </a:r>
          </a:p>
          <a:p>
            <a:pPr marL="342900" indent="-342900">
              <a:buFont typeface="+mj-lt"/>
              <a:buAutoNum type="arabicPeriod"/>
            </a:pPr>
            <a:r>
              <a:rPr lang="en-US" sz="1500" dirty="0" smtClean="0">
                <a:solidFill>
                  <a:srgbClr val="FF0000"/>
                </a:solidFill>
              </a:rPr>
              <a:t>What are the benefits of streams over collections?</a:t>
            </a:r>
            <a:br>
              <a:rPr lang="en-US" sz="1500" dirty="0" smtClean="0">
                <a:solidFill>
                  <a:srgbClr val="FF0000"/>
                </a:solidFill>
              </a:rPr>
            </a:br>
            <a:r>
              <a:rPr lang="en-US" sz="1500" dirty="0" smtClean="0">
                <a:solidFill>
                  <a:schemeClr val="tx1"/>
                </a:solidFill>
              </a:rPr>
              <a:t>You give up the flow control but benefit from laziness, potential parallelism and simpler code. But the debug stack grows.</a:t>
            </a:r>
          </a:p>
          <a:p>
            <a:pPr marL="342900" indent="-342900">
              <a:buFont typeface="+mj-lt"/>
              <a:buAutoNum type="arabicPeriod"/>
            </a:pPr>
            <a:r>
              <a:rPr lang="en-US" sz="1500" dirty="0" smtClean="0">
                <a:solidFill>
                  <a:srgbClr val="FF0000"/>
                </a:solidFill>
              </a:rPr>
              <a:t>How do you create a Stream from a Collection, an array, an individual object, multiple individual objects, from an enum?</a:t>
            </a:r>
            <a:br>
              <a:rPr lang="en-US" sz="1500" dirty="0" smtClean="0">
                <a:solidFill>
                  <a:srgbClr val="FF0000"/>
                </a:solidFill>
              </a:rPr>
            </a:br>
            <a:r>
              <a:rPr lang="en-US" sz="1500" dirty="0" err="1" smtClean="0">
                <a:solidFill>
                  <a:srgbClr val="000000"/>
                </a:solidFill>
              </a:rPr>
              <a:t>Collection.stream</a:t>
            </a:r>
            <a:r>
              <a:rPr lang="en-US" sz="1500" dirty="0" smtClean="0">
                <a:solidFill>
                  <a:srgbClr val="000000"/>
                </a:solidFill>
              </a:rPr>
              <a:t>(), </a:t>
            </a:r>
            <a:r>
              <a:rPr lang="en-US" sz="1500" dirty="0" err="1" smtClean="0">
                <a:solidFill>
                  <a:srgbClr val="000000"/>
                </a:solidFill>
              </a:rPr>
              <a:t>Arrays.stream</a:t>
            </a:r>
            <a:r>
              <a:rPr lang="en-US" sz="1500" dirty="0" smtClean="0">
                <a:solidFill>
                  <a:srgbClr val="000000"/>
                </a:solidFill>
              </a:rPr>
              <a:t>(), </a:t>
            </a:r>
            <a:r>
              <a:rPr lang="en-US" sz="1500" dirty="0" err="1" smtClean="0">
                <a:solidFill>
                  <a:srgbClr val="000000"/>
                </a:solidFill>
              </a:rPr>
              <a:t>Stream.of</a:t>
            </a:r>
            <a:r>
              <a:rPr lang="en-US" sz="1500" dirty="0" smtClean="0">
                <a:solidFill>
                  <a:srgbClr val="000000"/>
                </a:solidFill>
              </a:rPr>
              <a:t>(), </a:t>
            </a:r>
            <a:r>
              <a:rPr lang="en-US" sz="1500" dirty="0" err="1" smtClean="0">
                <a:solidFill>
                  <a:srgbClr val="000000"/>
                </a:solidFill>
              </a:rPr>
              <a:t>Stream.of</a:t>
            </a:r>
            <a:r>
              <a:rPr lang="en-US" sz="1500" dirty="0" smtClean="0">
                <a:solidFill>
                  <a:srgbClr val="000000"/>
                </a:solidFill>
              </a:rPr>
              <a:t>(…) </a:t>
            </a:r>
            <a:r>
              <a:rPr lang="en-US" sz="1500" dirty="0" smtClean="0">
                <a:solidFill>
                  <a:schemeClr val="tx1"/>
                </a:solidFill>
              </a:rPr>
              <a:t>(or using </a:t>
            </a:r>
            <a:r>
              <a:rPr lang="en-US" sz="1500" dirty="0" err="1" smtClean="0">
                <a:solidFill>
                  <a:srgbClr val="000000"/>
                </a:solidFill>
              </a:rPr>
              <a:t>Stream.builder</a:t>
            </a:r>
            <a:r>
              <a:rPr lang="en-US" sz="1500" dirty="0" smtClean="0">
                <a:solidFill>
                  <a:srgbClr val="000000"/>
                </a:solidFill>
              </a:rPr>
              <a:t>().add(), </a:t>
            </a:r>
            <a:r>
              <a:rPr lang="en-US" sz="1500" dirty="0" err="1" smtClean="0">
                <a:solidFill>
                  <a:srgbClr val="000000"/>
                </a:solidFill>
              </a:rPr>
              <a:t>Arrays.stream</a:t>
            </a:r>
            <a:r>
              <a:rPr lang="en-US" sz="1500" dirty="0" smtClean="0">
                <a:solidFill>
                  <a:srgbClr val="000000"/>
                </a:solidFill>
              </a:rPr>
              <a:t>(</a:t>
            </a:r>
            <a:r>
              <a:rPr lang="en-US" sz="1500" dirty="0" err="1" smtClean="0">
                <a:solidFill>
                  <a:srgbClr val="000000"/>
                </a:solidFill>
              </a:rPr>
              <a:t>enum.values</a:t>
            </a:r>
            <a:r>
              <a:rPr lang="en-US" sz="1500" dirty="0" smtClean="0">
                <a:solidFill>
                  <a:srgbClr val="000000"/>
                </a:solidFill>
              </a:rPr>
              <a:t>()), </a:t>
            </a:r>
            <a:r>
              <a:rPr lang="en-US" sz="1500" dirty="0" smtClean="0">
                <a:solidFill>
                  <a:schemeClr val="tx1"/>
                </a:solidFill>
              </a:rPr>
              <a:t>etc.</a:t>
            </a:r>
          </a:p>
          <a:p>
            <a:pPr marL="342900" indent="-342900">
              <a:buFont typeface="+mj-lt"/>
              <a:buAutoNum type="arabicPeriod"/>
            </a:pPr>
            <a:r>
              <a:rPr lang="en-US" sz="1500" dirty="0" smtClean="0">
                <a:solidFill>
                  <a:srgbClr val="FF0000"/>
                </a:solidFill>
              </a:rPr>
              <a:t>Give examples of specialized streams?</a:t>
            </a:r>
            <a:br>
              <a:rPr lang="en-US" sz="1500" dirty="0" smtClean="0">
                <a:solidFill>
                  <a:srgbClr val="FF0000"/>
                </a:solidFill>
              </a:rPr>
            </a:br>
            <a:r>
              <a:rPr lang="en-US" sz="1500" dirty="0" err="1" smtClean="0">
                <a:solidFill>
                  <a:schemeClr val="tx1"/>
                </a:solidFill>
              </a:rPr>
              <a:t>BufferedReader.lines</a:t>
            </a:r>
            <a:r>
              <a:rPr lang="en-US" sz="1500" dirty="0" smtClean="0">
                <a:solidFill>
                  <a:schemeClr val="tx1"/>
                </a:solidFill>
              </a:rPr>
              <a:t>(), </a:t>
            </a:r>
            <a:r>
              <a:rPr lang="en-US" sz="1500" dirty="0" err="1" smtClean="0">
                <a:solidFill>
                  <a:schemeClr val="tx1"/>
                </a:solidFill>
              </a:rPr>
              <a:t>Files.lines</a:t>
            </a:r>
            <a:r>
              <a:rPr lang="en-US" sz="1500" dirty="0" smtClean="0">
                <a:solidFill>
                  <a:schemeClr val="tx1"/>
                </a:solidFill>
              </a:rPr>
              <a:t>(), </a:t>
            </a:r>
            <a:r>
              <a:rPr lang="en-US" sz="1500" dirty="0" err="1" smtClean="0">
                <a:solidFill>
                  <a:schemeClr val="tx1"/>
                </a:solidFill>
              </a:rPr>
              <a:t>Jar.stream</a:t>
            </a:r>
            <a:r>
              <a:rPr lang="en-US" sz="1500" dirty="0" smtClean="0">
                <a:solidFill>
                  <a:schemeClr val="tx1"/>
                </a:solidFill>
              </a:rPr>
              <a:t>(), </a:t>
            </a:r>
            <a:r>
              <a:rPr lang="en-US" sz="1500" dirty="0" err="1" smtClean="0">
                <a:solidFill>
                  <a:schemeClr val="tx1"/>
                </a:solidFill>
              </a:rPr>
              <a:t>Files.find</a:t>
            </a:r>
            <a:r>
              <a:rPr lang="en-US" sz="1500" dirty="0" smtClean="0">
                <a:solidFill>
                  <a:schemeClr val="tx1"/>
                </a:solidFill>
              </a:rPr>
              <a:t>(…)</a:t>
            </a:r>
          </a:p>
          <a:p>
            <a:pPr marL="342900" indent="-342900">
              <a:buFont typeface="+mj-lt"/>
              <a:buAutoNum type="arabicPeriod"/>
            </a:pPr>
            <a:r>
              <a:rPr lang="en-US" sz="1500" dirty="0">
                <a:solidFill>
                  <a:srgbClr val="FF0000"/>
                </a:solidFill>
              </a:rPr>
              <a:t>What is the difference between an </a:t>
            </a:r>
            <a:r>
              <a:rPr lang="en-US" sz="1500" dirty="0" err="1">
                <a:solidFill>
                  <a:srgbClr val="FF0000"/>
                </a:solidFill>
              </a:rPr>
              <a:t>IntStream</a:t>
            </a:r>
            <a:r>
              <a:rPr lang="en-US" sz="1500" dirty="0">
                <a:solidFill>
                  <a:srgbClr val="FF0000"/>
                </a:solidFill>
              </a:rPr>
              <a:t> and a Stream&lt;Integer</a:t>
            </a:r>
            <a:r>
              <a:rPr lang="en-US" sz="1500" dirty="0" smtClean="0">
                <a:solidFill>
                  <a:srgbClr val="FF0000"/>
                </a:solidFill>
              </a:rPr>
              <a:t>&gt;?</a:t>
            </a:r>
            <a:br>
              <a:rPr lang="en-US" sz="1500" dirty="0" smtClean="0">
                <a:solidFill>
                  <a:srgbClr val="FF0000"/>
                </a:solidFill>
              </a:rPr>
            </a:br>
            <a:r>
              <a:rPr lang="en-US" sz="1500" dirty="0" smtClean="0">
                <a:solidFill>
                  <a:schemeClr val="tx1"/>
                </a:solidFill>
              </a:rPr>
              <a:t>The first deals with the </a:t>
            </a:r>
            <a:r>
              <a:rPr lang="en-US" sz="1500" dirty="0" err="1" smtClean="0">
                <a:solidFill>
                  <a:schemeClr val="tx1"/>
                </a:solidFill>
              </a:rPr>
              <a:t>int</a:t>
            </a:r>
            <a:r>
              <a:rPr lang="en-US" sz="1500" dirty="0" smtClean="0">
                <a:solidFill>
                  <a:schemeClr val="tx1"/>
                </a:solidFill>
              </a:rPr>
              <a:t> primitive, the second with the </a:t>
            </a:r>
            <a:r>
              <a:rPr lang="en-US" sz="1500" dirty="0" smtClean="0">
                <a:solidFill>
                  <a:srgbClr val="000000"/>
                </a:solidFill>
              </a:rPr>
              <a:t>Integer</a:t>
            </a:r>
            <a:r>
              <a:rPr lang="en-US" sz="1500" dirty="0" smtClean="0">
                <a:solidFill>
                  <a:schemeClr val="tx1"/>
                </a:solidFill>
              </a:rPr>
              <a:t> wrapper. Due to unboxing the first one can be a better choice.</a:t>
            </a:r>
            <a:endParaRPr lang="en-US" sz="1500" dirty="0">
              <a:solidFill>
                <a:schemeClr val="tx1"/>
              </a:solidFill>
            </a:endParaRPr>
          </a:p>
          <a:p>
            <a:pPr marL="342900" indent="-342900">
              <a:buFont typeface="+mj-lt"/>
              <a:buAutoNum type="arabicPeriod"/>
            </a:pPr>
            <a:endParaRPr lang="en-US" dirty="0" smtClean="0">
              <a:solidFill>
                <a:schemeClr val="tx1"/>
              </a:solidFill>
            </a:endParaRPr>
          </a:p>
        </p:txBody>
      </p:sp>
    </p:spTree>
    <p:extLst>
      <p:ext uri="{BB962C8B-B14F-4D97-AF65-F5344CB8AC3E}">
        <p14:creationId xmlns:p14="http://schemas.microsoft.com/office/powerpoint/2010/main" val="3168432425"/>
      </p:ext>
    </p:extLst>
  </p:cSld>
  <p:clrMapOvr>
    <a:masterClrMapping/>
  </p:clrMapOvr>
  <p:transition spd="med" advTm="12000"/>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3 : Q&amp;A</a:t>
            </a:r>
            <a:endParaRPr lang="en-US" dirty="0"/>
          </a:p>
        </p:txBody>
      </p:sp>
      <p:sp>
        <p:nvSpPr>
          <p:cNvPr id="87043" name="Rectangle 3"/>
          <p:cNvSpPr>
            <a:spLocks noGrp="1" noChangeArrowheads="1"/>
          </p:cNvSpPr>
          <p:nvPr>
            <p:ph idx="1"/>
          </p:nvPr>
        </p:nvSpPr>
        <p:spPr>
          <a:xfrm>
            <a:off x="527050" y="887506"/>
            <a:ext cx="8086725" cy="5486400"/>
          </a:xfrm>
        </p:spPr>
        <p:txBody>
          <a:bodyPr/>
          <a:lstStyle/>
          <a:p>
            <a:pPr marL="342900" indent="-342900">
              <a:buFont typeface="+mj-lt"/>
              <a:buAutoNum type="arabicPeriod"/>
            </a:pPr>
            <a:r>
              <a:rPr lang="en-US" sz="1600" dirty="0" smtClean="0">
                <a:solidFill>
                  <a:srgbClr val="FF0000"/>
                </a:solidFill>
              </a:rPr>
              <a:t>What is laziness?</a:t>
            </a:r>
            <a:br>
              <a:rPr lang="en-US" sz="1600" dirty="0" smtClean="0">
                <a:solidFill>
                  <a:srgbClr val="FF0000"/>
                </a:solidFill>
              </a:rPr>
            </a:br>
            <a:r>
              <a:rPr lang="en-US" sz="1600" dirty="0" smtClean="0">
                <a:solidFill>
                  <a:schemeClr val="tx1"/>
                </a:solidFill>
              </a:rPr>
              <a:t>A capital sin! Intermediate operations do nothing of their own initiative until asked by the pipeline operation at right and then they just do the minimum required.</a:t>
            </a:r>
          </a:p>
          <a:p>
            <a:pPr marL="342900" indent="-342900">
              <a:buFont typeface="+mj-lt"/>
              <a:buAutoNum type="arabicPeriod"/>
            </a:pPr>
            <a:r>
              <a:rPr lang="en-US" sz="1600" dirty="0" smtClean="0">
                <a:solidFill>
                  <a:srgbClr val="FF0000"/>
                </a:solidFill>
              </a:rPr>
              <a:t>How could you prove the laziness in a pipeline?</a:t>
            </a:r>
            <a:br>
              <a:rPr lang="en-US" sz="1600" dirty="0" smtClean="0">
                <a:solidFill>
                  <a:srgbClr val="FF0000"/>
                </a:solidFill>
              </a:rPr>
            </a:br>
            <a:r>
              <a:rPr lang="en-US" sz="1600" dirty="0" smtClean="0">
                <a:solidFill>
                  <a:schemeClr val="tx1"/>
                </a:solidFill>
              </a:rPr>
              <a:t>You could add a few </a:t>
            </a:r>
            <a:r>
              <a:rPr lang="en-US" sz="1600" dirty="0" smtClean="0">
                <a:solidFill>
                  <a:srgbClr val="000000"/>
                </a:solidFill>
              </a:rPr>
              <a:t>peek() </a:t>
            </a:r>
            <a:r>
              <a:rPr lang="en-US" sz="1600" dirty="0" smtClean="0">
                <a:solidFill>
                  <a:schemeClr val="tx1"/>
                </a:solidFill>
              </a:rPr>
              <a:t>calls between the operations to see the returned values and the order. Look at LazinessDemonstrated.java.</a:t>
            </a:r>
          </a:p>
          <a:p>
            <a:pPr marL="342900" indent="-342900">
              <a:buFont typeface="+mj-lt"/>
              <a:buAutoNum type="arabicPeriod"/>
            </a:pPr>
            <a:r>
              <a:rPr lang="en-US" sz="1600" dirty="0" smtClean="0">
                <a:solidFill>
                  <a:srgbClr val="FF0000"/>
                </a:solidFill>
              </a:rPr>
              <a:t>How do you convert a stream </a:t>
            </a:r>
            <a:r>
              <a:rPr lang="en-US" sz="1600" dirty="0">
                <a:solidFill>
                  <a:srgbClr val="FF0000"/>
                </a:solidFill>
              </a:rPr>
              <a:t>of object to a stream of other objects</a:t>
            </a:r>
            <a:r>
              <a:rPr lang="en-US" sz="1600" dirty="0" smtClean="0">
                <a:solidFill>
                  <a:srgbClr val="FF0000"/>
                </a:solidFill>
              </a:rPr>
              <a:t>?</a:t>
            </a:r>
            <a:br>
              <a:rPr lang="en-US" sz="1600" dirty="0" smtClean="0">
                <a:solidFill>
                  <a:srgbClr val="FF0000"/>
                </a:solidFill>
              </a:rPr>
            </a:br>
            <a:r>
              <a:rPr lang="en-US" sz="1600" dirty="0" smtClean="0">
                <a:solidFill>
                  <a:schemeClr val="tx1"/>
                </a:solidFill>
              </a:rPr>
              <a:t>Using </a:t>
            </a:r>
            <a:r>
              <a:rPr lang="en-US" sz="1600" dirty="0">
                <a:solidFill>
                  <a:srgbClr val="000000"/>
                </a:solidFill>
              </a:rPr>
              <a:t>Stream&lt;R&gt; </a:t>
            </a:r>
            <a:r>
              <a:rPr lang="en-US" sz="1600" dirty="0" err="1" smtClean="0">
                <a:solidFill>
                  <a:srgbClr val="000000"/>
                </a:solidFill>
              </a:rPr>
              <a:t>Stream.map</a:t>
            </a:r>
            <a:r>
              <a:rPr lang="en-US" sz="1600" dirty="0" smtClean="0">
                <a:solidFill>
                  <a:srgbClr val="000000"/>
                </a:solidFill>
              </a:rPr>
              <a:t>(Function&lt;T,R&gt;).</a:t>
            </a:r>
          </a:p>
          <a:p>
            <a:pPr marL="342900" indent="-342900">
              <a:buFont typeface="+mj-lt"/>
              <a:buAutoNum type="arabicPeriod"/>
            </a:pPr>
            <a:r>
              <a:rPr lang="en-US" sz="1600" dirty="0">
                <a:solidFill>
                  <a:srgbClr val="FF0000"/>
                </a:solidFill>
              </a:rPr>
              <a:t>How do you convert an object[] or Collection&lt;Object&gt; obtained from an object of the stream to another stream</a:t>
            </a:r>
            <a:r>
              <a:rPr lang="en-US" sz="1600" dirty="0" smtClean="0">
                <a:solidFill>
                  <a:srgbClr val="FF0000"/>
                </a:solidFill>
              </a:rPr>
              <a:t>?</a:t>
            </a:r>
            <a:r>
              <a:rPr lang="en-US" sz="1600" dirty="0">
                <a:solidFill>
                  <a:srgbClr val="FF0000"/>
                </a:solidFill>
              </a:rPr>
              <a:t/>
            </a:r>
            <a:br>
              <a:rPr lang="en-US" sz="1600" dirty="0">
                <a:solidFill>
                  <a:srgbClr val="FF0000"/>
                </a:solidFill>
              </a:rPr>
            </a:br>
            <a:r>
              <a:rPr lang="en-US" sz="1600" dirty="0">
                <a:solidFill>
                  <a:schemeClr val="tx1"/>
                </a:solidFill>
              </a:rPr>
              <a:t>Using </a:t>
            </a:r>
            <a:r>
              <a:rPr lang="en-US" sz="1600" dirty="0">
                <a:solidFill>
                  <a:srgbClr val="000000"/>
                </a:solidFill>
              </a:rPr>
              <a:t>Stream&lt;R&gt; </a:t>
            </a:r>
            <a:r>
              <a:rPr lang="en-US" sz="1600" dirty="0" err="1">
                <a:solidFill>
                  <a:srgbClr val="000000"/>
                </a:solidFill>
              </a:rPr>
              <a:t>flatMap</a:t>
            </a:r>
            <a:r>
              <a:rPr lang="en-US" sz="1600" dirty="0">
                <a:solidFill>
                  <a:srgbClr val="000000"/>
                </a:solidFill>
              </a:rPr>
              <a:t>(Function&lt;? super T,? extends Stream&lt;? extends R&gt;&gt; mapper</a:t>
            </a:r>
            <a:r>
              <a:rPr lang="en-US" sz="1600" dirty="0" smtClean="0">
                <a:solidFill>
                  <a:srgbClr val="000000"/>
                </a:solidFill>
              </a:rPr>
              <a:t>)</a:t>
            </a:r>
            <a:r>
              <a:rPr lang="en-US" sz="1600" dirty="0" smtClean="0"/>
              <a:t> the function creating the new stream being </a:t>
            </a:r>
            <a:r>
              <a:rPr lang="en-US" sz="1600" dirty="0" err="1" smtClean="0">
                <a:solidFill>
                  <a:srgbClr val="000000"/>
                </a:solidFill>
              </a:rPr>
              <a:t>Arrays.stream</a:t>
            </a:r>
            <a:r>
              <a:rPr lang="en-US" sz="1600" dirty="0" smtClean="0">
                <a:solidFill>
                  <a:srgbClr val="000000"/>
                </a:solidFill>
              </a:rPr>
              <a:t>(T[]), </a:t>
            </a:r>
            <a:r>
              <a:rPr lang="en-US" sz="1600" dirty="0" err="1" smtClean="0">
                <a:solidFill>
                  <a:srgbClr val="000000"/>
                </a:solidFill>
              </a:rPr>
              <a:t>Collection.stream</a:t>
            </a:r>
            <a:r>
              <a:rPr lang="en-US" sz="1600" dirty="0" smtClean="0">
                <a:solidFill>
                  <a:srgbClr val="000000"/>
                </a:solidFill>
              </a:rPr>
              <a:t>() or other.</a:t>
            </a:r>
          </a:p>
          <a:p>
            <a:pPr marL="342900" indent="-342900">
              <a:buFont typeface="+mj-lt"/>
              <a:buAutoNum type="arabicPeriod"/>
            </a:pPr>
            <a:r>
              <a:rPr lang="en-US" sz="1600" dirty="0" smtClean="0">
                <a:solidFill>
                  <a:srgbClr val="FF0000"/>
                </a:solidFill>
              </a:rPr>
              <a:t>Give an example of filtering in a stream, a list, a map and a set</a:t>
            </a:r>
            <a:br>
              <a:rPr lang="en-US" sz="1600" dirty="0" smtClean="0">
                <a:solidFill>
                  <a:srgbClr val="FF0000"/>
                </a:solidFill>
              </a:rPr>
            </a:br>
            <a:r>
              <a:rPr lang="en-US" sz="1600" dirty="0" err="1" smtClean="0">
                <a:solidFill>
                  <a:srgbClr val="000000"/>
                </a:solidFill>
              </a:rPr>
              <a:t>int</a:t>
            </a:r>
            <a:r>
              <a:rPr lang="en-US" sz="1600" dirty="0" smtClean="0">
                <a:solidFill>
                  <a:srgbClr val="000000"/>
                </a:solidFill>
              </a:rPr>
              <a:t> number = </a:t>
            </a:r>
            <a:r>
              <a:rPr lang="en-US" sz="1600" dirty="0" err="1" smtClean="0">
                <a:solidFill>
                  <a:srgbClr val="000000"/>
                </a:solidFill>
              </a:rPr>
              <a:t>Cars.stream.filter</a:t>
            </a:r>
            <a:r>
              <a:rPr lang="en-US" sz="1600" dirty="0" smtClean="0">
                <a:solidFill>
                  <a:srgbClr val="000000"/>
                </a:solidFill>
              </a:rPr>
              <a:t>(a -&gt; </a:t>
            </a:r>
            <a:r>
              <a:rPr lang="en-US" sz="1600" dirty="0" err="1" smtClean="0">
                <a:solidFill>
                  <a:srgbClr val="000000"/>
                </a:solidFill>
              </a:rPr>
              <a:t>a.getYear</a:t>
            </a:r>
            <a:r>
              <a:rPr lang="en-US" sz="1600" dirty="0" smtClean="0">
                <a:solidFill>
                  <a:srgbClr val="000000"/>
                </a:solidFill>
              </a:rPr>
              <a:t>() &gt; 1930).count</a:t>
            </a:r>
            <a:r>
              <a:rPr lang="en-US" sz="1600" dirty="0">
                <a:solidFill>
                  <a:srgbClr val="000000"/>
                </a:solidFill>
              </a:rPr>
              <a:t>();</a:t>
            </a:r>
            <a:br>
              <a:rPr lang="en-US" sz="1600" dirty="0">
                <a:solidFill>
                  <a:srgbClr val="000000"/>
                </a:solidFill>
              </a:rPr>
            </a:br>
            <a:r>
              <a:rPr lang="en-US" sz="1600" dirty="0" err="1" smtClean="0">
                <a:solidFill>
                  <a:srgbClr val="000000"/>
                </a:solidFill>
              </a:rPr>
              <a:t>myCarList.removeIf</a:t>
            </a:r>
            <a:r>
              <a:rPr lang="en-US" sz="1600" dirty="0" smtClean="0">
                <a:solidFill>
                  <a:srgbClr val="000000"/>
                </a:solidFill>
              </a:rPr>
              <a:t>(a </a:t>
            </a:r>
            <a:r>
              <a:rPr lang="en-US" sz="1600" dirty="0">
                <a:solidFill>
                  <a:srgbClr val="000000"/>
                </a:solidFill>
              </a:rPr>
              <a:t>-&gt; </a:t>
            </a:r>
            <a:r>
              <a:rPr lang="en-US" sz="1600" dirty="0" err="1">
                <a:solidFill>
                  <a:srgbClr val="000000"/>
                </a:solidFill>
              </a:rPr>
              <a:t>a.getYear</a:t>
            </a:r>
            <a:r>
              <a:rPr lang="en-US" sz="1600" dirty="0">
                <a:solidFill>
                  <a:srgbClr val="000000"/>
                </a:solidFill>
              </a:rPr>
              <a:t>() &gt; 1930</a:t>
            </a:r>
            <a:r>
              <a:rPr lang="en-US" sz="1600" dirty="0" smtClean="0">
                <a:solidFill>
                  <a:srgbClr val="000000"/>
                </a:solidFill>
              </a:rPr>
              <a:t>); </a:t>
            </a:r>
            <a:r>
              <a:rPr lang="en-US" sz="1600" dirty="0" smtClean="0">
                <a:solidFill>
                  <a:schemeClr val="tx1"/>
                </a:solidFill>
              </a:rPr>
              <a:t>// removing from the original list!!!</a:t>
            </a:r>
            <a:r>
              <a:rPr lang="en-US" sz="1600" dirty="0">
                <a:solidFill>
                  <a:srgbClr val="000000"/>
                </a:solidFill>
              </a:rPr>
              <a:t/>
            </a:r>
            <a:br>
              <a:rPr lang="en-US" sz="1600" dirty="0">
                <a:solidFill>
                  <a:srgbClr val="000000"/>
                </a:solidFill>
              </a:rPr>
            </a:br>
            <a:r>
              <a:rPr lang="en-US" sz="1600" dirty="0" err="1">
                <a:solidFill>
                  <a:srgbClr val="000000"/>
                </a:solidFill>
              </a:rPr>
              <a:t>myCarSet.removeIf</a:t>
            </a:r>
            <a:r>
              <a:rPr lang="en-US" sz="1600" dirty="0">
                <a:solidFill>
                  <a:srgbClr val="000000"/>
                </a:solidFill>
              </a:rPr>
              <a:t>(a -&gt; </a:t>
            </a:r>
            <a:r>
              <a:rPr lang="en-US" sz="1600" dirty="0" err="1">
                <a:solidFill>
                  <a:srgbClr val="000000"/>
                </a:solidFill>
              </a:rPr>
              <a:t>a.getYear</a:t>
            </a:r>
            <a:r>
              <a:rPr lang="en-US" sz="1600" dirty="0">
                <a:solidFill>
                  <a:srgbClr val="000000"/>
                </a:solidFill>
              </a:rPr>
              <a:t>() &gt; 1930); </a:t>
            </a:r>
            <a:r>
              <a:rPr lang="en-US" sz="1600" dirty="0">
                <a:solidFill>
                  <a:schemeClr val="tx1"/>
                </a:solidFill>
              </a:rPr>
              <a:t>// removing from </a:t>
            </a:r>
            <a:r>
              <a:rPr lang="en-US" sz="1600" dirty="0" smtClean="0">
                <a:solidFill>
                  <a:schemeClr val="tx1"/>
                </a:solidFill>
              </a:rPr>
              <a:t>the original set!!!</a:t>
            </a:r>
          </a:p>
          <a:p>
            <a:pPr marL="342900" indent="-342900">
              <a:buFont typeface="+mj-lt"/>
              <a:buAutoNum type="arabicPeriod"/>
            </a:pPr>
            <a:r>
              <a:rPr lang="en-US" sz="1600" dirty="0">
                <a:solidFill>
                  <a:srgbClr val="FF0000"/>
                </a:solidFill>
              </a:rPr>
              <a:t>Which intermediate operations use </a:t>
            </a:r>
            <a:r>
              <a:rPr lang="en-US" sz="1600" u="sng" dirty="0" smtClean="0">
                <a:solidFill>
                  <a:srgbClr val="FF0000"/>
                </a:solidFill>
              </a:rPr>
              <a:t>short-circuiting</a:t>
            </a:r>
            <a:r>
              <a:rPr lang="en-US" sz="1600" dirty="0" smtClean="0">
                <a:solidFill>
                  <a:srgbClr val="FF0000"/>
                </a:solidFill>
              </a:rPr>
              <a:t>?</a:t>
            </a:r>
            <a:br>
              <a:rPr lang="en-US" sz="1600" dirty="0" smtClean="0">
                <a:solidFill>
                  <a:srgbClr val="FF0000"/>
                </a:solidFill>
              </a:rPr>
            </a:br>
            <a:r>
              <a:rPr lang="en-US" sz="1600" dirty="0">
                <a:solidFill>
                  <a:srgbClr val="000000"/>
                </a:solidFill>
              </a:rPr>
              <a:t>l</a:t>
            </a:r>
            <a:r>
              <a:rPr lang="en-US" sz="1600" dirty="0" smtClean="0">
                <a:solidFill>
                  <a:srgbClr val="000000"/>
                </a:solidFill>
              </a:rPr>
              <a:t>imit()</a:t>
            </a:r>
            <a:r>
              <a:rPr lang="en-US" sz="1600" dirty="0" smtClean="0">
                <a:solidFill>
                  <a:schemeClr val="tx1"/>
                </a:solidFill>
              </a:rPr>
              <a:t> and this is the only one.</a:t>
            </a:r>
          </a:p>
          <a:p>
            <a:pPr marL="342900" indent="-342900">
              <a:buFont typeface="+mj-lt"/>
              <a:buAutoNum type="arabicPeriod"/>
            </a:pPr>
            <a:r>
              <a:rPr lang="en-US" sz="1600" dirty="0" smtClean="0">
                <a:solidFill>
                  <a:srgbClr val="FF0000"/>
                </a:solidFill>
              </a:rPr>
              <a:t>Can you write a stateless filter letting pass the elements 5 to 15?</a:t>
            </a:r>
            <a:r>
              <a:rPr lang="en-US" sz="1600" dirty="0">
                <a:solidFill>
                  <a:srgbClr val="FF0000"/>
                </a:solidFill>
              </a:rPr>
              <a:t/>
            </a:r>
            <a:br>
              <a:rPr lang="en-US" sz="1600" dirty="0">
                <a:solidFill>
                  <a:srgbClr val="FF0000"/>
                </a:solidFill>
              </a:rPr>
            </a:br>
            <a:r>
              <a:rPr lang="en-US" sz="1600" dirty="0" smtClean="0">
                <a:solidFill>
                  <a:srgbClr val="000000"/>
                </a:solidFill>
              </a:rPr>
              <a:t>limit(15).skip5)</a:t>
            </a:r>
            <a:endParaRPr lang="en-US" sz="1600" dirty="0">
              <a:solidFill>
                <a:schemeClr val="tx1"/>
              </a:solidFill>
            </a:endParaRPr>
          </a:p>
          <a:p>
            <a:pPr marL="342900" indent="-342900">
              <a:buFont typeface="+mj-lt"/>
              <a:buAutoNum type="arabicPeriod"/>
            </a:pPr>
            <a:endParaRPr lang="en-US" sz="1600" dirty="0" smtClean="0">
              <a:solidFill>
                <a:schemeClr val="tx1"/>
              </a:solidFill>
            </a:endParaRPr>
          </a:p>
        </p:txBody>
      </p:sp>
    </p:spTree>
    <p:extLst>
      <p:ext uri="{BB962C8B-B14F-4D97-AF65-F5344CB8AC3E}">
        <p14:creationId xmlns:p14="http://schemas.microsoft.com/office/powerpoint/2010/main" val="2417536111"/>
      </p:ext>
    </p:extLst>
  </p:cSld>
  <p:clrMapOvr>
    <a:masterClrMapping/>
  </p:clrMapOvr>
  <p:transition spd="med" advTm="12000"/>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3 : Q&amp;A</a:t>
            </a:r>
            <a:endParaRPr lang="en-US" dirty="0"/>
          </a:p>
        </p:txBody>
      </p:sp>
      <p:sp>
        <p:nvSpPr>
          <p:cNvPr id="87043" name="Rectangle 3"/>
          <p:cNvSpPr>
            <a:spLocks noGrp="1" noChangeArrowheads="1"/>
          </p:cNvSpPr>
          <p:nvPr>
            <p:ph idx="1"/>
          </p:nvPr>
        </p:nvSpPr>
        <p:spPr>
          <a:xfrm>
            <a:off x="568288" y="949911"/>
            <a:ext cx="8045487" cy="5427642"/>
          </a:xfrm>
        </p:spPr>
        <p:txBody>
          <a:bodyPr/>
          <a:lstStyle/>
          <a:p>
            <a:pPr marL="342900" indent="-342900">
              <a:buFont typeface="+mj-lt"/>
              <a:buAutoNum type="arabicPeriod"/>
            </a:pPr>
            <a:r>
              <a:rPr lang="en-US" dirty="0" smtClean="0">
                <a:solidFill>
                  <a:srgbClr val="FF0000"/>
                </a:solidFill>
              </a:rPr>
              <a:t>How many times can you traverse a stream using a terminal operation?</a:t>
            </a:r>
          </a:p>
          <a:p>
            <a:pPr marL="350838" lvl="1" indent="0">
              <a:buNone/>
            </a:pPr>
            <a:r>
              <a:rPr lang="en-US" dirty="0" smtClean="0">
                <a:solidFill>
                  <a:schemeClr val="tx1"/>
                </a:solidFill>
              </a:rPr>
              <a:t>Only once or you will get an </a:t>
            </a:r>
            <a:r>
              <a:rPr lang="en-US" dirty="0" err="1" smtClean="0">
                <a:solidFill>
                  <a:srgbClr val="000000"/>
                </a:solidFill>
              </a:rPr>
              <a:t>IllegalStateException</a:t>
            </a:r>
            <a:r>
              <a:rPr lang="en-US" dirty="0" smtClean="0">
                <a:solidFill>
                  <a:schemeClr val="tx1"/>
                </a:solidFill>
              </a:rPr>
              <a:t>.</a:t>
            </a:r>
          </a:p>
          <a:p>
            <a:pPr marL="342900" indent="-342900">
              <a:buFont typeface="+mj-lt"/>
              <a:buAutoNum type="arabicPeriod"/>
            </a:pPr>
            <a:r>
              <a:rPr lang="en-US" u="sng" dirty="0">
                <a:solidFill>
                  <a:srgbClr val="FF0000"/>
                </a:solidFill>
              </a:rPr>
              <a:t>Exercise:</a:t>
            </a:r>
            <a:r>
              <a:rPr lang="en-US" dirty="0">
                <a:solidFill>
                  <a:srgbClr val="FF0000"/>
                </a:solidFill>
              </a:rPr>
              <a:t> Read </a:t>
            </a:r>
            <a:r>
              <a:rPr lang="en-US" dirty="0" smtClean="0">
                <a:solidFill>
                  <a:srgbClr val="FF0000"/>
                </a:solidFill>
              </a:rPr>
              <a:t>an Integer </a:t>
            </a:r>
            <a:r>
              <a:rPr lang="en-US" dirty="0">
                <a:solidFill>
                  <a:srgbClr val="FF0000"/>
                </a:solidFill>
              </a:rPr>
              <a:t>using the Console class then write the number </a:t>
            </a:r>
            <a:r>
              <a:rPr lang="en-US" dirty="0" smtClean="0">
                <a:solidFill>
                  <a:srgbClr val="FF0000"/>
                </a:solidFill>
              </a:rPr>
              <a:t>added with 1 </a:t>
            </a:r>
            <a:r>
              <a:rPr lang="en-US" dirty="0">
                <a:solidFill>
                  <a:srgbClr val="FF0000"/>
                </a:solidFill>
              </a:rPr>
              <a:t>to </a:t>
            </a:r>
            <a:r>
              <a:rPr lang="en-US" dirty="0" smtClean="0">
                <a:solidFill>
                  <a:srgbClr val="FF0000"/>
                </a:solidFill>
              </a:rPr>
              <a:t>10 (use a method reference) then multiplied by 1 to 10.</a:t>
            </a:r>
          </a:p>
          <a:p>
            <a:pPr marL="342900" indent="-342900">
              <a:buFont typeface="+mj-lt"/>
              <a:buAutoNum type="arabicPeriod"/>
            </a:pPr>
            <a:r>
              <a:rPr lang="en-US" u="sng" dirty="0" smtClean="0">
                <a:solidFill>
                  <a:srgbClr val="FF0000"/>
                </a:solidFill>
              </a:rPr>
              <a:t>Exercise</a:t>
            </a:r>
            <a:r>
              <a:rPr lang="en-US" u="sng" dirty="0">
                <a:solidFill>
                  <a:srgbClr val="FF0000"/>
                </a:solidFill>
              </a:rPr>
              <a:t>:</a:t>
            </a:r>
            <a:r>
              <a:rPr lang="en-US" dirty="0">
                <a:solidFill>
                  <a:srgbClr val="FF0000"/>
                </a:solidFill>
              </a:rPr>
              <a:t> Write the multiplication </a:t>
            </a:r>
            <a:r>
              <a:rPr lang="en-US" dirty="0" smtClean="0">
                <a:solidFill>
                  <a:srgbClr val="FF0000"/>
                </a:solidFill>
              </a:rPr>
              <a:t>table (</a:t>
            </a:r>
            <a:r>
              <a:rPr lang="en-US" dirty="0">
                <a:solidFill>
                  <a:srgbClr val="FF0000"/>
                </a:solidFill>
              </a:rPr>
              <a:t>10x10) using </a:t>
            </a:r>
            <a:r>
              <a:rPr lang="en-US" dirty="0" smtClean="0">
                <a:solidFill>
                  <a:srgbClr val="FF0000"/>
                </a:solidFill>
              </a:rPr>
              <a:t>streams.</a:t>
            </a:r>
          </a:p>
          <a:p>
            <a:pPr marL="342900" indent="-342900">
              <a:buFont typeface="+mj-lt"/>
              <a:buAutoNum type="arabicPeriod"/>
            </a:pPr>
            <a:r>
              <a:rPr lang="en-US" u="sng" dirty="0" smtClean="0">
                <a:solidFill>
                  <a:srgbClr val="FF0000"/>
                </a:solidFill>
              </a:rPr>
              <a:t>Exercise:</a:t>
            </a:r>
            <a:r>
              <a:rPr lang="en-US" dirty="0" smtClean="0">
                <a:solidFill>
                  <a:srgbClr val="FF0000"/>
                </a:solidFill>
              </a:rPr>
              <a:t> How </a:t>
            </a:r>
            <a:r>
              <a:rPr lang="en-US" dirty="0">
                <a:solidFill>
                  <a:srgbClr val="FF0000"/>
                </a:solidFill>
              </a:rPr>
              <a:t>could you check if composition </a:t>
            </a:r>
            <a:r>
              <a:rPr lang="en-US" dirty="0" smtClean="0">
                <a:solidFill>
                  <a:srgbClr val="FF0000"/>
                </a:solidFill>
              </a:rPr>
              <a:t>is </a:t>
            </a:r>
            <a:r>
              <a:rPr lang="en-US" dirty="0">
                <a:solidFill>
                  <a:srgbClr val="FF0000"/>
                </a:solidFill>
              </a:rPr>
              <a:t>used to simplify the pipeline processing</a:t>
            </a:r>
            <a:r>
              <a:rPr lang="en-US" dirty="0" smtClean="0">
                <a:solidFill>
                  <a:srgbClr val="FF0000"/>
                </a:solidFill>
              </a:rPr>
              <a:t>?</a:t>
            </a:r>
          </a:p>
          <a:p>
            <a:pPr lvl="1"/>
            <a:r>
              <a:rPr lang="en-US" dirty="0" smtClean="0">
                <a:solidFill>
                  <a:schemeClr val="tx1"/>
                </a:solidFill>
              </a:rPr>
              <a:t>Intermediate operations do nothing of their own initiative until asked by the pipeline operation at right and then they just do the minimum required.</a:t>
            </a:r>
          </a:p>
          <a:p>
            <a:pPr lvl="1"/>
            <a:r>
              <a:rPr lang="en-US" dirty="0" smtClean="0">
                <a:solidFill>
                  <a:schemeClr val="tx1"/>
                </a:solidFill>
              </a:rPr>
              <a:t>Look at CompositionInAction.java</a:t>
            </a:r>
            <a:br>
              <a:rPr lang="en-US" dirty="0" smtClean="0">
                <a:solidFill>
                  <a:schemeClr val="tx1"/>
                </a:solidFill>
              </a:rPr>
            </a:br>
            <a:r>
              <a:rPr lang="en-US" dirty="0" smtClean="0">
                <a:solidFill>
                  <a:schemeClr val="tx1"/>
                </a:solidFill>
              </a:rPr>
              <a:t>Is composition used to merge the two </a:t>
            </a:r>
            <a:r>
              <a:rPr lang="en-US" dirty="0" smtClean="0">
                <a:solidFill>
                  <a:srgbClr val="000000"/>
                </a:solidFill>
              </a:rPr>
              <a:t>filter() </a:t>
            </a:r>
            <a:r>
              <a:rPr lang="en-US" dirty="0" smtClean="0">
                <a:solidFill>
                  <a:schemeClr val="tx1"/>
                </a:solidFill>
              </a:rPr>
              <a:t>as a single one?</a:t>
            </a:r>
            <a:br>
              <a:rPr lang="en-US" dirty="0" smtClean="0">
                <a:solidFill>
                  <a:schemeClr val="tx1"/>
                </a:solidFill>
              </a:rPr>
            </a:br>
            <a:r>
              <a:rPr lang="en-US" dirty="0" smtClean="0">
                <a:solidFill>
                  <a:schemeClr val="tx1"/>
                </a:solidFill>
              </a:rPr>
              <a:t>Is composition used to compose two </a:t>
            </a:r>
            <a:r>
              <a:rPr lang="en-US" dirty="0" smtClean="0">
                <a:solidFill>
                  <a:srgbClr val="000000"/>
                </a:solidFill>
              </a:rPr>
              <a:t>map() </a:t>
            </a:r>
            <a:r>
              <a:rPr lang="en-US" dirty="0" smtClean="0">
                <a:solidFill>
                  <a:schemeClr val="tx1"/>
                </a:solidFill>
              </a:rPr>
              <a:t>as a single one?</a:t>
            </a:r>
          </a:p>
          <a:p>
            <a:pPr lvl="1"/>
            <a:r>
              <a:rPr lang="en-US" dirty="0" smtClean="0">
                <a:solidFill>
                  <a:schemeClr val="tx1"/>
                </a:solidFill>
              </a:rPr>
              <a:t>Put a breakpoint in the code </a:t>
            </a:r>
            <a:r>
              <a:rPr lang="en-US" dirty="0">
                <a:solidFill>
                  <a:schemeClr val="tx1"/>
                </a:solidFill>
              </a:rPr>
              <a:t>of </a:t>
            </a:r>
            <a:r>
              <a:rPr lang="en-US" dirty="0" err="1">
                <a:solidFill>
                  <a:srgbClr val="000000"/>
                </a:solidFill>
              </a:rPr>
              <a:t>Predicate.andThen</a:t>
            </a:r>
            <a:r>
              <a:rPr lang="en-US" dirty="0" smtClean="0">
                <a:solidFill>
                  <a:srgbClr val="000000"/>
                </a:solidFill>
              </a:rPr>
              <a:t>(), </a:t>
            </a:r>
            <a:r>
              <a:rPr lang="en-US" dirty="0" err="1">
                <a:solidFill>
                  <a:srgbClr val="000000"/>
                </a:solidFill>
              </a:rPr>
              <a:t>Function.andThen</a:t>
            </a:r>
            <a:r>
              <a:rPr lang="en-US" dirty="0">
                <a:solidFill>
                  <a:srgbClr val="000000"/>
                </a:solidFill>
              </a:rPr>
              <a:t>() </a:t>
            </a:r>
            <a:r>
              <a:rPr lang="en-US" dirty="0" smtClean="0">
                <a:solidFill>
                  <a:srgbClr val="000000"/>
                </a:solidFill>
              </a:rPr>
              <a:t>, </a:t>
            </a:r>
            <a:r>
              <a:rPr lang="en-US" dirty="0" err="1" smtClean="0">
                <a:solidFill>
                  <a:srgbClr val="000000"/>
                </a:solidFill>
              </a:rPr>
              <a:t>Function.compose</a:t>
            </a:r>
            <a:r>
              <a:rPr lang="en-US" dirty="0" smtClean="0">
                <a:solidFill>
                  <a:srgbClr val="000000"/>
                </a:solidFill>
              </a:rPr>
              <a:t>()</a:t>
            </a:r>
            <a:r>
              <a:rPr lang="en-US" dirty="0" smtClean="0">
                <a:solidFill>
                  <a:schemeClr val="tx1"/>
                </a:solidFill>
              </a:rPr>
              <a:t> and debug the code.</a:t>
            </a:r>
          </a:p>
          <a:p>
            <a:pPr lvl="1"/>
            <a:r>
              <a:rPr lang="en-US" dirty="0" smtClean="0">
                <a:solidFill>
                  <a:schemeClr val="tx1"/>
                </a:solidFill>
              </a:rPr>
              <a:t>Do you really think that full blown intermediate streams are created after each intermediate operation?</a:t>
            </a:r>
          </a:p>
          <a:p>
            <a:pPr lvl="1"/>
            <a:r>
              <a:rPr lang="en-US" dirty="0" smtClean="0">
                <a:solidFill>
                  <a:schemeClr val="tx1"/>
                </a:solidFill>
              </a:rPr>
              <a:t>Search for “fuse” in </a:t>
            </a:r>
            <a:r>
              <a:rPr lang="en-US" dirty="0"/>
              <a:t>[BGSLLE3</a:t>
            </a:r>
            <a:r>
              <a:rPr lang="en-US" dirty="0" smtClean="0"/>
              <a:t>]</a:t>
            </a:r>
            <a:r>
              <a:rPr lang="en-US" dirty="0" smtClean="0">
                <a:solidFill>
                  <a:schemeClr val="tx1"/>
                </a:solidFill>
              </a:rPr>
              <a:t>. What does it mean?</a:t>
            </a:r>
          </a:p>
          <a:p>
            <a:pPr marL="342900" indent="-342900">
              <a:buFont typeface="+mj-lt"/>
              <a:buAutoNum type="arabicPeriod"/>
            </a:pPr>
            <a:endParaRPr lang="en-US" sz="1600" dirty="0">
              <a:solidFill>
                <a:srgbClr val="FF0000"/>
              </a:solidFill>
            </a:endParaRPr>
          </a:p>
        </p:txBody>
      </p:sp>
    </p:spTree>
    <p:extLst>
      <p:ext uri="{BB962C8B-B14F-4D97-AF65-F5344CB8AC3E}">
        <p14:creationId xmlns:p14="http://schemas.microsoft.com/office/powerpoint/2010/main" val="2651715483"/>
      </p:ext>
    </p:extLst>
  </p:cSld>
  <p:clrMapOvr>
    <a:masterClrMapping/>
  </p:clrMapOvr>
  <p:transition spd="med" advTm="12000"/>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dirty="0" smtClean="0"/>
              <a:t>Topic 4 : Collection Operations with Lambda</a:t>
            </a:r>
            <a:endParaRPr lang="en-US" dirty="0"/>
          </a:p>
        </p:txBody>
      </p:sp>
      <p:sp>
        <p:nvSpPr>
          <p:cNvPr id="87043" name="Rectangle 3"/>
          <p:cNvSpPr>
            <a:spLocks noGrp="1" noChangeArrowheads="1"/>
          </p:cNvSpPr>
          <p:nvPr>
            <p:ph idx="1"/>
          </p:nvPr>
        </p:nvSpPr>
        <p:spPr>
          <a:xfrm>
            <a:off x="568288" y="1060231"/>
            <a:ext cx="7697787" cy="4877106"/>
          </a:xfrm>
        </p:spPr>
        <p:txBody>
          <a:bodyPr/>
          <a:lstStyle/>
          <a:p>
            <a:pPr marL="342900" indent="-342900">
              <a:buFont typeface="+mj-lt"/>
              <a:buAutoNum type="arabicPeriod"/>
            </a:pPr>
            <a:r>
              <a:rPr lang="en-CA" sz="2000" dirty="0"/>
              <a:t>Develop the code to extract data from an object using </a:t>
            </a:r>
            <a:r>
              <a:rPr lang="en-CA" sz="2000" dirty="0" smtClean="0"/>
              <a:t>map()</a:t>
            </a:r>
            <a:endParaRPr lang="en-CA" sz="2000" dirty="0"/>
          </a:p>
          <a:p>
            <a:pPr marL="342900" indent="-342900">
              <a:buFont typeface="+mj-lt"/>
              <a:buAutoNum type="arabicPeriod"/>
            </a:pPr>
            <a:r>
              <a:rPr lang="en-CA" sz="2000" dirty="0"/>
              <a:t>Search for data using search methods including: </a:t>
            </a:r>
            <a:r>
              <a:rPr lang="en-CA" sz="2000" dirty="0" err="1" smtClean="0"/>
              <a:t>findFirst</a:t>
            </a:r>
            <a:r>
              <a:rPr lang="en-CA" sz="2000" dirty="0" smtClean="0"/>
              <a:t>(), </a:t>
            </a:r>
            <a:r>
              <a:rPr lang="en-CA" sz="2000" dirty="0" err="1" smtClean="0"/>
              <a:t>findAny</a:t>
            </a:r>
            <a:r>
              <a:rPr lang="en-CA" sz="2000" dirty="0" smtClean="0"/>
              <a:t>(), </a:t>
            </a:r>
            <a:r>
              <a:rPr lang="en-CA" sz="2000" dirty="0" err="1" smtClean="0"/>
              <a:t>anyMatch</a:t>
            </a:r>
            <a:r>
              <a:rPr lang="en-CA" sz="2000" dirty="0" smtClean="0"/>
              <a:t>(), </a:t>
            </a:r>
            <a:r>
              <a:rPr lang="en-CA" sz="2000" dirty="0" err="1" smtClean="0"/>
              <a:t>allMatch</a:t>
            </a:r>
            <a:r>
              <a:rPr lang="en-CA" sz="2000" dirty="0" smtClean="0"/>
              <a:t>(), </a:t>
            </a:r>
            <a:r>
              <a:rPr lang="en-CA" sz="2000" dirty="0" err="1" smtClean="0"/>
              <a:t>noneMatch</a:t>
            </a:r>
            <a:r>
              <a:rPr lang="en-CA" sz="2000" dirty="0" smtClean="0"/>
              <a:t>().</a:t>
            </a:r>
            <a:endParaRPr lang="en-CA" sz="2000" dirty="0"/>
          </a:p>
          <a:p>
            <a:pPr marL="342900" indent="-342900">
              <a:buFont typeface="+mj-lt"/>
              <a:buAutoNum type="arabicPeriod"/>
            </a:pPr>
            <a:r>
              <a:rPr lang="en-CA" sz="2000" dirty="0"/>
              <a:t>Describe the unique characteristics of the Optional </a:t>
            </a:r>
            <a:r>
              <a:rPr lang="en-CA" sz="2000" dirty="0" smtClean="0"/>
              <a:t>class</a:t>
            </a:r>
            <a:endParaRPr lang="en-CA" sz="2000" dirty="0"/>
          </a:p>
          <a:p>
            <a:pPr marL="342900" indent="-342900">
              <a:buFont typeface="+mj-lt"/>
              <a:buAutoNum type="arabicPeriod"/>
            </a:pPr>
            <a:r>
              <a:rPr lang="en-CA" sz="2000" dirty="0"/>
              <a:t>Perform calculations using methods: </a:t>
            </a:r>
            <a:r>
              <a:rPr lang="en-CA" sz="2000" dirty="0" smtClean="0"/>
              <a:t>count(), max(), min(), average(), sum()</a:t>
            </a:r>
            <a:endParaRPr lang="en-CA" sz="2000" dirty="0"/>
          </a:p>
          <a:p>
            <a:pPr marL="342900" indent="-342900">
              <a:buFont typeface="+mj-lt"/>
              <a:buAutoNum type="arabicPeriod"/>
            </a:pPr>
            <a:r>
              <a:rPr lang="en-CA" sz="2000" dirty="0"/>
              <a:t>Sort a collection using lambda expressions</a:t>
            </a:r>
          </a:p>
          <a:p>
            <a:pPr marL="342900" indent="-342900">
              <a:buFont typeface="+mj-lt"/>
              <a:buAutoNum type="arabicPeriod"/>
            </a:pPr>
            <a:r>
              <a:rPr lang="en-CA" sz="2000" dirty="0"/>
              <a:t>Save results to a collection by using the </a:t>
            </a:r>
            <a:r>
              <a:rPr lang="en-CA" sz="2000" dirty="0" smtClean="0"/>
              <a:t>collect() </a:t>
            </a:r>
            <a:r>
              <a:rPr lang="en-CA" sz="2000" dirty="0"/>
              <a:t>method and Collector class; including methods such as </a:t>
            </a:r>
            <a:r>
              <a:rPr lang="en-CA" sz="2000" dirty="0" err="1" smtClean="0"/>
              <a:t>averagingDouble</a:t>
            </a:r>
            <a:r>
              <a:rPr lang="en-CA" sz="2000" dirty="0" smtClean="0"/>
              <a:t>(), </a:t>
            </a:r>
            <a:r>
              <a:rPr lang="en-CA" sz="2000" dirty="0" err="1" smtClean="0"/>
              <a:t>groupingBy</a:t>
            </a:r>
            <a:r>
              <a:rPr lang="en-CA" sz="2000" dirty="0" smtClean="0"/>
              <a:t>(), joining(), </a:t>
            </a:r>
            <a:r>
              <a:rPr lang="en-CA" sz="2000" dirty="0" err="1" smtClean="0"/>
              <a:t>partitioningBy</a:t>
            </a:r>
            <a:r>
              <a:rPr lang="en-CA" sz="2000" dirty="0" smtClean="0"/>
              <a:t>()</a:t>
            </a:r>
          </a:p>
          <a:p>
            <a:pPr marL="342900" indent="-342900">
              <a:buFont typeface="+mj-lt"/>
              <a:buAutoNum type="arabicPeriod"/>
            </a:pPr>
            <a:endParaRPr lang="en-CA" sz="2000" dirty="0"/>
          </a:p>
          <a:p>
            <a:pPr marL="0" indent="0">
              <a:buNone/>
            </a:pPr>
            <a:r>
              <a:rPr lang="en-CA" sz="2000" dirty="0" smtClean="0"/>
              <a:t>No more intermediate operations.</a:t>
            </a:r>
          </a:p>
          <a:p>
            <a:pPr marL="0" indent="0">
              <a:buNone/>
            </a:pPr>
            <a:r>
              <a:rPr lang="en-CA" sz="2000" dirty="0" smtClean="0"/>
              <a:t>Let’s talk terminal operations!</a:t>
            </a:r>
            <a:endParaRPr lang="en-CA" sz="2000" dirty="0"/>
          </a:p>
          <a:p>
            <a:endParaRPr lang="en-US" sz="1600" dirty="0"/>
          </a:p>
        </p:txBody>
      </p:sp>
      <p:pic>
        <p:nvPicPr>
          <p:cNvPr id="2050" name="Picture 2" descr="Image result for terminator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5447" y="4509857"/>
            <a:ext cx="2390775" cy="1914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advTm="12000"/>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CA" sz="2000" dirty="0" smtClean="0"/>
              <a:t>Topic 4 </a:t>
            </a:r>
            <a:r>
              <a:rPr lang="en-CA" sz="2000" dirty="0"/>
              <a:t>: </a:t>
            </a:r>
            <a:r>
              <a:rPr lang="en-CA" sz="2000" dirty="0" smtClean="0"/>
              <a:t>Stream terminal operations</a:t>
            </a:r>
            <a:endParaRPr lang="en-US" sz="2000" dirty="0"/>
          </a:p>
        </p:txBody>
      </p:sp>
      <p:sp>
        <p:nvSpPr>
          <p:cNvPr id="68611" name="Rectangle 3"/>
          <p:cNvSpPr>
            <a:spLocks noGrp="1" noChangeArrowheads="1"/>
          </p:cNvSpPr>
          <p:nvPr>
            <p:ph idx="1"/>
          </p:nvPr>
        </p:nvSpPr>
        <p:spPr>
          <a:xfrm>
            <a:off x="528638" y="885825"/>
            <a:ext cx="8085137" cy="4450078"/>
          </a:xfrm>
        </p:spPr>
        <p:txBody>
          <a:bodyPr/>
          <a:lstStyle/>
          <a:p>
            <a:pPr marL="0" indent="0">
              <a:buNone/>
            </a:pPr>
            <a:r>
              <a:rPr lang="en-CA" sz="1400" dirty="0" smtClean="0">
                <a:solidFill>
                  <a:schemeClr val="tx1"/>
                </a:solidFill>
              </a:rPr>
              <a:t>Here is a list of terminal (usually eager) operations:</a:t>
            </a:r>
            <a:endParaRPr lang="en-CA" sz="1400" dirty="0" smtClean="0">
              <a:solidFill>
                <a:srgbClr val="66CC00"/>
              </a:solidFill>
            </a:endParaRPr>
          </a:p>
          <a:p>
            <a:pPr marL="342900" indent="-342900">
              <a:buFont typeface="+mj-lt"/>
              <a:buAutoNum type="arabicPeriod"/>
            </a:pPr>
            <a:endParaRPr lang="en-US" dirty="0">
              <a:solidFill>
                <a:srgbClr val="66CC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509513117"/>
              </p:ext>
            </p:extLst>
          </p:nvPr>
        </p:nvGraphicFramePr>
        <p:xfrm>
          <a:off x="186431" y="1206674"/>
          <a:ext cx="8771138" cy="4945380"/>
        </p:xfrm>
        <a:graphic>
          <a:graphicData uri="http://schemas.openxmlformats.org/drawingml/2006/table">
            <a:tbl>
              <a:tblPr firstRow="1" bandRow="1">
                <a:tableStyleId>{5C22544A-7EE6-4342-B048-85BDC9FD1C3A}</a:tableStyleId>
              </a:tblPr>
              <a:tblGrid>
                <a:gridCol w="3213717"/>
                <a:gridCol w="5557421"/>
              </a:tblGrid>
              <a:tr h="141338">
                <a:tc>
                  <a:txBody>
                    <a:bodyPr/>
                    <a:lstStyle/>
                    <a:p>
                      <a:pPr algn="ctr"/>
                      <a:r>
                        <a:rPr lang="en-US" sz="850" dirty="0" smtClean="0"/>
                        <a:t>Signature</a:t>
                      </a:r>
                      <a:endParaRPr lang="en-US" sz="850" dirty="0"/>
                    </a:p>
                  </a:txBody>
                  <a:tcPr/>
                </a:tc>
                <a:tc>
                  <a:txBody>
                    <a:bodyPr/>
                    <a:lstStyle/>
                    <a:p>
                      <a:pPr algn="ctr"/>
                      <a:r>
                        <a:rPr lang="en-US" sz="850" dirty="0" smtClean="0"/>
                        <a:t>Description</a:t>
                      </a:r>
                      <a:endParaRPr lang="en-US" sz="850" dirty="0"/>
                    </a:p>
                  </a:txBody>
                  <a:tcPr/>
                </a:tc>
              </a:tr>
              <a:tr h="1221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50" dirty="0" smtClean="0"/>
                        <a:t>void </a:t>
                      </a:r>
                      <a:r>
                        <a:rPr lang="en-US" sz="850" dirty="0" err="1" smtClean="0"/>
                        <a:t>BaseStream.close</a:t>
                      </a:r>
                      <a:r>
                        <a:rPr lang="en-US" sz="850" dirty="0" smtClean="0"/>
                        <a:t>()</a:t>
                      </a:r>
                    </a:p>
                  </a:txBody>
                  <a:tcPr/>
                </a:tc>
                <a:tc>
                  <a:txBody>
                    <a:bodyPr/>
                    <a:lstStyle/>
                    <a:p>
                      <a:r>
                        <a:rPr lang="en-CA" sz="850" dirty="0" smtClean="0"/>
                        <a:t>Closes this stream, causing all close handlers for this stream pipeline to be called. Called only in</a:t>
                      </a:r>
                      <a:r>
                        <a:rPr lang="en-CA" sz="850" baseline="0" dirty="0" smtClean="0"/>
                        <a:t> a try-with-resources or by an explicit call or by </a:t>
                      </a:r>
                      <a:r>
                        <a:rPr lang="en-CA" sz="850" baseline="0" dirty="0" err="1" smtClean="0"/>
                        <a:t>flatMap</a:t>
                      </a:r>
                      <a:r>
                        <a:rPr lang="en-CA" sz="850" baseline="0" dirty="0" smtClean="0"/>
                        <a:t>(). </a:t>
                      </a:r>
                      <a:r>
                        <a:rPr lang="en-CA" sz="850" baseline="0" dirty="0" err="1" smtClean="0"/>
                        <a:t>Class.finalize</a:t>
                      </a:r>
                      <a:r>
                        <a:rPr lang="en-CA" sz="850" baseline="0" dirty="0" smtClean="0"/>
                        <a:t>() does not call it.</a:t>
                      </a:r>
                      <a:endParaRPr lang="en-US" sz="850" dirty="0"/>
                    </a:p>
                  </a:txBody>
                  <a:tcPr/>
                </a:tc>
              </a:tr>
              <a:tr h="1342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50" dirty="0" err="1" smtClean="0"/>
                        <a:t>boolean</a:t>
                      </a:r>
                      <a:r>
                        <a:rPr lang="en-US" sz="850" dirty="0" smtClean="0"/>
                        <a:t> </a:t>
                      </a:r>
                      <a:r>
                        <a:rPr lang="en-US" sz="850" dirty="0" err="1" smtClean="0"/>
                        <a:t>BaseStream.isParallel</a:t>
                      </a:r>
                      <a:r>
                        <a:rPr lang="en-US" sz="850" dirty="0" smtClean="0"/>
                        <a:t>()</a:t>
                      </a:r>
                    </a:p>
                  </a:txBody>
                  <a:tcPr/>
                </a:tc>
                <a:tc>
                  <a:txBody>
                    <a:bodyPr/>
                    <a:lstStyle/>
                    <a:p>
                      <a:r>
                        <a:rPr lang="en-CA" sz="850" dirty="0" smtClean="0"/>
                        <a:t>Returns whether this stream, if a terminal operation were to be executed, would execute in parallel.</a:t>
                      </a:r>
                      <a:endParaRPr lang="en-US" sz="850" dirty="0"/>
                    </a:p>
                  </a:txBody>
                  <a:tcPr/>
                </a:tc>
              </a:tr>
              <a:tr h="1651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50" dirty="0" smtClean="0"/>
                        <a:t>Iterator&lt;T&gt; </a:t>
                      </a:r>
                      <a:r>
                        <a:rPr lang="en-US" sz="850" dirty="0" err="1" smtClean="0"/>
                        <a:t>BaseStream.iterator</a:t>
                      </a:r>
                      <a:r>
                        <a:rPr lang="en-US" sz="850" dirty="0" smtClean="0"/>
                        <a:t>()</a:t>
                      </a:r>
                    </a:p>
                  </a:txBody>
                  <a:tcPr/>
                </a:tc>
                <a:tc>
                  <a:txBody>
                    <a:bodyPr/>
                    <a:lstStyle/>
                    <a:p>
                      <a:r>
                        <a:rPr lang="en-CA" sz="850" dirty="0" smtClean="0"/>
                        <a:t>Returns an iterator for the elements of this stream.</a:t>
                      </a:r>
                      <a:endParaRPr lang="en-US" sz="850" dirty="0"/>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50" dirty="0" err="1" smtClean="0"/>
                        <a:t>Spliterator</a:t>
                      </a:r>
                      <a:r>
                        <a:rPr lang="en-US" sz="850" dirty="0" smtClean="0"/>
                        <a:t>&lt;T&gt; </a:t>
                      </a:r>
                      <a:r>
                        <a:rPr lang="en-US" sz="850" dirty="0" err="1" smtClean="0"/>
                        <a:t>BaseStream.spliterator</a:t>
                      </a:r>
                      <a:r>
                        <a:rPr lang="en-US" sz="850" dirty="0" smtClean="0"/>
                        <a:t>()</a:t>
                      </a:r>
                    </a:p>
                  </a:txBody>
                  <a:tcPr/>
                </a:tc>
                <a:tc>
                  <a:txBody>
                    <a:bodyPr/>
                    <a:lstStyle/>
                    <a:p>
                      <a:r>
                        <a:rPr lang="en-CA" sz="850" dirty="0" smtClean="0"/>
                        <a:t>Returns a spliterator for the elements of this stream.</a:t>
                      </a:r>
                      <a:endParaRPr lang="en-US" sz="850" dirty="0"/>
                    </a:p>
                  </a:txBody>
                  <a:tcPr/>
                </a:tc>
              </a:tr>
              <a:tr h="2958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850" b="0" i="0" u="none" strike="noStrike" kern="1200" baseline="0" dirty="0" smtClean="0">
                          <a:solidFill>
                            <a:schemeClr val="dk1"/>
                          </a:solidFill>
                          <a:latin typeface="+mn-lt"/>
                          <a:ea typeface="+mn-ea"/>
                          <a:cs typeface="+mn-cs"/>
                        </a:rPr>
                        <a:t>&lt;R,A&gt; R  </a:t>
                      </a:r>
                      <a:r>
                        <a:rPr lang="en-CA" sz="850" b="0" i="0" u="none" strike="noStrike" kern="1200" baseline="0" dirty="0" err="1" smtClean="0">
                          <a:solidFill>
                            <a:schemeClr val="dk1"/>
                          </a:solidFill>
                          <a:latin typeface="+mn-lt"/>
                          <a:ea typeface="+mn-ea"/>
                          <a:cs typeface="+mn-cs"/>
                        </a:rPr>
                        <a:t>Stream.collect</a:t>
                      </a:r>
                      <a:r>
                        <a:rPr lang="en-CA" sz="850" b="0" i="0" u="none" strike="noStrike" kern="1200" baseline="0" dirty="0" smtClean="0">
                          <a:solidFill>
                            <a:schemeClr val="dk1"/>
                          </a:solidFill>
                          <a:latin typeface="+mn-lt"/>
                          <a:ea typeface="+mn-ea"/>
                          <a:cs typeface="+mn-cs"/>
                        </a:rPr>
                        <a:t>(Collector&lt;? super T,A,R&gt; collector)</a:t>
                      </a:r>
                      <a:br>
                        <a:rPr lang="en-CA" sz="850" b="0" i="0" u="none" strike="noStrike" kern="1200" baseline="0" dirty="0" smtClean="0">
                          <a:solidFill>
                            <a:schemeClr val="dk1"/>
                          </a:solidFill>
                          <a:latin typeface="+mn-lt"/>
                          <a:ea typeface="+mn-ea"/>
                          <a:cs typeface="+mn-cs"/>
                        </a:rPr>
                      </a:br>
                      <a:r>
                        <a:rPr lang="en-US" sz="850" dirty="0" smtClean="0"/>
                        <a:t>&lt;R&gt; R collect(Supplier&lt;R&gt; supplier, </a:t>
                      </a:r>
                      <a:r>
                        <a:rPr lang="en-US" sz="850" dirty="0" err="1" smtClean="0"/>
                        <a:t>BiConsumer</a:t>
                      </a:r>
                      <a:r>
                        <a:rPr lang="en-US" sz="850" dirty="0" smtClean="0"/>
                        <a:t>&lt;R,? super T&gt; accumulator, </a:t>
                      </a:r>
                      <a:r>
                        <a:rPr lang="en-US" sz="850" dirty="0" err="1" smtClean="0"/>
                        <a:t>BiConsumer</a:t>
                      </a:r>
                      <a:r>
                        <a:rPr lang="en-US" sz="850" dirty="0" smtClean="0"/>
                        <a:t>&lt;R,R&gt; combiner)</a:t>
                      </a:r>
                    </a:p>
                  </a:txBody>
                  <a:tcPr/>
                </a:tc>
                <a:tc>
                  <a:txBody>
                    <a:bodyPr/>
                    <a:lstStyle/>
                    <a:p>
                      <a:r>
                        <a:rPr lang="en-US" sz="850" b="0" i="0" u="none" strike="noStrike" kern="1200" baseline="0" dirty="0" smtClean="0">
                          <a:solidFill>
                            <a:schemeClr val="dk1"/>
                          </a:solidFill>
                          <a:latin typeface="+mn-lt"/>
                          <a:ea typeface="+mn-ea"/>
                          <a:cs typeface="+mn-cs"/>
                        </a:rPr>
                        <a:t>Performs a mutable reduction operation on the elements of this stream using a Collector.</a:t>
                      </a:r>
                    </a:p>
                    <a:p>
                      <a:r>
                        <a:rPr lang="en-US" sz="850" dirty="0" smtClean="0"/>
                        <a:t>Performs a mutable reduction operation on the elements of this stream.</a:t>
                      </a:r>
                      <a:endParaRPr lang="en-US" sz="850" dirty="0"/>
                    </a:p>
                  </a:txBody>
                  <a:tcPr/>
                </a:tc>
              </a:tr>
              <a:tr h="0">
                <a:tc>
                  <a:txBody>
                    <a:bodyPr/>
                    <a:lstStyle/>
                    <a:p>
                      <a:r>
                        <a:rPr lang="en-CA" sz="850" b="0" i="0" u="none" strike="noStrike" kern="1200" baseline="0" dirty="0" smtClean="0">
                          <a:solidFill>
                            <a:schemeClr val="dk1"/>
                          </a:solidFill>
                          <a:latin typeface="+mn-lt"/>
                          <a:ea typeface="+mn-ea"/>
                          <a:cs typeface="+mn-cs"/>
                        </a:rPr>
                        <a:t>long </a:t>
                      </a:r>
                      <a:r>
                        <a:rPr lang="en-CA" sz="850" b="0" i="0" u="none" strike="noStrike" kern="1200" baseline="0" dirty="0" err="1" smtClean="0">
                          <a:solidFill>
                            <a:schemeClr val="dk1"/>
                          </a:solidFill>
                          <a:latin typeface="+mn-lt"/>
                          <a:ea typeface="+mn-ea"/>
                          <a:cs typeface="+mn-cs"/>
                        </a:rPr>
                        <a:t>Stream.count</a:t>
                      </a:r>
                      <a:r>
                        <a:rPr lang="en-CA" sz="850" b="0" i="0" u="none" strike="noStrike" kern="1200" baseline="0" dirty="0" smtClean="0">
                          <a:solidFill>
                            <a:schemeClr val="dk1"/>
                          </a:solidFill>
                          <a:latin typeface="+mn-lt"/>
                          <a:ea typeface="+mn-ea"/>
                          <a:cs typeface="+mn-cs"/>
                        </a:rPr>
                        <a:t>()</a:t>
                      </a:r>
                      <a:endParaRPr lang="en-US" sz="850" dirty="0"/>
                    </a:p>
                  </a:txBody>
                  <a:tcPr/>
                </a:tc>
                <a:tc>
                  <a:txBody>
                    <a:bodyPr/>
                    <a:lstStyle/>
                    <a:p>
                      <a:r>
                        <a:rPr lang="en-CA" sz="850" b="0" i="0" u="none" strike="noStrike" kern="1200" baseline="0" dirty="0" smtClean="0">
                          <a:solidFill>
                            <a:schemeClr val="dk1"/>
                          </a:solidFill>
                          <a:latin typeface="+mn-lt"/>
                          <a:ea typeface="+mn-ea"/>
                          <a:cs typeface="+mn-cs"/>
                        </a:rPr>
                        <a:t>Returns the number of elements in a stream. The operation returns a long.</a:t>
                      </a:r>
                      <a:endParaRPr lang="en-US" sz="850" dirty="0"/>
                    </a:p>
                  </a:txBody>
                  <a:tcPr/>
                </a:tc>
              </a:tr>
              <a:tr h="364302">
                <a:tc>
                  <a:txBody>
                    <a:bodyPr/>
                    <a:lstStyle/>
                    <a:p>
                      <a:r>
                        <a:rPr lang="en-US" sz="850" dirty="0" smtClean="0"/>
                        <a:t>Optional&lt;T&gt; </a:t>
                      </a:r>
                      <a:r>
                        <a:rPr lang="en-CA" sz="850" b="0" i="0" u="none" strike="noStrike" kern="1200" baseline="0" dirty="0" smtClean="0">
                          <a:solidFill>
                            <a:schemeClr val="dk1"/>
                          </a:solidFill>
                          <a:latin typeface="+mn-lt"/>
                          <a:ea typeface="+mn-ea"/>
                          <a:cs typeface="+mn-cs"/>
                        </a:rPr>
                        <a:t>Stream.</a:t>
                      </a:r>
                      <a:r>
                        <a:rPr lang="en-US" sz="850" dirty="0" err="1" smtClean="0"/>
                        <a:t>findAny</a:t>
                      </a:r>
                      <a:r>
                        <a:rPr lang="en-US" sz="850" dirty="0" smtClean="0"/>
                        <a:t>()</a:t>
                      </a:r>
                    </a:p>
                    <a:p>
                      <a:r>
                        <a:rPr lang="en-US" sz="850" dirty="0" smtClean="0"/>
                        <a:t>Optional&lt;T&gt; </a:t>
                      </a:r>
                      <a:r>
                        <a:rPr lang="en-CA" sz="850" b="0" i="0" u="none" strike="noStrike" kern="1200" baseline="0" dirty="0" smtClean="0">
                          <a:solidFill>
                            <a:schemeClr val="dk1"/>
                          </a:solidFill>
                          <a:latin typeface="+mn-lt"/>
                          <a:ea typeface="+mn-ea"/>
                          <a:cs typeface="+mn-cs"/>
                        </a:rPr>
                        <a:t>Stream.</a:t>
                      </a:r>
                      <a:r>
                        <a:rPr lang="en-US" sz="850" dirty="0" err="1" smtClean="0"/>
                        <a:t>findFirst</a:t>
                      </a:r>
                      <a:r>
                        <a:rPr lang="en-US" sz="850"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50" dirty="0" smtClean="0"/>
                        <a:t>Returns an Optional describing some/the-first element of the stream, or an empty Optional if the stream is empty. (</a:t>
                      </a:r>
                      <a:r>
                        <a:rPr lang="en-US" sz="850" i="1" dirty="0" smtClean="0"/>
                        <a:t>short circuit </a:t>
                      </a:r>
                      <a:r>
                        <a:rPr lang="en-US" sz="850" dirty="0" smtClean="0"/>
                        <a:t>evaluation on these)</a:t>
                      </a:r>
                      <a:br>
                        <a:rPr lang="en-US" sz="850" dirty="0" smtClean="0"/>
                      </a:br>
                      <a:r>
                        <a:rPr lang="en-US" sz="850" dirty="0" err="1" smtClean="0"/>
                        <a:t>findAny</a:t>
                      </a:r>
                      <a:r>
                        <a:rPr lang="en-US" sz="850" dirty="0" smtClean="0"/>
                        <a:t>() is (should be) equivalent to </a:t>
                      </a:r>
                      <a:r>
                        <a:rPr lang="en-US" sz="850" dirty="0" err="1" smtClean="0"/>
                        <a:t>findFirst</a:t>
                      </a:r>
                      <a:r>
                        <a:rPr lang="en-US" sz="850" dirty="0" smtClean="0"/>
                        <a:t>() for</a:t>
                      </a:r>
                      <a:r>
                        <a:rPr lang="en-US" sz="850" baseline="0" dirty="0" smtClean="0"/>
                        <a:t> an ordered stream.</a:t>
                      </a:r>
                    </a:p>
                    <a:p>
                      <a:pPr marL="0" marR="0" indent="0" algn="l" defTabSz="457200" rtl="0" eaLnBrk="1" fontAlgn="auto" latinLnBrk="0" hangingPunct="1">
                        <a:lnSpc>
                          <a:spcPct val="100000"/>
                        </a:lnSpc>
                        <a:spcBef>
                          <a:spcPts val="0"/>
                        </a:spcBef>
                        <a:spcAft>
                          <a:spcPts val="0"/>
                        </a:spcAft>
                        <a:buClrTx/>
                        <a:buSzTx/>
                        <a:buFontTx/>
                        <a:buNone/>
                        <a:tabLst/>
                        <a:defRPr/>
                      </a:pPr>
                      <a:r>
                        <a:rPr lang="en-US" sz="850" baseline="0" dirty="0" smtClean="0"/>
                        <a:t>Makes more sense if a filter() is used.</a:t>
                      </a:r>
                      <a:endParaRPr lang="en-US" sz="850" dirty="0" smtClean="0"/>
                    </a:p>
                  </a:txBody>
                  <a:tcPr/>
                </a:tc>
              </a:tr>
              <a:tr h="236119">
                <a:tc>
                  <a:txBody>
                    <a:bodyPr/>
                    <a:lstStyle/>
                    <a:p>
                      <a:r>
                        <a:rPr lang="en-US" sz="850" dirty="0" err="1" smtClean="0"/>
                        <a:t>boolean</a:t>
                      </a:r>
                      <a:r>
                        <a:rPr lang="en-US" sz="850" dirty="0" smtClean="0"/>
                        <a:t> </a:t>
                      </a:r>
                      <a:r>
                        <a:rPr lang="en-CA" sz="850" b="0" i="0" u="none" strike="noStrike" kern="1200" baseline="0" dirty="0" smtClean="0">
                          <a:solidFill>
                            <a:schemeClr val="dk1"/>
                          </a:solidFill>
                          <a:latin typeface="+mn-lt"/>
                          <a:ea typeface="+mn-ea"/>
                          <a:cs typeface="+mn-cs"/>
                        </a:rPr>
                        <a:t>Stream.</a:t>
                      </a:r>
                      <a:r>
                        <a:rPr lang="en-US" sz="850" dirty="0" err="1" smtClean="0"/>
                        <a:t>noneMatch</a:t>
                      </a:r>
                      <a:r>
                        <a:rPr lang="en-US" sz="850" dirty="0" smtClean="0"/>
                        <a:t>(Predicate&lt;T&gt;)</a:t>
                      </a:r>
                      <a:br>
                        <a:rPr lang="en-US" sz="850" dirty="0" smtClean="0"/>
                      </a:br>
                      <a:r>
                        <a:rPr lang="en-US" sz="850" dirty="0" err="1" smtClean="0"/>
                        <a:t>boolean</a:t>
                      </a:r>
                      <a:r>
                        <a:rPr lang="en-US" sz="850" dirty="0" smtClean="0"/>
                        <a:t> </a:t>
                      </a:r>
                      <a:r>
                        <a:rPr lang="en-CA" sz="850" b="0" i="0" u="none" strike="noStrike" kern="1200" baseline="0" dirty="0" smtClean="0">
                          <a:solidFill>
                            <a:schemeClr val="dk1"/>
                          </a:solidFill>
                          <a:latin typeface="+mn-lt"/>
                          <a:ea typeface="+mn-ea"/>
                          <a:cs typeface="+mn-cs"/>
                        </a:rPr>
                        <a:t>Stream.</a:t>
                      </a:r>
                      <a:r>
                        <a:rPr lang="en-US" sz="850" dirty="0" err="1" smtClean="0"/>
                        <a:t>anyMatch</a:t>
                      </a:r>
                      <a:r>
                        <a:rPr lang="en-US" sz="850" dirty="0" smtClean="0"/>
                        <a:t>(Predicate&lt;T&gt;)</a:t>
                      </a:r>
                      <a:r>
                        <a:rPr lang="en-US" sz="850" baseline="0" dirty="0" smtClean="0"/>
                        <a:t/>
                      </a:r>
                      <a:br>
                        <a:rPr lang="en-US" sz="850" baseline="0" dirty="0" smtClean="0"/>
                      </a:br>
                      <a:r>
                        <a:rPr lang="en-US" sz="850" baseline="0" dirty="0" err="1" smtClean="0"/>
                        <a:t>boolean</a:t>
                      </a:r>
                      <a:r>
                        <a:rPr lang="en-US" sz="850" baseline="0" dirty="0" smtClean="0"/>
                        <a:t> </a:t>
                      </a:r>
                      <a:r>
                        <a:rPr lang="en-CA" sz="850" b="0" i="0" u="none" strike="noStrike" kern="1200" baseline="0" dirty="0" smtClean="0">
                          <a:solidFill>
                            <a:schemeClr val="dk1"/>
                          </a:solidFill>
                          <a:latin typeface="+mn-lt"/>
                          <a:ea typeface="+mn-ea"/>
                          <a:cs typeface="+mn-cs"/>
                        </a:rPr>
                        <a:t>Stream.</a:t>
                      </a:r>
                      <a:r>
                        <a:rPr lang="en-US" sz="850" dirty="0" err="1" smtClean="0"/>
                        <a:t>allMatch</a:t>
                      </a:r>
                      <a:r>
                        <a:rPr lang="en-US" sz="850" dirty="0" smtClean="0"/>
                        <a:t>(Predicate&lt;T&gt;)</a:t>
                      </a:r>
                      <a:endParaRPr lang="en-US" sz="850" dirty="0"/>
                    </a:p>
                  </a:txBody>
                  <a:tcPr/>
                </a:tc>
                <a:tc>
                  <a:txBody>
                    <a:bodyPr/>
                    <a:lstStyle/>
                    <a:p>
                      <a:r>
                        <a:rPr lang="en-US" sz="850" dirty="0" smtClean="0"/>
                        <a:t>Returns whether none/any/all element(s) of this stream match(</a:t>
                      </a:r>
                      <a:r>
                        <a:rPr lang="en-US" sz="850" dirty="0" err="1" smtClean="0"/>
                        <a:t>es</a:t>
                      </a:r>
                      <a:r>
                        <a:rPr lang="en-US" sz="850" dirty="0" smtClean="0"/>
                        <a:t>) the provided predicate. (</a:t>
                      </a:r>
                      <a:r>
                        <a:rPr lang="en-US" sz="850" i="1" dirty="0" smtClean="0"/>
                        <a:t>short circuit </a:t>
                      </a:r>
                      <a:r>
                        <a:rPr lang="en-US" sz="850" dirty="0" smtClean="0"/>
                        <a:t>evaluation on these)</a:t>
                      </a:r>
                      <a:endParaRPr lang="en-US" sz="850" dirty="0"/>
                    </a:p>
                  </a:txBody>
                  <a:tcPr/>
                </a:tc>
              </a:tr>
              <a:tr h="186014">
                <a:tc>
                  <a:txBody>
                    <a:bodyPr/>
                    <a:lstStyle/>
                    <a:p>
                      <a:r>
                        <a:rPr lang="en-US" sz="850" dirty="0" smtClean="0"/>
                        <a:t>Optional&lt;T&gt; </a:t>
                      </a:r>
                      <a:r>
                        <a:rPr lang="en-CA" sz="850" b="0" i="0" u="none" strike="noStrike" kern="1200" baseline="0" dirty="0" smtClean="0">
                          <a:solidFill>
                            <a:schemeClr val="dk1"/>
                          </a:solidFill>
                          <a:latin typeface="+mn-lt"/>
                          <a:ea typeface="+mn-ea"/>
                          <a:cs typeface="+mn-cs"/>
                        </a:rPr>
                        <a:t>Stream.</a:t>
                      </a:r>
                      <a:r>
                        <a:rPr lang="en-US" sz="850" dirty="0" smtClean="0"/>
                        <a:t>max(Comparator&lt;? super T&gt; comparator)</a:t>
                      </a:r>
                    </a:p>
                    <a:p>
                      <a:r>
                        <a:rPr lang="en-US" sz="850" dirty="0" smtClean="0"/>
                        <a:t>Optional&lt;T&gt;  </a:t>
                      </a:r>
                      <a:r>
                        <a:rPr lang="en-CA" sz="850" b="0" i="0" u="none" strike="noStrike" kern="1200" baseline="0" dirty="0" smtClean="0">
                          <a:solidFill>
                            <a:schemeClr val="dk1"/>
                          </a:solidFill>
                          <a:latin typeface="+mn-lt"/>
                          <a:ea typeface="+mn-ea"/>
                          <a:cs typeface="+mn-cs"/>
                        </a:rPr>
                        <a:t>Stream.</a:t>
                      </a:r>
                      <a:r>
                        <a:rPr lang="en-US" sz="850" dirty="0" smtClean="0"/>
                        <a:t>min(Comparator&lt;? super T&gt; comparator)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50" dirty="0" smtClean="0"/>
                        <a:t>Returns the maximum/minimum element of this stream according to the provided Comparator.</a:t>
                      </a:r>
                    </a:p>
                  </a:txBody>
                  <a:tcPr/>
                </a:tc>
              </a:tr>
              <a:tr h="62108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50" dirty="0" smtClean="0"/>
                        <a:t>Optional&lt;T&gt;  </a:t>
                      </a:r>
                      <a:r>
                        <a:rPr lang="en-CA" sz="850" b="0" i="0" u="none" strike="noStrike" kern="1200" baseline="0" dirty="0" smtClean="0">
                          <a:solidFill>
                            <a:schemeClr val="dk1"/>
                          </a:solidFill>
                          <a:latin typeface="+mn-lt"/>
                          <a:ea typeface="+mn-ea"/>
                          <a:cs typeface="+mn-cs"/>
                        </a:rPr>
                        <a:t>Stream.</a:t>
                      </a:r>
                      <a:r>
                        <a:rPr lang="en-US" sz="850" dirty="0" smtClean="0"/>
                        <a:t>reduce(</a:t>
                      </a:r>
                      <a:r>
                        <a:rPr lang="en-US" sz="850" dirty="0" err="1" smtClean="0"/>
                        <a:t>BinaryOperator</a:t>
                      </a:r>
                      <a:r>
                        <a:rPr lang="en-US" sz="850" dirty="0" smtClean="0"/>
                        <a:t>&lt;T&gt; accumulator)</a:t>
                      </a:r>
                      <a:br>
                        <a:rPr lang="en-US" sz="850" dirty="0" smtClean="0"/>
                      </a:br>
                      <a:r>
                        <a:rPr lang="en-US" sz="850" dirty="0" smtClean="0"/>
                        <a:t>T </a:t>
                      </a:r>
                      <a:r>
                        <a:rPr lang="en-CA" sz="850" b="0" i="0" u="none" strike="noStrike" kern="1200" baseline="0" dirty="0" smtClean="0">
                          <a:solidFill>
                            <a:schemeClr val="dk1"/>
                          </a:solidFill>
                          <a:latin typeface="+mn-lt"/>
                          <a:ea typeface="+mn-ea"/>
                          <a:cs typeface="+mn-cs"/>
                        </a:rPr>
                        <a:t>Stream.</a:t>
                      </a:r>
                      <a:r>
                        <a:rPr lang="en-US" sz="850" dirty="0" smtClean="0"/>
                        <a:t>reduce(T identity, </a:t>
                      </a:r>
                      <a:r>
                        <a:rPr lang="en-US" sz="850" dirty="0" err="1" smtClean="0"/>
                        <a:t>BinaryOperator</a:t>
                      </a:r>
                      <a:r>
                        <a:rPr lang="en-US" sz="850" dirty="0" smtClean="0"/>
                        <a:t>&lt;T&gt; accumulator)</a:t>
                      </a:r>
                      <a:br>
                        <a:rPr lang="en-US" sz="850" dirty="0" smtClean="0"/>
                      </a:br>
                      <a:r>
                        <a:rPr lang="en-US" sz="850" dirty="0" smtClean="0"/>
                        <a:t>&lt;U&gt; U </a:t>
                      </a:r>
                      <a:r>
                        <a:rPr lang="en-CA" sz="850" b="0" i="0" u="none" strike="noStrike" kern="1200" baseline="0" dirty="0" smtClean="0">
                          <a:solidFill>
                            <a:schemeClr val="dk1"/>
                          </a:solidFill>
                          <a:latin typeface="+mn-lt"/>
                          <a:ea typeface="+mn-ea"/>
                          <a:cs typeface="+mn-cs"/>
                        </a:rPr>
                        <a:t>Stream.</a:t>
                      </a:r>
                      <a:r>
                        <a:rPr lang="en-US" sz="850" dirty="0" smtClean="0"/>
                        <a:t>reduce(U identity, </a:t>
                      </a:r>
                      <a:r>
                        <a:rPr lang="en-US" sz="850" dirty="0" err="1" smtClean="0"/>
                        <a:t>BiFunction</a:t>
                      </a:r>
                      <a:r>
                        <a:rPr lang="en-US" sz="850" dirty="0" smtClean="0"/>
                        <a:t>&lt;U,? super T,U&gt; accumulator, </a:t>
                      </a:r>
                      <a:r>
                        <a:rPr lang="en-US" sz="850" dirty="0" err="1" smtClean="0"/>
                        <a:t>BinaryOperator</a:t>
                      </a:r>
                      <a:r>
                        <a:rPr lang="en-US" sz="850" dirty="0" smtClean="0"/>
                        <a:t>&lt;U&gt; combiner)</a:t>
                      </a:r>
                    </a:p>
                  </a:txBody>
                  <a:tcPr/>
                </a:tc>
                <a:tc>
                  <a:txBody>
                    <a:bodyPr/>
                    <a:lstStyle/>
                    <a:p>
                      <a:r>
                        <a:rPr lang="en-US" sz="850" dirty="0" smtClean="0"/>
                        <a:t>Performs a reduction on the elements of this stream, using an associative accumulation function, and returns an Optional describing the reduced value, if any.</a:t>
                      </a:r>
                    </a:p>
                    <a:p>
                      <a:r>
                        <a:rPr lang="en-US" sz="850" dirty="0" smtClean="0"/>
                        <a:t>Performs a reduction on the elements of this stream, using the provided identity value and an associative accumulation function, and returns the reduced value.</a:t>
                      </a:r>
                    </a:p>
                    <a:p>
                      <a:r>
                        <a:rPr lang="en-US" sz="850" dirty="0" smtClean="0"/>
                        <a:t>Performs a reduction on the elements of this stream, using the provided identity, accumulation and combining functions.</a:t>
                      </a:r>
                      <a:endParaRPr lang="en-US" sz="850" dirty="0"/>
                    </a:p>
                  </a:txBody>
                  <a:tcPr/>
                </a:tc>
              </a:tr>
              <a:tr h="2741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50" dirty="0" smtClean="0"/>
                        <a:t>Object[] </a:t>
                      </a:r>
                      <a:r>
                        <a:rPr lang="en-CA" sz="850" b="0" i="0" u="none" strike="noStrike" kern="1200" baseline="0" dirty="0" smtClean="0">
                          <a:solidFill>
                            <a:schemeClr val="dk1"/>
                          </a:solidFill>
                          <a:latin typeface="+mn-lt"/>
                          <a:ea typeface="+mn-ea"/>
                          <a:cs typeface="+mn-cs"/>
                        </a:rPr>
                        <a:t>Stream.</a:t>
                      </a:r>
                      <a:r>
                        <a:rPr lang="en-US" sz="850" dirty="0" err="1" smtClean="0"/>
                        <a:t>toArray</a:t>
                      </a:r>
                      <a:r>
                        <a:rPr lang="en-US" sz="850" dirty="0" smtClean="0"/>
                        <a:t>()</a:t>
                      </a:r>
                      <a:br>
                        <a:rPr lang="en-US" sz="850" dirty="0" smtClean="0"/>
                      </a:br>
                      <a:r>
                        <a:rPr lang="en-US" sz="850" dirty="0" smtClean="0"/>
                        <a:t>&lt;A&gt; A[] </a:t>
                      </a:r>
                      <a:r>
                        <a:rPr lang="en-CA" sz="850" b="0" i="0" u="none" strike="noStrike" kern="1200" baseline="0" dirty="0" smtClean="0">
                          <a:solidFill>
                            <a:schemeClr val="dk1"/>
                          </a:solidFill>
                          <a:latin typeface="+mn-lt"/>
                          <a:ea typeface="+mn-ea"/>
                          <a:cs typeface="+mn-cs"/>
                        </a:rPr>
                        <a:t>Stream.</a:t>
                      </a:r>
                      <a:r>
                        <a:rPr lang="en-US" sz="850" dirty="0" err="1" smtClean="0"/>
                        <a:t>toArray</a:t>
                      </a:r>
                      <a:r>
                        <a:rPr lang="en-US" sz="850" dirty="0" smtClean="0"/>
                        <a:t>(</a:t>
                      </a:r>
                      <a:r>
                        <a:rPr lang="en-US" sz="850" dirty="0" err="1" smtClean="0"/>
                        <a:t>IntFunction</a:t>
                      </a:r>
                      <a:r>
                        <a:rPr lang="en-US" sz="850" dirty="0" smtClean="0"/>
                        <a:t>&lt;A[]&gt; generator)</a:t>
                      </a:r>
                    </a:p>
                  </a:txBody>
                  <a:tcPr/>
                </a:tc>
                <a:tc>
                  <a:txBody>
                    <a:bodyPr/>
                    <a:lstStyle/>
                    <a:p>
                      <a:r>
                        <a:rPr lang="en-US" sz="850" dirty="0" smtClean="0"/>
                        <a:t>Returns an array containing the elements of this stream. [using the provided generator function to allocate the returned array, as well as any additional arrays that might be required for a partitioned execution or for resizing.]</a:t>
                      </a:r>
                      <a:endParaRPr lang="en-US" sz="850" dirty="0"/>
                    </a:p>
                  </a:txBody>
                  <a:tcPr/>
                </a:tc>
              </a:tr>
              <a:tr h="1926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850" b="0" i="0" u="none" strike="noStrike" kern="1200" baseline="0" dirty="0" smtClean="0">
                          <a:solidFill>
                            <a:schemeClr val="dk1"/>
                          </a:solidFill>
                          <a:latin typeface="+mn-lt"/>
                          <a:ea typeface="+mn-ea"/>
                          <a:cs typeface="+mn-cs"/>
                        </a:rPr>
                        <a:t>void </a:t>
                      </a:r>
                      <a:r>
                        <a:rPr lang="en-CA" sz="850" b="0" i="0" u="none" strike="noStrike" kern="1200" baseline="0" dirty="0" err="1" smtClean="0">
                          <a:solidFill>
                            <a:schemeClr val="dk1"/>
                          </a:solidFill>
                          <a:latin typeface="+mn-lt"/>
                          <a:ea typeface="+mn-ea"/>
                          <a:cs typeface="+mn-cs"/>
                        </a:rPr>
                        <a:t>Stream.forEach</a:t>
                      </a:r>
                      <a:r>
                        <a:rPr lang="en-CA" sz="850" b="0" i="0" u="none" strike="noStrike" kern="1200" baseline="0" dirty="0" smtClean="0">
                          <a:solidFill>
                            <a:schemeClr val="dk1"/>
                          </a:solidFill>
                          <a:latin typeface="+mn-lt"/>
                          <a:ea typeface="+mn-ea"/>
                          <a:cs typeface="+mn-cs"/>
                        </a:rPr>
                        <a:t>(Consumer&lt;T&gt;)</a:t>
                      </a:r>
                      <a:br>
                        <a:rPr lang="en-CA" sz="850" b="0" i="0" u="none" strike="noStrike" kern="1200" baseline="0" dirty="0" smtClean="0">
                          <a:solidFill>
                            <a:schemeClr val="dk1"/>
                          </a:solidFill>
                          <a:latin typeface="+mn-lt"/>
                          <a:ea typeface="+mn-ea"/>
                          <a:cs typeface="+mn-cs"/>
                        </a:rPr>
                      </a:br>
                      <a:r>
                        <a:rPr lang="en-US" sz="850" dirty="0" smtClean="0"/>
                        <a:t>void </a:t>
                      </a:r>
                      <a:r>
                        <a:rPr lang="en-CA" sz="850" b="0" i="0" u="none" strike="noStrike" kern="1200" baseline="0" dirty="0" smtClean="0">
                          <a:solidFill>
                            <a:schemeClr val="dk1"/>
                          </a:solidFill>
                          <a:latin typeface="+mn-lt"/>
                          <a:ea typeface="+mn-ea"/>
                          <a:cs typeface="+mn-cs"/>
                        </a:rPr>
                        <a:t>Stream.</a:t>
                      </a:r>
                      <a:r>
                        <a:rPr lang="en-US" sz="850" dirty="0" err="1" smtClean="0"/>
                        <a:t>forEachOrdered</a:t>
                      </a:r>
                      <a:r>
                        <a:rPr lang="en-US" sz="850" dirty="0" smtClean="0"/>
                        <a:t>(Consumer&lt;? super T&gt; action)</a:t>
                      </a:r>
                    </a:p>
                  </a:txBody>
                  <a:tcPr/>
                </a:tc>
                <a:tc>
                  <a:txBody>
                    <a:bodyPr/>
                    <a:lstStyle/>
                    <a:p>
                      <a:r>
                        <a:rPr lang="en-US" sz="850" dirty="0" smtClean="0"/>
                        <a:t>Performs an action for each element of this stream [, in the encounter order of the stream if the stream has a defined encounter order (</a:t>
                      </a:r>
                      <a:r>
                        <a:rPr lang="en-US" sz="850" u="sng" dirty="0" smtClean="0"/>
                        <a:t>Note:</a:t>
                      </a:r>
                      <a:r>
                        <a:rPr lang="en-US" sz="850" dirty="0" smtClean="0"/>
                        <a:t> be it</a:t>
                      </a:r>
                      <a:r>
                        <a:rPr lang="en-US" sz="850" baseline="0" dirty="0" smtClean="0"/>
                        <a:t> ORDERED or not!!!)</a:t>
                      </a:r>
                      <a:r>
                        <a:rPr lang="en-US" sz="850" dirty="0" smtClean="0"/>
                        <a:t>.]</a:t>
                      </a:r>
                      <a:endParaRPr lang="en-US" sz="850" dirty="0"/>
                    </a:p>
                  </a:txBody>
                  <a:tcPr/>
                </a:tc>
              </a:tr>
            </a:tbl>
          </a:graphicData>
        </a:graphic>
      </p:graphicFrame>
    </p:spTree>
    <p:extLst>
      <p:ext uri="{BB962C8B-B14F-4D97-AF65-F5344CB8AC3E}">
        <p14:creationId xmlns:p14="http://schemas.microsoft.com/office/powerpoint/2010/main" val="868790672"/>
      </p:ext>
    </p:extLst>
  </p:cSld>
  <p:clrMapOvr>
    <a:masterClrMapping/>
  </p:clrMapOvr>
  <p:transition spd="med" advTm="12000"/>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sz="1800" dirty="0" smtClean="0"/>
              <a:t>Topic 4-1 : </a:t>
            </a:r>
            <a:r>
              <a:rPr lang="en-CA" sz="1800" dirty="0"/>
              <a:t>Develop the code to extract data from an object using map()</a:t>
            </a:r>
            <a:endParaRPr lang="en-US" sz="1800" dirty="0"/>
          </a:p>
        </p:txBody>
      </p:sp>
      <p:sp>
        <p:nvSpPr>
          <p:cNvPr id="87043" name="Rectangle 3"/>
          <p:cNvSpPr>
            <a:spLocks noGrp="1" noChangeArrowheads="1"/>
          </p:cNvSpPr>
          <p:nvPr>
            <p:ph idx="1"/>
          </p:nvPr>
        </p:nvSpPr>
        <p:spPr>
          <a:xfrm>
            <a:off x="527050" y="885825"/>
            <a:ext cx="8086725" cy="3783829"/>
          </a:xfrm>
        </p:spPr>
        <p:txBody>
          <a:bodyPr/>
          <a:lstStyle/>
          <a:p>
            <a:pPr marL="0" indent="0">
              <a:buNone/>
            </a:pPr>
            <a:r>
              <a:rPr lang="en-CA" sz="1200" dirty="0" smtClean="0"/>
              <a:t>Example mapping Car to String:</a:t>
            </a:r>
          </a:p>
          <a:p>
            <a:pPr marL="0" indent="0">
              <a:buNone/>
            </a:pPr>
            <a:r>
              <a:rPr lang="en-CA" sz="1200" dirty="0">
                <a:solidFill>
                  <a:srgbClr val="000000"/>
                </a:solidFill>
              </a:rPr>
              <a:t>static void </a:t>
            </a:r>
            <a:r>
              <a:rPr lang="en-CA" sz="1200" dirty="0" err="1">
                <a:solidFill>
                  <a:srgbClr val="000000"/>
                </a:solidFill>
              </a:rPr>
              <a:t>usingMap</a:t>
            </a:r>
            <a:r>
              <a:rPr lang="en-CA" sz="1200" dirty="0">
                <a:solidFill>
                  <a:srgbClr val="000000"/>
                </a:solidFill>
              </a:rPr>
              <a:t>() {</a:t>
            </a:r>
          </a:p>
          <a:p>
            <a:pPr marL="0" indent="0">
              <a:buNone/>
            </a:pPr>
            <a:r>
              <a:rPr lang="en-CA" sz="1200" dirty="0" smtClean="0">
                <a:solidFill>
                  <a:srgbClr val="000000"/>
                </a:solidFill>
              </a:rPr>
              <a:t>    </a:t>
            </a:r>
            <a:r>
              <a:rPr lang="en-CA" sz="1200" dirty="0" err="1" smtClean="0">
                <a:solidFill>
                  <a:srgbClr val="000000"/>
                </a:solidFill>
              </a:rPr>
              <a:t>Stream.of</a:t>
            </a:r>
            <a:r>
              <a:rPr lang="en-CA" sz="1200" dirty="0" smtClean="0">
                <a:solidFill>
                  <a:srgbClr val="000000"/>
                </a:solidFill>
              </a:rPr>
              <a:t>(</a:t>
            </a:r>
            <a:r>
              <a:rPr lang="en-CA" sz="1200" dirty="0" err="1" smtClean="0">
                <a:solidFill>
                  <a:srgbClr val="000000"/>
                </a:solidFill>
              </a:rPr>
              <a:t>Car.values</a:t>
            </a:r>
            <a:r>
              <a:rPr lang="en-CA" sz="1200" dirty="0">
                <a:solidFill>
                  <a:srgbClr val="000000"/>
                </a:solidFill>
              </a:rPr>
              <a:t>()).</a:t>
            </a:r>
            <a:r>
              <a:rPr lang="en-CA" sz="1200" dirty="0">
                <a:solidFill>
                  <a:schemeClr val="tx1"/>
                </a:solidFill>
              </a:rPr>
              <a:t>// Getting a stream source from the enum </a:t>
            </a:r>
            <a:r>
              <a:rPr lang="en-CA" sz="1200" dirty="0" smtClean="0">
                <a:solidFill>
                  <a:schemeClr val="tx1"/>
                </a:solidFill>
              </a:rPr>
              <a:t>values</a:t>
            </a:r>
            <a:br>
              <a:rPr lang="en-CA" sz="1200" dirty="0" smtClean="0">
                <a:solidFill>
                  <a:schemeClr val="tx1"/>
                </a:solidFill>
              </a:rPr>
            </a:br>
            <a:r>
              <a:rPr lang="en-CA" sz="1200" dirty="0" smtClean="0">
                <a:solidFill>
                  <a:srgbClr val="000000"/>
                </a:solidFill>
              </a:rPr>
              <a:t>    map(a </a:t>
            </a:r>
            <a:r>
              <a:rPr lang="en-CA" sz="1200" dirty="0">
                <a:solidFill>
                  <a:srgbClr val="000000"/>
                </a:solidFill>
              </a:rPr>
              <a:t>-&gt; </a:t>
            </a:r>
            <a:r>
              <a:rPr lang="en-CA" sz="1200" dirty="0" err="1">
                <a:solidFill>
                  <a:srgbClr val="000000"/>
                </a:solidFill>
              </a:rPr>
              <a:t>a.getBrand</a:t>
            </a:r>
            <a:r>
              <a:rPr lang="en-CA" sz="1200" dirty="0">
                <a:solidFill>
                  <a:srgbClr val="000000"/>
                </a:solidFill>
              </a:rPr>
              <a:t>().</a:t>
            </a:r>
            <a:r>
              <a:rPr lang="en-CA" sz="1200" dirty="0" err="1">
                <a:solidFill>
                  <a:srgbClr val="000000"/>
                </a:solidFill>
              </a:rPr>
              <a:t>toUpperCase</a:t>
            </a:r>
            <a:r>
              <a:rPr lang="en-CA" sz="1200" dirty="0">
                <a:solidFill>
                  <a:srgbClr val="000000"/>
                </a:solidFill>
              </a:rPr>
              <a:t>()).</a:t>
            </a:r>
            <a:r>
              <a:rPr lang="en-CA" sz="1200" dirty="0">
                <a:solidFill>
                  <a:schemeClr val="tx1"/>
                </a:solidFill>
              </a:rPr>
              <a:t>// </a:t>
            </a:r>
            <a:r>
              <a:rPr lang="en-CA" sz="1200" dirty="0" smtClean="0">
                <a:solidFill>
                  <a:schemeClr val="tx1"/>
                </a:solidFill>
              </a:rPr>
              <a:t>extraction/transformation</a:t>
            </a:r>
            <a:r>
              <a:rPr lang="en-CA" sz="1200" dirty="0" smtClean="0">
                <a:solidFill>
                  <a:srgbClr val="000000"/>
                </a:solidFill>
              </a:rPr>
              <a:t/>
            </a:r>
            <a:br>
              <a:rPr lang="en-CA" sz="1200" dirty="0" smtClean="0">
                <a:solidFill>
                  <a:srgbClr val="000000"/>
                </a:solidFill>
              </a:rPr>
            </a:br>
            <a:r>
              <a:rPr lang="en-CA" sz="1200" dirty="0" smtClean="0">
                <a:solidFill>
                  <a:srgbClr val="000000"/>
                </a:solidFill>
              </a:rPr>
              <a:t>    </a:t>
            </a:r>
            <a:r>
              <a:rPr lang="en-CA" sz="1200" dirty="0" err="1" smtClean="0">
                <a:solidFill>
                  <a:srgbClr val="000000"/>
                </a:solidFill>
              </a:rPr>
              <a:t>forEach</a:t>
            </a:r>
            <a:r>
              <a:rPr lang="en-CA" sz="1200" dirty="0" smtClean="0">
                <a:solidFill>
                  <a:srgbClr val="000000"/>
                </a:solidFill>
              </a:rPr>
              <a:t>(</a:t>
            </a:r>
            <a:r>
              <a:rPr lang="en-CA" sz="1200" dirty="0" err="1" smtClean="0">
                <a:solidFill>
                  <a:srgbClr val="000000"/>
                </a:solidFill>
              </a:rPr>
              <a:t>System.out</a:t>
            </a:r>
            <a:r>
              <a:rPr lang="en-CA" sz="1200" dirty="0">
                <a:solidFill>
                  <a:srgbClr val="000000"/>
                </a:solidFill>
              </a:rPr>
              <a:t>::</a:t>
            </a:r>
            <a:r>
              <a:rPr lang="en-CA" sz="1200" dirty="0" err="1">
                <a:solidFill>
                  <a:srgbClr val="000000"/>
                </a:solidFill>
              </a:rPr>
              <a:t>println</a:t>
            </a:r>
            <a:r>
              <a:rPr lang="en-CA" sz="1200" dirty="0">
                <a:solidFill>
                  <a:srgbClr val="000000"/>
                </a:solidFill>
              </a:rPr>
              <a:t>); </a:t>
            </a:r>
            <a:r>
              <a:rPr lang="en-CA" sz="1200" dirty="0">
                <a:solidFill>
                  <a:schemeClr val="tx1"/>
                </a:solidFill>
              </a:rPr>
              <a:t>// </a:t>
            </a:r>
            <a:r>
              <a:rPr lang="en-CA" sz="1200" dirty="0" smtClean="0">
                <a:solidFill>
                  <a:schemeClr val="tx1"/>
                </a:solidFill>
              </a:rPr>
              <a:t>print the brands</a:t>
            </a:r>
          </a:p>
          <a:p>
            <a:pPr marL="0" indent="0">
              <a:buNone/>
            </a:pPr>
            <a:endParaRPr lang="en-CA" sz="1200" dirty="0">
              <a:solidFill>
                <a:srgbClr val="000000"/>
              </a:solidFill>
            </a:endParaRPr>
          </a:p>
          <a:p>
            <a:pPr marL="0" indent="0">
              <a:buNone/>
            </a:pPr>
            <a:r>
              <a:rPr lang="en-CA" sz="1200" dirty="0">
                <a:solidFill>
                  <a:srgbClr val="000000"/>
                </a:solidFill>
              </a:rPr>
              <a:t> </a:t>
            </a:r>
            <a:r>
              <a:rPr lang="en-CA" sz="1200" dirty="0" err="1">
                <a:solidFill>
                  <a:srgbClr val="000000"/>
                </a:solidFill>
              </a:rPr>
              <a:t>Stream.of</a:t>
            </a:r>
            <a:r>
              <a:rPr lang="en-CA" sz="1200" dirty="0">
                <a:solidFill>
                  <a:srgbClr val="000000"/>
                </a:solidFill>
              </a:rPr>
              <a:t>(</a:t>
            </a:r>
            <a:r>
              <a:rPr lang="en-CA" sz="1200" dirty="0" err="1">
                <a:solidFill>
                  <a:srgbClr val="000000"/>
                </a:solidFill>
              </a:rPr>
              <a:t>Car.values</a:t>
            </a:r>
            <a:r>
              <a:rPr lang="en-CA" sz="1200" dirty="0">
                <a:solidFill>
                  <a:srgbClr val="000000"/>
                </a:solidFill>
              </a:rPr>
              <a:t>()).</a:t>
            </a:r>
            <a:r>
              <a:rPr lang="en-CA" sz="1200" dirty="0">
                <a:solidFill>
                  <a:schemeClr val="tx1"/>
                </a:solidFill>
              </a:rPr>
              <a:t>// Getting a stream source from the enum </a:t>
            </a:r>
            <a:r>
              <a:rPr lang="en-CA" sz="1200" dirty="0" smtClean="0">
                <a:solidFill>
                  <a:schemeClr val="tx1"/>
                </a:solidFill>
              </a:rPr>
              <a:t>values</a:t>
            </a:r>
            <a:br>
              <a:rPr lang="en-CA" sz="1200" dirty="0" smtClean="0">
                <a:solidFill>
                  <a:schemeClr val="tx1"/>
                </a:solidFill>
              </a:rPr>
            </a:br>
            <a:r>
              <a:rPr lang="en-CA" sz="1200" dirty="0" smtClean="0">
                <a:solidFill>
                  <a:srgbClr val="000000"/>
                </a:solidFill>
              </a:rPr>
              <a:t>    </a:t>
            </a:r>
            <a:r>
              <a:rPr lang="en-CA" sz="1200" dirty="0" err="1" smtClean="0">
                <a:solidFill>
                  <a:srgbClr val="000000"/>
                </a:solidFill>
              </a:rPr>
              <a:t>mapToInt</a:t>
            </a:r>
            <a:r>
              <a:rPr lang="en-CA" sz="1200" dirty="0" smtClean="0">
                <a:solidFill>
                  <a:srgbClr val="000000"/>
                </a:solidFill>
              </a:rPr>
              <a:t>(a </a:t>
            </a:r>
            <a:r>
              <a:rPr lang="en-CA" sz="1200" dirty="0">
                <a:solidFill>
                  <a:srgbClr val="000000"/>
                </a:solidFill>
              </a:rPr>
              <a:t>-&gt; </a:t>
            </a:r>
            <a:r>
              <a:rPr lang="en-CA" sz="1200" dirty="0" err="1" smtClean="0">
                <a:solidFill>
                  <a:srgbClr val="000000"/>
                </a:solidFill>
              </a:rPr>
              <a:t>a.getYear</a:t>
            </a:r>
            <a:r>
              <a:rPr lang="en-CA" sz="1200" dirty="0" smtClean="0">
                <a:solidFill>
                  <a:srgbClr val="000000"/>
                </a:solidFill>
              </a:rPr>
              <a:t>()).</a:t>
            </a:r>
            <a:r>
              <a:rPr lang="en-CA" sz="1200" dirty="0" smtClean="0">
                <a:solidFill>
                  <a:schemeClr val="tx1"/>
                </a:solidFill>
              </a:rPr>
              <a:t>// could be shorter with Car::</a:t>
            </a:r>
            <a:r>
              <a:rPr lang="en-CA" sz="1200" dirty="0" err="1" smtClean="0">
                <a:solidFill>
                  <a:schemeClr val="tx1"/>
                </a:solidFill>
              </a:rPr>
              <a:t>getYear</a:t>
            </a:r>
            <a:r>
              <a:rPr lang="en-CA" sz="1200" dirty="0">
                <a:solidFill>
                  <a:srgbClr val="000000"/>
                </a:solidFill>
              </a:rPr>
              <a:t/>
            </a:r>
            <a:br>
              <a:rPr lang="en-CA" sz="1200" dirty="0">
                <a:solidFill>
                  <a:srgbClr val="000000"/>
                </a:solidFill>
              </a:rPr>
            </a:br>
            <a:r>
              <a:rPr lang="en-CA" sz="1200" dirty="0">
                <a:solidFill>
                  <a:srgbClr val="000000"/>
                </a:solidFill>
              </a:rPr>
              <a:t>    </a:t>
            </a:r>
            <a:r>
              <a:rPr lang="en-CA" sz="1200" dirty="0" err="1">
                <a:solidFill>
                  <a:srgbClr val="000000"/>
                </a:solidFill>
              </a:rPr>
              <a:t>forEach</a:t>
            </a:r>
            <a:r>
              <a:rPr lang="en-CA" sz="1200" dirty="0">
                <a:solidFill>
                  <a:srgbClr val="000000"/>
                </a:solidFill>
              </a:rPr>
              <a:t>(</a:t>
            </a:r>
            <a:r>
              <a:rPr lang="en-CA" sz="1200" dirty="0" err="1">
                <a:solidFill>
                  <a:srgbClr val="000000"/>
                </a:solidFill>
              </a:rPr>
              <a:t>System.out</a:t>
            </a:r>
            <a:r>
              <a:rPr lang="en-CA" sz="1200" dirty="0">
                <a:solidFill>
                  <a:srgbClr val="000000"/>
                </a:solidFill>
              </a:rPr>
              <a:t>::</a:t>
            </a:r>
            <a:r>
              <a:rPr lang="en-CA" sz="1200" dirty="0" err="1">
                <a:solidFill>
                  <a:srgbClr val="000000"/>
                </a:solidFill>
              </a:rPr>
              <a:t>println</a:t>
            </a:r>
            <a:r>
              <a:rPr lang="en-CA" sz="1200" dirty="0">
                <a:solidFill>
                  <a:srgbClr val="000000"/>
                </a:solidFill>
              </a:rPr>
              <a:t>); </a:t>
            </a:r>
            <a:r>
              <a:rPr lang="en-CA" sz="1200" dirty="0">
                <a:solidFill>
                  <a:schemeClr val="tx1"/>
                </a:solidFill>
              </a:rPr>
              <a:t>// </a:t>
            </a:r>
            <a:r>
              <a:rPr lang="en-CA" sz="1200" dirty="0" smtClean="0">
                <a:solidFill>
                  <a:schemeClr val="tx1"/>
                </a:solidFill>
              </a:rPr>
              <a:t>print the years</a:t>
            </a:r>
            <a:endParaRPr lang="en-CA" sz="1200" dirty="0">
              <a:solidFill>
                <a:schemeClr val="tx1"/>
              </a:solidFill>
            </a:endParaRPr>
          </a:p>
          <a:p>
            <a:pPr marL="0" indent="0">
              <a:buNone/>
            </a:pPr>
            <a:r>
              <a:rPr lang="en-CA" sz="1200" dirty="0" smtClean="0">
                <a:solidFill>
                  <a:srgbClr val="000000"/>
                </a:solidFill>
              </a:rPr>
              <a:t>}</a:t>
            </a:r>
          </a:p>
          <a:p>
            <a:pPr marL="0" indent="0">
              <a:buNone/>
            </a:pPr>
            <a:endParaRPr lang="en-CA" sz="1200" dirty="0">
              <a:solidFill>
                <a:srgbClr val="000000"/>
              </a:solidFill>
            </a:endParaRPr>
          </a:p>
          <a:p>
            <a:pPr marL="0" indent="0">
              <a:buNone/>
            </a:pPr>
            <a:r>
              <a:rPr lang="en-CA" sz="1200" dirty="0" smtClean="0"/>
              <a:t>More generally we use a Function to convert/extract. The resulting Stream has generally a different type than the original one.</a:t>
            </a:r>
          </a:p>
          <a:p>
            <a:pPr marL="0" indent="0">
              <a:buNone/>
            </a:pPr>
            <a:endParaRPr lang="en-CA" sz="1200" dirty="0" smtClean="0"/>
          </a:p>
          <a:p>
            <a:pPr marL="0" indent="0">
              <a:buNone/>
            </a:pPr>
            <a:r>
              <a:rPr lang="en-CA" sz="1200" u="sng" dirty="0"/>
              <a:t>Implementation Note:</a:t>
            </a:r>
            <a:r>
              <a:rPr lang="en-CA" sz="1200" dirty="0"/>
              <a:t> If the boolean system property </a:t>
            </a:r>
            <a:r>
              <a:rPr lang="en-CA" sz="1200" dirty="0" err="1">
                <a:solidFill>
                  <a:srgbClr val="000000"/>
                </a:solidFill>
              </a:rPr>
              <a:t>org.openjdk.java.util.stream.tripwire</a:t>
            </a:r>
            <a:r>
              <a:rPr lang="en-CA" sz="1200" dirty="0"/>
              <a:t> is set to true then diagnostic warnings are reported if boxing of primitive values occur when operating on primitive subtype specializations</a:t>
            </a:r>
            <a:r>
              <a:rPr lang="en-CA" sz="1200" dirty="0" smtClean="0"/>
              <a:t>. This can be a clue to use </a:t>
            </a:r>
            <a:r>
              <a:rPr lang="en-CA" sz="1200" dirty="0" err="1" smtClean="0">
                <a:solidFill>
                  <a:srgbClr val="000000"/>
                </a:solidFill>
              </a:rPr>
              <a:t>mapToDouble</a:t>
            </a:r>
            <a:r>
              <a:rPr lang="en-CA" sz="1200" dirty="0" smtClean="0">
                <a:solidFill>
                  <a:srgbClr val="000000"/>
                </a:solidFill>
              </a:rPr>
              <a:t>/</a:t>
            </a:r>
            <a:r>
              <a:rPr lang="en-CA" sz="1200" dirty="0" err="1" smtClean="0">
                <a:solidFill>
                  <a:srgbClr val="000000"/>
                </a:solidFill>
              </a:rPr>
              <a:t>Int</a:t>
            </a:r>
            <a:r>
              <a:rPr lang="en-CA" sz="1200" dirty="0" smtClean="0">
                <a:solidFill>
                  <a:srgbClr val="000000"/>
                </a:solidFill>
              </a:rPr>
              <a:t>/Long()</a:t>
            </a:r>
            <a:r>
              <a:rPr lang="en-CA" sz="1200" dirty="0">
                <a:solidFill>
                  <a:srgbClr val="000000"/>
                </a:solidFill>
              </a:rPr>
              <a:t> </a:t>
            </a:r>
            <a:r>
              <a:rPr lang="en-CA" sz="1200" dirty="0" smtClean="0"/>
              <a:t>instead of </a:t>
            </a:r>
            <a:r>
              <a:rPr lang="en-CA" sz="1200" dirty="0" smtClean="0">
                <a:solidFill>
                  <a:srgbClr val="000000"/>
                </a:solidFill>
              </a:rPr>
              <a:t>map()</a:t>
            </a:r>
            <a:r>
              <a:rPr lang="en-CA" sz="1200" dirty="0" smtClean="0"/>
              <a:t>.</a:t>
            </a:r>
            <a:endParaRPr lang="en-US" sz="1200" dirty="0"/>
          </a:p>
        </p:txBody>
      </p:sp>
      <p:graphicFrame>
        <p:nvGraphicFramePr>
          <p:cNvPr id="2" name="Table 1"/>
          <p:cNvGraphicFramePr>
            <a:graphicFrameLocks noGrp="1"/>
          </p:cNvGraphicFramePr>
          <p:nvPr>
            <p:extLst>
              <p:ext uri="{D42A27DB-BD31-4B8C-83A1-F6EECF244321}">
                <p14:modId xmlns:p14="http://schemas.microsoft.com/office/powerpoint/2010/main" val="595522352"/>
              </p:ext>
            </p:extLst>
          </p:nvPr>
        </p:nvGraphicFramePr>
        <p:xfrm>
          <a:off x="527050" y="4749060"/>
          <a:ext cx="8086725" cy="1620520"/>
        </p:xfrm>
        <a:graphic>
          <a:graphicData uri="http://schemas.openxmlformats.org/drawingml/2006/table">
            <a:tbl>
              <a:tblPr firstRow="1" bandRow="1">
                <a:tableStyleId>{5C22544A-7EE6-4342-B048-85BDC9FD1C3A}</a:tableStyleId>
              </a:tblPr>
              <a:tblGrid>
                <a:gridCol w="3288194"/>
                <a:gridCol w="4798531"/>
              </a:tblGrid>
              <a:tr h="370840">
                <a:tc>
                  <a:txBody>
                    <a:bodyPr/>
                    <a:lstStyle/>
                    <a:p>
                      <a:pPr algn="ctr"/>
                      <a:r>
                        <a:rPr lang="en-CA" sz="1400" dirty="0" smtClean="0"/>
                        <a:t>Signature</a:t>
                      </a:r>
                      <a:endParaRPr lang="en-CA" sz="1400" dirty="0"/>
                    </a:p>
                  </a:txBody>
                  <a:tcPr/>
                </a:tc>
                <a:tc>
                  <a:txBody>
                    <a:bodyPr/>
                    <a:lstStyle/>
                    <a:p>
                      <a:pPr algn="ctr"/>
                      <a:r>
                        <a:rPr lang="en-CA" sz="1400" dirty="0" smtClean="0"/>
                        <a:t>Description</a:t>
                      </a:r>
                      <a:endParaRPr lang="en-CA" sz="1400" dirty="0"/>
                    </a:p>
                  </a:txBody>
                  <a:tcPr/>
                </a:tc>
              </a:tr>
              <a:tr h="370840">
                <a:tc>
                  <a:txBody>
                    <a:bodyPr/>
                    <a:lstStyle/>
                    <a:p>
                      <a:r>
                        <a:rPr lang="en-CA" sz="1400" dirty="0" smtClean="0"/>
                        <a:t>&lt;R&gt; Stream&lt;R&gt; map(Function&lt;? super T,? extends R&gt; mapper)</a:t>
                      </a:r>
                      <a:endParaRPr lang="en-CA" sz="1400" dirty="0"/>
                    </a:p>
                  </a:txBody>
                  <a:tcPr/>
                </a:tc>
                <a:tc>
                  <a:txBody>
                    <a:bodyPr/>
                    <a:lstStyle/>
                    <a:p>
                      <a:r>
                        <a:rPr lang="en-CA" sz="1400" dirty="0" smtClean="0"/>
                        <a:t>Returns a stream consisting of the results of applying the given function to the elements of this stream.</a:t>
                      </a:r>
                      <a:endParaRPr lang="en-CA" sz="1400" dirty="0"/>
                    </a:p>
                  </a:txBody>
                  <a:tcPr/>
                </a:tc>
              </a:tr>
              <a:tr h="370840">
                <a:tc>
                  <a:txBody>
                    <a:bodyPr/>
                    <a:lstStyle/>
                    <a:p>
                      <a:r>
                        <a:rPr lang="en-CA" sz="1400" dirty="0" smtClean="0"/>
                        <a:t>Double/</a:t>
                      </a:r>
                      <a:r>
                        <a:rPr lang="en-CA" sz="1400" dirty="0" err="1" smtClean="0"/>
                        <a:t>Int</a:t>
                      </a:r>
                      <a:r>
                        <a:rPr lang="en-CA" sz="1400" dirty="0" smtClean="0"/>
                        <a:t>/</a:t>
                      </a:r>
                      <a:r>
                        <a:rPr lang="en-CA" sz="1400" dirty="0" err="1" smtClean="0"/>
                        <a:t>LongStream</a:t>
                      </a:r>
                      <a:r>
                        <a:rPr lang="en-CA" sz="1400" dirty="0" smtClean="0"/>
                        <a:t> </a:t>
                      </a:r>
                      <a:r>
                        <a:rPr lang="en-CA" sz="1400" dirty="0" err="1" smtClean="0"/>
                        <a:t>mapToDouble</a:t>
                      </a:r>
                      <a:r>
                        <a:rPr lang="en-CA" sz="1400" dirty="0" smtClean="0"/>
                        <a:t>/</a:t>
                      </a:r>
                      <a:r>
                        <a:rPr lang="en-CA" sz="1400" dirty="0" err="1" smtClean="0"/>
                        <a:t>Int</a:t>
                      </a:r>
                      <a:r>
                        <a:rPr lang="en-CA" sz="1400" dirty="0" smtClean="0"/>
                        <a:t>/Long(</a:t>
                      </a:r>
                      <a:r>
                        <a:rPr lang="en-CA" sz="1400" dirty="0" err="1" smtClean="0"/>
                        <a:t>ToDouble</a:t>
                      </a:r>
                      <a:r>
                        <a:rPr lang="en-CA" sz="1400" dirty="0" smtClean="0"/>
                        <a:t>/</a:t>
                      </a:r>
                      <a:r>
                        <a:rPr lang="en-CA" sz="1400" dirty="0" err="1" smtClean="0"/>
                        <a:t>Int</a:t>
                      </a:r>
                      <a:r>
                        <a:rPr lang="en-CA" sz="1400" dirty="0" smtClean="0"/>
                        <a:t>/</a:t>
                      </a:r>
                      <a:r>
                        <a:rPr lang="en-CA" sz="1400" dirty="0" err="1" smtClean="0"/>
                        <a:t>LongFunction</a:t>
                      </a:r>
                      <a:r>
                        <a:rPr lang="en-CA" sz="1400" dirty="0" smtClean="0"/>
                        <a:t>&lt;? super T&gt; mapper)</a:t>
                      </a:r>
                      <a:endParaRPr lang="en-CA" sz="1400" dirty="0"/>
                    </a:p>
                  </a:txBody>
                  <a:tcPr/>
                </a:tc>
                <a:tc>
                  <a:txBody>
                    <a:bodyPr/>
                    <a:lstStyle/>
                    <a:p>
                      <a:r>
                        <a:rPr lang="en-CA" sz="1400" dirty="0" smtClean="0"/>
                        <a:t>Returns a Double/</a:t>
                      </a:r>
                      <a:r>
                        <a:rPr lang="en-CA" sz="1400" dirty="0" err="1" smtClean="0"/>
                        <a:t>Int</a:t>
                      </a:r>
                      <a:r>
                        <a:rPr lang="en-CA" sz="1400" dirty="0" smtClean="0"/>
                        <a:t>/</a:t>
                      </a:r>
                      <a:r>
                        <a:rPr lang="en-CA" sz="1400" dirty="0" err="1" smtClean="0"/>
                        <a:t>LongStream</a:t>
                      </a:r>
                      <a:r>
                        <a:rPr lang="en-CA" sz="1400" dirty="0" smtClean="0"/>
                        <a:t> consisting of the results of applying the given function to the elements of this stream.</a:t>
                      </a:r>
                      <a:endParaRPr lang="en-CA" sz="1400" dirty="0"/>
                    </a:p>
                  </a:txBody>
                  <a:tcPr/>
                </a:tc>
              </a:tr>
            </a:tbl>
          </a:graphicData>
        </a:graphic>
      </p:graphicFrame>
    </p:spTree>
    <p:extLst>
      <p:ext uri="{BB962C8B-B14F-4D97-AF65-F5344CB8AC3E}">
        <p14:creationId xmlns:p14="http://schemas.microsoft.com/office/powerpoint/2010/main" val="1521285792"/>
      </p:ext>
    </p:extLst>
  </p:cSld>
  <p:clrMapOvr>
    <a:masterClrMapping/>
  </p:clrMapOvr>
  <p:transition spd="med" advTm="12000"/>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sz="1800" dirty="0" smtClean="0"/>
              <a:t>Topic 4-1 : </a:t>
            </a:r>
            <a:r>
              <a:rPr lang="en-CA" sz="1800" dirty="0"/>
              <a:t>Develop the code to extract data from an object using </a:t>
            </a:r>
            <a:r>
              <a:rPr lang="en-CA" sz="1800" dirty="0" err="1" smtClean="0"/>
              <a:t>flatMap</a:t>
            </a:r>
            <a:r>
              <a:rPr lang="en-CA" sz="1800" dirty="0"/>
              <a:t>()</a:t>
            </a:r>
            <a:endParaRPr lang="en-US" sz="1800" dirty="0"/>
          </a:p>
        </p:txBody>
      </p:sp>
      <p:sp>
        <p:nvSpPr>
          <p:cNvPr id="87043" name="Rectangle 3"/>
          <p:cNvSpPr>
            <a:spLocks noGrp="1" noChangeArrowheads="1"/>
          </p:cNvSpPr>
          <p:nvPr>
            <p:ph idx="1"/>
          </p:nvPr>
        </p:nvSpPr>
        <p:spPr>
          <a:xfrm>
            <a:off x="527050" y="885825"/>
            <a:ext cx="8086725" cy="3419845"/>
          </a:xfrm>
        </p:spPr>
        <p:txBody>
          <a:bodyPr/>
          <a:lstStyle/>
          <a:p>
            <a:pPr marL="0" indent="0">
              <a:buNone/>
            </a:pPr>
            <a:r>
              <a:rPr lang="en-CA" sz="1200" dirty="0" smtClean="0"/>
              <a:t>Example flat mapping some cars to something else: </a:t>
            </a:r>
          </a:p>
          <a:p>
            <a:pPr marL="0" indent="0">
              <a:buNone/>
            </a:pPr>
            <a:r>
              <a:rPr lang="en-US" sz="1200" dirty="0" err="1" smtClean="0">
                <a:solidFill>
                  <a:srgbClr val="000000"/>
                </a:solidFill>
              </a:rPr>
              <a:t>Stream.of</a:t>
            </a:r>
            <a:r>
              <a:rPr lang="en-US" sz="1200" dirty="0" smtClean="0">
                <a:solidFill>
                  <a:srgbClr val="000000"/>
                </a:solidFill>
              </a:rPr>
              <a:t>(</a:t>
            </a:r>
            <a:r>
              <a:rPr lang="en-US" sz="1200" dirty="0" err="1" smtClean="0">
                <a:solidFill>
                  <a:srgbClr val="000000"/>
                </a:solidFill>
              </a:rPr>
              <a:t>Car.values</a:t>
            </a:r>
            <a:r>
              <a:rPr lang="en-US" sz="1200" dirty="0" smtClean="0">
                <a:solidFill>
                  <a:srgbClr val="000000"/>
                </a:solidFill>
              </a:rPr>
              <a:t>()).</a:t>
            </a:r>
            <a:r>
              <a:rPr lang="en-US" sz="1200" dirty="0" smtClean="0">
                <a:solidFill>
                  <a:schemeClr val="tx1"/>
                </a:solidFill>
              </a:rPr>
              <a:t>//</a:t>
            </a:r>
            <a:r>
              <a:rPr lang="en-US" sz="1200" dirty="0">
                <a:solidFill>
                  <a:schemeClr val="tx1"/>
                </a:solidFill>
              </a:rPr>
              <a:t>collection to </a:t>
            </a:r>
            <a:r>
              <a:rPr lang="en-US" sz="1200" dirty="0" smtClean="0">
                <a:solidFill>
                  <a:schemeClr val="tx1"/>
                </a:solidFill>
              </a:rPr>
              <a:t>stream</a:t>
            </a:r>
            <a:r>
              <a:rPr lang="en-US" sz="1200" dirty="0" smtClean="0">
                <a:solidFill>
                  <a:srgbClr val="000000"/>
                </a:solidFill>
              </a:rPr>
              <a:t/>
            </a:r>
            <a:br>
              <a:rPr lang="en-US" sz="1200" dirty="0" smtClean="0">
                <a:solidFill>
                  <a:srgbClr val="000000"/>
                </a:solidFill>
              </a:rPr>
            </a:br>
            <a:r>
              <a:rPr lang="en-US" sz="1200" dirty="0" smtClean="0">
                <a:solidFill>
                  <a:srgbClr val="000000"/>
                </a:solidFill>
              </a:rPr>
              <a:t>	</a:t>
            </a:r>
            <a:r>
              <a:rPr lang="en-US" sz="1200" dirty="0" err="1" smtClean="0">
                <a:solidFill>
                  <a:srgbClr val="000000"/>
                </a:solidFill>
              </a:rPr>
              <a:t>flatMap</a:t>
            </a:r>
            <a:r>
              <a:rPr lang="en-US" sz="1200" dirty="0" smtClean="0">
                <a:solidFill>
                  <a:srgbClr val="000000"/>
                </a:solidFill>
              </a:rPr>
              <a:t>(a </a:t>
            </a:r>
            <a:r>
              <a:rPr lang="en-US" sz="1200" dirty="0">
                <a:solidFill>
                  <a:srgbClr val="000000"/>
                </a:solidFill>
              </a:rPr>
              <a:t>-&gt; </a:t>
            </a:r>
            <a:r>
              <a:rPr lang="en-US" sz="1200" dirty="0" err="1">
                <a:solidFill>
                  <a:srgbClr val="000000"/>
                </a:solidFill>
              </a:rPr>
              <a:t>a.getPossibleColors</a:t>
            </a:r>
            <a:r>
              <a:rPr lang="en-US" sz="1200" dirty="0">
                <a:solidFill>
                  <a:srgbClr val="000000"/>
                </a:solidFill>
              </a:rPr>
              <a:t>().stream()).</a:t>
            </a:r>
            <a:r>
              <a:rPr lang="en-US" sz="1200" dirty="0">
                <a:solidFill>
                  <a:schemeClr val="tx1"/>
                </a:solidFill>
              </a:rPr>
              <a:t>// </a:t>
            </a:r>
            <a:r>
              <a:rPr lang="en-US" sz="1200" dirty="0" smtClean="0">
                <a:solidFill>
                  <a:schemeClr val="tx1"/>
                </a:solidFill>
              </a:rPr>
              <a:t>Stream&lt;Color&gt;</a:t>
            </a:r>
            <a:r>
              <a:rPr lang="en-US" sz="1200" dirty="0" smtClean="0">
                <a:solidFill>
                  <a:srgbClr val="000000"/>
                </a:solidFill>
              </a:rPr>
              <a:t/>
            </a:r>
            <a:br>
              <a:rPr lang="en-US" sz="1200" dirty="0" smtClean="0">
                <a:solidFill>
                  <a:srgbClr val="000000"/>
                </a:solidFill>
              </a:rPr>
            </a:br>
            <a:r>
              <a:rPr lang="en-US" sz="1200" dirty="0" smtClean="0">
                <a:solidFill>
                  <a:srgbClr val="000000"/>
                </a:solidFill>
              </a:rPr>
              <a:t>	</a:t>
            </a:r>
            <a:r>
              <a:rPr lang="en-US" sz="1200" dirty="0" err="1" smtClean="0">
                <a:solidFill>
                  <a:srgbClr val="000000"/>
                </a:solidFill>
              </a:rPr>
              <a:t>forEach</a:t>
            </a:r>
            <a:r>
              <a:rPr lang="en-US" sz="1200" dirty="0" smtClean="0">
                <a:solidFill>
                  <a:srgbClr val="000000"/>
                </a:solidFill>
              </a:rPr>
              <a:t>(</a:t>
            </a:r>
            <a:r>
              <a:rPr lang="en-US" sz="1200" dirty="0" err="1" smtClean="0">
                <a:solidFill>
                  <a:srgbClr val="000000"/>
                </a:solidFill>
              </a:rPr>
              <a:t>System.out</a:t>
            </a:r>
            <a:r>
              <a:rPr lang="en-US" sz="1200" dirty="0">
                <a:solidFill>
                  <a:srgbClr val="000000"/>
                </a:solidFill>
              </a:rPr>
              <a:t>::</a:t>
            </a:r>
            <a:r>
              <a:rPr lang="en-US" sz="1200" dirty="0" err="1">
                <a:solidFill>
                  <a:srgbClr val="000000"/>
                </a:solidFill>
              </a:rPr>
              <a:t>println</a:t>
            </a:r>
            <a:r>
              <a:rPr lang="en-US" sz="1200" dirty="0">
                <a:solidFill>
                  <a:srgbClr val="000000"/>
                </a:solidFill>
              </a:rPr>
              <a:t>); </a:t>
            </a:r>
            <a:r>
              <a:rPr lang="en-US" sz="1200" dirty="0">
                <a:solidFill>
                  <a:schemeClr val="tx1"/>
                </a:solidFill>
              </a:rPr>
              <a:t>// print </a:t>
            </a:r>
            <a:r>
              <a:rPr lang="en-US" sz="1200" dirty="0" smtClean="0">
                <a:solidFill>
                  <a:schemeClr val="tx1"/>
                </a:solidFill>
              </a:rPr>
              <a:t>colors</a:t>
            </a:r>
          </a:p>
          <a:p>
            <a:pPr marL="0" indent="0">
              <a:buNone/>
            </a:pPr>
            <a:r>
              <a:rPr lang="en-CA" sz="1200" dirty="0" err="1" smtClean="0">
                <a:solidFill>
                  <a:srgbClr val="000000"/>
                </a:solidFill>
              </a:rPr>
              <a:t>Stream.of</a:t>
            </a:r>
            <a:r>
              <a:rPr lang="en-CA" sz="1200" dirty="0" smtClean="0">
                <a:solidFill>
                  <a:srgbClr val="000000"/>
                </a:solidFill>
              </a:rPr>
              <a:t>(</a:t>
            </a:r>
            <a:r>
              <a:rPr lang="en-CA" sz="1200" dirty="0" err="1" smtClean="0">
                <a:solidFill>
                  <a:srgbClr val="000000"/>
                </a:solidFill>
              </a:rPr>
              <a:t>Car.values</a:t>
            </a:r>
            <a:r>
              <a:rPr lang="en-CA" sz="1200" dirty="0" smtClean="0">
                <a:solidFill>
                  <a:srgbClr val="000000"/>
                </a:solidFill>
              </a:rPr>
              <a:t>()).</a:t>
            </a:r>
            <a:r>
              <a:rPr lang="en-CA" sz="1200" dirty="0" smtClean="0">
                <a:solidFill>
                  <a:schemeClr val="tx1"/>
                </a:solidFill>
              </a:rPr>
              <a:t>// array to stream</a:t>
            </a:r>
            <a:r>
              <a:rPr lang="en-CA" sz="1200" dirty="0" smtClean="0">
                <a:solidFill>
                  <a:srgbClr val="000000"/>
                </a:solidFill>
              </a:rPr>
              <a:t/>
            </a:r>
            <a:br>
              <a:rPr lang="en-CA" sz="1200" dirty="0" smtClean="0">
                <a:solidFill>
                  <a:srgbClr val="000000"/>
                </a:solidFill>
              </a:rPr>
            </a:br>
            <a:r>
              <a:rPr lang="en-CA" sz="1200" dirty="0">
                <a:solidFill>
                  <a:srgbClr val="000000"/>
                </a:solidFill>
              </a:rPr>
              <a:t>	</a:t>
            </a:r>
            <a:r>
              <a:rPr lang="en-CA" sz="1200" dirty="0" err="1" smtClean="0">
                <a:solidFill>
                  <a:srgbClr val="000000"/>
                </a:solidFill>
              </a:rPr>
              <a:t>flatMap</a:t>
            </a:r>
            <a:r>
              <a:rPr lang="en-CA" sz="1200" dirty="0" smtClean="0">
                <a:solidFill>
                  <a:srgbClr val="000000"/>
                </a:solidFill>
              </a:rPr>
              <a:t>(a </a:t>
            </a:r>
            <a:r>
              <a:rPr lang="en-CA" sz="1200" dirty="0">
                <a:solidFill>
                  <a:srgbClr val="000000"/>
                </a:solidFill>
              </a:rPr>
              <a:t>-&gt; </a:t>
            </a:r>
            <a:r>
              <a:rPr lang="en-CA" sz="1200" dirty="0" err="1">
                <a:solidFill>
                  <a:srgbClr val="000000"/>
                </a:solidFill>
              </a:rPr>
              <a:t>Arrays.stream</a:t>
            </a:r>
            <a:r>
              <a:rPr lang="en-CA" sz="1200" dirty="0">
                <a:solidFill>
                  <a:srgbClr val="000000"/>
                </a:solidFill>
              </a:rPr>
              <a:t>((</a:t>
            </a:r>
            <a:r>
              <a:rPr lang="en-CA" sz="1200" dirty="0" err="1">
                <a:solidFill>
                  <a:srgbClr val="000000"/>
                </a:solidFill>
              </a:rPr>
              <a:t>a.getBrand</a:t>
            </a:r>
            <a:r>
              <a:rPr lang="en-CA" sz="1200" dirty="0">
                <a:solidFill>
                  <a:srgbClr val="000000"/>
                </a:solidFill>
              </a:rPr>
              <a:t>().</a:t>
            </a:r>
            <a:r>
              <a:rPr lang="en-CA" sz="1200" dirty="0" err="1">
                <a:solidFill>
                  <a:srgbClr val="000000"/>
                </a:solidFill>
              </a:rPr>
              <a:t>toUpperCase</a:t>
            </a:r>
            <a:r>
              <a:rPr lang="en-CA" sz="1200" dirty="0" smtClean="0">
                <a:solidFill>
                  <a:srgbClr val="000000"/>
                </a:solidFill>
              </a:rPr>
              <a:t>().</a:t>
            </a:r>
            <a:r>
              <a:rPr lang="en-CA" sz="1200" dirty="0">
                <a:solidFill>
                  <a:srgbClr val="000000"/>
                </a:solidFill>
              </a:rPr>
              <a:t>split("")))).// </a:t>
            </a:r>
            <a:br>
              <a:rPr lang="en-CA" sz="1200" dirty="0">
                <a:solidFill>
                  <a:srgbClr val="000000"/>
                </a:solidFill>
              </a:rPr>
            </a:br>
            <a:r>
              <a:rPr lang="en-CA" sz="1200" dirty="0" smtClean="0">
                <a:solidFill>
                  <a:srgbClr val="000000"/>
                </a:solidFill>
              </a:rPr>
              <a:t>	</a:t>
            </a:r>
            <a:r>
              <a:rPr lang="en-CA" sz="1200" dirty="0" smtClean="0">
                <a:solidFill>
                  <a:schemeClr val="tx1"/>
                </a:solidFill>
              </a:rPr>
              <a:t>// transformation </a:t>
            </a:r>
            <a:r>
              <a:rPr lang="en-CA" sz="1200" dirty="0">
                <a:solidFill>
                  <a:schemeClr val="tx1"/>
                </a:solidFill>
              </a:rPr>
              <a:t>to a Stream&lt;String&gt; </a:t>
            </a:r>
            <a:r>
              <a:rPr lang="en-CA" sz="1200" dirty="0" smtClean="0">
                <a:solidFill>
                  <a:schemeClr val="tx1"/>
                </a:solidFill>
              </a:rPr>
              <a:t>…"</a:t>
            </a:r>
            <a:r>
              <a:rPr lang="en-CA" sz="1200" dirty="0">
                <a:solidFill>
                  <a:schemeClr val="tx1"/>
                </a:solidFill>
              </a:rPr>
              <a:t>F","O","R","D</a:t>
            </a:r>
            <a:r>
              <a:rPr lang="en-CA" sz="1200" dirty="0" smtClean="0">
                <a:solidFill>
                  <a:schemeClr val="tx1"/>
                </a:solidFill>
              </a:rPr>
              <a:t>"...</a:t>
            </a:r>
            <a:r>
              <a:rPr lang="en-CA" sz="1200" dirty="0" smtClean="0">
                <a:solidFill>
                  <a:srgbClr val="000000"/>
                </a:solidFill>
              </a:rPr>
              <a:t/>
            </a:r>
            <a:br>
              <a:rPr lang="en-CA" sz="1200" dirty="0" smtClean="0">
                <a:solidFill>
                  <a:srgbClr val="000000"/>
                </a:solidFill>
              </a:rPr>
            </a:br>
            <a:r>
              <a:rPr lang="en-CA" sz="1200" dirty="0" smtClean="0">
                <a:solidFill>
                  <a:srgbClr val="000000"/>
                </a:solidFill>
              </a:rPr>
              <a:t>	</a:t>
            </a:r>
            <a:r>
              <a:rPr lang="en-CA" sz="1200" dirty="0" err="1" smtClean="0">
                <a:solidFill>
                  <a:srgbClr val="000000"/>
                </a:solidFill>
              </a:rPr>
              <a:t>forEach</a:t>
            </a:r>
            <a:r>
              <a:rPr lang="en-CA" sz="1200" dirty="0" smtClean="0">
                <a:solidFill>
                  <a:srgbClr val="000000"/>
                </a:solidFill>
              </a:rPr>
              <a:t>(</a:t>
            </a:r>
            <a:r>
              <a:rPr lang="en-CA" sz="1200" dirty="0" err="1" smtClean="0">
                <a:solidFill>
                  <a:srgbClr val="000000"/>
                </a:solidFill>
              </a:rPr>
              <a:t>System.out</a:t>
            </a:r>
            <a:r>
              <a:rPr lang="en-CA" sz="1200" dirty="0">
                <a:solidFill>
                  <a:srgbClr val="000000"/>
                </a:solidFill>
              </a:rPr>
              <a:t>::</a:t>
            </a:r>
            <a:r>
              <a:rPr lang="en-CA" sz="1200" dirty="0" err="1">
                <a:solidFill>
                  <a:srgbClr val="000000"/>
                </a:solidFill>
              </a:rPr>
              <a:t>println</a:t>
            </a:r>
            <a:r>
              <a:rPr lang="en-CA" sz="1200" dirty="0">
                <a:solidFill>
                  <a:srgbClr val="000000"/>
                </a:solidFill>
              </a:rPr>
              <a:t>); </a:t>
            </a:r>
            <a:r>
              <a:rPr lang="en-CA" sz="1200" dirty="0">
                <a:solidFill>
                  <a:schemeClr val="tx1"/>
                </a:solidFill>
              </a:rPr>
              <a:t>// </a:t>
            </a:r>
            <a:r>
              <a:rPr lang="en-CA" sz="1200" dirty="0" smtClean="0">
                <a:solidFill>
                  <a:schemeClr val="tx1"/>
                </a:solidFill>
              </a:rPr>
              <a:t>print</a:t>
            </a:r>
            <a:endParaRPr lang="en-CA" sz="1200" dirty="0">
              <a:solidFill>
                <a:schemeClr val="tx1"/>
              </a:solidFill>
            </a:endParaRPr>
          </a:p>
          <a:p>
            <a:pPr marL="0" indent="0">
              <a:buNone/>
            </a:pPr>
            <a:r>
              <a:rPr lang="en-CA" sz="1200" dirty="0" err="1" smtClean="0">
                <a:solidFill>
                  <a:srgbClr val="000000"/>
                </a:solidFill>
              </a:rPr>
              <a:t>Stream.of</a:t>
            </a:r>
            <a:r>
              <a:rPr lang="en-CA" sz="1200" dirty="0" smtClean="0">
                <a:solidFill>
                  <a:srgbClr val="000000"/>
                </a:solidFill>
              </a:rPr>
              <a:t>(</a:t>
            </a:r>
            <a:r>
              <a:rPr lang="en-CA" sz="1200" dirty="0" err="1" smtClean="0">
                <a:solidFill>
                  <a:srgbClr val="000000"/>
                </a:solidFill>
              </a:rPr>
              <a:t>Car.values</a:t>
            </a:r>
            <a:r>
              <a:rPr lang="en-CA" sz="1200" dirty="0" smtClean="0">
                <a:solidFill>
                  <a:srgbClr val="000000"/>
                </a:solidFill>
              </a:rPr>
              <a:t>()).</a:t>
            </a:r>
            <a:r>
              <a:rPr lang="en-CA" sz="1200" dirty="0" smtClean="0">
                <a:solidFill>
                  <a:schemeClr val="tx1"/>
                </a:solidFill>
              </a:rPr>
              <a:t>// custom stream</a:t>
            </a:r>
            <a:r>
              <a:rPr lang="en-CA" sz="1200" dirty="0" smtClean="0">
                <a:solidFill>
                  <a:srgbClr val="000000"/>
                </a:solidFill>
              </a:rPr>
              <a:t/>
            </a:r>
            <a:br>
              <a:rPr lang="en-CA" sz="1200" dirty="0" smtClean="0">
                <a:solidFill>
                  <a:srgbClr val="000000"/>
                </a:solidFill>
              </a:rPr>
            </a:br>
            <a:r>
              <a:rPr lang="en-CA" sz="1200" dirty="0" smtClean="0">
                <a:solidFill>
                  <a:srgbClr val="000000"/>
                </a:solidFill>
              </a:rPr>
              <a:t>	</a:t>
            </a:r>
            <a:r>
              <a:rPr lang="en-CA" sz="1200" dirty="0" err="1" smtClean="0">
                <a:solidFill>
                  <a:srgbClr val="000000"/>
                </a:solidFill>
              </a:rPr>
              <a:t>flatMapToInt</a:t>
            </a:r>
            <a:r>
              <a:rPr lang="en-CA" sz="1200" dirty="0" smtClean="0">
                <a:solidFill>
                  <a:srgbClr val="000000"/>
                </a:solidFill>
              </a:rPr>
              <a:t>(a </a:t>
            </a:r>
            <a:r>
              <a:rPr lang="en-CA" sz="1200" dirty="0">
                <a:solidFill>
                  <a:srgbClr val="000000"/>
                </a:solidFill>
              </a:rPr>
              <a:t>-&gt; </a:t>
            </a:r>
            <a:r>
              <a:rPr lang="en-CA" sz="1200" dirty="0" err="1">
                <a:solidFill>
                  <a:srgbClr val="000000"/>
                </a:solidFill>
              </a:rPr>
              <a:t>a.getLastYear</a:t>
            </a:r>
            <a:r>
              <a:rPr lang="en-CA" sz="1200" dirty="0">
                <a:solidFill>
                  <a:srgbClr val="000000"/>
                </a:solidFill>
              </a:rPr>
              <a:t>() != null ? </a:t>
            </a:r>
            <a:r>
              <a:rPr lang="en-CA" sz="1200" dirty="0" err="1" smtClean="0">
                <a:solidFill>
                  <a:srgbClr val="000000"/>
                </a:solidFill>
              </a:rPr>
              <a:t>IntStream.of</a:t>
            </a:r>
            <a:r>
              <a:rPr lang="en-CA" sz="1200" dirty="0" smtClean="0">
                <a:solidFill>
                  <a:srgbClr val="000000"/>
                </a:solidFill>
              </a:rPr>
              <a:t>(</a:t>
            </a:r>
            <a:r>
              <a:rPr lang="en-CA" sz="1200" dirty="0" err="1" smtClean="0">
                <a:solidFill>
                  <a:srgbClr val="000000"/>
                </a:solidFill>
              </a:rPr>
              <a:t>a.getYear</a:t>
            </a:r>
            <a:r>
              <a:rPr lang="en-CA" sz="1200" dirty="0">
                <a:solidFill>
                  <a:srgbClr val="000000"/>
                </a:solidFill>
              </a:rPr>
              <a:t>(), </a:t>
            </a:r>
            <a:r>
              <a:rPr lang="en-CA" sz="1200" dirty="0" err="1">
                <a:solidFill>
                  <a:srgbClr val="000000"/>
                </a:solidFill>
              </a:rPr>
              <a:t>a.getLastYear</a:t>
            </a:r>
            <a:r>
              <a:rPr lang="en-CA" sz="1200" dirty="0">
                <a:solidFill>
                  <a:srgbClr val="000000"/>
                </a:solidFill>
              </a:rPr>
              <a:t>()) : </a:t>
            </a:r>
            <a:r>
              <a:rPr lang="en-CA" sz="1200" dirty="0" smtClean="0">
                <a:solidFill>
                  <a:srgbClr val="000000"/>
                </a:solidFill>
              </a:rPr>
              <a:t/>
            </a:r>
            <a:br>
              <a:rPr lang="en-CA" sz="1200" dirty="0" smtClean="0">
                <a:solidFill>
                  <a:srgbClr val="000000"/>
                </a:solidFill>
              </a:rPr>
            </a:br>
            <a:r>
              <a:rPr lang="en-CA" sz="1200" dirty="0" smtClean="0">
                <a:solidFill>
                  <a:srgbClr val="000000"/>
                </a:solidFill>
              </a:rPr>
              <a:t>				</a:t>
            </a:r>
            <a:r>
              <a:rPr lang="en-CA" sz="1200" dirty="0" err="1" smtClean="0">
                <a:solidFill>
                  <a:srgbClr val="000000"/>
                </a:solidFill>
              </a:rPr>
              <a:t>IntStream.of</a:t>
            </a:r>
            <a:r>
              <a:rPr lang="en-CA" sz="1200" dirty="0" smtClean="0">
                <a:solidFill>
                  <a:srgbClr val="000000"/>
                </a:solidFill>
              </a:rPr>
              <a:t>(</a:t>
            </a:r>
            <a:r>
              <a:rPr lang="en-CA" sz="1200" dirty="0" err="1" smtClean="0">
                <a:solidFill>
                  <a:srgbClr val="000000"/>
                </a:solidFill>
              </a:rPr>
              <a:t>a.getYear</a:t>
            </a:r>
            <a:r>
              <a:rPr lang="en-CA" sz="1200" dirty="0">
                <a:solidFill>
                  <a:srgbClr val="000000"/>
                </a:solidFill>
              </a:rPr>
              <a:t>())).</a:t>
            </a:r>
            <a:r>
              <a:rPr lang="en-CA" sz="1200" dirty="0">
                <a:solidFill>
                  <a:schemeClr val="tx1"/>
                </a:solidFill>
              </a:rPr>
              <a:t>// we get an </a:t>
            </a:r>
            <a:r>
              <a:rPr lang="en-CA" sz="1200" dirty="0" smtClean="0">
                <a:solidFill>
                  <a:schemeClr val="tx1"/>
                </a:solidFill>
              </a:rPr>
              <a:t>IntStream</a:t>
            </a:r>
            <a:r>
              <a:rPr lang="en-CA" sz="1200" dirty="0" smtClean="0">
                <a:solidFill>
                  <a:srgbClr val="000000"/>
                </a:solidFill>
              </a:rPr>
              <a:t/>
            </a:r>
            <a:br>
              <a:rPr lang="en-CA" sz="1200" dirty="0" smtClean="0">
                <a:solidFill>
                  <a:srgbClr val="000000"/>
                </a:solidFill>
              </a:rPr>
            </a:br>
            <a:r>
              <a:rPr lang="en-CA" sz="1200" dirty="0" smtClean="0">
                <a:solidFill>
                  <a:srgbClr val="000000"/>
                </a:solidFill>
              </a:rPr>
              <a:t>	</a:t>
            </a:r>
            <a:r>
              <a:rPr lang="en-CA" sz="1200" dirty="0" err="1" smtClean="0">
                <a:solidFill>
                  <a:srgbClr val="000000"/>
                </a:solidFill>
              </a:rPr>
              <a:t>forEach</a:t>
            </a:r>
            <a:r>
              <a:rPr lang="en-CA" sz="1200" dirty="0" smtClean="0">
                <a:solidFill>
                  <a:srgbClr val="000000"/>
                </a:solidFill>
              </a:rPr>
              <a:t>(</a:t>
            </a:r>
            <a:r>
              <a:rPr lang="en-CA" sz="1200" dirty="0" err="1" smtClean="0">
                <a:solidFill>
                  <a:srgbClr val="000000"/>
                </a:solidFill>
              </a:rPr>
              <a:t>System.out</a:t>
            </a:r>
            <a:r>
              <a:rPr lang="en-CA" sz="1200" dirty="0">
                <a:solidFill>
                  <a:srgbClr val="000000"/>
                </a:solidFill>
              </a:rPr>
              <a:t>::</a:t>
            </a:r>
            <a:r>
              <a:rPr lang="en-CA" sz="1200" dirty="0" err="1">
                <a:solidFill>
                  <a:srgbClr val="000000"/>
                </a:solidFill>
              </a:rPr>
              <a:t>println</a:t>
            </a:r>
            <a:r>
              <a:rPr lang="en-CA" sz="1200" dirty="0">
                <a:solidFill>
                  <a:srgbClr val="000000"/>
                </a:solidFill>
              </a:rPr>
              <a:t>); </a:t>
            </a:r>
            <a:r>
              <a:rPr lang="en-CA" sz="1200" dirty="0">
                <a:solidFill>
                  <a:schemeClr val="tx1"/>
                </a:solidFill>
              </a:rPr>
              <a:t>// print first </a:t>
            </a:r>
            <a:r>
              <a:rPr lang="en-CA" sz="1200" dirty="0" smtClean="0">
                <a:solidFill>
                  <a:schemeClr val="tx1"/>
                </a:solidFill>
              </a:rPr>
              <a:t>[and </a:t>
            </a:r>
            <a:r>
              <a:rPr lang="en-CA" sz="1200" dirty="0">
                <a:solidFill>
                  <a:schemeClr val="tx1"/>
                </a:solidFill>
              </a:rPr>
              <a:t>last </a:t>
            </a:r>
            <a:r>
              <a:rPr lang="en-CA" sz="1200" dirty="0" smtClean="0">
                <a:solidFill>
                  <a:schemeClr val="tx1"/>
                </a:solidFill>
              </a:rPr>
              <a:t>year]</a:t>
            </a:r>
            <a:r>
              <a:rPr lang="en-CA" sz="1200" dirty="0" smtClean="0">
                <a:solidFill>
                  <a:srgbClr val="000000"/>
                </a:solidFill>
              </a:rPr>
              <a:t/>
            </a:r>
            <a:br>
              <a:rPr lang="en-CA" sz="1200" dirty="0" smtClean="0">
                <a:solidFill>
                  <a:srgbClr val="000000"/>
                </a:solidFill>
              </a:rPr>
            </a:br>
            <a:endParaRPr lang="en-CA" sz="1200" dirty="0" smtClean="0">
              <a:solidFill>
                <a:srgbClr val="000000"/>
              </a:solidFill>
            </a:endParaRPr>
          </a:p>
          <a:p>
            <a:pPr marL="0" indent="0">
              <a:buNone/>
            </a:pPr>
            <a:r>
              <a:rPr lang="en-CA" sz="1200" dirty="0" smtClean="0"/>
              <a:t>More generally, we use a Function to convert/extract an array, collection.. That we have to convert to a stream. The resulting Stream has generally a different type than the original one.</a:t>
            </a:r>
          </a:p>
          <a:p>
            <a:pPr marL="0" indent="0">
              <a:buNone/>
            </a:pPr>
            <a:r>
              <a:rPr lang="en-CA" sz="1200" dirty="0" err="1" smtClean="0">
                <a:solidFill>
                  <a:srgbClr val="000000"/>
                </a:solidFill>
              </a:rPr>
              <a:t>flatMap</a:t>
            </a:r>
            <a:r>
              <a:rPr lang="en-CA" sz="1200" dirty="0" smtClean="0">
                <a:solidFill>
                  <a:srgbClr val="000000"/>
                </a:solidFill>
              </a:rPr>
              <a:t>() </a:t>
            </a:r>
            <a:r>
              <a:rPr lang="en-CA" sz="1200" dirty="0" smtClean="0"/>
              <a:t>automatically converts a null returned stream to an empty stream.</a:t>
            </a:r>
          </a:p>
          <a:p>
            <a:pPr marL="0" indent="0">
              <a:buNone/>
            </a:pPr>
            <a:r>
              <a:rPr lang="en-CA" sz="1200" dirty="0" err="1" smtClean="0">
                <a:solidFill>
                  <a:srgbClr val="000000"/>
                </a:solidFill>
              </a:rPr>
              <a:t>flatMap</a:t>
            </a:r>
            <a:r>
              <a:rPr lang="en-CA" sz="1200" dirty="0" smtClean="0">
                <a:solidFill>
                  <a:srgbClr val="000000"/>
                </a:solidFill>
              </a:rPr>
              <a:t>() </a:t>
            </a:r>
            <a:r>
              <a:rPr lang="en-CA" sz="1200" dirty="0" smtClean="0"/>
              <a:t>automatically calls </a:t>
            </a:r>
            <a:r>
              <a:rPr lang="en-CA" sz="1200" dirty="0" smtClean="0">
                <a:solidFill>
                  <a:srgbClr val="000000"/>
                </a:solidFill>
              </a:rPr>
              <a:t>close() on </a:t>
            </a:r>
            <a:r>
              <a:rPr lang="en-CA" sz="1200" dirty="0" smtClean="0"/>
              <a:t>the returned streams.</a:t>
            </a:r>
          </a:p>
          <a:p>
            <a:pPr marL="342900" indent="-342900">
              <a:buFont typeface="+mj-lt"/>
              <a:buAutoNum type="arabicPeriod"/>
            </a:pPr>
            <a:endParaRPr lang="en-US" sz="1200" dirty="0"/>
          </a:p>
        </p:txBody>
      </p:sp>
      <p:graphicFrame>
        <p:nvGraphicFramePr>
          <p:cNvPr id="2" name="Table 1"/>
          <p:cNvGraphicFramePr>
            <a:graphicFrameLocks noGrp="1"/>
          </p:cNvGraphicFramePr>
          <p:nvPr>
            <p:extLst>
              <p:ext uri="{D42A27DB-BD31-4B8C-83A1-F6EECF244321}">
                <p14:modId xmlns:p14="http://schemas.microsoft.com/office/powerpoint/2010/main" val="740900237"/>
              </p:ext>
            </p:extLst>
          </p:nvPr>
        </p:nvGraphicFramePr>
        <p:xfrm>
          <a:off x="649164" y="4376198"/>
          <a:ext cx="7964611" cy="2016760"/>
        </p:xfrm>
        <a:graphic>
          <a:graphicData uri="http://schemas.openxmlformats.org/drawingml/2006/table">
            <a:tbl>
              <a:tblPr firstRow="1" bandRow="1">
                <a:tableStyleId>{5C22544A-7EE6-4342-B048-85BDC9FD1C3A}</a:tableStyleId>
              </a:tblPr>
              <a:tblGrid>
                <a:gridCol w="3238540"/>
                <a:gridCol w="4726071"/>
              </a:tblGrid>
              <a:tr h="370840">
                <a:tc>
                  <a:txBody>
                    <a:bodyPr/>
                    <a:lstStyle/>
                    <a:p>
                      <a:pPr algn="ctr"/>
                      <a:r>
                        <a:rPr lang="en-CA" sz="1200" dirty="0" smtClean="0"/>
                        <a:t>Signature</a:t>
                      </a:r>
                      <a:endParaRPr lang="en-CA" sz="1200" dirty="0"/>
                    </a:p>
                  </a:txBody>
                  <a:tcPr/>
                </a:tc>
                <a:tc>
                  <a:txBody>
                    <a:bodyPr/>
                    <a:lstStyle/>
                    <a:p>
                      <a:pPr algn="ctr"/>
                      <a:r>
                        <a:rPr lang="en-CA" sz="1200" dirty="0" smtClean="0"/>
                        <a:t>Description</a:t>
                      </a:r>
                      <a:endParaRPr lang="en-CA" sz="1200" dirty="0"/>
                    </a:p>
                  </a:txBody>
                  <a:tcPr/>
                </a:tc>
              </a:tr>
              <a:tr h="370840">
                <a:tc>
                  <a:txBody>
                    <a:bodyPr/>
                    <a:lstStyle/>
                    <a:p>
                      <a:r>
                        <a:rPr lang="en-US" sz="1200" dirty="0" smtClean="0"/>
                        <a:t>&lt;R&gt; Stream&lt;R&gt; </a:t>
                      </a:r>
                      <a:r>
                        <a:rPr lang="en-US" sz="1200" dirty="0" err="1" smtClean="0"/>
                        <a:t>flatMap</a:t>
                      </a:r>
                      <a:r>
                        <a:rPr lang="en-US" sz="1200" dirty="0" smtClean="0"/>
                        <a:t>(Function&lt;? super T,? extends Stream&lt;? extends R&gt;&gt; mapper)</a:t>
                      </a:r>
                      <a:endParaRPr lang="en-US" sz="1200" dirty="0"/>
                    </a:p>
                  </a:txBody>
                  <a:tcPr/>
                </a:tc>
                <a:tc>
                  <a:txBody>
                    <a:bodyPr/>
                    <a:lstStyle/>
                    <a:p>
                      <a:r>
                        <a:rPr lang="en-US" sz="1200" dirty="0" smtClean="0"/>
                        <a:t>Returns a stream consisting of the results of replacing each element of this stream with the contents of a mapped stream produced by applying the provided mapping function to each element.</a:t>
                      </a:r>
                      <a:endParaRPr lang="en-US" sz="1200" dirty="0"/>
                    </a:p>
                  </a:txBody>
                  <a:tcPr/>
                </a:tc>
              </a:tr>
              <a:tr h="370840">
                <a:tc>
                  <a:txBody>
                    <a:bodyPr/>
                    <a:lstStyle/>
                    <a:p>
                      <a:r>
                        <a:rPr lang="en-US" sz="1200" dirty="0" smtClean="0"/>
                        <a:t>Double/</a:t>
                      </a:r>
                      <a:r>
                        <a:rPr lang="en-US" sz="1200" dirty="0" err="1" smtClean="0"/>
                        <a:t>Int</a:t>
                      </a:r>
                      <a:r>
                        <a:rPr lang="en-US" sz="1200" dirty="0" smtClean="0"/>
                        <a:t>/</a:t>
                      </a:r>
                      <a:r>
                        <a:rPr lang="en-US" sz="1200" dirty="0" err="1" smtClean="0"/>
                        <a:t>LongStream</a:t>
                      </a:r>
                      <a:r>
                        <a:rPr lang="en-US" sz="1200" dirty="0" smtClean="0"/>
                        <a:t> </a:t>
                      </a:r>
                      <a:r>
                        <a:rPr lang="en-US" sz="1200" dirty="0" err="1" smtClean="0"/>
                        <a:t>flatMapToDouble</a:t>
                      </a:r>
                      <a:r>
                        <a:rPr lang="en-US" sz="1200" dirty="0" smtClean="0"/>
                        <a:t>/</a:t>
                      </a:r>
                      <a:r>
                        <a:rPr lang="en-US" sz="1200" dirty="0" err="1" smtClean="0"/>
                        <a:t>Int</a:t>
                      </a:r>
                      <a:r>
                        <a:rPr lang="en-US" sz="1200" dirty="0" smtClean="0"/>
                        <a:t>/Long(Function&lt;? super T,? extends Double/</a:t>
                      </a:r>
                      <a:r>
                        <a:rPr lang="en-US" sz="1200" dirty="0" err="1" smtClean="0"/>
                        <a:t>Int</a:t>
                      </a:r>
                      <a:r>
                        <a:rPr lang="en-US" sz="1200" dirty="0" smtClean="0"/>
                        <a:t>/</a:t>
                      </a:r>
                      <a:r>
                        <a:rPr lang="en-US" sz="1200" dirty="0" err="1" smtClean="0"/>
                        <a:t>LongStream</a:t>
                      </a:r>
                      <a:r>
                        <a:rPr lang="en-US" sz="1200" dirty="0" smtClean="0"/>
                        <a:t>&gt; mapper)</a:t>
                      </a:r>
                      <a:endParaRPr lang="en-US" sz="1200" dirty="0"/>
                    </a:p>
                  </a:txBody>
                  <a:tcPr/>
                </a:tc>
                <a:tc>
                  <a:txBody>
                    <a:bodyPr/>
                    <a:lstStyle/>
                    <a:p>
                      <a:r>
                        <a:rPr lang="en-US" sz="1200" dirty="0" smtClean="0"/>
                        <a:t>Returns an Double/</a:t>
                      </a:r>
                      <a:r>
                        <a:rPr lang="en-US" sz="1200" dirty="0" err="1" smtClean="0"/>
                        <a:t>Int</a:t>
                      </a:r>
                      <a:r>
                        <a:rPr lang="en-US" sz="1200" dirty="0" smtClean="0"/>
                        <a:t>/</a:t>
                      </a:r>
                      <a:r>
                        <a:rPr lang="en-US" sz="1200" dirty="0" err="1" smtClean="0"/>
                        <a:t>LongStream</a:t>
                      </a:r>
                      <a:r>
                        <a:rPr lang="en-US" sz="1200" dirty="0" smtClean="0"/>
                        <a:t> consisting of the results of replacing each element of this stream with the contents of a mapped stream produced by applying the provided mapping function to each element.</a:t>
                      </a:r>
                      <a:endParaRPr lang="en-US" sz="1200" dirty="0"/>
                    </a:p>
                  </a:txBody>
                  <a:tcPr/>
                </a:tc>
              </a:tr>
            </a:tbl>
          </a:graphicData>
        </a:graphic>
      </p:graphicFrame>
    </p:spTree>
    <p:extLst>
      <p:ext uri="{BB962C8B-B14F-4D97-AF65-F5344CB8AC3E}">
        <p14:creationId xmlns:p14="http://schemas.microsoft.com/office/powerpoint/2010/main" val="3597712956"/>
      </p:ext>
    </p:extLst>
  </p:cSld>
  <p:clrMapOvr>
    <a:masterClrMapping/>
  </p:clrMapOvr>
  <p:transition spd="med" advTm="12000"/>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27050" y="374650"/>
            <a:ext cx="8086725" cy="648238"/>
          </a:xfrm>
        </p:spPr>
        <p:txBody>
          <a:bodyPr/>
          <a:lstStyle/>
          <a:p>
            <a:r>
              <a:rPr lang="en-CA" sz="1800" dirty="0" smtClean="0"/>
              <a:t>Topic 4-2 : </a:t>
            </a:r>
            <a:r>
              <a:rPr lang="en-CA" sz="1800" dirty="0"/>
              <a:t>Search for data using search </a:t>
            </a:r>
            <a:r>
              <a:rPr lang="en-CA" sz="1800" dirty="0" smtClean="0"/>
              <a:t>methods including: </a:t>
            </a:r>
            <a:r>
              <a:rPr lang="en-CA" sz="1800" dirty="0" err="1"/>
              <a:t>findFirst</a:t>
            </a:r>
            <a:r>
              <a:rPr lang="en-CA" sz="1800" dirty="0"/>
              <a:t>(), </a:t>
            </a:r>
            <a:r>
              <a:rPr lang="en-CA" sz="1800" dirty="0" err="1"/>
              <a:t>findAny</a:t>
            </a:r>
            <a:r>
              <a:rPr lang="en-CA" sz="1800" dirty="0"/>
              <a:t>(), </a:t>
            </a:r>
            <a:r>
              <a:rPr lang="en-CA" sz="1800" dirty="0" err="1"/>
              <a:t>anyMatch</a:t>
            </a:r>
            <a:r>
              <a:rPr lang="en-CA" sz="1800" dirty="0"/>
              <a:t>(), </a:t>
            </a:r>
            <a:r>
              <a:rPr lang="en-CA" sz="1800" dirty="0" err="1"/>
              <a:t>allMatch</a:t>
            </a:r>
            <a:r>
              <a:rPr lang="en-CA" sz="1800" dirty="0"/>
              <a:t>(), </a:t>
            </a:r>
            <a:r>
              <a:rPr lang="en-CA" sz="1800" dirty="0" err="1"/>
              <a:t>noneMatch</a:t>
            </a:r>
            <a:r>
              <a:rPr lang="en-CA" sz="1800" dirty="0"/>
              <a:t>()</a:t>
            </a:r>
            <a:endParaRPr lang="en-US" sz="1800" dirty="0"/>
          </a:p>
        </p:txBody>
      </p:sp>
      <p:sp>
        <p:nvSpPr>
          <p:cNvPr id="87043" name="Rectangle 3"/>
          <p:cNvSpPr>
            <a:spLocks noGrp="1" noChangeArrowheads="1"/>
          </p:cNvSpPr>
          <p:nvPr>
            <p:ph idx="1"/>
          </p:nvPr>
        </p:nvSpPr>
        <p:spPr>
          <a:xfrm>
            <a:off x="568288" y="1060231"/>
            <a:ext cx="7697787" cy="4877106"/>
          </a:xfrm>
        </p:spPr>
        <p:txBody>
          <a:bodyPr/>
          <a:lstStyle/>
          <a:p>
            <a:pPr marL="0" indent="0">
              <a:buNone/>
            </a:pPr>
            <a:r>
              <a:rPr lang="en-CA" sz="1200" dirty="0"/>
              <a:t>Example </a:t>
            </a:r>
            <a:r>
              <a:rPr lang="en-CA" sz="1200" dirty="0" smtClean="0"/>
              <a:t>of finding a Car:</a:t>
            </a:r>
            <a:endParaRPr lang="en-CA" sz="1200" dirty="0"/>
          </a:p>
          <a:p>
            <a:pPr marL="0" indent="0">
              <a:buNone/>
            </a:pPr>
            <a:r>
              <a:rPr lang="en-CA" sz="1200" dirty="0" smtClean="0">
                <a:solidFill>
                  <a:srgbClr val="000000"/>
                </a:solidFill>
              </a:rPr>
              <a:t>static </a:t>
            </a:r>
            <a:r>
              <a:rPr lang="en-CA" sz="1200" dirty="0">
                <a:solidFill>
                  <a:srgbClr val="000000"/>
                </a:solidFill>
              </a:rPr>
              <a:t>void </a:t>
            </a:r>
            <a:r>
              <a:rPr lang="en-CA" sz="1200" dirty="0" err="1">
                <a:solidFill>
                  <a:srgbClr val="000000"/>
                </a:solidFill>
              </a:rPr>
              <a:t>findExample</a:t>
            </a:r>
            <a:r>
              <a:rPr lang="en-CA" sz="1200" dirty="0">
                <a:solidFill>
                  <a:srgbClr val="000000"/>
                </a:solidFill>
              </a:rPr>
              <a:t>() {</a:t>
            </a:r>
          </a:p>
          <a:p>
            <a:pPr marL="0" indent="0">
              <a:buNone/>
            </a:pPr>
            <a:r>
              <a:rPr lang="en-CA" sz="1200" dirty="0">
                <a:solidFill>
                  <a:srgbClr val="000000"/>
                </a:solidFill>
              </a:rPr>
              <a:t>	Optional&lt;Car&gt; </a:t>
            </a:r>
            <a:r>
              <a:rPr lang="en-CA" sz="1200" dirty="0" err="1">
                <a:solidFill>
                  <a:srgbClr val="000000"/>
                </a:solidFill>
              </a:rPr>
              <a:t>carFound</a:t>
            </a:r>
            <a:r>
              <a:rPr lang="en-CA" sz="1200" dirty="0">
                <a:solidFill>
                  <a:srgbClr val="000000"/>
                </a:solidFill>
              </a:rPr>
              <a:t> = </a:t>
            </a:r>
            <a:r>
              <a:rPr lang="en-CA" sz="1200" dirty="0" err="1">
                <a:solidFill>
                  <a:srgbClr val="000000"/>
                </a:solidFill>
              </a:rPr>
              <a:t>Stream.of</a:t>
            </a:r>
            <a:r>
              <a:rPr lang="en-CA" sz="1200" dirty="0">
                <a:solidFill>
                  <a:srgbClr val="000000"/>
                </a:solidFill>
              </a:rPr>
              <a:t>(</a:t>
            </a:r>
            <a:r>
              <a:rPr lang="en-CA" sz="1200" dirty="0" err="1">
                <a:solidFill>
                  <a:srgbClr val="000000"/>
                </a:solidFill>
              </a:rPr>
              <a:t>Car.values</a:t>
            </a:r>
            <a:r>
              <a:rPr lang="en-CA" sz="1200" dirty="0">
                <a:solidFill>
                  <a:srgbClr val="000000"/>
                </a:solidFill>
              </a:rPr>
              <a:t>()).</a:t>
            </a:r>
          </a:p>
          <a:p>
            <a:pPr marL="0" indent="0">
              <a:buNone/>
            </a:pPr>
            <a:r>
              <a:rPr lang="en-CA" sz="1200" dirty="0">
                <a:solidFill>
                  <a:srgbClr val="000000"/>
                </a:solidFill>
              </a:rPr>
              <a:t>		filter(a -&gt; </a:t>
            </a:r>
            <a:r>
              <a:rPr lang="en-CA" sz="1200" dirty="0" err="1">
                <a:solidFill>
                  <a:srgbClr val="000000"/>
                </a:solidFill>
              </a:rPr>
              <a:t>a.getYear</a:t>
            </a:r>
            <a:r>
              <a:rPr lang="en-CA" sz="1200" dirty="0">
                <a:solidFill>
                  <a:srgbClr val="000000"/>
                </a:solidFill>
              </a:rPr>
              <a:t>() &gt; 1930).</a:t>
            </a:r>
            <a:r>
              <a:rPr lang="en-CA" sz="1200" dirty="0">
                <a:solidFill>
                  <a:schemeClr val="tx1"/>
                </a:solidFill>
              </a:rPr>
              <a:t>// </a:t>
            </a:r>
            <a:r>
              <a:rPr lang="en-CA" sz="1200" dirty="0" smtClean="0">
                <a:solidFill>
                  <a:schemeClr val="tx1"/>
                </a:solidFill>
              </a:rPr>
              <a:t>filtering</a:t>
            </a:r>
            <a:endParaRPr lang="en-CA" sz="1200" dirty="0">
              <a:solidFill>
                <a:schemeClr val="tx1"/>
              </a:solidFill>
            </a:endParaRPr>
          </a:p>
          <a:p>
            <a:pPr marL="0" indent="0">
              <a:buNone/>
            </a:pPr>
            <a:r>
              <a:rPr lang="en-CA" sz="1200" dirty="0">
                <a:solidFill>
                  <a:srgbClr val="000000"/>
                </a:solidFill>
              </a:rPr>
              <a:t>		</a:t>
            </a:r>
            <a:r>
              <a:rPr lang="en-CA" sz="1200" dirty="0" err="1">
                <a:solidFill>
                  <a:srgbClr val="000000"/>
                </a:solidFill>
              </a:rPr>
              <a:t>findFirst</a:t>
            </a:r>
            <a:r>
              <a:rPr lang="en-CA" sz="1200" dirty="0">
                <a:solidFill>
                  <a:srgbClr val="000000"/>
                </a:solidFill>
              </a:rPr>
              <a:t>();</a:t>
            </a:r>
          </a:p>
          <a:p>
            <a:pPr marL="0" indent="0">
              <a:buNone/>
            </a:pPr>
            <a:r>
              <a:rPr lang="en-CA" sz="1200" dirty="0">
                <a:solidFill>
                  <a:srgbClr val="000000"/>
                </a:solidFill>
              </a:rPr>
              <a:t>		</a:t>
            </a:r>
            <a:r>
              <a:rPr lang="en-CA" sz="1200" dirty="0" smtClean="0">
                <a:solidFill>
                  <a:schemeClr val="tx1"/>
                </a:solidFill>
              </a:rPr>
              <a:t>// </a:t>
            </a:r>
            <a:r>
              <a:rPr lang="en-CA" sz="1200" dirty="0" err="1">
                <a:solidFill>
                  <a:schemeClr val="tx1"/>
                </a:solidFill>
              </a:rPr>
              <a:t>findAny</a:t>
            </a:r>
            <a:r>
              <a:rPr lang="en-CA" sz="1200" dirty="0">
                <a:solidFill>
                  <a:schemeClr val="tx1"/>
                </a:solidFill>
              </a:rPr>
              <a:t>() if </a:t>
            </a:r>
            <a:r>
              <a:rPr lang="en-CA" sz="1200" dirty="0" smtClean="0">
                <a:solidFill>
                  <a:schemeClr val="tx1"/>
                </a:solidFill>
              </a:rPr>
              <a:t>sorted </a:t>
            </a:r>
            <a:r>
              <a:rPr lang="en-CA" sz="1200" dirty="0">
                <a:solidFill>
                  <a:schemeClr val="tx1"/>
                </a:solidFill>
              </a:rPr>
              <a:t>stream;</a:t>
            </a:r>
          </a:p>
          <a:p>
            <a:pPr marL="0" indent="0">
              <a:buNone/>
            </a:pPr>
            <a:r>
              <a:rPr lang="en-CA" sz="1200" dirty="0" smtClean="0">
                <a:solidFill>
                  <a:srgbClr val="000000"/>
                </a:solidFill>
              </a:rPr>
              <a:t>}</a:t>
            </a:r>
            <a:endParaRPr lang="en-CA" sz="1200" dirty="0">
              <a:solidFill>
                <a:srgbClr val="000000"/>
              </a:solidFill>
            </a:endParaRPr>
          </a:p>
          <a:p>
            <a:pPr marL="0" indent="0">
              <a:buNone/>
            </a:pPr>
            <a:r>
              <a:rPr lang="en-CA" sz="1200" dirty="0" smtClean="0"/>
              <a:t>Example of testing a Predicate on the Stream:</a:t>
            </a:r>
          </a:p>
          <a:p>
            <a:pPr marL="0" indent="0">
              <a:buNone/>
            </a:pPr>
            <a:r>
              <a:rPr lang="en-CA" sz="1200" dirty="0">
                <a:solidFill>
                  <a:srgbClr val="000000"/>
                </a:solidFill>
              </a:rPr>
              <a:t>static void </a:t>
            </a:r>
            <a:r>
              <a:rPr lang="en-CA" sz="1200" dirty="0" err="1">
                <a:solidFill>
                  <a:srgbClr val="000000"/>
                </a:solidFill>
              </a:rPr>
              <a:t>matchExample</a:t>
            </a:r>
            <a:r>
              <a:rPr lang="en-CA" sz="1200" dirty="0">
                <a:solidFill>
                  <a:srgbClr val="000000"/>
                </a:solidFill>
              </a:rPr>
              <a:t>() {</a:t>
            </a:r>
          </a:p>
          <a:p>
            <a:pPr marL="0" indent="0">
              <a:buNone/>
            </a:pPr>
            <a:r>
              <a:rPr lang="en-CA" sz="1200" dirty="0">
                <a:solidFill>
                  <a:srgbClr val="000000"/>
                </a:solidFill>
              </a:rPr>
              <a:t>	boolean </a:t>
            </a:r>
            <a:r>
              <a:rPr lang="en-CA" sz="1200" dirty="0" err="1">
                <a:solidFill>
                  <a:srgbClr val="000000"/>
                </a:solidFill>
              </a:rPr>
              <a:t>predicateTrue</a:t>
            </a:r>
            <a:r>
              <a:rPr lang="en-CA" sz="1200" dirty="0">
                <a:solidFill>
                  <a:srgbClr val="000000"/>
                </a:solidFill>
              </a:rPr>
              <a:t> = </a:t>
            </a:r>
            <a:r>
              <a:rPr lang="en-CA" sz="1200" dirty="0" err="1">
                <a:solidFill>
                  <a:srgbClr val="000000"/>
                </a:solidFill>
              </a:rPr>
              <a:t>Stream.of</a:t>
            </a:r>
            <a:r>
              <a:rPr lang="en-CA" sz="1200" dirty="0">
                <a:solidFill>
                  <a:srgbClr val="000000"/>
                </a:solidFill>
              </a:rPr>
              <a:t>(</a:t>
            </a:r>
            <a:r>
              <a:rPr lang="en-CA" sz="1200" dirty="0" err="1">
                <a:solidFill>
                  <a:srgbClr val="000000"/>
                </a:solidFill>
              </a:rPr>
              <a:t>Car.values</a:t>
            </a:r>
            <a:r>
              <a:rPr lang="en-CA" sz="1200" dirty="0">
                <a:solidFill>
                  <a:srgbClr val="000000"/>
                </a:solidFill>
              </a:rPr>
              <a:t>()).</a:t>
            </a:r>
          </a:p>
          <a:p>
            <a:pPr marL="0" indent="0">
              <a:buNone/>
            </a:pPr>
            <a:r>
              <a:rPr lang="en-CA" sz="1200" dirty="0">
                <a:solidFill>
                  <a:srgbClr val="000000"/>
                </a:solidFill>
              </a:rPr>
              <a:t>			</a:t>
            </a:r>
            <a:r>
              <a:rPr lang="en-CA" sz="1200" dirty="0" err="1">
                <a:solidFill>
                  <a:srgbClr val="000000"/>
                </a:solidFill>
              </a:rPr>
              <a:t>anyMatch</a:t>
            </a:r>
            <a:r>
              <a:rPr lang="en-CA" sz="1200" dirty="0">
                <a:solidFill>
                  <a:srgbClr val="000000"/>
                </a:solidFill>
              </a:rPr>
              <a:t>(a -&gt; </a:t>
            </a:r>
            <a:r>
              <a:rPr lang="en-CA" sz="1200" dirty="0" err="1">
                <a:solidFill>
                  <a:srgbClr val="000000"/>
                </a:solidFill>
              </a:rPr>
              <a:t>a.getYear</a:t>
            </a:r>
            <a:r>
              <a:rPr lang="en-CA" sz="1200" dirty="0">
                <a:solidFill>
                  <a:srgbClr val="000000"/>
                </a:solidFill>
              </a:rPr>
              <a:t>() &gt; 1930);</a:t>
            </a:r>
          </a:p>
          <a:p>
            <a:pPr marL="0" indent="0">
              <a:buNone/>
            </a:pPr>
            <a:r>
              <a:rPr lang="en-CA" sz="1200" dirty="0">
                <a:solidFill>
                  <a:srgbClr val="000000"/>
                </a:solidFill>
              </a:rPr>
              <a:t>			</a:t>
            </a:r>
            <a:r>
              <a:rPr lang="en-CA" sz="1200" dirty="0">
                <a:solidFill>
                  <a:schemeClr val="tx1"/>
                </a:solidFill>
              </a:rPr>
              <a:t>//</a:t>
            </a:r>
            <a:r>
              <a:rPr lang="en-CA" sz="1200" dirty="0" err="1">
                <a:solidFill>
                  <a:schemeClr val="tx1"/>
                </a:solidFill>
              </a:rPr>
              <a:t>allMatch</a:t>
            </a:r>
            <a:r>
              <a:rPr lang="en-CA" sz="1200" dirty="0">
                <a:solidFill>
                  <a:schemeClr val="tx1"/>
                </a:solidFill>
              </a:rPr>
              <a:t>();</a:t>
            </a:r>
          </a:p>
          <a:p>
            <a:pPr marL="0" indent="0">
              <a:buNone/>
            </a:pPr>
            <a:r>
              <a:rPr lang="en-CA" sz="1200" dirty="0">
                <a:solidFill>
                  <a:schemeClr val="tx1"/>
                </a:solidFill>
              </a:rPr>
              <a:t>			//</a:t>
            </a:r>
            <a:r>
              <a:rPr lang="en-CA" sz="1200" dirty="0" err="1">
                <a:solidFill>
                  <a:schemeClr val="tx1"/>
                </a:solidFill>
              </a:rPr>
              <a:t>noneMatch</a:t>
            </a:r>
            <a:r>
              <a:rPr lang="en-CA" sz="1200" dirty="0">
                <a:solidFill>
                  <a:schemeClr val="tx1"/>
                </a:solidFill>
              </a:rPr>
              <a:t>();</a:t>
            </a:r>
          </a:p>
          <a:p>
            <a:pPr marL="0" indent="0">
              <a:buNone/>
            </a:pPr>
            <a:r>
              <a:rPr lang="en-CA" sz="1200" dirty="0">
                <a:solidFill>
                  <a:srgbClr val="000000"/>
                </a:solidFill>
              </a:rPr>
              <a:t>}</a:t>
            </a:r>
          </a:p>
          <a:p>
            <a:pPr marL="0" indent="0">
              <a:buNone/>
            </a:pPr>
            <a:endParaRPr lang="en-CA" sz="1200" dirty="0">
              <a:solidFill>
                <a:srgbClr val="000000"/>
              </a:solidFill>
            </a:endParaRPr>
          </a:p>
          <a:p>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1074232461"/>
              </p:ext>
            </p:extLst>
          </p:nvPr>
        </p:nvGraphicFramePr>
        <p:xfrm>
          <a:off x="588936" y="4450514"/>
          <a:ext cx="7947922" cy="1706880"/>
        </p:xfrm>
        <a:graphic>
          <a:graphicData uri="http://schemas.openxmlformats.org/drawingml/2006/table">
            <a:tbl>
              <a:tblPr firstRow="1" bandRow="1">
                <a:tableStyleId>{5C22544A-7EE6-4342-B048-85BDC9FD1C3A}</a:tableStyleId>
              </a:tblPr>
              <a:tblGrid>
                <a:gridCol w="3290182"/>
                <a:gridCol w="4657740"/>
              </a:tblGrid>
              <a:tr h="280946">
                <a:tc>
                  <a:txBody>
                    <a:bodyPr/>
                    <a:lstStyle/>
                    <a:p>
                      <a:pPr algn="ctr"/>
                      <a:r>
                        <a:rPr lang="en-US" sz="1400" dirty="0" smtClean="0"/>
                        <a:t>Signature</a:t>
                      </a:r>
                      <a:endParaRPr lang="en-US" sz="1400" dirty="0"/>
                    </a:p>
                  </a:txBody>
                  <a:tcPr/>
                </a:tc>
                <a:tc>
                  <a:txBody>
                    <a:bodyPr/>
                    <a:lstStyle/>
                    <a:p>
                      <a:pPr algn="ctr"/>
                      <a:r>
                        <a:rPr lang="en-US" sz="1400" dirty="0" smtClean="0"/>
                        <a:t>Description</a:t>
                      </a:r>
                      <a:endParaRPr lang="en-US" sz="1400" dirty="0"/>
                    </a:p>
                  </a:txBody>
                  <a:tcPr/>
                </a:tc>
              </a:tr>
              <a:tr h="504370">
                <a:tc>
                  <a:txBody>
                    <a:bodyPr/>
                    <a:lstStyle/>
                    <a:p>
                      <a:r>
                        <a:rPr lang="en-US" sz="1000" dirty="0" smtClean="0"/>
                        <a:t>Optional&lt;T&gt; </a:t>
                      </a:r>
                      <a:r>
                        <a:rPr lang="en-US" sz="1000" dirty="0" err="1" smtClean="0"/>
                        <a:t>findAny</a:t>
                      </a:r>
                      <a:r>
                        <a:rPr lang="en-US" sz="1000" dirty="0" smtClean="0"/>
                        <a:t>()</a:t>
                      </a:r>
                    </a:p>
                    <a:p>
                      <a:r>
                        <a:rPr lang="en-US" sz="1000" dirty="0" smtClean="0"/>
                        <a:t>Optional&lt;T&gt; </a:t>
                      </a:r>
                      <a:r>
                        <a:rPr lang="en-US" sz="1000" dirty="0" err="1" smtClean="0"/>
                        <a:t>findFirst</a:t>
                      </a:r>
                      <a:r>
                        <a:rPr lang="en-US" sz="1000"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Returns an Optional describing some/the-first element of the stream, or an empty Optional if the stream is empty. (</a:t>
                      </a:r>
                      <a:r>
                        <a:rPr lang="en-US" sz="1000" i="1" dirty="0" smtClean="0"/>
                        <a:t>short circuit </a:t>
                      </a:r>
                      <a:r>
                        <a:rPr lang="en-US" sz="1000" dirty="0" smtClean="0"/>
                        <a:t>evaluation on these)</a:t>
                      </a:r>
                      <a:br>
                        <a:rPr lang="en-US" sz="1000" dirty="0" smtClean="0"/>
                      </a:br>
                      <a:r>
                        <a:rPr lang="en-US" sz="1000" dirty="0" err="1" smtClean="0"/>
                        <a:t>findAny</a:t>
                      </a:r>
                      <a:r>
                        <a:rPr lang="en-US" sz="1000" dirty="0" smtClean="0"/>
                        <a:t>() is equivalent to </a:t>
                      </a:r>
                      <a:r>
                        <a:rPr lang="en-US" sz="1000" dirty="0" err="1" smtClean="0"/>
                        <a:t>findFirst</a:t>
                      </a:r>
                      <a:r>
                        <a:rPr lang="en-US" sz="1000" dirty="0" smtClean="0"/>
                        <a:t>() for</a:t>
                      </a:r>
                      <a:r>
                        <a:rPr lang="en-US" sz="1000" baseline="0" dirty="0" smtClean="0"/>
                        <a:t> a sequential stream. (should be)</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smtClean="0"/>
                        <a:t>Makes more sense to use it if a filter() is used or if the map can be empty.</a:t>
                      </a:r>
                      <a:endParaRPr lang="en-US" sz="1000" dirty="0" smtClean="0"/>
                    </a:p>
                  </a:txBody>
                  <a:tcPr/>
                </a:tc>
              </a:tr>
              <a:tr h="394725">
                <a:tc>
                  <a:txBody>
                    <a:bodyPr/>
                    <a:lstStyle/>
                    <a:p>
                      <a:r>
                        <a:rPr lang="en-US" sz="1000" dirty="0" smtClean="0"/>
                        <a:t>boolean </a:t>
                      </a:r>
                      <a:r>
                        <a:rPr lang="en-US" sz="1000" dirty="0" err="1" smtClean="0"/>
                        <a:t>noneMatch</a:t>
                      </a:r>
                      <a:r>
                        <a:rPr lang="en-US" sz="1000" dirty="0" smtClean="0"/>
                        <a:t>(Predicate&lt;T&gt;)</a:t>
                      </a:r>
                      <a:br>
                        <a:rPr lang="en-US" sz="1000" dirty="0" smtClean="0"/>
                      </a:br>
                      <a:r>
                        <a:rPr lang="en-US" sz="1000" dirty="0" smtClean="0"/>
                        <a:t>boolean </a:t>
                      </a:r>
                      <a:r>
                        <a:rPr lang="en-US" sz="1000" dirty="0" err="1" smtClean="0"/>
                        <a:t>anyMatch</a:t>
                      </a:r>
                      <a:r>
                        <a:rPr lang="en-US" sz="1000" dirty="0" smtClean="0"/>
                        <a:t>(Predicate&lt;T&gt;)</a:t>
                      </a:r>
                      <a:r>
                        <a:rPr lang="en-US" sz="1000" baseline="0" dirty="0" smtClean="0"/>
                        <a:t/>
                      </a:r>
                      <a:br>
                        <a:rPr lang="en-US" sz="1000" baseline="0" dirty="0" smtClean="0"/>
                      </a:br>
                      <a:r>
                        <a:rPr lang="en-US" sz="1000" baseline="0" dirty="0" smtClean="0"/>
                        <a:t>boolean </a:t>
                      </a:r>
                      <a:r>
                        <a:rPr lang="en-US" sz="1000" dirty="0" err="1" smtClean="0"/>
                        <a:t>allMatch</a:t>
                      </a:r>
                      <a:r>
                        <a:rPr lang="en-US" sz="1000" dirty="0" smtClean="0"/>
                        <a:t>(Predicate&lt;T&gt;)</a:t>
                      </a:r>
                      <a:endParaRPr lang="en-US" sz="1000" dirty="0"/>
                    </a:p>
                  </a:txBody>
                  <a:tcPr/>
                </a:tc>
                <a:tc>
                  <a:txBody>
                    <a:bodyPr/>
                    <a:lstStyle/>
                    <a:p>
                      <a:r>
                        <a:rPr lang="en-US" sz="1000" dirty="0" smtClean="0"/>
                        <a:t>Returns whether none/any/all element(s) of this stream match(</a:t>
                      </a:r>
                      <a:r>
                        <a:rPr lang="en-US" sz="1000" dirty="0" err="1" smtClean="0"/>
                        <a:t>es</a:t>
                      </a:r>
                      <a:r>
                        <a:rPr lang="en-US" sz="1000" dirty="0" smtClean="0"/>
                        <a:t>) the provided predicate. (</a:t>
                      </a:r>
                      <a:r>
                        <a:rPr lang="en-US" sz="1000" i="1" dirty="0" smtClean="0"/>
                        <a:t>short circuit </a:t>
                      </a:r>
                      <a:r>
                        <a:rPr lang="en-US" sz="1000" dirty="0" smtClean="0"/>
                        <a:t>evaluation on these).</a:t>
                      </a:r>
                    </a:p>
                    <a:p>
                      <a:r>
                        <a:rPr lang="en-US" sz="1000" dirty="0" err="1" smtClean="0"/>
                        <a:t>allMatch</a:t>
                      </a:r>
                      <a:r>
                        <a:rPr lang="en-US" sz="1000" dirty="0" smtClean="0"/>
                        <a:t>() and </a:t>
                      </a:r>
                      <a:r>
                        <a:rPr lang="en-US" sz="1000" dirty="0" err="1" smtClean="0"/>
                        <a:t>noneMatch</a:t>
                      </a:r>
                      <a:r>
                        <a:rPr lang="en-US" sz="1000" dirty="0" smtClean="0"/>
                        <a:t>() </a:t>
                      </a:r>
                      <a:r>
                        <a:rPr lang="en-US" sz="1000" u="sng" dirty="0" smtClean="0"/>
                        <a:t>return true</a:t>
                      </a:r>
                      <a:r>
                        <a:rPr lang="en-US" sz="1000" dirty="0" smtClean="0"/>
                        <a:t> for an empty stream while </a:t>
                      </a:r>
                      <a:r>
                        <a:rPr lang="en-US" sz="1000" dirty="0" err="1" smtClean="0"/>
                        <a:t>anyMatch</a:t>
                      </a:r>
                      <a:r>
                        <a:rPr lang="en-US" sz="1000" dirty="0" smtClean="0"/>
                        <a:t>() </a:t>
                      </a:r>
                      <a:r>
                        <a:rPr lang="en-US" sz="1000" u="sng" dirty="0" smtClean="0"/>
                        <a:t>returns false</a:t>
                      </a:r>
                      <a:r>
                        <a:rPr lang="en-US" sz="1000" dirty="0" smtClean="0"/>
                        <a:t>.</a:t>
                      </a:r>
                      <a:endParaRPr lang="en-US" sz="1000" dirty="0"/>
                    </a:p>
                  </a:txBody>
                  <a:tcPr/>
                </a:tc>
              </a:tr>
            </a:tbl>
          </a:graphicData>
        </a:graphic>
      </p:graphicFrame>
    </p:spTree>
    <p:extLst>
      <p:ext uri="{BB962C8B-B14F-4D97-AF65-F5344CB8AC3E}">
        <p14:creationId xmlns:p14="http://schemas.microsoft.com/office/powerpoint/2010/main" val="2947133870"/>
      </p:ext>
    </p:extLst>
  </p:cSld>
  <p:clrMapOvr>
    <a:masterClrMapping/>
  </p:clrMapOvr>
  <p:transition spd="med" advTm="12000"/>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sz="1800" dirty="0" smtClean="0"/>
              <a:t>Topic 4-3 : </a:t>
            </a:r>
            <a:r>
              <a:rPr lang="en-CA" sz="1800" dirty="0"/>
              <a:t>Describe the unique characteristics of the Optional class</a:t>
            </a:r>
            <a:endParaRPr lang="en-US" sz="1800" dirty="0"/>
          </a:p>
        </p:txBody>
      </p:sp>
      <p:sp>
        <p:nvSpPr>
          <p:cNvPr id="87043" name="Rectangle 3"/>
          <p:cNvSpPr>
            <a:spLocks noGrp="1" noChangeArrowheads="1"/>
          </p:cNvSpPr>
          <p:nvPr>
            <p:ph idx="1"/>
          </p:nvPr>
        </p:nvSpPr>
        <p:spPr>
          <a:xfrm>
            <a:off x="568288" y="885826"/>
            <a:ext cx="8045487" cy="5523852"/>
          </a:xfrm>
        </p:spPr>
        <p:txBody>
          <a:bodyPr/>
          <a:lstStyle/>
          <a:p>
            <a:r>
              <a:rPr lang="en-CA" sz="1200" dirty="0" smtClean="0"/>
              <a:t>A null returned by </a:t>
            </a:r>
            <a:r>
              <a:rPr lang="en-CA" sz="1200" dirty="0" smtClean="0">
                <a:solidFill>
                  <a:srgbClr val="000000"/>
                </a:solidFill>
              </a:rPr>
              <a:t>map()</a:t>
            </a:r>
            <a:r>
              <a:rPr lang="en-CA" sz="1200" dirty="0" smtClean="0">
                <a:solidFill>
                  <a:schemeClr val="tx1"/>
                </a:solidFill>
              </a:rPr>
              <a:t> (or emptiness) </a:t>
            </a:r>
            <a:r>
              <a:rPr lang="en-CA" sz="1200" dirty="0" smtClean="0"/>
              <a:t>does not forbid to continue the pipeline but introduces some if/else logic.</a:t>
            </a:r>
          </a:p>
          <a:p>
            <a:r>
              <a:rPr lang="en-CA" sz="1200" dirty="0" smtClean="0"/>
              <a:t>The </a:t>
            </a:r>
            <a:r>
              <a:rPr lang="en-CA" sz="1200" dirty="0" smtClean="0">
                <a:solidFill>
                  <a:srgbClr val="000000"/>
                </a:solidFill>
              </a:rPr>
              <a:t>Optional&lt;T&gt; extends Object </a:t>
            </a:r>
            <a:r>
              <a:rPr lang="en-CA" sz="1200" dirty="0" smtClean="0"/>
              <a:t>class allows (typically) to collect a single element from a Stream and possibly none if it is empty or if in the Stream </a:t>
            </a:r>
            <a:r>
              <a:rPr lang="en-CA" sz="1200" dirty="0" smtClean="0">
                <a:solidFill>
                  <a:srgbClr val="000000"/>
                </a:solidFill>
              </a:rPr>
              <a:t>filter() </a:t>
            </a:r>
            <a:r>
              <a:rPr lang="en-CA" sz="1200" dirty="0" smtClean="0"/>
              <a:t>or </a:t>
            </a:r>
            <a:r>
              <a:rPr lang="en-CA" sz="1200" dirty="0" smtClean="0">
                <a:solidFill>
                  <a:srgbClr val="000000"/>
                </a:solidFill>
              </a:rPr>
              <a:t>skip() </a:t>
            </a:r>
            <a:r>
              <a:rPr lang="en-CA" sz="1200" dirty="0" smtClean="0"/>
              <a:t>deny any element. (Javadoc below)</a:t>
            </a:r>
          </a:p>
          <a:p>
            <a:r>
              <a:rPr lang="en-CA" sz="1200" dirty="0">
                <a:solidFill>
                  <a:srgbClr val="000000"/>
                </a:solidFill>
              </a:rPr>
              <a:t>Optional&lt;T</a:t>
            </a:r>
            <a:r>
              <a:rPr lang="en-CA" sz="1200" dirty="0" smtClean="0">
                <a:solidFill>
                  <a:srgbClr val="000000"/>
                </a:solidFill>
              </a:rPr>
              <a:t>&gt;: </a:t>
            </a:r>
            <a:r>
              <a:rPr lang="en-US" sz="1200" dirty="0" smtClean="0"/>
              <a:t>A </a:t>
            </a:r>
            <a:r>
              <a:rPr lang="en-US" sz="1200" dirty="0"/>
              <a:t>container object which may or may not contain a non-null value. If a value is present, </a:t>
            </a:r>
            <a:r>
              <a:rPr lang="en-US" sz="1200" dirty="0" err="1">
                <a:solidFill>
                  <a:srgbClr val="000000"/>
                </a:solidFill>
              </a:rPr>
              <a:t>isPresent</a:t>
            </a:r>
            <a:r>
              <a:rPr lang="en-US" sz="1200" dirty="0">
                <a:solidFill>
                  <a:srgbClr val="000000"/>
                </a:solidFill>
              </a:rPr>
              <a:t>() </a:t>
            </a:r>
            <a:r>
              <a:rPr lang="en-US" sz="1200" dirty="0"/>
              <a:t>will return true and </a:t>
            </a:r>
            <a:r>
              <a:rPr lang="en-US" sz="1200" dirty="0">
                <a:solidFill>
                  <a:srgbClr val="000000"/>
                </a:solidFill>
              </a:rPr>
              <a:t>get() </a:t>
            </a:r>
            <a:r>
              <a:rPr lang="en-US" sz="1200" dirty="0"/>
              <a:t>will return the value</a:t>
            </a:r>
            <a:r>
              <a:rPr lang="en-US" sz="1200" dirty="0" smtClean="0"/>
              <a:t>. </a:t>
            </a:r>
            <a:r>
              <a:rPr lang="en-CA" sz="1200" dirty="0">
                <a:solidFill>
                  <a:srgbClr val="000000"/>
                </a:solidFill>
              </a:rPr>
              <a:t>Optional&lt;T</a:t>
            </a:r>
            <a:r>
              <a:rPr lang="en-CA" sz="1200" dirty="0" smtClean="0">
                <a:solidFill>
                  <a:srgbClr val="000000"/>
                </a:solidFill>
              </a:rPr>
              <a:t>&gt; </a:t>
            </a:r>
            <a:r>
              <a:rPr lang="en-CA" sz="1200" dirty="0" smtClean="0">
                <a:solidFill>
                  <a:schemeClr val="tx1"/>
                </a:solidFill>
              </a:rPr>
              <a:t>is </a:t>
            </a:r>
            <a:r>
              <a:rPr lang="en-CA" sz="1200" u="sng" dirty="0" smtClean="0">
                <a:solidFill>
                  <a:schemeClr val="tx1"/>
                </a:solidFill>
              </a:rPr>
              <a:t>immutable</a:t>
            </a:r>
            <a:r>
              <a:rPr lang="en-CA" sz="1200" dirty="0" smtClean="0">
                <a:solidFill>
                  <a:schemeClr val="tx1"/>
                </a:solidFill>
              </a:rPr>
              <a:t>.</a:t>
            </a:r>
            <a:endParaRPr lang="en-US" sz="1200" dirty="0">
              <a:solidFill>
                <a:schemeClr val="tx1"/>
              </a:solidFill>
            </a:endParaRPr>
          </a:p>
          <a:p>
            <a:r>
              <a:rPr lang="en-US" sz="1200" dirty="0" smtClean="0"/>
              <a:t>Additional </a:t>
            </a:r>
            <a:r>
              <a:rPr lang="en-US" sz="1200" dirty="0"/>
              <a:t>methods that depend on the presence or absence of a contained value are provided, such as </a:t>
            </a:r>
            <a:r>
              <a:rPr lang="en-US" sz="1200" dirty="0" err="1">
                <a:solidFill>
                  <a:srgbClr val="000000"/>
                </a:solidFill>
              </a:rPr>
              <a:t>orElse</a:t>
            </a:r>
            <a:r>
              <a:rPr lang="en-US" sz="1200" dirty="0">
                <a:solidFill>
                  <a:srgbClr val="000000"/>
                </a:solidFill>
              </a:rPr>
              <a:t>() </a:t>
            </a:r>
            <a:r>
              <a:rPr lang="en-US" sz="1200" dirty="0"/>
              <a:t>(return a default value if value not present) and </a:t>
            </a:r>
            <a:r>
              <a:rPr lang="en-US" sz="1200" dirty="0" err="1">
                <a:solidFill>
                  <a:srgbClr val="000000"/>
                </a:solidFill>
              </a:rPr>
              <a:t>ifPresent</a:t>
            </a:r>
            <a:r>
              <a:rPr lang="en-US" sz="1200" dirty="0">
                <a:solidFill>
                  <a:srgbClr val="000000"/>
                </a:solidFill>
              </a:rPr>
              <a:t>()</a:t>
            </a:r>
            <a:r>
              <a:rPr lang="en-US" sz="1200" dirty="0"/>
              <a:t> (execute a block of code if the value is present).</a:t>
            </a:r>
          </a:p>
          <a:p>
            <a:r>
              <a:rPr lang="en-US" sz="1200" dirty="0" smtClean="0"/>
              <a:t>This </a:t>
            </a:r>
            <a:r>
              <a:rPr lang="en-US" sz="1200" dirty="0"/>
              <a:t>is a value-based class; use of identity-sensitive operations (including reference equality (==), identity hash code, or synchronization) on instances of </a:t>
            </a:r>
            <a:r>
              <a:rPr lang="en-US" sz="1200" dirty="0">
                <a:solidFill>
                  <a:srgbClr val="000000"/>
                </a:solidFill>
              </a:rPr>
              <a:t>Optional</a:t>
            </a:r>
            <a:r>
              <a:rPr lang="en-US" sz="1200" dirty="0"/>
              <a:t> may have unpredictable results and should be avoided</a:t>
            </a:r>
            <a:r>
              <a:rPr lang="en-US" sz="1200" dirty="0" smtClean="0"/>
              <a:t>.</a:t>
            </a:r>
          </a:p>
          <a:p>
            <a:r>
              <a:rPr lang="en-US" sz="1200" dirty="0" smtClean="0"/>
              <a:t>Example displaying the brand of the first car of each owner:</a:t>
            </a:r>
          </a:p>
          <a:p>
            <a:pPr marL="0" indent="0">
              <a:buNone/>
            </a:pPr>
            <a:r>
              <a:rPr lang="en-US" sz="1000" dirty="0" smtClean="0">
                <a:solidFill>
                  <a:srgbClr val="000000"/>
                </a:solidFill>
              </a:rPr>
              <a:t>enum </a:t>
            </a:r>
            <a:r>
              <a:rPr lang="en-US" sz="1000" dirty="0">
                <a:solidFill>
                  <a:srgbClr val="000000"/>
                </a:solidFill>
              </a:rPr>
              <a:t>Owner {</a:t>
            </a:r>
          </a:p>
          <a:p>
            <a:pPr marL="0" indent="0">
              <a:buNone/>
            </a:pPr>
            <a:r>
              <a:rPr lang="en-US" sz="1000" dirty="0">
                <a:solidFill>
                  <a:srgbClr val="000000"/>
                </a:solidFill>
              </a:rPr>
              <a:t>	Olivier("Olivier", </a:t>
            </a:r>
            <a:r>
              <a:rPr lang="en-US" sz="1000" dirty="0" err="1" smtClean="0">
                <a:solidFill>
                  <a:srgbClr val="000000"/>
                </a:solidFill>
              </a:rPr>
              <a:t>Car.FORESTER</a:t>
            </a:r>
            <a:r>
              <a:rPr lang="en-US" sz="1000" dirty="0" smtClean="0">
                <a:solidFill>
                  <a:srgbClr val="000000"/>
                </a:solidFill>
              </a:rPr>
              <a:t>, CAR.ACCORD), </a:t>
            </a:r>
            <a:r>
              <a:rPr lang="en-US" sz="1000" dirty="0">
                <a:solidFill>
                  <a:srgbClr val="000000"/>
                </a:solidFill>
              </a:rPr>
              <a:t>Bruce("Bruce", </a:t>
            </a:r>
            <a:r>
              <a:rPr lang="en-US" sz="1000" dirty="0" smtClean="0">
                <a:solidFill>
                  <a:srgbClr val="000000"/>
                </a:solidFill>
              </a:rPr>
              <a:t>Car.RAV4), </a:t>
            </a:r>
            <a:r>
              <a:rPr lang="en-US" sz="1000" dirty="0">
                <a:solidFill>
                  <a:srgbClr val="000000"/>
                </a:solidFill>
              </a:rPr>
              <a:t>Bob("Bob");</a:t>
            </a:r>
          </a:p>
          <a:p>
            <a:pPr marL="0" indent="0">
              <a:buNone/>
            </a:pPr>
            <a:r>
              <a:rPr lang="en-US" sz="1000" dirty="0">
                <a:solidFill>
                  <a:srgbClr val="000000"/>
                </a:solidFill>
              </a:rPr>
              <a:t>	final String name; final Car[] cars;</a:t>
            </a:r>
          </a:p>
          <a:p>
            <a:pPr marL="0" indent="0">
              <a:buNone/>
            </a:pPr>
            <a:r>
              <a:rPr lang="en-US" sz="1000" dirty="0">
                <a:solidFill>
                  <a:srgbClr val="000000"/>
                </a:solidFill>
              </a:rPr>
              <a:t>	Owner(String name, Car... cars) { this.name = name; </a:t>
            </a:r>
            <a:r>
              <a:rPr lang="en-US" sz="1000" dirty="0" err="1">
                <a:solidFill>
                  <a:srgbClr val="000000"/>
                </a:solidFill>
              </a:rPr>
              <a:t>this.cars</a:t>
            </a:r>
            <a:r>
              <a:rPr lang="en-US" sz="1000" dirty="0">
                <a:solidFill>
                  <a:srgbClr val="000000"/>
                </a:solidFill>
              </a:rPr>
              <a:t> = cars; </a:t>
            </a:r>
            <a:r>
              <a:rPr lang="en-US" sz="1000" dirty="0" smtClean="0">
                <a:solidFill>
                  <a:srgbClr val="000000"/>
                </a:solidFill>
              </a:rPr>
              <a:t>}</a:t>
            </a:r>
            <a:br>
              <a:rPr lang="en-US" sz="1000" dirty="0" smtClean="0">
                <a:solidFill>
                  <a:srgbClr val="000000"/>
                </a:solidFill>
              </a:rPr>
            </a:br>
            <a:r>
              <a:rPr lang="en-US" sz="1000" dirty="0" smtClean="0">
                <a:solidFill>
                  <a:srgbClr val="000000"/>
                </a:solidFill>
              </a:rPr>
              <a:t>}</a:t>
            </a:r>
            <a:endParaRPr lang="en-US" sz="1000" dirty="0">
              <a:solidFill>
                <a:srgbClr val="000000"/>
              </a:solidFill>
            </a:endParaRPr>
          </a:p>
          <a:p>
            <a:pPr marL="0" indent="0">
              <a:buNone/>
            </a:pPr>
            <a:r>
              <a:rPr lang="en-US" sz="1000" dirty="0" err="1" smtClean="0">
                <a:solidFill>
                  <a:srgbClr val="000000"/>
                </a:solidFill>
              </a:rPr>
              <a:t>Arrays.stream</a:t>
            </a:r>
            <a:r>
              <a:rPr lang="en-US" sz="1000" dirty="0" smtClean="0">
                <a:solidFill>
                  <a:srgbClr val="000000"/>
                </a:solidFill>
              </a:rPr>
              <a:t>(</a:t>
            </a:r>
            <a:r>
              <a:rPr lang="en-US" sz="1000" dirty="0" err="1" smtClean="0">
                <a:solidFill>
                  <a:srgbClr val="000000"/>
                </a:solidFill>
              </a:rPr>
              <a:t>Owner.values</a:t>
            </a:r>
            <a:r>
              <a:rPr lang="en-US" sz="1000" dirty="0">
                <a:solidFill>
                  <a:srgbClr val="000000"/>
                </a:solidFill>
              </a:rPr>
              <a:t>()).//</a:t>
            </a:r>
          </a:p>
          <a:p>
            <a:pPr marL="0" indent="0">
              <a:buNone/>
            </a:pPr>
            <a:r>
              <a:rPr lang="en-US" sz="1000" dirty="0">
                <a:solidFill>
                  <a:srgbClr val="000000"/>
                </a:solidFill>
              </a:rPr>
              <a:t>	</a:t>
            </a:r>
            <a:r>
              <a:rPr lang="en-US" sz="1000" dirty="0" smtClean="0">
                <a:solidFill>
                  <a:srgbClr val="000000"/>
                </a:solidFill>
              </a:rPr>
              <a:t>map(o </a:t>
            </a:r>
            <a:r>
              <a:rPr lang="en-US" sz="1000" dirty="0">
                <a:solidFill>
                  <a:srgbClr val="000000"/>
                </a:solidFill>
              </a:rPr>
              <a:t>-&gt; { return </a:t>
            </a:r>
            <a:r>
              <a:rPr lang="en-US" sz="1000" dirty="0" err="1">
                <a:solidFill>
                  <a:srgbClr val="000000"/>
                </a:solidFill>
              </a:rPr>
              <a:t>o.cars.length</a:t>
            </a:r>
            <a:r>
              <a:rPr lang="en-US" sz="1000" dirty="0">
                <a:solidFill>
                  <a:srgbClr val="000000"/>
                </a:solidFill>
              </a:rPr>
              <a:t> &gt; 0 ? </a:t>
            </a:r>
            <a:r>
              <a:rPr lang="en-US" sz="1000" dirty="0" err="1">
                <a:solidFill>
                  <a:srgbClr val="000000"/>
                </a:solidFill>
              </a:rPr>
              <a:t>Optional.of</a:t>
            </a:r>
            <a:r>
              <a:rPr lang="en-US" sz="1000" dirty="0">
                <a:solidFill>
                  <a:srgbClr val="000000"/>
                </a:solidFill>
              </a:rPr>
              <a:t>(</a:t>
            </a:r>
            <a:r>
              <a:rPr lang="en-US" sz="1000" dirty="0" err="1">
                <a:solidFill>
                  <a:srgbClr val="000000"/>
                </a:solidFill>
              </a:rPr>
              <a:t>o.cars</a:t>
            </a:r>
            <a:r>
              <a:rPr lang="en-US" sz="1000" dirty="0">
                <a:solidFill>
                  <a:srgbClr val="000000"/>
                </a:solidFill>
              </a:rPr>
              <a:t>[0]) : </a:t>
            </a:r>
            <a:r>
              <a:rPr lang="en-US" sz="1000" dirty="0" err="1">
                <a:solidFill>
                  <a:srgbClr val="000000"/>
                </a:solidFill>
              </a:rPr>
              <a:t>Optional.empty</a:t>
            </a:r>
            <a:r>
              <a:rPr lang="en-US" sz="1000" dirty="0">
                <a:solidFill>
                  <a:srgbClr val="000000"/>
                </a:solidFill>
              </a:rPr>
              <a:t>(); }).</a:t>
            </a:r>
            <a:r>
              <a:rPr lang="en-US" sz="1000" dirty="0">
                <a:solidFill>
                  <a:schemeClr val="tx1"/>
                </a:solidFill>
              </a:rPr>
              <a:t>// Stream&lt;Optional&lt;Car&gt;&gt;</a:t>
            </a:r>
          </a:p>
          <a:p>
            <a:pPr marL="0" indent="0">
              <a:buNone/>
            </a:pPr>
            <a:r>
              <a:rPr lang="en-US" sz="1000" dirty="0">
                <a:solidFill>
                  <a:srgbClr val="000000"/>
                </a:solidFill>
              </a:rPr>
              <a:t>	</a:t>
            </a:r>
            <a:r>
              <a:rPr lang="en-US" sz="1000" dirty="0" err="1" smtClean="0">
                <a:solidFill>
                  <a:srgbClr val="000000"/>
                </a:solidFill>
              </a:rPr>
              <a:t>forEach</a:t>
            </a:r>
            <a:r>
              <a:rPr lang="en-US" sz="1000" dirty="0" smtClean="0">
                <a:solidFill>
                  <a:srgbClr val="000000"/>
                </a:solidFill>
              </a:rPr>
              <a:t>(</a:t>
            </a:r>
            <a:r>
              <a:rPr lang="en-US" sz="1000" dirty="0" err="1" smtClean="0">
                <a:solidFill>
                  <a:srgbClr val="000000"/>
                </a:solidFill>
              </a:rPr>
              <a:t>System.out</a:t>
            </a:r>
            <a:r>
              <a:rPr lang="en-US" sz="1000" dirty="0">
                <a:solidFill>
                  <a:srgbClr val="000000"/>
                </a:solidFill>
              </a:rPr>
              <a:t>::</a:t>
            </a:r>
            <a:r>
              <a:rPr lang="en-US" sz="1000" dirty="0" err="1">
                <a:solidFill>
                  <a:srgbClr val="000000"/>
                </a:solidFill>
              </a:rPr>
              <a:t>println</a:t>
            </a:r>
            <a:r>
              <a:rPr lang="en-US" sz="1000" dirty="0">
                <a:solidFill>
                  <a:srgbClr val="000000"/>
                </a:solidFill>
              </a:rPr>
              <a:t>);</a:t>
            </a:r>
            <a:r>
              <a:rPr lang="en-US" sz="1000" dirty="0">
                <a:solidFill>
                  <a:schemeClr val="tx1"/>
                </a:solidFill>
              </a:rPr>
              <a:t> // prints Optional[Forester] </a:t>
            </a:r>
            <a:r>
              <a:rPr lang="en-US" sz="1000" dirty="0" smtClean="0">
                <a:solidFill>
                  <a:schemeClr val="tx1"/>
                </a:solidFill>
              </a:rPr>
              <a:t>Optional[RAV4</a:t>
            </a:r>
            <a:r>
              <a:rPr lang="en-US" sz="1000" dirty="0">
                <a:solidFill>
                  <a:schemeClr val="tx1"/>
                </a:solidFill>
              </a:rPr>
              <a:t>] </a:t>
            </a:r>
            <a:r>
              <a:rPr lang="en-US" sz="1000" dirty="0" err="1" smtClean="0">
                <a:solidFill>
                  <a:schemeClr val="tx1"/>
                </a:solidFill>
              </a:rPr>
              <a:t>Optional.empty</a:t>
            </a:r>
            <a:endParaRPr lang="en-US" sz="1000" dirty="0">
              <a:solidFill>
                <a:srgbClr val="000000"/>
              </a:solidFill>
            </a:endParaRPr>
          </a:p>
          <a:p>
            <a:pPr marL="0" indent="0">
              <a:buNone/>
            </a:pPr>
            <a:r>
              <a:rPr lang="en-US" sz="1000" dirty="0" err="1" smtClean="0">
                <a:solidFill>
                  <a:srgbClr val="000000"/>
                </a:solidFill>
              </a:rPr>
              <a:t>Arrays.stream</a:t>
            </a:r>
            <a:r>
              <a:rPr lang="en-US" sz="1000" dirty="0" smtClean="0">
                <a:solidFill>
                  <a:srgbClr val="000000"/>
                </a:solidFill>
              </a:rPr>
              <a:t>(</a:t>
            </a:r>
            <a:r>
              <a:rPr lang="en-US" sz="1000" dirty="0" err="1" smtClean="0">
                <a:solidFill>
                  <a:srgbClr val="000000"/>
                </a:solidFill>
              </a:rPr>
              <a:t>Owner.values</a:t>
            </a:r>
            <a:r>
              <a:rPr lang="en-US" sz="1000" dirty="0">
                <a:solidFill>
                  <a:srgbClr val="000000"/>
                </a:solidFill>
              </a:rPr>
              <a:t>()).//</a:t>
            </a:r>
          </a:p>
          <a:p>
            <a:pPr marL="0" indent="0">
              <a:buNone/>
            </a:pPr>
            <a:r>
              <a:rPr lang="en-US" sz="1000" dirty="0">
                <a:solidFill>
                  <a:srgbClr val="000000"/>
                </a:solidFill>
              </a:rPr>
              <a:t>	</a:t>
            </a:r>
            <a:r>
              <a:rPr lang="en-US" sz="1000" dirty="0" smtClean="0">
                <a:solidFill>
                  <a:srgbClr val="000000"/>
                </a:solidFill>
              </a:rPr>
              <a:t>map(o </a:t>
            </a:r>
            <a:r>
              <a:rPr lang="en-US" sz="1000" dirty="0">
                <a:solidFill>
                  <a:srgbClr val="000000"/>
                </a:solidFill>
              </a:rPr>
              <a:t>-&gt; { return </a:t>
            </a:r>
            <a:r>
              <a:rPr lang="en-US" sz="1000" dirty="0" err="1">
                <a:solidFill>
                  <a:srgbClr val="000000"/>
                </a:solidFill>
              </a:rPr>
              <a:t>o.cars.length</a:t>
            </a:r>
            <a:r>
              <a:rPr lang="en-US" sz="1000" dirty="0">
                <a:solidFill>
                  <a:srgbClr val="000000"/>
                </a:solidFill>
              </a:rPr>
              <a:t> &gt; 0 ? Optional.&lt;Car&gt; of(</a:t>
            </a:r>
            <a:r>
              <a:rPr lang="en-US" sz="1000" dirty="0" err="1">
                <a:solidFill>
                  <a:srgbClr val="000000"/>
                </a:solidFill>
              </a:rPr>
              <a:t>o.cars</a:t>
            </a:r>
            <a:r>
              <a:rPr lang="en-US" sz="1000" dirty="0">
                <a:solidFill>
                  <a:srgbClr val="000000"/>
                </a:solidFill>
              </a:rPr>
              <a:t>[0]) : Optional.&lt;Car&gt; empty(); }).</a:t>
            </a:r>
            <a:r>
              <a:rPr lang="en-US" sz="1000" dirty="0">
                <a:solidFill>
                  <a:schemeClr val="tx1"/>
                </a:solidFill>
              </a:rPr>
              <a:t>// Stream&lt;Optional&lt;Car&gt;&gt;</a:t>
            </a:r>
          </a:p>
          <a:p>
            <a:pPr marL="0" indent="0">
              <a:buNone/>
            </a:pPr>
            <a:r>
              <a:rPr lang="en-US" sz="1000" dirty="0">
                <a:solidFill>
                  <a:srgbClr val="000000"/>
                </a:solidFill>
              </a:rPr>
              <a:t>	</a:t>
            </a:r>
            <a:r>
              <a:rPr lang="en-US" sz="1000" dirty="0" smtClean="0">
                <a:solidFill>
                  <a:srgbClr val="000000"/>
                </a:solidFill>
              </a:rPr>
              <a:t>map(</a:t>
            </a:r>
            <a:r>
              <a:rPr lang="en-US" sz="1000" dirty="0" err="1" smtClean="0">
                <a:solidFill>
                  <a:srgbClr val="000000"/>
                </a:solidFill>
              </a:rPr>
              <a:t>oc</a:t>
            </a:r>
            <a:r>
              <a:rPr lang="en-US" sz="1000" dirty="0" smtClean="0">
                <a:solidFill>
                  <a:srgbClr val="000000"/>
                </a:solidFill>
              </a:rPr>
              <a:t> </a:t>
            </a:r>
            <a:r>
              <a:rPr lang="en-US" sz="1000" dirty="0">
                <a:solidFill>
                  <a:srgbClr val="000000"/>
                </a:solidFill>
              </a:rPr>
              <a:t>-&gt; </a:t>
            </a:r>
            <a:r>
              <a:rPr lang="en-US" sz="1000" dirty="0" err="1">
                <a:solidFill>
                  <a:srgbClr val="000000"/>
                </a:solidFill>
              </a:rPr>
              <a:t>oc.map</a:t>
            </a:r>
            <a:r>
              <a:rPr lang="en-US" sz="1000" dirty="0">
                <a:solidFill>
                  <a:srgbClr val="000000"/>
                </a:solidFill>
              </a:rPr>
              <a:t>(Car::</a:t>
            </a:r>
            <a:r>
              <a:rPr lang="en-US" sz="1000" dirty="0" err="1">
                <a:solidFill>
                  <a:srgbClr val="000000"/>
                </a:solidFill>
              </a:rPr>
              <a:t>getBrand</a:t>
            </a:r>
            <a:r>
              <a:rPr lang="en-US" sz="1000" dirty="0">
                <a:solidFill>
                  <a:srgbClr val="000000"/>
                </a:solidFill>
              </a:rPr>
              <a:t>)).</a:t>
            </a:r>
            <a:r>
              <a:rPr lang="en-US" sz="1000" dirty="0">
                <a:solidFill>
                  <a:schemeClr val="tx1"/>
                </a:solidFill>
              </a:rPr>
              <a:t>// Stream&lt;Optional&lt;String&gt;&gt;</a:t>
            </a:r>
          </a:p>
          <a:p>
            <a:pPr marL="0" indent="0">
              <a:buNone/>
            </a:pPr>
            <a:r>
              <a:rPr lang="en-US" sz="1000" dirty="0">
                <a:solidFill>
                  <a:srgbClr val="000000"/>
                </a:solidFill>
              </a:rPr>
              <a:t>	</a:t>
            </a:r>
            <a:r>
              <a:rPr lang="en-US" sz="1000" dirty="0" err="1" smtClean="0">
                <a:solidFill>
                  <a:srgbClr val="000000"/>
                </a:solidFill>
              </a:rPr>
              <a:t>forEach</a:t>
            </a:r>
            <a:r>
              <a:rPr lang="en-US" sz="1000" dirty="0" smtClean="0">
                <a:solidFill>
                  <a:srgbClr val="000000"/>
                </a:solidFill>
              </a:rPr>
              <a:t>(</a:t>
            </a:r>
            <a:r>
              <a:rPr lang="en-US" sz="1000" dirty="0" err="1" smtClean="0">
                <a:solidFill>
                  <a:srgbClr val="000000"/>
                </a:solidFill>
              </a:rPr>
              <a:t>System.out</a:t>
            </a:r>
            <a:r>
              <a:rPr lang="en-US" sz="1000" dirty="0">
                <a:solidFill>
                  <a:srgbClr val="000000"/>
                </a:solidFill>
              </a:rPr>
              <a:t>::</a:t>
            </a:r>
            <a:r>
              <a:rPr lang="en-US" sz="1000" dirty="0" err="1">
                <a:solidFill>
                  <a:srgbClr val="000000"/>
                </a:solidFill>
              </a:rPr>
              <a:t>println</a:t>
            </a:r>
            <a:r>
              <a:rPr lang="en-US" sz="1000" dirty="0">
                <a:solidFill>
                  <a:srgbClr val="000000"/>
                </a:solidFill>
              </a:rPr>
              <a:t>);</a:t>
            </a:r>
            <a:r>
              <a:rPr lang="en-US" sz="1000" dirty="0">
                <a:solidFill>
                  <a:schemeClr val="tx1"/>
                </a:solidFill>
              </a:rPr>
              <a:t> // prints Optional[Subaru] </a:t>
            </a:r>
            <a:r>
              <a:rPr lang="en-US" sz="1000" dirty="0" smtClean="0">
                <a:solidFill>
                  <a:schemeClr val="tx1"/>
                </a:solidFill>
              </a:rPr>
              <a:t>Optional[Honda] </a:t>
            </a:r>
            <a:r>
              <a:rPr lang="en-US" sz="1000" dirty="0" err="1" smtClean="0">
                <a:solidFill>
                  <a:schemeClr val="tx1"/>
                </a:solidFill>
              </a:rPr>
              <a:t>Optional.empty</a:t>
            </a:r>
            <a:r>
              <a:rPr lang="en-US" sz="1000" dirty="0">
                <a:solidFill>
                  <a:srgbClr val="000000"/>
                </a:solidFill>
              </a:rPr>
              <a:t>	</a:t>
            </a:r>
          </a:p>
          <a:p>
            <a:pPr marL="0" indent="0">
              <a:buNone/>
            </a:pPr>
            <a:r>
              <a:rPr lang="en-US" sz="1000" dirty="0" err="1" smtClean="0">
                <a:solidFill>
                  <a:srgbClr val="000000"/>
                </a:solidFill>
              </a:rPr>
              <a:t>Arrays.stream</a:t>
            </a:r>
            <a:r>
              <a:rPr lang="en-US" sz="1000" dirty="0" smtClean="0">
                <a:solidFill>
                  <a:srgbClr val="000000"/>
                </a:solidFill>
              </a:rPr>
              <a:t>(</a:t>
            </a:r>
            <a:r>
              <a:rPr lang="en-US" sz="1000" dirty="0" err="1" smtClean="0">
                <a:solidFill>
                  <a:srgbClr val="000000"/>
                </a:solidFill>
              </a:rPr>
              <a:t>Owner.values</a:t>
            </a:r>
            <a:r>
              <a:rPr lang="en-US" sz="1000" dirty="0">
                <a:solidFill>
                  <a:srgbClr val="000000"/>
                </a:solidFill>
              </a:rPr>
              <a:t>()).//</a:t>
            </a:r>
          </a:p>
          <a:p>
            <a:pPr marL="0" indent="0">
              <a:buNone/>
            </a:pPr>
            <a:r>
              <a:rPr lang="en-US" sz="1000" dirty="0">
                <a:solidFill>
                  <a:srgbClr val="000000"/>
                </a:solidFill>
              </a:rPr>
              <a:t>	</a:t>
            </a:r>
            <a:r>
              <a:rPr lang="en-US" sz="1000" dirty="0" err="1" smtClean="0">
                <a:solidFill>
                  <a:srgbClr val="000000"/>
                </a:solidFill>
              </a:rPr>
              <a:t>flatMap</a:t>
            </a:r>
            <a:r>
              <a:rPr lang="en-US" sz="1000" dirty="0" smtClean="0">
                <a:solidFill>
                  <a:srgbClr val="000000"/>
                </a:solidFill>
              </a:rPr>
              <a:t>(o </a:t>
            </a:r>
            <a:r>
              <a:rPr lang="en-US" sz="1000" dirty="0">
                <a:solidFill>
                  <a:srgbClr val="000000"/>
                </a:solidFill>
              </a:rPr>
              <a:t>-&gt; </a:t>
            </a:r>
            <a:r>
              <a:rPr lang="en-US" sz="1000" dirty="0" err="1">
                <a:solidFill>
                  <a:srgbClr val="000000"/>
                </a:solidFill>
              </a:rPr>
              <a:t>Arrays.stream</a:t>
            </a:r>
            <a:r>
              <a:rPr lang="en-US" sz="1000" dirty="0">
                <a:solidFill>
                  <a:srgbClr val="000000"/>
                </a:solidFill>
              </a:rPr>
              <a:t>(</a:t>
            </a:r>
            <a:r>
              <a:rPr lang="en-US" sz="1000" dirty="0" err="1">
                <a:solidFill>
                  <a:srgbClr val="000000"/>
                </a:solidFill>
              </a:rPr>
              <a:t>o.cars</a:t>
            </a:r>
            <a:r>
              <a:rPr lang="en-US" sz="1000" dirty="0">
                <a:solidFill>
                  <a:srgbClr val="000000"/>
                </a:solidFill>
              </a:rPr>
              <a:t>)).</a:t>
            </a:r>
            <a:r>
              <a:rPr lang="en-US" sz="1000" dirty="0">
                <a:solidFill>
                  <a:schemeClr val="tx1"/>
                </a:solidFill>
              </a:rPr>
              <a:t>// Stream&lt;Optional&lt;Car&gt;&gt; shorter </a:t>
            </a:r>
            <a:r>
              <a:rPr lang="en-US" sz="1000" dirty="0" smtClean="0">
                <a:solidFill>
                  <a:schemeClr val="tx1"/>
                </a:solidFill>
              </a:rPr>
              <a:t>code with </a:t>
            </a:r>
            <a:r>
              <a:rPr lang="en-US" sz="1000" dirty="0" err="1">
                <a:solidFill>
                  <a:schemeClr val="tx1"/>
                </a:solidFill>
              </a:rPr>
              <a:t>flatMap</a:t>
            </a:r>
            <a:r>
              <a:rPr lang="en-US" sz="1000" dirty="0">
                <a:solidFill>
                  <a:schemeClr val="tx1"/>
                </a:solidFill>
              </a:rPr>
              <a:t>() but different </a:t>
            </a:r>
            <a:r>
              <a:rPr lang="en-US" sz="1000" dirty="0" smtClean="0">
                <a:solidFill>
                  <a:schemeClr val="tx1"/>
                </a:solidFill>
              </a:rPr>
              <a:t>behavior!!!</a:t>
            </a:r>
            <a:endParaRPr lang="en-US" sz="1000" dirty="0">
              <a:solidFill>
                <a:schemeClr val="tx1"/>
              </a:solidFill>
            </a:endParaRPr>
          </a:p>
          <a:p>
            <a:pPr marL="0" indent="0">
              <a:buNone/>
            </a:pPr>
            <a:r>
              <a:rPr lang="en-US" sz="1000" dirty="0">
                <a:solidFill>
                  <a:srgbClr val="000000"/>
                </a:solidFill>
              </a:rPr>
              <a:t>	</a:t>
            </a:r>
            <a:r>
              <a:rPr lang="en-US" sz="1000" dirty="0" err="1" smtClean="0">
                <a:solidFill>
                  <a:srgbClr val="000000"/>
                </a:solidFill>
              </a:rPr>
              <a:t>forEach</a:t>
            </a:r>
            <a:r>
              <a:rPr lang="en-US" sz="1000" dirty="0" smtClean="0">
                <a:solidFill>
                  <a:srgbClr val="000000"/>
                </a:solidFill>
              </a:rPr>
              <a:t>(</a:t>
            </a:r>
            <a:r>
              <a:rPr lang="en-US" sz="1000" dirty="0" err="1" smtClean="0">
                <a:solidFill>
                  <a:srgbClr val="000000"/>
                </a:solidFill>
              </a:rPr>
              <a:t>System.out</a:t>
            </a:r>
            <a:r>
              <a:rPr lang="en-US" sz="1000" dirty="0">
                <a:solidFill>
                  <a:srgbClr val="000000"/>
                </a:solidFill>
              </a:rPr>
              <a:t>::</a:t>
            </a:r>
            <a:r>
              <a:rPr lang="en-US" sz="1000" dirty="0" err="1">
                <a:solidFill>
                  <a:srgbClr val="000000"/>
                </a:solidFill>
              </a:rPr>
              <a:t>println</a:t>
            </a:r>
            <a:r>
              <a:rPr lang="en-US" sz="1000" dirty="0">
                <a:solidFill>
                  <a:srgbClr val="000000"/>
                </a:solidFill>
              </a:rPr>
              <a:t>); </a:t>
            </a:r>
            <a:r>
              <a:rPr lang="en-US" sz="1000" dirty="0">
                <a:solidFill>
                  <a:schemeClr val="tx1"/>
                </a:solidFill>
              </a:rPr>
              <a:t>// prints Optional[Forester] </a:t>
            </a:r>
            <a:r>
              <a:rPr lang="en-US" sz="1000" dirty="0" smtClean="0">
                <a:solidFill>
                  <a:schemeClr val="tx1"/>
                </a:solidFill>
              </a:rPr>
              <a:t>Optional[Accord] Optional[RAV4]</a:t>
            </a:r>
          </a:p>
          <a:p>
            <a:pPr marL="0" indent="0">
              <a:buNone/>
            </a:pPr>
            <a:r>
              <a:rPr lang="en-US" sz="1000" dirty="0" err="1" smtClean="0">
                <a:solidFill>
                  <a:srgbClr val="000000"/>
                </a:solidFill>
              </a:rPr>
              <a:t>Arrays.stream</a:t>
            </a:r>
            <a:r>
              <a:rPr lang="en-US" sz="1000" dirty="0" smtClean="0">
                <a:solidFill>
                  <a:srgbClr val="000000"/>
                </a:solidFill>
              </a:rPr>
              <a:t>(</a:t>
            </a:r>
            <a:r>
              <a:rPr lang="en-US" sz="1000" dirty="0" err="1" smtClean="0">
                <a:solidFill>
                  <a:srgbClr val="000000"/>
                </a:solidFill>
              </a:rPr>
              <a:t>Owner.values</a:t>
            </a:r>
            <a:r>
              <a:rPr lang="en-US" sz="1000" dirty="0">
                <a:solidFill>
                  <a:srgbClr val="000000"/>
                </a:solidFill>
              </a:rPr>
              <a:t>()).//</a:t>
            </a:r>
          </a:p>
          <a:p>
            <a:pPr marL="0" indent="0">
              <a:buNone/>
            </a:pPr>
            <a:r>
              <a:rPr lang="en-US" sz="1000" dirty="0">
                <a:solidFill>
                  <a:srgbClr val="000000"/>
                </a:solidFill>
              </a:rPr>
              <a:t>	</a:t>
            </a:r>
            <a:r>
              <a:rPr lang="en-US" sz="1000" dirty="0" smtClean="0">
                <a:solidFill>
                  <a:srgbClr val="000000"/>
                </a:solidFill>
              </a:rPr>
              <a:t>map(o </a:t>
            </a:r>
            <a:r>
              <a:rPr lang="en-US" sz="1000" dirty="0">
                <a:solidFill>
                  <a:srgbClr val="000000"/>
                </a:solidFill>
              </a:rPr>
              <a:t>-&gt; </a:t>
            </a:r>
            <a:r>
              <a:rPr lang="en-US" sz="1000" dirty="0" err="1">
                <a:solidFill>
                  <a:srgbClr val="000000"/>
                </a:solidFill>
              </a:rPr>
              <a:t>Arrays.stream</a:t>
            </a:r>
            <a:r>
              <a:rPr lang="en-US" sz="1000" dirty="0">
                <a:solidFill>
                  <a:srgbClr val="000000"/>
                </a:solidFill>
              </a:rPr>
              <a:t>(</a:t>
            </a:r>
            <a:r>
              <a:rPr lang="en-US" sz="1000" dirty="0" err="1">
                <a:solidFill>
                  <a:srgbClr val="000000"/>
                </a:solidFill>
              </a:rPr>
              <a:t>o.cars</a:t>
            </a:r>
            <a:r>
              <a:rPr lang="en-US" sz="1000" dirty="0">
                <a:solidFill>
                  <a:srgbClr val="000000"/>
                </a:solidFill>
              </a:rPr>
              <a:t>).</a:t>
            </a:r>
            <a:r>
              <a:rPr lang="en-US" sz="1000" dirty="0" err="1">
                <a:solidFill>
                  <a:srgbClr val="000000"/>
                </a:solidFill>
              </a:rPr>
              <a:t>findFirst</a:t>
            </a:r>
            <a:r>
              <a:rPr lang="en-US" sz="1000" dirty="0">
                <a:solidFill>
                  <a:srgbClr val="000000"/>
                </a:solidFill>
              </a:rPr>
              <a:t>()).</a:t>
            </a:r>
            <a:r>
              <a:rPr lang="en-US" sz="1000" dirty="0">
                <a:solidFill>
                  <a:schemeClr val="tx1"/>
                </a:solidFill>
              </a:rPr>
              <a:t>// cleanest, returns Optional[Forester] Optional[RAV4] </a:t>
            </a:r>
            <a:r>
              <a:rPr lang="en-US" sz="1000" dirty="0" err="1">
                <a:solidFill>
                  <a:schemeClr val="tx1"/>
                </a:solidFill>
              </a:rPr>
              <a:t>Optional.empty</a:t>
            </a:r>
            <a:endParaRPr lang="en-US" sz="1000" dirty="0">
              <a:solidFill>
                <a:schemeClr val="tx1"/>
              </a:solidFill>
            </a:endParaRPr>
          </a:p>
          <a:p>
            <a:pPr marL="0" indent="0">
              <a:buNone/>
            </a:pPr>
            <a:r>
              <a:rPr lang="en-US" sz="1000" dirty="0">
                <a:solidFill>
                  <a:srgbClr val="000000"/>
                </a:solidFill>
              </a:rPr>
              <a:t>	</a:t>
            </a:r>
            <a:r>
              <a:rPr lang="en-US" sz="1000" dirty="0" err="1" smtClean="0">
                <a:solidFill>
                  <a:srgbClr val="000000"/>
                </a:solidFill>
              </a:rPr>
              <a:t>forEach</a:t>
            </a:r>
            <a:r>
              <a:rPr lang="en-US" sz="1000" dirty="0" smtClean="0">
                <a:solidFill>
                  <a:srgbClr val="000000"/>
                </a:solidFill>
              </a:rPr>
              <a:t>(</a:t>
            </a:r>
            <a:r>
              <a:rPr lang="en-US" sz="1000" dirty="0" err="1" smtClean="0">
                <a:solidFill>
                  <a:srgbClr val="000000"/>
                </a:solidFill>
              </a:rPr>
              <a:t>oc</a:t>
            </a:r>
            <a:r>
              <a:rPr lang="en-US" sz="1000" dirty="0" smtClean="0">
                <a:solidFill>
                  <a:srgbClr val="000000"/>
                </a:solidFill>
              </a:rPr>
              <a:t> </a:t>
            </a:r>
            <a:r>
              <a:rPr lang="en-US" sz="1000" dirty="0">
                <a:solidFill>
                  <a:srgbClr val="000000"/>
                </a:solidFill>
              </a:rPr>
              <a:t>-&gt; </a:t>
            </a:r>
            <a:r>
              <a:rPr lang="en-US" sz="1000" dirty="0" err="1">
                <a:solidFill>
                  <a:srgbClr val="000000"/>
                </a:solidFill>
              </a:rPr>
              <a:t>System.out.println</a:t>
            </a:r>
            <a:r>
              <a:rPr lang="en-US" sz="1000" dirty="0">
                <a:solidFill>
                  <a:srgbClr val="000000"/>
                </a:solidFill>
              </a:rPr>
              <a:t>(</a:t>
            </a:r>
            <a:r>
              <a:rPr lang="en-US" sz="1000" dirty="0" err="1">
                <a:solidFill>
                  <a:srgbClr val="000000"/>
                </a:solidFill>
              </a:rPr>
              <a:t>oc.map</a:t>
            </a:r>
            <a:r>
              <a:rPr lang="en-US" sz="1000" dirty="0">
                <a:solidFill>
                  <a:srgbClr val="000000"/>
                </a:solidFill>
              </a:rPr>
              <a:t>(Car::</a:t>
            </a:r>
            <a:r>
              <a:rPr lang="en-US" sz="1000" dirty="0" err="1">
                <a:solidFill>
                  <a:srgbClr val="000000"/>
                </a:solidFill>
              </a:rPr>
              <a:t>getBrand</a:t>
            </a:r>
            <a:r>
              <a:rPr lang="en-US" sz="1000" dirty="0">
                <a:solidFill>
                  <a:srgbClr val="000000"/>
                </a:solidFill>
              </a:rPr>
              <a:t>).</a:t>
            </a:r>
            <a:r>
              <a:rPr lang="en-US" sz="1000" dirty="0" err="1">
                <a:solidFill>
                  <a:srgbClr val="000000"/>
                </a:solidFill>
              </a:rPr>
              <a:t>orElse</a:t>
            </a:r>
            <a:r>
              <a:rPr lang="en-US" sz="1000" dirty="0">
                <a:solidFill>
                  <a:srgbClr val="000000"/>
                </a:solidFill>
              </a:rPr>
              <a:t>("zilch"))); </a:t>
            </a:r>
            <a:r>
              <a:rPr lang="en-US" sz="1000" dirty="0">
                <a:solidFill>
                  <a:schemeClr val="tx1"/>
                </a:solidFill>
              </a:rPr>
              <a:t>// prints Optional[Subaru] Optional[Subaru] zilch</a:t>
            </a:r>
          </a:p>
        </p:txBody>
      </p:sp>
    </p:spTree>
    <p:extLst>
      <p:ext uri="{BB962C8B-B14F-4D97-AF65-F5344CB8AC3E}">
        <p14:creationId xmlns:p14="http://schemas.microsoft.com/office/powerpoint/2010/main" val="1424847141"/>
      </p:ext>
    </p:extLst>
  </p:cSld>
  <p:clrMapOvr>
    <a:masterClrMapping/>
  </p:clrMapOvr>
  <p:transition spd="med" advTm="12000"/>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sz="1800" dirty="0" smtClean="0"/>
              <a:t>Topic 4-3 : Optional class and variations</a:t>
            </a:r>
            <a:endParaRPr lang="en-US" sz="1800" dirty="0"/>
          </a:p>
        </p:txBody>
      </p:sp>
      <p:pic>
        <p:nvPicPr>
          <p:cNvPr id="1026" name="Picture 2" descr="C:\workspace_luna\Java8OCPUpgradeBeta\src\main\java\org\java8\topic4\subject3\Optional hierarch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49" y="1751308"/>
            <a:ext cx="8455126" cy="438489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Grp="1" noChangeArrowheads="1"/>
          </p:cNvSpPr>
          <p:nvPr>
            <p:ph idx="1"/>
          </p:nvPr>
        </p:nvSpPr>
        <p:spPr>
          <a:xfrm>
            <a:off x="568288" y="1060231"/>
            <a:ext cx="8060807" cy="691077"/>
          </a:xfrm>
        </p:spPr>
        <p:txBody>
          <a:bodyPr/>
          <a:lstStyle/>
          <a:p>
            <a:r>
              <a:rPr lang="en-US" sz="1600" dirty="0" smtClean="0">
                <a:solidFill>
                  <a:srgbClr val="000000"/>
                </a:solidFill>
              </a:rPr>
              <a:t>OptionalInt, </a:t>
            </a:r>
            <a:r>
              <a:rPr lang="en-US" sz="1600" dirty="0" err="1" smtClean="0">
                <a:solidFill>
                  <a:srgbClr val="000000"/>
                </a:solidFill>
              </a:rPr>
              <a:t>OptionalLong</a:t>
            </a:r>
            <a:r>
              <a:rPr lang="en-US" sz="1600" dirty="0" smtClean="0">
                <a:solidFill>
                  <a:srgbClr val="000000"/>
                </a:solidFill>
              </a:rPr>
              <a:t>, </a:t>
            </a:r>
            <a:r>
              <a:rPr lang="en-US" sz="1600" dirty="0" err="1" smtClean="0">
                <a:solidFill>
                  <a:srgbClr val="000000"/>
                </a:solidFill>
              </a:rPr>
              <a:t>OptionalDouble</a:t>
            </a:r>
            <a:r>
              <a:rPr lang="en-US" sz="1600" dirty="0" smtClean="0">
                <a:solidFill>
                  <a:srgbClr val="000000"/>
                </a:solidFill>
              </a:rPr>
              <a:t> </a:t>
            </a:r>
            <a:r>
              <a:rPr lang="en-US" sz="1600" dirty="0" smtClean="0"/>
              <a:t>exist to support the primitive versions of the streams (</a:t>
            </a:r>
            <a:r>
              <a:rPr lang="en-US" sz="1600" dirty="0" smtClean="0">
                <a:solidFill>
                  <a:srgbClr val="000000"/>
                </a:solidFill>
              </a:rPr>
              <a:t>IntStream</a:t>
            </a:r>
            <a:r>
              <a:rPr lang="en-US" sz="1600" dirty="0" smtClean="0"/>
              <a:t>…). The API is slightly different from the generic version.</a:t>
            </a:r>
            <a:endParaRPr lang="en-US" sz="1600" dirty="0"/>
          </a:p>
        </p:txBody>
      </p:sp>
    </p:spTree>
    <p:extLst>
      <p:ext uri="{BB962C8B-B14F-4D97-AF65-F5344CB8AC3E}">
        <p14:creationId xmlns:p14="http://schemas.microsoft.com/office/powerpoint/2010/main" val="3894026871"/>
      </p:ext>
    </p:extLst>
  </p:cSld>
  <p:clrMapOvr>
    <a:masterClrMapping/>
  </p:clrMapOvr>
  <p:transition spd="med" advTm="12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7049" y="374650"/>
            <a:ext cx="8086725" cy="511175"/>
          </a:xfrm>
        </p:spPr>
        <p:txBody>
          <a:bodyPr/>
          <a:lstStyle/>
          <a:p>
            <a:r>
              <a:rPr lang="en-US" dirty="0" smtClean="0"/>
              <a:t>Topic 1-1 : Example 1/3</a:t>
            </a:r>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833" y="885825"/>
            <a:ext cx="6691055" cy="3536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27049" y="4528855"/>
            <a:ext cx="8082258" cy="1631216"/>
          </a:xfrm>
          <a:prstGeom prst="rect">
            <a:avLst/>
          </a:prstGeom>
          <a:noFill/>
        </p:spPr>
        <p:txBody>
          <a:bodyPr wrap="square" rtlCol="0">
            <a:spAutoFit/>
          </a:bodyPr>
          <a:lstStyle/>
          <a:p>
            <a:pPr algn="l"/>
            <a:r>
              <a:rPr lang="en-CA" sz="1000" dirty="0"/>
              <a:t>The </a:t>
            </a:r>
            <a:r>
              <a:rPr lang="en-CA" sz="1000" dirty="0" smtClean="0"/>
              <a:t>‘thread ‘constructor </a:t>
            </a:r>
            <a:r>
              <a:rPr lang="en-CA" sz="1000" dirty="0"/>
              <a:t>below is synthetic. Notice how the outer class instance and parameter are passed </a:t>
            </a:r>
            <a:r>
              <a:rPr lang="en-CA" sz="1000" dirty="0" smtClean="0"/>
              <a:t>to the constructor to </a:t>
            </a:r>
            <a:r>
              <a:rPr lang="en-CA" sz="1000" dirty="0"/>
              <a:t>be saved as member fields</a:t>
            </a:r>
            <a:r>
              <a:rPr lang="en-CA" sz="1000" dirty="0" smtClean="0"/>
              <a:t>.</a:t>
            </a:r>
            <a:br>
              <a:rPr lang="en-CA" sz="1000" dirty="0" smtClean="0"/>
            </a:br>
            <a:r>
              <a:rPr lang="en-CA" sz="1000" b="1" dirty="0" smtClean="0">
                <a:solidFill>
                  <a:srgbClr val="000000"/>
                </a:solidFill>
              </a:rPr>
              <a:t>C</a:t>
            </a:r>
            <a:r>
              <a:rPr lang="en-CA" sz="1000" b="1" dirty="0">
                <a:solidFill>
                  <a:srgbClr val="000000"/>
                </a:solidFill>
              </a:rPr>
              <a:t>:\workspace_luna\Java8OCPUpgradeBeta\target\classes&gt;javap -p org.java8.topic1.subject1.OuterClass$1</a:t>
            </a:r>
          </a:p>
          <a:p>
            <a:pPr algn="l"/>
            <a:r>
              <a:rPr lang="en-CA" sz="1000" dirty="0">
                <a:solidFill>
                  <a:srgbClr val="000000"/>
                </a:solidFill>
              </a:rPr>
              <a:t>Compiled from "OuterClass.java"</a:t>
            </a:r>
          </a:p>
          <a:p>
            <a:pPr algn="l"/>
            <a:r>
              <a:rPr lang="en-CA" sz="1000" dirty="0">
                <a:solidFill>
                  <a:srgbClr val="000000"/>
                </a:solidFill>
              </a:rPr>
              <a:t>class org.java8.topic1.subject1.OuterClass$1 extends </a:t>
            </a:r>
            <a:r>
              <a:rPr lang="en-CA" sz="1000" dirty="0" err="1">
                <a:solidFill>
                  <a:srgbClr val="000000"/>
                </a:solidFill>
              </a:rPr>
              <a:t>java.lang.Thread</a:t>
            </a:r>
            <a:r>
              <a:rPr lang="en-CA" sz="1000" dirty="0">
                <a:solidFill>
                  <a:srgbClr val="000000"/>
                </a:solidFill>
              </a:rPr>
              <a:t> {</a:t>
            </a:r>
          </a:p>
          <a:p>
            <a:pPr algn="l"/>
            <a:r>
              <a:rPr lang="en-CA" sz="1000" dirty="0">
                <a:solidFill>
                  <a:srgbClr val="000000"/>
                </a:solidFill>
              </a:rPr>
              <a:t>  static final </a:t>
            </a:r>
            <a:r>
              <a:rPr lang="en-CA" sz="1000" dirty="0" err="1">
                <a:solidFill>
                  <a:srgbClr val="000000"/>
                </a:solidFill>
              </a:rPr>
              <a:t>int</a:t>
            </a:r>
            <a:r>
              <a:rPr lang="en-CA" sz="1000" dirty="0">
                <a:solidFill>
                  <a:srgbClr val="000000"/>
                </a:solidFill>
              </a:rPr>
              <a:t> </a:t>
            </a:r>
            <a:r>
              <a:rPr lang="en-CA" sz="1000" dirty="0" err="1">
                <a:solidFill>
                  <a:srgbClr val="000000"/>
                </a:solidFill>
              </a:rPr>
              <a:t>anonymousInt</a:t>
            </a:r>
            <a:r>
              <a:rPr lang="en-CA" sz="1000" dirty="0">
                <a:solidFill>
                  <a:srgbClr val="000000"/>
                </a:solidFill>
              </a:rPr>
              <a:t>;</a:t>
            </a:r>
          </a:p>
          <a:p>
            <a:pPr algn="l"/>
            <a:r>
              <a:rPr lang="en-CA" sz="1000" dirty="0">
                <a:solidFill>
                  <a:srgbClr val="000000"/>
                </a:solidFill>
              </a:rPr>
              <a:t>  transient </a:t>
            </a:r>
            <a:r>
              <a:rPr lang="en-CA" sz="1000" dirty="0" err="1">
                <a:solidFill>
                  <a:srgbClr val="000000"/>
                </a:solidFill>
              </a:rPr>
              <a:t>int</a:t>
            </a:r>
            <a:r>
              <a:rPr lang="en-CA" sz="1000" dirty="0">
                <a:solidFill>
                  <a:srgbClr val="000000"/>
                </a:solidFill>
              </a:rPr>
              <a:t> </a:t>
            </a:r>
            <a:r>
              <a:rPr lang="en-CA" sz="1000" dirty="0" err="1">
                <a:solidFill>
                  <a:srgbClr val="000000"/>
                </a:solidFill>
              </a:rPr>
              <a:t>i</a:t>
            </a:r>
            <a:r>
              <a:rPr lang="en-CA" sz="1000" dirty="0">
                <a:solidFill>
                  <a:srgbClr val="000000"/>
                </a:solidFill>
              </a:rPr>
              <a:t>;</a:t>
            </a:r>
          </a:p>
          <a:p>
            <a:pPr algn="l"/>
            <a:r>
              <a:rPr lang="en-CA" sz="1000" dirty="0">
                <a:solidFill>
                  <a:srgbClr val="000000"/>
                </a:solidFill>
              </a:rPr>
              <a:t>  </a:t>
            </a:r>
            <a:r>
              <a:rPr lang="en-CA" sz="1000" b="1" dirty="0">
                <a:solidFill>
                  <a:srgbClr val="000000"/>
                </a:solidFill>
              </a:rPr>
              <a:t>final org.java8.topic1.subject1.OuterClass this$0;</a:t>
            </a:r>
          </a:p>
          <a:p>
            <a:pPr algn="l"/>
            <a:r>
              <a:rPr lang="en-CA" sz="1000" b="1" dirty="0">
                <a:solidFill>
                  <a:srgbClr val="000000"/>
                </a:solidFill>
              </a:rPr>
              <a:t>  private final </a:t>
            </a:r>
            <a:r>
              <a:rPr lang="en-CA" sz="1000" b="1" dirty="0" err="1">
                <a:solidFill>
                  <a:srgbClr val="000000"/>
                </a:solidFill>
              </a:rPr>
              <a:t>int</a:t>
            </a:r>
            <a:r>
              <a:rPr lang="en-CA" sz="1000" b="1" dirty="0">
                <a:solidFill>
                  <a:srgbClr val="000000"/>
                </a:solidFill>
              </a:rPr>
              <a:t> </a:t>
            </a:r>
            <a:r>
              <a:rPr lang="en-CA" sz="1000" b="1" dirty="0" err="1">
                <a:solidFill>
                  <a:srgbClr val="000000"/>
                </a:solidFill>
              </a:rPr>
              <a:t>val$param</a:t>
            </a:r>
            <a:r>
              <a:rPr lang="en-CA" sz="1000" b="1" dirty="0">
                <a:solidFill>
                  <a:srgbClr val="000000"/>
                </a:solidFill>
              </a:rPr>
              <a:t>;</a:t>
            </a:r>
          </a:p>
          <a:p>
            <a:pPr algn="l"/>
            <a:r>
              <a:rPr lang="en-CA" sz="1000" dirty="0">
                <a:solidFill>
                  <a:srgbClr val="000000"/>
                </a:solidFill>
              </a:rPr>
              <a:t>  org.java8.topic1.subject1.OuterClass$1(</a:t>
            </a:r>
            <a:r>
              <a:rPr lang="en-CA" sz="1000" b="1" dirty="0">
                <a:solidFill>
                  <a:srgbClr val="000000"/>
                </a:solidFill>
              </a:rPr>
              <a:t>org.java8.topic1.subject1.OuterClass, </a:t>
            </a:r>
            <a:r>
              <a:rPr lang="en-CA" sz="1000" b="1" dirty="0" err="1">
                <a:solidFill>
                  <a:srgbClr val="000000"/>
                </a:solidFill>
              </a:rPr>
              <a:t>int</a:t>
            </a:r>
            <a:r>
              <a:rPr lang="en-CA" sz="1000" dirty="0">
                <a:solidFill>
                  <a:srgbClr val="000000"/>
                </a:solidFill>
              </a:rPr>
              <a:t>);</a:t>
            </a:r>
          </a:p>
          <a:p>
            <a:pPr algn="l"/>
            <a:r>
              <a:rPr lang="en-CA" sz="1000" dirty="0">
                <a:solidFill>
                  <a:srgbClr val="000000"/>
                </a:solidFill>
              </a:rPr>
              <a:t>  public void run();</a:t>
            </a:r>
          </a:p>
        </p:txBody>
      </p:sp>
    </p:spTree>
    <p:extLst>
      <p:ext uri="{BB962C8B-B14F-4D97-AF65-F5344CB8AC3E}">
        <p14:creationId xmlns:p14="http://schemas.microsoft.com/office/powerpoint/2010/main" val="105575870"/>
      </p:ext>
    </p:extLst>
  </p:cSld>
  <p:clrMapOvr>
    <a:masterClrMapping/>
  </p:clrMapOvr>
  <p:transition spd="med" advTm="12000"/>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sz="1800" dirty="0" smtClean="0"/>
              <a:t>Topic 4-3 : Optional&lt;T&gt; class API</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1193008875"/>
              </p:ext>
            </p:extLst>
          </p:nvPr>
        </p:nvGraphicFramePr>
        <p:xfrm>
          <a:off x="527050" y="994153"/>
          <a:ext cx="8086725" cy="4955145"/>
        </p:xfrm>
        <a:graphic>
          <a:graphicData uri="http://schemas.openxmlformats.org/drawingml/2006/table">
            <a:tbl>
              <a:tblPr firstRow="1" bandRow="1">
                <a:tableStyleId>{5C22544A-7EE6-4342-B048-85BDC9FD1C3A}</a:tableStyleId>
              </a:tblPr>
              <a:tblGrid>
                <a:gridCol w="2918775"/>
                <a:gridCol w="5167950"/>
              </a:tblGrid>
              <a:tr h="230965">
                <a:tc>
                  <a:txBody>
                    <a:bodyPr/>
                    <a:lstStyle/>
                    <a:p>
                      <a:pPr algn="ctr"/>
                      <a:r>
                        <a:rPr lang="en-US" sz="1000" b="0" i="0" dirty="0" smtClean="0">
                          <a:solidFill>
                            <a:schemeClr val="tx1"/>
                          </a:solidFill>
                          <a:latin typeface="+mn-lt"/>
                        </a:rPr>
                        <a:t>Signature</a:t>
                      </a:r>
                      <a:endParaRPr lang="en-US" sz="1000" b="0" i="0" dirty="0">
                        <a:solidFill>
                          <a:schemeClr val="tx1"/>
                        </a:solidFill>
                        <a:latin typeface="+mn-lt"/>
                      </a:endParaRPr>
                    </a:p>
                  </a:txBody>
                  <a:tcPr/>
                </a:tc>
                <a:tc>
                  <a:txBody>
                    <a:bodyPr/>
                    <a:lstStyle/>
                    <a:p>
                      <a:pPr algn="ctr"/>
                      <a:r>
                        <a:rPr lang="en-US" sz="1000" b="0" i="0" dirty="0" smtClean="0">
                          <a:solidFill>
                            <a:schemeClr val="tx1"/>
                          </a:solidFill>
                          <a:latin typeface="+mn-lt"/>
                        </a:rPr>
                        <a:t>Description</a:t>
                      </a:r>
                      <a:endParaRPr lang="en-US" sz="1000" b="0" i="0" dirty="0">
                        <a:solidFill>
                          <a:schemeClr val="tx1"/>
                        </a:solidFill>
                        <a:latin typeface="+mn-lt"/>
                      </a:endParaRPr>
                    </a:p>
                  </a:txBody>
                  <a:tcPr/>
                </a:tc>
              </a:tr>
              <a:tr h="195577">
                <a:tc>
                  <a:txBody>
                    <a:bodyPr/>
                    <a:lstStyle/>
                    <a:p>
                      <a:r>
                        <a:rPr lang="en-US" sz="1000" b="0" i="0" dirty="0" smtClean="0">
                          <a:solidFill>
                            <a:schemeClr val="tx1"/>
                          </a:solidFill>
                          <a:latin typeface="+mn-lt"/>
                        </a:rPr>
                        <a:t>static &lt;T&gt; Optional&lt;T&gt; empty()</a:t>
                      </a:r>
                      <a:endParaRPr lang="en-US" sz="1000" b="0" i="0" dirty="0">
                        <a:solidFill>
                          <a:schemeClr val="tx1"/>
                        </a:solidFill>
                        <a:latin typeface="+mn-lt"/>
                      </a:endParaRPr>
                    </a:p>
                  </a:txBody>
                  <a:tcPr/>
                </a:tc>
                <a:tc>
                  <a:txBody>
                    <a:bodyPr/>
                    <a:lstStyle/>
                    <a:p>
                      <a:r>
                        <a:rPr lang="en-US" sz="1000" b="0" i="0" dirty="0" smtClean="0">
                          <a:solidFill>
                            <a:schemeClr val="tx1"/>
                          </a:solidFill>
                          <a:latin typeface="+mn-lt"/>
                        </a:rPr>
                        <a:t>Returns an empty Optional instance.</a:t>
                      </a:r>
                      <a:endParaRPr lang="en-US" sz="1000" b="0" i="0" dirty="0">
                        <a:solidFill>
                          <a:schemeClr val="tx1"/>
                        </a:solidFill>
                        <a:latin typeface="+mn-lt"/>
                      </a:endParaRPr>
                    </a:p>
                  </a:txBody>
                  <a:tcPr/>
                </a:tc>
              </a:tr>
              <a:tr h="213802">
                <a:tc>
                  <a:txBody>
                    <a:bodyPr/>
                    <a:lstStyle/>
                    <a:p>
                      <a:r>
                        <a:rPr lang="en-US" sz="1000" b="0" i="0" dirty="0" smtClean="0">
                          <a:solidFill>
                            <a:schemeClr val="tx1"/>
                          </a:solidFill>
                          <a:latin typeface="+mn-lt"/>
                        </a:rPr>
                        <a:t>boolean equals(Object </a:t>
                      </a:r>
                      <a:r>
                        <a:rPr lang="en-US" sz="1000" b="0" i="0" dirty="0" err="1" smtClean="0">
                          <a:solidFill>
                            <a:schemeClr val="tx1"/>
                          </a:solidFill>
                          <a:latin typeface="+mn-lt"/>
                        </a:rPr>
                        <a:t>obj</a:t>
                      </a:r>
                      <a:r>
                        <a:rPr lang="en-US" sz="1000" b="0" i="0" dirty="0" smtClean="0">
                          <a:solidFill>
                            <a:schemeClr val="tx1"/>
                          </a:solidFill>
                          <a:latin typeface="+mn-lt"/>
                        </a:rPr>
                        <a:t>)</a:t>
                      </a:r>
                      <a:endParaRPr lang="en-US" sz="1000" b="0" i="0" dirty="0">
                        <a:solidFill>
                          <a:schemeClr val="tx1"/>
                        </a:solidFill>
                        <a:latin typeface="+mn-lt"/>
                      </a:endParaRPr>
                    </a:p>
                  </a:txBody>
                  <a:tcPr/>
                </a:tc>
                <a:tc>
                  <a:txBody>
                    <a:bodyPr/>
                    <a:lstStyle/>
                    <a:p>
                      <a:r>
                        <a:rPr lang="en-US" sz="1000" b="0" i="0" dirty="0" smtClean="0">
                          <a:solidFill>
                            <a:schemeClr val="tx1"/>
                          </a:solidFill>
                          <a:latin typeface="+mn-lt"/>
                        </a:rPr>
                        <a:t>Indicates whether some other object is "equal to" this Optional.</a:t>
                      </a:r>
                      <a:endParaRPr lang="en-US" sz="1000" b="0" i="0" dirty="0">
                        <a:solidFill>
                          <a:schemeClr val="tx1"/>
                        </a:solidFill>
                        <a:latin typeface="+mn-lt"/>
                      </a:endParaRPr>
                    </a:p>
                  </a:txBody>
                  <a:tcPr/>
                </a:tc>
              </a:tr>
              <a:tr h="396090">
                <a:tc>
                  <a:txBody>
                    <a:bodyPr/>
                    <a:lstStyle/>
                    <a:p>
                      <a:r>
                        <a:rPr lang="en-US" sz="1000" b="0" i="0" dirty="0" smtClean="0">
                          <a:solidFill>
                            <a:schemeClr val="tx1"/>
                          </a:solidFill>
                          <a:latin typeface="+mn-lt"/>
                        </a:rPr>
                        <a:t>Optional&lt;T&gt; filter(Predicate&lt;? super T&gt; predicate)</a:t>
                      </a:r>
                      <a:endParaRPr lang="en-US" sz="1000" b="0" i="0" dirty="0">
                        <a:solidFill>
                          <a:schemeClr val="tx1"/>
                        </a:solidFill>
                        <a:latin typeface="+mn-lt"/>
                      </a:endParaRPr>
                    </a:p>
                  </a:txBody>
                  <a:tcPr/>
                </a:tc>
                <a:tc>
                  <a:txBody>
                    <a:bodyPr/>
                    <a:lstStyle/>
                    <a:p>
                      <a:r>
                        <a:rPr lang="en-US" sz="1000" b="0" i="0" dirty="0" smtClean="0">
                          <a:solidFill>
                            <a:schemeClr val="tx1"/>
                          </a:solidFill>
                          <a:latin typeface="+mn-lt"/>
                        </a:rPr>
                        <a:t>If a value is present, and the value matches the given predicate, return an Optional describing the value, otherwise return an empty Optional.</a:t>
                      </a:r>
                      <a:endParaRPr lang="en-US" sz="1000" b="0" i="0" dirty="0">
                        <a:solidFill>
                          <a:schemeClr val="tx1"/>
                        </a:solidFill>
                        <a:latin typeface="+mn-lt"/>
                      </a:endParaRPr>
                    </a:p>
                  </a:txBody>
                  <a:tcPr/>
                </a:tc>
              </a:tr>
              <a:tr h="372712">
                <a:tc>
                  <a:txBody>
                    <a:bodyPr/>
                    <a:lstStyle/>
                    <a:p>
                      <a:r>
                        <a:rPr lang="en-US" sz="1000" b="0" i="0" dirty="0" smtClean="0">
                          <a:solidFill>
                            <a:schemeClr val="tx1"/>
                          </a:solidFill>
                          <a:latin typeface="+mn-lt"/>
                        </a:rPr>
                        <a:t>&lt;U&gt; Optional&lt;U&gt; </a:t>
                      </a:r>
                      <a:r>
                        <a:rPr lang="en-US" sz="1000" b="0" i="0" dirty="0" err="1" smtClean="0">
                          <a:solidFill>
                            <a:schemeClr val="tx1"/>
                          </a:solidFill>
                          <a:latin typeface="+mn-lt"/>
                        </a:rPr>
                        <a:t>flatMap</a:t>
                      </a:r>
                      <a:r>
                        <a:rPr lang="en-US" sz="1000" b="0" i="0" dirty="0" smtClean="0">
                          <a:solidFill>
                            <a:schemeClr val="tx1"/>
                          </a:solidFill>
                          <a:latin typeface="+mn-lt"/>
                        </a:rPr>
                        <a:t>(Function&lt;? super </a:t>
                      </a:r>
                      <a:r>
                        <a:rPr lang="en-US" sz="1000" b="0" i="0" dirty="0" err="1" smtClean="0">
                          <a:solidFill>
                            <a:schemeClr val="tx1"/>
                          </a:solidFill>
                          <a:latin typeface="+mn-lt"/>
                        </a:rPr>
                        <a:t>T,Optional</a:t>
                      </a:r>
                      <a:r>
                        <a:rPr lang="en-US" sz="1000" b="0" i="0" dirty="0" smtClean="0">
                          <a:solidFill>
                            <a:schemeClr val="tx1"/>
                          </a:solidFill>
                          <a:latin typeface="+mn-lt"/>
                        </a:rPr>
                        <a:t>&lt;U&gt;&gt; mapper)</a:t>
                      </a:r>
                      <a:endParaRPr lang="en-US" sz="1000" b="0" i="0" dirty="0">
                        <a:solidFill>
                          <a:schemeClr val="tx1"/>
                        </a:solidFill>
                        <a:latin typeface="+mn-lt"/>
                      </a:endParaRPr>
                    </a:p>
                  </a:txBody>
                  <a:tcPr/>
                </a:tc>
                <a:tc>
                  <a:txBody>
                    <a:bodyPr/>
                    <a:lstStyle/>
                    <a:p>
                      <a:r>
                        <a:rPr lang="en-US" sz="1000" b="0" i="0" dirty="0" smtClean="0">
                          <a:solidFill>
                            <a:schemeClr val="tx1"/>
                          </a:solidFill>
                          <a:latin typeface="+mn-lt"/>
                        </a:rPr>
                        <a:t>If a value is present, apply the provided Optional-bearing mapping function to it, return that result, otherwise return an empty Optional.</a:t>
                      </a:r>
                      <a:endParaRPr lang="en-US" sz="1000" b="0" i="0" dirty="0">
                        <a:solidFill>
                          <a:schemeClr val="tx1"/>
                        </a:solidFill>
                        <a:latin typeface="+mn-lt"/>
                      </a:endParaRPr>
                    </a:p>
                  </a:txBody>
                  <a:tcPr/>
                </a:tc>
              </a:tr>
              <a:tr h="389529">
                <a:tc>
                  <a:txBody>
                    <a:bodyPr/>
                    <a:lstStyle/>
                    <a:p>
                      <a:r>
                        <a:rPr lang="en-US" sz="1000" b="0" i="0" dirty="0" smtClean="0">
                          <a:solidFill>
                            <a:schemeClr val="tx1"/>
                          </a:solidFill>
                          <a:latin typeface="+mn-lt"/>
                        </a:rPr>
                        <a:t>T get()</a:t>
                      </a:r>
                      <a:endParaRPr lang="en-US" sz="1000" b="0" i="0" dirty="0">
                        <a:solidFill>
                          <a:schemeClr val="tx1"/>
                        </a:solidFill>
                        <a:latin typeface="+mn-lt"/>
                      </a:endParaRPr>
                    </a:p>
                  </a:txBody>
                  <a:tcPr/>
                </a:tc>
                <a:tc>
                  <a:txBody>
                    <a:bodyPr/>
                    <a:lstStyle/>
                    <a:p>
                      <a:r>
                        <a:rPr lang="en-US" sz="1000" b="0" i="0" dirty="0" smtClean="0">
                          <a:solidFill>
                            <a:schemeClr val="tx1"/>
                          </a:solidFill>
                          <a:latin typeface="+mn-lt"/>
                        </a:rPr>
                        <a:t>If a value is present in this Optional, returns the value, otherwise throws </a:t>
                      </a:r>
                      <a:r>
                        <a:rPr lang="en-US" sz="1000" b="0" i="0" dirty="0" err="1" smtClean="0">
                          <a:solidFill>
                            <a:schemeClr val="tx1"/>
                          </a:solidFill>
                          <a:latin typeface="+mn-lt"/>
                        </a:rPr>
                        <a:t>NoSuchElementException</a:t>
                      </a:r>
                      <a:r>
                        <a:rPr lang="en-US" sz="1000" b="0" i="0" dirty="0" smtClean="0">
                          <a:solidFill>
                            <a:schemeClr val="tx1"/>
                          </a:solidFill>
                          <a:latin typeface="+mn-lt"/>
                        </a:rPr>
                        <a:t>.</a:t>
                      </a:r>
                      <a:endParaRPr lang="en-US" sz="1000" b="0" i="0" dirty="0">
                        <a:solidFill>
                          <a:schemeClr val="tx1"/>
                        </a:solidFill>
                        <a:latin typeface="+mn-lt"/>
                      </a:endParaRPr>
                    </a:p>
                  </a:txBody>
                  <a:tcPr/>
                </a:tc>
              </a:tr>
              <a:tr h="237180">
                <a:tc>
                  <a:txBody>
                    <a:bodyPr/>
                    <a:lstStyle/>
                    <a:p>
                      <a:r>
                        <a:rPr lang="en-US" sz="1000" b="0" i="0" dirty="0" err="1" smtClean="0">
                          <a:solidFill>
                            <a:schemeClr val="tx1"/>
                          </a:solidFill>
                          <a:latin typeface="+mn-lt"/>
                        </a:rPr>
                        <a:t>int</a:t>
                      </a:r>
                      <a:r>
                        <a:rPr lang="en-US" sz="1000" b="0" i="0" dirty="0" smtClean="0">
                          <a:solidFill>
                            <a:schemeClr val="tx1"/>
                          </a:solidFill>
                          <a:latin typeface="+mn-lt"/>
                        </a:rPr>
                        <a:t> </a:t>
                      </a:r>
                      <a:r>
                        <a:rPr lang="en-US" sz="1000" b="0" i="0" dirty="0" err="1" smtClean="0">
                          <a:solidFill>
                            <a:schemeClr val="tx1"/>
                          </a:solidFill>
                          <a:latin typeface="+mn-lt"/>
                        </a:rPr>
                        <a:t>hashCode</a:t>
                      </a:r>
                      <a:r>
                        <a:rPr lang="en-US" sz="1000" b="0" i="0" dirty="0" smtClean="0">
                          <a:solidFill>
                            <a:schemeClr val="tx1"/>
                          </a:solidFill>
                          <a:latin typeface="+mn-lt"/>
                        </a:rPr>
                        <a:t>()</a:t>
                      </a:r>
                      <a:endParaRPr lang="en-US" sz="1000" b="0" i="0" dirty="0">
                        <a:solidFill>
                          <a:schemeClr val="tx1"/>
                        </a:solidFill>
                        <a:latin typeface="+mn-lt"/>
                      </a:endParaRPr>
                    </a:p>
                  </a:txBody>
                  <a:tcPr/>
                </a:tc>
                <a:tc>
                  <a:txBody>
                    <a:bodyPr/>
                    <a:lstStyle/>
                    <a:p>
                      <a:r>
                        <a:rPr lang="en-US" sz="1000" b="0" i="0" dirty="0" smtClean="0">
                          <a:solidFill>
                            <a:schemeClr val="tx1"/>
                          </a:solidFill>
                          <a:latin typeface="+mn-lt"/>
                        </a:rPr>
                        <a:t>Returns the hash code value of the present value, if any, or 0 (zero) if no value is present.</a:t>
                      </a:r>
                      <a:endParaRPr lang="en-US" sz="1000" b="0" i="0" dirty="0">
                        <a:solidFill>
                          <a:schemeClr val="tx1"/>
                        </a:solidFill>
                        <a:latin typeface="+mn-lt"/>
                      </a:endParaRPr>
                    </a:p>
                  </a:txBody>
                  <a:tcPr/>
                </a:tc>
              </a:tr>
              <a:tr h="241915">
                <a:tc>
                  <a:txBody>
                    <a:bodyPr/>
                    <a:lstStyle/>
                    <a:p>
                      <a:r>
                        <a:rPr lang="en-US" sz="1000" b="0" i="0" dirty="0" smtClean="0">
                          <a:solidFill>
                            <a:schemeClr val="tx1"/>
                          </a:solidFill>
                          <a:latin typeface="+mn-lt"/>
                        </a:rPr>
                        <a:t>void </a:t>
                      </a:r>
                      <a:r>
                        <a:rPr lang="en-US" sz="1000" b="0" i="0" dirty="0" err="1" smtClean="0">
                          <a:solidFill>
                            <a:schemeClr val="tx1"/>
                          </a:solidFill>
                          <a:latin typeface="+mn-lt"/>
                        </a:rPr>
                        <a:t>ifPresent</a:t>
                      </a:r>
                      <a:r>
                        <a:rPr lang="en-US" sz="1000" b="0" i="0" dirty="0" smtClean="0">
                          <a:solidFill>
                            <a:schemeClr val="tx1"/>
                          </a:solidFill>
                          <a:latin typeface="+mn-lt"/>
                        </a:rPr>
                        <a:t>(Consumer&lt;? super T&gt; consumer)</a:t>
                      </a:r>
                      <a:endParaRPr lang="en-US" sz="1000" b="0" i="0" dirty="0">
                        <a:solidFill>
                          <a:schemeClr val="tx1"/>
                        </a:solidFill>
                        <a:latin typeface="+mn-lt"/>
                      </a:endParaRPr>
                    </a:p>
                  </a:txBody>
                  <a:tcPr/>
                </a:tc>
                <a:tc>
                  <a:txBody>
                    <a:bodyPr/>
                    <a:lstStyle/>
                    <a:p>
                      <a:r>
                        <a:rPr lang="en-US" sz="1000" b="0" i="0" dirty="0" smtClean="0">
                          <a:solidFill>
                            <a:schemeClr val="tx1"/>
                          </a:solidFill>
                          <a:latin typeface="+mn-lt"/>
                        </a:rPr>
                        <a:t>If a value is present, invoke the specified consumer with the value, otherwise do nothing.</a:t>
                      </a:r>
                      <a:endParaRPr lang="en-US" sz="1000" b="0" i="0" dirty="0">
                        <a:solidFill>
                          <a:schemeClr val="tx1"/>
                        </a:solidFill>
                        <a:latin typeface="+mn-lt"/>
                      </a:endParaRPr>
                    </a:p>
                  </a:txBody>
                  <a:tcPr/>
                </a:tc>
              </a:tr>
              <a:tr h="220016">
                <a:tc>
                  <a:txBody>
                    <a:bodyPr/>
                    <a:lstStyle/>
                    <a:p>
                      <a:r>
                        <a:rPr lang="en-US" sz="1000" b="0" i="0" dirty="0" smtClean="0">
                          <a:solidFill>
                            <a:schemeClr val="tx1"/>
                          </a:solidFill>
                          <a:latin typeface="+mn-lt"/>
                        </a:rPr>
                        <a:t>boolean </a:t>
                      </a:r>
                      <a:r>
                        <a:rPr lang="en-US" sz="1000" b="0" i="0" dirty="0" err="1" smtClean="0">
                          <a:solidFill>
                            <a:schemeClr val="tx1"/>
                          </a:solidFill>
                          <a:latin typeface="+mn-lt"/>
                        </a:rPr>
                        <a:t>isPresent</a:t>
                      </a:r>
                      <a:r>
                        <a:rPr lang="en-US" sz="1000" b="0" i="0" dirty="0" smtClean="0">
                          <a:solidFill>
                            <a:schemeClr val="tx1"/>
                          </a:solidFill>
                          <a:latin typeface="+mn-lt"/>
                        </a:rPr>
                        <a:t>()</a:t>
                      </a:r>
                      <a:endParaRPr lang="en-US" sz="1000" b="0" i="0" dirty="0">
                        <a:solidFill>
                          <a:schemeClr val="tx1"/>
                        </a:solidFill>
                        <a:latin typeface="+mn-lt"/>
                      </a:endParaRPr>
                    </a:p>
                  </a:txBody>
                  <a:tcPr/>
                </a:tc>
                <a:tc>
                  <a:txBody>
                    <a:bodyPr/>
                    <a:lstStyle/>
                    <a:p>
                      <a:r>
                        <a:rPr lang="en-US" sz="1000" b="0" i="0" dirty="0" smtClean="0">
                          <a:solidFill>
                            <a:schemeClr val="tx1"/>
                          </a:solidFill>
                          <a:latin typeface="+mn-lt"/>
                        </a:rPr>
                        <a:t>Return true if there is a value present, otherwise false.</a:t>
                      </a:r>
                      <a:endParaRPr lang="en-US" sz="1000" b="0" i="0" dirty="0">
                        <a:solidFill>
                          <a:schemeClr val="tx1"/>
                        </a:solidFill>
                        <a:latin typeface="+mn-lt"/>
                      </a:endParaRPr>
                    </a:p>
                  </a:txBody>
                  <a:tcPr/>
                </a:tc>
              </a:tr>
              <a:tr h="426572">
                <a:tc>
                  <a:txBody>
                    <a:bodyPr/>
                    <a:lstStyle/>
                    <a:p>
                      <a:pPr algn="l" fontAlgn="b"/>
                      <a:r>
                        <a:rPr lang="en-US" sz="1000" b="0" i="0" u="none" strike="noStrike" dirty="0">
                          <a:solidFill>
                            <a:schemeClr val="tx1"/>
                          </a:solidFill>
                          <a:effectLst/>
                          <a:latin typeface="+mn-lt"/>
                        </a:rPr>
                        <a:t>&lt;U&gt; Optional&lt;U&gt; map(Function&lt;? super T,? extends U&gt; mapper)</a:t>
                      </a:r>
                    </a:p>
                  </a:txBody>
                  <a:tcPr marL="7620" marR="7620" marT="7620" marB="0"/>
                </a:tc>
                <a:tc>
                  <a:txBody>
                    <a:bodyPr/>
                    <a:lstStyle/>
                    <a:p>
                      <a:pPr algn="l" fontAlgn="ctr"/>
                      <a:r>
                        <a:rPr lang="en-US" sz="1000" b="0" i="0" u="none" strike="noStrike" dirty="0">
                          <a:solidFill>
                            <a:schemeClr val="tx1"/>
                          </a:solidFill>
                          <a:effectLst/>
                          <a:latin typeface="+mn-lt"/>
                        </a:rPr>
                        <a:t>If a value is present, apply the provided mapping function to it, and if the result is non-null, return an Optional describing the result.</a:t>
                      </a:r>
                    </a:p>
                  </a:txBody>
                  <a:tcPr marL="7620" marR="7620" marT="7620" marB="0" anchor="ctr"/>
                </a:tc>
              </a:tr>
              <a:tr h="250940">
                <a:tc>
                  <a:txBody>
                    <a:bodyPr/>
                    <a:lstStyle/>
                    <a:p>
                      <a:pPr algn="l" fontAlgn="b"/>
                      <a:r>
                        <a:rPr lang="en-US" sz="1000" b="0" i="0" u="none" strike="noStrike">
                          <a:solidFill>
                            <a:schemeClr val="tx1"/>
                          </a:solidFill>
                          <a:effectLst/>
                          <a:latin typeface="+mn-lt"/>
                        </a:rPr>
                        <a:t>static &lt;T&gt; Optional&lt;T&gt; of(T value)</a:t>
                      </a:r>
                    </a:p>
                  </a:txBody>
                  <a:tcPr marL="7620" marR="7620" marT="7620" marB="0"/>
                </a:tc>
                <a:tc>
                  <a:txBody>
                    <a:bodyPr/>
                    <a:lstStyle/>
                    <a:p>
                      <a:pPr algn="l" fontAlgn="ctr"/>
                      <a:r>
                        <a:rPr lang="en-US" sz="1000" b="0" i="0" u="none" strike="noStrike" dirty="0">
                          <a:solidFill>
                            <a:schemeClr val="tx1"/>
                          </a:solidFill>
                          <a:effectLst/>
                          <a:latin typeface="+mn-lt"/>
                        </a:rPr>
                        <a:t>Returns an Optional with the specified present non-null value.</a:t>
                      </a:r>
                    </a:p>
                  </a:txBody>
                  <a:tcPr marL="7620" marR="7620" marT="7620" marB="0" anchor="ctr"/>
                </a:tc>
              </a:tr>
              <a:tr h="268252">
                <a:tc>
                  <a:txBody>
                    <a:bodyPr/>
                    <a:lstStyle/>
                    <a:p>
                      <a:pPr algn="l" fontAlgn="b"/>
                      <a:r>
                        <a:rPr lang="fr-FR" sz="1000" b="0" i="0" u="none" strike="noStrike" dirty="0" err="1">
                          <a:solidFill>
                            <a:schemeClr val="tx1"/>
                          </a:solidFill>
                          <a:effectLst/>
                          <a:latin typeface="+mn-lt"/>
                        </a:rPr>
                        <a:t>static</a:t>
                      </a:r>
                      <a:r>
                        <a:rPr lang="fr-FR" sz="1000" b="0" i="0" u="none" strike="noStrike" dirty="0">
                          <a:solidFill>
                            <a:schemeClr val="tx1"/>
                          </a:solidFill>
                          <a:effectLst/>
                          <a:latin typeface="+mn-lt"/>
                        </a:rPr>
                        <a:t> &lt;T&gt; </a:t>
                      </a:r>
                      <a:r>
                        <a:rPr lang="fr-FR" sz="1000" b="0" i="0" u="none" strike="noStrike" dirty="0" err="1">
                          <a:solidFill>
                            <a:schemeClr val="tx1"/>
                          </a:solidFill>
                          <a:effectLst/>
                          <a:latin typeface="+mn-lt"/>
                        </a:rPr>
                        <a:t>Optional</a:t>
                      </a:r>
                      <a:r>
                        <a:rPr lang="fr-FR" sz="1000" b="0" i="0" u="none" strike="noStrike" dirty="0">
                          <a:solidFill>
                            <a:schemeClr val="tx1"/>
                          </a:solidFill>
                          <a:effectLst/>
                          <a:latin typeface="+mn-lt"/>
                        </a:rPr>
                        <a:t>&lt;T&gt; </a:t>
                      </a:r>
                      <a:r>
                        <a:rPr lang="fr-FR" sz="1000" b="0" i="0" u="none" strike="noStrike" dirty="0" err="1">
                          <a:solidFill>
                            <a:schemeClr val="tx1"/>
                          </a:solidFill>
                          <a:effectLst/>
                          <a:latin typeface="+mn-lt"/>
                        </a:rPr>
                        <a:t>ofNullable</a:t>
                      </a:r>
                      <a:r>
                        <a:rPr lang="fr-FR" sz="1000" b="0" i="0" u="none" strike="noStrike" dirty="0">
                          <a:solidFill>
                            <a:schemeClr val="tx1"/>
                          </a:solidFill>
                          <a:effectLst/>
                          <a:latin typeface="+mn-lt"/>
                        </a:rPr>
                        <a:t>(T value)</a:t>
                      </a:r>
                    </a:p>
                  </a:txBody>
                  <a:tcPr marL="7620" marR="7620" marT="7620" marB="0"/>
                </a:tc>
                <a:tc>
                  <a:txBody>
                    <a:bodyPr/>
                    <a:lstStyle/>
                    <a:p>
                      <a:pPr algn="l" fontAlgn="ctr"/>
                      <a:r>
                        <a:rPr lang="en-US" sz="1000" b="0" i="0" u="none" strike="noStrike" dirty="0">
                          <a:solidFill>
                            <a:schemeClr val="tx1"/>
                          </a:solidFill>
                          <a:effectLst/>
                          <a:latin typeface="+mn-lt"/>
                        </a:rPr>
                        <a:t>Returns an Optional describing the specified value, if non-null, otherwise returns an empty Optional.</a:t>
                      </a:r>
                    </a:p>
                  </a:txBody>
                  <a:tcPr marL="7620" marR="7620" marT="7620" marB="0" anchor="ctr"/>
                </a:tc>
              </a:tr>
              <a:tr h="223420">
                <a:tc>
                  <a:txBody>
                    <a:bodyPr/>
                    <a:lstStyle/>
                    <a:p>
                      <a:pPr algn="l" fontAlgn="b"/>
                      <a:r>
                        <a:rPr lang="en-US" sz="1000" b="0" i="0" u="none" strike="noStrike">
                          <a:solidFill>
                            <a:schemeClr val="tx1"/>
                          </a:solidFill>
                          <a:effectLst/>
                          <a:latin typeface="+mn-lt"/>
                        </a:rPr>
                        <a:t>T orElse(T other)</a:t>
                      </a:r>
                    </a:p>
                  </a:txBody>
                  <a:tcPr marL="7620" marR="7620" marT="7620" marB="0"/>
                </a:tc>
                <a:tc>
                  <a:txBody>
                    <a:bodyPr/>
                    <a:lstStyle/>
                    <a:p>
                      <a:pPr algn="l" fontAlgn="ctr"/>
                      <a:r>
                        <a:rPr lang="en-US" sz="1000" b="0" i="0" u="none" strike="noStrike">
                          <a:solidFill>
                            <a:schemeClr val="tx1"/>
                          </a:solidFill>
                          <a:effectLst/>
                          <a:latin typeface="+mn-lt"/>
                        </a:rPr>
                        <a:t>Return the value if present, otherwise return other.</a:t>
                      </a:r>
                    </a:p>
                  </a:txBody>
                  <a:tcPr marL="7620" marR="7620" marT="7620" marB="0" anchor="ctr"/>
                </a:tc>
              </a:tr>
              <a:tr h="271808">
                <a:tc>
                  <a:txBody>
                    <a:bodyPr/>
                    <a:lstStyle/>
                    <a:p>
                      <a:pPr algn="l" fontAlgn="b"/>
                      <a:r>
                        <a:rPr lang="en-US" sz="1000" b="0" i="0" u="none" strike="noStrike">
                          <a:solidFill>
                            <a:schemeClr val="tx1"/>
                          </a:solidFill>
                          <a:effectLst/>
                          <a:latin typeface="+mn-lt"/>
                        </a:rPr>
                        <a:t>T orElseGet(Supplier&lt;? extends T&gt; other)</a:t>
                      </a:r>
                    </a:p>
                  </a:txBody>
                  <a:tcPr marL="7620" marR="7620" marT="7620" marB="0"/>
                </a:tc>
                <a:tc>
                  <a:txBody>
                    <a:bodyPr/>
                    <a:lstStyle/>
                    <a:p>
                      <a:pPr algn="l" fontAlgn="ctr"/>
                      <a:r>
                        <a:rPr lang="en-US" sz="1000" b="0" i="0" u="none" strike="noStrike">
                          <a:solidFill>
                            <a:schemeClr val="tx1"/>
                          </a:solidFill>
                          <a:effectLst/>
                          <a:latin typeface="+mn-lt"/>
                        </a:rPr>
                        <a:t>Return the value if present, otherwise invoke other and return the result of that invocation.</a:t>
                      </a:r>
                    </a:p>
                  </a:txBody>
                  <a:tcPr marL="7620" marR="7620" marT="7620" marB="0" anchor="ctr"/>
                </a:tc>
              </a:tr>
              <a:tr h="426572">
                <a:tc>
                  <a:txBody>
                    <a:bodyPr/>
                    <a:lstStyle/>
                    <a:p>
                      <a:pPr algn="l" fontAlgn="b"/>
                      <a:r>
                        <a:rPr lang="en-US" sz="1000" b="0" i="0" u="none" strike="noStrike">
                          <a:solidFill>
                            <a:schemeClr val="tx1"/>
                          </a:solidFill>
                          <a:effectLst/>
                          <a:latin typeface="+mn-lt"/>
                        </a:rPr>
                        <a:t>&lt;X extends Throwable&gt; T orElseThrow(Supplier&lt;? extends X&gt; exceptionSupplier)</a:t>
                      </a:r>
                    </a:p>
                  </a:txBody>
                  <a:tcPr marL="7620" marR="7620" marT="7620" marB="0"/>
                </a:tc>
                <a:tc>
                  <a:txBody>
                    <a:bodyPr/>
                    <a:lstStyle/>
                    <a:p>
                      <a:pPr algn="l" fontAlgn="ctr"/>
                      <a:r>
                        <a:rPr lang="en-US" sz="1000" b="0" i="0" u="none" strike="noStrike">
                          <a:solidFill>
                            <a:schemeClr val="tx1"/>
                          </a:solidFill>
                          <a:effectLst/>
                          <a:latin typeface="+mn-lt"/>
                        </a:rPr>
                        <a:t>Return the contained value, if present, otherwise throw an exception to be created by the provided supplier.</a:t>
                      </a:r>
                    </a:p>
                  </a:txBody>
                  <a:tcPr marL="7620" marR="7620" marT="7620" marB="0" anchor="ctr"/>
                </a:tc>
              </a:tr>
              <a:tr h="239253">
                <a:tc>
                  <a:txBody>
                    <a:bodyPr/>
                    <a:lstStyle/>
                    <a:p>
                      <a:pPr algn="l" fontAlgn="b"/>
                      <a:r>
                        <a:rPr lang="en-US" sz="1000" b="0" i="0" u="none" strike="noStrike" dirty="0">
                          <a:solidFill>
                            <a:schemeClr val="tx1"/>
                          </a:solidFill>
                          <a:effectLst/>
                          <a:latin typeface="+mn-lt"/>
                        </a:rPr>
                        <a:t>String </a:t>
                      </a:r>
                      <a:r>
                        <a:rPr lang="en-US" sz="1000" b="0" i="0" u="none" strike="noStrike" dirty="0" err="1">
                          <a:solidFill>
                            <a:schemeClr val="tx1"/>
                          </a:solidFill>
                          <a:effectLst/>
                          <a:latin typeface="+mn-lt"/>
                        </a:rPr>
                        <a:t>toString</a:t>
                      </a:r>
                      <a:r>
                        <a:rPr lang="en-US" sz="1000" b="0" i="0" u="none" strike="noStrike" dirty="0">
                          <a:solidFill>
                            <a:schemeClr val="tx1"/>
                          </a:solidFill>
                          <a:effectLst/>
                          <a:latin typeface="+mn-lt"/>
                        </a:rPr>
                        <a:t>()</a:t>
                      </a:r>
                    </a:p>
                  </a:txBody>
                  <a:tcPr marL="7620" marR="7620" marT="7620" marB="0"/>
                </a:tc>
                <a:tc>
                  <a:txBody>
                    <a:bodyPr/>
                    <a:lstStyle/>
                    <a:p>
                      <a:pPr algn="l" fontAlgn="ctr"/>
                      <a:r>
                        <a:rPr lang="en-US" sz="1000" b="0" i="0" u="none" strike="noStrike" dirty="0">
                          <a:solidFill>
                            <a:schemeClr val="tx1"/>
                          </a:solidFill>
                          <a:effectLst/>
                          <a:latin typeface="+mn-lt"/>
                        </a:rPr>
                        <a:t>Returns a non-empty string representation of this Optional suitable for debugging.</a:t>
                      </a:r>
                    </a:p>
                  </a:txBody>
                  <a:tcPr marL="7620" marR="7620" marT="7620" marB="0" anchor="ctr"/>
                </a:tc>
              </a:tr>
            </a:tbl>
          </a:graphicData>
        </a:graphic>
      </p:graphicFrame>
    </p:spTree>
    <p:extLst>
      <p:ext uri="{BB962C8B-B14F-4D97-AF65-F5344CB8AC3E}">
        <p14:creationId xmlns:p14="http://schemas.microsoft.com/office/powerpoint/2010/main" val="1216825399"/>
      </p:ext>
    </p:extLst>
  </p:cSld>
  <p:clrMapOvr>
    <a:masterClrMapping/>
  </p:clrMapOvr>
  <p:transition spd="med" advTm="12000"/>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CA" sz="1800" dirty="0" smtClean="0"/>
              <a:t>Topic 4-3 : Optional&lt;T&gt; map() versus </a:t>
            </a:r>
            <a:r>
              <a:rPr lang="en-CA" sz="1800" dirty="0" err="1" smtClean="0"/>
              <a:t>flatMap</a:t>
            </a:r>
            <a:r>
              <a:rPr lang="en-CA" sz="1800" dirty="0" smtClean="0"/>
              <a:t>()</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2167986054"/>
              </p:ext>
            </p:extLst>
          </p:nvPr>
        </p:nvGraphicFramePr>
        <p:xfrm>
          <a:off x="604788" y="5160801"/>
          <a:ext cx="8086725" cy="1066652"/>
        </p:xfrm>
        <a:graphic>
          <a:graphicData uri="http://schemas.openxmlformats.org/drawingml/2006/table">
            <a:tbl>
              <a:tblPr firstRow="1" bandRow="1">
                <a:tableStyleId>{5C22544A-7EE6-4342-B048-85BDC9FD1C3A}</a:tableStyleId>
              </a:tblPr>
              <a:tblGrid>
                <a:gridCol w="2918775"/>
                <a:gridCol w="5167950"/>
              </a:tblGrid>
              <a:tr h="230965">
                <a:tc>
                  <a:txBody>
                    <a:bodyPr/>
                    <a:lstStyle/>
                    <a:p>
                      <a:pPr algn="ctr"/>
                      <a:r>
                        <a:rPr lang="en-US" sz="1000" b="0" i="0" dirty="0" smtClean="0">
                          <a:solidFill>
                            <a:schemeClr val="tx1"/>
                          </a:solidFill>
                          <a:latin typeface="+mn-lt"/>
                        </a:rPr>
                        <a:t>Signature</a:t>
                      </a:r>
                      <a:endParaRPr lang="en-US" sz="1000" b="0" i="0" dirty="0">
                        <a:solidFill>
                          <a:schemeClr val="tx1"/>
                        </a:solidFill>
                        <a:latin typeface="+mn-lt"/>
                      </a:endParaRPr>
                    </a:p>
                  </a:txBody>
                  <a:tcPr/>
                </a:tc>
                <a:tc>
                  <a:txBody>
                    <a:bodyPr/>
                    <a:lstStyle/>
                    <a:p>
                      <a:pPr algn="ctr"/>
                      <a:r>
                        <a:rPr lang="en-US" sz="1000" b="0" i="0" dirty="0" smtClean="0">
                          <a:solidFill>
                            <a:schemeClr val="tx1"/>
                          </a:solidFill>
                          <a:latin typeface="+mn-lt"/>
                        </a:rPr>
                        <a:t>Description</a:t>
                      </a:r>
                      <a:endParaRPr lang="en-US" sz="1000" b="0" i="0" dirty="0">
                        <a:solidFill>
                          <a:schemeClr val="tx1"/>
                        </a:solidFill>
                        <a:latin typeface="+mn-lt"/>
                      </a:endParaRPr>
                    </a:p>
                  </a:txBody>
                  <a:tcPr/>
                </a:tc>
              </a:tr>
              <a:tr h="372712">
                <a:tc>
                  <a:txBody>
                    <a:bodyPr/>
                    <a:lstStyle/>
                    <a:p>
                      <a:r>
                        <a:rPr lang="en-US" sz="1000" b="0" i="0" dirty="0" smtClean="0">
                          <a:solidFill>
                            <a:schemeClr val="tx1"/>
                          </a:solidFill>
                          <a:latin typeface="+mn-lt"/>
                        </a:rPr>
                        <a:t>&lt;U&gt; Optional&lt;U&gt; </a:t>
                      </a:r>
                      <a:r>
                        <a:rPr lang="en-US" sz="1000" b="0" i="0" dirty="0" err="1" smtClean="0">
                          <a:solidFill>
                            <a:schemeClr val="tx1"/>
                          </a:solidFill>
                          <a:latin typeface="+mn-lt"/>
                        </a:rPr>
                        <a:t>flatMap</a:t>
                      </a:r>
                      <a:r>
                        <a:rPr lang="en-US" sz="1000" b="0" i="0" dirty="0" smtClean="0">
                          <a:solidFill>
                            <a:schemeClr val="tx1"/>
                          </a:solidFill>
                          <a:latin typeface="+mn-lt"/>
                        </a:rPr>
                        <a:t>(Function&lt;? super </a:t>
                      </a:r>
                      <a:r>
                        <a:rPr lang="en-US" sz="1000" b="0" i="0" dirty="0" err="1" smtClean="0">
                          <a:solidFill>
                            <a:schemeClr val="tx1"/>
                          </a:solidFill>
                          <a:latin typeface="+mn-lt"/>
                        </a:rPr>
                        <a:t>T,Optional</a:t>
                      </a:r>
                      <a:r>
                        <a:rPr lang="en-US" sz="1000" b="0" i="0" dirty="0" smtClean="0">
                          <a:solidFill>
                            <a:schemeClr val="tx1"/>
                          </a:solidFill>
                          <a:latin typeface="+mn-lt"/>
                        </a:rPr>
                        <a:t>&lt;U&gt;&gt; mapper)</a:t>
                      </a:r>
                      <a:endParaRPr lang="en-US" sz="1000" b="0" i="0" dirty="0">
                        <a:solidFill>
                          <a:schemeClr val="tx1"/>
                        </a:solidFill>
                        <a:latin typeface="+mn-lt"/>
                      </a:endParaRPr>
                    </a:p>
                  </a:txBody>
                  <a:tcPr/>
                </a:tc>
                <a:tc>
                  <a:txBody>
                    <a:bodyPr/>
                    <a:lstStyle/>
                    <a:p>
                      <a:r>
                        <a:rPr lang="en-US" sz="1000" b="0" i="0" dirty="0" smtClean="0">
                          <a:solidFill>
                            <a:schemeClr val="tx1"/>
                          </a:solidFill>
                          <a:latin typeface="+mn-lt"/>
                        </a:rPr>
                        <a:t>If a value is present, apply the provided Optional-bearing mapping function to it, return that result, otherwise return an empty Optional.</a:t>
                      </a:r>
                      <a:endParaRPr lang="en-US" sz="1000" b="0" i="0" dirty="0">
                        <a:solidFill>
                          <a:schemeClr val="tx1"/>
                        </a:solidFill>
                        <a:latin typeface="+mn-lt"/>
                      </a:endParaRPr>
                    </a:p>
                  </a:txBody>
                  <a:tcPr/>
                </a:tc>
              </a:tr>
              <a:tr h="426572">
                <a:tc>
                  <a:txBody>
                    <a:bodyPr/>
                    <a:lstStyle/>
                    <a:p>
                      <a:pPr algn="l" fontAlgn="b"/>
                      <a:r>
                        <a:rPr lang="en-US" sz="1000" b="0" i="0" u="none" strike="noStrike" dirty="0">
                          <a:solidFill>
                            <a:schemeClr val="tx1"/>
                          </a:solidFill>
                          <a:effectLst/>
                          <a:latin typeface="+mn-lt"/>
                        </a:rPr>
                        <a:t>&lt;U&gt; Optional&lt;U&gt; map(Function&lt;? super T,? extends U&gt; mapper)</a:t>
                      </a:r>
                    </a:p>
                  </a:txBody>
                  <a:tcPr marL="7620" marR="7620" marT="7620" marB="0"/>
                </a:tc>
                <a:tc>
                  <a:txBody>
                    <a:bodyPr/>
                    <a:lstStyle/>
                    <a:p>
                      <a:pPr algn="l" fontAlgn="ctr"/>
                      <a:r>
                        <a:rPr lang="en-US" sz="1000" b="0" i="0" u="none" strike="noStrike" dirty="0">
                          <a:solidFill>
                            <a:schemeClr val="tx1"/>
                          </a:solidFill>
                          <a:effectLst/>
                          <a:latin typeface="+mn-lt"/>
                        </a:rPr>
                        <a:t>If a value is present, apply the provided mapping function to it, and if the result is non-null, return an Optional describing the result.</a:t>
                      </a:r>
                    </a:p>
                  </a:txBody>
                  <a:tcPr marL="7620" marR="7620" marT="7620" marB="0" anchor="ctr"/>
                </a:tc>
              </a:tr>
            </a:tbl>
          </a:graphicData>
        </a:graphic>
      </p:graphicFrame>
      <p:sp>
        <p:nvSpPr>
          <p:cNvPr id="5" name="Rectangle 3"/>
          <p:cNvSpPr>
            <a:spLocks noGrp="1" noChangeArrowheads="1"/>
          </p:cNvSpPr>
          <p:nvPr>
            <p:ph idx="1"/>
          </p:nvPr>
        </p:nvSpPr>
        <p:spPr>
          <a:xfrm>
            <a:off x="568288" y="885825"/>
            <a:ext cx="8045487" cy="4148087"/>
          </a:xfrm>
        </p:spPr>
        <p:txBody>
          <a:bodyPr/>
          <a:lstStyle/>
          <a:p>
            <a:pPr marL="0" indent="0">
              <a:buNone/>
            </a:pPr>
            <a:r>
              <a:rPr lang="en-CA" sz="1100" dirty="0">
                <a:solidFill>
                  <a:srgbClr val="000000"/>
                </a:solidFill>
              </a:rPr>
              <a:t>Optional&lt;String&gt; </a:t>
            </a:r>
            <a:r>
              <a:rPr lang="en-CA" sz="1100" dirty="0" err="1">
                <a:solidFill>
                  <a:srgbClr val="000000"/>
                </a:solidFill>
              </a:rPr>
              <a:t>emptyString</a:t>
            </a:r>
            <a:r>
              <a:rPr lang="en-CA" sz="1100" dirty="0">
                <a:solidFill>
                  <a:srgbClr val="000000"/>
                </a:solidFill>
              </a:rPr>
              <a:t> = </a:t>
            </a:r>
            <a:r>
              <a:rPr lang="en-CA" sz="1100" dirty="0" err="1">
                <a:solidFill>
                  <a:srgbClr val="000000"/>
                </a:solidFill>
              </a:rPr>
              <a:t>Optional.empty</a:t>
            </a:r>
            <a:r>
              <a:rPr lang="en-CA" sz="1100" dirty="0">
                <a:solidFill>
                  <a:srgbClr val="000000"/>
                </a:solidFill>
              </a:rPr>
              <a:t>();</a:t>
            </a:r>
          </a:p>
          <a:p>
            <a:pPr marL="0" indent="0">
              <a:buNone/>
            </a:pPr>
            <a:r>
              <a:rPr lang="en-CA" sz="1100" dirty="0">
                <a:solidFill>
                  <a:srgbClr val="000000"/>
                </a:solidFill>
              </a:rPr>
              <a:t>Optional&lt;String&gt; </a:t>
            </a:r>
            <a:r>
              <a:rPr lang="en-CA" sz="1100" dirty="0" err="1">
                <a:solidFill>
                  <a:srgbClr val="000000"/>
                </a:solidFill>
              </a:rPr>
              <a:t>notEmptyString</a:t>
            </a:r>
            <a:r>
              <a:rPr lang="en-CA" sz="1100" dirty="0">
                <a:solidFill>
                  <a:srgbClr val="000000"/>
                </a:solidFill>
              </a:rPr>
              <a:t> = </a:t>
            </a:r>
            <a:r>
              <a:rPr lang="en-CA" sz="1100" dirty="0" err="1">
                <a:solidFill>
                  <a:srgbClr val="000000"/>
                </a:solidFill>
              </a:rPr>
              <a:t>Optional.of</a:t>
            </a:r>
            <a:r>
              <a:rPr lang="en-CA" sz="1100" dirty="0">
                <a:solidFill>
                  <a:srgbClr val="000000"/>
                </a:solidFill>
              </a:rPr>
              <a:t>("</a:t>
            </a:r>
            <a:r>
              <a:rPr lang="en-CA" sz="1100" dirty="0" err="1">
                <a:solidFill>
                  <a:srgbClr val="000000"/>
                </a:solidFill>
              </a:rPr>
              <a:t>notempty</a:t>
            </a:r>
            <a:r>
              <a:rPr lang="en-CA" sz="1100" dirty="0">
                <a:solidFill>
                  <a:srgbClr val="000000"/>
                </a:solidFill>
              </a:rPr>
              <a:t>");</a:t>
            </a:r>
          </a:p>
          <a:p>
            <a:pPr marL="0" indent="0">
              <a:buNone/>
            </a:pPr>
            <a:endParaRPr lang="en-CA" sz="1100" dirty="0">
              <a:solidFill>
                <a:srgbClr val="000000"/>
              </a:solidFill>
            </a:endParaRPr>
          </a:p>
          <a:p>
            <a:pPr marL="0" indent="0">
              <a:buNone/>
            </a:pPr>
            <a:r>
              <a:rPr lang="en-CA" sz="1100" dirty="0">
                <a:solidFill>
                  <a:schemeClr val="tx1"/>
                </a:solidFill>
              </a:rPr>
              <a:t>// map(), wrapping the result with an Optional is done by the call</a:t>
            </a:r>
          </a:p>
          <a:p>
            <a:pPr marL="0" indent="0">
              <a:buNone/>
            </a:pPr>
            <a:r>
              <a:rPr lang="en-CA" sz="1100" dirty="0">
                <a:solidFill>
                  <a:srgbClr val="000000"/>
                </a:solidFill>
              </a:rPr>
              <a:t>Optional&lt;Integer&gt; </a:t>
            </a:r>
            <a:r>
              <a:rPr lang="en-CA" sz="1100" dirty="0" err="1">
                <a:solidFill>
                  <a:srgbClr val="000000"/>
                </a:solidFill>
              </a:rPr>
              <a:t>mapEmptyStringLength</a:t>
            </a:r>
            <a:r>
              <a:rPr lang="en-CA" sz="1100" dirty="0">
                <a:solidFill>
                  <a:srgbClr val="000000"/>
                </a:solidFill>
              </a:rPr>
              <a:t> = </a:t>
            </a:r>
            <a:r>
              <a:rPr lang="en-CA" sz="1100" dirty="0" err="1">
                <a:solidFill>
                  <a:srgbClr val="000000"/>
                </a:solidFill>
              </a:rPr>
              <a:t>emptyString.map</a:t>
            </a:r>
            <a:r>
              <a:rPr lang="en-CA" sz="1100" dirty="0">
                <a:solidFill>
                  <a:srgbClr val="000000"/>
                </a:solidFill>
              </a:rPr>
              <a:t>(String::length);</a:t>
            </a:r>
          </a:p>
          <a:p>
            <a:pPr marL="0" indent="0">
              <a:buNone/>
            </a:pPr>
            <a:r>
              <a:rPr lang="en-CA" sz="1100" dirty="0" err="1">
                <a:solidFill>
                  <a:srgbClr val="000000"/>
                </a:solidFill>
              </a:rPr>
              <a:t>Assert.assertTrue</a:t>
            </a:r>
            <a:r>
              <a:rPr lang="en-CA" sz="1100" dirty="0">
                <a:solidFill>
                  <a:srgbClr val="000000"/>
                </a:solidFill>
              </a:rPr>
              <a:t>(!</a:t>
            </a:r>
            <a:r>
              <a:rPr lang="en-CA" sz="1100" dirty="0" err="1">
                <a:solidFill>
                  <a:srgbClr val="000000"/>
                </a:solidFill>
              </a:rPr>
              <a:t>mapEmptyStringLength.isPresent</a:t>
            </a:r>
            <a:r>
              <a:rPr lang="en-CA" sz="1100" dirty="0">
                <a:solidFill>
                  <a:srgbClr val="000000"/>
                </a:solidFill>
              </a:rPr>
              <a:t>());</a:t>
            </a:r>
          </a:p>
          <a:p>
            <a:pPr marL="0" indent="0">
              <a:buNone/>
            </a:pPr>
            <a:r>
              <a:rPr lang="en-CA" sz="1100" dirty="0">
                <a:solidFill>
                  <a:srgbClr val="000000"/>
                </a:solidFill>
              </a:rPr>
              <a:t>Optional&lt;Integer&gt; </a:t>
            </a:r>
            <a:r>
              <a:rPr lang="en-CA" sz="1100" dirty="0" err="1">
                <a:solidFill>
                  <a:srgbClr val="000000"/>
                </a:solidFill>
              </a:rPr>
              <a:t>mapNotEmptyStringLength</a:t>
            </a:r>
            <a:r>
              <a:rPr lang="en-CA" sz="1100" dirty="0">
                <a:solidFill>
                  <a:srgbClr val="000000"/>
                </a:solidFill>
              </a:rPr>
              <a:t> = </a:t>
            </a:r>
            <a:r>
              <a:rPr lang="en-CA" sz="1100" dirty="0" err="1">
                <a:solidFill>
                  <a:srgbClr val="000000"/>
                </a:solidFill>
              </a:rPr>
              <a:t>notEmptyString.map</a:t>
            </a:r>
            <a:r>
              <a:rPr lang="en-CA" sz="1100" dirty="0">
                <a:solidFill>
                  <a:srgbClr val="000000"/>
                </a:solidFill>
              </a:rPr>
              <a:t>(String::length);</a:t>
            </a:r>
          </a:p>
          <a:p>
            <a:pPr marL="0" indent="0">
              <a:buNone/>
            </a:pPr>
            <a:r>
              <a:rPr lang="en-CA" sz="1100" dirty="0" err="1">
                <a:solidFill>
                  <a:srgbClr val="000000"/>
                </a:solidFill>
              </a:rPr>
              <a:t>Assert.assertTrue</a:t>
            </a:r>
            <a:r>
              <a:rPr lang="en-CA" sz="1100" dirty="0">
                <a:solidFill>
                  <a:srgbClr val="000000"/>
                </a:solidFill>
              </a:rPr>
              <a:t>(</a:t>
            </a:r>
            <a:r>
              <a:rPr lang="en-CA" sz="1100" dirty="0" err="1">
                <a:solidFill>
                  <a:srgbClr val="000000"/>
                </a:solidFill>
              </a:rPr>
              <a:t>mapNotEmptyStringLength.isPresent</a:t>
            </a:r>
            <a:r>
              <a:rPr lang="en-CA" sz="1100" dirty="0">
                <a:solidFill>
                  <a:srgbClr val="000000"/>
                </a:solidFill>
              </a:rPr>
              <a:t>());</a:t>
            </a:r>
          </a:p>
          <a:p>
            <a:pPr marL="0" indent="0">
              <a:buNone/>
            </a:pPr>
            <a:r>
              <a:rPr lang="en-CA" sz="1100" dirty="0" err="1">
                <a:solidFill>
                  <a:srgbClr val="000000"/>
                </a:solidFill>
              </a:rPr>
              <a:t>Assert.assertEquals</a:t>
            </a:r>
            <a:r>
              <a:rPr lang="en-CA" sz="1100" dirty="0">
                <a:solidFill>
                  <a:srgbClr val="000000"/>
                </a:solidFill>
              </a:rPr>
              <a:t>(</a:t>
            </a:r>
            <a:r>
              <a:rPr lang="en-CA" sz="1100" dirty="0" err="1">
                <a:solidFill>
                  <a:srgbClr val="000000"/>
                </a:solidFill>
              </a:rPr>
              <a:t>Integer.valueOf</a:t>
            </a:r>
            <a:r>
              <a:rPr lang="en-CA" sz="1100" dirty="0">
                <a:solidFill>
                  <a:srgbClr val="000000"/>
                </a:solidFill>
              </a:rPr>
              <a:t>(8),</a:t>
            </a:r>
            <a:r>
              <a:rPr lang="en-CA" sz="1100" dirty="0" err="1">
                <a:solidFill>
                  <a:srgbClr val="000000"/>
                </a:solidFill>
              </a:rPr>
              <a:t>mapNotEmptyStringLength.get</a:t>
            </a:r>
            <a:r>
              <a:rPr lang="en-CA" sz="1100" dirty="0">
                <a:solidFill>
                  <a:srgbClr val="000000"/>
                </a:solidFill>
              </a:rPr>
              <a:t>());</a:t>
            </a:r>
          </a:p>
          <a:p>
            <a:pPr marL="0" indent="0">
              <a:buNone/>
            </a:pPr>
            <a:endParaRPr lang="en-CA" sz="1100" dirty="0">
              <a:solidFill>
                <a:srgbClr val="000000"/>
              </a:solidFill>
            </a:endParaRPr>
          </a:p>
          <a:p>
            <a:pPr marL="0" indent="0">
              <a:buNone/>
            </a:pPr>
            <a:r>
              <a:rPr lang="en-CA" sz="1100" dirty="0">
                <a:solidFill>
                  <a:schemeClr val="tx1"/>
                </a:solidFill>
              </a:rPr>
              <a:t>// </a:t>
            </a:r>
            <a:r>
              <a:rPr lang="en-CA" sz="1100" dirty="0" err="1">
                <a:solidFill>
                  <a:schemeClr val="tx1"/>
                </a:solidFill>
              </a:rPr>
              <a:t>flatMap</a:t>
            </a:r>
            <a:r>
              <a:rPr lang="en-CA" sz="1100" dirty="0">
                <a:solidFill>
                  <a:schemeClr val="tx1"/>
                </a:solidFill>
              </a:rPr>
              <a:t>(), you are in charge of returning the Optional</a:t>
            </a:r>
          </a:p>
          <a:p>
            <a:pPr marL="0" indent="0">
              <a:buNone/>
            </a:pPr>
            <a:r>
              <a:rPr lang="en-CA" sz="1100" dirty="0">
                <a:solidFill>
                  <a:srgbClr val="000000"/>
                </a:solidFill>
              </a:rPr>
              <a:t>Optional&lt;Integer&gt; </a:t>
            </a:r>
            <a:r>
              <a:rPr lang="en-CA" sz="1100" dirty="0" err="1">
                <a:solidFill>
                  <a:srgbClr val="000000"/>
                </a:solidFill>
              </a:rPr>
              <a:t>flatMapEmptyStringLength</a:t>
            </a:r>
            <a:r>
              <a:rPr lang="en-CA" sz="1100" dirty="0">
                <a:solidFill>
                  <a:srgbClr val="000000"/>
                </a:solidFill>
              </a:rPr>
              <a:t> = </a:t>
            </a:r>
            <a:r>
              <a:rPr lang="en-CA" sz="1100" dirty="0" err="1">
                <a:solidFill>
                  <a:srgbClr val="000000"/>
                </a:solidFill>
              </a:rPr>
              <a:t>emptyString.flatMap</a:t>
            </a:r>
            <a:r>
              <a:rPr lang="en-CA" sz="1100" dirty="0">
                <a:solidFill>
                  <a:srgbClr val="000000"/>
                </a:solidFill>
              </a:rPr>
              <a:t>(s -&gt; </a:t>
            </a:r>
            <a:r>
              <a:rPr lang="en-CA" sz="1100" dirty="0" err="1">
                <a:solidFill>
                  <a:srgbClr val="000000"/>
                </a:solidFill>
              </a:rPr>
              <a:t>Optional.of</a:t>
            </a:r>
            <a:r>
              <a:rPr lang="en-CA" sz="1100" dirty="0">
                <a:solidFill>
                  <a:srgbClr val="000000"/>
                </a:solidFill>
              </a:rPr>
              <a:t>(</a:t>
            </a:r>
            <a:r>
              <a:rPr lang="en-CA" sz="1100" dirty="0" err="1">
                <a:solidFill>
                  <a:srgbClr val="000000"/>
                </a:solidFill>
              </a:rPr>
              <a:t>s.length</a:t>
            </a:r>
            <a:r>
              <a:rPr lang="en-CA" sz="1100" dirty="0">
                <a:solidFill>
                  <a:srgbClr val="000000"/>
                </a:solidFill>
              </a:rPr>
              <a:t>()));</a:t>
            </a:r>
          </a:p>
          <a:p>
            <a:pPr marL="0" indent="0">
              <a:buNone/>
            </a:pPr>
            <a:r>
              <a:rPr lang="en-CA" sz="1100" dirty="0" err="1">
                <a:solidFill>
                  <a:srgbClr val="000000"/>
                </a:solidFill>
              </a:rPr>
              <a:t>Assert.assertTrue</a:t>
            </a:r>
            <a:r>
              <a:rPr lang="en-CA" sz="1100" dirty="0">
                <a:solidFill>
                  <a:srgbClr val="000000"/>
                </a:solidFill>
              </a:rPr>
              <a:t>(!</a:t>
            </a:r>
            <a:r>
              <a:rPr lang="en-CA" sz="1100" dirty="0" err="1">
                <a:solidFill>
                  <a:srgbClr val="000000"/>
                </a:solidFill>
              </a:rPr>
              <a:t>flatMapEmptyStringLength.isPresent</a:t>
            </a:r>
            <a:r>
              <a:rPr lang="en-CA" sz="1100" dirty="0">
                <a:solidFill>
                  <a:srgbClr val="000000"/>
                </a:solidFill>
              </a:rPr>
              <a:t>());</a:t>
            </a:r>
          </a:p>
          <a:p>
            <a:pPr marL="0" indent="0">
              <a:buNone/>
            </a:pPr>
            <a:r>
              <a:rPr lang="en-CA" sz="1100" dirty="0">
                <a:solidFill>
                  <a:srgbClr val="000000"/>
                </a:solidFill>
              </a:rPr>
              <a:t>Optional&lt;Integer&gt; </a:t>
            </a:r>
            <a:r>
              <a:rPr lang="en-CA" sz="1100" dirty="0" err="1">
                <a:solidFill>
                  <a:srgbClr val="000000"/>
                </a:solidFill>
              </a:rPr>
              <a:t>flatMapNotEmptyStringLength</a:t>
            </a:r>
            <a:r>
              <a:rPr lang="en-CA" sz="1100" dirty="0">
                <a:solidFill>
                  <a:srgbClr val="000000"/>
                </a:solidFill>
              </a:rPr>
              <a:t> = </a:t>
            </a:r>
            <a:r>
              <a:rPr lang="en-CA" sz="1100" dirty="0" err="1">
                <a:solidFill>
                  <a:srgbClr val="000000"/>
                </a:solidFill>
              </a:rPr>
              <a:t>notEmptyString.flatMap</a:t>
            </a:r>
            <a:r>
              <a:rPr lang="en-CA" sz="1100" dirty="0">
                <a:solidFill>
                  <a:srgbClr val="000000"/>
                </a:solidFill>
              </a:rPr>
              <a:t>(s -&gt; </a:t>
            </a:r>
            <a:r>
              <a:rPr lang="en-CA" sz="1100" dirty="0" err="1">
                <a:solidFill>
                  <a:srgbClr val="000000"/>
                </a:solidFill>
              </a:rPr>
              <a:t>Optional.of</a:t>
            </a:r>
            <a:r>
              <a:rPr lang="en-CA" sz="1100" dirty="0">
                <a:solidFill>
                  <a:srgbClr val="000000"/>
                </a:solidFill>
              </a:rPr>
              <a:t>(</a:t>
            </a:r>
            <a:r>
              <a:rPr lang="en-CA" sz="1100" dirty="0" err="1">
                <a:solidFill>
                  <a:srgbClr val="000000"/>
                </a:solidFill>
              </a:rPr>
              <a:t>s.length</a:t>
            </a:r>
            <a:r>
              <a:rPr lang="en-CA" sz="1100" dirty="0">
                <a:solidFill>
                  <a:srgbClr val="000000"/>
                </a:solidFill>
              </a:rPr>
              <a:t>()));</a:t>
            </a:r>
          </a:p>
          <a:p>
            <a:pPr marL="0" indent="0">
              <a:buNone/>
            </a:pPr>
            <a:r>
              <a:rPr lang="en-CA" sz="1100" dirty="0" err="1">
                <a:solidFill>
                  <a:srgbClr val="000000"/>
                </a:solidFill>
              </a:rPr>
              <a:t>Assert.assertTrue</a:t>
            </a:r>
            <a:r>
              <a:rPr lang="en-CA" sz="1100" dirty="0">
                <a:solidFill>
                  <a:srgbClr val="000000"/>
                </a:solidFill>
              </a:rPr>
              <a:t>(</a:t>
            </a:r>
            <a:r>
              <a:rPr lang="en-CA" sz="1100" dirty="0" err="1">
                <a:solidFill>
                  <a:srgbClr val="000000"/>
                </a:solidFill>
              </a:rPr>
              <a:t>flatMapNotEmptyStringLength.isPresent</a:t>
            </a:r>
            <a:r>
              <a:rPr lang="en-CA" sz="1100" dirty="0">
                <a:solidFill>
                  <a:srgbClr val="000000"/>
                </a:solidFill>
              </a:rPr>
              <a:t>());</a:t>
            </a:r>
          </a:p>
          <a:p>
            <a:pPr marL="0" indent="0">
              <a:buNone/>
            </a:pPr>
            <a:r>
              <a:rPr lang="en-CA" sz="1100" dirty="0" err="1">
                <a:solidFill>
                  <a:srgbClr val="000000"/>
                </a:solidFill>
              </a:rPr>
              <a:t>Assert.assertEquals</a:t>
            </a:r>
            <a:r>
              <a:rPr lang="en-CA" sz="1100" dirty="0">
                <a:solidFill>
                  <a:srgbClr val="000000"/>
                </a:solidFill>
              </a:rPr>
              <a:t>(</a:t>
            </a:r>
            <a:r>
              <a:rPr lang="en-CA" sz="1100" dirty="0" err="1">
                <a:solidFill>
                  <a:srgbClr val="000000"/>
                </a:solidFill>
              </a:rPr>
              <a:t>Integer.valueOf</a:t>
            </a:r>
            <a:r>
              <a:rPr lang="en-CA" sz="1100" dirty="0">
                <a:solidFill>
                  <a:srgbClr val="000000"/>
                </a:solidFill>
              </a:rPr>
              <a:t>(8),</a:t>
            </a:r>
            <a:r>
              <a:rPr lang="en-CA" sz="1100" dirty="0" err="1">
                <a:solidFill>
                  <a:srgbClr val="000000"/>
                </a:solidFill>
              </a:rPr>
              <a:t>flatMapNotEmptyStringLength.get</a:t>
            </a:r>
            <a:r>
              <a:rPr lang="en-CA" sz="1100" dirty="0">
                <a:solidFill>
                  <a:srgbClr val="000000"/>
                </a:solidFill>
              </a:rPr>
              <a:t>());</a:t>
            </a:r>
          </a:p>
          <a:p>
            <a:endParaRPr lang="en-CA" sz="1100" dirty="0" smtClean="0"/>
          </a:p>
          <a:p>
            <a:endParaRPr lang="en-CA" sz="1100" dirty="0" smtClean="0"/>
          </a:p>
          <a:p>
            <a:r>
              <a:rPr lang="en-CA" sz="1100" dirty="0" smtClean="0">
                <a:solidFill>
                  <a:srgbClr val="000000"/>
                </a:solidFill>
              </a:rPr>
              <a:t>Map() </a:t>
            </a:r>
            <a:r>
              <a:rPr lang="en-CA" sz="1100" dirty="0" smtClean="0">
                <a:solidFill>
                  <a:schemeClr val="tx1"/>
                </a:solidFill>
              </a:rPr>
              <a:t>and</a:t>
            </a:r>
            <a:r>
              <a:rPr lang="en-CA" sz="1100" dirty="0" smtClean="0">
                <a:solidFill>
                  <a:srgbClr val="000000"/>
                </a:solidFill>
              </a:rPr>
              <a:t> </a:t>
            </a:r>
            <a:r>
              <a:rPr lang="en-CA" sz="1100" dirty="0" err="1" smtClean="0">
                <a:solidFill>
                  <a:srgbClr val="000000"/>
                </a:solidFill>
              </a:rPr>
              <a:t>flatMap</a:t>
            </a:r>
            <a:r>
              <a:rPr lang="en-CA" sz="1100" dirty="0" smtClean="0">
                <a:solidFill>
                  <a:srgbClr val="000000"/>
                </a:solidFill>
              </a:rPr>
              <a:t>() </a:t>
            </a:r>
            <a:r>
              <a:rPr lang="en-CA" sz="1100" dirty="0" smtClean="0">
                <a:solidFill>
                  <a:schemeClr val="tx1"/>
                </a:solidFill>
              </a:rPr>
              <a:t>do not exist for the primitive flavors of </a:t>
            </a:r>
            <a:r>
              <a:rPr lang="en-CA" sz="1100" dirty="0" smtClean="0">
                <a:solidFill>
                  <a:srgbClr val="000000"/>
                </a:solidFill>
              </a:rPr>
              <a:t>Optional.</a:t>
            </a:r>
            <a:endParaRPr lang="en-US" sz="900" dirty="0">
              <a:solidFill>
                <a:srgbClr val="000000"/>
              </a:solidFill>
            </a:endParaRPr>
          </a:p>
        </p:txBody>
      </p:sp>
    </p:spTree>
    <p:extLst>
      <p:ext uri="{BB962C8B-B14F-4D97-AF65-F5344CB8AC3E}">
        <p14:creationId xmlns:p14="http://schemas.microsoft.com/office/powerpoint/2010/main" val="3064702067"/>
      </p:ext>
    </p:extLst>
  </p:cSld>
  <p:clrMapOvr>
    <a:masterClrMapping/>
  </p:clrMapOvr>
  <p:transition spd="med" advTm="12000"/>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27050" y="374650"/>
            <a:ext cx="8086725" cy="679235"/>
          </a:xfrm>
        </p:spPr>
        <p:txBody>
          <a:bodyPr/>
          <a:lstStyle/>
          <a:p>
            <a:r>
              <a:rPr lang="en-CA" sz="1800" dirty="0" smtClean="0"/>
              <a:t>Topic 4-4 : </a:t>
            </a:r>
            <a:r>
              <a:rPr lang="en-CA" sz="1800" dirty="0"/>
              <a:t>Perform calculations using methods: count(), max(), min(), average(), sum</a:t>
            </a:r>
            <a:r>
              <a:rPr lang="en-CA" sz="1800" dirty="0" smtClean="0"/>
              <a:t>()</a:t>
            </a:r>
            <a:endParaRPr lang="en-US" sz="1800" dirty="0"/>
          </a:p>
        </p:txBody>
      </p:sp>
      <p:sp>
        <p:nvSpPr>
          <p:cNvPr id="87043" name="Rectangle 3"/>
          <p:cNvSpPr>
            <a:spLocks noGrp="1" noChangeArrowheads="1"/>
          </p:cNvSpPr>
          <p:nvPr>
            <p:ph idx="1"/>
          </p:nvPr>
        </p:nvSpPr>
        <p:spPr>
          <a:xfrm>
            <a:off x="524447" y="1060230"/>
            <a:ext cx="8045487" cy="2996865"/>
          </a:xfrm>
        </p:spPr>
        <p:txBody>
          <a:bodyPr/>
          <a:lstStyle/>
          <a:p>
            <a:pPr marL="0" indent="0">
              <a:buNone/>
            </a:pPr>
            <a:r>
              <a:rPr lang="en-CA" sz="900" dirty="0" smtClean="0"/>
              <a:t>Example: </a:t>
            </a:r>
            <a:r>
              <a:rPr lang="en-CA" sz="900" dirty="0" smtClean="0">
                <a:solidFill>
                  <a:srgbClr val="FF0000"/>
                </a:solidFill>
              </a:rPr>
              <a:t>[Note: average(), min(), max() and sum() exist only in </a:t>
            </a:r>
            <a:r>
              <a:rPr lang="en-CA" sz="900" dirty="0" err="1" smtClean="0">
                <a:solidFill>
                  <a:srgbClr val="FF0000"/>
                </a:solidFill>
              </a:rPr>
              <a:t>Int</a:t>
            </a:r>
            <a:r>
              <a:rPr lang="en-CA" sz="900" dirty="0" smtClean="0">
                <a:solidFill>
                  <a:srgbClr val="FF0000"/>
                </a:solidFill>
              </a:rPr>
              <a:t>/Long/</a:t>
            </a:r>
            <a:r>
              <a:rPr lang="en-CA" sz="900" dirty="0" err="1" smtClean="0">
                <a:solidFill>
                  <a:srgbClr val="FF0000"/>
                </a:solidFill>
              </a:rPr>
              <a:t>DoubleStream</a:t>
            </a:r>
            <a:r>
              <a:rPr lang="en-CA" sz="900" dirty="0" smtClean="0">
                <a:solidFill>
                  <a:srgbClr val="FF0000"/>
                </a:solidFill>
              </a:rPr>
              <a:t>]</a:t>
            </a:r>
          </a:p>
          <a:p>
            <a:pPr marL="0" indent="0">
              <a:buNone/>
            </a:pPr>
            <a:r>
              <a:rPr lang="en-CA" sz="900" dirty="0">
                <a:solidFill>
                  <a:srgbClr val="000000"/>
                </a:solidFill>
              </a:rPr>
              <a:t>static void calculation() {</a:t>
            </a:r>
          </a:p>
          <a:p>
            <a:pPr marL="0" indent="0">
              <a:buNone/>
            </a:pPr>
            <a:r>
              <a:rPr lang="en-CA" sz="900" dirty="0" smtClean="0">
                <a:solidFill>
                  <a:srgbClr val="000000"/>
                </a:solidFill>
              </a:rPr>
              <a:t>long </a:t>
            </a:r>
            <a:r>
              <a:rPr lang="en-CA" sz="900" dirty="0">
                <a:solidFill>
                  <a:srgbClr val="000000"/>
                </a:solidFill>
              </a:rPr>
              <a:t>count1 = </a:t>
            </a:r>
            <a:r>
              <a:rPr lang="en-CA" sz="900" dirty="0" err="1">
                <a:solidFill>
                  <a:srgbClr val="000000"/>
                </a:solidFill>
              </a:rPr>
              <a:t>Stream.of</a:t>
            </a:r>
            <a:r>
              <a:rPr lang="en-CA" sz="900" dirty="0">
                <a:solidFill>
                  <a:srgbClr val="000000"/>
                </a:solidFill>
              </a:rPr>
              <a:t>(</a:t>
            </a:r>
            <a:r>
              <a:rPr lang="en-CA" sz="900" dirty="0" err="1">
                <a:solidFill>
                  <a:srgbClr val="000000"/>
                </a:solidFill>
              </a:rPr>
              <a:t>Car.values</a:t>
            </a:r>
            <a:r>
              <a:rPr lang="en-CA" sz="900" dirty="0">
                <a:solidFill>
                  <a:srgbClr val="000000"/>
                </a:solidFill>
              </a:rPr>
              <a:t>()).count();</a:t>
            </a:r>
          </a:p>
          <a:p>
            <a:pPr marL="0" indent="0">
              <a:buNone/>
            </a:pPr>
            <a:r>
              <a:rPr lang="en-CA" sz="900" dirty="0" smtClean="0">
                <a:solidFill>
                  <a:srgbClr val="000000"/>
                </a:solidFill>
              </a:rPr>
              <a:t>long </a:t>
            </a:r>
            <a:r>
              <a:rPr lang="en-CA" sz="900" dirty="0">
                <a:solidFill>
                  <a:srgbClr val="000000"/>
                </a:solidFill>
              </a:rPr>
              <a:t>count2 = </a:t>
            </a:r>
            <a:r>
              <a:rPr lang="en-CA" sz="900" dirty="0" err="1">
                <a:solidFill>
                  <a:srgbClr val="000000"/>
                </a:solidFill>
              </a:rPr>
              <a:t>Stream.of</a:t>
            </a:r>
            <a:r>
              <a:rPr lang="en-CA" sz="900" dirty="0">
                <a:solidFill>
                  <a:srgbClr val="000000"/>
                </a:solidFill>
              </a:rPr>
              <a:t>(</a:t>
            </a:r>
            <a:r>
              <a:rPr lang="en-CA" sz="900" dirty="0" err="1">
                <a:solidFill>
                  <a:srgbClr val="000000"/>
                </a:solidFill>
              </a:rPr>
              <a:t>Car.values</a:t>
            </a:r>
            <a:r>
              <a:rPr lang="en-CA" sz="900" dirty="0">
                <a:solidFill>
                  <a:srgbClr val="000000"/>
                </a:solidFill>
              </a:rPr>
              <a:t>()).</a:t>
            </a:r>
            <a:r>
              <a:rPr lang="en-CA" sz="900" dirty="0" err="1">
                <a:solidFill>
                  <a:srgbClr val="000000"/>
                </a:solidFill>
              </a:rPr>
              <a:t>mapToInt</a:t>
            </a:r>
            <a:r>
              <a:rPr lang="en-CA" sz="900" dirty="0">
                <a:solidFill>
                  <a:srgbClr val="000000"/>
                </a:solidFill>
              </a:rPr>
              <a:t>(Car::</a:t>
            </a:r>
            <a:r>
              <a:rPr lang="en-CA" sz="900" dirty="0" err="1">
                <a:solidFill>
                  <a:srgbClr val="000000"/>
                </a:solidFill>
              </a:rPr>
              <a:t>getYear</a:t>
            </a:r>
            <a:r>
              <a:rPr lang="en-CA" sz="900" dirty="0">
                <a:solidFill>
                  <a:srgbClr val="000000"/>
                </a:solidFill>
              </a:rPr>
              <a:t>).count();</a:t>
            </a:r>
          </a:p>
          <a:p>
            <a:pPr marL="0" indent="0">
              <a:buNone/>
            </a:pPr>
            <a:r>
              <a:rPr lang="en-CA" sz="900" dirty="0" smtClean="0">
                <a:solidFill>
                  <a:srgbClr val="000000"/>
                </a:solidFill>
              </a:rPr>
              <a:t>long </a:t>
            </a:r>
            <a:r>
              <a:rPr lang="en-CA" sz="900" dirty="0">
                <a:solidFill>
                  <a:srgbClr val="000000"/>
                </a:solidFill>
              </a:rPr>
              <a:t>count3 = </a:t>
            </a:r>
            <a:r>
              <a:rPr lang="en-CA" sz="900" dirty="0" err="1">
                <a:solidFill>
                  <a:srgbClr val="000000"/>
                </a:solidFill>
              </a:rPr>
              <a:t>Stream.of</a:t>
            </a:r>
            <a:r>
              <a:rPr lang="en-CA" sz="900" dirty="0">
                <a:solidFill>
                  <a:srgbClr val="000000"/>
                </a:solidFill>
              </a:rPr>
              <a:t>(</a:t>
            </a:r>
            <a:r>
              <a:rPr lang="en-CA" sz="900" dirty="0" err="1">
                <a:solidFill>
                  <a:srgbClr val="000000"/>
                </a:solidFill>
              </a:rPr>
              <a:t>Car.values</a:t>
            </a:r>
            <a:r>
              <a:rPr lang="en-CA" sz="900" dirty="0">
                <a:solidFill>
                  <a:srgbClr val="000000"/>
                </a:solidFill>
              </a:rPr>
              <a:t>()).collect(</a:t>
            </a:r>
            <a:r>
              <a:rPr lang="en-CA" sz="900" dirty="0" err="1">
                <a:solidFill>
                  <a:srgbClr val="000000"/>
                </a:solidFill>
              </a:rPr>
              <a:t>Collectors.counting</a:t>
            </a:r>
            <a:r>
              <a:rPr lang="en-CA" sz="900" dirty="0">
                <a:solidFill>
                  <a:srgbClr val="000000"/>
                </a:solidFill>
              </a:rPr>
              <a:t>());</a:t>
            </a:r>
          </a:p>
          <a:p>
            <a:pPr marL="0" indent="0">
              <a:buNone/>
            </a:pPr>
            <a:endParaRPr lang="en-CA" sz="900" dirty="0">
              <a:solidFill>
                <a:srgbClr val="000000"/>
              </a:solidFill>
            </a:endParaRPr>
          </a:p>
          <a:p>
            <a:pPr marL="0" indent="0">
              <a:buNone/>
            </a:pPr>
            <a:r>
              <a:rPr lang="en-CA" sz="900" dirty="0" smtClean="0">
                <a:solidFill>
                  <a:srgbClr val="000000"/>
                </a:solidFill>
              </a:rPr>
              <a:t>Optional&lt;Integer</a:t>
            </a:r>
            <a:r>
              <a:rPr lang="en-CA" sz="900" dirty="0">
                <a:solidFill>
                  <a:srgbClr val="000000"/>
                </a:solidFill>
              </a:rPr>
              <a:t>&gt; max = </a:t>
            </a:r>
            <a:r>
              <a:rPr lang="en-CA" sz="900" dirty="0" err="1">
                <a:solidFill>
                  <a:srgbClr val="000000"/>
                </a:solidFill>
              </a:rPr>
              <a:t>Stream.of</a:t>
            </a:r>
            <a:r>
              <a:rPr lang="en-CA" sz="900" dirty="0">
                <a:solidFill>
                  <a:srgbClr val="000000"/>
                </a:solidFill>
              </a:rPr>
              <a:t>(</a:t>
            </a:r>
            <a:r>
              <a:rPr lang="en-CA" sz="900" dirty="0" err="1">
                <a:solidFill>
                  <a:srgbClr val="000000"/>
                </a:solidFill>
              </a:rPr>
              <a:t>Car.values</a:t>
            </a:r>
            <a:r>
              <a:rPr lang="en-CA" sz="900" dirty="0">
                <a:solidFill>
                  <a:srgbClr val="000000"/>
                </a:solidFill>
              </a:rPr>
              <a:t>()).map(a -&gt; </a:t>
            </a:r>
            <a:r>
              <a:rPr lang="en-CA" sz="900" dirty="0" err="1">
                <a:solidFill>
                  <a:srgbClr val="000000"/>
                </a:solidFill>
              </a:rPr>
              <a:t>a.getYear</a:t>
            </a:r>
            <a:r>
              <a:rPr lang="en-CA" sz="900" dirty="0" smtClean="0">
                <a:solidFill>
                  <a:srgbClr val="000000"/>
                </a:solidFill>
              </a:rPr>
              <a:t>()).max(</a:t>
            </a:r>
            <a:r>
              <a:rPr lang="en-CA" sz="900" dirty="0" err="1" smtClean="0">
                <a:solidFill>
                  <a:srgbClr val="000000"/>
                </a:solidFill>
              </a:rPr>
              <a:t>Comparator.naturalOrder</a:t>
            </a:r>
            <a:r>
              <a:rPr lang="en-CA" sz="900" dirty="0">
                <a:solidFill>
                  <a:srgbClr val="000000"/>
                </a:solidFill>
              </a:rPr>
              <a:t>()); </a:t>
            </a:r>
            <a:r>
              <a:rPr lang="en-CA" sz="900" dirty="0">
                <a:solidFill>
                  <a:schemeClr val="tx1"/>
                </a:solidFill>
              </a:rPr>
              <a:t>// </a:t>
            </a:r>
            <a:r>
              <a:rPr lang="en-CA" sz="900" dirty="0" smtClean="0">
                <a:solidFill>
                  <a:schemeClr val="tx1"/>
                </a:solidFill>
              </a:rPr>
              <a:t>stream of Comparable, same </a:t>
            </a:r>
            <a:r>
              <a:rPr lang="en-CA" sz="900" dirty="0">
                <a:solidFill>
                  <a:schemeClr val="tx1"/>
                </a:solidFill>
              </a:rPr>
              <a:t>for min()</a:t>
            </a:r>
          </a:p>
          <a:p>
            <a:pPr marL="0" indent="0">
              <a:buNone/>
            </a:pPr>
            <a:r>
              <a:rPr lang="en-CA" sz="900" dirty="0" smtClean="0">
                <a:solidFill>
                  <a:srgbClr val="000000"/>
                </a:solidFill>
              </a:rPr>
              <a:t>Optional&lt;Integer</a:t>
            </a:r>
            <a:r>
              <a:rPr lang="en-CA" sz="900" dirty="0">
                <a:solidFill>
                  <a:srgbClr val="000000"/>
                </a:solidFill>
              </a:rPr>
              <a:t>&gt; max2 = </a:t>
            </a:r>
            <a:r>
              <a:rPr lang="en-CA" sz="900" dirty="0" err="1">
                <a:solidFill>
                  <a:srgbClr val="000000"/>
                </a:solidFill>
              </a:rPr>
              <a:t>Stream.of</a:t>
            </a:r>
            <a:r>
              <a:rPr lang="en-CA" sz="900" dirty="0">
                <a:solidFill>
                  <a:srgbClr val="000000"/>
                </a:solidFill>
              </a:rPr>
              <a:t>(</a:t>
            </a:r>
            <a:r>
              <a:rPr lang="en-CA" sz="900" dirty="0" err="1">
                <a:solidFill>
                  <a:srgbClr val="000000"/>
                </a:solidFill>
              </a:rPr>
              <a:t>Car.values</a:t>
            </a:r>
            <a:r>
              <a:rPr lang="en-CA" sz="900" dirty="0">
                <a:solidFill>
                  <a:srgbClr val="000000"/>
                </a:solidFill>
              </a:rPr>
              <a:t>()).map(a -&gt; </a:t>
            </a:r>
            <a:r>
              <a:rPr lang="en-CA" sz="900" dirty="0" err="1">
                <a:solidFill>
                  <a:srgbClr val="000000"/>
                </a:solidFill>
              </a:rPr>
              <a:t>a.getYear</a:t>
            </a:r>
            <a:r>
              <a:rPr lang="en-CA" sz="900" dirty="0" smtClean="0">
                <a:solidFill>
                  <a:srgbClr val="000000"/>
                </a:solidFill>
              </a:rPr>
              <a:t>()).collect(</a:t>
            </a:r>
            <a:r>
              <a:rPr lang="en-CA" sz="900" dirty="0" err="1" smtClean="0">
                <a:solidFill>
                  <a:srgbClr val="000000"/>
                </a:solidFill>
              </a:rPr>
              <a:t>Collectors.maxBy</a:t>
            </a:r>
            <a:r>
              <a:rPr lang="en-CA" sz="900" dirty="0" smtClean="0">
                <a:solidFill>
                  <a:srgbClr val="000000"/>
                </a:solidFill>
              </a:rPr>
              <a:t>(</a:t>
            </a:r>
            <a:r>
              <a:rPr lang="en-CA" sz="900" dirty="0" err="1" smtClean="0">
                <a:solidFill>
                  <a:srgbClr val="000000"/>
                </a:solidFill>
              </a:rPr>
              <a:t>Comparator.naturalOrder</a:t>
            </a:r>
            <a:r>
              <a:rPr lang="en-CA" sz="900" dirty="0">
                <a:solidFill>
                  <a:srgbClr val="000000"/>
                </a:solidFill>
              </a:rPr>
              <a:t>()));</a:t>
            </a:r>
          </a:p>
          <a:p>
            <a:pPr marL="0" indent="0">
              <a:buNone/>
            </a:pPr>
            <a:r>
              <a:rPr lang="en-CA" sz="900" dirty="0" smtClean="0">
                <a:solidFill>
                  <a:srgbClr val="000000"/>
                </a:solidFill>
              </a:rPr>
              <a:t>Optional&lt;Car</a:t>
            </a:r>
            <a:r>
              <a:rPr lang="en-CA" sz="900" dirty="0">
                <a:solidFill>
                  <a:srgbClr val="000000"/>
                </a:solidFill>
              </a:rPr>
              <a:t>&gt; max3 = </a:t>
            </a:r>
            <a:r>
              <a:rPr lang="en-CA" sz="900" dirty="0" err="1">
                <a:solidFill>
                  <a:srgbClr val="000000"/>
                </a:solidFill>
              </a:rPr>
              <a:t>Stream.of</a:t>
            </a:r>
            <a:r>
              <a:rPr lang="en-CA" sz="900" dirty="0">
                <a:solidFill>
                  <a:srgbClr val="000000"/>
                </a:solidFill>
              </a:rPr>
              <a:t>(</a:t>
            </a:r>
            <a:r>
              <a:rPr lang="en-CA" sz="900" dirty="0" err="1">
                <a:solidFill>
                  <a:srgbClr val="000000"/>
                </a:solidFill>
              </a:rPr>
              <a:t>Car.values</a:t>
            </a:r>
            <a:r>
              <a:rPr lang="en-CA" sz="900" dirty="0">
                <a:solidFill>
                  <a:srgbClr val="000000"/>
                </a:solidFill>
              </a:rPr>
              <a:t>()).</a:t>
            </a:r>
            <a:r>
              <a:rPr lang="en-CA" sz="900" dirty="0" smtClean="0">
                <a:solidFill>
                  <a:srgbClr val="000000"/>
                </a:solidFill>
              </a:rPr>
              <a:t>collect(</a:t>
            </a:r>
            <a:r>
              <a:rPr lang="en-CA" sz="900" dirty="0" err="1" smtClean="0">
                <a:solidFill>
                  <a:srgbClr val="000000"/>
                </a:solidFill>
              </a:rPr>
              <a:t>Collectors.maxBy</a:t>
            </a:r>
            <a:r>
              <a:rPr lang="en-CA" sz="900" dirty="0" smtClean="0">
                <a:solidFill>
                  <a:srgbClr val="000000"/>
                </a:solidFill>
              </a:rPr>
              <a:t>(</a:t>
            </a:r>
            <a:r>
              <a:rPr lang="en-CA" sz="900" dirty="0" err="1" smtClean="0">
                <a:solidFill>
                  <a:srgbClr val="000000"/>
                </a:solidFill>
              </a:rPr>
              <a:t>Comparator.comparing</a:t>
            </a:r>
            <a:r>
              <a:rPr lang="en-CA" sz="900" dirty="0" smtClean="0">
                <a:solidFill>
                  <a:srgbClr val="000000"/>
                </a:solidFill>
              </a:rPr>
              <a:t>(Car</a:t>
            </a:r>
            <a:r>
              <a:rPr lang="en-CA" sz="900" dirty="0">
                <a:solidFill>
                  <a:srgbClr val="000000"/>
                </a:solidFill>
              </a:rPr>
              <a:t>::</a:t>
            </a:r>
            <a:r>
              <a:rPr lang="en-CA" sz="900" dirty="0" err="1">
                <a:solidFill>
                  <a:srgbClr val="000000"/>
                </a:solidFill>
              </a:rPr>
              <a:t>getYear</a:t>
            </a:r>
            <a:r>
              <a:rPr lang="en-CA" sz="900" dirty="0">
                <a:solidFill>
                  <a:srgbClr val="000000"/>
                </a:solidFill>
              </a:rPr>
              <a:t>)));</a:t>
            </a:r>
          </a:p>
          <a:p>
            <a:pPr marL="0" indent="0">
              <a:buNone/>
            </a:pPr>
            <a:r>
              <a:rPr lang="en-CA" sz="900" dirty="0" err="1" smtClean="0">
                <a:solidFill>
                  <a:srgbClr val="000000"/>
                </a:solidFill>
              </a:rPr>
              <a:t>OptionalInt</a:t>
            </a:r>
            <a:r>
              <a:rPr lang="en-CA" sz="900" dirty="0" smtClean="0">
                <a:solidFill>
                  <a:srgbClr val="000000"/>
                </a:solidFill>
              </a:rPr>
              <a:t> </a:t>
            </a:r>
            <a:r>
              <a:rPr lang="en-CA" sz="900" dirty="0">
                <a:solidFill>
                  <a:srgbClr val="000000"/>
                </a:solidFill>
              </a:rPr>
              <a:t>max4 = </a:t>
            </a:r>
            <a:r>
              <a:rPr lang="en-CA" sz="900" dirty="0" err="1">
                <a:solidFill>
                  <a:srgbClr val="000000"/>
                </a:solidFill>
              </a:rPr>
              <a:t>Stream.of</a:t>
            </a:r>
            <a:r>
              <a:rPr lang="en-CA" sz="900" dirty="0">
                <a:solidFill>
                  <a:srgbClr val="000000"/>
                </a:solidFill>
              </a:rPr>
              <a:t>(</a:t>
            </a:r>
            <a:r>
              <a:rPr lang="en-CA" sz="900" dirty="0" err="1">
                <a:solidFill>
                  <a:srgbClr val="000000"/>
                </a:solidFill>
              </a:rPr>
              <a:t>Car.values</a:t>
            </a:r>
            <a:r>
              <a:rPr lang="en-CA" sz="900" dirty="0">
                <a:solidFill>
                  <a:srgbClr val="000000"/>
                </a:solidFill>
              </a:rPr>
              <a:t>()).</a:t>
            </a:r>
            <a:r>
              <a:rPr lang="en-CA" sz="900" dirty="0" err="1">
                <a:solidFill>
                  <a:srgbClr val="000000"/>
                </a:solidFill>
              </a:rPr>
              <a:t>mapToInt</a:t>
            </a:r>
            <a:r>
              <a:rPr lang="en-CA" sz="900" dirty="0">
                <a:solidFill>
                  <a:srgbClr val="000000"/>
                </a:solidFill>
              </a:rPr>
              <a:t>(Car::</a:t>
            </a:r>
            <a:r>
              <a:rPr lang="en-CA" sz="900" dirty="0" err="1">
                <a:solidFill>
                  <a:srgbClr val="000000"/>
                </a:solidFill>
              </a:rPr>
              <a:t>getYear</a:t>
            </a:r>
            <a:r>
              <a:rPr lang="en-CA" sz="900" dirty="0">
                <a:solidFill>
                  <a:srgbClr val="000000"/>
                </a:solidFill>
              </a:rPr>
              <a:t>).max</a:t>
            </a:r>
            <a:r>
              <a:rPr lang="en-CA" sz="900" dirty="0" smtClean="0">
                <a:solidFill>
                  <a:srgbClr val="000000"/>
                </a:solidFill>
              </a:rPr>
              <a:t>();</a:t>
            </a:r>
          </a:p>
          <a:p>
            <a:pPr marL="0" indent="0">
              <a:buNone/>
            </a:pPr>
            <a:endParaRPr lang="en-CA" sz="900" dirty="0">
              <a:solidFill>
                <a:srgbClr val="000000"/>
              </a:solidFill>
            </a:endParaRPr>
          </a:p>
          <a:p>
            <a:pPr marL="0" indent="0">
              <a:buNone/>
            </a:pPr>
            <a:r>
              <a:rPr lang="en-CA" sz="900" dirty="0" smtClean="0">
                <a:solidFill>
                  <a:srgbClr val="000000"/>
                </a:solidFill>
              </a:rPr>
              <a:t>intsum1 </a:t>
            </a:r>
            <a:r>
              <a:rPr lang="en-CA" sz="900" dirty="0">
                <a:solidFill>
                  <a:srgbClr val="000000"/>
                </a:solidFill>
              </a:rPr>
              <a:t>= </a:t>
            </a:r>
            <a:r>
              <a:rPr lang="en-CA" sz="900" dirty="0" err="1">
                <a:solidFill>
                  <a:srgbClr val="000000"/>
                </a:solidFill>
              </a:rPr>
              <a:t>Stream.of</a:t>
            </a:r>
            <a:r>
              <a:rPr lang="en-CA" sz="900" dirty="0">
                <a:solidFill>
                  <a:srgbClr val="000000"/>
                </a:solidFill>
              </a:rPr>
              <a:t>(</a:t>
            </a:r>
            <a:r>
              <a:rPr lang="en-CA" sz="900" dirty="0" err="1">
                <a:solidFill>
                  <a:srgbClr val="000000"/>
                </a:solidFill>
              </a:rPr>
              <a:t>Car.values</a:t>
            </a:r>
            <a:r>
              <a:rPr lang="en-CA" sz="900" dirty="0">
                <a:solidFill>
                  <a:srgbClr val="000000"/>
                </a:solidFill>
              </a:rPr>
              <a:t>()).</a:t>
            </a:r>
            <a:r>
              <a:rPr lang="en-CA" sz="900" dirty="0" smtClean="0">
                <a:solidFill>
                  <a:srgbClr val="000000"/>
                </a:solidFill>
              </a:rPr>
              <a:t>collect(</a:t>
            </a:r>
            <a:r>
              <a:rPr lang="en-CA" sz="900" dirty="0" err="1" smtClean="0">
                <a:solidFill>
                  <a:srgbClr val="000000"/>
                </a:solidFill>
              </a:rPr>
              <a:t>Collectors.summingInt</a:t>
            </a:r>
            <a:r>
              <a:rPr lang="en-CA" sz="900" dirty="0" smtClean="0">
                <a:solidFill>
                  <a:srgbClr val="000000"/>
                </a:solidFill>
              </a:rPr>
              <a:t>(a </a:t>
            </a:r>
            <a:r>
              <a:rPr lang="en-CA" sz="900" dirty="0">
                <a:solidFill>
                  <a:srgbClr val="000000"/>
                </a:solidFill>
              </a:rPr>
              <a:t>-&gt; </a:t>
            </a:r>
            <a:r>
              <a:rPr lang="en-CA" sz="900" dirty="0" err="1">
                <a:solidFill>
                  <a:srgbClr val="000000"/>
                </a:solidFill>
              </a:rPr>
              <a:t>a.getYear</a:t>
            </a:r>
            <a:r>
              <a:rPr lang="en-CA" sz="900" dirty="0">
                <a:solidFill>
                  <a:srgbClr val="000000"/>
                </a:solidFill>
              </a:rPr>
              <a:t>())); </a:t>
            </a:r>
            <a:r>
              <a:rPr lang="en-CA" sz="900" dirty="0">
                <a:solidFill>
                  <a:schemeClr val="tx1"/>
                </a:solidFill>
              </a:rPr>
              <a:t>// </a:t>
            </a:r>
            <a:r>
              <a:rPr lang="en-CA" sz="900" dirty="0" err="1" smtClean="0">
                <a:solidFill>
                  <a:schemeClr val="tx1"/>
                </a:solidFill>
              </a:rPr>
              <a:t>ToIntFunction</a:t>
            </a:r>
            <a:endParaRPr lang="en-CA" sz="900" dirty="0">
              <a:solidFill>
                <a:schemeClr val="tx1"/>
              </a:solidFill>
            </a:endParaRPr>
          </a:p>
          <a:p>
            <a:pPr marL="0" indent="0">
              <a:buNone/>
            </a:pPr>
            <a:r>
              <a:rPr lang="en-CA" sz="900" dirty="0" err="1" smtClean="0">
                <a:solidFill>
                  <a:srgbClr val="000000"/>
                </a:solidFill>
              </a:rPr>
              <a:t>int</a:t>
            </a:r>
            <a:r>
              <a:rPr lang="en-CA" sz="900" dirty="0" smtClean="0">
                <a:solidFill>
                  <a:srgbClr val="000000"/>
                </a:solidFill>
              </a:rPr>
              <a:t> </a:t>
            </a:r>
            <a:r>
              <a:rPr lang="en-CA" sz="900" dirty="0">
                <a:solidFill>
                  <a:srgbClr val="000000"/>
                </a:solidFill>
              </a:rPr>
              <a:t>sum2 = </a:t>
            </a:r>
            <a:r>
              <a:rPr lang="en-CA" sz="900" dirty="0" err="1">
                <a:solidFill>
                  <a:srgbClr val="000000"/>
                </a:solidFill>
              </a:rPr>
              <a:t>Stream.of</a:t>
            </a:r>
            <a:r>
              <a:rPr lang="en-CA" sz="900" dirty="0">
                <a:solidFill>
                  <a:srgbClr val="000000"/>
                </a:solidFill>
              </a:rPr>
              <a:t>(</a:t>
            </a:r>
            <a:r>
              <a:rPr lang="en-CA" sz="900" dirty="0" err="1">
                <a:solidFill>
                  <a:srgbClr val="000000"/>
                </a:solidFill>
              </a:rPr>
              <a:t>Car.values</a:t>
            </a:r>
            <a:r>
              <a:rPr lang="en-CA" sz="900" dirty="0">
                <a:solidFill>
                  <a:srgbClr val="000000"/>
                </a:solidFill>
              </a:rPr>
              <a:t>()).</a:t>
            </a:r>
            <a:r>
              <a:rPr lang="en-CA" sz="900" dirty="0" err="1">
                <a:solidFill>
                  <a:srgbClr val="000000"/>
                </a:solidFill>
              </a:rPr>
              <a:t>mapToInt</a:t>
            </a:r>
            <a:r>
              <a:rPr lang="en-CA" sz="900" dirty="0">
                <a:solidFill>
                  <a:srgbClr val="000000"/>
                </a:solidFill>
              </a:rPr>
              <a:t>(Car::</a:t>
            </a:r>
            <a:r>
              <a:rPr lang="en-CA" sz="900" dirty="0" err="1">
                <a:solidFill>
                  <a:srgbClr val="000000"/>
                </a:solidFill>
              </a:rPr>
              <a:t>getYear</a:t>
            </a:r>
            <a:r>
              <a:rPr lang="en-CA" sz="900" dirty="0">
                <a:solidFill>
                  <a:srgbClr val="000000"/>
                </a:solidFill>
              </a:rPr>
              <a:t>).sum</a:t>
            </a:r>
            <a:r>
              <a:rPr lang="en-CA" sz="900" dirty="0" smtClean="0">
                <a:solidFill>
                  <a:srgbClr val="000000"/>
                </a:solidFill>
              </a:rPr>
              <a:t>();</a:t>
            </a:r>
          </a:p>
          <a:p>
            <a:pPr marL="0" indent="0">
              <a:buNone/>
            </a:pPr>
            <a:endParaRPr lang="en-CA" sz="900" dirty="0">
              <a:solidFill>
                <a:srgbClr val="000000"/>
              </a:solidFill>
            </a:endParaRPr>
          </a:p>
          <a:p>
            <a:pPr marL="0" indent="0">
              <a:buNone/>
            </a:pPr>
            <a:r>
              <a:rPr lang="en-CA" sz="900" dirty="0" smtClean="0">
                <a:solidFill>
                  <a:srgbClr val="000000"/>
                </a:solidFill>
              </a:rPr>
              <a:t>double </a:t>
            </a:r>
            <a:r>
              <a:rPr lang="en-CA" sz="900" dirty="0">
                <a:solidFill>
                  <a:srgbClr val="000000"/>
                </a:solidFill>
              </a:rPr>
              <a:t>average1 = </a:t>
            </a:r>
            <a:r>
              <a:rPr lang="en-CA" sz="900" dirty="0" err="1">
                <a:solidFill>
                  <a:srgbClr val="000000"/>
                </a:solidFill>
              </a:rPr>
              <a:t>Stream.of</a:t>
            </a:r>
            <a:r>
              <a:rPr lang="en-CA" sz="900" dirty="0">
                <a:solidFill>
                  <a:srgbClr val="000000"/>
                </a:solidFill>
              </a:rPr>
              <a:t>(</a:t>
            </a:r>
            <a:r>
              <a:rPr lang="en-CA" sz="900" dirty="0" err="1">
                <a:solidFill>
                  <a:srgbClr val="000000"/>
                </a:solidFill>
              </a:rPr>
              <a:t>Car.values</a:t>
            </a:r>
            <a:r>
              <a:rPr lang="en-CA" sz="900" dirty="0">
                <a:solidFill>
                  <a:srgbClr val="000000"/>
                </a:solidFill>
              </a:rPr>
              <a:t>()).</a:t>
            </a:r>
            <a:r>
              <a:rPr lang="en-CA" sz="900" dirty="0" smtClean="0">
                <a:solidFill>
                  <a:srgbClr val="000000"/>
                </a:solidFill>
              </a:rPr>
              <a:t>collect(</a:t>
            </a:r>
            <a:r>
              <a:rPr lang="en-CA" sz="900" dirty="0" err="1" smtClean="0">
                <a:solidFill>
                  <a:srgbClr val="000000"/>
                </a:solidFill>
              </a:rPr>
              <a:t>Collectors.averagingInt</a:t>
            </a:r>
            <a:r>
              <a:rPr lang="en-CA" sz="900" dirty="0" smtClean="0">
                <a:solidFill>
                  <a:srgbClr val="000000"/>
                </a:solidFill>
              </a:rPr>
              <a:t>(a </a:t>
            </a:r>
            <a:r>
              <a:rPr lang="en-CA" sz="900" dirty="0">
                <a:solidFill>
                  <a:srgbClr val="000000"/>
                </a:solidFill>
              </a:rPr>
              <a:t>-&gt; </a:t>
            </a:r>
            <a:r>
              <a:rPr lang="en-CA" sz="900" dirty="0" err="1">
                <a:solidFill>
                  <a:srgbClr val="000000"/>
                </a:solidFill>
              </a:rPr>
              <a:t>a.getYear</a:t>
            </a:r>
            <a:r>
              <a:rPr lang="en-CA" sz="900" dirty="0">
                <a:solidFill>
                  <a:srgbClr val="000000"/>
                </a:solidFill>
              </a:rPr>
              <a:t>())); </a:t>
            </a:r>
            <a:r>
              <a:rPr lang="en-CA" sz="900" dirty="0">
                <a:solidFill>
                  <a:schemeClr val="tx1"/>
                </a:solidFill>
              </a:rPr>
              <a:t>// </a:t>
            </a:r>
            <a:r>
              <a:rPr lang="en-CA" sz="900" dirty="0" err="1" smtClean="0">
                <a:solidFill>
                  <a:schemeClr val="tx1"/>
                </a:solidFill>
              </a:rPr>
              <a:t>ToIntFunction</a:t>
            </a:r>
            <a:endParaRPr lang="en-CA" sz="900" dirty="0">
              <a:solidFill>
                <a:schemeClr val="tx1"/>
              </a:solidFill>
            </a:endParaRPr>
          </a:p>
          <a:p>
            <a:pPr marL="0" indent="0">
              <a:buNone/>
            </a:pPr>
            <a:r>
              <a:rPr lang="en-CA" sz="900" dirty="0" err="1" smtClean="0">
                <a:solidFill>
                  <a:srgbClr val="000000"/>
                </a:solidFill>
              </a:rPr>
              <a:t>OptionalDouble</a:t>
            </a:r>
            <a:r>
              <a:rPr lang="en-CA" sz="900" dirty="0" smtClean="0">
                <a:solidFill>
                  <a:srgbClr val="000000"/>
                </a:solidFill>
              </a:rPr>
              <a:t> </a:t>
            </a:r>
            <a:r>
              <a:rPr lang="en-CA" sz="900" dirty="0">
                <a:solidFill>
                  <a:srgbClr val="000000"/>
                </a:solidFill>
              </a:rPr>
              <a:t>average2 = </a:t>
            </a:r>
            <a:r>
              <a:rPr lang="en-CA" sz="900" dirty="0" err="1">
                <a:solidFill>
                  <a:srgbClr val="000000"/>
                </a:solidFill>
              </a:rPr>
              <a:t>Stream.of</a:t>
            </a:r>
            <a:r>
              <a:rPr lang="en-CA" sz="900" dirty="0">
                <a:solidFill>
                  <a:srgbClr val="000000"/>
                </a:solidFill>
              </a:rPr>
              <a:t>(</a:t>
            </a:r>
            <a:r>
              <a:rPr lang="en-CA" sz="900" dirty="0" err="1">
                <a:solidFill>
                  <a:srgbClr val="000000"/>
                </a:solidFill>
              </a:rPr>
              <a:t>Car.values</a:t>
            </a:r>
            <a:r>
              <a:rPr lang="en-CA" sz="900" dirty="0">
                <a:solidFill>
                  <a:srgbClr val="000000"/>
                </a:solidFill>
              </a:rPr>
              <a:t>()).</a:t>
            </a:r>
            <a:r>
              <a:rPr lang="en-CA" sz="900" dirty="0" err="1">
                <a:solidFill>
                  <a:srgbClr val="000000"/>
                </a:solidFill>
              </a:rPr>
              <a:t>mapToInt</a:t>
            </a:r>
            <a:r>
              <a:rPr lang="en-CA" sz="900" dirty="0">
                <a:solidFill>
                  <a:srgbClr val="000000"/>
                </a:solidFill>
              </a:rPr>
              <a:t>(Car::</a:t>
            </a:r>
            <a:r>
              <a:rPr lang="en-CA" sz="900" dirty="0" err="1">
                <a:solidFill>
                  <a:srgbClr val="000000"/>
                </a:solidFill>
              </a:rPr>
              <a:t>getYear</a:t>
            </a:r>
            <a:r>
              <a:rPr lang="en-CA" sz="900" dirty="0">
                <a:solidFill>
                  <a:srgbClr val="000000"/>
                </a:solidFill>
              </a:rPr>
              <a:t>).average</a:t>
            </a:r>
            <a:r>
              <a:rPr lang="en-CA" sz="900" dirty="0" smtClean="0">
                <a:solidFill>
                  <a:srgbClr val="000000"/>
                </a:solidFill>
              </a:rPr>
              <a:t>();</a:t>
            </a:r>
          </a:p>
          <a:p>
            <a:pPr marL="0" indent="0">
              <a:buNone/>
            </a:pPr>
            <a:r>
              <a:rPr lang="en-CA" sz="900" dirty="0" smtClean="0">
                <a:solidFill>
                  <a:srgbClr val="000000"/>
                </a:solidFill>
              </a:rPr>
              <a:t>}</a:t>
            </a:r>
          </a:p>
        </p:txBody>
      </p:sp>
      <p:graphicFrame>
        <p:nvGraphicFramePr>
          <p:cNvPr id="4" name="Table 3"/>
          <p:cNvGraphicFramePr>
            <a:graphicFrameLocks noGrp="1"/>
          </p:cNvGraphicFramePr>
          <p:nvPr>
            <p:extLst>
              <p:ext uri="{D42A27DB-BD31-4B8C-83A1-F6EECF244321}">
                <p14:modId xmlns:p14="http://schemas.microsoft.com/office/powerpoint/2010/main" val="3305859621"/>
              </p:ext>
            </p:extLst>
          </p:nvPr>
        </p:nvGraphicFramePr>
        <p:xfrm>
          <a:off x="612677" y="4103996"/>
          <a:ext cx="7936520" cy="2240280"/>
        </p:xfrm>
        <a:graphic>
          <a:graphicData uri="http://schemas.openxmlformats.org/drawingml/2006/table">
            <a:tbl>
              <a:tblPr firstRow="1" bandRow="1">
                <a:tableStyleId>{5C22544A-7EE6-4342-B048-85BDC9FD1C3A}</a:tableStyleId>
              </a:tblPr>
              <a:tblGrid>
                <a:gridCol w="3285462"/>
                <a:gridCol w="4651058"/>
              </a:tblGrid>
              <a:tr h="0">
                <a:tc>
                  <a:txBody>
                    <a:bodyPr/>
                    <a:lstStyle/>
                    <a:p>
                      <a:pPr algn="ctr"/>
                      <a:r>
                        <a:rPr lang="en-US" sz="900" dirty="0" smtClean="0"/>
                        <a:t>Signature</a:t>
                      </a:r>
                      <a:endParaRPr lang="en-US" sz="900" dirty="0"/>
                    </a:p>
                  </a:txBody>
                  <a:tcPr/>
                </a:tc>
                <a:tc>
                  <a:txBody>
                    <a:bodyPr/>
                    <a:lstStyle/>
                    <a:p>
                      <a:pPr algn="ctr"/>
                      <a:r>
                        <a:rPr lang="en-US" sz="900" dirty="0" smtClean="0"/>
                        <a:t>Description</a:t>
                      </a:r>
                      <a:endParaRPr lang="en-US" sz="900" dirty="0"/>
                    </a:p>
                  </a:txBody>
                  <a:tcPr/>
                </a:tc>
              </a:tr>
              <a:tr h="0">
                <a:tc>
                  <a:txBody>
                    <a:bodyPr/>
                    <a:lstStyle/>
                    <a:p>
                      <a:r>
                        <a:rPr lang="en-CA" sz="900" b="0" i="0" u="none" strike="noStrike" kern="1200" baseline="0" dirty="0" smtClean="0">
                          <a:solidFill>
                            <a:schemeClr val="dk1"/>
                          </a:solidFill>
                          <a:latin typeface="+mn-lt"/>
                          <a:ea typeface="+mn-ea"/>
                          <a:cs typeface="+mn-cs"/>
                        </a:rPr>
                        <a:t>long </a:t>
                      </a:r>
                      <a:r>
                        <a:rPr lang="en-CA" sz="900" b="0" i="0" u="none" strike="noStrike" kern="1200" baseline="0" dirty="0" err="1" smtClean="0">
                          <a:solidFill>
                            <a:schemeClr val="dk1"/>
                          </a:solidFill>
                          <a:latin typeface="+mn-lt"/>
                          <a:ea typeface="+mn-ea"/>
                          <a:cs typeface="+mn-cs"/>
                        </a:rPr>
                        <a:t>Stream.count</a:t>
                      </a:r>
                      <a:r>
                        <a:rPr lang="en-CA" sz="900" b="0" i="0" u="none" strike="noStrike" kern="1200" baseline="0" dirty="0" smtClean="0">
                          <a:solidFill>
                            <a:schemeClr val="dk1"/>
                          </a:solidFill>
                          <a:latin typeface="+mn-lt"/>
                          <a:ea typeface="+mn-ea"/>
                          <a:cs typeface="+mn-cs"/>
                        </a:rPr>
                        <a:t>()</a:t>
                      </a:r>
                      <a:endParaRPr lang="en-US" sz="900" dirty="0"/>
                    </a:p>
                  </a:txBody>
                  <a:tcPr/>
                </a:tc>
                <a:tc>
                  <a:txBody>
                    <a:bodyPr/>
                    <a:lstStyle/>
                    <a:p>
                      <a:r>
                        <a:rPr lang="en-CA" sz="900" b="0" i="0" u="none" strike="noStrike" kern="1200" baseline="0" dirty="0" smtClean="0">
                          <a:solidFill>
                            <a:schemeClr val="dk1"/>
                          </a:solidFill>
                          <a:latin typeface="+mn-lt"/>
                          <a:ea typeface="+mn-ea"/>
                          <a:cs typeface="+mn-cs"/>
                        </a:rPr>
                        <a:t>Returns the number of elements in a stream. The operation returns a long.</a:t>
                      </a:r>
                      <a:endParaRPr lang="en-US" sz="900" dirty="0"/>
                    </a:p>
                  </a:txBody>
                  <a:tcPr/>
                </a:tc>
              </a:tr>
              <a:tr h="525709">
                <a:tc>
                  <a:txBody>
                    <a:bodyPr/>
                    <a:lstStyle/>
                    <a:p>
                      <a:r>
                        <a:rPr lang="en-US" sz="900" dirty="0" smtClean="0"/>
                        <a:t>Optional&lt;T&gt; </a:t>
                      </a:r>
                      <a:r>
                        <a:rPr lang="en-US" sz="900" dirty="0" err="1" smtClean="0"/>
                        <a:t>Stream.max</a:t>
                      </a:r>
                      <a:r>
                        <a:rPr lang="en-US" sz="900" dirty="0" smtClean="0"/>
                        <a:t>/min(Comparator&lt;? super T&gt; comparator)</a:t>
                      </a:r>
                    </a:p>
                    <a:p>
                      <a:endParaRPr lang="en-US" sz="9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Returns the maximum/minimum element of this stream according to the provided Comparator.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sz="900" dirty="0" smtClean="0"/>
                        <a:t>You can also use collect() using the </a:t>
                      </a:r>
                      <a:r>
                        <a:rPr lang="en-CA" sz="900" dirty="0" err="1" smtClean="0"/>
                        <a:t>approriate</a:t>
                      </a:r>
                      <a:r>
                        <a:rPr lang="en-CA" sz="900" dirty="0" smtClean="0"/>
                        <a:t> Collector: static &lt;T&gt; Collector&lt;</a:t>
                      </a:r>
                      <a:r>
                        <a:rPr lang="en-CA" sz="900" dirty="0" err="1" smtClean="0"/>
                        <a:t>T,?,Optional</a:t>
                      </a:r>
                      <a:r>
                        <a:rPr lang="en-CA" sz="900" dirty="0" smtClean="0"/>
                        <a:t>&lt;T&gt;&gt; </a:t>
                      </a:r>
                      <a:r>
                        <a:rPr lang="en-CA" sz="900" dirty="0" err="1" smtClean="0"/>
                        <a:t>Collectors.maxBy</a:t>
                      </a:r>
                      <a:r>
                        <a:rPr lang="en-CA" sz="900" dirty="0" smtClean="0"/>
                        <a:t>(Comparator&lt;? super T&gt; comparator)</a:t>
                      </a:r>
                      <a:endParaRPr lang="en-US" sz="900" dirty="0" smtClean="0"/>
                    </a:p>
                  </a:txBody>
                  <a:tcPr/>
                </a:tc>
              </a:tr>
              <a:tr h="426720">
                <a:tc>
                  <a:txBody>
                    <a:bodyPr/>
                    <a:lstStyle/>
                    <a:p>
                      <a:r>
                        <a:rPr lang="en-US" sz="900" dirty="0" smtClean="0"/>
                        <a:t>static &lt;T&gt; Collector&lt;</a:t>
                      </a:r>
                      <a:r>
                        <a:rPr lang="en-US" sz="900" dirty="0" err="1" smtClean="0"/>
                        <a:t>T,?,Long</a:t>
                      </a:r>
                      <a:r>
                        <a:rPr lang="en-US" sz="900" dirty="0" smtClean="0"/>
                        <a:t>/</a:t>
                      </a:r>
                      <a:r>
                        <a:rPr lang="en-US" sz="900" dirty="0" err="1" smtClean="0"/>
                        <a:t>Int</a:t>
                      </a:r>
                      <a:r>
                        <a:rPr lang="en-US" sz="900" dirty="0" smtClean="0"/>
                        <a:t>/Double&gt; </a:t>
                      </a:r>
                      <a:r>
                        <a:rPr lang="en-US" sz="900" dirty="0" err="1" smtClean="0"/>
                        <a:t>Collectors.summingLong</a:t>
                      </a:r>
                      <a:r>
                        <a:rPr lang="en-US" sz="900" dirty="0" smtClean="0"/>
                        <a:t>/</a:t>
                      </a:r>
                      <a:r>
                        <a:rPr lang="en-US" sz="900" dirty="0" err="1" smtClean="0"/>
                        <a:t>Int</a:t>
                      </a:r>
                      <a:r>
                        <a:rPr lang="en-US" sz="900" dirty="0" smtClean="0"/>
                        <a:t>/Double(</a:t>
                      </a:r>
                      <a:r>
                        <a:rPr lang="en-US" sz="900" dirty="0" err="1" smtClean="0"/>
                        <a:t>ToLong</a:t>
                      </a:r>
                      <a:r>
                        <a:rPr lang="en-US" sz="900" dirty="0" smtClean="0"/>
                        <a:t>/</a:t>
                      </a:r>
                      <a:r>
                        <a:rPr lang="en-US" sz="900" dirty="0" err="1" smtClean="0"/>
                        <a:t>Int</a:t>
                      </a:r>
                      <a:r>
                        <a:rPr lang="en-US" sz="900" dirty="0" smtClean="0"/>
                        <a:t>/</a:t>
                      </a:r>
                      <a:r>
                        <a:rPr lang="en-US" sz="900" dirty="0" err="1" smtClean="0"/>
                        <a:t>DoubleFunction</a:t>
                      </a:r>
                      <a:r>
                        <a:rPr lang="en-US" sz="900" dirty="0" smtClean="0"/>
                        <a:t>&lt;? super T&gt; mapper)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900" dirty="0" smtClean="0"/>
                        <a:t>Returns a Collector that produces the sum of a long/</a:t>
                      </a:r>
                      <a:r>
                        <a:rPr lang="en-CA" sz="900" dirty="0" err="1" smtClean="0"/>
                        <a:t>int</a:t>
                      </a:r>
                      <a:r>
                        <a:rPr lang="en-CA" sz="900" dirty="0" smtClean="0"/>
                        <a:t>/value-valued function applied to the input elements.</a:t>
                      </a:r>
                      <a:endParaRPr lang="en-US" sz="900" dirty="0" smtClean="0"/>
                    </a:p>
                  </a:txBody>
                  <a:tcPr/>
                </a:tc>
              </a:tr>
              <a:tr h="286633">
                <a:tc>
                  <a:txBody>
                    <a:bodyPr/>
                    <a:lstStyle/>
                    <a:p>
                      <a:r>
                        <a:rPr lang="en-US" sz="900" dirty="0" smtClean="0"/>
                        <a:t>static &lt;T&gt; Collector&lt;</a:t>
                      </a:r>
                      <a:r>
                        <a:rPr lang="en-US" sz="900" dirty="0" err="1" smtClean="0"/>
                        <a:t>T,?,Double</a:t>
                      </a:r>
                      <a:r>
                        <a:rPr lang="en-US" sz="900" dirty="0" smtClean="0"/>
                        <a:t>&gt; </a:t>
                      </a:r>
                      <a:r>
                        <a:rPr lang="en-US" sz="900" dirty="0" err="1" smtClean="0"/>
                        <a:t>Collectors.averagingLong</a:t>
                      </a:r>
                      <a:r>
                        <a:rPr lang="en-US" sz="900" dirty="0" smtClean="0"/>
                        <a:t>/</a:t>
                      </a:r>
                      <a:r>
                        <a:rPr lang="en-US" sz="900" dirty="0" err="1" smtClean="0"/>
                        <a:t>Int</a:t>
                      </a:r>
                      <a:r>
                        <a:rPr lang="en-US" sz="900" dirty="0" smtClean="0"/>
                        <a:t>/Double(</a:t>
                      </a:r>
                      <a:r>
                        <a:rPr lang="en-US" sz="900" dirty="0" err="1" smtClean="0"/>
                        <a:t>ToLong</a:t>
                      </a:r>
                      <a:r>
                        <a:rPr lang="en-US" sz="900" dirty="0" smtClean="0"/>
                        <a:t>/</a:t>
                      </a:r>
                      <a:r>
                        <a:rPr lang="en-US" sz="900" dirty="0" err="1" smtClean="0"/>
                        <a:t>Int</a:t>
                      </a:r>
                      <a:r>
                        <a:rPr lang="en-US" sz="900" dirty="0" smtClean="0"/>
                        <a:t>/</a:t>
                      </a:r>
                      <a:r>
                        <a:rPr lang="en-US" sz="900" dirty="0" err="1" smtClean="0"/>
                        <a:t>DoubleFunction</a:t>
                      </a:r>
                      <a:r>
                        <a:rPr lang="en-US" sz="900" dirty="0" smtClean="0"/>
                        <a:t>&lt;? super T&gt; mapper)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900" dirty="0" smtClean="0"/>
                        <a:t>Returns a Collector that produces the arithmetic mean of a long/</a:t>
                      </a:r>
                      <a:r>
                        <a:rPr lang="en-CA" sz="900" dirty="0" err="1" smtClean="0"/>
                        <a:t>int</a:t>
                      </a:r>
                      <a:r>
                        <a:rPr lang="en-CA" sz="900" dirty="0" smtClean="0"/>
                        <a:t>/double-valued function applied to the input elements.</a:t>
                      </a:r>
                      <a:endParaRPr lang="en-US" sz="900" dirty="0" smtClean="0"/>
                    </a:p>
                  </a:txBody>
                  <a:tcPr/>
                </a:tc>
              </a:tr>
            </a:tbl>
          </a:graphicData>
        </a:graphic>
      </p:graphicFrame>
    </p:spTree>
    <p:extLst>
      <p:ext uri="{BB962C8B-B14F-4D97-AF65-F5344CB8AC3E}">
        <p14:creationId xmlns:p14="http://schemas.microsoft.com/office/powerpoint/2010/main" val="1218326740"/>
      </p:ext>
    </p:extLst>
  </p:cSld>
  <p:clrMapOvr>
    <a:masterClrMapping/>
  </p:clrMapOvr>
  <p:transition spd="med" advTm="12000"/>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27050" y="374650"/>
            <a:ext cx="8086725" cy="439011"/>
          </a:xfrm>
        </p:spPr>
        <p:txBody>
          <a:bodyPr/>
          <a:lstStyle/>
          <a:p>
            <a:r>
              <a:rPr lang="en-CA" sz="1800" dirty="0" smtClean="0"/>
              <a:t>Topic 4-5 : </a:t>
            </a:r>
            <a:r>
              <a:rPr lang="en-CA" sz="1800" dirty="0"/>
              <a:t>Sort a collection using lambda expressions</a:t>
            </a:r>
            <a:endParaRPr lang="en-US" sz="1800" dirty="0"/>
          </a:p>
        </p:txBody>
      </p:sp>
      <p:sp>
        <p:nvSpPr>
          <p:cNvPr id="87043" name="Rectangle 3"/>
          <p:cNvSpPr>
            <a:spLocks noGrp="1" noChangeArrowheads="1"/>
          </p:cNvSpPr>
          <p:nvPr>
            <p:ph idx="1"/>
          </p:nvPr>
        </p:nvSpPr>
        <p:spPr>
          <a:xfrm>
            <a:off x="417250" y="813662"/>
            <a:ext cx="8398276" cy="5123676"/>
          </a:xfrm>
        </p:spPr>
        <p:txBody>
          <a:bodyPr/>
          <a:lstStyle/>
          <a:p>
            <a:pPr marL="0" indent="0">
              <a:buNone/>
            </a:pPr>
            <a:r>
              <a:rPr lang="en-CA" sz="900" dirty="0"/>
              <a:t>Example</a:t>
            </a:r>
            <a:br>
              <a:rPr lang="en-CA" sz="900" dirty="0"/>
            </a:br>
            <a:r>
              <a:rPr lang="en-CA" sz="900" dirty="0">
                <a:solidFill>
                  <a:srgbClr val="000000"/>
                </a:solidFill>
              </a:rPr>
              <a:t>static void </a:t>
            </a:r>
            <a:r>
              <a:rPr lang="en-CA" sz="900" dirty="0" err="1">
                <a:solidFill>
                  <a:srgbClr val="000000"/>
                </a:solidFill>
              </a:rPr>
              <a:t>sortExample</a:t>
            </a:r>
            <a:r>
              <a:rPr lang="en-CA" sz="900" dirty="0">
                <a:solidFill>
                  <a:srgbClr val="000000"/>
                </a:solidFill>
              </a:rPr>
              <a:t>() </a:t>
            </a:r>
            <a:r>
              <a:rPr lang="en-CA" sz="900" dirty="0" smtClean="0">
                <a:solidFill>
                  <a:srgbClr val="000000"/>
                </a:solidFill>
              </a:rPr>
              <a:t>{</a:t>
            </a:r>
            <a:r>
              <a:rPr lang="en-CA" sz="900" dirty="0">
                <a:solidFill>
                  <a:srgbClr val="000000"/>
                </a:solidFill>
              </a:rPr>
              <a:t/>
            </a:r>
            <a:br>
              <a:rPr lang="en-CA" sz="900" dirty="0">
                <a:solidFill>
                  <a:srgbClr val="000000"/>
                </a:solidFill>
              </a:rPr>
            </a:br>
            <a:r>
              <a:rPr lang="en-CA" sz="900" dirty="0">
                <a:solidFill>
                  <a:srgbClr val="000000"/>
                </a:solidFill>
              </a:rPr>
              <a:t>	</a:t>
            </a:r>
            <a:r>
              <a:rPr lang="en-CA" sz="900" dirty="0" smtClean="0">
                <a:solidFill>
                  <a:schemeClr val="tx1"/>
                </a:solidFill>
              </a:rPr>
              <a:t>// with streams</a:t>
            </a:r>
            <a:br>
              <a:rPr lang="en-CA" sz="900" dirty="0" smtClean="0">
                <a:solidFill>
                  <a:schemeClr val="tx1"/>
                </a:solidFill>
              </a:rPr>
            </a:br>
            <a:r>
              <a:rPr lang="en-CA" sz="900" dirty="0">
                <a:solidFill>
                  <a:srgbClr val="000000"/>
                </a:solidFill>
              </a:rPr>
              <a:t>	</a:t>
            </a:r>
            <a:r>
              <a:rPr lang="en-CA" sz="900" dirty="0" err="1">
                <a:solidFill>
                  <a:srgbClr val="000000"/>
                </a:solidFill>
              </a:rPr>
              <a:t>Stream.of</a:t>
            </a:r>
            <a:r>
              <a:rPr lang="en-CA" sz="900" dirty="0">
                <a:solidFill>
                  <a:srgbClr val="000000"/>
                </a:solidFill>
              </a:rPr>
              <a:t>(</a:t>
            </a:r>
            <a:r>
              <a:rPr lang="en-CA" sz="900" dirty="0" err="1">
                <a:solidFill>
                  <a:srgbClr val="000000"/>
                </a:solidFill>
              </a:rPr>
              <a:t>Car.values</a:t>
            </a:r>
            <a:r>
              <a:rPr lang="en-CA" sz="900" dirty="0">
                <a:solidFill>
                  <a:srgbClr val="000000"/>
                </a:solidFill>
              </a:rPr>
              <a:t>()).sorted</a:t>
            </a:r>
            <a:r>
              <a:rPr lang="en-CA" sz="900" dirty="0" smtClean="0">
                <a:solidFill>
                  <a:srgbClr val="000000"/>
                </a:solidFill>
              </a:rPr>
              <a:t>(). </a:t>
            </a:r>
            <a:r>
              <a:rPr lang="en-CA" sz="900" dirty="0" err="1" smtClean="0">
                <a:solidFill>
                  <a:srgbClr val="000000"/>
                </a:solidFill>
              </a:rPr>
              <a:t>forEach</a:t>
            </a:r>
            <a:r>
              <a:rPr lang="en-CA" sz="900" dirty="0" smtClean="0">
                <a:solidFill>
                  <a:srgbClr val="000000"/>
                </a:solidFill>
              </a:rPr>
              <a:t>(</a:t>
            </a:r>
            <a:r>
              <a:rPr lang="en-CA" sz="900" dirty="0" err="1" smtClean="0">
                <a:solidFill>
                  <a:srgbClr val="000000"/>
                </a:solidFill>
              </a:rPr>
              <a:t>System.out</a:t>
            </a:r>
            <a:r>
              <a:rPr lang="en-CA" sz="900" dirty="0">
                <a:solidFill>
                  <a:srgbClr val="000000"/>
                </a:solidFill>
              </a:rPr>
              <a:t>::</a:t>
            </a:r>
            <a:r>
              <a:rPr lang="en-CA" sz="900" dirty="0" err="1">
                <a:solidFill>
                  <a:srgbClr val="000000"/>
                </a:solidFill>
              </a:rPr>
              <a:t>println</a:t>
            </a:r>
            <a:r>
              <a:rPr lang="en-CA" sz="900" dirty="0" smtClean="0">
                <a:solidFill>
                  <a:srgbClr val="000000"/>
                </a:solidFill>
              </a:rPr>
              <a:t>); </a:t>
            </a:r>
            <a:r>
              <a:rPr lang="en-CA" sz="900" dirty="0" smtClean="0">
                <a:solidFill>
                  <a:schemeClr val="tx1"/>
                </a:solidFill>
              </a:rPr>
              <a:t>// a -&gt; {</a:t>
            </a:r>
            <a:r>
              <a:rPr lang="en-CA" sz="900" dirty="0" err="1" smtClean="0">
                <a:solidFill>
                  <a:schemeClr val="tx1"/>
                </a:solidFill>
              </a:rPr>
              <a:t>System.out.println</a:t>
            </a:r>
            <a:r>
              <a:rPr lang="en-CA" sz="900" dirty="0" smtClean="0">
                <a:solidFill>
                  <a:schemeClr val="tx1"/>
                </a:solidFill>
              </a:rPr>
              <a:t>(a);}</a:t>
            </a:r>
            <a:endParaRPr lang="en-CA" sz="900" dirty="0">
              <a:solidFill>
                <a:schemeClr val="tx1"/>
              </a:solidFill>
            </a:endParaRPr>
          </a:p>
          <a:p>
            <a:pPr marL="0" indent="0">
              <a:buNone/>
            </a:pPr>
            <a:r>
              <a:rPr lang="en-CA" sz="900" dirty="0">
                <a:solidFill>
                  <a:srgbClr val="000000"/>
                </a:solidFill>
              </a:rPr>
              <a:t>	</a:t>
            </a:r>
            <a:r>
              <a:rPr lang="en-CA" sz="900" dirty="0" err="1">
                <a:solidFill>
                  <a:srgbClr val="000000"/>
                </a:solidFill>
              </a:rPr>
              <a:t>Stream.of</a:t>
            </a:r>
            <a:r>
              <a:rPr lang="en-CA" sz="900" dirty="0">
                <a:solidFill>
                  <a:srgbClr val="000000"/>
                </a:solidFill>
              </a:rPr>
              <a:t>(</a:t>
            </a:r>
            <a:r>
              <a:rPr lang="en-CA" sz="900" dirty="0" err="1">
                <a:solidFill>
                  <a:srgbClr val="000000"/>
                </a:solidFill>
              </a:rPr>
              <a:t>Car.values</a:t>
            </a:r>
            <a:r>
              <a:rPr lang="en-CA" sz="900" dirty="0" smtClean="0">
                <a:solidFill>
                  <a:srgbClr val="000000"/>
                </a:solidFill>
              </a:rPr>
              <a:t>()).sorted</a:t>
            </a:r>
            <a:r>
              <a:rPr lang="en-CA" sz="900" dirty="0">
                <a:solidFill>
                  <a:srgbClr val="000000"/>
                </a:solidFill>
              </a:rPr>
              <a:t>((a, b) -&gt; </a:t>
            </a:r>
            <a:r>
              <a:rPr lang="en-CA" sz="900" dirty="0" err="1">
                <a:solidFill>
                  <a:srgbClr val="000000"/>
                </a:solidFill>
              </a:rPr>
              <a:t>a.getYear</a:t>
            </a:r>
            <a:r>
              <a:rPr lang="en-CA" sz="900" dirty="0">
                <a:solidFill>
                  <a:srgbClr val="000000"/>
                </a:solidFill>
              </a:rPr>
              <a:t>() - </a:t>
            </a:r>
            <a:r>
              <a:rPr lang="en-CA" sz="900" dirty="0" err="1">
                <a:solidFill>
                  <a:srgbClr val="000000"/>
                </a:solidFill>
              </a:rPr>
              <a:t>b.getYear</a:t>
            </a:r>
            <a:r>
              <a:rPr lang="en-CA" sz="900" dirty="0" smtClean="0">
                <a:solidFill>
                  <a:srgbClr val="000000"/>
                </a:solidFill>
              </a:rPr>
              <a:t>()).</a:t>
            </a:r>
            <a:r>
              <a:rPr lang="en-CA" sz="900" dirty="0" err="1" smtClean="0">
                <a:solidFill>
                  <a:srgbClr val="000000"/>
                </a:solidFill>
              </a:rPr>
              <a:t>forEach</a:t>
            </a:r>
            <a:r>
              <a:rPr lang="en-CA" sz="900" dirty="0" smtClean="0">
                <a:solidFill>
                  <a:srgbClr val="000000"/>
                </a:solidFill>
              </a:rPr>
              <a:t>(</a:t>
            </a:r>
            <a:r>
              <a:rPr lang="en-CA" sz="900" dirty="0" err="1" smtClean="0">
                <a:solidFill>
                  <a:srgbClr val="000000"/>
                </a:solidFill>
              </a:rPr>
              <a:t>System.out</a:t>
            </a:r>
            <a:r>
              <a:rPr lang="en-CA" sz="900" dirty="0">
                <a:solidFill>
                  <a:srgbClr val="000000"/>
                </a:solidFill>
              </a:rPr>
              <a:t>::</a:t>
            </a:r>
            <a:r>
              <a:rPr lang="en-CA" sz="900" dirty="0" err="1">
                <a:solidFill>
                  <a:srgbClr val="000000"/>
                </a:solidFill>
              </a:rPr>
              <a:t>println</a:t>
            </a:r>
            <a:r>
              <a:rPr lang="en-CA" sz="900" dirty="0" smtClean="0">
                <a:solidFill>
                  <a:srgbClr val="000000"/>
                </a:solidFill>
              </a:rPr>
              <a:t>);</a:t>
            </a:r>
            <a:br>
              <a:rPr lang="en-CA" sz="900" dirty="0" smtClean="0">
                <a:solidFill>
                  <a:srgbClr val="000000"/>
                </a:solidFill>
              </a:rPr>
            </a:br>
            <a:endParaRPr lang="en-CA" sz="900" dirty="0" smtClean="0">
              <a:solidFill>
                <a:srgbClr val="000000"/>
              </a:solidFill>
            </a:endParaRPr>
          </a:p>
          <a:p>
            <a:pPr marL="0" indent="0">
              <a:buNone/>
            </a:pPr>
            <a:r>
              <a:rPr lang="en-CA" sz="900" dirty="0">
                <a:solidFill>
                  <a:srgbClr val="000000"/>
                </a:solidFill>
              </a:rPr>
              <a:t>	</a:t>
            </a:r>
            <a:r>
              <a:rPr lang="en-CA" sz="900" dirty="0" smtClean="0">
                <a:solidFill>
                  <a:schemeClr val="tx1"/>
                </a:solidFill>
              </a:rPr>
              <a:t>// </a:t>
            </a:r>
            <a:r>
              <a:rPr lang="en-CA" sz="900" dirty="0">
                <a:solidFill>
                  <a:schemeClr val="tx1"/>
                </a:solidFill>
              </a:rPr>
              <a:t>sorted collection, </a:t>
            </a:r>
            <a:r>
              <a:rPr lang="en-CA" sz="900" dirty="0" smtClean="0">
                <a:solidFill>
                  <a:schemeClr val="tx1"/>
                </a:solidFill>
              </a:rPr>
              <a:t>also </a:t>
            </a:r>
            <a:r>
              <a:rPr lang="en-CA" sz="900" dirty="0" err="1" smtClean="0">
                <a:solidFill>
                  <a:schemeClr val="tx1"/>
                </a:solidFill>
              </a:rPr>
              <a:t>PriorityQueue</a:t>
            </a:r>
            <a:r>
              <a:rPr lang="en-CA" sz="900" dirty="0" smtClean="0">
                <a:solidFill>
                  <a:schemeClr val="tx1"/>
                </a:solidFill>
              </a:rPr>
              <a:t>([Comparable&lt;T&gt;]), </a:t>
            </a:r>
            <a:r>
              <a:rPr lang="en-CA" sz="900" dirty="0">
                <a:solidFill>
                  <a:schemeClr val="tx1"/>
                </a:solidFill>
              </a:rPr>
              <a:t>ConcurrentSkipListSet</a:t>
            </a:r>
            <a:r>
              <a:rPr lang="en-CA" sz="900" dirty="0" smtClean="0">
                <a:solidFill>
                  <a:schemeClr val="tx1"/>
                </a:solidFill>
              </a:rPr>
              <a:t>([Comparable&lt;T&gt;])</a:t>
            </a:r>
            <a:br>
              <a:rPr lang="en-CA" sz="900" dirty="0" smtClean="0">
                <a:solidFill>
                  <a:schemeClr val="tx1"/>
                </a:solidFill>
              </a:rPr>
            </a:br>
            <a:r>
              <a:rPr lang="en-CA" sz="900" dirty="0">
                <a:solidFill>
                  <a:srgbClr val="000000"/>
                </a:solidFill>
              </a:rPr>
              <a:t>	</a:t>
            </a:r>
            <a:r>
              <a:rPr lang="en-CA" sz="900" dirty="0" smtClean="0">
                <a:solidFill>
                  <a:srgbClr val="000000"/>
                </a:solidFill>
              </a:rPr>
              <a:t>// </a:t>
            </a:r>
            <a:r>
              <a:rPr lang="en-CA" sz="900" dirty="0" smtClean="0">
                <a:solidFill>
                  <a:schemeClr val="tx1"/>
                </a:solidFill>
              </a:rPr>
              <a:t>Collectors.to[Concurrent]Map(…,</a:t>
            </a:r>
            <a:r>
              <a:rPr lang="en-CA" sz="900" dirty="0" err="1" smtClean="0">
                <a:solidFill>
                  <a:schemeClr val="tx1"/>
                </a:solidFill>
              </a:rPr>
              <a:t>Suplier</a:t>
            </a:r>
            <a:r>
              <a:rPr lang="en-CA" sz="900" dirty="0" smtClean="0">
                <a:solidFill>
                  <a:schemeClr val="tx1"/>
                </a:solidFill>
              </a:rPr>
              <a:t>&lt;Map&lt;&gt;&gt;) could do the trick</a:t>
            </a:r>
            <a:r>
              <a:rPr lang="en-CA" sz="900" dirty="0">
                <a:solidFill>
                  <a:srgbClr val="000000"/>
                </a:solidFill>
              </a:rPr>
              <a:t>	</a:t>
            </a:r>
            <a:br>
              <a:rPr lang="en-CA" sz="900" dirty="0">
                <a:solidFill>
                  <a:srgbClr val="000000"/>
                </a:solidFill>
              </a:rPr>
            </a:br>
            <a:r>
              <a:rPr lang="en-CA" sz="900" dirty="0">
                <a:solidFill>
                  <a:schemeClr val="tx1"/>
                </a:solidFill>
              </a:rPr>
              <a:t>	// </a:t>
            </a:r>
            <a:r>
              <a:rPr lang="en-CA" sz="900" dirty="0" err="1" smtClean="0">
                <a:solidFill>
                  <a:schemeClr val="tx1"/>
                </a:solidFill>
              </a:rPr>
              <a:t>CollectorscollectingAndThen</a:t>
            </a:r>
            <a:r>
              <a:rPr lang="en-CA" sz="900" dirty="0" smtClean="0">
                <a:solidFill>
                  <a:schemeClr val="tx1"/>
                </a:solidFill>
              </a:rPr>
              <a:t>(Collector&lt;T,A,R</a:t>
            </a:r>
            <a:r>
              <a:rPr lang="en-CA" sz="900" dirty="0">
                <a:solidFill>
                  <a:schemeClr val="tx1"/>
                </a:solidFill>
              </a:rPr>
              <a:t>&gt; downstream, Function&lt;R,RR&gt; finisher</a:t>
            </a:r>
            <a:r>
              <a:rPr lang="en-CA" sz="900" dirty="0" smtClean="0">
                <a:solidFill>
                  <a:schemeClr val="tx1"/>
                </a:solidFill>
              </a:rPr>
              <a:t>) too using a sort finisher</a:t>
            </a:r>
            <a:r>
              <a:rPr lang="en-CA" sz="900" dirty="0" smtClean="0">
                <a:solidFill>
                  <a:srgbClr val="000000"/>
                </a:solidFill>
              </a:rPr>
              <a:t/>
            </a:r>
            <a:br>
              <a:rPr lang="en-CA" sz="900" dirty="0" smtClean="0">
                <a:solidFill>
                  <a:srgbClr val="000000"/>
                </a:solidFill>
              </a:rPr>
            </a:br>
            <a:r>
              <a:rPr lang="en-CA" sz="900" dirty="0">
                <a:solidFill>
                  <a:srgbClr val="000000"/>
                </a:solidFill>
              </a:rPr>
              <a:t>	</a:t>
            </a:r>
            <a:r>
              <a:rPr lang="en-CA" sz="900" dirty="0" err="1" smtClean="0">
                <a:solidFill>
                  <a:srgbClr val="000000"/>
                </a:solidFill>
              </a:rPr>
              <a:t>Stream.of</a:t>
            </a:r>
            <a:r>
              <a:rPr lang="en-CA" sz="900" dirty="0" smtClean="0">
                <a:solidFill>
                  <a:srgbClr val="000000"/>
                </a:solidFill>
              </a:rPr>
              <a:t>(</a:t>
            </a:r>
            <a:r>
              <a:rPr lang="en-CA" sz="900" dirty="0" err="1" smtClean="0">
                <a:solidFill>
                  <a:srgbClr val="000000"/>
                </a:solidFill>
              </a:rPr>
              <a:t>Car.values</a:t>
            </a:r>
            <a:r>
              <a:rPr lang="en-CA" sz="900" dirty="0">
                <a:solidFill>
                  <a:srgbClr val="000000"/>
                </a:solidFill>
              </a:rPr>
              <a:t>()).collect(</a:t>
            </a:r>
            <a:r>
              <a:rPr lang="en-CA" sz="900" dirty="0" err="1">
                <a:solidFill>
                  <a:srgbClr val="000000"/>
                </a:solidFill>
              </a:rPr>
              <a:t>Collectors.toCollection</a:t>
            </a:r>
            <a:r>
              <a:rPr lang="en-CA" sz="900" dirty="0">
                <a:solidFill>
                  <a:srgbClr val="000000"/>
                </a:solidFill>
              </a:rPr>
              <a:t>(() -&gt; new TreeSet&lt;&gt;())); </a:t>
            </a:r>
            <a:r>
              <a:rPr lang="en-CA" sz="900" dirty="0">
                <a:solidFill>
                  <a:schemeClr val="tx1"/>
                </a:solidFill>
              </a:rPr>
              <a:t>// TreeSet::</a:t>
            </a:r>
            <a:r>
              <a:rPr lang="en-CA" sz="900" dirty="0" smtClean="0">
                <a:solidFill>
                  <a:schemeClr val="tx1"/>
                </a:solidFill>
              </a:rPr>
              <a:t>new</a:t>
            </a:r>
            <a:br>
              <a:rPr lang="en-CA" sz="900" dirty="0" smtClean="0">
                <a:solidFill>
                  <a:schemeClr val="tx1"/>
                </a:solidFill>
              </a:rPr>
            </a:br>
            <a:endParaRPr lang="en-CA" sz="900" dirty="0">
              <a:solidFill>
                <a:schemeClr val="tx1"/>
              </a:solidFill>
            </a:endParaRPr>
          </a:p>
          <a:p>
            <a:pPr marL="0" indent="0">
              <a:buNone/>
            </a:pPr>
            <a:r>
              <a:rPr lang="en-CA" sz="900" dirty="0">
                <a:solidFill>
                  <a:srgbClr val="000000"/>
                </a:solidFill>
              </a:rPr>
              <a:t>	</a:t>
            </a:r>
            <a:r>
              <a:rPr lang="en-CA" sz="900" dirty="0" smtClean="0">
                <a:solidFill>
                  <a:schemeClr val="tx1"/>
                </a:solidFill>
              </a:rPr>
              <a:t>// </a:t>
            </a:r>
            <a:r>
              <a:rPr lang="en-CA" sz="900" dirty="0">
                <a:solidFill>
                  <a:schemeClr val="tx1"/>
                </a:solidFill>
              </a:rPr>
              <a:t>with arrays and collections (cannot chain)</a:t>
            </a:r>
          </a:p>
          <a:p>
            <a:pPr marL="0" indent="0">
              <a:buNone/>
            </a:pPr>
            <a:r>
              <a:rPr lang="en-CA" sz="900" dirty="0">
                <a:solidFill>
                  <a:srgbClr val="000000"/>
                </a:solidFill>
              </a:rPr>
              <a:t>	</a:t>
            </a:r>
            <a:r>
              <a:rPr lang="en-CA" sz="900" dirty="0" err="1" smtClean="0">
                <a:solidFill>
                  <a:srgbClr val="000000"/>
                </a:solidFill>
              </a:rPr>
              <a:t>Arrays.sort</a:t>
            </a:r>
            <a:r>
              <a:rPr lang="en-CA" sz="900" dirty="0" smtClean="0">
                <a:solidFill>
                  <a:srgbClr val="000000"/>
                </a:solidFill>
              </a:rPr>
              <a:t>(</a:t>
            </a:r>
            <a:r>
              <a:rPr lang="en-CA" sz="900" dirty="0" err="1" smtClean="0">
                <a:solidFill>
                  <a:srgbClr val="000000"/>
                </a:solidFill>
              </a:rPr>
              <a:t>Car.values</a:t>
            </a:r>
            <a:r>
              <a:rPr lang="en-CA" sz="900" dirty="0">
                <a:solidFill>
                  <a:srgbClr val="000000"/>
                </a:solidFill>
              </a:rPr>
              <a:t>(), 1, 4, </a:t>
            </a:r>
            <a:r>
              <a:rPr lang="en-CA" sz="900" dirty="0" err="1">
                <a:solidFill>
                  <a:srgbClr val="000000"/>
                </a:solidFill>
              </a:rPr>
              <a:t>Comparator.comparing</a:t>
            </a:r>
            <a:r>
              <a:rPr lang="en-CA" sz="900" dirty="0">
                <a:solidFill>
                  <a:srgbClr val="000000"/>
                </a:solidFill>
              </a:rPr>
              <a:t>(Car::</a:t>
            </a:r>
            <a:r>
              <a:rPr lang="en-CA" sz="900" dirty="0" err="1">
                <a:solidFill>
                  <a:srgbClr val="000000"/>
                </a:solidFill>
              </a:rPr>
              <a:t>getYear</a:t>
            </a:r>
            <a:r>
              <a:rPr lang="en-CA" sz="900" dirty="0">
                <a:solidFill>
                  <a:srgbClr val="000000"/>
                </a:solidFill>
              </a:rPr>
              <a:t>));</a:t>
            </a:r>
          </a:p>
          <a:p>
            <a:pPr marL="0" indent="0">
              <a:buNone/>
            </a:pPr>
            <a:r>
              <a:rPr lang="en-CA" sz="900" dirty="0">
                <a:solidFill>
                  <a:srgbClr val="000000"/>
                </a:solidFill>
              </a:rPr>
              <a:t>	</a:t>
            </a:r>
            <a:r>
              <a:rPr lang="en-CA" sz="900" dirty="0" err="1" smtClean="0">
                <a:solidFill>
                  <a:srgbClr val="000000"/>
                </a:solidFill>
              </a:rPr>
              <a:t>Arrays.asList</a:t>
            </a:r>
            <a:r>
              <a:rPr lang="en-CA" sz="900" dirty="0" smtClean="0">
                <a:solidFill>
                  <a:srgbClr val="000000"/>
                </a:solidFill>
              </a:rPr>
              <a:t>(</a:t>
            </a:r>
            <a:r>
              <a:rPr lang="en-CA" sz="900" dirty="0" err="1" smtClean="0">
                <a:solidFill>
                  <a:srgbClr val="000000"/>
                </a:solidFill>
              </a:rPr>
              <a:t>Car.values</a:t>
            </a:r>
            <a:r>
              <a:rPr lang="en-CA" sz="900" dirty="0">
                <a:solidFill>
                  <a:srgbClr val="000000"/>
                </a:solidFill>
              </a:rPr>
              <a:t>()).sort((a, b) -&gt; </a:t>
            </a:r>
            <a:r>
              <a:rPr lang="en-CA" sz="900" dirty="0" err="1">
                <a:solidFill>
                  <a:srgbClr val="000000"/>
                </a:solidFill>
              </a:rPr>
              <a:t>a.getYear</a:t>
            </a:r>
            <a:r>
              <a:rPr lang="en-CA" sz="900" dirty="0">
                <a:solidFill>
                  <a:srgbClr val="000000"/>
                </a:solidFill>
              </a:rPr>
              <a:t>() - </a:t>
            </a:r>
            <a:r>
              <a:rPr lang="en-CA" sz="900" dirty="0" err="1">
                <a:solidFill>
                  <a:srgbClr val="000000"/>
                </a:solidFill>
              </a:rPr>
              <a:t>b.getYear</a:t>
            </a:r>
            <a:r>
              <a:rPr lang="en-CA" sz="900" dirty="0">
                <a:solidFill>
                  <a:srgbClr val="000000"/>
                </a:solidFill>
              </a:rPr>
              <a:t>());</a:t>
            </a:r>
            <a:r>
              <a:rPr lang="en-CA" sz="900" dirty="0" smtClean="0">
                <a:solidFill>
                  <a:srgbClr val="000000"/>
                </a:solidFill>
              </a:rPr>
              <a:t/>
            </a:r>
            <a:br>
              <a:rPr lang="en-CA" sz="900" dirty="0" smtClean="0">
                <a:solidFill>
                  <a:srgbClr val="000000"/>
                </a:solidFill>
              </a:rPr>
            </a:br>
            <a:r>
              <a:rPr lang="en-CA" sz="900" dirty="0" smtClean="0">
                <a:solidFill>
                  <a:srgbClr val="000000"/>
                </a:solidFill>
              </a:rPr>
              <a:t>}</a:t>
            </a:r>
          </a:p>
          <a:p>
            <a:pPr marL="0" indent="0">
              <a:buNone/>
            </a:pPr>
            <a:endParaRPr lang="en-CA" sz="900" dirty="0" smtClean="0"/>
          </a:p>
          <a:p>
            <a:pPr marL="0" indent="0">
              <a:buNone/>
            </a:pPr>
            <a:endParaRPr lang="en-CA" sz="900" dirty="0"/>
          </a:p>
          <a:p>
            <a:pPr marL="0" indent="0">
              <a:buNone/>
            </a:pPr>
            <a:endParaRPr lang="en-CA" sz="900" dirty="0" smtClean="0"/>
          </a:p>
          <a:p>
            <a:pPr marL="0" indent="0">
              <a:buNone/>
            </a:pPr>
            <a:endParaRPr lang="en-CA" sz="900" dirty="0"/>
          </a:p>
          <a:p>
            <a:pPr marL="0" indent="0">
              <a:buNone/>
            </a:pPr>
            <a:endParaRPr lang="en-CA" sz="900" dirty="0" smtClean="0"/>
          </a:p>
          <a:p>
            <a:pPr marL="0" indent="0">
              <a:buNone/>
            </a:pPr>
            <a:endParaRPr lang="en-CA" sz="900" dirty="0"/>
          </a:p>
          <a:p>
            <a:pPr marL="0" indent="0">
              <a:buNone/>
            </a:pPr>
            <a:endParaRPr lang="en-CA" sz="900" dirty="0" smtClean="0"/>
          </a:p>
          <a:p>
            <a:pPr marL="0" indent="0">
              <a:buNone/>
            </a:pPr>
            <a:endParaRPr lang="en-CA" sz="900" dirty="0"/>
          </a:p>
          <a:p>
            <a:pPr marL="0" indent="0">
              <a:buNone/>
            </a:pPr>
            <a:endParaRPr lang="en-CA" sz="900" dirty="0" smtClean="0"/>
          </a:p>
          <a:p>
            <a:pPr marL="0" indent="0">
              <a:buNone/>
            </a:pPr>
            <a:endParaRPr lang="en-CA" sz="900" dirty="0"/>
          </a:p>
          <a:p>
            <a:pPr marL="0" indent="0">
              <a:buNone/>
            </a:pPr>
            <a:endParaRPr lang="en-CA" sz="900" dirty="0" smtClean="0"/>
          </a:p>
          <a:p>
            <a:pPr marL="0" indent="0">
              <a:buNone/>
            </a:pPr>
            <a:endParaRPr lang="en-CA" sz="900" dirty="0"/>
          </a:p>
          <a:p>
            <a:pPr marL="0" indent="0">
              <a:buNone/>
            </a:pPr>
            <a:endParaRPr lang="en-CA" sz="900" dirty="0" smtClean="0"/>
          </a:p>
          <a:p>
            <a:pPr marL="0" indent="0">
              <a:buNone/>
            </a:pPr>
            <a:endParaRPr lang="en-CA" sz="900" dirty="0"/>
          </a:p>
          <a:p>
            <a:pPr marL="0" indent="0">
              <a:buNone/>
            </a:pPr>
            <a:r>
              <a:rPr lang="en-CA" sz="900" dirty="0" smtClean="0"/>
              <a:t>Below, this is not exactly sorting but doing an operation in the encounter order which implies some kind of preserved order.</a:t>
            </a:r>
            <a:endParaRPr lang="en-US" sz="900" dirty="0"/>
          </a:p>
        </p:txBody>
      </p:sp>
      <p:graphicFrame>
        <p:nvGraphicFramePr>
          <p:cNvPr id="4" name="Table 3"/>
          <p:cNvGraphicFramePr>
            <a:graphicFrameLocks noGrp="1"/>
          </p:cNvGraphicFramePr>
          <p:nvPr>
            <p:extLst>
              <p:ext uri="{D42A27DB-BD31-4B8C-83A1-F6EECF244321}">
                <p14:modId xmlns:p14="http://schemas.microsoft.com/office/powerpoint/2010/main" val="1248465306"/>
              </p:ext>
            </p:extLst>
          </p:nvPr>
        </p:nvGraphicFramePr>
        <p:xfrm>
          <a:off x="405063" y="5694285"/>
          <a:ext cx="8467116" cy="701040"/>
        </p:xfrm>
        <a:graphic>
          <a:graphicData uri="http://schemas.openxmlformats.org/drawingml/2006/table">
            <a:tbl>
              <a:tblPr firstRow="1" bandRow="1">
                <a:tableStyleId>{5C22544A-7EE6-4342-B048-85BDC9FD1C3A}</a:tableStyleId>
              </a:tblPr>
              <a:tblGrid>
                <a:gridCol w="3505112"/>
                <a:gridCol w="4962004"/>
              </a:tblGrid>
              <a:tr h="275529">
                <a:tc>
                  <a:txBody>
                    <a:bodyPr/>
                    <a:lstStyle/>
                    <a:p>
                      <a:pPr algn="ctr"/>
                      <a:r>
                        <a:rPr lang="en-US" sz="1400" dirty="0" smtClean="0"/>
                        <a:t>Signature</a:t>
                      </a:r>
                      <a:endParaRPr lang="en-US" sz="1400" dirty="0"/>
                    </a:p>
                  </a:txBody>
                  <a:tcPr/>
                </a:tc>
                <a:tc>
                  <a:txBody>
                    <a:bodyPr/>
                    <a:lstStyle/>
                    <a:p>
                      <a:pPr algn="ctr"/>
                      <a:r>
                        <a:rPr lang="en-US" sz="1400" dirty="0" smtClean="0"/>
                        <a:t>Description</a:t>
                      </a:r>
                      <a:endParaRPr lang="en-US" sz="1400" dirty="0"/>
                    </a:p>
                  </a:txBody>
                  <a:tcPr/>
                </a:tc>
              </a:tr>
              <a:tr h="35818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1000" b="0" i="0" u="none" strike="noStrike" kern="1200" baseline="0" dirty="0" smtClean="0">
                          <a:solidFill>
                            <a:schemeClr val="dk1"/>
                          </a:solidFill>
                          <a:latin typeface="+mn-lt"/>
                          <a:ea typeface="+mn-ea"/>
                          <a:cs typeface="+mn-cs"/>
                        </a:rPr>
                        <a:t>void </a:t>
                      </a:r>
                      <a:r>
                        <a:rPr lang="en-CA" sz="1000" b="0" i="0" u="none" strike="noStrike" kern="1200" baseline="0" dirty="0" err="1" smtClean="0">
                          <a:solidFill>
                            <a:schemeClr val="dk1"/>
                          </a:solidFill>
                          <a:latin typeface="+mn-lt"/>
                          <a:ea typeface="+mn-ea"/>
                          <a:cs typeface="+mn-cs"/>
                        </a:rPr>
                        <a:t>Stream.forEach</a:t>
                      </a:r>
                      <a:r>
                        <a:rPr lang="en-CA" sz="1000" b="0" i="0" u="none" strike="noStrike" kern="1200" baseline="0" dirty="0" smtClean="0">
                          <a:solidFill>
                            <a:schemeClr val="dk1"/>
                          </a:solidFill>
                          <a:latin typeface="+mn-lt"/>
                          <a:ea typeface="+mn-ea"/>
                          <a:cs typeface="+mn-cs"/>
                        </a:rPr>
                        <a:t>(Consumer&lt;T&gt;)</a:t>
                      </a:r>
                      <a:br>
                        <a:rPr lang="en-CA" sz="1000" b="0" i="0" u="none" strike="noStrike" kern="1200" baseline="0" dirty="0" smtClean="0">
                          <a:solidFill>
                            <a:schemeClr val="dk1"/>
                          </a:solidFill>
                          <a:latin typeface="+mn-lt"/>
                          <a:ea typeface="+mn-ea"/>
                          <a:cs typeface="+mn-cs"/>
                        </a:rPr>
                      </a:br>
                      <a:r>
                        <a:rPr lang="en-US" sz="1000" dirty="0" smtClean="0"/>
                        <a:t>void </a:t>
                      </a:r>
                      <a:r>
                        <a:rPr lang="en-US" sz="1000" dirty="0" err="1" smtClean="0"/>
                        <a:t>Sream.forEachOrdered</a:t>
                      </a:r>
                      <a:r>
                        <a:rPr lang="en-US" sz="1000" dirty="0" smtClean="0"/>
                        <a:t>(Consumer&lt;? super T&gt; action)</a:t>
                      </a:r>
                    </a:p>
                  </a:txBody>
                  <a:tcPr/>
                </a:tc>
                <a:tc>
                  <a:txBody>
                    <a:bodyPr/>
                    <a:lstStyle/>
                    <a:p>
                      <a:r>
                        <a:rPr lang="en-US" sz="1000" dirty="0" smtClean="0"/>
                        <a:t>Performs an action for each element of this stream [, in the encounter order of the stream if the stream has a defined encounter order (</a:t>
                      </a:r>
                      <a:r>
                        <a:rPr lang="en-US" sz="1000" u="sng" dirty="0" smtClean="0"/>
                        <a:t>Note:</a:t>
                      </a:r>
                      <a:r>
                        <a:rPr lang="en-US" sz="1000" dirty="0" smtClean="0"/>
                        <a:t> be it</a:t>
                      </a:r>
                      <a:r>
                        <a:rPr lang="en-US" sz="1000" baseline="0" dirty="0" smtClean="0"/>
                        <a:t> ORDERED or not!!!)</a:t>
                      </a:r>
                      <a:r>
                        <a:rPr lang="en-US" sz="1000" dirty="0" smtClean="0"/>
                        <a:t>.]</a:t>
                      </a:r>
                      <a:endParaRPr lang="en-US" sz="10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04540948"/>
              </p:ext>
            </p:extLst>
          </p:nvPr>
        </p:nvGraphicFramePr>
        <p:xfrm>
          <a:off x="399946" y="3212031"/>
          <a:ext cx="8415580" cy="2144576"/>
        </p:xfrm>
        <a:graphic>
          <a:graphicData uri="http://schemas.openxmlformats.org/drawingml/2006/table">
            <a:tbl>
              <a:tblPr firstRow="1" bandRow="1">
                <a:tableStyleId>{5C22544A-7EE6-4342-B048-85BDC9FD1C3A}</a:tableStyleId>
              </a:tblPr>
              <a:tblGrid>
                <a:gridCol w="2166301"/>
                <a:gridCol w="3886855"/>
                <a:gridCol w="2362424"/>
              </a:tblGrid>
              <a:tr h="254816">
                <a:tc>
                  <a:txBody>
                    <a:bodyPr/>
                    <a:lstStyle/>
                    <a:p>
                      <a:pPr algn="ctr"/>
                      <a:r>
                        <a:rPr lang="en-US" sz="1000" dirty="0" smtClean="0"/>
                        <a:t>Signature</a:t>
                      </a:r>
                      <a:endParaRPr lang="en-US" sz="1000" dirty="0"/>
                    </a:p>
                  </a:txBody>
                  <a:tcPr/>
                </a:tc>
                <a:tc>
                  <a:txBody>
                    <a:bodyPr/>
                    <a:lstStyle/>
                    <a:p>
                      <a:pPr algn="ctr"/>
                      <a:r>
                        <a:rPr lang="en-US" sz="1000" dirty="0" smtClean="0"/>
                        <a:t>Description</a:t>
                      </a:r>
                      <a:endParaRPr lang="en-US" sz="1000" dirty="0"/>
                    </a:p>
                  </a:txBody>
                  <a:tcPr/>
                </a:tc>
                <a:tc>
                  <a:txBody>
                    <a:bodyPr/>
                    <a:lstStyle/>
                    <a:p>
                      <a:pPr algn="ctr"/>
                      <a:r>
                        <a:rPr lang="en-US" sz="1000" dirty="0" smtClean="0"/>
                        <a:t>Side effect</a:t>
                      </a:r>
                      <a:endParaRPr lang="en-US" sz="1000" dirty="0"/>
                    </a:p>
                  </a:txBody>
                  <a:tcPr/>
                </a:tc>
              </a:tr>
              <a:tr h="265838">
                <a:tc>
                  <a:txBody>
                    <a:bodyPr/>
                    <a:lstStyle/>
                    <a:p>
                      <a:r>
                        <a:rPr lang="en-CA" sz="1000" b="0" i="0" u="none" strike="noStrike" kern="1200" baseline="0" dirty="0" smtClean="0">
                          <a:solidFill>
                            <a:schemeClr val="dk1"/>
                          </a:solidFill>
                          <a:latin typeface="+mn-lt"/>
                          <a:ea typeface="+mn-ea"/>
                          <a:cs typeface="+mn-cs"/>
                        </a:rPr>
                        <a:t>Stream&lt;T&gt; Stream.</a:t>
                      </a:r>
                      <a:r>
                        <a:rPr lang="en-US" sz="1000" dirty="0" smtClean="0"/>
                        <a:t>sorted()</a:t>
                      </a:r>
                      <a:endParaRPr lang="en-US" sz="1000" dirty="0"/>
                    </a:p>
                  </a:txBody>
                  <a:tcPr/>
                </a:tc>
                <a:tc>
                  <a:txBody>
                    <a:bodyPr/>
                    <a:lstStyle/>
                    <a:p>
                      <a:r>
                        <a:rPr lang="en-US" sz="1000" dirty="0" smtClean="0"/>
                        <a:t>Returns a stream consisting of the elements of this stream, sorted according to natural order.</a:t>
                      </a:r>
                      <a:endParaRPr lang="en-US" sz="1000" dirty="0"/>
                    </a:p>
                  </a:txBody>
                  <a:tcPr/>
                </a:tc>
                <a:tc>
                  <a:txBody>
                    <a:bodyPr/>
                    <a:lstStyle/>
                    <a:p>
                      <a:r>
                        <a:rPr lang="en-US" sz="1000" dirty="0" smtClean="0"/>
                        <a:t>Blocks all outputs until there</a:t>
                      </a:r>
                      <a:r>
                        <a:rPr lang="en-US" sz="1000" baseline="0" dirty="0" smtClean="0"/>
                        <a:t> is no more input.</a:t>
                      </a:r>
                      <a:endParaRPr lang="en-US" sz="1000" dirty="0"/>
                    </a:p>
                  </a:txBody>
                  <a:tcPr/>
                </a:tc>
              </a:tr>
              <a:tr h="265838">
                <a:tc>
                  <a:txBody>
                    <a:bodyPr/>
                    <a:lstStyle/>
                    <a:p>
                      <a:r>
                        <a:rPr lang="en-CA" sz="1000" b="0" i="0" u="none" strike="noStrike" kern="1200" baseline="0" dirty="0" smtClean="0">
                          <a:solidFill>
                            <a:schemeClr val="dk1"/>
                          </a:solidFill>
                          <a:latin typeface="+mn-lt"/>
                          <a:ea typeface="+mn-ea"/>
                          <a:cs typeface="+mn-cs"/>
                        </a:rPr>
                        <a:t>Stream&lt;T&gt; </a:t>
                      </a:r>
                      <a:r>
                        <a:rPr lang="en-CA" sz="1000" b="0" i="0" u="none" strike="noStrike" kern="1200" baseline="0" dirty="0" err="1" smtClean="0">
                          <a:solidFill>
                            <a:schemeClr val="dk1"/>
                          </a:solidFill>
                          <a:latin typeface="+mn-lt"/>
                          <a:ea typeface="+mn-ea"/>
                          <a:cs typeface="+mn-cs"/>
                        </a:rPr>
                        <a:t>Stream.sorted</a:t>
                      </a:r>
                      <a:r>
                        <a:rPr lang="en-CA" sz="1000" b="0" i="0" u="none" strike="noStrike" kern="1200" baseline="0" dirty="0" smtClean="0">
                          <a:solidFill>
                            <a:schemeClr val="dk1"/>
                          </a:solidFill>
                          <a:latin typeface="+mn-lt"/>
                          <a:ea typeface="+mn-ea"/>
                          <a:cs typeface="+mn-cs"/>
                        </a:rPr>
                        <a:t>(Comparator&lt;? super T&gt; comparator)</a:t>
                      </a:r>
                      <a:endParaRPr lang="en-US" sz="1000" dirty="0"/>
                    </a:p>
                  </a:txBody>
                  <a:tcPr/>
                </a:tc>
                <a:tc>
                  <a:txBody>
                    <a:bodyPr/>
                    <a:lstStyle/>
                    <a:p>
                      <a:r>
                        <a:rPr lang="en-US" sz="1000" dirty="0" smtClean="0"/>
                        <a:t>Returns a stream consisting of the elements of this stream, sorted according to the provided Comparator.</a:t>
                      </a:r>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Blocks all outputs until there</a:t>
                      </a:r>
                      <a:r>
                        <a:rPr lang="en-US" sz="1000" baseline="0" dirty="0" smtClean="0"/>
                        <a:t> is no more input.</a:t>
                      </a:r>
                      <a:endParaRPr lang="en-US" sz="1000" dirty="0" smtClean="0"/>
                    </a:p>
                  </a:txBody>
                  <a:tcPr/>
                </a:tc>
              </a:tr>
              <a:tr h="265838">
                <a:tc>
                  <a:txBody>
                    <a:bodyPr/>
                    <a:lstStyle/>
                    <a:p>
                      <a:r>
                        <a:rPr lang="en-US" sz="1000" dirty="0" smtClean="0"/>
                        <a:t>static void </a:t>
                      </a:r>
                      <a:r>
                        <a:rPr lang="en-US" sz="1000" dirty="0" err="1" smtClean="0"/>
                        <a:t>Arrays.sort</a:t>
                      </a:r>
                      <a:r>
                        <a:rPr lang="en-US" sz="1000" dirty="0" smtClean="0"/>
                        <a:t>(T[] [,</a:t>
                      </a:r>
                      <a:r>
                        <a:rPr lang="en-US" sz="1000" dirty="0" err="1" smtClean="0"/>
                        <a:t>int</a:t>
                      </a:r>
                      <a:r>
                        <a:rPr lang="en-US" sz="1000" dirty="0" smtClean="0"/>
                        <a:t> </a:t>
                      </a:r>
                      <a:r>
                        <a:rPr lang="en-US" sz="1000" dirty="0" err="1" smtClean="0"/>
                        <a:t>fromIndex</a:t>
                      </a:r>
                      <a:r>
                        <a:rPr lang="en-US" sz="1000" dirty="0" smtClean="0"/>
                        <a:t>, </a:t>
                      </a:r>
                      <a:r>
                        <a:rPr lang="en-US" sz="1000" dirty="0" err="1" smtClean="0"/>
                        <a:t>int</a:t>
                      </a:r>
                      <a:r>
                        <a:rPr lang="en-US" sz="1000" dirty="0" smtClean="0"/>
                        <a:t> </a:t>
                      </a:r>
                      <a:r>
                        <a:rPr lang="en-US" sz="1000" dirty="0" err="1" smtClean="0"/>
                        <a:t>toIndex</a:t>
                      </a:r>
                      <a:r>
                        <a:rPr lang="en-US" sz="1000" dirty="0" smtClean="0"/>
                        <a:t>] [,Comparator&lt;? super T&gt; c])</a:t>
                      </a:r>
                      <a:endParaRPr lang="en-US" sz="1000" dirty="0"/>
                    </a:p>
                  </a:txBody>
                  <a:tcPr/>
                </a:tc>
                <a:tc>
                  <a:txBody>
                    <a:bodyPr/>
                    <a:lstStyle/>
                    <a:p>
                      <a:r>
                        <a:rPr lang="en-US" sz="1000" dirty="0" smtClean="0"/>
                        <a:t>Sorts</a:t>
                      </a:r>
                      <a:r>
                        <a:rPr lang="en-US" sz="1000" baseline="0" dirty="0" smtClean="0"/>
                        <a:t> the full array (or part of it if indices are provided) using the natural order of the elements (or the comparator if provided)</a:t>
                      </a:r>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Modifies the original array!</a:t>
                      </a:r>
                    </a:p>
                  </a:txBody>
                  <a:tcPr/>
                </a:tc>
              </a:tr>
              <a:tr h="265838">
                <a:tc>
                  <a:txBody>
                    <a:bodyPr/>
                    <a:lstStyle/>
                    <a:p>
                      <a:r>
                        <a:rPr lang="en-US" sz="1000" dirty="0" smtClean="0"/>
                        <a:t>default void </a:t>
                      </a:r>
                      <a:r>
                        <a:rPr lang="en-US" sz="1000" dirty="0" err="1" smtClean="0"/>
                        <a:t>List.sort</a:t>
                      </a:r>
                      <a:r>
                        <a:rPr lang="en-US" sz="1000" dirty="0" smtClean="0"/>
                        <a:t>(Comparator&lt;? super T&gt; c);</a:t>
                      </a:r>
                      <a:endParaRPr lang="en-US" sz="1000" dirty="0"/>
                    </a:p>
                  </a:txBody>
                  <a:tcPr/>
                </a:tc>
                <a:tc>
                  <a:txBody>
                    <a:bodyPr/>
                    <a:lstStyle/>
                    <a:p>
                      <a:r>
                        <a:rPr lang="en-US" sz="1000" dirty="0" smtClean="0"/>
                        <a:t>Sorts this list according to the order induced by the specified Comparator.</a:t>
                      </a:r>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Modifies the original list!</a:t>
                      </a:r>
                    </a:p>
                  </a:txBody>
                  <a:tcPr/>
                </a:tc>
              </a:tr>
            </a:tbl>
          </a:graphicData>
        </a:graphic>
      </p:graphicFrame>
    </p:spTree>
    <p:extLst>
      <p:ext uri="{BB962C8B-B14F-4D97-AF65-F5344CB8AC3E}">
        <p14:creationId xmlns:p14="http://schemas.microsoft.com/office/powerpoint/2010/main" val="3390500737"/>
      </p:ext>
    </p:extLst>
  </p:cSld>
  <p:clrMapOvr>
    <a:masterClrMapping/>
  </p:clrMapOvr>
  <p:transition spd="med" advTm="12000"/>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27050" y="374651"/>
            <a:ext cx="8086725" cy="539749"/>
          </a:xfrm>
        </p:spPr>
        <p:txBody>
          <a:bodyPr/>
          <a:lstStyle/>
          <a:p>
            <a:r>
              <a:rPr lang="en-CA" sz="1800" dirty="0" smtClean="0"/>
              <a:t>Topic 4-6 : Using </a:t>
            </a:r>
            <a:r>
              <a:rPr lang="en-CA" sz="1800" dirty="0" err="1" smtClean="0"/>
              <a:t>Stream.collect</a:t>
            </a:r>
            <a:r>
              <a:rPr lang="en-CA" sz="1800" dirty="0"/>
              <a:t>() </a:t>
            </a:r>
            <a:r>
              <a:rPr lang="en-CA" sz="1800" dirty="0" smtClean="0"/>
              <a:t>method for various purpose</a:t>
            </a:r>
            <a:endParaRPr lang="en-US" sz="1800" dirty="0"/>
          </a:p>
        </p:txBody>
      </p:sp>
      <p:sp>
        <p:nvSpPr>
          <p:cNvPr id="87043" name="Rectangle 3"/>
          <p:cNvSpPr>
            <a:spLocks noGrp="1" noChangeArrowheads="1"/>
          </p:cNvSpPr>
          <p:nvPr>
            <p:ph idx="1"/>
          </p:nvPr>
        </p:nvSpPr>
        <p:spPr>
          <a:xfrm>
            <a:off x="257452" y="1003177"/>
            <a:ext cx="8735628" cy="3844031"/>
          </a:xfrm>
        </p:spPr>
        <p:txBody>
          <a:bodyPr/>
          <a:lstStyle/>
          <a:p>
            <a:r>
              <a:rPr lang="en-CA" sz="1200" dirty="0" smtClean="0"/>
              <a:t>You can collect the elements of a </a:t>
            </a:r>
            <a:r>
              <a:rPr lang="en-CA" sz="1200" dirty="0" smtClean="0">
                <a:solidFill>
                  <a:srgbClr val="000000"/>
                </a:solidFill>
              </a:rPr>
              <a:t>Stream</a:t>
            </a:r>
            <a:r>
              <a:rPr lang="en-CA" sz="1200" dirty="0" smtClean="0"/>
              <a:t> using either </a:t>
            </a:r>
            <a:r>
              <a:rPr lang="en-CA" sz="1200" dirty="0" smtClean="0">
                <a:solidFill>
                  <a:srgbClr val="000000"/>
                </a:solidFill>
              </a:rPr>
              <a:t>collect() </a:t>
            </a:r>
            <a:r>
              <a:rPr lang="en-CA" sz="1200" dirty="0" smtClean="0"/>
              <a:t>or </a:t>
            </a:r>
            <a:r>
              <a:rPr lang="en-CA" sz="1200" dirty="0" err="1" smtClean="0">
                <a:solidFill>
                  <a:srgbClr val="000000"/>
                </a:solidFill>
              </a:rPr>
              <a:t>toArray</a:t>
            </a:r>
            <a:r>
              <a:rPr lang="en-CA" sz="1200" dirty="0" smtClean="0">
                <a:solidFill>
                  <a:srgbClr val="000000"/>
                </a:solidFill>
              </a:rPr>
              <a:t>()</a:t>
            </a:r>
            <a:r>
              <a:rPr lang="en-CA" sz="1200" dirty="0" smtClean="0">
                <a:solidFill>
                  <a:schemeClr val="tx1"/>
                </a:solidFill>
              </a:rPr>
              <a:t>. (Javadoc below)</a:t>
            </a:r>
          </a:p>
          <a:p>
            <a:r>
              <a:rPr lang="en-US" sz="1200" dirty="0" smtClean="0"/>
              <a:t>The </a:t>
            </a:r>
            <a:r>
              <a:rPr lang="en-US" sz="1200" dirty="0"/>
              <a:t>class </a:t>
            </a:r>
            <a:r>
              <a:rPr lang="en-US" sz="1200" dirty="0">
                <a:solidFill>
                  <a:srgbClr val="000000"/>
                </a:solidFill>
              </a:rPr>
              <a:t>Collectors</a:t>
            </a:r>
            <a:r>
              <a:rPr lang="en-US" sz="1200" dirty="0"/>
              <a:t> provides implementations of many common mutable reductions. </a:t>
            </a:r>
            <a:endParaRPr lang="en-US" sz="1200" dirty="0" smtClean="0"/>
          </a:p>
          <a:p>
            <a:r>
              <a:rPr lang="en-US" sz="1200" kern="1200" dirty="0" smtClean="0">
                <a:solidFill>
                  <a:srgbClr val="000000"/>
                </a:solidFill>
              </a:rPr>
              <a:t>interface </a:t>
            </a:r>
            <a:r>
              <a:rPr lang="en-US" sz="1200" kern="1200" dirty="0">
                <a:solidFill>
                  <a:srgbClr val="000000"/>
                </a:solidFill>
              </a:rPr>
              <a:t>Collector&lt;T,A,R&gt;</a:t>
            </a:r>
          </a:p>
          <a:p>
            <a:r>
              <a:rPr lang="en-US" sz="1200" kern="1200" dirty="0" smtClean="0">
                <a:solidFill>
                  <a:schemeClr val="dk1"/>
                </a:solidFill>
              </a:rPr>
              <a:t>Type </a:t>
            </a:r>
            <a:r>
              <a:rPr lang="en-US" sz="1200" kern="1200" dirty="0">
                <a:solidFill>
                  <a:schemeClr val="dk1"/>
                </a:solidFill>
              </a:rPr>
              <a:t>Parameters:</a:t>
            </a:r>
          </a:p>
          <a:p>
            <a:pPr lvl="1"/>
            <a:r>
              <a:rPr lang="en-US" sz="1200" kern="1200" dirty="0" smtClean="0">
                <a:solidFill>
                  <a:schemeClr val="dk1"/>
                </a:solidFill>
              </a:rPr>
              <a:t>T </a:t>
            </a:r>
            <a:r>
              <a:rPr lang="en-US" sz="1200" kern="1200" dirty="0">
                <a:solidFill>
                  <a:schemeClr val="dk1"/>
                </a:solidFill>
              </a:rPr>
              <a:t>- the type of input elements to the reduction operation</a:t>
            </a:r>
          </a:p>
          <a:p>
            <a:pPr lvl="1"/>
            <a:r>
              <a:rPr lang="en-US" sz="1200" kern="1200" dirty="0" smtClean="0">
                <a:solidFill>
                  <a:schemeClr val="dk1"/>
                </a:solidFill>
              </a:rPr>
              <a:t>A </a:t>
            </a:r>
            <a:r>
              <a:rPr lang="en-US" sz="1200" kern="1200" dirty="0">
                <a:solidFill>
                  <a:schemeClr val="dk1"/>
                </a:solidFill>
              </a:rPr>
              <a:t>- the mutable accumulation type of the reduction operation (often hidden as an implementation detail)</a:t>
            </a:r>
          </a:p>
          <a:p>
            <a:pPr lvl="1"/>
            <a:r>
              <a:rPr lang="en-US" sz="1200" kern="1200" dirty="0" smtClean="0">
                <a:solidFill>
                  <a:schemeClr val="dk1"/>
                </a:solidFill>
              </a:rPr>
              <a:t>R </a:t>
            </a:r>
            <a:r>
              <a:rPr lang="en-US" sz="1200" kern="1200" dirty="0">
                <a:solidFill>
                  <a:schemeClr val="dk1"/>
                </a:solidFill>
              </a:rPr>
              <a:t>- the result type of the reduction </a:t>
            </a:r>
            <a:r>
              <a:rPr lang="en-US" sz="1200" kern="1200" dirty="0" smtClean="0">
                <a:solidFill>
                  <a:schemeClr val="dk1"/>
                </a:solidFill>
              </a:rPr>
              <a:t>operation (e.g. a </a:t>
            </a:r>
            <a:r>
              <a:rPr lang="en-US" sz="1200" kern="1200" dirty="0" smtClean="0">
                <a:solidFill>
                  <a:srgbClr val="000000"/>
                </a:solidFill>
              </a:rPr>
              <a:t>Set</a:t>
            </a:r>
            <a:r>
              <a:rPr lang="en-US" sz="1200" kern="1200" dirty="0" smtClean="0">
                <a:solidFill>
                  <a:schemeClr val="dk1"/>
                </a:solidFill>
              </a:rPr>
              <a:t>, </a:t>
            </a:r>
            <a:r>
              <a:rPr lang="en-US" sz="1200" kern="1200" dirty="0" smtClean="0">
                <a:solidFill>
                  <a:srgbClr val="000000"/>
                </a:solidFill>
              </a:rPr>
              <a:t>List</a:t>
            </a:r>
            <a:r>
              <a:rPr lang="en-US" sz="1200" kern="1200" dirty="0" smtClean="0">
                <a:solidFill>
                  <a:schemeClr val="dk1"/>
                </a:solidFill>
              </a:rPr>
              <a:t>, </a:t>
            </a:r>
            <a:r>
              <a:rPr lang="en-US" sz="1200" kern="1200" dirty="0" smtClean="0">
                <a:solidFill>
                  <a:srgbClr val="000000"/>
                </a:solidFill>
              </a:rPr>
              <a:t>Optional</a:t>
            </a:r>
            <a:r>
              <a:rPr lang="en-US" sz="1200" kern="1200" dirty="0" smtClean="0">
                <a:solidFill>
                  <a:schemeClr val="dk1"/>
                </a:solidFill>
              </a:rPr>
              <a:t>, a scalar (count)…</a:t>
            </a:r>
            <a:endParaRPr lang="en-US" sz="1200" kern="1200" dirty="0">
              <a:solidFill>
                <a:schemeClr val="dk1"/>
              </a:solidFill>
            </a:endParaRPr>
          </a:p>
          <a:p>
            <a:r>
              <a:rPr lang="en-US" sz="1200" kern="1200" dirty="0">
                <a:solidFill>
                  <a:schemeClr val="dk1"/>
                </a:solidFill>
              </a:rPr>
              <a:t>A mutable reduction operation that accumulates input elements into a </a:t>
            </a:r>
            <a:r>
              <a:rPr lang="en-US" sz="1200" u="sng" kern="1200" dirty="0">
                <a:solidFill>
                  <a:schemeClr val="dk1"/>
                </a:solidFill>
              </a:rPr>
              <a:t>mutable</a:t>
            </a:r>
            <a:r>
              <a:rPr lang="en-US" sz="1200" kern="1200" dirty="0">
                <a:solidFill>
                  <a:schemeClr val="dk1"/>
                </a:solidFill>
              </a:rPr>
              <a:t> result container, optionally transforming the accumulated result into a final representation after all input elements have been processed. Reduction operations can be performed either sequentially or in parallel. </a:t>
            </a:r>
            <a:endParaRPr lang="en-US" sz="1200" kern="1200" dirty="0" smtClean="0">
              <a:solidFill>
                <a:schemeClr val="dk1"/>
              </a:solidFill>
            </a:endParaRPr>
          </a:p>
          <a:p>
            <a:r>
              <a:rPr lang="en-US" sz="1200" dirty="0"/>
              <a:t>A </a:t>
            </a:r>
            <a:r>
              <a:rPr lang="en-US" sz="1200" dirty="0">
                <a:solidFill>
                  <a:srgbClr val="000000"/>
                </a:solidFill>
              </a:rPr>
              <a:t>Collector</a:t>
            </a:r>
            <a:r>
              <a:rPr lang="en-US" sz="1200" dirty="0"/>
              <a:t> is specified by four functions that work together to accumulate entries into a mutable result container, and optionally perform a final transform on the result. They are</a:t>
            </a:r>
            <a:r>
              <a:rPr lang="en-US" sz="1200" dirty="0" smtClean="0"/>
              <a:t>:</a:t>
            </a:r>
            <a:endParaRPr lang="en-US" sz="1200" dirty="0"/>
          </a:p>
          <a:p>
            <a:pPr lvl="1"/>
            <a:r>
              <a:rPr lang="en-US" sz="1200" dirty="0" smtClean="0"/>
              <a:t>creation </a:t>
            </a:r>
            <a:r>
              <a:rPr lang="en-US" sz="1200" dirty="0"/>
              <a:t>of a new result container (</a:t>
            </a:r>
            <a:r>
              <a:rPr lang="en-US" sz="1200" dirty="0">
                <a:solidFill>
                  <a:srgbClr val="000000"/>
                </a:solidFill>
              </a:rPr>
              <a:t>supplier()</a:t>
            </a:r>
            <a:r>
              <a:rPr lang="en-US" sz="1200" dirty="0"/>
              <a:t>)</a:t>
            </a:r>
          </a:p>
          <a:p>
            <a:pPr lvl="1"/>
            <a:r>
              <a:rPr lang="en-US" sz="1200" dirty="0" smtClean="0"/>
              <a:t>incorporating </a:t>
            </a:r>
            <a:r>
              <a:rPr lang="en-US" sz="1200" dirty="0"/>
              <a:t>a new data element into a result container (</a:t>
            </a:r>
            <a:r>
              <a:rPr lang="en-US" sz="1200" dirty="0">
                <a:solidFill>
                  <a:srgbClr val="000000"/>
                </a:solidFill>
              </a:rPr>
              <a:t>accumulator()</a:t>
            </a:r>
            <a:r>
              <a:rPr lang="en-US" sz="1200" dirty="0"/>
              <a:t>)</a:t>
            </a:r>
          </a:p>
          <a:p>
            <a:pPr lvl="1"/>
            <a:r>
              <a:rPr lang="en-US" sz="1200" dirty="0" smtClean="0"/>
              <a:t>combining </a:t>
            </a:r>
            <a:r>
              <a:rPr lang="en-US" sz="1200" dirty="0"/>
              <a:t>two result containers into one (</a:t>
            </a:r>
            <a:r>
              <a:rPr lang="en-US" sz="1200" dirty="0">
                <a:solidFill>
                  <a:srgbClr val="000000"/>
                </a:solidFill>
              </a:rPr>
              <a:t>combiner()</a:t>
            </a:r>
            <a:r>
              <a:rPr lang="en-US" sz="1200" dirty="0"/>
              <a:t>)</a:t>
            </a:r>
          </a:p>
          <a:p>
            <a:pPr lvl="1"/>
            <a:r>
              <a:rPr lang="en-US" sz="1200" dirty="0" smtClean="0"/>
              <a:t>performing </a:t>
            </a:r>
            <a:r>
              <a:rPr lang="en-US" sz="1200" dirty="0"/>
              <a:t>an optional final transform on the container (</a:t>
            </a:r>
            <a:r>
              <a:rPr lang="en-US" sz="1200" dirty="0">
                <a:solidFill>
                  <a:srgbClr val="000000"/>
                </a:solidFill>
              </a:rPr>
              <a:t>finisher()</a:t>
            </a:r>
            <a:r>
              <a:rPr lang="en-US" sz="1200" dirty="0"/>
              <a:t>)</a:t>
            </a:r>
          </a:p>
        </p:txBody>
      </p:sp>
      <p:graphicFrame>
        <p:nvGraphicFramePr>
          <p:cNvPr id="5" name="Table 4"/>
          <p:cNvGraphicFramePr>
            <a:graphicFrameLocks noGrp="1"/>
          </p:cNvGraphicFramePr>
          <p:nvPr>
            <p:extLst>
              <p:ext uri="{D42A27DB-BD31-4B8C-83A1-F6EECF244321}">
                <p14:modId xmlns:p14="http://schemas.microsoft.com/office/powerpoint/2010/main" val="137170595"/>
              </p:ext>
            </p:extLst>
          </p:nvPr>
        </p:nvGraphicFramePr>
        <p:xfrm>
          <a:off x="248694" y="4935835"/>
          <a:ext cx="8771138" cy="1243935"/>
        </p:xfrm>
        <a:graphic>
          <a:graphicData uri="http://schemas.openxmlformats.org/drawingml/2006/table">
            <a:tbl>
              <a:tblPr firstRow="1" bandRow="1">
                <a:tableStyleId>{5C22544A-7EE6-4342-B048-85BDC9FD1C3A}</a:tableStyleId>
              </a:tblPr>
              <a:tblGrid>
                <a:gridCol w="3630967"/>
                <a:gridCol w="5140171"/>
              </a:tblGrid>
              <a:tr h="390495">
                <a:tc>
                  <a:txBody>
                    <a:bodyPr/>
                    <a:lstStyle/>
                    <a:p>
                      <a:pPr algn="ctr"/>
                      <a:r>
                        <a:rPr lang="en-US" sz="1400" dirty="0" smtClean="0"/>
                        <a:t>Signature</a:t>
                      </a:r>
                      <a:endParaRPr lang="en-US" sz="1400" dirty="0"/>
                    </a:p>
                  </a:txBody>
                  <a:tcPr/>
                </a:tc>
                <a:tc>
                  <a:txBody>
                    <a:bodyPr/>
                    <a:lstStyle/>
                    <a:p>
                      <a:pPr algn="ctr"/>
                      <a:r>
                        <a:rPr lang="en-US" sz="1400" dirty="0" smtClean="0"/>
                        <a:t>Description</a:t>
                      </a:r>
                      <a:endParaRPr lang="en-US" sz="1400" dirty="0"/>
                    </a:p>
                  </a:txBody>
                  <a:tcPr/>
                </a:tc>
              </a:tr>
              <a:tr h="3881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1000" b="0" i="0" u="none" strike="noStrike" kern="1200" baseline="0" dirty="0" smtClean="0">
                          <a:solidFill>
                            <a:schemeClr val="dk1"/>
                          </a:solidFill>
                          <a:latin typeface="+mn-lt"/>
                          <a:ea typeface="+mn-ea"/>
                          <a:cs typeface="+mn-cs"/>
                        </a:rPr>
                        <a:t>&lt;R,A&gt; R  </a:t>
                      </a:r>
                      <a:r>
                        <a:rPr lang="en-CA" sz="1000" b="0" i="0" u="none" strike="noStrike" kern="1200" baseline="0" dirty="0" err="1" smtClean="0">
                          <a:solidFill>
                            <a:schemeClr val="dk1"/>
                          </a:solidFill>
                          <a:latin typeface="+mn-lt"/>
                          <a:ea typeface="+mn-ea"/>
                          <a:cs typeface="+mn-cs"/>
                        </a:rPr>
                        <a:t>Stream.collect</a:t>
                      </a:r>
                      <a:r>
                        <a:rPr lang="en-CA" sz="1000" b="0" i="0" u="none" strike="noStrike" kern="1200" baseline="0" dirty="0" smtClean="0">
                          <a:solidFill>
                            <a:schemeClr val="dk1"/>
                          </a:solidFill>
                          <a:latin typeface="+mn-lt"/>
                          <a:ea typeface="+mn-ea"/>
                          <a:cs typeface="+mn-cs"/>
                        </a:rPr>
                        <a:t>(Collector&lt;? super T,A,R&gt; collector)</a:t>
                      </a:r>
                    </a:p>
                    <a:p>
                      <a:pPr marL="0" marR="0" indent="0" algn="l" defTabSz="457200" rtl="0" eaLnBrk="1" fontAlgn="auto" latinLnBrk="0" hangingPunct="1">
                        <a:lnSpc>
                          <a:spcPct val="100000"/>
                        </a:lnSpc>
                        <a:spcBef>
                          <a:spcPts val="0"/>
                        </a:spcBef>
                        <a:spcAft>
                          <a:spcPts val="0"/>
                        </a:spcAft>
                        <a:buClrTx/>
                        <a:buSzTx/>
                        <a:buFontTx/>
                        <a:buNone/>
                        <a:tabLst/>
                        <a:defRPr/>
                      </a:pPr>
                      <a:r>
                        <a:rPr lang="en-CA" sz="1000" b="0" i="0" u="none" strike="noStrike" kern="1200" baseline="0" dirty="0" smtClean="0">
                          <a:solidFill>
                            <a:schemeClr val="dk1"/>
                          </a:solidFill>
                          <a:latin typeface="+mn-lt"/>
                          <a:ea typeface="+mn-ea"/>
                          <a:cs typeface="+mn-cs"/>
                        </a:rPr>
                        <a:t/>
                      </a:r>
                      <a:br>
                        <a:rPr lang="en-CA" sz="1000" b="0" i="0" u="none" strike="noStrike" kern="1200" baseline="0" dirty="0" smtClean="0">
                          <a:solidFill>
                            <a:schemeClr val="dk1"/>
                          </a:solidFill>
                          <a:latin typeface="+mn-lt"/>
                          <a:ea typeface="+mn-ea"/>
                          <a:cs typeface="+mn-cs"/>
                        </a:rPr>
                      </a:br>
                      <a:r>
                        <a:rPr lang="en-US" sz="1000" dirty="0" smtClean="0"/>
                        <a:t>&lt;R&gt; R </a:t>
                      </a:r>
                      <a:r>
                        <a:rPr lang="en-US" sz="1000" dirty="0" err="1" smtClean="0"/>
                        <a:t>Stream.collect</a:t>
                      </a:r>
                      <a:r>
                        <a:rPr lang="en-US" sz="1000" dirty="0" smtClean="0"/>
                        <a:t>(Supplier&lt;R&gt; supplier, </a:t>
                      </a:r>
                      <a:r>
                        <a:rPr lang="en-US" sz="1000" dirty="0" err="1" smtClean="0"/>
                        <a:t>BiConsumer</a:t>
                      </a:r>
                      <a:r>
                        <a:rPr lang="en-US" sz="1000" dirty="0" smtClean="0"/>
                        <a:t>&lt;R,? super T&gt; accumulator, </a:t>
                      </a:r>
                      <a:r>
                        <a:rPr lang="en-US" sz="1000" dirty="0" err="1" smtClean="0"/>
                        <a:t>BiConsumer</a:t>
                      </a:r>
                      <a:r>
                        <a:rPr lang="en-US" sz="1000" dirty="0" smtClean="0"/>
                        <a:t>&lt;R,R&gt; combiner)</a:t>
                      </a:r>
                    </a:p>
                  </a:txBody>
                  <a:tcPr/>
                </a:tc>
                <a:tc>
                  <a:txBody>
                    <a:bodyPr/>
                    <a:lstStyle/>
                    <a:p>
                      <a:r>
                        <a:rPr lang="en-US" sz="1000" b="0" i="0" u="none" strike="noStrike" kern="1200" baseline="0" dirty="0" smtClean="0">
                          <a:solidFill>
                            <a:schemeClr val="dk1"/>
                          </a:solidFill>
                          <a:latin typeface="+mn-lt"/>
                          <a:ea typeface="+mn-ea"/>
                          <a:cs typeface="+mn-cs"/>
                        </a:rPr>
                        <a:t>Performs a mutable reduction operation on the elements of this stream using a Collector.</a:t>
                      </a:r>
                    </a:p>
                    <a:p>
                      <a:r>
                        <a:rPr lang="en-US" sz="1000" dirty="0" smtClean="0"/>
                        <a:t/>
                      </a:r>
                      <a:br>
                        <a:rPr lang="en-US" sz="1000" dirty="0" smtClean="0"/>
                      </a:br>
                      <a:r>
                        <a:rPr lang="en-US" sz="1000" dirty="0" smtClean="0"/>
                        <a:t>Performs a mutable reduction operation on the elements of this stream.</a:t>
                      </a:r>
                      <a:endParaRPr lang="en-US" sz="1000" dirty="0"/>
                    </a:p>
                  </a:txBody>
                  <a:tcPr/>
                </a:tc>
              </a:tr>
            </a:tbl>
          </a:graphicData>
        </a:graphic>
      </p:graphicFrame>
    </p:spTree>
    <p:extLst>
      <p:ext uri="{BB962C8B-B14F-4D97-AF65-F5344CB8AC3E}">
        <p14:creationId xmlns:p14="http://schemas.microsoft.com/office/powerpoint/2010/main" val="80581509"/>
      </p:ext>
    </p:extLst>
  </p:cSld>
  <p:clrMapOvr>
    <a:masterClrMapping/>
  </p:clrMapOvr>
  <p:transition spd="med" advTm="12000"/>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50197" y="143897"/>
            <a:ext cx="8608978" cy="413291"/>
          </a:xfrm>
        </p:spPr>
        <p:txBody>
          <a:bodyPr/>
          <a:lstStyle/>
          <a:p>
            <a:r>
              <a:rPr lang="en-CA" dirty="0" smtClean="0"/>
              <a:t>Topic 4 : </a:t>
            </a:r>
            <a:r>
              <a:rPr lang="en-CA" dirty="0" err="1" smtClean="0"/>
              <a:t>Stream.collect</a:t>
            </a:r>
            <a:r>
              <a:rPr lang="en-CA" dirty="0" smtClean="0"/>
              <a:t>() using a Collector (new)</a:t>
            </a:r>
            <a:endParaRPr lang="en-US" dirty="0"/>
          </a:p>
        </p:txBody>
      </p:sp>
      <p:sp>
        <p:nvSpPr>
          <p:cNvPr id="87043" name="Rectangle 3"/>
          <p:cNvSpPr>
            <a:spLocks noGrp="1" noChangeArrowheads="1"/>
          </p:cNvSpPr>
          <p:nvPr>
            <p:ph idx="1"/>
          </p:nvPr>
        </p:nvSpPr>
        <p:spPr>
          <a:xfrm>
            <a:off x="350197" y="557188"/>
            <a:ext cx="8608977" cy="799339"/>
          </a:xfrm>
        </p:spPr>
        <p:txBody>
          <a:bodyPr/>
          <a:lstStyle/>
          <a:p>
            <a:pPr marL="457200" indent="-457200">
              <a:buFont typeface="+mj-lt"/>
              <a:buAutoNum type="arabicPeriod"/>
            </a:pPr>
            <a:endParaRPr lang="en-US" sz="1200" dirty="0" smtClean="0"/>
          </a:p>
        </p:txBody>
      </p:sp>
      <p:pic>
        <p:nvPicPr>
          <p:cNvPr id="2050" name="Picture 2" descr="C:\workspace_luna\Java8OCPUpgradeBeta\src\test\java\org\java8\topic5\subject1\CollectorAndCollect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4" y="1457011"/>
            <a:ext cx="8902839" cy="4288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412215"/>
      </p:ext>
    </p:extLst>
  </p:cSld>
  <p:clrMapOvr>
    <a:masterClrMapping/>
  </p:clrMapOvr>
  <p:transition spd="med" advTm="12000"/>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27050" y="374650"/>
            <a:ext cx="8086725" cy="362197"/>
          </a:xfrm>
        </p:spPr>
        <p:txBody>
          <a:bodyPr/>
          <a:lstStyle/>
          <a:p>
            <a:r>
              <a:rPr lang="en-CA" sz="1800" dirty="0" smtClean="0"/>
              <a:t>Topic 4-6 : Collectors API: collecting the results 1/2</a:t>
            </a:r>
            <a:endParaRPr lang="en-US" sz="1800" dirty="0"/>
          </a:p>
        </p:txBody>
      </p:sp>
      <p:sp>
        <p:nvSpPr>
          <p:cNvPr id="87043" name="Rectangle 3"/>
          <p:cNvSpPr>
            <a:spLocks noGrp="1" noChangeArrowheads="1"/>
          </p:cNvSpPr>
          <p:nvPr>
            <p:ph idx="1"/>
          </p:nvPr>
        </p:nvSpPr>
        <p:spPr>
          <a:xfrm>
            <a:off x="257452" y="727969"/>
            <a:ext cx="8735628" cy="1109709"/>
          </a:xfrm>
        </p:spPr>
        <p:txBody>
          <a:bodyPr/>
          <a:lstStyle/>
          <a:p>
            <a:r>
              <a:rPr lang="en-CA" sz="1200" dirty="0" smtClean="0"/>
              <a:t>You can also “collect” the elements of a </a:t>
            </a:r>
            <a:r>
              <a:rPr lang="en-CA" sz="1200" dirty="0" smtClean="0">
                <a:solidFill>
                  <a:srgbClr val="000000"/>
                </a:solidFill>
              </a:rPr>
              <a:t>Stream</a:t>
            </a:r>
            <a:r>
              <a:rPr lang="en-CA" sz="1200" dirty="0" smtClean="0"/>
              <a:t> using </a:t>
            </a:r>
            <a:r>
              <a:rPr lang="en-CA" sz="1200" dirty="0" err="1" smtClean="0">
                <a:solidFill>
                  <a:srgbClr val="000000"/>
                </a:solidFill>
              </a:rPr>
              <a:t>Stream.toArray</a:t>
            </a:r>
            <a:r>
              <a:rPr lang="en-CA" sz="1200" dirty="0" smtClean="0">
                <a:solidFill>
                  <a:srgbClr val="000000"/>
                </a:solidFill>
              </a:rPr>
              <a:t>()</a:t>
            </a:r>
            <a:r>
              <a:rPr lang="en-CA" sz="1200" dirty="0" smtClean="0">
                <a:solidFill>
                  <a:schemeClr val="tx1"/>
                </a:solidFill>
              </a:rPr>
              <a:t> (Javadoc below)</a:t>
            </a:r>
          </a:p>
          <a:p>
            <a:r>
              <a:rPr lang="en-CA" sz="1200" dirty="0" smtClean="0">
                <a:solidFill>
                  <a:schemeClr val="tx1"/>
                </a:solidFill>
              </a:rPr>
              <a:t>You can obtain an </a:t>
            </a:r>
            <a:r>
              <a:rPr lang="en-CA" sz="1200" dirty="0" smtClean="0">
                <a:solidFill>
                  <a:srgbClr val="000000"/>
                </a:solidFill>
              </a:rPr>
              <a:t>iterator() </a:t>
            </a:r>
            <a:r>
              <a:rPr lang="en-CA" sz="1200" dirty="0" smtClean="0">
                <a:solidFill>
                  <a:schemeClr val="tx1"/>
                </a:solidFill>
              </a:rPr>
              <a:t>or </a:t>
            </a:r>
            <a:r>
              <a:rPr lang="en-CA" sz="1200" dirty="0" smtClean="0">
                <a:solidFill>
                  <a:srgbClr val="000000"/>
                </a:solidFill>
              </a:rPr>
              <a:t>spliterator() </a:t>
            </a:r>
            <a:r>
              <a:rPr lang="en-CA" sz="1200" dirty="0" smtClean="0">
                <a:solidFill>
                  <a:schemeClr val="tx1"/>
                </a:solidFill>
              </a:rPr>
              <a:t>from the stream or use </a:t>
            </a:r>
            <a:r>
              <a:rPr lang="en-CA" sz="1200" dirty="0" err="1" smtClean="0">
                <a:solidFill>
                  <a:srgbClr val="000000"/>
                </a:solidFill>
              </a:rPr>
              <a:t>forEach</a:t>
            </a:r>
            <a:r>
              <a:rPr lang="en-CA" sz="1200" dirty="0" smtClean="0">
                <a:solidFill>
                  <a:srgbClr val="000000"/>
                </a:solidFill>
              </a:rPr>
              <a:t>()</a:t>
            </a:r>
            <a:r>
              <a:rPr lang="en-CA" sz="1200" dirty="0" smtClean="0">
                <a:solidFill>
                  <a:schemeClr val="tx1"/>
                </a:solidFill>
              </a:rPr>
              <a:t> to save the values. (Beware of managing a possible race condition when executed in parallel).</a:t>
            </a:r>
          </a:p>
          <a:p>
            <a:r>
              <a:rPr lang="en-CA" sz="1200" dirty="0" smtClean="0">
                <a:solidFill>
                  <a:schemeClr val="tx1"/>
                </a:solidFill>
              </a:rPr>
              <a:t>More generally, the different </a:t>
            </a:r>
            <a:r>
              <a:rPr lang="en-CA" sz="1200" dirty="0" smtClean="0">
                <a:solidFill>
                  <a:srgbClr val="000000"/>
                </a:solidFill>
              </a:rPr>
              <a:t>Collector</a:t>
            </a:r>
            <a:r>
              <a:rPr lang="en-CA" sz="1200" dirty="0" smtClean="0">
                <a:solidFill>
                  <a:schemeClr val="tx1"/>
                </a:solidFill>
              </a:rPr>
              <a:t> implementations return among other choices different types of collections. The </a:t>
            </a:r>
            <a:r>
              <a:rPr lang="en-CA" sz="1200" dirty="0" smtClean="0">
                <a:solidFill>
                  <a:srgbClr val="000000"/>
                </a:solidFill>
              </a:rPr>
              <a:t>Collector</a:t>
            </a:r>
            <a:r>
              <a:rPr lang="en-CA" sz="1200" dirty="0" smtClean="0">
                <a:solidFill>
                  <a:schemeClr val="tx1"/>
                </a:solidFill>
              </a:rPr>
              <a:t> used is passed in to </a:t>
            </a:r>
            <a:r>
              <a:rPr lang="en-CA" sz="1200" dirty="0" err="1" smtClean="0">
                <a:solidFill>
                  <a:srgbClr val="000000"/>
                </a:solidFill>
              </a:rPr>
              <a:t>Stream.collect</a:t>
            </a:r>
            <a:r>
              <a:rPr lang="en-CA" sz="1200" dirty="0" smtClean="0">
                <a:solidFill>
                  <a:srgbClr val="000000"/>
                </a:solidFill>
              </a:rPr>
              <a:t>(</a:t>
            </a:r>
            <a:r>
              <a:rPr lang="en-CA" sz="1200" dirty="0" smtClean="0">
                <a:solidFill>
                  <a:schemeClr val="tx1"/>
                </a:solidFill>
              </a:rPr>
              <a:t>).</a:t>
            </a:r>
          </a:p>
          <a:p>
            <a:endParaRPr lang="en-CA" sz="1200"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860835053"/>
              </p:ext>
            </p:extLst>
          </p:nvPr>
        </p:nvGraphicFramePr>
        <p:xfrm>
          <a:off x="133284" y="2019964"/>
          <a:ext cx="8771138" cy="3977640"/>
        </p:xfrm>
        <a:graphic>
          <a:graphicData uri="http://schemas.openxmlformats.org/drawingml/2006/table">
            <a:tbl>
              <a:tblPr firstRow="1" bandRow="1">
                <a:tableStyleId>{5C22544A-7EE6-4342-B048-85BDC9FD1C3A}</a:tableStyleId>
              </a:tblPr>
              <a:tblGrid>
                <a:gridCol w="3630967"/>
                <a:gridCol w="5140171"/>
              </a:tblGrid>
              <a:tr h="0">
                <a:tc>
                  <a:txBody>
                    <a:bodyPr/>
                    <a:lstStyle/>
                    <a:p>
                      <a:pPr algn="ctr"/>
                      <a:r>
                        <a:rPr lang="en-US" sz="900" dirty="0" smtClean="0"/>
                        <a:t>Signature</a:t>
                      </a:r>
                      <a:endParaRPr lang="en-US" sz="900" dirty="0"/>
                    </a:p>
                  </a:txBody>
                  <a:tcPr/>
                </a:tc>
                <a:tc>
                  <a:txBody>
                    <a:bodyPr/>
                    <a:lstStyle/>
                    <a:p>
                      <a:pPr algn="ctr"/>
                      <a:r>
                        <a:rPr lang="en-US" sz="900" dirty="0" smtClean="0"/>
                        <a:t>Description</a:t>
                      </a:r>
                      <a:endParaRPr lang="en-US" sz="900" dirty="0"/>
                    </a:p>
                  </a:txBody>
                  <a:tcPr/>
                </a:tc>
              </a:tr>
              <a:tr h="28934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Object[] </a:t>
                      </a:r>
                      <a:r>
                        <a:rPr lang="en-US" sz="900" dirty="0" err="1" smtClean="0"/>
                        <a:t>Stream.toArray</a:t>
                      </a:r>
                      <a:r>
                        <a:rPr lang="en-US" sz="900" dirty="0" smtClean="0"/>
                        <a:t>()</a:t>
                      </a:r>
                      <a:br>
                        <a:rPr lang="en-US" sz="900" dirty="0" smtClean="0"/>
                      </a:br>
                      <a:r>
                        <a:rPr lang="en-US" sz="900" dirty="0" smtClean="0"/>
                        <a:t>&lt;A&gt; A[] </a:t>
                      </a:r>
                      <a:r>
                        <a:rPr lang="en-US" sz="900" dirty="0" err="1" smtClean="0"/>
                        <a:t>Stream.toArray</a:t>
                      </a:r>
                      <a:r>
                        <a:rPr lang="en-US" sz="900" dirty="0" smtClean="0"/>
                        <a:t>(</a:t>
                      </a:r>
                      <a:r>
                        <a:rPr lang="en-US" sz="900" dirty="0" err="1" smtClean="0"/>
                        <a:t>IntFunction</a:t>
                      </a:r>
                      <a:r>
                        <a:rPr lang="en-US" sz="900" dirty="0" smtClean="0"/>
                        <a:t>&lt;A[]&gt; generator)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smtClean="0"/>
                        <a:t>Returns an array containing the elements of this stream. [using the provided generator function to allocate the returned array, as well as any additional arrays that might be required for a partitioned execution or for resizing.]</a:t>
                      </a:r>
                    </a:p>
                  </a:txBody>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smtClean="0"/>
                        <a:t>Iterator&lt;T&gt; Stream.iterator()</a:t>
                      </a:r>
                      <a:br>
                        <a:rPr lang="en-US" sz="900" smtClean="0"/>
                      </a:br>
                      <a:r>
                        <a:rPr lang="en-US" sz="900" smtClean="0"/>
                        <a:t>Spliterator&lt;T&gt; Stream.spliterator()</a:t>
                      </a:r>
                      <a:endParaRPr lang="en-US" sz="900" dirty="0" smtClean="0"/>
                    </a:p>
                  </a:txBody>
                  <a:tcPr/>
                </a:tc>
                <a:tc>
                  <a:txBody>
                    <a:bodyPr/>
                    <a:lstStyle/>
                    <a:p>
                      <a:r>
                        <a:rPr lang="en-CA" sz="900" dirty="0" smtClean="0"/>
                        <a:t>Returns a iterator for the elements of this stream.</a:t>
                      </a:r>
                    </a:p>
                    <a:p>
                      <a:r>
                        <a:rPr lang="en-CA" sz="900" dirty="0" smtClean="0"/>
                        <a:t>Returns a spliterator for the elements of this stream.</a:t>
                      </a:r>
                      <a:endParaRPr lang="en-US" sz="900" dirty="0"/>
                    </a:p>
                  </a:txBody>
                  <a:tcPr/>
                </a:tc>
              </a:tr>
              <a:tr h="3216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900" dirty="0" smtClean="0"/>
                        <a:t>static &lt;T,C extends Collection&lt;T&gt;&gt; Collector&lt;T,?,C&gt;</a:t>
                      </a:r>
                      <a:r>
                        <a:rPr lang="en-CA" sz="900" dirty="0" err="1" smtClean="0"/>
                        <a:t>Collectors.toCollection</a:t>
                      </a:r>
                      <a:r>
                        <a:rPr lang="en-CA" sz="900" dirty="0" smtClean="0"/>
                        <a:t>(Supplier&lt;C&gt; </a:t>
                      </a:r>
                      <a:r>
                        <a:rPr lang="en-CA" sz="900" dirty="0" err="1" smtClean="0"/>
                        <a:t>collectionFactory</a:t>
                      </a:r>
                      <a:r>
                        <a:rPr lang="en-CA" sz="900"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900" dirty="0" smtClean="0"/>
                        <a:t>Returns a Collector that accumulates the input elements into a new Collection, in encounter order.</a:t>
                      </a:r>
                      <a:endParaRPr lang="en-US" sz="900" dirty="0" smtClean="0"/>
                    </a:p>
                    <a:p>
                      <a:endParaRPr lang="en-US" sz="900" dirty="0"/>
                    </a:p>
                  </a:txBody>
                  <a:tcPr/>
                </a:tc>
              </a:tr>
              <a:tr h="18643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static &lt;T,K,U&gt; Collector&lt;T,?,[Concurrent]Map&lt;K,U&gt;&gt; Collectors.to[Concurrent]Map(Function&lt;? super T,? extends K&gt; </a:t>
                      </a:r>
                      <a:r>
                        <a:rPr lang="en-US" sz="900" dirty="0" err="1" smtClean="0"/>
                        <a:t>keyMapper</a:t>
                      </a:r>
                      <a:r>
                        <a:rPr lang="en-US" sz="900" dirty="0" smtClean="0"/>
                        <a:t>, Function&lt;? super T,? extends U&gt; </a:t>
                      </a:r>
                      <a:r>
                        <a:rPr lang="en-US" sz="900" dirty="0" err="1" smtClean="0"/>
                        <a:t>valueMapper</a:t>
                      </a:r>
                      <a:r>
                        <a:rPr lang="en-US" sz="900"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Returns a [concurrent] Collector that accumulates elements into a [Concurrent]Map whose keys and values are the result of applying the provided mapping functions to the input elements.</a:t>
                      </a:r>
                    </a:p>
                    <a:p>
                      <a:endParaRPr lang="en-US" sz="900" dirty="0"/>
                    </a:p>
                  </a:txBody>
                  <a:tcPr/>
                </a:tc>
              </a:tr>
              <a:tr h="18643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static &lt;T,K,U&gt; Collector&lt;T,?,[Concurrent]Map&lt;K,U&gt;&gt; Collectors.to[Concurrent]Map(Function&lt;? super T,? extends K&gt; </a:t>
                      </a:r>
                      <a:r>
                        <a:rPr lang="en-US" sz="900" dirty="0" err="1" smtClean="0"/>
                        <a:t>keyMapper</a:t>
                      </a:r>
                      <a:r>
                        <a:rPr lang="en-US" sz="900" dirty="0" smtClean="0"/>
                        <a:t>, Function&lt;? super T,? extends U&gt; </a:t>
                      </a:r>
                      <a:r>
                        <a:rPr lang="en-US" sz="900" dirty="0" err="1" smtClean="0"/>
                        <a:t>valueMapper</a:t>
                      </a:r>
                      <a:r>
                        <a:rPr lang="en-US" sz="900" dirty="0" smtClean="0"/>
                        <a:t>, </a:t>
                      </a:r>
                      <a:r>
                        <a:rPr lang="en-US" sz="900" dirty="0" err="1" smtClean="0"/>
                        <a:t>BinaryOperator</a:t>
                      </a:r>
                      <a:r>
                        <a:rPr lang="en-US" sz="900" dirty="0" smtClean="0"/>
                        <a:t>&lt;U&gt; </a:t>
                      </a:r>
                      <a:r>
                        <a:rPr lang="en-US" sz="900" dirty="0" err="1" smtClean="0"/>
                        <a:t>mergeFunction</a:t>
                      </a:r>
                      <a:r>
                        <a:rPr lang="en-US" sz="900"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Returns a [concurrent] Collector that accumulates elements into a [Concurrent]Map whose keys and values are the result of applying the provided mapping functions to the input elements.</a:t>
                      </a:r>
                    </a:p>
                    <a:p>
                      <a:endParaRPr lang="en-US" sz="900" dirty="0"/>
                    </a:p>
                  </a:txBody>
                  <a:tcPr/>
                </a:tc>
              </a:tr>
              <a:tr h="18643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static &lt;T,K,U,M extends [Concurrent]Map&lt;K,U&gt;&gt;</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Collector&lt;T,?,M&gt; Collectors.to[Concurrent]Map(Function&lt;? super T,? extends K&gt; </a:t>
                      </a:r>
                      <a:r>
                        <a:rPr lang="en-US" sz="900" dirty="0" err="1" smtClean="0"/>
                        <a:t>keyMapper</a:t>
                      </a:r>
                      <a:r>
                        <a:rPr lang="en-US" sz="900" dirty="0" smtClean="0"/>
                        <a:t>, Function&lt;? super T,? extends U&gt; </a:t>
                      </a:r>
                      <a:r>
                        <a:rPr lang="en-US" sz="900" dirty="0" err="1" smtClean="0"/>
                        <a:t>valueMapper</a:t>
                      </a:r>
                      <a:r>
                        <a:rPr lang="en-US" sz="900" dirty="0" smtClean="0"/>
                        <a:t>, </a:t>
                      </a:r>
                      <a:r>
                        <a:rPr lang="en-US" sz="900" dirty="0" err="1" smtClean="0"/>
                        <a:t>BinaryOperator</a:t>
                      </a:r>
                      <a:r>
                        <a:rPr lang="en-US" sz="900" dirty="0" smtClean="0"/>
                        <a:t>&lt;U&gt; </a:t>
                      </a:r>
                      <a:r>
                        <a:rPr lang="en-US" sz="900" dirty="0" err="1" smtClean="0"/>
                        <a:t>mergeFunction</a:t>
                      </a:r>
                      <a:r>
                        <a:rPr lang="en-US" sz="900" dirty="0" smtClean="0"/>
                        <a:t>, Supplier&lt;M&gt; </a:t>
                      </a:r>
                      <a:r>
                        <a:rPr lang="en-US" sz="900" dirty="0" err="1" smtClean="0"/>
                        <a:t>mapSupplier</a:t>
                      </a:r>
                      <a:r>
                        <a:rPr lang="en-US" sz="900"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Returns a [concurrent] Collector that accumulates elements into a [Concurrent]Map whose keys and values are the result of applying the provided mapping functions to the input elements.</a:t>
                      </a:r>
                    </a:p>
                    <a:p>
                      <a:endParaRPr lang="en-US" sz="900" dirty="0"/>
                    </a:p>
                  </a:txBody>
                  <a:tcPr/>
                </a:tc>
              </a:tr>
              <a:tr h="18643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900" dirty="0" smtClean="0"/>
                        <a:t>static &lt;T&gt; Collector&lt;</a:t>
                      </a:r>
                      <a:r>
                        <a:rPr lang="en-CA" sz="900" dirty="0" err="1" smtClean="0"/>
                        <a:t>T,?,List</a:t>
                      </a:r>
                      <a:r>
                        <a:rPr lang="en-CA" sz="900" dirty="0" smtClean="0"/>
                        <a:t>&lt;T&gt;&gt; </a:t>
                      </a:r>
                      <a:r>
                        <a:rPr lang="en-CA" sz="900" dirty="0" err="1" smtClean="0"/>
                        <a:t>Collectors.toList</a:t>
                      </a:r>
                      <a:r>
                        <a:rPr lang="en-CA" sz="900"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900" dirty="0" smtClean="0"/>
                        <a:t>Returns a Collector that accumulates the input elements into a new List.</a:t>
                      </a:r>
                      <a:endParaRPr lang="en-US" sz="900" dirty="0" smtClean="0"/>
                    </a:p>
                  </a:txBody>
                  <a:tcPr/>
                </a:tc>
              </a:tr>
              <a:tr h="18643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900" dirty="0" smtClean="0"/>
                        <a:t>static &lt;T&gt; Collector&lt;</a:t>
                      </a:r>
                      <a:r>
                        <a:rPr lang="en-CA" sz="900" dirty="0" err="1" smtClean="0"/>
                        <a:t>T,?,Set</a:t>
                      </a:r>
                      <a:r>
                        <a:rPr lang="en-CA" sz="900" dirty="0" smtClean="0"/>
                        <a:t>&lt;T&gt;&gt; </a:t>
                      </a:r>
                      <a:r>
                        <a:rPr lang="en-CA" sz="900" dirty="0" err="1" smtClean="0"/>
                        <a:t>Collectors.toSet</a:t>
                      </a:r>
                      <a:r>
                        <a:rPr lang="en-CA" sz="900"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900" dirty="0" smtClean="0"/>
                        <a:t>Returns a Collector that accumulates the input elements into a new Set.</a:t>
                      </a:r>
                      <a:endParaRPr lang="en-US" sz="900" dirty="0" smtClean="0"/>
                    </a:p>
                  </a:txBody>
                  <a:tcPr/>
                </a:tc>
              </a:tr>
            </a:tbl>
          </a:graphicData>
        </a:graphic>
      </p:graphicFrame>
    </p:spTree>
    <p:extLst>
      <p:ext uri="{BB962C8B-B14F-4D97-AF65-F5344CB8AC3E}">
        <p14:creationId xmlns:p14="http://schemas.microsoft.com/office/powerpoint/2010/main" val="1884481191"/>
      </p:ext>
    </p:extLst>
  </p:cSld>
  <p:clrMapOvr>
    <a:masterClrMapping/>
  </p:clrMapOvr>
  <p:transition spd="med" advTm="12000"/>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27050" y="374650"/>
            <a:ext cx="8086725" cy="362197"/>
          </a:xfrm>
        </p:spPr>
        <p:txBody>
          <a:bodyPr/>
          <a:lstStyle/>
          <a:p>
            <a:r>
              <a:rPr lang="en-CA" sz="1800" dirty="0" smtClean="0"/>
              <a:t>Topic 4-6 : Collectors API: collecting the results 2/2</a:t>
            </a:r>
            <a:endParaRPr lang="en-US" sz="1800" dirty="0"/>
          </a:p>
        </p:txBody>
      </p:sp>
      <p:sp>
        <p:nvSpPr>
          <p:cNvPr id="87043" name="Rectangle 3"/>
          <p:cNvSpPr>
            <a:spLocks noGrp="1" noChangeArrowheads="1"/>
          </p:cNvSpPr>
          <p:nvPr>
            <p:ph idx="1"/>
          </p:nvPr>
        </p:nvSpPr>
        <p:spPr>
          <a:xfrm>
            <a:off x="257452" y="727969"/>
            <a:ext cx="8735628" cy="5637320"/>
          </a:xfrm>
        </p:spPr>
        <p:txBody>
          <a:bodyPr/>
          <a:lstStyle/>
          <a:p>
            <a:pPr marL="0" indent="0">
              <a:buNone/>
            </a:pPr>
            <a:r>
              <a:rPr lang="en-CA" sz="1200" dirty="0">
                <a:solidFill>
                  <a:schemeClr val="tx1"/>
                </a:solidFill>
              </a:rPr>
              <a:t>// Stream method</a:t>
            </a:r>
          </a:p>
          <a:p>
            <a:pPr marL="0" indent="0">
              <a:buNone/>
            </a:pPr>
            <a:r>
              <a:rPr lang="en-CA" sz="1200" dirty="0">
                <a:solidFill>
                  <a:srgbClr val="000000"/>
                </a:solidFill>
              </a:rPr>
              <a:t>Car[] array = (Car[]) </a:t>
            </a:r>
            <a:r>
              <a:rPr lang="en-CA" sz="1200" dirty="0" err="1">
                <a:solidFill>
                  <a:srgbClr val="000000"/>
                </a:solidFill>
              </a:rPr>
              <a:t>Stream.of</a:t>
            </a:r>
            <a:r>
              <a:rPr lang="en-CA" sz="1200" dirty="0">
                <a:solidFill>
                  <a:srgbClr val="000000"/>
                </a:solidFill>
              </a:rPr>
              <a:t>(</a:t>
            </a:r>
            <a:r>
              <a:rPr lang="en-CA" sz="1200" dirty="0" err="1">
                <a:solidFill>
                  <a:srgbClr val="000000"/>
                </a:solidFill>
              </a:rPr>
              <a:t>Car.values</a:t>
            </a:r>
            <a:r>
              <a:rPr lang="en-CA" sz="1200" dirty="0">
                <a:solidFill>
                  <a:srgbClr val="000000"/>
                </a:solidFill>
              </a:rPr>
              <a:t>()).</a:t>
            </a:r>
            <a:r>
              <a:rPr lang="en-CA" sz="1200" dirty="0" err="1">
                <a:solidFill>
                  <a:srgbClr val="000000"/>
                </a:solidFill>
              </a:rPr>
              <a:t>toArray</a:t>
            </a:r>
            <a:r>
              <a:rPr lang="en-CA" sz="1200" dirty="0" smtClean="0">
                <a:solidFill>
                  <a:srgbClr val="000000"/>
                </a:solidFill>
              </a:rPr>
              <a:t>();</a:t>
            </a:r>
          </a:p>
          <a:p>
            <a:pPr marL="0" indent="0">
              <a:buNone/>
            </a:pPr>
            <a:endParaRPr lang="en-CA" sz="1200" dirty="0">
              <a:solidFill>
                <a:schemeClr val="tx1"/>
              </a:solidFill>
            </a:endParaRPr>
          </a:p>
          <a:p>
            <a:pPr marL="0" indent="0">
              <a:buNone/>
            </a:pPr>
            <a:r>
              <a:rPr lang="en-CA" sz="1200" dirty="0">
                <a:solidFill>
                  <a:schemeClr val="tx1"/>
                </a:solidFill>
              </a:rPr>
              <a:t>// Stream method but no need to cast to a Car[]</a:t>
            </a:r>
          </a:p>
          <a:p>
            <a:pPr marL="0" indent="0">
              <a:buNone/>
            </a:pPr>
            <a:r>
              <a:rPr lang="en-CA" sz="1200" dirty="0">
                <a:solidFill>
                  <a:srgbClr val="000000"/>
                </a:solidFill>
              </a:rPr>
              <a:t>Car[] array2 = </a:t>
            </a:r>
            <a:r>
              <a:rPr lang="en-CA" sz="1200" dirty="0" err="1">
                <a:solidFill>
                  <a:srgbClr val="000000"/>
                </a:solidFill>
              </a:rPr>
              <a:t>Stream.of</a:t>
            </a:r>
            <a:r>
              <a:rPr lang="en-CA" sz="1200" dirty="0">
                <a:solidFill>
                  <a:srgbClr val="000000"/>
                </a:solidFill>
              </a:rPr>
              <a:t>(</a:t>
            </a:r>
            <a:r>
              <a:rPr lang="en-CA" sz="1200" dirty="0" err="1">
                <a:solidFill>
                  <a:srgbClr val="000000"/>
                </a:solidFill>
              </a:rPr>
              <a:t>Car.values</a:t>
            </a:r>
            <a:r>
              <a:rPr lang="en-CA" sz="1200" dirty="0">
                <a:solidFill>
                  <a:srgbClr val="000000"/>
                </a:solidFill>
              </a:rPr>
              <a:t>()).</a:t>
            </a:r>
            <a:r>
              <a:rPr lang="en-CA" sz="1200" dirty="0" err="1">
                <a:solidFill>
                  <a:srgbClr val="000000"/>
                </a:solidFill>
              </a:rPr>
              <a:t>toArray</a:t>
            </a:r>
            <a:r>
              <a:rPr lang="en-CA" sz="1200" dirty="0">
                <a:solidFill>
                  <a:srgbClr val="000000"/>
                </a:solidFill>
              </a:rPr>
              <a:t>(Car[]::new</a:t>
            </a:r>
            <a:r>
              <a:rPr lang="en-CA" sz="1200" dirty="0" smtClean="0">
                <a:solidFill>
                  <a:srgbClr val="000000"/>
                </a:solidFill>
              </a:rPr>
              <a:t>);</a:t>
            </a:r>
          </a:p>
          <a:p>
            <a:pPr marL="0" indent="0">
              <a:buNone/>
            </a:pPr>
            <a:endParaRPr lang="en-CA" sz="1200" dirty="0">
              <a:solidFill>
                <a:schemeClr val="tx1"/>
              </a:solidFill>
            </a:endParaRPr>
          </a:p>
          <a:p>
            <a:pPr marL="0" indent="0">
              <a:buNone/>
            </a:pPr>
            <a:r>
              <a:rPr lang="en-CA" sz="1200" dirty="0">
                <a:solidFill>
                  <a:schemeClr val="tx1"/>
                </a:solidFill>
              </a:rPr>
              <a:t>// set</a:t>
            </a:r>
          </a:p>
          <a:p>
            <a:pPr marL="0" indent="0">
              <a:buNone/>
            </a:pPr>
            <a:r>
              <a:rPr lang="en-CA" sz="1200" dirty="0">
                <a:solidFill>
                  <a:srgbClr val="000000"/>
                </a:solidFill>
              </a:rPr>
              <a:t>Set&lt;Car&gt; set = </a:t>
            </a:r>
            <a:r>
              <a:rPr lang="en-CA" sz="1200" dirty="0" err="1">
                <a:solidFill>
                  <a:srgbClr val="000000"/>
                </a:solidFill>
              </a:rPr>
              <a:t>Stream.of</a:t>
            </a:r>
            <a:r>
              <a:rPr lang="en-CA" sz="1200" dirty="0">
                <a:solidFill>
                  <a:srgbClr val="000000"/>
                </a:solidFill>
              </a:rPr>
              <a:t>(</a:t>
            </a:r>
            <a:r>
              <a:rPr lang="en-CA" sz="1200" dirty="0" err="1">
                <a:solidFill>
                  <a:srgbClr val="000000"/>
                </a:solidFill>
              </a:rPr>
              <a:t>Car.values</a:t>
            </a:r>
            <a:r>
              <a:rPr lang="en-CA" sz="1200" dirty="0">
                <a:solidFill>
                  <a:srgbClr val="000000"/>
                </a:solidFill>
              </a:rPr>
              <a:t>()).collect(</a:t>
            </a:r>
            <a:r>
              <a:rPr lang="en-CA" sz="1200" dirty="0" err="1">
                <a:solidFill>
                  <a:srgbClr val="000000"/>
                </a:solidFill>
              </a:rPr>
              <a:t>Collectors.toSet</a:t>
            </a:r>
            <a:r>
              <a:rPr lang="en-CA" sz="1200" dirty="0" smtClean="0">
                <a:solidFill>
                  <a:srgbClr val="000000"/>
                </a:solidFill>
              </a:rPr>
              <a:t>());</a:t>
            </a:r>
            <a:endParaRPr lang="en-CA" sz="1200" dirty="0">
              <a:solidFill>
                <a:schemeClr val="tx1"/>
              </a:solidFill>
            </a:endParaRPr>
          </a:p>
          <a:p>
            <a:pPr marL="0" indent="0">
              <a:buNone/>
            </a:pPr>
            <a:r>
              <a:rPr lang="en-CA" sz="1200" dirty="0">
                <a:solidFill>
                  <a:schemeClr val="tx1"/>
                </a:solidFill>
              </a:rPr>
              <a:t>// </a:t>
            </a:r>
            <a:r>
              <a:rPr lang="en-CA" sz="1200" dirty="0" smtClean="0">
                <a:solidFill>
                  <a:schemeClr val="tx1"/>
                </a:solidFill>
              </a:rPr>
              <a:t>list</a:t>
            </a:r>
            <a:endParaRPr lang="en-CA" sz="1200" dirty="0">
              <a:solidFill>
                <a:schemeClr val="tx1"/>
              </a:solidFill>
            </a:endParaRPr>
          </a:p>
          <a:p>
            <a:pPr marL="0" indent="0">
              <a:buNone/>
            </a:pPr>
            <a:r>
              <a:rPr lang="en-CA" sz="1200" dirty="0">
                <a:solidFill>
                  <a:srgbClr val="000000"/>
                </a:solidFill>
              </a:rPr>
              <a:t>List&lt;Car&gt; list = </a:t>
            </a:r>
            <a:r>
              <a:rPr lang="en-CA" sz="1200" dirty="0" err="1">
                <a:solidFill>
                  <a:srgbClr val="000000"/>
                </a:solidFill>
              </a:rPr>
              <a:t>Stream.of</a:t>
            </a:r>
            <a:r>
              <a:rPr lang="en-CA" sz="1200" dirty="0">
                <a:solidFill>
                  <a:srgbClr val="000000"/>
                </a:solidFill>
              </a:rPr>
              <a:t>(</a:t>
            </a:r>
            <a:r>
              <a:rPr lang="en-CA" sz="1200" dirty="0" err="1">
                <a:solidFill>
                  <a:srgbClr val="000000"/>
                </a:solidFill>
              </a:rPr>
              <a:t>Car.values</a:t>
            </a:r>
            <a:r>
              <a:rPr lang="en-CA" sz="1200" dirty="0">
                <a:solidFill>
                  <a:srgbClr val="000000"/>
                </a:solidFill>
              </a:rPr>
              <a:t>()).collect(</a:t>
            </a:r>
            <a:r>
              <a:rPr lang="en-CA" sz="1200" dirty="0" err="1">
                <a:solidFill>
                  <a:srgbClr val="000000"/>
                </a:solidFill>
              </a:rPr>
              <a:t>Collectors.toList</a:t>
            </a:r>
            <a:r>
              <a:rPr lang="en-CA" sz="1200" dirty="0" smtClean="0">
                <a:solidFill>
                  <a:srgbClr val="000000"/>
                </a:solidFill>
              </a:rPr>
              <a:t>());</a:t>
            </a:r>
            <a:endParaRPr lang="en-CA" sz="1200" dirty="0">
              <a:solidFill>
                <a:schemeClr val="tx1"/>
              </a:solidFill>
            </a:endParaRPr>
          </a:p>
          <a:p>
            <a:pPr marL="0" indent="0">
              <a:buNone/>
            </a:pPr>
            <a:r>
              <a:rPr lang="en-CA" sz="1200" dirty="0">
                <a:solidFill>
                  <a:schemeClr val="tx1"/>
                </a:solidFill>
              </a:rPr>
              <a:t>// provide your own collection</a:t>
            </a:r>
          </a:p>
          <a:p>
            <a:pPr marL="0" indent="0">
              <a:buNone/>
            </a:pPr>
            <a:r>
              <a:rPr lang="en-CA" sz="1200" dirty="0">
                <a:solidFill>
                  <a:srgbClr val="000000"/>
                </a:solidFill>
              </a:rPr>
              <a:t>Vector&lt;Car&gt; vector = </a:t>
            </a:r>
            <a:r>
              <a:rPr lang="en-CA" sz="1200" dirty="0" err="1">
                <a:solidFill>
                  <a:srgbClr val="000000"/>
                </a:solidFill>
              </a:rPr>
              <a:t>Stream.of</a:t>
            </a:r>
            <a:r>
              <a:rPr lang="en-CA" sz="1200" dirty="0">
                <a:solidFill>
                  <a:srgbClr val="000000"/>
                </a:solidFill>
              </a:rPr>
              <a:t>(</a:t>
            </a:r>
            <a:r>
              <a:rPr lang="en-CA" sz="1200" dirty="0" err="1">
                <a:solidFill>
                  <a:srgbClr val="000000"/>
                </a:solidFill>
              </a:rPr>
              <a:t>Car.values</a:t>
            </a:r>
            <a:r>
              <a:rPr lang="en-CA" sz="1200" dirty="0">
                <a:solidFill>
                  <a:srgbClr val="000000"/>
                </a:solidFill>
              </a:rPr>
              <a:t>()).collect(</a:t>
            </a:r>
            <a:r>
              <a:rPr lang="en-CA" sz="1200" dirty="0" err="1">
                <a:solidFill>
                  <a:srgbClr val="000000"/>
                </a:solidFill>
              </a:rPr>
              <a:t>Collectors.toCollection</a:t>
            </a:r>
            <a:r>
              <a:rPr lang="en-CA" sz="1200" dirty="0">
                <a:solidFill>
                  <a:srgbClr val="000000"/>
                </a:solidFill>
              </a:rPr>
              <a:t>(Vector::new</a:t>
            </a:r>
            <a:r>
              <a:rPr lang="en-CA" sz="1200" dirty="0" smtClean="0">
                <a:solidFill>
                  <a:srgbClr val="000000"/>
                </a:solidFill>
              </a:rPr>
              <a:t>));</a:t>
            </a:r>
          </a:p>
          <a:p>
            <a:pPr marL="0" indent="0">
              <a:buNone/>
            </a:pPr>
            <a:endParaRPr lang="en-CA" sz="1200" dirty="0">
              <a:solidFill>
                <a:schemeClr val="tx1"/>
              </a:solidFill>
            </a:endParaRPr>
          </a:p>
          <a:p>
            <a:pPr marL="0" indent="0">
              <a:buNone/>
            </a:pPr>
            <a:r>
              <a:rPr lang="en-CA" sz="1200" dirty="0">
                <a:solidFill>
                  <a:schemeClr val="tx1"/>
                </a:solidFill>
              </a:rPr>
              <a:t>// map using two mapping functions (also possible with your merger </a:t>
            </a:r>
            <a:r>
              <a:rPr lang="en-CA" sz="1200" dirty="0" smtClean="0">
                <a:solidFill>
                  <a:schemeClr val="tx1"/>
                </a:solidFill>
              </a:rPr>
              <a:t>for similar </a:t>
            </a:r>
            <a:r>
              <a:rPr lang="en-CA" sz="1200" dirty="0">
                <a:solidFill>
                  <a:schemeClr val="tx1"/>
                </a:solidFill>
              </a:rPr>
              <a:t>results and Supplier&lt;Map&gt;</a:t>
            </a:r>
          </a:p>
          <a:p>
            <a:pPr marL="0" indent="0">
              <a:buNone/>
            </a:pPr>
            <a:r>
              <a:rPr lang="en-CA" sz="1200" dirty="0">
                <a:solidFill>
                  <a:srgbClr val="000000"/>
                </a:solidFill>
              </a:rPr>
              <a:t>Map&lt;String, String&gt; map = </a:t>
            </a:r>
            <a:r>
              <a:rPr lang="en-CA" sz="1200" dirty="0" err="1">
                <a:solidFill>
                  <a:srgbClr val="000000"/>
                </a:solidFill>
              </a:rPr>
              <a:t>Stream.of</a:t>
            </a:r>
            <a:r>
              <a:rPr lang="en-CA" sz="1200" dirty="0">
                <a:solidFill>
                  <a:srgbClr val="000000"/>
                </a:solidFill>
              </a:rPr>
              <a:t>(</a:t>
            </a:r>
            <a:r>
              <a:rPr lang="en-CA" sz="1200" dirty="0" err="1">
                <a:solidFill>
                  <a:srgbClr val="000000"/>
                </a:solidFill>
              </a:rPr>
              <a:t>Car.values</a:t>
            </a:r>
            <a:r>
              <a:rPr lang="en-CA" sz="1200" dirty="0">
                <a:solidFill>
                  <a:srgbClr val="000000"/>
                </a:solidFill>
              </a:rPr>
              <a:t>()).collect(</a:t>
            </a:r>
          </a:p>
          <a:p>
            <a:pPr marL="0" indent="0">
              <a:buNone/>
            </a:pPr>
            <a:r>
              <a:rPr lang="en-CA" sz="1200" dirty="0">
                <a:solidFill>
                  <a:srgbClr val="000000"/>
                </a:solidFill>
              </a:rPr>
              <a:t>		</a:t>
            </a:r>
            <a:r>
              <a:rPr lang="en-CA" sz="1200" dirty="0" err="1" smtClean="0">
                <a:solidFill>
                  <a:srgbClr val="000000"/>
                </a:solidFill>
              </a:rPr>
              <a:t>Collectors.toMap</a:t>
            </a:r>
            <a:r>
              <a:rPr lang="en-CA" sz="1200" dirty="0" smtClean="0">
                <a:solidFill>
                  <a:srgbClr val="000000"/>
                </a:solidFill>
              </a:rPr>
              <a:t>(Car</a:t>
            </a:r>
            <a:r>
              <a:rPr lang="en-CA" sz="1200" dirty="0">
                <a:solidFill>
                  <a:srgbClr val="000000"/>
                </a:solidFill>
              </a:rPr>
              <a:t>::</a:t>
            </a:r>
            <a:r>
              <a:rPr lang="en-CA" sz="1200" dirty="0" err="1" smtClean="0">
                <a:solidFill>
                  <a:srgbClr val="000000"/>
                </a:solidFill>
              </a:rPr>
              <a:t>getModel</a:t>
            </a:r>
            <a:r>
              <a:rPr lang="en-CA" sz="1200" dirty="0" smtClean="0">
                <a:solidFill>
                  <a:srgbClr val="000000"/>
                </a:solidFill>
              </a:rPr>
              <a:t>, Car</a:t>
            </a:r>
            <a:r>
              <a:rPr lang="en-CA" sz="1200" dirty="0">
                <a:solidFill>
                  <a:srgbClr val="000000"/>
                </a:solidFill>
              </a:rPr>
              <a:t>::</a:t>
            </a:r>
            <a:r>
              <a:rPr lang="en-CA" sz="1200" dirty="0" err="1">
                <a:solidFill>
                  <a:srgbClr val="000000"/>
                </a:solidFill>
              </a:rPr>
              <a:t>getBrand</a:t>
            </a:r>
            <a:r>
              <a:rPr lang="en-CA" sz="1200" dirty="0">
                <a:solidFill>
                  <a:srgbClr val="000000"/>
                </a:solidFill>
              </a:rPr>
              <a:t>,</a:t>
            </a:r>
          </a:p>
          <a:p>
            <a:pPr marL="0" indent="0">
              <a:buNone/>
            </a:pPr>
            <a:r>
              <a:rPr lang="en-CA" sz="1200" dirty="0">
                <a:solidFill>
                  <a:srgbClr val="000000"/>
                </a:solidFill>
              </a:rPr>
              <a:t>		</a:t>
            </a:r>
            <a:r>
              <a:rPr lang="en-CA" sz="1200" dirty="0" smtClean="0">
                <a:solidFill>
                  <a:srgbClr val="000000"/>
                </a:solidFill>
              </a:rPr>
              <a:t>(</a:t>
            </a:r>
            <a:r>
              <a:rPr lang="en-CA" sz="1200" dirty="0">
                <a:solidFill>
                  <a:srgbClr val="000000"/>
                </a:solidFill>
              </a:rPr>
              <a:t>u, v) -&gt; </a:t>
            </a:r>
            <a:r>
              <a:rPr lang="en-CA" sz="1200" dirty="0" smtClean="0">
                <a:solidFill>
                  <a:srgbClr val="000000"/>
                </a:solidFill>
              </a:rPr>
              <a:t>{throw </a:t>
            </a:r>
            <a:r>
              <a:rPr lang="en-CA" sz="1200" dirty="0">
                <a:solidFill>
                  <a:srgbClr val="000000"/>
                </a:solidFill>
              </a:rPr>
              <a:t>new </a:t>
            </a:r>
            <a:r>
              <a:rPr lang="en-CA" sz="1200" dirty="0" err="1">
                <a:solidFill>
                  <a:srgbClr val="000000"/>
                </a:solidFill>
              </a:rPr>
              <a:t>IllegalStateException</a:t>
            </a:r>
            <a:r>
              <a:rPr lang="en-CA" sz="1200" dirty="0">
                <a:solidFill>
                  <a:srgbClr val="000000"/>
                </a:solidFill>
              </a:rPr>
              <a:t>(</a:t>
            </a:r>
            <a:r>
              <a:rPr lang="en-CA" sz="1200" dirty="0" err="1">
                <a:solidFill>
                  <a:srgbClr val="000000"/>
                </a:solidFill>
              </a:rPr>
              <a:t>String.format</a:t>
            </a:r>
            <a:r>
              <a:rPr lang="en-CA" sz="1200" dirty="0" smtClean="0">
                <a:solidFill>
                  <a:srgbClr val="000000"/>
                </a:solidFill>
              </a:rPr>
              <a:t>("</a:t>
            </a:r>
            <a:r>
              <a:rPr lang="en-CA" sz="1200" dirty="0">
                <a:solidFill>
                  <a:srgbClr val="000000"/>
                </a:solidFill>
              </a:rPr>
              <a:t>Duplicate key %s", u</a:t>
            </a:r>
            <a:r>
              <a:rPr lang="en-CA" sz="1200" dirty="0" smtClean="0">
                <a:solidFill>
                  <a:srgbClr val="000000"/>
                </a:solidFill>
              </a:rPr>
              <a:t>));},</a:t>
            </a:r>
            <a:br>
              <a:rPr lang="en-CA" sz="1200" dirty="0" smtClean="0">
                <a:solidFill>
                  <a:srgbClr val="000000"/>
                </a:solidFill>
              </a:rPr>
            </a:br>
            <a:r>
              <a:rPr lang="en-CA" sz="1200" dirty="0" smtClean="0">
                <a:solidFill>
                  <a:srgbClr val="000000"/>
                </a:solidFill>
              </a:rPr>
              <a:t>		</a:t>
            </a:r>
            <a:r>
              <a:rPr lang="en-CA" sz="1200" dirty="0" err="1" smtClean="0">
                <a:solidFill>
                  <a:srgbClr val="000000"/>
                </a:solidFill>
              </a:rPr>
              <a:t>HashMap</a:t>
            </a:r>
            <a:r>
              <a:rPr lang="en-CA" sz="1200" dirty="0">
                <a:solidFill>
                  <a:srgbClr val="000000"/>
                </a:solidFill>
              </a:rPr>
              <a:t>::new</a:t>
            </a:r>
            <a:r>
              <a:rPr lang="en-CA" sz="1200" dirty="0" smtClean="0">
                <a:solidFill>
                  <a:srgbClr val="000000"/>
                </a:solidFill>
              </a:rPr>
              <a:t>));</a:t>
            </a:r>
          </a:p>
          <a:p>
            <a:pPr marL="0" indent="0">
              <a:buNone/>
            </a:pPr>
            <a:endParaRPr lang="en-CA" sz="1200" dirty="0">
              <a:solidFill>
                <a:schemeClr val="tx1"/>
              </a:solidFill>
            </a:endParaRPr>
          </a:p>
          <a:p>
            <a:pPr marL="0" indent="0">
              <a:buNone/>
            </a:pPr>
            <a:r>
              <a:rPr lang="en-CA" sz="1200" dirty="0">
                <a:solidFill>
                  <a:schemeClr val="tx1"/>
                </a:solidFill>
              </a:rPr>
              <a:t>// there is no </a:t>
            </a:r>
            <a:r>
              <a:rPr lang="en-CA" sz="1200" dirty="0" smtClean="0">
                <a:solidFill>
                  <a:schemeClr val="tx1"/>
                </a:solidFill>
              </a:rPr>
              <a:t>reduction here as this is a concurrent collector </a:t>
            </a:r>
            <a:r>
              <a:rPr lang="en-CA" sz="1200" dirty="0">
                <a:solidFill>
                  <a:schemeClr val="tx1"/>
                </a:solidFill>
              </a:rPr>
              <a:t>if this is a // stream, the </a:t>
            </a:r>
            <a:r>
              <a:rPr lang="en-CA" sz="1200" dirty="0" smtClean="0">
                <a:solidFill>
                  <a:schemeClr val="tx1"/>
                </a:solidFill>
              </a:rPr>
              <a:t>same ConcurrentMap </a:t>
            </a:r>
            <a:r>
              <a:rPr lang="en-CA" sz="1200" dirty="0">
                <a:solidFill>
                  <a:schemeClr val="tx1"/>
                </a:solidFill>
              </a:rPr>
              <a:t>is used</a:t>
            </a:r>
          </a:p>
          <a:p>
            <a:pPr marL="0" indent="0">
              <a:buNone/>
            </a:pPr>
            <a:r>
              <a:rPr lang="en-CA" sz="1200" dirty="0">
                <a:solidFill>
                  <a:srgbClr val="000000"/>
                </a:solidFill>
              </a:rPr>
              <a:t>Map&lt;String, String&gt; </a:t>
            </a:r>
            <a:r>
              <a:rPr lang="en-CA" sz="1200" dirty="0" err="1">
                <a:solidFill>
                  <a:srgbClr val="000000"/>
                </a:solidFill>
              </a:rPr>
              <a:t>concurrentMap</a:t>
            </a:r>
            <a:r>
              <a:rPr lang="en-CA" sz="1200" dirty="0">
                <a:solidFill>
                  <a:srgbClr val="000000"/>
                </a:solidFill>
              </a:rPr>
              <a:t> = </a:t>
            </a:r>
            <a:r>
              <a:rPr lang="en-CA" sz="1200" dirty="0" err="1">
                <a:solidFill>
                  <a:srgbClr val="000000"/>
                </a:solidFill>
              </a:rPr>
              <a:t>Stream.of</a:t>
            </a:r>
            <a:r>
              <a:rPr lang="en-CA" sz="1200" dirty="0">
                <a:solidFill>
                  <a:srgbClr val="000000"/>
                </a:solidFill>
              </a:rPr>
              <a:t>(</a:t>
            </a:r>
            <a:r>
              <a:rPr lang="en-CA" sz="1200" dirty="0" err="1">
                <a:solidFill>
                  <a:srgbClr val="000000"/>
                </a:solidFill>
              </a:rPr>
              <a:t>Car.values</a:t>
            </a:r>
            <a:r>
              <a:rPr lang="en-CA" sz="1200" dirty="0">
                <a:solidFill>
                  <a:srgbClr val="000000"/>
                </a:solidFill>
              </a:rPr>
              <a:t>()).collect(</a:t>
            </a:r>
            <a:r>
              <a:rPr lang="en-CA" sz="1200" dirty="0" err="1">
                <a:solidFill>
                  <a:srgbClr val="000000"/>
                </a:solidFill>
              </a:rPr>
              <a:t>Collectors.toConcurrentMap</a:t>
            </a:r>
            <a:r>
              <a:rPr lang="en-CA" sz="1200" dirty="0">
                <a:solidFill>
                  <a:srgbClr val="000000"/>
                </a:solidFill>
              </a:rPr>
              <a:t>(Car::</a:t>
            </a:r>
            <a:r>
              <a:rPr lang="en-CA" sz="1200" dirty="0" err="1">
                <a:solidFill>
                  <a:srgbClr val="000000"/>
                </a:solidFill>
              </a:rPr>
              <a:t>getModel</a:t>
            </a:r>
            <a:r>
              <a:rPr lang="en-CA" sz="1200" dirty="0">
                <a:solidFill>
                  <a:srgbClr val="000000"/>
                </a:solidFill>
              </a:rPr>
              <a:t>, Car::</a:t>
            </a:r>
            <a:r>
              <a:rPr lang="en-CA" sz="1200" dirty="0" err="1">
                <a:solidFill>
                  <a:srgbClr val="000000"/>
                </a:solidFill>
              </a:rPr>
              <a:t>getBrand</a:t>
            </a:r>
            <a:r>
              <a:rPr lang="en-CA" sz="1200" dirty="0" smtClean="0">
                <a:solidFill>
                  <a:srgbClr val="000000"/>
                </a:solidFill>
              </a:rPr>
              <a:t>));</a:t>
            </a:r>
          </a:p>
          <a:p>
            <a:pPr marL="0" indent="0">
              <a:buNone/>
            </a:pPr>
            <a:endParaRPr lang="en-CA" sz="1200" dirty="0">
              <a:solidFill>
                <a:srgbClr val="000000"/>
              </a:solidFill>
            </a:endParaRPr>
          </a:p>
          <a:p>
            <a:pPr marL="0" indent="0">
              <a:buNone/>
            </a:pPr>
            <a:r>
              <a:rPr lang="en-US" sz="1200" dirty="0"/>
              <a:t>// equivalent to </a:t>
            </a:r>
            <a:r>
              <a:rPr lang="en-US" sz="1200" dirty="0" err="1"/>
              <a:t>Collectors.toList</a:t>
            </a:r>
            <a:r>
              <a:rPr lang="en-US" sz="1200" dirty="0"/>
              <a:t>()</a:t>
            </a:r>
          </a:p>
          <a:p>
            <a:pPr marL="0" indent="0">
              <a:buNone/>
            </a:pPr>
            <a:r>
              <a:rPr lang="en-US" sz="1200" dirty="0">
                <a:solidFill>
                  <a:srgbClr val="000000"/>
                </a:solidFill>
              </a:rPr>
              <a:t>List&lt;Car&gt; </a:t>
            </a:r>
            <a:r>
              <a:rPr lang="en-US" sz="1200" dirty="0" err="1">
                <a:solidFill>
                  <a:srgbClr val="000000"/>
                </a:solidFill>
              </a:rPr>
              <a:t>asList</a:t>
            </a:r>
            <a:r>
              <a:rPr lang="en-US" sz="1200" dirty="0">
                <a:solidFill>
                  <a:srgbClr val="000000"/>
                </a:solidFill>
              </a:rPr>
              <a:t> = </a:t>
            </a:r>
            <a:r>
              <a:rPr lang="en-US" sz="1200" dirty="0" err="1">
                <a:solidFill>
                  <a:srgbClr val="000000"/>
                </a:solidFill>
              </a:rPr>
              <a:t>Stream.of</a:t>
            </a:r>
            <a:r>
              <a:rPr lang="en-US" sz="1200" dirty="0">
                <a:solidFill>
                  <a:srgbClr val="000000"/>
                </a:solidFill>
              </a:rPr>
              <a:t>(</a:t>
            </a:r>
            <a:r>
              <a:rPr lang="en-US" sz="1200" dirty="0" err="1">
                <a:solidFill>
                  <a:srgbClr val="000000"/>
                </a:solidFill>
              </a:rPr>
              <a:t>Car.values</a:t>
            </a:r>
            <a:r>
              <a:rPr lang="en-US" sz="1200" dirty="0">
                <a:solidFill>
                  <a:srgbClr val="000000"/>
                </a:solidFill>
              </a:rPr>
              <a:t>()).collect(ArrayList::new, ArrayList::</a:t>
            </a:r>
            <a:r>
              <a:rPr lang="en-US" sz="1200" dirty="0" smtClean="0">
                <a:solidFill>
                  <a:srgbClr val="000000"/>
                </a:solidFill>
              </a:rPr>
              <a:t>add, ArrayList</a:t>
            </a:r>
            <a:r>
              <a:rPr lang="en-US" sz="1200" dirty="0">
                <a:solidFill>
                  <a:srgbClr val="000000"/>
                </a:solidFill>
              </a:rPr>
              <a:t>::</a:t>
            </a:r>
            <a:r>
              <a:rPr lang="en-US" sz="1200" dirty="0" err="1">
                <a:solidFill>
                  <a:srgbClr val="000000"/>
                </a:solidFill>
              </a:rPr>
              <a:t>addAll</a:t>
            </a:r>
            <a:r>
              <a:rPr lang="en-US" sz="1200" dirty="0">
                <a:solidFill>
                  <a:srgbClr val="000000"/>
                </a:solidFill>
              </a:rPr>
              <a:t>);</a:t>
            </a:r>
            <a:endParaRPr lang="en-CA" sz="1200" dirty="0">
              <a:solidFill>
                <a:srgbClr val="000000"/>
              </a:solidFill>
            </a:endParaRPr>
          </a:p>
        </p:txBody>
      </p:sp>
    </p:spTree>
    <p:extLst>
      <p:ext uri="{BB962C8B-B14F-4D97-AF65-F5344CB8AC3E}">
        <p14:creationId xmlns:p14="http://schemas.microsoft.com/office/powerpoint/2010/main" val="4253946076"/>
      </p:ext>
    </p:extLst>
  </p:cSld>
  <p:clrMapOvr>
    <a:masterClrMapping/>
  </p:clrMapOvr>
  <p:transition spd="med" advTm="12000"/>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84826" y="374650"/>
            <a:ext cx="8745166" cy="362197"/>
          </a:xfrm>
        </p:spPr>
        <p:txBody>
          <a:bodyPr/>
          <a:lstStyle/>
          <a:p>
            <a:r>
              <a:rPr lang="en-CA" sz="1800" dirty="0" smtClean="0"/>
              <a:t>Topic 4-6 : Collectors API: post-processing the results</a:t>
            </a:r>
            <a:endParaRPr lang="en-US" sz="1800" dirty="0"/>
          </a:p>
        </p:txBody>
      </p:sp>
      <p:sp>
        <p:nvSpPr>
          <p:cNvPr id="87043" name="Rectangle 3"/>
          <p:cNvSpPr>
            <a:spLocks noGrp="1" noChangeArrowheads="1"/>
          </p:cNvSpPr>
          <p:nvPr>
            <p:ph idx="1"/>
          </p:nvPr>
        </p:nvSpPr>
        <p:spPr>
          <a:xfrm>
            <a:off x="115405" y="736848"/>
            <a:ext cx="8735628" cy="3796241"/>
          </a:xfrm>
        </p:spPr>
        <p:txBody>
          <a:bodyPr/>
          <a:lstStyle/>
          <a:p>
            <a:pPr marL="0" indent="0">
              <a:buNone/>
            </a:pPr>
            <a:r>
              <a:rPr lang="en-CA" sz="1400" dirty="0" smtClean="0">
                <a:solidFill>
                  <a:schemeClr val="tx1"/>
                </a:solidFill>
              </a:rPr>
              <a:t>You can post-process the results</a:t>
            </a:r>
            <a:r>
              <a:rPr lang="en-CA" sz="1400" dirty="0" smtClean="0">
                <a:solidFill>
                  <a:srgbClr val="FF0000"/>
                </a:solidFill>
              </a:rPr>
              <a:t> (off topic ?) </a:t>
            </a:r>
            <a:r>
              <a:rPr lang="en-CA" sz="1400" dirty="0" smtClean="0">
                <a:solidFill>
                  <a:schemeClr val="tx1"/>
                </a:solidFill>
              </a:rPr>
              <a:t>to map the result of the </a:t>
            </a:r>
            <a:r>
              <a:rPr lang="en-CA" sz="1400" dirty="0" smtClean="0">
                <a:solidFill>
                  <a:srgbClr val="000000"/>
                </a:solidFill>
              </a:rPr>
              <a:t>collect()</a:t>
            </a:r>
            <a:r>
              <a:rPr lang="en-CA" sz="1400" dirty="0" smtClean="0">
                <a:solidFill>
                  <a:schemeClr val="tx1"/>
                </a:solidFill>
              </a:rPr>
              <a:t> operation to anything of your choice.</a:t>
            </a:r>
            <a:endParaRPr lang="en-CA" sz="1400" dirty="0">
              <a:solidFill>
                <a:srgbClr val="FF0000"/>
              </a:solidFill>
            </a:endParaRPr>
          </a:p>
          <a:p>
            <a:pPr marL="0" indent="0">
              <a:buNone/>
            </a:pPr>
            <a:r>
              <a:rPr lang="en-CA" sz="1400" dirty="0">
                <a:solidFill>
                  <a:schemeClr val="tx1"/>
                </a:solidFill>
              </a:rPr>
              <a:t>// </a:t>
            </a:r>
            <a:r>
              <a:rPr lang="en-CA" sz="1400" dirty="0" smtClean="0">
                <a:solidFill>
                  <a:schemeClr val="tx1"/>
                </a:solidFill>
              </a:rPr>
              <a:t>e.g. the collected list is converted to an immutable one</a:t>
            </a:r>
            <a:endParaRPr lang="en-CA" sz="1400" dirty="0">
              <a:solidFill>
                <a:schemeClr val="tx1"/>
              </a:solidFill>
            </a:endParaRPr>
          </a:p>
          <a:p>
            <a:pPr marL="0" indent="0">
              <a:buNone/>
            </a:pPr>
            <a:r>
              <a:rPr lang="en-CA" sz="1400" dirty="0">
                <a:solidFill>
                  <a:srgbClr val="000000"/>
                </a:solidFill>
              </a:rPr>
              <a:t>List&lt;Car&gt; list = </a:t>
            </a:r>
            <a:r>
              <a:rPr lang="en-CA" sz="1400" dirty="0" err="1">
                <a:solidFill>
                  <a:srgbClr val="000000"/>
                </a:solidFill>
              </a:rPr>
              <a:t>Stream.of</a:t>
            </a:r>
            <a:r>
              <a:rPr lang="en-CA" sz="1400" dirty="0">
                <a:solidFill>
                  <a:srgbClr val="000000"/>
                </a:solidFill>
              </a:rPr>
              <a:t>(</a:t>
            </a:r>
            <a:r>
              <a:rPr lang="en-CA" sz="1400" dirty="0" err="1">
                <a:solidFill>
                  <a:srgbClr val="000000"/>
                </a:solidFill>
              </a:rPr>
              <a:t>Car.values</a:t>
            </a:r>
            <a:r>
              <a:rPr lang="en-CA" sz="1400" dirty="0" smtClean="0">
                <a:solidFill>
                  <a:srgbClr val="000000"/>
                </a:solidFill>
              </a:rPr>
              <a:t>()).//</a:t>
            </a:r>
          </a:p>
          <a:p>
            <a:pPr marL="0" indent="0">
              <a:buNone/>
            </a:pPr>
            <a:r>
              <a:rPr lang="en-CA" sz="1400" dirty="0">
                <a:solidFill>
                  <a:srgbClr val="000000"/>
                </a:solidFill>
              </a:rPr>
              <a:t>	</a:t>
            </a:r>
            <a:r>
              <a:rPr lang="en-CA" sz="1400" dirty="0" smtClean="0">
                <a:solidFill>
                  <a:srgbClr val="000000"/>
                </a:solidFill>
              </a:rPr>
              <a:t>	collect(</a:t>
            </a:r>
            <a:r>
              <a:rPr lang="en-CA" sz="1400" dirty="0" err="1" smtClean="0">
                <a:solidFill>
                  <a:srgbClr val="000000"/>
                </a:solidFill>
              </a:rPr>
              <a:t>Collectors.collectingAndThen</a:t>
            </a:r>
            <a:r>
              <a:rPr lang="en-CA" sz="1400" dirty="0" smtClean="0">
                <a:solidFill>
                  <a:srgbClr val="000000"/>
                </a:solidFill>
              </a:rPr>
              <a:t>(</a:t>
            </a:r>
          </a:p>
          <a:p>
            <a:pPr marL="0" indent="0">
              <a:buNone/>
            </a:pPr>
            <a:r>
              <a:rPr lang="en-CA" sz="1400" dirty="0">
                <a:solidFill>
                  <a:srgbClr val="000000"/>
                </a:solidFill>
              </a:rPr>
              <a:t>	</a:t>
            </a:r>
            <a:r>
              <a:rPr lang="en-CA" sz="1400" dirty="0" smtClean="0">
                <a:solidFill>
                  <a:srgbClr val="000000"/>
                </a:solidFill>
              </a:rPr>
              <a:t>		</a:t>
            </a:r>
            <a:r>
              <a:rPr lang="en-CA" sz="1400" dirty="0" err="1" smtClean="0">
                <a:solidFill>
                  <a:srgbClr val="000000"/>
                </a:solidFill>
              </a:rPr>
              <a:t>Collectors.toList</a:t>
            </a:r>
            <a:r>
              <a:rPr lang="en-CA" sz="1400" dirty="0" smtClean="0">
                <a:solidFill>
                  <a:srgbClr val="000000"/>
                </a:solidFill>
              </a:rPr>
              <a:t>(), </a:t>
            </a:r>
            <a:r>
              <a:rPr lang="en-CA" sz="1400" dirty="0" smtClean="0">
                <a:solidFill>
                  <a:schemeClr val="tx1"/>
                </a:solidFill>
              </a:rPr>
              <a:t>// downstream</a:t>
            </a:r>
          </a:p>
          <a:p>
            <a:pPr marL="0" indent="0">
              <a:buNone/>
            </a:pPr>
            <a:r>
              <a:rPr lang="en-CA" sz="1400" dirty="0">
                <a:solidFill>
                  <a:srgbClr val="000000"/>
                </a:solidFill>
              </a:rPr>
              <a:t>	</a:t>
            </a:r>
            <a:r>
              <a:rPr lang="en-CA" sz="1400" dirty="0" smtClean="0">
                <a:solidFill>
                  <a:srgbClr val="000000"/>
                </a:solidFill>
              </a:rPr>
              <a:t>		Collections</a:t>
            </a:r>
            <a:r>
              <a:rPr lang="en-CA" sz="1400" dirty="0">
                <a:solidFill>
                  <a:srgbClr val="000000"/>
                </a:solidFill>
              </a:rPr>
              <a:t>::</a:t>
            </a:r>
            <a:r>
              <a:rPr lang="en-CA" sz="1400" dirty="0" err="1">
                <a:solidFill>
                  <a:srgbClr val="000000"/>
                </a:solidFill>
              </a:rPr>
              <a:t>unmodifiableList</a:t>
            </a:r>
            <a:r>
              <a:rPr lang="en-CA" sz="1400" dirty="0" smtClean="0">
                <a:solidFill>
                  <a:srgbClr val="000000"/>
                </a:solidFill>
              </a:rPr>
              <a:t>)); </a:t>
            </a:r>
            <a:r>
              <a:rPr lang="en-CA" sz="1400" dirty="0" smtClean="0">
                <a:solidFill>
                  <a:schemeClr val="tx1"/>
                </a:solidFill>
              </a:rPr>
              <a:t>// finisher</a:t>
            </a:r>
            <a:endParaRPr lang="en-CA" sz="1400" dirty="0">
              <a:solidFill>
                <a:srgbClr val="000000"/>
              </a:solidFill>
            </a:endParaRPr>
          </a:p>
          <a:p>
            <a:r>
              <a:rPr lang="en-CA" sz="1400" dirty="0" err="1" smtClean="0">
                <a:solidFill>
                  <a:srgbClr val="000000"/>
                </a:solidFill>
              </a:rPr>
              <a:t>BaseStream.onClose</a:t>
            </a:r>
            <a:r>
              <a:rPr lang="en-CA" sz="1400" dirty="0" smtClean="0">
                <a:solidFill>
                  <a:srgbClr val="000000"/>
                </a:solidFill>
              </a:rPr>
              <a:t>(Runnable </a:t>
            </a:r>
            <a:r>
              <a:rPr lang="en-CA" sz="1400" dirty="0" err="1">
                <a:solidFill>
                  <a:srgbClr val="000000"/>
                </a:solidFill>
              </a:rPr>
              <a:t>closeHandler</a:t>
            </a:r>
            <a:r>
              <a:rPr lang="en-CA" sz="1400" dirty="0">
                <a:solidFill>
                  <a:srgbClr val="000000"/>
                </a:solidFill>
              </a:rPr>
              <a:t>) </a:t>
            </a:r>
            <a:r>
              <a:rPr lang="en-CA" sz="1400" dirty="0" smtClean="0">
                <a:solidFill>
                  <a:schemeClr val="tx1"/>
                </a:solidFill>
              </a:rPr>
              <a:t>allows also some kind of work being done on </a:t>
            </a:r>
            <a:r>
              <a:rPr lang="en-CA" sz="1400" dirty="0" smtClean="0">
                <a:solidFill>
                  <a:srgbClr val="000000"/>
                </a:solidFill>
              </a:rPr>
              <a:t>close()</a:t>
            </a:r>
            <a:r>
              <a:rPr lang="en-CA" sz="1400" dirty="0" smtClean="0">
                <a:solidFill>
                  <a:schemeClr val="tx1"/>
                </a:solidFill>
              </a:rPr>
              <a:t>. Remember that side effects are strongly discouraged.</a:t>
            </a:r>
          </a:p>
          <a:p>
            <a:r>
              <a:rPr lang="en-CA" sz="1400" dirty="0" smtClean="0">
                <a:solidFill>
                  <a:schemeClr val="tx1"/>
                </a:solidFill>
              </a:rPr>
              <a:t>The closing handlers added with </a:t>
            </a:r>
            <a:r>
              <a:rPr lang="en-CA" sz="1400" dirty="0" err="1" smtClean="0">
                <a:solidFill>
                  <a:srgbClr val="000000"/>
                </a:solidFill>
              </a:rPr>
              <a:t>onClose</a:t>
            </a:r>
            <a:r>
              <a:rPr lang="en-CA" sz="1400" dirty="0" smtClean="0">
                <a:solidFill>
                  <a:srgbClr val="000000"/>
                </a:solidFill>
              </a:rPr>
              <a:t>(…) </a:t>
            </a:r>
            <a:r>
              <a:rPr lang="en-CA" sz="1400" dirty="0" smtClean="0">
                <a:solidFill>
                  <a:schemeClr val="tx1"/>
                </a:solidFill>
              </a:rPr>
              <a:t>are called in the reverse order (even if throwing an exception, all of them being collected to be </a:t>
            </a:r>
            <a:r>
              <a:rPr lang="en-CA" sz="1400" dirty="0" err="1" smtClean="0">
                <a:solidFill>
                  <a:schemeClr val="tx1"/>
                </a:solidFill>
              </a:rPr>
              <a:t>rethrown</a:t>
            </a:r>
            <a:r>
              <a:rPr lang="en-CA" sz="1400" dirty="0" smtClean="0">
                <a:solidFill>
                  <a:schemeClr val="tx1"/>
                </a:solidFill>
              </a:rPr>
              <a:t>)) by an explicit call to close. </a:t>
            </a:r>
            <a:r>
              <a:rPr lang="en-CA" sz="1400" dirty="0" smtClean="0">
                <a:solidFill>
                  <a:srgbClr val="000000"/>
                </a:solidFill>
              </a:rPr>
              <a:t>close()</a:t>
            </a:r>
            <a:r>
              <a:rPr lang="en-CA" sz="1400" dirty="0" smtClean="0">
                <a:solidFill>
                  <a:schemeClr val="tx1"/>
                </a:solidFill>
              </a:rPr>
              <a:t> is also called if the stream is called in a try-with-resources. </a:t>
            </a:r>
            <a:r>
              <a:rPr lang="en-CA" sz="1400" dirty="0" smtClean="0">
                <a:solidFill>
                  <a:srgbClr val="000000"/>
                </a:solidFill>
              </a:rPr>
              <a:t>close() </a:t>
            </a:r>
            <a:r>
              <a:rPr lang="en-CA" sz="1400" dirty="0" smtClean="0">
                <a:solidFill>
                  <a:schemeClr val="tx1"/>
                </a:solidFill>
              </a:rPr>
              <a:t>is not called by </a:t>
            </a:r>
            <a:r>
              <a:rPr lang="en-CA" sz="1400" dirty="0" smtClean="0">
                <a:solidFill>
                  <a:srgbClr val="000000"/>
                </a:solidFill>
              </a:rPr>
              <a:t>finalize()</a:t>
            </a:r>
            <a:r>
              <a:rPr lang="en-CA" sz="1400" dirty="0" smtClean="0">
                <a:solidFill>
                  <a:schemeClr val="tx1"/>
                </a:solidFill>
              </a:rPr>
              <a:t>. [See </a:t>
            </a:r>
            <a:r>
              <a:rPr lang="en-US" sz="1400" dirty="0" smtClean="0"/>
              <a:t>OnCloseTest.java]</a:t>
            </a:r>
          </a:p>
          <a:p>
            <a:r>
              <a:rPr lang="en-CA" sz="1400" dirty="0">
                <a:solidFill>
                  <a:schemeClr val="tx1"/>
                </a:solidFill>
              </a:rPr>
              <a:t>For a concatenated stream, </a:t>
            </a:r>
            <a:r>
              <a:rPr lang="en-CA" sz="1400" dirty="0">
                <a:solidFill>
                  <a:srgbClr val="000000"/>
                </a:solidFill>
              </a:rPr>
              <a:t>close()</a:t>
            </a:r>
            <a:r>
              <a:rPr lang="en-CA" sz="1400" dirty="0">
                <a:solidFill>
                  <a:schemeClr val="tx1"/>
                </a:solidFill>
              </a:rPr>
              <a:t> of the main stream </a:t>
            </a:r>
            <a:r>
              <a:rPr lang="en-CA" sz="1400" dirty="0" smtClean="0">
                <a:solidFill>
                  <a:schemeClr val="tx1"/>
                </a:solidFill>
              </a:rPr>
              <a:t>(not called automatically) closes </a:t>
            </a:r>
            <a:r>
              <a:rPr lang="en-CA" sz="1400" dirty="0">
                <a:solidFill>
                  <a:schemeClr val="tx1"/>
                </a:solidFill>
              </a:rPr>
              <a:t>first the tributaries. (see OnCloseTest.java</a:t>
            </a:r>
            <a:r>
              <a:rPr lang="en-CA" sz="1400" dirty="0" smtClean="0">
                <a:solidFill>
                  <a:schemeClr val="tx1"/>
                </a:solidFill>
              </a:rPr>
              <a:t>).</a:t>
            </a:r>
          </a:p>
          <a:p>
            <a:r>
              <a:rPr lang="en-CA" sz="1400" dirty="0" smtClean="0">
                <a:solidFill>
                  <a:schemeClr val="tx1"/>
                </a:solidFill>
              </a:rPr>
              <a:t>For a flat-mapped stream </a:t>
            </a:r>
            <a:r>
              <a:rPr lang="en-CA" sz="1400" dirty="0" smtClean="0">
                <a:solidFill>
                  <a:srgbClr val="000000"/>
                </a:solidFill>
              </a:rPr>
              <a:t>close() </a:t>
            </a:r>
            <a:r>
              <a:rPr lang="en-CA" sz="1400" dirty="0" smtClean="0">
                <a:solidFill>
                  <a:schemeClr val="tx1"/>
                </a:solidFill>
              </a:rPr>
              <a:t>is automatically called on the flattened streams (see OnCloseTest.java).</a:t>
            </a:r>
          </a:p>
        </p:txBody>
      </p:sp>
      <p:graphicFrame>
        <p:nvGraphicFramePr>
          <p:cNvPr id="5" name="Table 4"/>
          <p:cNvGraphicFramePr>
            <a:graphicFrameLocks noGrp="1"/>
          </p:cNvGraphicFramePr>
          <p:nvPr>
            <p:extLst>
              <p:ext uri="{D42A27DB-BD31-4B8C-83A1-F6EECF244321}">
                <p14:modId xmlns:p14="http://schemas.microsoft.com/office/powerpoint/2010/main" val="1750197620"/>
              </p:ext>
            </p:extLst>
          </p:nvPr>
        </p:nvGraphicFramePr>
        <p:xfrm>
          <a:off x="184826" y="4649822"/>
          <a:ext cx="8771138" cy="1554480"/>
        </p:xfrm>
        <a:graphic>
          <a:graphicData uri="http://schemas.openxmlformats.org/drawingml/2006/table">
            <a:tbl>
              <a:tblPr firstRow="1" bandRow="1">
                <a:tableStyleId>{5C22544A-7EE6-4342-B048-85BDC9FD1C3A}</a:tableStyleId>
              </a:tblPr>
              <a:tblGrid>
                <a:gridCol w="3630967"/>
                <a:gridCol w="5140171"/>
              </a:tblGrid>
              <a:tr h="0">
                <a:tc>
                  <a:txBody>
                    <a:bodyPr/>
                    <a:lstStyle/>
                    <a:p>
                      <a:pPr algn="ctr"/>
                      <a:r>
                        <a:rPr lang="en-US" sz="1400" dirty="0" smtClean="0"/>
                        <a:t>Signature</a:t>
                      </a:r>
                      <a:endParaRPr lang="en-US" sz="1400" dirty="0"/>
                    </a:p>
                  </a:txBody>
                  <a:tcPr/>
                </a:tc>
                <a:tc>
                  <a:txBody>
                    <a:bodyPr/>
                    <a:lstStyle/>
                    <a:p>
                      <a:pPr algn="ctr"/>
                      <a:r>
                        <a:rPr lang="en-US" sz="1400" dirty="0" smtClean="0"/>
                        <a:t>Description</a:t>
                      </a:r>
                      <a:endParaRPr lang="en-US" sz="1400" dirty="0"/>
                    </a:p>
                  </a:txBody>
                  <a:tcPr/>
                </a:tc>
              </a:tr>
              <a:tr h="289343">
                <a:tc>
                  <a:txBody>
                    <a:bodyPr/>
                    <a:lstStyle/>
                    <a:p>
                      <a:r>
                        <a:rPr lang="en-US" sz="1400" kern="1200" dirty="0" smtClean="0">
                          <a:solidFill>
                            <a:schemeClr val="dk1"/>
                          </a:solidFill>
                          <a:latin typeface="+mn-lt"/>
                          <a:ea typeface="+mn-ea"/>
                          <a:cs typeface="+mn-cs"/>
                        </a:rPr>
                        <a:t>Stream&lt;T&gt; </a:t>
                      </a:r>
                      <a:r>
                        <a:rPr lang="en-US" sz="1400" kern="1200" dirty="0" err="1" smtClean="0">
                          <a:solidFill>
                            <a:schemeClr val="dk1"/>
                          </a:solidFill>
                          <a:latin typeface="+mn-lt"/>
                          <a:ea typeface="+mn-ea"/>
                          <a:cs typeface="+mn-cs"/>
                        </a:rPr>
                        <a:t>Stream.onClose</a:t>
                      </a:r>
                      <a:r>
                        <a:rPr lang="en-US" sz="1400" kern="1200" dirty="0" smtClean="0">
                          <a:solidFill>
                            <a:schemeClr val="dk1"/>
                          </a:solidFill>
                          <a:latin typeface="+mn-lt"/>
                          <a:ea typeface="+mn-ea"/>
                          <a:cs typeface="+mn-cs"/>
                        </a:rPr>
                        <a:t>(Runnable </a:t>
                      </a:r>
                      <a:r>
                        <a:rPr lang="en-US" sz="1400" kern="1200" dirty="0" err="1" smtClean="0">
                          <a:solidFill>
                            <a:schemeClr val="dk1"/>
                          </a:solidFill>
                          <a:latin typeface="+mn-lt"/>
                          <a:ea typeface="+mn-ea"/>
                          <a:cs typeface="+mn-cs"/>
                        </a:rPr>
                        <a:t>closeHandler</a:t>
                      </a:r>
                      <a:r>
                        <a:rPr lang="en-US" sz="1400" kern="1200" dirty="0" smtClean="0">
                          <a:solidFill>
                            <a:schemeClr val="dk1"/>
                          </a:solidFill>
                          <a:latin typeface="+mn-lt"/>
                          <a:ea typeface="+mn-ea"/>
                          <a:cs typeface="+mn-cs"/>
                        </a:rPr>
                        <a:t>)</a:t>
                      </a:r>
                      <a:endParaRPr lang="en-CA" sz="1400" dirty="0"/>
                    </a:p>
                  </a:txBody>
                  <a:tcPr/>
                </a:tc>
                <a:tc>
                  <a:txBody>
                    <a:bodyPr/>
                    <a:lstStyle/>
                    <a:p>
                      <a:r>
                        <a:rPr lang="en-US" sz="1400" dirty="0" smtClean="0"/>
                        <a:t>Returns an equivalent stream with an additional close handler.</a:t>
                      </a:r>
                      <a:endParaRPr lang="en-CA" sz="1400" dirty="0"/>
                    </a:p>
                  </a:txBody>
                  <a:tcPr/>
                </a:tc>
              </a:tr>
              <a:tr h="289343">
                <a:tc>
                  <a:txBody>
                    <a:bodyPr/>
                    <a:lstStyle/>
                    <a:p>
                      <a:r>
                        <a:rPr lang="en-CA" sz="1400" dirty="0" smtClean="0"/>
                        <a:t>static &lt;T,A,R,RR&gt; Collector&lt;T,A,RR&gt; </a:t>
                      </a:r>
                      <a:r>
                        <a:rPr lang="en-CA" sz="1400" dirty="0" err="1" smtClean="0"/>
                        <a:t>Collectors.collectingAndThen</a:t>
                      </a:r>
                      <a:r>
                        <a:rPr lang="en-CA" sz="1400" dirty="0" smtClean="0"/>
                        <a:t>(Collector&lt;T,A,R&gt; downstream, Function&lt;R,RR&gt; finisher)</a:t>
                      </a:r>
                      <a:endParaRPr lang="en-CA" sz="1400" dirty="0"/>
                    </a:p>
                  </a:txBody>
                  <a:tcPr/>
                </a:tc>
                <a:tc>
                  <a:txBody>
                    <a:bodyPr/>
                    <a:lstStyle/>
                    <a:p>
                      <a:r>
                        <a:rPr lang="en-CA" sz="1400" dirty="0" smtClean="0"/>
                        <a:t>Adapts a Collector to perform an additional finishing transformation.</a:t>
                      </a:r>
                      <a:endParaRPr lang="en-CA" sz="1400" dirty="0"/>
                    </a:p>
                  </a:txBody>
                  <a:tcPr/>
                </a:tc>
              </a:tr>
            </a:tbl>
          </a:graphicData>
        </a:graphic>
      </p:graphicFrame>
    </p:spTree>
    <p:extLst>
      <p:ext uri="{BB962C8B-B14F-4D97-AF65-F5344CB8AC3E}">
        <p14:creationId xmlns:p14="http://schemas.microsoft.com/office/powerpoint/2010/main" val="797696883"/>
      </p:ext>
    </p:extLst>
  </p:cSld>
  <p:clrMapOvr>
    <a:masterClrMapping/>
  </p:clrMapOvr>
  <p:transition spd="med" advTm="12000"/>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57452" y="374650"/>
            <a:ext cx="8614174" cy="362197"/>
          </a:xfrm>
        </p:spPr>
        <p:txBody>
          <a:bodyPr/>
          <a:lstStyle/>
          <a:p>
            <a:r>
              <a:rPr lang="en-CA" sz="1600" dirty="0" smtClean="0"/>
              <a:t>Topic 4-6 : Collectors API: </a:t>
            </a:r>
            <a:r>
              <a:rPr lang="en-CA" sz="1600" dirty="0" err="1" smtClean="0"/>
              <a:t>averagingXXX</a:t>
            </a:r>
            <a:r>
              <a:rPr lang="en-CA" sz="1600" dirty="0" smtClean="0"/>
              <a:t>(), </a:t>
            </a:r>
            <a:r>
              <a:rPr lang="en-CA" sz="1600" dirty="0" err="1" smtClean="0"/>
              <a:t>summingXXX</a:t>
            </a:r>
            <a:r>
              <a:rPr lang="en-CA" sz="1600" dirty="0"/>
              <a:t> </a:t>
            </a:r>
            <a:r>
              <a:rPr lang="en-CA" sz="1600" dirty="0" smtClean="0"/>
              <a:t>() and </a:t>
            </a:r>
            <a:r>
              <a:rPr lang="en-CA" sz="1600" dirty="0" err="1" smtClean="0"/>
              <a:t>summarizingXXX</a:t>
            </a:r>
            <a:r>
              <a:rPr lang="en-CA" sz="1600" dirty="0" smtClean="0"/>
              <a:t>()</a:t>
            </a:r>
            <a:endParaRPr lang="en-US" sz="1600" dirty="0"/>
          </a:p>
        </p:txBody>
      </p:sp>
      <p:sp>
        <p:nvSpPr>
          <p:cNvPr id="87043" name="Rectangle 3"/>
          <p:cNvSpPr>
            <a:spLocks noGrp="1" noChangeArrowheads="1"/>
          </p:cNvSpPr>
          <p:nvPr>
            <p:ph idx="1"/>
          </p:nvPr>
        </p:nvSpPr>
        <p:spPr>
          <a:xfrm>
            <a:off x="257452" y="754602"/>
            <a:ext cx="8735628" cy="3551068"/>
          </a:xfrm>
        </p:spPr>
        <p:txBody>
          <a:bodyPr/>
          <a:lstStyle/>
          <a:p>
            <a:pPr marL="0" indent="0">
              <a:buNone/>
            </a:pPr>
            <a:r>
              <a:rPr lang="en-CA" sz="1000" dirty="0" smtClean="0">
                <a:solidFill>
                  <a:schemeClr val="tx1"/>
                </a:solidFill>
              </a:rPr>
              <a:t>// for the average, the end result is a double whatever the parameters</a:t>
            </a:r>
          </a:p>
          <a:p>
            <a:pPr marL="0" indent="0">
              <a:buNone/>
            </a:pPr>
            <a:r>
              <a:rPr lang="en-CA" sz="1000" dirty="0" smtClean="0">
                <a:solidFill>
                  <a:srgbClr val="000000"/>
                </a:solidFill>
              </a:rPr>
              <a:t>double average1 </a:t>
            </a:r>
            <a:r>
              <a:rPr lang="en-CA" sz="1000" dirty="0">
                <a:solidFill>
                  <a:srgbClr val="000000"/>
                </a:solidFill>
              </a:rPr>
              <a:t>= </a:t>
            </a:r>
            <a:r>
              <a:rPr lang="en-CA" sz="1000" dirty="0" err="1">
                <a:solidFill>
                  <a:srgbClr val="000000"/>
                </a:solidFill>
              </a:rPr>
              <a:t>Stream.of</a:t>
            </a:r>
            <a:r>
              <a:rPr lang="en-CA" sz="1000" dirty="0">
                <a:solidFill>
                  <a:srgbClr val="000000"/>
                </a:solidFill>
              </a:rPr>
              <a:t>(</a:t>
            </a:r>
            <a:r>
              <a:rPr lang="en-CA" sz="1000" dirty="0" err="1">
                <a:solidFill>
                  <a:srgbClr val="000000"/>
                </a:solidFill>
              </a:rPr>
              <a:t>Car.values</a:t>
            </a:r>
            <a:r>
              <a:rPr lang="en-CA" sz="1000" dirty="0">
                <a:solidFill>
                  <a:srgbClr val="000000"/>
                </a:solidFill>
              </a:rPr>
              <a:t>()).</a:t>
            </a:r>
            <a:r>
              <a:rPr lang="en-CA" sz="1000" dirty="0" smtClean="0">
                <a:solidFill>
                  <a:srgbClr val="000000"/>
                </a:solidFill>
              </a:rPr>
              <a:t>collect(</a:t>
            </a:r>
            <a:r>
              <a:rPr lang="en-CA" sz="1000" dirty="0" err="1" smtClean="0">
                <a:solidFill>
                  <a:srgbClr val="000000"/>
                </a:solidFill>
              </a:rPr>
              <a:t>Collectors.averagingInt</a:t>
            </a:r>
            <a:r>
              <a:rPr lang="en-CA" sz="1000" dirty="0" smtClean="0">
                <a:solidFill>
                  <a:srgbClr val="000000"/>
                </a:solidFill>
              </a:rPr>
              <a:t> (a </a:t>
            </a:r>
            <a:r>
              <a:rPr lang="en-CA" sz="1000" dirty="0">
                <a:solidFill>
                  <a:srgbClr val="000000"/>
                </a:solidFill>
              </a:rPr>
              <a:t>-&gt; </a:t>
            </a:r>
            <a:r>
              <a:rPr lang="en-CA" sz="1000" dirty="0" err="1">
                <a:solidFill>
                  <a:srgbClr val="000000"/>
                </a:solidFill>
              </a:rPr>
              <a:t>a.getYear</a:t>
            </a:r>
            <a:r>
              <a:rPr lang="en-CA" sz="1000" dirty="0">
                <a:solidFill>
                  <a:srgbClr val="000000"/>
                </a:solidFill>
              </a:rPr>
              <a:t>())); </a:t>
            </a:r>
            <a:r>
              <a:rPr lang="en-CA" sz="1000" dirty="0">
                <a:solidFill>
                  <a:schemeClr val="tx1"/>
                </a:solidFill>
              </a:rPr>
              <a:t>// </a:t>
            </a:r>
            <a:r>
              <a:rPr lang="en-CA" sz="1000" dirty="0" err="1" smtClean="0">
                <a:solidFill>
                  <a:schemeClr val="tx1"/>
                </a:solidFill>
              </a:rPr>
              <a:t>ToIntFunction</a:t>
            </a:r>
            <a:r>
              <a:rPr lang="en-CA" sz="1000" dirty="0" smtClean="0">
                <a:solidFill>
                  <a:schemeClr val="tx1"/>
                </a:solidFill>
              </a:rPr>
              <a:t/>
            </a:r>
            <a:br>
              <a:rPr lang="en-CA" sz="1000" dirty="0" smtClean="0">
                <a:solidFill>
                  <a:schemeClr val="tx1"/>
                </a:solidFill>
              </a:rPr>
            </a:br>
            <a:r>
              <a:rPr lang="en-CA" sz="1000" dirty="0">
                <a:solidFill>
                  <a:srgbClr val="000000"/>
                </a:solidFill>
              </a:rPr>
              <a:t>double </a:t>
            </a:r>
            <a:r>
              <a:rPr lang="en-CA" sz="1000" dirty="0" smtClean="0">
                <a:solidFill>
                  <a:srgbClr val="000000"/>
                </a:solidFill>
              </a:rPr>
              <a:t>average2 </a:t>
            </a:r>
            <a:r>
              <a:rPr lang="en-CA" sz="1000" dirty="0">
                <a:solidFill>
                  <a:srgbClr val="000000"/>
                </a:solidFill>
              </a:rPr>
              <a:t>= </a:t>
            </a:r>
            <a:r>
              <a:rPr lang="en-CA" sz="1000" dirty="0" err="1">
                <a:solidFill>
                  <a:srgbClr val="000000"/>
                </a:solidFill>
              </a:rPr>
              <a:t>Stream.of</a:t>
            </a:r>
            <a:r>
              <a:rPr lang="en-CA" sz="1000" dirty="0">
                <a:solidFill>
                  <a:srgbClr val="000000"/>
                </a:solidFill>
              </a:rPr>
              <a:t>(</a:t>
            </a:r>
            <a:r>
              <a:rPr lang="en-CA" sz="1000" dirty="0" err="1">
                <a:solidFill>
                  <a:srgbClr val="000000"/>
                </a:solidFill>
              </a:rPr>
              <a:t>Car.values</a:t>
            </a:r>
            <a:r>
              <a:rPr lang="en-CA" sz="1000" dirty="0">
                <a:solidFill>
                  <a:srgbClr val="000000"/>
                </a:solidFill>
              </a:rPr>
              <a:t>()).collect(</a:t>
            </a:r>
            <a:r>
              <a:rPr lang="en-CA" sz="1000" dirty="0" err="1">
                <a:solidFill>
                  <a:srgbClr val="000000"/>
                </a:solidFill>
              </a:rPr>
              <a:t>Collectors.averagingLong</a:t>
            </a:r>
            <a:r>
              <a:rPr lang="en-CA" sz="1000" dirty="0">
                <a:solidFill>
                  <a:srgbClr val="000000"/>
                </a:solidFill>
              </a:rPr>
              <a:t>(a -&gt; </a:t>
            </a:r>
            <a:r>
              <a:rPr lang="en-CA" sz="1000" dirty="0" err="1">
                <a:solidFill>
                  <a:srgbClr val="000000"/>
                </a:solidFill>
              </a:rPr>
              <a:t>a.getYear</a:t>
            </a:r>
            <a:r>
              <a:rPr lang="en-CA" sz="1000" dirty="0">
                <a:solidFill>
                  <a:srgbClr val="000000"/>
                </a:solidFill>
              </a:rPr>
              <a:t>())); </a:t>
            </a:r>
            <a:r>
              <a:rPr lang="en-CA" sz="1000" dirty="0">
                <a:solidFill>
                  <a:schemeClr val="tx1"/>
                </a:solidFill>
              </a:rPr>
              <a:t>// </a:t>
            </a:r>
            <a:r>
              <a:rPr lang="en-CA" sz="1000" dirty="0" err="1" smtClean="0">
                <a:solidFill>
                  <a:schemeClr val="tx1"/>
                </a:solidFill>
              </a:rPr>
              <a:t>ToLongFunction</a:t>
            </a:r>
            <a:r>
              <a:rPr lang="en-CA" sz="1000" dirty="0" smtClean="0">
                <a:solidFill>
                  <a:schemeClr val="tx1"/>
                </a:solidFill>
              </a:rPr>
              <a:t> (widening)</a:t>
            </a:r>
            <a:endParaRPr lang="en-CA" sz="1000" dirty="0">
              <a:solidFill>
                <a:schemeClr val="tx1"/>
              </a:solidFill>
            </a:endParaRPr>
          </a:p>
          <a:p>
            <a:pPr marL="0" indent="0">
              <a:buNone/>
            </a:pPr>
            <a:r>
              <a:rPr lang="en-CA" sz="1000" dirty="0" smtClean="0">
                <a:solidFill>
                  <a:srgbClr val="000000"/>
                </a:solidFill>
              </a:rPr>
              <a:t>double average3 = </a:t>
            </a:r>
            <a:r>
              <a:rPr lang="en-CA" sz="1000" dirty="0" err="1" smtClean="0">
                <a:solidFill>
                  <a:srgbClr val="000000"/>
                </a:solidFill>
              </a:rPr>
              <a:t>Stream.of</a:t>
            </a:r>
            <a:r>
              <a:rPr lang="en-CA" sz="1000" dirty="0" smtClean="0">
                <a:solidFill>
                  <a:srgbClr val="000000"/>
                </a:solidFill>
              </a:rPr>
              <a:t>(</a:t>
            </a:r>
            <a:r>
              <a:rPr lang="en-CA" sz="1000" dirty="0" err="1" smtClean="0">
                <a:solidFill>
                  <a:srgbClr val="000000"/>
                </a:solidFill>
              </a:rPr>
              <a:t>Car.values</a:t>
            </a:r>
            <a:r>
              <a:rPr lang="en-CA" sz="1000" dirty="0" smtClean="0">
                <a:solidFill>
                  <a:srgbClr val="000000"/>
                </a:solidFill>
              </a:rPr>
              <a:t>()).collect(</a:t>
            </a:r>
            <a:r>
              <a:rPr lang="en-CA" sz="1000" dirty="0" err="1" smtClean="0">
                <a:solidFill>
                  <a:srgbClr val="000000"/>
                </a:solidFill>
              </a:rPr>
              <a:t>Collectors.averagingDouble</a:t>
            </a:r>
            <a:r>
              <a:rPr lang="en-CA" sz="1000" dirty="0" smtClean="0">
                <a:solidFill>
                  <a:srgbClr val="000000"/>
                </a:solidFill>
              </a:rPr>
              <a:t>(a -&gt; </a:t>
            </a:r>
            <a:r>
              <a:rPr lang="en-CA" sz="1000" dirty="0" err="1" smtClean="0">
                <a:solidFill>
                  <a:srgbClr val="000000"/>
                </a:solidFill>
              </a:rPr>
              <a:t>a.getYear</a:t>
            </a:r>
            <a:r>
              <a:rPr lang="en-CA" sz="1000" dirty="0" smtClean="0">
                <a:solidFill>
                  <a:srgbClr val="000000"/>
                </a:solidFill>
              </a:rPr>
              <a:t>())); </a:t>
            </a:r>
            <a:r>
              <a:rPr lang="en-CA" sz="1000" dirty="0" smtClean="0">
                <a:solidFill>
                  <a:schemeClr val="tx1"/>
                </a:solidFill>
              </a:rPr>
              <a:t>// ToDoubleFunction (</a:t>
            </a:r>
            <a:r>
              <a:rPr lang="en-CA" sz="1000" dirty="0">
                <a:solidFill>
                  <a:schemeClr val="tx1"/>
                </a:solidFill>
              </a:rPr>
              <a:t>w</a:t>
            </a:r>
            <a:r>
              <a:rPr lang="en-CA" sz="1000" dirty="0" smtClean="0">
                <a:solidFill>
                  <a:schemeClr val="tx1"/>
                </a:solidFill>
              </a:rPr>
              <a:t>…)</a:t>
            </a:r>
          </a:p>
          <a:p>
            <a:pPr marL="0" indent="0">
              <a:buNone/>
            </a:pPr>
            <a:endParaRPr lang="en-CA" sz="1000" dirty="0">
              <a:solidFill>
                <a:schemeClr val="tx1"/>
              </a:solidFill>
            </a:endParaRPr>
          </a:p>
          <a:p>
            <a:pPr marL="0" indent="0">
              <a:buNone/>
            </a:pPr>
            <a:r>
              <a:rPr lang="en-CA" sz="1000" dirty="0">
                <a:solidFill>
                  <a:schemeClr val="tx1"/>
                </a:solidFill>
              </a:rPr>
              <a:t>// you can as well get the sum with </a:t>
            </a:r>
            <a:r>
              <a:rPr lang="en-CA" sz="1000" dirty="0" err="1">
                <a:solidFill>
                  <a:schemeClr val="tx1"/>
                </a:solidFill>
              </a:rPr>
              <a:t>summingXXX</a:t>
            </a:r>
            <a:r>
              <a:rPr lang="en-CA" sz="1000" dirty="0">
                <a:solidFill>
                  <a:schemeClr val="tx1"/>
                </a:solidFill>
              </a:rPr>
              <a:t>()</a:t>
            </a:r>
            <a:br>
              <a:rPr lang="en-CA" sz="1000" dirty="0">
                <a:solidFill>
                  <a:schemeClr val="tx1"/>
                </a:solidFill>
              </a:rPr>
            </a:br>
            <a:r>
              <a:rPr lang="en-CA" sz="1000" dirty="0" err="1">
                <a:solidFill>
                  <a:srgbClr val="000000"/>
                </a:solidFill>
              </a:rPr>
              <a:t>int</a:t>
            </a:r>
            <a:r>
              <a:rPr lang="en-CA" sz="1000" dirty="0">
                <a:solidFill>
                  <a:srgbClr val="000000"/>
                </a:solidFill>
              </a:rPr>
              <a:t> sum1 = </a:t>
            </a:r>
            <a:r>
              <a:rPr lang="en-CA" sz="1000" dirty="0" err="1">
                <a:solidFill>
                  <a:srgbClr val="000000"/>
                </a:solidFill>
              </a:rPr>
              <a:t>Stream.of</a:t>
            </a:r>
            <a:r>
              <a:rPr lang="en-CA" sz="1000" dirty="0">
                <a:solidFill>
                  <a:srgbClr val="000000"/>
                </a:solidFill>
              </a:rPr>
              <a:t>(</a:t>
            </a:r>
            <a:r>
              <a:rPr lang="en-CA" sz="1000" dirty="0" err="1">
                <a:solidFill>
                  <a:srgbClr val="000000"/>
                </a:solidFill>
              </a:rPr>
              <a:t>Car.values</a:t>
            </a:r>
            <a:r>
              <a:rPr lang="en-CA" sz="1000" dirty="0">
                <a:solidFill>
                  <a:srgbClr val="000000"/>
                </a:solidFill>
              </a:rPr>
              <a:t>()). collect(</a:t>
            </a:r>
            <a:r>
              <a:rPr lang="en-CA" sz="1000" dirty="0" err="1">
                <a:solidFill>
                  <a:srgbClr val="000000"/>
                </a:solidFill>
              </a:rPr>
              <a:t>Collectors.summingInt</a:t>
            </a:r>
            <a:r>
              <a:rPr lang="en-CA" sz="1000" dirty="0">
                <a:solidFill>
                  <a:srgbClr val="000000"/>
                </a:solidFill>
              </a:rPr>
              <a:t>(a -&gt; </a:t>
            </a:r>
            <a:r>
              <a:rPr lang="en-CA" sz="1000" dirty="0" err="1">
                <a:solidFill>
                  <a:srgbClr val="000000"/>
                </a:solidFill>
              </a:rPr>
              <a:t>a.getYear</a:t>
            </a:r>
            <a:r>
              <a:rPr lang="en-CA" sz="1000" dirty="0">
                <a:solidFill>
                  <a:srgbClr val="000000"/>
                </a:solidFill>
              </a:rPr>
              <a:t>())); </a:t>
            </a:r>
            <a:r>
              <a:rPr lang="en-CA" sz="1000" dirty="0">
                <a:solidFill>
                  <a:schemeClr val="tx1"/>
                </a:solidFill>
              </a:rPr>
              <a:t>// </a:t>
            </a:r>
            <a:r>
              <a:rPr lang="en-CA" sz="1000" dirty="0" err="1">
                <a:solidFill>
                  <a:schemeClr val="tx1"/>
                </a:solidFill>
              </a:rPr>
              <a:t>ToIntFunction</a:t>
            </a:r>
            <a:endParaRPr lang="en-CA" sz="1000" dirty="0">
              <a:solidFill>
                <a:schemeClr val="tx1"/>
              </a:solidFill>
            </a:endParaRPr>
          </a:p>
          <a:p>
            <a:pPr marL="0" indent="0">
              <a:buNone/>
            </a:pPr>
            <a:r>
              <a:rPr lang="en-CA" sz="1000" dirty="0">
                <a:solidFill>
                  <a:srgbClr val="000000"/>
                </a:solidFill>
              </a:rPr>
              <a:t>long sum2 = </a:t>
            </a:r>
            <a:r>
              <a:rPr lang="en-CA" sz="1000" dirty="0" err="1">
                <a:solidFill>
                  <a:srgbClr val="000000"/>
                </a:solidFill>
              </a:rPr>
              <a:t>Stream.of</a:t>
            </a:r>
            <a:r>
              <a:rPr lang="en-CA" sz="1000" dirty="0">
                <a:solidFill>
                  <a:srgbClr val="000000"/>
                </a:solidFill>
              </a:rPr>
              <a:t>(</a:t>
            </a:r>
            <a:r>
              <a:rPr lang="en-CA" sz="1000" dirty="0" err="1">
                <a:solidFill>
                  <a:srgbClr val="000000"/>
                </a:solidFill>
              </a:rPr>
              <a:t>Car.values</a:t>
            </a:r>
            <a:r>
              <a:rPr lang="en-CA" sz="1000" dirty="0">
                <a:solidFill>
                  <a:srgbClr val="000000"/>
                </a:solidFill>
              </a:rPr>
              <a:t>()).collect(</a:t>
            </a:r>
            <a:r>
              <a:rPr lang="en-CA" sz="1000" dirty="0" err="1">
                <a:solidFill>
                  <a:srgbClr val="000000"/>
                </a:solidFill>
              </a:rPr>
              <a:t>Collectors.summingLong</a:t>
            </a:r>
            <a:r>
              <a:rPr lang="en-CA" sz="1000" dirty="0">
                <a:solidFill>
                  <a:srgbClr val="000000"/>
                </a:solidFill>
              </a:rPr>
              <a:t>(a -&gt; </a:t>
            </a:r>
            <a:r>
              <a:rPr lang="en-CA" sz="1000" dirty="0" err="1">
                <a:solidFill>
                  <a:srgbClr val="000000"/>
                </a:solidFill>
              </a:rPr>
              <a:t>a.getYear</a:t>
            </a:r>
            <a:r>
              <a:rPr lang="en-CA" sz="1000" dirty="0">
                <a:solidFill>
                  <a:srgbClr val="000000"/>
                </a:solidFill>
              </a:rPr>
              <a:t>())); </a:t>
            </a:r>
            <a:r>
              <a:rPr lang="en-CA" sz="1000" dirty="0">
                <a:solidFill>
                  <a:schemeClr val="tx1"/>
                </a:solidFill>
              </a:rPr>
              <a:t>// </a:t>
            </a:r>
            <a:r>
              <a:rPr lang="en-CA" sz="1000" dirty="0" err="1">
                <a:solidFill>
                  <a:schemeClr val="tx1"/>
                </a:solidFill>
              </a:rPr>
              <a:t>ToLongFunction</a:t>
            </a:r>
            <a:r>
              <a:rPr lang="en-CA" sz="1000" dirty="0">
                <a:solidFill>
                  <a:schemeClr val="tx1"/>
                </a:solidFill>
              </a:rPr>
              <a:t> (widening)</a:t>
            </a:r>
          </a:p>
          <a:p>
            <a:pPr marL="0" indent="0">
              <a:buNone/>
            </a:pPr>
            <a:r>
              <a:rPr lang="en-CA" sz="1000" dirty="0">
                <a:solidFill>
                  <a:srgbClr val="000000"/>
                </a:solidFill>
              </a:rPr>
              <a:t>double sum3 = </a:t>
            </a:r>
            <a:r>
              <a:rPr lang="en-CA" sz="1000" dirty="0" err="1">
                <a:solidFill>
                  <a:srgbClr val="000000"/>
                </a:solidFill>
              </a:rPr>
              <a:t>Stream.of</a:t>
            </a:r>
            <a:r>
              <a:rPr lang="en-CA" sz="1000" dirty="0">
                <a:solidFill>
                  <a:srgbClr val="000000"/>
                </a:solidFill>
              </a:rPr>
              <a:t>(</a:t>
            </a:r>
            <a:r>
              <a:rPr lang="en-CA" sz="1000" dirty="0" err="1">
                <a:solidFill>
                  <a:srgbClr val="000000"/>
                </a:solidFill>
              </a:rPr>
              <a:t>Car.values</a:t>
            </a:r>
            <a:r>
              <a:rPr lang="en-CA" sz="1000" dirty="0">
                <a:solidFill>
                  <a:srgbClr val="000000"/>
                </a:solidFill>
              </a:rPr>
              <a:t>()).collect(</a:t>
            </a:r>
            <a:r>
              <a:rPr lang="en-CA" sz="1000" dirty="0" err="1">
                <a:solidFill>
                  <a:srgbClr val="000000"/>
                </a:solidFill>
              </a:rPr>
              <a:t>Collectors.summingDouble</a:t>
            </a:r>
            <a:r>
              <a:rPr lang="en-CA" sz="1000" dirty="0">
                <a:solidFill>
                  <a:srgbClr val="000000"/>
                </a:solidFill>
              </a:rPr>
              <a:t>(a -&gt; </a:t>
            </a:r>
            <a:r>
              <a:rPr lang="en-CA" sz="1000" dirty="0" err="1">
                <a:solidFill>
                  <a:srgbClr val="000000"/>
                </a:solidFill>
              </a:rPr>
              <a:t>a.getYear</a:t>
            </a:r>
            <a:r>
              <a:rPr lang="en-CA" sz="1000" dirty="0">
                <a:solidFill>
                  <a:srgbClr val="000000"/>
                </a:solidFill>
              </a:rPr>
              <a:t>())); </a:t>
            </a:r>
            <a:r>
              <a:rPr lang="en-CA" sz="1000" dirty="0">
                <a:solidFill>
                  <a:schemeClr val="tx1"/>
                </a:solidFill>
              </a:rPr>
              <a:t>// ToDoubleFunction (w</a:t>
            </a:r>
            <a:r>
              <a:rPr lang="en-CA" sz="1000" dirty="0" smtClean="0">
                <a:solidFill>
                  <a:schemeClr val="tx1"/>
                </a:solidFill>
              </a:rPr>
              <a:t>...)</a:t>
            </a:r>
            <a:r>
              <a:rPr lang="en-CA" sz="1000" dirty="0">
                <a:solidFill>
                  <a:schemeClr val="tx1"/>
                </a:solidFill>
              </a:rPr>
              <a:t/>
            </a:r>
            <a:br>
              <a:rPr lang="en-CA" sz="1000" dirty="0">
                <a:solidFill>
                  <a:schemeClr val="tx1"/>
                </a:solidFill>
              </a:rPr>
            </a:br>
            <a:r>
              <a:rPr lang="en-CA" sz="1000" dirty="0">
                <a:solidFill>
                  <a:schemeClr val="tx1"/>
                </a:solidFill>
              </a:rPr>
              <a:t/>
            </a:r>
            <a:br>
              <a:rPr lang="en-CA" sz="1000" dirty="0">
                <a:solidFill>
                  <a:schemeClr val="tx1"/>
                </a:solidFill>
              </a:rPr>
            </a:br>
            <a:r>
              <a:rPr lang="en-CA" sz="1000" dirty="0">
                <a:solidFill>
                  <a:schemeClr val="tx1"/>
                </a:solidFill>
              </a:rPr>
              <a:t>// if you want </a:t>
            </a:r>
            <a:r>
              <a:rPr lang="en-CA" sz="1000" dirty="0" smtClean="0">
                <a:solidFill>
                  <a:schemeClr val="tx1"/>
                </a:solidFill>
              </a:rPr>
              <a:t>minimum, maximum, count, average and sum </a:t>
            </a:r>
            <a:r>
              <a:rPr lang="en-CA" sz="1000" dirty="0">
                <a:solidFill>
                  <a:schemeClr val="tx1"/>
                </a:solidFill>
              </a:rPr>
              <a:t>together... use </a:t>
            </a:r>
            <a:r>
              <a:rPr lang="en-CA" sz="1000" dirty="0" err="1" smtClean="0">
                <a:solidFill>
                  <a:schemeClr val="tx1"/>
                </a:solidFill>
              </a:rPr>
              <a:t>summarizingXXX</a:t>
            </a:r>
            <a:r>
              <a:rPr lang="en-CA" sz="1000" dirty="0" smtClean="0">
                <a:solidFill>
                  <a:schemeClr val="tx1"/>
                </a:solidFill>
              </a:rPr>
              <a:t>()</a:t>
            </a:r>
            <a:endParaRPr lang="en-CA" sz="1000" dirty="0">
              <a:solidFill>
                <a:schemeClr val="tx1"/>
              </a:solidFill>
            </a:endParaRPr>
          </a:p>
          <a:p>
            <a:pPr marL="0" indent="0">
              <a:buNone/>
            </a:pPr>
            <a:r>
              <a:rPr lang="en-CA" sz="1000" dirty="0" err="1">
                <a:solidFill>
                  <a:srgbClr val="000000"/>
                </a:solidFill>
              </a:rPr>
              <a:t>IntSummaryStatistics</a:t>
            </a:r>
            <a:r>
              <a:rPr lang="en-CA" sz="1000" dirty="0">
                <a:solidFill>
                  <a:srgbClr val="000000"/>
                </a:solidFill>
              </a:rPr>
              <a:t> stats1 = </a:t>
            </a:r>
            <a:r>
              <a:rPr lang="en-CA" sz="1000" dirty="0" err="1">
                <a:solidFill>
                  <a:srgbClr val="000000"/>
                </a:solidFill>
              </a:rPr>
              <a:t>Stream.of</a:t>
            </a:r>
            <a:r>
              <a:rPr lang="en-CA" sz="1000" dirty="0">
                <a:solidFill>
                  <a:srgbClr val="000000"/>
                </a:solidFill>
              </a:rPr>
              <a:t>(</a:t>
            </a:r>
            <a:r>
              <a:rPr lang="en-CA" sz="1000" dirty="0" err="1">
                <a:solidFill>
                  <a:srgbClr val="000000"/>
                </a:solidFill>
              </a:rPr>
              <a:t>Car.values</a:t>
            </a:r>
            <a:r>
              <a:rPr lang="en-CA" sz="1000" dirty="0" smtClean="0">
                <a:solidFill>
                  <a:srgbClr val="000000"/>
                </a:solidFill>
              </a:rPr>
              <a:t>()).collect(</a:t>
            </a:r>
            <a:r>
              <a:rPr lang="en-CA" sz="1000" dirty="0" err="1" smtClean="0">
                <a:solidFill>
                  <a:srgbClr val="000000"/>
                </a:solidFill>
              </a:rPr>
              <a:t>Collectors.summarizingInt</a:t>
            </a:r>
            <a:r>
              <a:rPr lang="en-CA" sz="1000" dirty="0" smtClean="0">
                <a:solidFill>
                  <a:srgbClr val="000000"/>
                </a:solidFill>
              </a:rPr>
              <a:t>(a </a:t>
            </a:r>
            <a:r>
              <a:rPr lang="en-CA" sz="1000" dirty="0">
                <a:solidFill>
                  <a:srgbClr val="000000"/>
                </a:solidFill>
              </a:rPr>
              <a:t>-&gt; </a:t>
            </a:r>
            <a:r>
              <a:rPr lang="en-CA" sz="1000" dirty="0" err="1">
                <a:solidFill>
                  <a:srgbClr val="000000"/>
                </a:solidFill>
              </a:rPr>
              <a:t>a.getYear</a:t>
            </a:r>
            <a:r>
              <a:rPr lang="en-CA" sz="1000" dirty="0">
                <a:solidFill>
                  <a:srgbClr val="000000"/>
                </a:solidFill>
              </a:rPr>
              <a:t>())); </a:t>
            </a:r>
            <a:r>
              <a:rPr lang="en-CA" sz="1000" dirty="0">
                <a:solidFill>
                  <a:schemeClr val="tx1"/>
                </a:solidFill>
              </a:rPr>
              <a:t>// </a:t>
            </a:r>
            <a:r>
              <a:rPr lang="en-CA" sz="1000" dirty="0" err="1">
                <a:solidFill>
                  <a:schemeClr val="tx1"/>
                </a:solidFill>
              </a:rPr>
              <a:t>ToIntFunction</a:t>
            </a:r>
            <a:endParaRPr lang="en-CA" sz="1000" dirty="0">
              <a:solidFill>
                <a:schemeClr val="tx1"/>
              </a:solidFill>
            </a:endParaRPr>
          </a:p>
          <a:p>
            <a:pPr marL="0" indent="0">
              <a:buNone/>
            </a:pPr>
            <a:r>
              <a:rPr lang="en-CA" sz="1000" dirty="0" err="1">
                <a:solidFill>
                  <a:srgbClr val="000000"/>
                </a:solidFill>
              </a:rPr>
              <a:t>LongSummaryStatistics</a:t>
            </a:r>
            <a:r>
              <a:rPr lang="en-CA" sz="1000" dirty="0">
                <a:solidFill>
                  <a:srgbClr val="000000"/>
                </a:solidFill>
              </a:rPr>
              <a:t> stats2 = </a:t>
            </a:r>
            <a:r>
              <a:rPr lang="en-CA" sz="1000" dirty="0" err="1">
                <a:solidFill>
                  <a:srgbClr val="000000"/>
                </a:solidFill>
              </a:rPr>
              <a:t>Stream.of</a:t>
            </a:r>
            <a:r>
              <a:rPr lang="en-CA" sz="1000" dirty="0">
                <a:solidFill>
                  <a:srgbClr val="000000"/>
                </a:solidFill>
              </a:rPr>
              <a:t>(</a:t>
            </a:r>
            <a:r>
              <a:rPr lang="en-CA" sz="1000" dirty="0" err="1">
                <a:solidFill>
                  <a:srgbClr val="000000"/>
                </a:solidFill>
              </a:rPr>
              <a:t>Car.values</a:t>
            </a:r>
            <a:r>
              <a:rPr lang="en-CA" sz="1000" dirty="0" smtClean="0">
                <a:solidFill>
                  <a:srgbClr val="000000"/>
                </a:solidFill>
              </a:rPr>
              <a:t>()).collect(</a:t>
            </a:r>
            <a:r>
              <a:rPr lang="en-CA" sz="1000" dirty="0" err="1" smtClean="0">
                <a:solidFill>
                  <a:srgbClr val="000000"/>
                </a:solidFill>
              </a:rPr>
              <a:t>Collectors.summarizingLong</a:t>
            </a:r>
            <a:r>
              <a:rPr lang="en-CA" sz="1000" dirty="0" smtClean="0">
                <a:solidFill>
                  <a:srgbClr val="000000"/>
                </a:solidFill>
              </a:rPr>
              <a:t>(a </a:t>
            </a:r>
            <a:r>
              <a:rPr lang="en-CA" sz="1000" dirty="0">
                <a:solidFill>
                  <a:srgbClr val="000000"/>
                </a:solidFill>
              </a:rPr>
              <a:t>-&gt; </a:t>
            </a:r>
            <a:r>
              <a:rPr lang="en-CA" sz="1000" dirty="0" err="1">
                <a:solidFill>
                  <a:srgbClr val="000000"/>
                </a:solidFill>
              </a:rPr>
              <a:t>a.getYear</a:t>
            </a:r>
            <a:r>
              <a:rPr lang="en-CA" sz="1000" dirty="0">
                <a:solidFill>
                  <a:srgbClr val="000000"/>
                </a:solidFill>
              </a:rPr>
              <a:t>())); </a:t>
            </a:r>
            <a:r>
              <a:rPr lang="en-CA" sz="1000" dirty="0">
                <a:solidFill>
                  <a:schemeClr val="tx1"/>
                </a:solidFill>
              </a:rPr>
              <a:t>// </a:t>
            </a:r>
            <a:r>
              <a:rPr lang="en-CA" sz="1000" dirty="0" err="1">
                <a:solidFill>
                  <a:schemeClr val="tx1"/>
                </a:solidFill>
              </a:rPr>
              <a:t>ToLongFunction</a:t>
            </a:r>
            <a:r>
              <a:rPr lang="en-CA" sz="1000" dirty="0">
                <a:solidFill>
                  <a:schemeClr val="tx1"/>
                </a:solidFill>
              </a:rPr>
              <a:t> (widening)</a:t>
            </a:r>
          </a:p>
          <a:p>
            <a:pPr marL="0" indent="0">
              <a:buNone/>
            </a:pPr>
            <a:r>
              <a:rPr lang="en-CA" sz="1000" dirty="0" err="1">
                <a:solidFill>
                  <a:srgbClr val="000000"/>
                </a:solidFill>
              </a:rPr>
              <a:t>DoubleSummaryStatistics</a:t>
            </a:r>
            <a:r>
              <a:rPr lang="en-CA" sz="1000" dirty="0">
                <a:solidFill>
                  <a:srgbClr val="000000"/>
                </a:solidFill>
              </a:rPr>
              <a:t> stats3 = </a:t>
            </a:r>
            <a:r>
              <a:rPr lang="en-CA" sz="1000" dirty="0" err="1">
                <a:solidFill>
                  <a:srgbClr val="000000"/>
                </a:solidFill>
              </a:rPr>
              <a:t>Stream.of</a:t>
            </a:r>
            <a:r>
              <a:rPr lang="en-CA" sz="1000" dirty="0">
                <a:solidFill>
                  <a:srgbClr val="000000"/>
                </a:solidFill>
              </a:rPr>
              <a:t>(</a:t>
            </a:r>
            <a:r>
              <a:rPr lang="en-CA" sz="1000" dirty="0" err="1">
                <a:solidFill>
                  <a:srgbClr val="000000"/>
                </a:solidFill>
              </a:rPr>
              <a:t>Car.values</a:t>
            </a:r>
            <a:r>
              <a:rPr lang="en-CA" sz="1000" dirty="0" smtClean="0">
                <a:solidFill>
                  <a:srgbClr val="000000"/>
                </a:solidFill>
              </a:rPr>
              <a:t>()).collect(</a:t>
            </a:r>
            <a:r>
              <a:rPr lang="en-CA" sz="1000" dirty="0" err="1" smtClean="0">
                <a:solidFill>
                  <a:srgbClr val="000000"/>
                </a:solidFill>
              </a:rPr>
              <a:t>Collectors.summarizingDouble</a:t>
            </a:r>
            <a:r>
              <a:rPr lang="en-CA" sz="1000" dirty="0" smtClean="0">
                <a:solidFill>
                  <a:srgbClr val="000000"/>
                </a:solidFill>
              </a:rPr>
              <a:t>(a </a:t>
            </a:r>
            <a:r>
              <a:rPr lang="en-CA" sz="1000" dirty="0">
                <a:solidFill>
                  <a:srgbClr val="000000"/>
                </a:solidFill>
              </a:rPr>
              <a:t>-&gt; </a:t>
            </a:r>
            <a:r>
              <a:rPr lang="en-CA" sz="1000" dirty="0" err="1">
                <a:solidFill>
                  <a:srgbClr val="000000"/>
                </a:solidFill>
              </a:rPr>
              <a:t>a.getYear</a:t>
            </a:r>
            <a:r>
              <a:rPr lang="en-CA" sz="1000" dirty="0">
                <a:solidFill>
                  <a:srgbClr val="000000"/>
                </a:solidFill>
              </a:rPr>
              <a:t>())); </a:t>
            </a:r>
            <a:r>
              <a:rPr lang="en-CA" sz="1000" dirty="0">
                <a:solidFill>
                  <a:schemeClr val="tx1"/>
                </a:solidFill>
              </a:rPr>
              <a:t>// ToDoubleFunction (w...)</a:t>
            </a:r>
          </a:p>
          <a:p>
            <a:pPr marL="0" indent="0">
              <a:buNone/>
            </a:pPr>
            <a:r>
              <a:rPr lang="en-CA" sz="1000" dirty="0" err="1" smtClean="0">
                <a:solidFill>
                  <a:srgbClr val="000000"/>
                </a:solidFill>
              </a:rPr>
              <a:t>System.out.println</a:t>
            </a:r>
            <a:r>
              <a:rPr lang="en-CA" sz="1000" dirty="0">
                <a:solidFill>
                  <a:srgbClr val="000000"/>
                </a:solidFill>
              </a:rPr>
              <a:t>("Min:    </a:t>
            </a:r>
            <a:r>
              <a:rPr lang="en-CA" sz="1000" dirty="0" smtClean="0">
                <a:solidFill>
                  <a:srgbClr val="000000"/>
                </a:solidFill>
              </a:rPr>
              <a:t>   </a:t>
            </a:r>
            <a:r>
              <a:rPr lang="en-CA" sz="1000" dirty="0">
                <a:solidFill>
                  <a:srgbClr val="000000"/>
                </a:solidFill>
              </a:rPr>
              <a:t>" + stats1.getMin());</a:t>
            </a:r>
          </a:p>
          <a:p>
            <a:pPr marL="0" indent="0">
              <a:buNone/>
            </a:pPr>
            <a:r>
              <a:rPr lang="en-CA" sz="1000" dirty="0" err="1">
                <a:solidFill>
                  <a:srgbClr val="000000"/>
                </a:solidFill>
              </a:rPr>
              <a:t>System.out.println</a:t>
            </a:r>
            <a:r>
              <a:rPr lang="en-CA" sz="1000" dirty="0">
                <a:solidFill>
                  <a:srgbClr val="000000"/>
                </a:solidFill>
              </a:rPr>
              <a:t>("Max:   </a:t>
            </a:r>
            <a:r>
              <a:rPr lang="en-CA" sz="1000" dirty="0" smtClean="0">
                <a:solidFill>
                  <a:srgbClr val="000000"/>
                </a:solidFill>
              </a:rPr>
              <a:t>    </a:t>
            </a:r>
            <a:r>
              <a:rPr lang="en-CA" sz="1000" dirty="0">
                <a:solidFill>
                  <a:srgbClr val="000000"/>
                </a:solidFill>
              </a:rPr>
              <a:t>" + stats1.getMax());</a:t>
            </a:r>
          </a:p>
          <a:p>
            <a:pPr marL="0" indent="0">
              <a:buNone/>
            </a:pPr>
            <a:r>
              <a:rPr lang="en-CA" sz="1000" dirty="0" err="1">
                <a:solidFill>
                  <a:srgbClr val="000000"/>
                </a:solidFill>
              </a:rPr>
              <a:t>System.out.println</a:t>
            </a:r>
            <a:r>
              <a:rPr lang="en-CA" sz="1000" dirty="0">
                <a:solidFill>
                  <a:srgbClr val="000000"/>
                </a:solidFill>
              </a:rPr>
              <a:t>("Average: " + stats1.getAverage());</a:t>
            </a:r>
          </a:p>
          <a:p>
            <a:pPr marL="0" indent="0">
              <a:buNone/>
            </a:pPr>
            <a:r>
              <a:rPr lang="en-CA" sz="1000" dirty="0" err="1">
                <a:solidFill>
                  <a:srgbClr val="000000"/>
                </a:solidFill>
              </a:rPr>
              <a:t>System.out.println</a:t>
            </a:r>
            <a:r>
              <a:rPr lang="en-CA" sz="1000" dirty="0">
                <a:solidFill>
                  <a:srgbClr val="000000"/>
                </a:solidFill>
              </a:rPr>
              <a:t>("Count:  </a:t>
            </a:r>
            <a:r>
              <a:rPr lang="en-CA" sz="1000" dirty="0" smtClean="0">
                <a:solidFill>
                  <a:srgbClr val="000000"/>
                </a:solidFill>
              </a:rPr>
              <a:t>   </a:t>
            </a:r>
            <a:r>
              <a:rPr lang="en-CA" sz="1000" dirty="0">
                <a:solidFill>
                  <a:srgbClr val="000000"/>
                </a:solidFill>
              </a:rPr>
              <a:t>" + stats1.getCount());</a:t>
            </a:r>
          </a:p>
          <a:p>
            <a:pPr marL="0" indent="0">
              <a:buNone/>
            </a:pPr>
            <a:r>
              <a:rPr lang="en-CA" sz="1000" dirty="0" err="1">
                <a:solidFill>
                  <a:srgbClr val="000000"/>
                </a:solidFill>
              </a:rPr>
              <a:t>System.out.println</a:t>
            </a:r>
            <a:r>
              <a:rPr lang="en-CA" sz="1000" dirty="0">
                <a:solidFill>
                  <a:srgbClr val="000000"/>
                </a:solidFill>
              </a:rPr>
              <a:t>("Sum:   </a:t>
            </a:r>
            <a:r>
              <a:rPr lang="en-CA" sz="1000" dirty="0" smtClean="0">
                <a:solidFill>
                  <a:srgbClr val="000000"/>
                </a:solidFill>
              </a:rPr>
              <a:t>    </a:t>
            </a:r>
            <a:r>
              <a:rPr lang="en-CA" sz="1000" dirty="0">
                <a:solidFill>
                  <a:srgbClr val="000000"/>
                </a:solidFill>
              </a:rPr>
              <a:t>" + stats1.getSum</a:t>
            </a:r>
            <a:r>
              <a:rPr lang="en-CA" sz="1000" dirty="0" smtClean="0">
                <a:solidFill>
                  <a:srgbClr val="000000"/>
                </a:solidFill>
              </a:rPr>
              <a:t>());</a:t>
            </a:r>
            <a:r>
              <a:rPr lang="en-CA" sz="1000" dirty="0" smtClean="0">
                <a:solidFill>
                  <a:schemeClr val="tx1"/>
                </a:solidFill>
              </a:rPr>
              <a:t/>
            </a:r>
            <a:br>
              <a:rPr lang="en-CA" sz="1000" dirty="0" smtClean="0">
                <a:solidFill>
                  <a:schemeClr val="tx1"/>
                </a:solidFill>
              </a:rPr>
            </a:br>
            <a:endParaRPr lang="en-CA" sz="1000" dirty="0" smtClean="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043671025"/>
              </p:ext>
            </p:extLst>
          </p:nvPr>
        </p:nvGraphicFramePr>
        <p:xfrm>
          <a:off x="191292" y="4362133"/>
          <a:ext cx="8771138" cy="2036415"/>
        </p:xfrm>
        <a:graphic>
          <a:graphicData uri="http://schemas.openxmlformats.org/drawingml/2006/table">
            <a:tbl>
              <a:tblPr firstRow="1" bandRow="1">
                <a:tableStyleId>{5C22544A-7EE6-4342-B048-85BDC9FD1C3A}</a:tableStyleId>
              </a:tblPr>
              <a:tblGrid>
                <a:gridCol w="3973612"/>
                <a:gridCol w="4797526"/>
              </a:tblGrid>
              <a:tr h="390495">
                <a:tc>
                  <a:txBody>
                    <a:bodyPr/>
                    <a:lstStyle/>
                    <a:p>
                      <a:pPr algn="ctr"/>
                      <a:r>
                        <a:rPr lang="en-US" sz="1000" dirty="0" smtClean="0"/>
                        <a:t>Signature</a:t>
                      </a:r>
                      <a:endParaRPr lang="en-US" sz="1000" dirty="0"/>
                    </a:p>
                  </a:txBody>
                  <a:tcPr/>
                </a:tc>
                <a:tc>
                  <a:txBody>
                    <a:bodyPr/>
                    <a:lstStyle/>
                    <a:p>
                      <a:pPr algn="ctr"/>
                      <a:r>
                        <a:rPr lang="en-US" sz="1000" dirty="0" smtClean="0"/>
                        <a:t>Description</a:t>
                      </a:r>
                      <a:endParaRPr lang="en-US" sz="1000" dirty="0"/>
                    </a:p>
                  </a:txBody>
                  <a:tcPr/>
                </a:tc>
              </a:tr>
              <a:tr h="38304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1000" b="0" i="0" u="none" strike="noStrike" kern="1200" baseline="0" dirty="0" smtClean="0">
                          <a:solidFill>
                            <a:schemeClr val="dk1"/>
                          </a:solidFill>
                          <a:latin typeface="+mn-lt"/>
                          <a:ea typeface="+mn-ea"/>
                          <a:cs typeface="+mn-cs"/>
                        </a:rPr>
                        <a:t>static &lt;T&gt; Collector&lt;</a:t>
                      </a:r>
                      <a:r>
                        <a:rPr lang="en-CA" sz="1000" b="0" i="0" u="none" strike="noStrike" kern="1200" baseline="0" dirty="0" err="1" smtClean="0">
                          <a:solidFill>
                            <a:schemeClr val="dk1"/>
                          </a:solidFill>
                          <a:latin typeface="+mn-lt"/>
                          <a:ea typeface="+mn-ea"/>
                          <a:cs typeface="+mn-cs"/>
                        </a:rPr>
                        <a:t>T,?,Double</a:t>
                      </a:r>
                      <a:r>
                        <a:rPr lang="en-CA" sz="1000" b="0" i="0" u="none" strike="noStrike" kern="1200" baseline="0" dirty="0" smtClean="0">
                          <a:solidFill>
                            <a:schemeClr val="dk1"/>
                          </a:solidFill>
                          <a:latin typeface="+mn-lt"/>
                          <a:ea typeface="+mn-ea"/>
                          <a:cs typeface="+mn-cs"/>
                        </a:rPr>
                        <a:t>&gt; </a:t>
                      </a:r>
                      <a:r>
                        <a:rPr lang="en-CA" sz="1000" b="0" i="0" u="none" strike="noStrike" kern="1200" baseline="0" dirty="0" err="1" smtClean="0">
                          <a:solidFill>
                            <a:schemeClr val="dk1"/>
                          </a:solidFill>
                          <a:latin typeface="+mn-lt"/>
                          <a:ea typeface="+mn-ea"/>
                          <a:cs typeface="+mn-cs"/>
                        </a:rPr>
                        <a:t>Collectors.averagingInt</a:t>
                      </a:r>
                      <a:r>
                        <a:rPr lang="en-CA" sz="1000" b="0" i="0" u="none" strike="noStrike" kern="1200" baseline="0" dirty="0" smtClean="0">
                          <a:solidFill>
                            <a:schemeClr val="dk1"/>
                          </a:solidFill>
                          <a:latin typeface="+mn-lt"/>
                          <a:ea typeface="+mn-ea"/>
                          <a:cs typeface="+mn-cs"/>
                        </a:rPr>
                        <a:t>/Long/Double(</a:t>
                      </a:r>
                      <a:r>
                        <a:rPr lang="en-CA" sz="1000" b="0" i="0" u="none" strike="noStrike" kern="1200" baseline="0" dirty="0" err="1" smtClean="0">
                          <a:solidFill>
                            <a:schemeClr val="dk1"/>
                          </a:solidFill>
                          <a:latin typeface="+mn-lt"/>
                          <a:ea typeface="+mn-ea"/>
                          <a:cs typeface="+mn-cs"/>
                        </a:rPr>
                        <a:t>ToInt</a:t>
                      </a:r>
                      <a:r>
                        <a:rPr lang="en-CA" sz="1000" b="0" i="0" u="none" strike="noStrike" kern="1200" baseline="0" dirty="0" smtClean="0">
                          <a:solidFill>
                            <a:schemeClr val="dk1"/>
                          </a:solidFill>
                          <a:latin typeface="+mn-lt"/>
                          <a:ea typeface="+mn-ea"/>
                          <a:cs typeface="+mn-cs"/>
                        </a:rPr>
                        <a:t>/Long/</a:t>
                      </a:r>
                      <a:r>
                        <a:rPr lang="en-CA" sz="1000" b="0" i="0" u="none" strike="noStrike" kern="1200" baseline="0" dirty="0" err="1" smtClean="0">
                          <a:solidFill>
                            <a:schemeClr val="dk1"/>
                          </a:solidFill>
                          <a:latin typeface="+mn-lt"/>
                          <a:ea typeface="+mn-ea"/>
                          <a:cs typeface="+mn-cs"/>
                        </a:rPr>
                        <a:t>DoubleFunction</a:t>
                      </a:r>
                      <a:r>
                        <a:rPr lang="en-CA" sz="1000" b="0" i="0" u="none" strike="noStrike" kern="1200" baseline="0" dirty="0" smtClean="0">
                          <a:solidFill>
                            <a:schemeClr val="dk1"/>
                          </a:solidFill>
                          <a:latin typeface="+mn-lt"/>
                          <a:ea typeface="+mn-ea"/>
                          <a:cs typeface="+mn-cs"/>
                        </a:rPr>
                        <a:t>&lt;? super T&gt; mapper)</a:t>
                      </a:r>
                      <a:endParaRPr lang="en-US" sz="1000" dirty="0" smtClean="0"/>
                    </a:p>
                  </a:txBody>
                  <a:tcPr/>
                </a:tc>
                <a:tc>
                  <a:txBody>
                    <a:bodyPr/>
                    <a:lstStyle/>
                    <a:p>
                      <a:r>
                        <a:rPr lang="en-US" sz="1000" b="0" i="0" u="none" strike="noStrike" kern="1200" baseline="0" dirty="0" smtClean="0">
                          <a:solidFill>
                            <a:schemeClr val="dk1"/>
                          </a:solidFill>
                          <a:latin typeface="+mn-lt"/>
                          <a:ea typeface="+mn-ea"/>
                          <a:cs typeface="+mn-cs"/>
                        </a:rPr>
                        <a:t>Returns a Collector that produces the arithmetic mean of a </a:t>
                      </a:r>
                      <a:r>
                        <a:rPr lang="en-US" sz="1000" b="0" i="0" u="none" strike="noStrike" kern="1200" baseline="0" dirty="0" err="1" smtClean="0">
                          <a:solidFill>
                            <a:schemeClr val="dk1"/>
                          </a:solidFill>
                          <a:latin typeface="+mn-lt"/>
                          <a:ea typeface="+mn-ea"/>
                          <a:cs typeface="+mn-cs"/>
                        </a:rPr>
                        <a:t>int</a:t>
                      </a:r>
                      <a:r>
                        <a:rPr lang="en-US" sz="1000" b="0" i="0" u="none" strike="noStrike" kern="1200" baseline="0" dirty="0" smtClean="0">
                          <a:solidFill>
                            <a:schemeClr val="dk1"/>
                          </a:solidFill>
                          <a:latin typeface="+mn-lt"/>
                          <a:ea typeface="+mn-ea"/>
                          <a:cs typeface="+mn-cs"/>
                        </a:rPr>
                        <a:t>/</a:t>
                      </a:r>
                      <a:r>
                        <a:rPr lang="en-US" sz="1000" b="0" i="0" u="none" strike="noStrike" kern="1200" baseline="0" dirty="0" err="1" smtClean="0">
                          <a:solidFill>
                            <a:schemeClr val="dk1"/>
                          </a:solidFill>
                          <a:latin typeface="+mn-lt"/>
                          <a:ea typeface="+mn-ea"/>
                          <a:cs typeface="+mn-cs"/>
                        </a:rPr>
                        <a:t>lng</a:t>
                      </a:r>
                      <a:r>
                        <a:rPr lang="en-US" sz="1000" b="0" i="0" u="none" strike="noStrike" kern="1200" baseline="0" dirty="0" smtClean="0">
                          <a:solidFill>
                            <a:schemeClr val="dk1"/>
                          </a:solidFill>
                          <a:latin typeface="+mn-lt"/>
                          <a:ea typeface="+mn-ea"/>
                          <a:cs typeface="+mn-cs"/>
                        </a:rPr>
                        <a:t>/double-valued function applied to the input elements.</a:t>
                      </a:r>
                      <a:endParaRPr lang="en-US" sz="1000" dirty="0"/>
                    </a:p>
                  </a:txBody>
                  <a:tcPr/>
                </a:tc>
              </a:tr>
              <a:tr h="34493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static &lt;T&gt; Collector&lt;</a:t>
                      </a:r>
                      <a:r>
                        <a:rPr lang="en-US" sz="1000" dirty="0" err="1" smtClean="0"/>
                        <a:t>T,?,Integer</a:t>
                      </a:r>
                      <a:r>
                        <a:rPr lang="en-US" sz="1000" dirty="0" smtClean="0"/>
                        <a:t>/Long/Double&gt; </a:t>
                      </a:r>
                      <a:r>
                        <a:rPr lang="en-US" sz="1000" dirty="0" err="1" smtClean="0"/>
                        <a:t>Collectors.summingInt</a:t>
                      </a:r>
                      <a:r>
                        <a:rPr lang="en-US" sz="1000" dirty="0" smtClean="0"/>
                        <a:t>/Long/Double(</a:t>
                      </a:r>
                      <a:r>
                        <a:rPr lang="en-US" sz="1000" dirty="0" err="1" smtClean="0"/>
                        <a:t>ToInt</a:t>
                      </a:r>
                      <a:r>
                        <a:rPr lang="en-US" sz="1000" dirty="0" smtClean="0"/>
                        <a:t>/Long/</a:t>
                      </a:r>
                      <a:r>
                        <a:rPr lang="en-US" sz="1000" dirty="0" err="1" smtClean="0"/>
                        <a:t>DoubleFunction</a:t>
                      </a:r>
                      <a:r>
                        <a:rPr lang="en-US" sz="1000" dirty="0" smtClean="0"/>
                        <a:t>&lt;? super T&gt; mapper)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1000" dirty="0" smtClean="0"/>
                        <a:t>Returns a Collector that produces the sum of a </a:t>
                      </a:r>
                      <a:r>
                        <a:rPr lang="en-CA" sz="1000" dirty="0" err="1" smtClean="0"/>
                        <a:t>int</a:t>
                      </a:r>
                      <a:r>
                        <a:rPr lang="en-CA" sz="1000" dirty="0" smtClean="0"/>
                        <a:t>/long/double-valued function applied to the input elements.</a:t>
                      </a:r>
                      <a:endParaRPr lang="en-US" sz="1000" dirty="0" smtClean="0"/>
                    </a:p>
                    <a:p>
                      <a:endParaRPr lang="en-US" sz="1000" dirty="0"/>
                    </a:p>
                  </a:txBody>
                  <a:tcPr/>
                </a:tc>
              </a:tr>
              <a:tr h="45444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static &lt;T&gt; Collector&lt;T,?,</a:t>
                      </a:r>
                      <a:r>
                        <a:rPr lang="en-US" sz="1000" dirty="0" err="1" smtClean="0"/>
                        <a:t>Int</a:t>
                      </a:r>
                      <a:r>
                        <a:rPr lang="en-US" sz="1000" dirty="0" smtClean="0"/>
                        <a:t>/Long/</a:t>
                      </a:r>
                      <a:r>
                        <a:rPr lang="en-US" sz="1000" dirty="0" err="1" smtClean="0"/>
                        <a:t>DoubleSummaryStatistics</a:t>
                      </a:r>
                      <a:r>
                        <a:rPr lang="en-US" sz="1000" dirty="0" smtClean="0"/>
                        <a:t>&gt; </a:t>
                      </a:r>
                      <a:r>
                        <a:rPr lang="en-US" sz="1000" dirty="0" err="1" smtClean="0"/>
                        <a:t>Collectors.summarizingInt</a:t>
                      </a:r>
                      <a:r>
                        <a:rPr lang="en-US" sz="1000" dirty="0" smtClean="0"/>
                        <a:t>/Long/Double(</a:t>
                      </a:r>
                      <a:r>
                        <a:rPr lang="en-US" sz="1000" dirty="0" err="1" smtClean="0"/>
                        <a:t>ToInt</a:t>
                      </a:r>
                      <a:r>
                        <a:rPr lang="en-US" sz="1000" dirty="0" smtClean="0"/>
                        <a:t>/Long/</a:t>
                      </a:r>
                      <a:r>
                        <a:rPr lang="en-US" sz="1000" dirty="0" err="1" smtClean="0"/>
                        <a:t>DoubleFunction</a:t>
                      </a:r>
                      <a:r>
                        <a:rPr lang="en-US" sz="1000" dirty="0" smtClean="0"/>
                        <a:t>&lt;? super T&gt; mapper)</a:t>
                      </a:r>
                    </a:p>
                  </a:txBody>
                  <a:tcPr/>
                </a:tc>
                <a:tc>
                  <a:txBody>
                    <a:bodyPr/>
                    <a:lstStyle/>
                    <a:p>
                      <a:r>
                        <a:rPr lang="en-CA" sz="1000" dirty="0" smtClean="0"/>
                        <a:t>Returns a Collector which applies an </a:t>
                      </a:r>
                      <a:r>
                        <a:rPr lang="en-CA" sz="1000" dirty="0" err="1" smtClean="0"/>
                        <a:t>int</a:t>
                      </a:r>
                      <a:r>
                        <a:rPr lang="en-CA" sz="1000" dirty="0" smtClean="0"/>
                        <a:t>/long/double-producing mapping function to each input element, and returns summary statistics for the resulting values.</a:t>
                      </a:r>
                      <a:endParaRPr lang="en-US" sz="1000" dirty="0"/>
                    </a:p>
                  </a:txBody>
                  <a:tcPr/>
                </a:tc>
              </a:tr>
            </a:tbl>
          </a:graphicData>
        </a:graphic>
      </p:graphicFrame>
    </p:spTree>
    <p:extLst>
      <p:ext uri="{BB962C8B-B14F-4D97-AF65-F5344CB8AC3E}">
        <p14:creationId xmlns:p14="http://schemas.microsoft.com/office/powerpoint/2010/main" val="1136558924"/>
      </p:ext>
    </p:extLst>
  </p:cSld>
  <p:clrMapOvr>
    <a:masterClrMapping/>
  </p:clrMapOvr>
  <p:transition spd="med" advTm="12000"/>
  <p:timing>
    <p:tnLst>
      <p:par>
        <p:cTn id="1" dur="indefinite" restart="never" nodeType="tmRoot"/>
      </p:par>
    </p:tnLst>
  </p:timing>
</p:sld>
</file>

<file path=ppt/theme/theme1.xml><?xml version="1.0" encoding="utf-8"?>
<a:theme xmlns:a="http://schemas.openxmlformats.org/drawingml/2006/main" name="TELUS Health Solutions">
  <a:themeElements>
    <a:clrScheme name="">
      <a:dk1>
        <a:srgbClr val="49166D"/>
      </a:dk1>
      <a:lt1>
        <a:srgbClr val="FFFFFF"/>
      </a:lt1>
      <a:dk2>
        <a:srgbClr val="49166D"/>
      </a:dk2>
      <a:lt2>
        <a:srgbClr val="CCCCFF"/>
      </a:lt2>
      <a:accent1>
        <a:srgbClr val="66CC00"/>
      </a:accent1>
      <a:accent2>
        <a:srgbClr val="66CC00"/>
      </a:accent2>
      <a:accent3>
        <a:srgbClr val="FFFFFF"/>
      </a:accent3>
      <a:accent4>
        <a:srgbClr val="3D115C"/>
      </a:accent4>
      <a:accent5>
        <a:srgbClr val="B8E2AA"/>
      </a:accent5>
      <a:accent6>
        <a:srgbClr val="5CB900"/>
      </a:accent6>
      <a:hlink>
        <a:srgbClr val="FC0128"/>
      </a:hlink>
      <a:folHlink>
        <a:srgbClr val="49166D"/>
      </a:folHlink>
    </a:clrScheme>
    <a:fontScheme name="Backed_byTELUS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65"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65" charset="0"/>
          </a:defRPr>
        </a:defPPr>
      </a:lstStyle>
    </a:lnDef>
  </a:objectDefaults>
  <a:extraClrSchemeLst>
    <a:extraClrScheme>
      <a:clrScheme name="Backed_byTELUS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acked_byTELUS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acked_byTELUS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acked_byTELUS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acked_byTELUS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acked_byTELUS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acked_byTELUS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FAD79E43B53143898C4EA99ABB07BE" ma:contentTypeVersion="3" ma:contentTypeDescription="Create a new document." ma:contentTypeScope="" ma:versionID="a576a63df71c1c9ccb7a6a6d93d1a70d">
  <xsd:schema xmlns:xsd="http://www.w3.org/2001/XMLSchema" xmlns:p="http://schemas.microsoft.com/office/2006/metadata/properties" xmlns:ns2="9ed7fa52-b543-4331-898c-4ea99abb07be" targetNamespace="http://schemas.microsoft.com/office/2006/metadata/properties" ma:root="true" ma:fieldsID="b8c10b85908a5849616cca5eadb3d661" ns2:_="">
    <xsd:import namespace="9ed7fa52-b543-4331-898c-4ea99abb07be"/>
    <xsd:element name="properties">
      <xsd:complexType>
        <xsd:sequence>
          <xsd:element name="documentManagement">
            <xsd:complexType>
              <xsd:all>
                <xsd:element ref="ns2:Desc" minOccurs="0"/>
              </xsd:all>
            </xsd:complexType>
          </xsd:element>
        </xsd:sequence>
      </xsd:complexType>
    </xsd:element>
  </xsd:schema>
  <xsd:schema xmlns:xsd="http://www.w3.org/2001/XMLSchema" xmlns:dms="http://schemas.microsoft.com/office/2006/documentManagement/types" targetNamespace="9ed7fa52-b543-4331-898c-4ea99abb07be" elementFormDefault="qualified">
    <xsd:import namespace="http://schemas.microsoft.com/office/2006/documentManagement/types"/>
    <xsd:element name="Desc" ma:index="8" nillable="true" ma:displayName="Desc" ma:internalName="Desc">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esc xmlns="9ed7fa52-b543-4331-898c-4ea99abb07be" xsi:nil="true"/>
  </documentManagement>
</p:properties>
</file>

<file path=customXml/itemProps1.xml><?xml version="1.0" encoding="utf-8"?>
<ds:datastoreItem xmlns:ds="http://schemas.openxmlformats.org/officeDocument/2006/customXml" ds:itemID="{C5963881-C4F6-4EE0-94D5-52BD330D27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d7fa52-b543-4331-898c-4ea99abb07b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18D165F-F90F-4A20-B602-DBA2D1013250}">
  <ds:schemaRefs>
    <ds:schemaRef ds:uri="http://schemas.microsoft.com/sharepoint/v3/contenttype/forms"/>
  </ds:schemaRefs>
</ds:datastoreItem>
</file>

<file path=customXml/itemProps3.xml><?xml version="1.0" encoding="utf-8"?>
<ds:datastoreItem xmlns:ds="http://schemas.openxmlformats.org/officeDocument/2006/customXml" ds:itemID="{7F6E169F-B457-46C4-AFED-8EED473F2DFA}">
  <ds:schemaRefs>
    <ds:schemaRef ds:uri="http://purl.org/dc/terms/"/>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http://purl.org/dc/elements/1.1/"/>
    <ds:schemaRef ds:uri="http://purl.org/dc/dcmitype/"/>
    <ds:schemaRef ds:uri="9ed7fa52-b543-4331-898c-4ea99abb07be"/>
  </ds:schemaRefs>
</ds:datastoreItem>
</file>

<file path=docProps/app.xml><?xml version="1.0" encoding="utf-8"?>
<Properties xmlns="http://schemas.openxmlformats.org/officeDocument/2006/extended-properties" xmlns:vt="http://schemas.openxmlformats.org/officeDocument/2006/docPropsVTypes">
  <Template>My Template</Template>
  <TotalTime>31864</TotalTime>
  <Words>24850</Words>
  <Application>Microsoft Macintosh PowerPoint</Application>
  <PresentationFormat>On-screen Show (4:3)</PresentationFormat>
  <Paragraphs>3256</Paragraphs>
  <Slides>153</Slides>
  <Notes>39</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153</vt:i4>
      </vt:variant>
    </vt:vector>
  </HeadingPairs>
  <TitlesOfParts>
    <vt:vector size="160" baseType="lpstr">
      <vt:lpstr>Arial</vt:lpstr>
      <vt:lpstr>Calibri</vt:lpstr>
      <vt:lpstr>ＭＳ Ｐゴシック</vt:lpstr>
      <vt:lpstr>Times</vt:lpstr>
      <vt:lpstr>Times New Roman</vt:lpstr>
      <vt:lpstr>Wingdings</vt:lpstr>
      <vt:lpstr>TELUS Health Solutions</vt:lpstr>
      <vt:lpstr> Upgrade to Java SE 8 Programmer (Oracle Beta Exam #1Z1-810)</vt:lpstr>
      <vt:lpstr>List of topics</vt:lpstr>
      <vt:lpstr>Recommended reads (web)</vt:lpstr>
      <vt:lpstr>Approximate breakdown of the 126 questions in the beta exam</vt:lpstr>
      <vt:lpstr>Exam preparation and experience</vt:lpstr>
      <vt:lpstr>Topic 0 : Java 7</vt:lpstr>
      <vt:lpstr>Topic 1 : Lambda Expression</vt:lpstr>
      <vt:lpstr>Topic 1-1 : Describe and develop Java inner classes</vt:lpstr>
      <vt:lpstr>Topic 1-1 : Example 1/3</vt:lpstr>
      <vt:lpstr>Topic 1-1 : Example 2/3 (continued)</vt:lpstr>
      <vt:lpstr>Topic 1-1 : Example 3/3 (continued)</vt:lpstr>
      <vt:lpstr>Topic 1-1 : Summary</vt:lpstr>
      <vt:lpstr>Topic 1-1 : Q&amp;A</vt:lpstr>
      <vt:lpstr>Topic 1-1 : Q&amp;A</vt:lpstr>
      <vt:lpstr>Topic 1-2 : Define and write functional interfaces (FI)</vt:lpstr>
      <vt:lpstr>Topic 1-2 : Example</vt:lpstr>
      <vt:lpstr>Topic 1-2 : Q&amp;A</vt:lpstr>
      <vt:lpstr>Topic 1-2 : Q&amp;A</vt:lpstr>
      <vt:lpstr>Topic 1-3 : Lambda expression</vt:lpstr>
      <vt:lpstr>Topic 1-3 : A case for lambdas</vt:lpstr>
      <vt:lpstr>Topic 1-3 : Comparison anonymous class vs. lambda</vt:lpstr>
      <vt:lpstr>Topic 1-3 : Example of type inference (new in JDK 8)</vt:lpstr>
      <vt:lpstr>Topic 1-3 : More on target typing and type inference</vt:lpstr>
      <vt:lpstr>Topic 1-3 : Example from anonymous class to lambda</vt:lpstr>
      <vt:lpstr>Topic 1-3 : Example of what the lambda code can call</vt:lpstr>
      <vt:lpstr>Topic 1-3 : Stack trace in the lambda</vt:lpstr>
      <vt:lpstr>Topic 1-3 : Meaning of “this” in a lambda</vt:lpstr>
      <vt:lpstr>Topic 1-3 : The inside of a lambda</vt:lpstr>
      <vt:lpstr>Topic 1-3 : (off topic) Lambda, performance and good usage</vt:lpstr>
      <vt:lpstr>Topic 1-3 : Q&amp;A</vt:lpstr>
      <vt:lpstr>Topic 1-3 : Q&amp;A</vt:lpstr>
      <vt:lpstr>Topic 1-3 : Q&amp;A</vt:lpstr>
      <vt:lpstr>Topic 1-3 : Q&amp;A</vt:lpstr>
      <vt:lpstr>Topic 1-3 : Q&amp;A</vt:lpstr>
      <vt:lpstr>Topic 1 : More reading</vt:lpstr>
      <vt:lpstr>Topic 2 : Using Built in Lambda Types </vt:lpstr>
      <vt:lpstr>Topic 2-1 : Interfaces of java.util.function</vt:lpstr>
      <vt:lpstr>Topic 2-2 : Code that uses the Function interface</vt:lpstr>
      <vt:lpstr>Topic 2-3 : Code that uses the Consumer interface</vt:lpstr>
      <vt:lpstr>Topic 2-4 : Code that uses the Supplier interface</vt:lpstr>
      <vt:lpstr>Topic 2-5 : Code that uses the UnaryOperator interface</vt:lpstr>
      <vt:lpstr>Topic 2-6 : Code that uses the Predicate interface</vt:lpstr>
      <vt:lpstr>Topic 2-7 : Code that use primitive and binary variations </vt:lpstr>
      <vt:lpstr>Topic 2-7 : Code that use primitive and binary variations </vt:lpstr>
      <vt:lpstr>Topic 2-7 : Code that use primitive and binary variations </vt:lpstr>
      <vt:lpstr>Topic 2-8 : Code that uses method reference 1/5</vt:lpstr>
      <vt:lpstr>Topic 2-8 : Code that uses method reference 2/5</vt:lpstr>
      <vt:lpstr>Topic 2-8 : Code that uses method reference 3/5</vt:lpstr>
      <vt:lpstr>Topic 2-8 : Code that uses method reference 4/5</vt:lpstr>
      <vt:lpstr>Topic 2-8 : Code that uses method reference 5/5</vt:lpstr>
      <vt:lpstr>Topic 2 : Q&amp;A</vt:lpstr>
      <vt:lpstr>Topic 2 : Q&amp;A</vt:lpstr>
      <vt:lpstr>Topic 2 : Q&amp;A</vt:lpstr>
      <vt:lpstr>Topic 2 : Q&amp;A</vt:lpstr>
      <vt:lpstr>Topic 2 : Q&amp;A</vt:lpstr>
      <vt:lpstr>Topic 2 : Q&amp;A</vt:lpstr>
      <vt:lpstr>Topic 3 : Filtering Collections with Lambdas</vt:lpstr>
      <vt:lpstr>Topic 3-1 : Collections iteration, forEach() and method chaining 1/5</vt:lpstr>
      <vt:lpstr>Topic 3-1 : Collections iteration, forEach() and method chaining 2/5</vt:lpstr>
      <vt:lpstr>Topic 3-1 : Collections iteration, forEach() and method chaining 3/5</vt:lpstr>
      <vt:lpstr>Topic 3-1 : Collections iteration, forEach() and method chaining 4/5</vt:lpstr>
      <vt:lpstr>Topic 3-1 : Collections iteration, forEach() and method chaining 5/5</vt:lpstr>
      <vt:lpstr>Topic 3-2 : Describe the Stream interface and pipelines 1/6</vt:lpstr>
      <vt:lpstr>Topic 3-2 : Describe the Stream interface and pipelines 2/6</vt:lpstr>
      <vt:lpstr>Topic 3-2 : Describe the Stream interface and pipelines 3/6</vt:lpstr>
      <vt:lpstr>Topic 3-2 : Describe the Stream interface and pipelines 4/6</vt:lpstr>
      <vt:lpstr>Topic 3-2 : Describe the Stream interface and pipelines 5/6</vt:lpstr>
      <vt:lpstr>Topic 3-2 : Describe the Stream interface and pipelines 6/6</vt:lpstr>
      <vt:lpstr>Topic 3-2 : Stream, builder and variations</vt:lpstr>
      <vt:lpstr>Topic 3-3 : Filter a collection using lambda expressions</vt:lpstr>
      <vt:lpstr>Topic 3-3 : Filter a collection using lambda expressions</vt:lpstr>
      <vt:lpstr>Topic 3-3 : Filter a collection using lambda expressions</vt:lpstr>
      <vt:lpstr>Topic 3-3 : Filter a collection using lambda expressions</vt:lpstr>
      <vt:lpstr>Topic 3-4 : Identify lambda operations that are lazy</vt:lpstr>
      <vt:lpstr>Topic 3-4 : Identify lambda operations that are lazy</vt:lpstr>
      <vt:lpstr>Topic 3-4 : Stream&lt;T&gt; versus IntStream intermediate operations</vt:lpstr>
      <vt:lpstr>Topic 3 : Stream class hierarchy (NEW)</vt:lpstr>
      <vt:lpstr>Topic 3-4 : Characteristics of the intermediate operations</vt:lpstr>
      <vt:lpstr>Topic 3 : Q&amp;A</vt:lpstr>
      <vt:lpstr>Topic 3 : Q&amp;A</vt:lpstr>
      <vt:lpstr>Topic 3 : Q&amp;A</vt:lpstr>
      <vt:lpstr>Topic 3 : Q&amp;A</vt:lpstr>
      <vt:lpstr>Topic 4 : Collection Operations with Lambda</vt:lpstr>
      <vt:lpstr>Topic 4 : Stream terminal operations</vt:lpstr>
      <vt:lpstr>Topic 4-1 : Develop the code to extract data from an object using map()</vt:lpstr>
      <vt:lpstr>Topic 4-1 : Develop the code to extract data from an object using flatMap()</vt:lpstr>
      <vt:lpstr>Topic 4-2 : Search for data using search methods including: findFirst(), findAny(), anyMatch(), allMatch(), noneMatch()</vt:lpstr>
      <vt:lpstr>Topic 4-3 : Describe the unique characteristics of the Optional class</vt:lpstr>
      <vt:lpstr>Topic 4-3 : Optional class and variations</vt:lpstr>
      <vt:lpstr>Topic 4-3 : Optional&lt;T&gt; class API</vt:lpstr>
      <vt:lpstr>Topic 4-3 : Optional&lt;T&gt; map() versus flatMap()</vt:lpstr>
      <vt:lpstr>Topic 4-4 : Perform calculations using methods: count(), max(), min(), average(), sum()</vt:lpstr>
      <vt:lpstr>Topic 4-5 : Sort a collection using lambda expressions</vt:lpstr>
      <vt:lpstr>Topic 4-6 : Using Stream.collect() method for various purpose</vt:lpstr>
      <vt:lpstr>Topic 4 : Stream.collect() using a Collector (new)</vt:lpstr>
      <vt:lpstr>Topic 4-6 : Collectors API: collecting the results 1/2</vt:lpstr>
      <vt:lpstr>Topic 4-6 : Collectors API: collecting the results 2/2</vt:lpstr>
      <vt:lpstr>Topic 4-6 : Collectors API: post-processing the results</vt:lpstr>
      <vt:lpstr>Topic 4-6 : Collectors API: averagingXXX(), summingXXX () and summarizingXXX()</vt:lpstr>
      <vt:lpstr>Topic 4-6 : Collectors API: groupingBy()</vt:lpstr>
      <vt:lpstr>Topic 4-6 : Collectors API: joining()</vt:lpstr>
      <vt:lpstr>Topic 4-6 : Collectors API: partitioningBy()</vt:lpstr>
      <vt:lpstr>Topic 4 : Stream&lt;T&gt; versus IntStream terminal operations</vt:lpstr>
      <vt:lpstr>Topic 4 : Characteristics of the non intermediate operations</vt:lpstr>
      <vt:lpstr>Topic 4 : Q&amp;A</vt:lpstr>
      <vt:lpstr>Topic 4 : Q&amp;A</vt:lpstr>
      <vt:lpstr>Topic 5 : Parallel Streams</vt:lpstr>
      <vt:lpstr>Topic 5 : Examples of creating parallel streams (1/2)</vt:lpstr>
      <vt:lpstr>Topic 5 : Examples of creating parallel streams (2/2)</vt:lpstr>
      <vt:lpstr>Topic 5 : Differences of behavior between parallel and sequential streams (new)</vt:lpstr>
      <vt:lpstr>Topic 5 : Examples of difference of behavior (new)</vt:lpstr>
      <vt:lpstr>Topic 5 : Parallel streams are driven by Spliterators</vt:lpstr>
      <vt:lpstr>Topic 5 : Spliterator hierarchy</vt:lpstr>
      <vt:lpstr>Topic 5 : Spliterator in action and decomposition process</vt:lpstr>
      <vt:lpstr>Topic 5 : Streams and Spliterators characteristics [JDSpliterator]</vt:lpstr>
      <vt:lpstr>Topic 5 : Ideal characteristics of a stream source [JDSpliterator]</vt:lpstr>
      <vt:lpstr>Topic 5 : Characteristics of some streams and of the resulting split (new)</vt:lpstr>
      <vt:lpstr>Topic 5 : Reduction process (1/3) : combining</vt:lpstr>
      <vt:lpstr>Topic 5 : Reduction process (2/3) : accumulating</vt:lpstr>
      <vt:lpstr>Topic 5 : Reduction process (3/3) : together</vt:lpstr>
      <vt:lpstr>Topic 5 : Reduction class hierarchy of Collector (new)</vt:lpstr>
      <vt:lpstr>Topic 5 : Reduction adders and accumulators (new)</vt:lpstr>
      <vt:lpstr>Topic 5 : Characteristics of some collectors (collect() call)</vt:lpstr>
      <vt:lpstr>Topic 5 : How much parallel is parallel?</vt:lpstr>
      <vt:lpstr>Topic 5 : Parallel versus sequential execution</vt:lpstr>
      <vt:lpstr>Topic 5 : Q&amp;A</vt:lpstr>
      <vt:lpstr>Topic 5 : Q&amp;A</vt:lpstr>
      <vt:lpstr>Topic 5 : Q&amp;A</vt:lpstr>
      <vt:lpstr>Topic 6 : Lambda Cookbook </vt:lpstr>
      <vt:lpstr>Topic 6-1 : Collection improvements, compute…()</vt:lpstr>
      <vt:lpstr>Topic 6-1 : Collection improvements, other</vt:lpstr>
      <vt:lpstr>Topic 6-2 : Read files using lambda improvements</vt:lpstr>
      <vt:lpstr>Topic 6-3 : merge() and flatMap() on a collection</vt:lpstr>
      <vt:lpstr>Topic 6-4 : Other stream sources</vt:lpstr>
      <vt:lpstr>Topic 6-4 : Other stream sources (copied from 3.2)</vt:lpstr>
      <vt:lpstr>Topic 6 : Q&amp;A</vt:lpstr>
      <vt:lpstr>Topic 7 : Method Enhancements </vt:lpstr>
      <vt:lpstr>Topic 7-1 : Method Enhancements : static methods</vt:lpstr>
      <vt:lpstr>Topic 7-1 : Method Enhancements : static methods</vt:lpstr>
      <vt:lpstr>Topic 7-1 : New static methods</vt:lpstr>
      <vt:lpstr>Topic 7-1 : Method Enhancements : static methods</vt:lpstr>
      <vt:lpstr>Topic 7-2 : Method Enhancements : default methods</vt:lpstr>
      <vt:lpstr>Topic 7-2 : New default methods</vt:lpstr>
      <vt:lpstr>Topic 7-1 : Method Enhancements : default methods</vt:lpstr>
      <vt:lpstr>Topic 7-2 : Method Enhancements : inheritance rules</vt:lpstr>
      <vt:lpstr>Topic 7-2 : Noticeable API changes</vt:lpstr>
      <vt:lpstr>Topic 8 : Date/Time API</vt:lpstr>
      <vt:lpstr>Topic 8 : LocalDate, LocalTime, LocalDateTime</vt:lpstr>
      <vt:lpstr>Topic 8 : Date/Time API - UML</vt:lpstr>
      <vt:lpstr>Topic 9 : JavaScript on Java with Nashorn </vt:lpstr>
      <vt:lpstr>Topic 9 : Nashorn resources</vt:lpstr>
      <vt:lpstr>Bonus : Miscellanea</vt:lpstr>
      <vt:lpstr>Java 8: Have more fun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P</dc:subject>
  <dc:creator>Olivier DUPUY</dc:creator>
  <cp:lastModifiedBy>Olivier Dupuy</cp:lastModifiedBy>
  <cp:revision>2470</cp:revision>
  <cp:lastPrinted>2017-04-07T19:44:51Z</cp:lastPrinted>
  <dcterms:created xsi:type="dcterms:W3CDTF">2009-12-03T16:15:32Z</dcterms:created>
  <dcterms:modified xsi:type="dcterms:W3CDTF">2017-04-07T19:45:24Z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0x01010052FAD79E43B53143898C4EA99ABB07BE</vt:lpwstr>
  </property>
</Properties>
</file>