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5" r:id="rId3"/>
    <p:sldId id="266" r:id="rId4"/>
    <p:sldId id="259" r:id="rId5"/>
    <p:sldId id="267" r:id="rId6"/>
    <p:sldId id="268" r:id="rId7"/>
    <p:sldId id="263" r:id="rId8"/>
    <p:sldId id="260" r:id="rId9"/>
    <p:sldId id="275" r:id="rId10"/>
    <p:sldId id="271" r:id="rId11"/>
    <p:sldId id="261" r:id="rId12"/>
    <p:sldId id="274" r:id="rId13"/>
    <p:sldId id="269" r:id="rId14"/>
    <p:sldId id="272" r:id="rId15"/>
    <p:sldId id="273" r:id="rId16"/>
    <p:sldId id="276" r:id="rId17"/>
    <p:sldId id="270" r:id="rId18"/>
    <p:sldId id="262"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00"/>
    <p:restoredTop sz="94592"/>
  </p:normalViewPr>
  <p:slideViewPr>
    <p:cSldViewPr snapToGrid="0" snapToObjects="1">
      <p:cViewPr varScale="1">
        <p:scale>
          <a:sx n="125" d="100"/>
          <a:sy n="125" d="100"/>
        </p:scale>
        <p:origin x="126"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5FEA2-9BBB-A541-9998-E7097198EE2D}" type="datetimeFigureOut">
              <a:rPr lang="en-US" smtClean="0"/>
              <a:t>1/26/2018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8FD172-242B-C141-BF27-AB45FC6F4D72}" type="slidenum">
              <a:rPr lang="en-US" smtClean="0"/>
              <a:t>‹#›</a:t>
            </a:fld>
            <a:endParaRPr lang="en-US"/>
          </a:p>
        </p:txBody>
      </p:sp>
    </p:spTree>
    <p:extLst>
      <p:ext uri="{BB962C8B-B14F-4D97-AF65-F5344CB8AC3E}">
        <p14:creationId xmlns:p14="http://schemas.microsoft.com/office/powerpoint/2010/main" val="1164161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878FD172-242B-C141-BF27-AB45FC6F4D72}" type="slidenum">
              <a:rPr lang="en-US" smtClean="0"/>
              <a:t>5</a:t>
            </a:fld>
            <a:endParaRPr lang="en-US"/>
          </a:p>
        </p:txBody>
      </p:sp>
    </p:spTree>
    <p:extLst>
      <p:ext uri="{BB962C8B-B14F-4D97-AF65-F5344CB8AC3E}">
        <p14:creationId xmlns:p14="http://schemas.microsoft.com/office/powerpoint/2010/main" val="1907184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8FD172-242B-C141-BF27-AB45FC6F4D72}" type="slidenum">
              <a:rPr lang="en-US" smtClean="0"/>
              <a:t>6</a:t>
            </a:fld>
            <a:endParaRPr lang="en-US"/>
          </a:p>
        </p:txBody>
      </p:sp>
    </p:spTree>
    <p:extLst>
      <p:ext uri="{BB962C8B-B14F-4D97-AF65-F5344CB8AC3E}">
        <p14:creationId xmlns:p14="http://schemas.microsoft.com/office/powerpoint/2010/main" val="221522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8FD172-242B-C141-BF27-AB45FC6F4D72}" type="slidenum">
              <a:rPr lang="en-US" smtClean="0"/>
              <a:t>8</a:t>
            </a:fld>
            <a:endParaRPr lang="en-US"/>
          </a:p>
        </p:txBody>
      </p:sp>
    </p:spTree>
    <p:extLst>
      <p:ext uri="{BB962C8B-B14F-4D97-AF65-F5344CB8AC3E}">
        <p14:creationId xmlns:p14="http://schemas.microsoft.com/office/powerpoint/2010/main" val="438710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8FD172-242B-C141-BF27-AB45FC6F4D72}" type="slidenum">
              <a:rPr lang="en-US" smtClean="0"/>
              <a:t>9</a:t>
            </a:fld>
            <a:endParaRPr lang="en-US"/>
          </a:p>
        </p:txBody>
      </p:sp>
    </p:spTree>
    <p:extLst>
      <p:ext uri="{BB962C8B-B14F-4D97-AF65-F5344CB8AC3E}">
        <p14:creationId xmlns:p14="http://schemas.microsoft.com/office/powerpoint/2010/main" val="792687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8FD172-242B-C141-BF27-AB45FC6F4D72}" type="slidenum">
              <a:rPr lang="en-US" smtClean="0"/>
              <a:t>11</a:t>
            </a:fld>
            <a:endParaRPr lang="en-US"/>
          </a:p>
        </p:txBody>
      </p:sp>
    </p:spTree>
    <p:extLst>
      <p:ext uri="{BB962C8B-B14F-4D97-AF65-F5344CB8AC3E}">
        <p14:creationId xmlns:p14="http://schemas.microsoft.com/office/powerpoint/2010/main" val="1340602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8FD172-242B-C141-BF27-AB45FC6F4D72}" type="slidenum">
              <a:rPr lang="en-US" smtClean="0"/>
              <a:t>12</a:t>
            </a:fld>
            <a:endParaRPr lang="en-US"/>
          </a:p>
        </p:txBody>
      </p:sp>
    </p:spTree>
    <p:extLst>
      <p:ext uri="{BB962C8B-B14F-4D97-AF65-F5344CB8AC3E}">
        <p14:creationId xmlns:p14="http://schemas.microsoft.com/office/powerpoint/2010/main" val="2028515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8FD172-242B-C141-BF27-AB45FC6F4D72}" type="slidenum">
              <a:rPr lang="en-US" smtClean="0"/>
              <a:t>19</a:t>
            </a:fld>
            <a:endParaRPr lang="en-US"/>
          </a:p>
        </p:txBody>
      </p:sp>
    </p:spTree>
    <p:extLst>
      <p:ext uri="{BB962C8B-B14F-4D97-AF65-F5344CB8AC3E}">
        <p14:creationId xmlns:p14="http://schemas.microsoft.com/office/powerpoint/2010/main" val="458400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ws.amazon.com/ec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ws.amazon.com/blogs/aws/run-code-clou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bouvet.no/bouvet-deler/comparing-java-and-node.js-on-aws-lambda"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read.acloud.guru/comparing-aws-lambda-performance-when-using-node-js-java-c-or-python-281bef2c740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aws.amazon.com/lambda/latest/dg/java-programming-model.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ocs.aws.amazon.com/lambda/latest/dg/current-supported-version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ws.amazon.com/blogs/aws/new-access-resources-in-a-vpc-from-your-lambda-function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docs.aws.amazon.com/lambda/latest/dg/intro-permission-model.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8 on AWS Lambda</a:t>
            </a:r>
          </a:p>
        </p:txBody>
      </p:sp>
      <p:sp>
        <p:nvSpPr>
          <p:cNvPr id="3" name="Subtitle 2"/>
          <p:cNvSpPr>
            <a:spLocks noGrp="1"/>
          </p:cNvSpPr>
          <p:nvPr>
            <p:ph type="subTitle" idx="1"/>
          </p:nvPr>
        </p:nvSpPr>
        <p:spPr/>
        <p:txBody>
          <a:bodyPr/>
          <a:lstStyle/>
          <a:p>
            <a:r>
              <a:rPr lang="en-US" dirty="0"/>
              <a:t>Olivier DUPUY, Senior Software Developer, Qlik, 2017</a:t>
            </a:r>
          </a:p>
        </p:txBody>
      </p:sp>
    </p:spTree>
    <p:extLst>
      <p:ext uri="{BB962C8B-B14F-4D97-AF65-F5344CB8AC3E}">
        <p14:creationId xmlns:p14="http://schemas.microsoft.com/office/powerpoint/2010/main" val="1870428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Lambda in VPC with an HTTP(S) endpoint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288" y="1350376"/>
            <a:ext cx="8093990" cy="4835816"/>
          </a:xfrm>
          <a:prstGeom prst="rect">
            <a:avLst/>
          </a:prstGeom>
        </p:spPr>
      </p:pic>
    </p:spTree>
    <p:extLst>
      <p:ext uri="{BB962C8B-B14F-4D97-AF65-F5344CB8AC3E}">
        <p14:creationId xmlns:p14="http://schemas.microsoft.com/office/powerpoint/2010/main" val="1652466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Specifics of the AWS execution environment (1)</a:t>
            </a:r>
          </a:p>
        </p:txBody>
      </p:sp>
      <p:sp>
        <p:nvSpPr>
          <p:cNvPr id="3" name="Content Placeholder 2"/>
          <p:cNvSpPr>
            <a:spLocks noGrp="1"/>
          </p:cNvSpPr>
          <p:nvPr>
            <p:ph idx="1"/>
          </p:nvPr>
        </p:nvSpPr>
        <p:spPr>
          <a:xfrm>
            <a:off x="677334" y="1834739"/>
            <a:ext cx="8596668" cy="4542310"/>
          </a:xfrm>
        </p:spPr>
        <p:txBody>
          <a:bodyPr>
            <a:normAutofit/>
          </a:bodyPr>
          <a:lstStyle/>
          <a:p>
            <a:r>
              <a:rPr lang="en-US" dirty="0"/>
              <a:t>Environment variables and system properties</a:t>
            </a:r>
          </a:p>
          <a:p>
            <a:pPr lvl="1"/>
            <a:r>
              <a:rPr lang="en-US" dirty="0"/>
              <a:t>Dump them at the start and compare to your PC or build system (UTC, locale</a:t>
            </a:r>
            <a:r>
              <a:rPr lang="mr-IN" dirty="0"/>
              <a:t>…</a:t>
            </a:r>
            <a:r>
              <a:rPr lang="en-US" dirty="0"/>
              <a:t>) (show)</a:t>
            </a:r>
          </a:p>
          <a:p>
            <a:r>
              <a:rPr lang="en-US" dirty="0"/>
              <a:t>Execution environment:</a:t>
            </a:r>
          </a:p>
          <a:p>
            <a:pPr lvl="1"/>
            <a:r>
              <a:rPr lang="en-US" dirty="0"/>
              <a:t>It looks like being in a Docker container, PID = 1</a:t>
            </a:r>
          </a:p>
          <a:p>
            <a:pPr lvl="1"/>
            <a:r>
              <a:rPr lang="en-US" dirty="0"/>
              <a:t>AWS Lambda was announced at the same time as the </a:t>
            </a:r>
            <a:r>
              <a:rPr lang="en-US" dirty="0">
                <a:hlinkClick r:id="rId3"/>
              </a:rPr>
              <a:t>AWS EC2 Container Services for Docker</a:t>
            </a:r>
            <a:endParaRPr lang="en-US" dirty="0"/>
          </a:p>
          <a:p>
            <a:r>
              <a:rPr lang="en-US" i="1" dirty="0" err="1"/>
              <a:t>System.exit</a:t>
            </a:r>
            <a:r>
              <a:rPr lang="en-US" i="1" dirty="0"/>
              <a:t>()</a:t>
            </a:r>
            <a:r>
              <a:rPr lang="en-US" dirty="0"/>
              <a:t> </a:t>
            </a:r>
          </a:p>
          <a:p>
            <a:pPr lvl="1"/>
            <a:r>
              <a:rPr lang="en-US" dirty="0"/>
              <a:t>Not tested but likely a new instance is started and an invocation error is logged</a:t>
            </a:r>
          </a:p>
          <a:p>
            <a:r>
              <a:rPr lang="en-US" dirty="0"/>
              <a:t>Shutdown hooks are not called</a:t>
            </a:r>
          </a:p>
          <a:p>
            <a:endParaRPr lang="en-US" dirty="0"/>
          </a:p>
        </p:txBody>
      </p:sp>
      <p:sp>
        <p:nvSpPr>
          <p:cNvPr id="4" name="TextBox 3"/>
          <p:cNvSpPr txBox="1"/>
          <p:nvPr/>
        </p:nvSpPr>
        <p:spPr>
          <a:xfrm>
            <a:off x="1963602" y="5454814"/>
            <a:ext cx="6024131" cy="1077218"/>
          </a:xfrm>
          <a:prstGeom prst="rect">
            <a:avLst/>
          </a:prstGeom>
          <a:solidFill>
            <a:schemeClr val="bg2">
              <a:lumMod val="90000"/>
            </a:schemeClr>
          </a:solidFill>
        </p:spPr>
        <p:txBody>
          <a:bodyPr wrap="square" rtlCol="0">
            <a:spAutoFit/>
          </a:bodyPr>
          <a:lstStyle/>
          <a:p>
            <a:r>
              <a:rPr lang="en-US" sz="1600" dirty="0" err="1"/>
              <a:t>Runtime.getRuntime</a:t>
            </a:r>
            <a:r>
              <a:rPr lang="en-US" sz="1600" dirty="0"/>
              <a:t>().</a:t>
            </a:r>
            <a:r>
              <a:rPr lang="en-US" sz="1600" dirty="0" err="1"/>
              <a:t>addShutdownHook</a:t>
            </a:r>
            <a:r>
              <a:rPr lang="en-US" sz="1600" dirty="0"/>
              <a:t>(new Thread() {</a:t>
            </a:r>
            <a:br>
              <a:rPr lang="en-US" sz="1600" dirty="0"/>
            </a:br>
            <a:r>
              <a:rPr lang="en-US" sz="1600" dirty="0"/>
              <a:t>   public void run() {</a:t>
            </a:r>
          </a:p>
          <a:p>
            <a:r>
              <a:rPr lang="en-US" sz="1600" dirty="0"/>
              <a:t>      // System exiting. Do something, quickly</a:t>
            </a:r>
          </a:p>
          <a:p>
            <a:r>
              <a:rPr lang="en-US" sz="1600" dirty="0"/>
              <a:t>}});</a:t>
            </a:r>
          </a:p>
        </p:txBody>
      </p:sp>
    </p:spTree>
    <p:extLst>
      <p:ext uri="{BB962C8B-B14F-4D97-AF65-F5344CB8AC3E}">
        <p14:creationId xmlns:p14="http://schemas.microsoft.com/office/powerpoint/2010/main" val="104008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1627"/>
            <a:ext cx="8596668" cy="1320800"/>
          </a:xfrm>
        </p:spPr>
        <p:txBody>
          <a:bodyPr/>
          <a:lstStyle/>
          <a:p>
            <a:r>
              <a:rPr lang="en-US" dirty="0"/>
              <a:t>Specifics of the AWS execution environment (2)</a:t>
            </a:r>
          </a:p>
        </p:txBody>
      </p:sp>
      <p:sp>
        <p:nvSpPr>
          <p:cNvPr id="3" name="Content Placeholder 2"/>
          <p:cNvSpPr>
            <a:spLocks noGrp="1"/>
          </p:cNvSpPr>
          <p:nvPr>
            <p:ph idx="1"/>
          </p:nvPr>
        </p:nvSpPr>
        <p:spPr>
          <a:xfrm>
            <a:off x="677334" y="1834739"/>
            <a:ext cx="8596668" cy="4542310"/>
          </a:xfrm>
        </p:spPr>
        <p:txBody>
          <a:bodyPr>
            <a:normAutofit lnSpcReduction="10000"/>
          </a:bodyPr>
          <a:lstStyle/>
          <a:p>
            <a:r>
              <a:rPr lang="en-US" dirty="0"/>
              <a:t>Limited number of CPUs and impact</a:t>
            </a:r>
          </a:p>
          <a:p>
            <a:pPr lvl="1"/>
            <a:r>
              <a:rPr lang="en-US" i="1" dirty="0" err="1"/>
              <a:t>java.util.concurrent.ForkJoinPool.common.parallelism</a:t>
            </a:r>
            <a:endParaRPr lang="en-US" i="1" dirty="0"/>
          </a:p>
          <a:p>
            <a:pPr lvl="1"/>
            <a:r>
              <a:rPr lang="en-US" i="1" dirty="0" err="1"/>
              <a:t>ForkJoinPool.commonPool</a:t>
            </a:r>
            <a:r>
              <a:rPr lang="en-US" i="1" dirty="0"/>
              <a:t>().</a:t>
            </a:r>
            <a:r>
              <a:rPr lang="en-US" i="1" dirty="0" err="1"/>
              <a:t>getParallelism</a:t>
            </a:r>
            <a:r>
              <a:rPr lang="en-US" i="1" dirty="0"/>
              <a:t>()</a:t>
            </a:r>
            <a:endParaRPr lang="en-US" b="1" i="1" dirty="0"/>
          </a:p>
          <a:p>
            <a:pPr lvl="1"/>
            <a:r>
              <a:rPr lang="en-US" dirty="0" err="1"/>
              <a:t>ForkJoin</a:t>
            </a:r>
            <a:r>
              <a:rPr lang="en-US" dirty="0"/>
              <a:t> common pool users: </a:t>
            </a:r>
            <a:r>
              <a:rPr lang="en-US" i="1" dirty="0" err="1"/>
              <a:t>Collection.parallelStream</a:t>
            </a:r>
            <a:r>
              <a:rPr lang="en-US" i="1" dirty="0"/>
              <a:t>(), </a:t>
            </a:r>
            <a:r>
              <a:rPr lang="en-US" i="1" dirty="0" err="1"/>
              <a:t>CompletableFuture.supplyAsync</a:t>
            </a:r>
            <a:r>
              <a:rPr lang="en-US" i="1" dirty="0"/>
              <a:t>(), </a:t>
            </a:r>
            <a:r>
              <a:rPr lang="en-US" i="1" dirty="0" err="1"/>
              <a:t>Arrays.parallelSort</a:t>
            </a:r>
            <a:r>
              <a:rPr lang="en-US" i="1" dirty="0"/>
              <a:t>() </a:t>
            </a:r>
            <a:r>
              <a:rPr lang="en-US" dirty="0"/>
              <a:t>and 3rd party libraries</a:t>
            </a:r>
          </a:p>
          <a:p>
            <a:pPr lvl="1"/>
            <a:r>
              <a:rPr lang="en-US" dirty="0"/>
              <a:t>Change the parallelism!</a:t>
            </a:r>
          </a:p>
          <a:p>
            <a:r>
              <a:rPr lang="en-US" dirty="0"/>
              <a:t>State management and stateless execution environment</a:t>
            </a:r>
          </a:p>
          <a:p>
            <a:pPr lvl="1"/>
            <a:r>
              <a:rPr lang="en-US" dirty="0"/>
              <a:t>Externalize your state in S3 or other</a:t>
            </a:r>
          </a:p>
          <a:p>
            <a:r>
              <a:rPr lang="en-US" dirty="0"/>
              <a:t>When will the GC happen? Your control on the GC</a:t>
            </a:r>
          </a:p>
          <a:p>
            <a:r>
              <a:rPr lang="en-US" dirty="0"/>
              <a:t>No initial control on the system properties but you can set them if this is not too late</a:t>
            </a:r>
          </a:p>
          <a:p>
            <a:r>
              <a:rPr lang="en-US" dirty="0"/>
              <a:t>No details available on the invocation errors! (screen)</a:t>
            </a:r>
          </a:p>
          <a:p>
            <a:r>
              <a:rPr lang="en-US" dirty="0"/>
              <a:t>UTC vs non UTC</a:t>
            </a:r>
          </a:p>
          <a:p>
            <a:endParaRPr lang="en-US" dirty="0"/>
          </a:p>
        </p:txBody>
      </p:sp>
    </p:spTree>
    <p:extLst>
      <p:ext uri="{BB962C8B-B14F-4D97-AF65-F5344CB8AC3E}">
        <p14:creationId xmlns:p14="http://schemas.microsoft.com/office/powerpoint/2010/main" val="892360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8637"/>
            <a:ext cx="8596668" cy="1320800"/>
          </a:xfrm>
        </p:spPr>
        <p:txBody>
          <a:bodyPr/>
          <a:lstStyle/>
          <a:p>
            <a:r>
              <a:rPr lang="en-US" dirty="0"/>
              <a:t>More specifics and trouble (1)</a:t>
            </a:r>
          </a:p>
        </p:txBody>
      </p:sp>
      <p:sp>
        <p:nvSpPr>
          <p:cNvPr id="3" name="Content Placeholder 2"/>
          <p:cNvSpPr>
            <a:spLocks noGrp="1"/>
          </p:cNvSpPr>
          <p:nvPr>
            <p:ph idx="1"/>
          </p:nvPr>
        </p:nvSpPr>
        <p:spPr>
          <a:xfrm>
            <a:off x="677334" y="1046136"/>
            <a:ext cx="8596668" cy="5346915"/>
          </a:xfrm>
        </p:spPr>
        <p:txBody>
          <a:bodyPr>
            <a:normAutofit/>
          </a:bodyPr>
          <a:lstStyle/>
          <a:p>
            <a:r>
              <a:rPr lang="en-US" sz="2800" dirty="0"/>
              <a:t>All the AWS calls can fail</a:t>
            </a:r>
          </a:p>
          <a:p>
            <a:pPr lvl="1"/>
            <a:r>
              <a:rPr lang="en-US" sz="2400" dirty="0"/>
              <a:t>Temporary exceptions, rate exceptions (your fault or not), first AWS API call, other</a:t>
            </a:r>
          </a:p>
          <a:p>
            <a:pPr lvl="2"/>
            <a:r>
              <a:rPr lang="en-US" sz="2000" dirty="0"/>
              <a:t>Add exception processing, retries, some tolerance</a:t>
            </a:r>
            <a:r>
              <a:rPr lang="mr-IN" sz="2000" dirty="0"/>
              <a:t>…</a:t>
            </a:r>
            <a:endParaRPr lang="en-US" sz="2000" dirty="0"/>
          </a:p>
          <a:p>
            <a:pPr lvl="2"/>
            <a:r>
              <a:rPr lang="en-US" sz="2000" dirty="0"/>
              <a:t>Work in parallel to not have a T/O blocking a different processing</a:t>
            </a:r>
          </a:p>
          <a:p>
            <a:pPr lvl="2"/>
            <a:r>
              <a:rPr lang="en-US" sz="2000" dirty="0"/>
              <a:t>Beware of parallel streams and failures</a:t>
            </a:r>
          </a:p>
          <a:p>
            <a:pPr lvl="1"/>
            <a:r>
              <a:rPr lang="en-US" sz="2400" dirty="0"/>
              <a:t>Some outages are across all your accounts</a:t>
            </a:r>
          </a:p>
          <a:p>
            <a:pPr lvl="2"/>
            <a:r>
              <a:rPr lang="en-US" sz="2000" dirty="0"/>
              <a:t>E.g. RDS or S3 is down in us-east-1 in all the accounts</a:t>
            </a:r>
          </a:p>
        </p:txBody>
      </p:sp>
    </p:spTree>
    <p:extLst>
      <p:ext uri="{BB962C8B-B14F-4D97-AF65-F5344CB8AC3E}">
        <p14:creationId xmlns:p14="http://schemas.microsoft.com/office/powerpoint/2010/main" val="95214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8637"/>
            <a:ext cx="8596668" cy="1320800"/>
          </a:xfrm>
        </p:spPr>
        <p:txBody>
          <a:bodyPr/>
          <a:lstStyle/>
          <a:p>
            <a:r>
              <a:rPr lang="en-US" dirty="0"/>
              <a:t>More specifics and trouble (2)</a:t>
            </a:r>
          </a:p>
        </p:txBody>
      </p:sp>
      <p:sp>
        <p:nvSpPr>
          <p:cNvPr id="3" name="Content Placeholder 2"/>
          <p:cNvSpPr>
            <a:spLocks noGrp="1"/>
          </p:cNvSpPr>
          <p:nvPr>
            <p:ph idx="1"/>
          </p:nvPr>
        </p:nvSpPr>
        <p:spPr>
          <a:xfrm>
            <a:off x="677334" y="1046136"/>
            <a:ext cx="8596668" cy="5346915"/>
          </a:xfrm>
        </p:spPr>
        <p:txBody>
          <a:bodyPr>
            <a:normAutofit/>
          </a:bodyPr>
          <a:lstStyle/>
          <a:p>
            <a:r>
              <a:rPr lang="en-US" sz="2400" dirty="0"/>
              <a:t>Long initialization</a:t>
            </a:r>
          </a:p>
          <a:p>
            <a:pPr lvl="1"/>
            <a:r>
              <a:rPr lang="en-US" sz="2000" dirty="0"/>
              <a:t>An initialization (constructor) taking longer than 10 s is at risk of being interrupted</a:t>
            </a:r>
          </a:p>
          <a:p>
            <a:pPr lvl="1"/>
            <a:r>
              <a:rPr lang="en-US" sz="2000" dirty="0"/>
              <a:t>No message in the logs about the start cancelled (no end + report)</a:t>
            </a:r>
          </a:p>
          <a:p>
            <a:pPr lvl="1"/>
            <a:r>
              <a:rPr lang="en-US" sz="2000" dirty="0"/>
              <a:t>No invocation error logged</a:t>
            </a:r>
          </a:p>
          <a:p>
            <a:pPr lvl="1"/>
            <a:r>
              <a:rPr lang="en-US" sz="2000" dirty="0"/>
              <a:t>Another lambda instance is started, often on the same host (beware if you use files). Sometimes this happens even if the initialization succeeded and if we are in the event handler within the T/O limits</a:t>
            </a:r>
          </a:p>
          <a:p>
            <a:pPr lvl="2"/>
            <a:r>
              <a:rPr lang="en-US" sz="1800" dirty="0"/>
              <a:t>Make the initialization really short</a:t>
            </a:r>
          </a:p>
          <a:p>
            <a:pPr lvl="2"/>
            <a:r>
              <a:rPr lang="en-US" sz="1800" dirty="0"/>
              <a:t>Let it continue in the event handler if needed</a:t>
            </a:r>
          </a:p>
          <a:p>
            <a:pPr lvl="2"/>
            <a:r>
              <a:rPr lang="en-US" sz="1800" dirty="0"/>
              <a:t>Log the initialization of XXX starting and finished or failed</a:t>
            </a:r>
          </a:p>
        </p:txBody>
      </p:sp>
    </p:spTree>
    <p:extLst>
      <p:ext uri="{BB962C8B-B14F-4D97-AF65-F5344CB8AC3E}">
        <p14:creationId xmlns:p14="http://schemas.microsoft.com/office/powerpoint/2010/main" val="1088027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8637"/>
            <a:ext cx="8596668" cy="1320800"/>
          </a:xfrm>
        </p:spPr>
        <p:txBody>
          <a:bodyPr/>
          <a:lstStyle/>
          <a:p>
            <a:r>
              <a:rPr lang="en-US" dirty="0"/>
              <a:t>More specifics and trouble (3)</a:t>
            </a:r>
          </a:p>
        </p:txBody>
      </p:sp>
      <p:sp>
        <p:nvSpPr>
          <p:cNvPr id="3" name="Content Placeholder 2"/>
          <p:cNvSpPr>
            <a:spLocks noGrp="1"/>
          </p:cNvSpPr>
          <p:nvPr>
            <p:ph idx="1"/>
          </p:nvPr>
        </p:nvSpPr>
        <p:spPr>
          <a:xfrm>
            <a:off x="677334" y="1046136"/>
            <a:ext cx="8596668" cy="5346915"/>
          </a:xfrm>
        </p:spPr>
        <p:txBody>
          <a:bodyPr>
            <a:normAutofit/>
          </a:bodyPr>
          <a:lstStyle/>
          <a:p>
            <a:r>
              <a:rPr lang="en-US" sz="2400" dirty="0"/>
              <a:t>Multiple instances running</a:t>
            </a:r>
          </a:p>
          <a:p>
            <a:pPr lvl="1"/>
            <a:r>
              <a:rPr lang="en-US" sz="2000" dirty="0"/>
              <a:t>With a timer ticking every minute and a 50 s T/O you would expect a single instance</a:t>
            </a:r>
          </a:p>
          <a:p>
            <a:pPr lvl="1"/>
            <a:r>
              <a:rPr lang="en-US" sz="2000" dirty="0"/>
              <a:t>AWS lambda can start 2+ instances (likely on the same host) for any reason because scaling up?). No visual indication of it in the console.</a:t>
            </a:r>
          </a:p>
          <a:p>
            <a:pPr lvl="1"/>
            <a:r>
              <a:rPr lang="en-US" sz="2000" dirty="0"/>
              <a:t>Interleaved execution</a:t>
            </a:r>
          </a:p>
          <a:p>
            <a:pPr lvl="2"/>
            <a:r>
              <a:rPr lang="en-US" sz="1800" dirty="0"/>
              <a:t>Add logging such as the host name and start time in each request</a:t>
            </a:r>
          </a:p>
          <a:p>
            <a:pPr lvl="2"/>
            <a:r>
              <a:rPr lang="en-US" sz="1800" dirty="0"/>
              <a:t>Detect an interleaved execution</a:t>
            </a:r>
          </a:p>
          <a:p>
            <a:pPr lvl="2"/>
            <a:r>
              <a:rPr lang="en-US" sz="1800" dirty="0"/>
              <a:t>Protect the state</a:t>
            </a:r>
          </a:p>
          <a:p>
            <a:pPr lvl="1"/>
            <a:r>
              <a:rPr lang="en-US" sz="2000" dirty="0"/>
              <a:t>There is an option to control the concurrency in the lambda settings (to test)</a:t>
            </a:r>
          </a:p>
        </p:txBody>
      </p:sp>
    </p:spTree>
    <p:extLst>
      <p:ext uri="{BB962C8B-B14F-4D97-AF65-F5344CB8AC3E}">
        <p14:creationId xmlns:p14="http://schemas.microsoft.com/office/powerpoint/2010/main" val="656013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8637"/>
            <a:ext cx="8596668" cy="1320800"/>
          </a:xfrm>
        </p:spPr>
        <p:txBody>
          <a:bodyPr/>
          <a:lstStyle/>
          <a:p>
            <a:r>
              <a:rPr lang="en-US" dirty="0"/>
              <a:t>More specifics and trouble (4)</a:t>
            </a:r>
          </a:p>
        </p:txBody>
      </p:sp>
      <p:sp>
        <p:nvSpPr>
          <p:cNvPr id="3" name="Content Placeholder 2"/>
          <p:cNvSpPr>
            <a:spLocks noGrp="1"/>
          </p:cNvSpPr>
          <p:nvPr>
            <p:ph idx="1"/>
          </p:nvPr>
        </p:nvSpPr>
        <p:spPr>
          <a:xfrm>
            <a:off x="677334" y="1046136"/>
            <a:ext cx="8596668" cy="5346915"/>
          </a:xfrm>
        </p:spPr>
        <p:txBody>
          <a:bodyPr>
            <a:normAutofit/>
          </a:bodyPr>
          <a:lstStyle/>
          <a:p>
            <a:r>
              <a:rPr lang="en-US" sz="2800" dirty="0"/>
              <a:t>Keep track of the T/O limit</a:t>
            </a:r>
          </a:p>
          <a:p>
            <a:pPr lvl="1"/>
            <a:r>
              <a:rPr lang="en-US" sz="2400" dirty="0"/>
              <a:t>Know how much time is allocated and left</a:t>
            </a:r>
          </a:p>
          <a:p>
            <a:pPr lvl="1"/>
            <a:r>
              <a:rPr lang="en-US" sz="2400" dirty="0"/>
              <a:t>Cut short if needed</a:t>
            </a:r>
          </a:p>
          <a:p>
            <a:r>
              <a:rPr lang="en-US" sz="2600" dirty="0"/>
              <a:t>Create an health check endpoint?</a:t>
            </a:r>
          </a:p>
          <a:p>
            <a:r>
              <a:rPr lang="en-US" sz="2600" dirty="0"/>
              <a:t>Use the AWS 2.0 API</a:t>
            </a:r>
            <a:endParaRPr lang="en-US" sz="2200" dirty="0"/>
          </a:p>
        </p:txBody>
      </p:sp>
    </p:spTree>
    <p:extLst>
      <p:ext uri="{BB962C8B-B14F-4D97-AF65-F5344CB8AC3E}">
        <p14:creationId xmlns:p14="http://schemas.microsoft.com/office/powerpoint/2010/main" val="1093958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12"/>
          </a:xfrm>
        </p:spPr>
        <p:txBody>
          <a:bodyPr/>
          <a:lstStyle/>
          <a:p>
            <a:r>
              <a:rPr lang="en-US" dirty="0"/>
              <a:t>Conclusion</a:t>
            </a:r>
          </a:p>
        </p:txBody>
      </p:sp>
      <p:sp>
        <p:nvSpPr>
          <p:cNvPr id="3" name="Content Placeholder 2"/>
          <p:cNvSpPr>
            <a:spLocks noGrp="1"/>
          </p:cNvSpPr>
          <p:nvPr>
            <p:ph idx="1"/>
          </p:nvPr>
        </p:nvSpPr>
        <p:spPr>
          <a:xfrm>
            <a:off x="677334" y="1532907"/>
            <a:ext cx="8596668" cy="4472686"/>
          </a:xfrm>
        </p:spPr>
        <p:txBody>
          <a:bodyPr>
            <a:normAutofit/>
          </a:bodyPr>
          <a:lstStyle/>
          <a:p>
            <a:r>
              <a:rPr lang="en-US" sz="2400" dirty="0"/>
              <a:t>Main lessons learned</a:t>
            </a:r>
            <a:r>
              <a:rPr lang="mr-IN" sz="2400" dirty="0"/>
              <a:t>…</a:t>
            </a:r>
            <a:endParaRPr lang="en-US" sz="2400" dirty="0"/>
          </a:p>
          <a:p>
            <a:pPr lvl="1"/>
            <a:r>
              <a:rPr lang="en-US" sz="2000" dirty="0"/>
              <a:t>Parallelize the execution</a:t>
            </a:r>
          </a:p>
          <a:p>
            <a:pPr lvl="1"/>
            <a:r>
              <a:rPr lang="en-US" sz="2000" dirty="0"/>
              <a:t>State in S3 (fails sometimes)</a:t>
            </a:r>
          </a:p>
          <a:p>
            <a:pPr lvl="1"/>
            <a:r>
              <a:rPr lang="en-US" sz="2000" dirty="0"/>
              <a:t>Transient errors, tolerance, retries</a:t>
            </a:r>
          </a:p>
          <a:p>
            <a:pPr lvl="1"/>
            <a:r>
              <a:rPr lang="en-US" sz="2000" dirty="0"/>
              <a:t>Interleaved executions! Concurrent executions!</a:t>
            </a:r>
          </a:p>
          <a:p>
            <a:pPr lvl="1"/>
            <a:r>
              <a:rPr lang="en-US" sz="2000" dirty="0"/>
              <a:t>Trust no one!</a:t>
            </a:r>
          </a:p>
          <a:p>
            <a:pPr lvl="1"/>
            <a:r>
              <a:rPr lang="en-US" sz="2000" dirty="0"/>
              <a:t>Java longer for the initialization but still powerful and supposedly faster than other runtimes once optimized (untested). You could set the VM flags to optimize fast (untested).</a:t>
            </a:r>
          </a:p>
          <a:p>
            <a:pPr lvl="1"/>
            <a:r>
              <a:rPr lang="en-US" sz="2000" dirty="0"/>
              <a:t>AWS X-Ray for performance analysis (untested)</a:t>
            </a:r>
          </a:p>
        </p:txBody>
      </p:sp>
    </p:spTree>
    <p:extLst>
      <p:ext uri="{BB962C8B-B14F-4D97-AF65-F5344CB8AC3E}">
        <p14:creationId xmlns:p14="http://schemas.microsoft.com/office/powerpoint/2010/main" val="766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a:t>
            </a:r>
          </a:p>
        </p:txBody>
      </p:sp>
      <p:sp>
        <p:nvSpPr>
          <p:cNvPr id="3" name="Content Placeholder 2"/>
          <p:cNvSpPr>
            <a:spLocks noGrp="1"/>
          </p:cNvSpPr>
          <p:nvPr>
            <p:ph idx="1"/>
          </p:nvPr>
        </p:nvSpPr>
        <p:spPr/>
        <p:txBody>
          <a:bodyPr/>
          <a:lstStyle/>
          <a:p>
            <a:r>
              <a:rPr lang="en-US" sz="4000" dirty="0"/>
              <a:t>Questions?</a:t>
            </a:r>
            <a:endParaRPr lang="en-US" dirty="0"/>
          </a:p>
        </p:txBody>
      </p:sp>
    </p:spTree>
    <p:extLst>
      <p:ext uri="{BB962C8B-B14F-4D97-AF65-F5344CB8AC3E}">
        <p14:creationId xmlns:p14="http://schemas.microsoft.com/office/powerpoint/2010/main" val="191792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3"/>
              </a:rPr>
              <a:t>Lambda announcement</a:t>
            </a:r>
            <a:endParaRPr lang="en-US" dirty="0"/>
          </a:p>
          <a:p>
            <a:r>
              <a:rPr lang="en-US" dirty="0">
                <a:hlinkClick r:id="rId4"/>
              </a:rPr>
              <a:t>Comparing Java and Node.js on AWS lambda</a:t>
            </a:r>
            <a:endParaRPr lang="en-US" dirty="0"/>
          </a:p>
        </p:txBody>
      </p:sp>
    </p:spTree>
    <p:extLst>
      <p:ext uri="{BB962C8B-B14F-4D97-AF65-F5344CB8AC3E}">
        <p14:creationId xmlns:p14="http://schemas.microsoft.com/office/powerpoint/2010/main" val="582311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Java application</a:t>
            </a:r>
          </a:p>
        </p:txBody>
      </p:sp>
      <p:sp>
        <p:nvSpPr>
          <p:cNvPr id="3" name="Content Placeholder 2"/>
          <p:cNvSpPr>
            <a:spLocks noGrp="1"/>
          </p:cNvSpPr>
          <p:nvPr>
            <p:ph idx="1"/>
          </p:nvPr>
        </p:nvSpPr>
        <p:spPr>
          <a:xfrm>
            <a:off x="677334" y="1518835"/>
            <a:ext cx="8596668" cy="4522528"/>
          </a:xfrm>
        </p:spPr>
        <p:txBody>
          <a:bodyPr>
            <a:normAutofit/>
          </a:bodyPr>
          <a:lstStyle/>
          <a:p>
            <a:r>
              <a:rPr lang="en-US" sz="2000" dirty="0"/>
              <a:t>Monitors an AWS RDS Postgres instance for a few key metrics (CPU, disk, memory), and statuses (availability and pending maintenance) and sends alerts to PagerDuty</a:t>
            </a:r>
          </a:p>
          <a:p>
            <a:r>
              <a:rPr lang="en-US" sz="2000" dirty="0"/>
              <a:t>Copies the Postgres log files from AWS RDS (not searchable at all) to AWS CloudWatch (searchable for words, case sensitive, no special characters)</a:t>
            </a:r>
          </a:p>
          <a:p>
            <a:r>
              <a:rPr lang="en-US" sz="2000" dirty="0"/>
              <a:t>Creates extra snapshots in addition to the daily snapshots of RDS (Postgres RDS also provides Point In Time Recovery)</a:t>
            </a:r>
          </a:p>
          <a:p>
            <a:endParaRPr lang="en-US" sz="2000" dirty="0"/>
          </a:p>
          <a:p>
            <a:r>
              <a:rPr lang="en-US" sz="2000" dirty="0"/>
              <a:t>Why the choice Java versus </a:t>
            </a:r>
            <a:r>
              <a:rPr lang="en-US" sz="2000" dirty="0" err="1"/>
              <a:t>Node.js</a:t>
            </a:r>
            <a:r>
              <a:rPr lang="en-US" sz="2000" dirty="0"/>
              <a:t>, Python and C# (or more)?</a:t>
            </a:r>
          </a:p>
          <a:p>
            <a:r>
              <a:rPr lang="en-US" sz="2000" dirty="0"/>
              <a:t>Java pros and cons </a:t>
            </a:r>
            <a:r>
              <a:rPr lang="en-US" sz="2000" dirty="0">
                <a:hlinkClick r:id="rId2"/>
              </a:rPr>
              <a:t>versus</a:t>
            </a:r>
            <a:r>
              <a:rPr lang="en-US" sz="2000" dirty="0"/>
              <a:t> other languages </a:t>
            </a:r>
          </a:p>
        </p:txBody>
      </p:sp>
    </p:spTree>
    <p:extLst>
      <p:ext uri="{BB962C8B-B14F-4D97-AF65-F5344CB8AC3E}">
        <p14:creationId xmlns:p14="http://schemas.microsoft.com/office/powerpoint/2010/main" val="1698103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6250" y="1270000"/>
            <a:ext cx="7215203" cy="5415969"/>
          </a:xfrm>
        </p:spPr>
      </p:pic>
    </p:spTree>
    <p:extLst>
      <p:ext uri="{BB962C8B-B14F-4D97-AF65-F5344CB8AC3E}">
        <p14:creationId xmlns:p14="http://schemas.microsoft.com/office/powerpoint/2010/main" val="1363453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Java application for AWS</a:t>
            </a:r>
          </a:p>
        </p:txBody>
      </p:sp>
      <p:sp>
        <p:nvSpPr>
          <p:cNvPr id="3" name="Content Placeholder 2"/>
          <p:cNvSpPr>
            <a:spLocks noGrp="1"/>
          </p:cNvSpPr>
          <p:nvPr>
            <p:ph idx="1"/>
          </p:nvPr>
        </p:nvSpPr>
        <p:spPr/>
        <p:txBody>
          <a:bodyPr>
            <a:normAutofit/>
          </a:bodyPr>
          <a:lstStyle/>
          <a:p>
            <a:r>
              <a:rPr lang="en-US" sz="2400" dirty="0"/>
              <a:t>Use Maven or </a:t>
            </a:r>
            <a:r>
              <a:rPr lang="en-US" sz="2400" dirty="0" err="1"/>
              <a:t>Gradle</a:t>
            </a:r>
            <a:endParaRPr lang="en-US" sz="2400" dirty="0"/>
          </a:p>
          <a:p>
            <a:pPr lvl="1"/>
            <a:r>
              <a:rPr lang="en-US" sz="2000" dirty="0"/>
              <a:t>Follow the </a:t>
            </a:r>
            <a:r>
              <a:rPr lang="en-US" sz="2000" dirty="0">
                <a:hlinkClick r:id="rId2"/>
              </a:rPr>
              <a:t>AWS tutorial for Java</a:t>
            </a:r>
            <a:endParaRPr lang="en-US" sz="2000" dirty="0"/>
          </a:p>
          <a:p>
            <a:pPr lvl="1"/>
            <a:r>
              <a:rPr lang="en-US" sz="2000" dirty="0"/>
              <a:t>Creating a single JAR for upload (maven-shade-plugin)</a:t>
            </a:r>
          </a:p>
          <a:p>
            <a:pPr lvl="1"/>
            <a:r>
              <a:rPr lang="en-US" sz="2000" dirty="0"/>
              <a:t>Minimum dependencies</a:t>
            </a:r>
          </a:p>
          <a:p>
            <a:pPr lvl="1"/>
            <a:r>
              <a:rPr lang="en-US" sz="2000" dirty="0"/>
              <a:t>Putting your dependency .jar files in a separate /lib directory (untested)</a:t>
            </a:r>
          </a:p>
          <a:p>
            <a:pPr lvl="1"/>
            <a:r>
              <a:rPr lang="en-US" sz="2000" dirty="0">
                <a:sym typeface="Wingdings"/>
              </a:rPr>
              <a:t>Clean dependencies (</a:t>
            </a:r>
            <a:r>
              <a:rPr lang="en-US" sz="2000" i="1" dirty="0">
                <a:sym typeface="Wingdings"/>
              </a:rPr>
              <a:t>mvn </a:t>
            </a:r>
            <a:r>
              <a:rPr lang="en-US" sz="2000" i="1" dirty="0" err="1">
                <a:sym typeface="Wingdings"/>
              </a:rPr>
              <a:t>dependency:tree</a:t>
            </a:r>
            <a:r>
              <a:rPr lang="en-US" sz="2000" i="1" dirty="0">
                <a:sym typeface="Wingdings"/>
              </a:rPr>
              <a:t>, (show) mvn </a:t>
            </a:r>
            <a:r>
              <a:rPr lang="en-US" sz="2000" i="1" dirty="0" err="1">
                <a:sym typeface="Wingdings"/>
              </a:rPr>
              <a:t>dependency:analyze</a:t>
            </a:r>
            <a:r>
              <a:rPr lang="en-US" sz="2000" dirty="0">
                <a:sym typeface="Wingdings"/>
              </a:rPr>
              <a:t>)</a:t>
            </a:r>
          </a:p>
        </p:txBody>
      </p:sp>
    </p:spTree>
    <p:extLst>
      <p:ext uri="{BB962C8B-B14F-4D97-AF65-F5344CB8AC3E}">
        <p14:creationId xmlns:p14="http://schemas.microsoft.com/office/powerpoint/2010/main" val="683221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417" y="237641"/>
            <a:ext cx="8596668" cy="754251"/>
          </a:xfrm>
        </p:spPr>
        <p:txBody>
          <a:bodyPr/>
          <a:lstStyle/>
          <a:p>
            <a:r>
              <a:rPr lang="en-US" dirty="0"/>
              <a:t>Code structure and infrastructure</a:t>
            </a:r>
          </a:p>
        </p:txBody>
      </p:sp>
      <p:sp>
        <p:nvSpPr>
          <p:cNvPr id="3" name="Content Placeholder 2"/>
          <p:cNvSpPr>
            <a:spLocks noGrp="1"/>
          </p:cNvSpPr>
          <p:nvPr>
            <p:ph idx="1"/>
          </p:nvPr>
        </p:nvSpPr>
        <p:spPr>
          <a:xfrm>
            <a:off x="591417" y="991893"/>
            <a:ext cx="8596668" cy="5251988"/>
          </a:xfrm>
        </p:spPr>
        <p:txBody>
          <a:bodyPr>
            <a:normAutofit fontScale="92500" lnSpcReduction="20000"/>
          </a:bodyPr>
          <a:lstStyle/>
          <a:p>
            <a:r>
              <a:rPr lang="en-US" dirty="0"/>
              <a:t>Top level handler, regular class</a:t>
            </a:r>
          </a:p>
          <a:p>
            <a:r>
              <a:rPr lang="en-US" dirty="0">
                <a:sym typeface="Wingdings"/>
              </a:rPr>
              <a:t>   event handler method with a </a:t>
            </a:r>
            <a:r>
              <a:rPr lang="en-US" b="1" u="sng" dirty="0">
                <a:sym typeface="Wingdings"/>
              </a:rPr>
              <a:t>context</a:t>
            </a:r>
            <a:r>
              <a:rPr lang="en-US" dirty="0">
                <a:sym typeface="Wingdings"/>
              </a:rPr>
              <a:t> giving access to the time left, the log group name, the HTTP request</a:t>
            </a:r>
            <a:r>
              <a:rPr lang="mr-IN" dirty="0">
                <a:sym typeface="Wingdings"/>
              </a:rPr>
              <a:t>…</a:t>
            </a:r>
            <a:r>
              <a:rPr lang="en-US" dirty="0">
                <a:sym typeface="Wingdings"/>
              </a:rPr>
              <a:t> </a:t>
            </a:r>
          </a:p>
          <a:p>
            <a:r>
              <a:rPr lang="en-US" dirty="0">
                <a:sym typeface="Wingdings"/>
              </a:rPr>
              <a:t>  </a:t>
            </a:r>
            <a:r>
              <a:rPr lang="en-US" dirty="0"/>
              <a:t> Managers (Backups, Alerts, Logs</a:t>
            </a:r>
            <a:r>
              <a:rPr lang="mr-IN" dirty="0"/>
              <a:t>…</a:t>
            </a:r>
            <a:r>
              <a:rPr lang="en-US" dirty="0"/>
              <a:t>)</a:t>
            </a:r>
          </a:p>
          <a:p>
            <a:r>
              <a:rPr lang="en-US" dirty="0">
                <a:sym typeface="Wingdings"/>
              </a:rPr>
              <a:t>     Connectors for each API (RDS, CloudWatch, Vault, PagerDuty, S3, KMS</a:t>
            </a:r>
            <a:r>
              <a:rPr lang="mr-IN" dirty="0">
                <a:sym typeface="Wingdings"/>
              </a:rPr>
              <a:t>…</a:t>
            </a:r>
            <a:r>
              <a:rPr lang="en-US" dirty="0">
                <a:sym typeface="Wingdings"/>
              </a:rPr>
              <a:t>) </a:t>
            </a:r>
          </a:p>
          <a:p>
            <a:r>
              <a:rPr lang="en-US" dirty="0">
                <a:sym typeface="Wingdings"/>
              </a:rPr>
              <a:t>      AWS API  </a:t>
            </a:r>
          </a:p>
          <a:p>
            <a:r>
              <a:rPr lang="en-US" dirty="0">
                <a:sym typeface="Wingdings"/>
              </a:rPr>
              <a:t>   Utilities</a:t>
            </a:r>
          </a:p>
          <a:p>
            <a:pPr lvl="2"/>
            <a:r>
              <a:rPr lang="en-US" dirty="0">
                <a:sym typeface="Wingdings"/>
              </a:rPr>
              <a:t>Reading configuration from environment variables and system properties to override them in the tests</a:t>
            </a:r>
          </a:p>
          <a:p>
            <a:pPr lvl="2"/>
            <a:r>
              <a:rPr lang="en-US" dirty="0">
                <a:sym typeface="Wingdings"/>
              </a:rPr>
              <a:t>Handling AWS exceptions, transient or not</a:t>
            </a:r>
          </a:p>
          <a:p>
            <a:r>
              <a:rPr lang="en-US" dirty="0">
                <a:sym typeface="Wingdings"/>
              </a:rPr>
              <a:t>CloudWatch timer (rule) firing every minute and invoking the handler</a:t>
            </a:r>
          </a:p>
          <a:p>
            <a:r>
              <a:rPr lang="en-US" dirty="0">
                <a:sym typeface="Wingdings"/>
              </a:rPr>
              <a:t>CloudWatch log group and streams automatically created for you</a:t>
            </a:r>
          </a:p>
          <a:p>
            <a:pPr lvl="1"/>
            <a:r>
              <a:rPr lang="en-US" dirty="0">
                <a:sym typeface="Wingdings"/>
              </a:rPr>
              <a:t>A new stream is created when you redeploy, usually when the lambda is restarted or if the stream become too big (set a retention limit e.g. 30 days) </a:t>
            </a:r>
          </a:p>
          <a:p>
            <a:r>
              <a:rPr lang="en-US" dirty="0">
                <a:sym typeface="Wingdings"/>
              </a:rPr>
              <a:t>IAM role for the lambda</a:t>
            </a:r>
          </a:p>
          <a:p>
            <a:pPr lvl="1"/>
            <a:r>
              <a:rPr lang="en-US" dirty="0">
                <a:sym typeface="Wingdings"/>
              </a:rPr>
              <a:t>Basic policy granted (execution, logging)</a:t>
            </a:r>
          </a:p>
          <a:p>
            <a:pPr lvl="1"/>
            <a:r>
              <a:rPr lang="en-US" dirty="0">
                <a:sym typeface="Wingdings"/>
              </a:rPr>
              <a:t>Add a policy giving access to selected S3, RDS</a:t>
            </a:r>
            <a:r>
              <a:rPr lang="mr-IN" dirty="0">
                <a:sym typeface="Wingdings"/>
              </a:rPr>
              <a:t>…</a:t>
            </a:r>
            <a:r>
              <a:rPr lang="en-US" dirty="0">
                <a:sym typeface="Wingdings"/>
              </a:rPr>
              <a:t> resources</a:t>
            </a:r>
          </a:p>
          <a:p>
            <a:pPr lvl="1"/>
            <a:endParaRPr lang="en-US" dirty="0">
              <a:sym typeface="Wingdings"/>
            </a:endParaRPr>
          </a:p>
        </p:txBody>
      </p:sp>
      <p:sp>
        <p:nvSpPr>
          <p:cNvPr id="4" name="TextBox 3"/>
          <p:cNvSpPr txBox="1"/>
          <p:nvPr/>
        </p:nvSpPr>
        <p:spPr>
          <a:xfrm>
            <a:off x="4059357" y="2527951"/>
            <a:ext cx="7210871" cy="646331"/>
          </a:xfrm>
          <a:prstGeom prst="rect">
            <a:avLst/>
          </a:prstGeom>
          <a:solidFill>
            <a:schemeClr val="bg1">
              <a:lumMod val="75000"/>
            </a:schemeClr>
          </a:solidFill>
        </p:spPr>
        <p:txBody>
          <a:bodyPr wrap="square" rtlCol="0">
            <a:spAutoFit/>
          </a:bodyPr>
          <a:lstStyle/>
          <a:p>
            <a:r>
              <a:rPr lang="en-US" sz="1200" dirty="0"/>
              <a:t>/** * @</a:t>
            </a:r>
            <a:r>
              <a:rPr lang="en-US" sz="1200" dirty="0" err="1"/>
              <a:t>inheritDoc</a:t>
            </a:r>
            <a:r>
              <a:rPr lang="en-US" sz="1200" dirty="0"/>
              <a:t>} &lt;BR&gt; * Receives an event. This handler is called for the CloudWatch scheduled events with the event being a </a:t>
            </a:r>
            <a:r>
              <a:rPr lang="en-US" sz="1200" dirty="0" err="1"/>
              <a:t>LinkedHashMap</a:t>
            </a:r>
            <a:r>
              <a:rPr lang="en-US" sz="1200" dirty="0"/>
              <a:t>&lt;</a:t>
            </a:r>
            <a:r>
              <a:rPr lang="en-US" sz="1200" dirty="0" err="1"/>
              <a:t>String,String</a:t>
            </a:r>
            <a:r>
              <a:rPr lang="en-US" sz="1200" dirty="0"/>
              <a:t>&gt;. */</a:t>
            </a:r>
            <a:br>
              <a:rPr lang="en-US" sz="1200" dirty="0"/>
            </a:br>
            <a:r>
              <a:rPr lang="en-US" sz="1200" dirty="0"/>
              <a:t>public Void </a:t>
            </a:r>
            <a:r>
              <a:rPr lang="en-US" sz="1200" dirty="0" err="1"/>
              <a:t>handleRequest</a:t>
            </a:r>
            <a:r>
              <a:rPr lang="en-US" sz="1200" dirty="0"/>
              <a:t>(Object event, </a:t>
            </a:r>
            <a:r>
              <a:rPr lang="en-US" sz="1200" dirty="0" err="1"/>
              <a:t>com.amazonaws.services.lambda.runtime.Context</a:t>
            </a:r>
            <a:r>
              <a:rPr lang="en-US" sz="1200" dirty="0"/>
              <a:t> context) {</a:t>
            </a:r>
          </a:p>
        </p:txBody>
      </p:sp>
    </p:spTree>
    <p:extLst>
      <p:ext uri="{BB962C8B-B14F-4D97-AF65-F5344CB8AC3E}">
        <p14:creationId xmlns:p14="http://schemas.microsoft.com/office/powerpoint/2010/main" val="2080556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and testing</a:t>
            </a:r>
          </a:p>
        </p:txBody>
      </p:sp>
      <p:sp>
        <p:nvSpPr>
          <p:cNvPr id="3" name="Content Placeholder 2"/>
          <p:cNvSpPr>
            <a:spLocks noGrp="1"/>
          </p:cNvSpPr>
          <p:nvPr>
            <p:ph idx="1"/>
          </p:nvPr>
        </p:nvSpPr>
        <p:spPr>
          <a:xfrm>
            <a:off x="677334" y="1680141"/>
            <a:ext cx="9655386" cy="3880773"/>
          </a:xfrm>
        </p:spPr>
        <p:txBody>
          <a:bodyPr/>
          <a:lstStyle/>
          <a:p>
            <a:pPr lvl="1"/>
            <a:r>
              <a:rPr lang="en-US" sz="2000" dirty="0">
                <a:sym typeface="Wingdings"/>
              </a:rPr>
              <a:t>Junit and </a:t>
            </a:r>
            <a:r>
              <a:rPr lang="en-US" sz="2000" dirty="0" err="1">
                <a:sym typeface="Wingdings"/>
              </a:rPr>
              <a:t>EasyMock</a:t>
            </a:r>
            <a:endParaRPr lang="en-US" sz="2000" dirty="0">
              <a:sym typeface="Wingdings"/>
            </a:endParaRPr>
          </a:p>
          <a:p>
            <a:pPr lvl="1"/>
            <a:r>
              <a:rPr lang="en-US" sz="2000" dirty="0">
                <a:sym typeface="Wingdings"/>
              </a:rPr>
              <a:t>Unit tests mostly </a:t>
            </a:r>
            <a:r>
              <a:rPr lang="en-US" sz="2000" i="1" dirty="0">
                <a:sym typeface="Wingdings"/>
              </a:rPr>
              <a:t>(*</a:t>
            </a:r>
            <a:r>
              <a:rPr lang="en-US" sz="2000" i="1" dirty="0" err="1">
                <a:sym typeface="Wingdings"/>
              </a:rPr>
              <a:t>Test.java</a:t>
            </a:r>
            <a:r>
              <a:rPr lang="en-US" sz="2000" dirty="0">
                <a:sym typeface="Wingdings"/>
              </a:rPr>
              <a:t>) and some integrations tests </a:t>
            </a:r>
            <a:r>
              <a:rPr lang="en-US" sz="2000" i="1" dirty="0">
                <a:sym typeface="Wingdings"/>
              </a:rPr>
              <a:t>(*</a:t>
            </a:r>
            <a:r>
              <a:rPr lang="en-US" sz="2000" i="1" dirty="0" err="1">
                <a:sym typeface="Wingdings"/>
              </a:rPr>
              <a:t>IT.java</a:t>
            </a:r>
            <a:r>
              <a:rPr lang="en-US" sz="2000" dirty="0">
                <a:sym typeface="Wingdings"/>
              </a:rPr>
              <a:t>)</a:t>
            </a:r>
          </a:p>
          <a:p>
            <a:pPr lvl="1"/>
            <a:r>
              <a:rPr lang="en-US" sz="2000" dirty="0">
                <a:sym typeface="Wingdings"/>
              </a:rPr>
              <a:t>Total code coverage around 92%</a:t>
            </a:r>
          </a:p>
          <a:p>
            <a:pPr lvl="1"/>
            <a:r>
              <a:rPr lang="en-US" sz="2000" dirty="0">
                <a:sym typeface="Wingdings"/>
              </a:rPr>
              <a:t>On each Git commit (show </a:t>
            </a:r>
            <a:r>
              <a:rPr lang="en-US" sz="2000" i="1" dirty="0" err="1">
                <a:sym typeface="Wingdings"/>
              </a:rPr>
              <a:t>circle.yml</a:t>
            </a:r>
            <a:r>
              <a:rPr lang="en-US" sz="2000" dirty="0">
                <a:sym typeface="Wingdings"/>
              </a:rPr>
              <a:t> from </a:t>
            </a:r>
            <a:r>
              <a:rPr lang="en-US" sz="2000" dirty="0" err="1">
                <a:sym typeface="Wingdings"/>
              </a:rPr>
              <a:t>CircleCI</a:t>
            </a:r>
            <a:r>
              <a:rPr lang="en-US" sz="2000" dirty="0">
                <a:sym typeface="Wingdings"/>
              </a:rPr>
              <a:t>), we have</a:t>
            </a:r>
          </a:p>
          <a:p>
            <a:pPr lvl="2"/>
            <a:r>
              <a:rPr lang="en-US" sz="1800" dirty="0">
                <a:sym typeface="Wingdings"/>
              </a:rPr>
              <a:t>A build</a:t>
            </a:r>
          </a:p>
          <a:p>
            <a:pPr lvl="2"/>
            <a:r>
              <a:rPr lang="en-US" sz="1800" dirty="0">
                <a:sym typeface="Wingdings"/>
              </a:rPr>
              <a:t>The unit tests running</a:t>
            </a:r>
          </a:p>
          <a:p>
            <a:pPr lvl="2"/>
            <a:r>
              <a:rPr lang="en-US" sz="1800" dirty="0">
                <a:sym typeface="Wingdings"/>
              </a:rPr>
              <a:t>A dry run of the Serverless deployment</a:t>
            </a:r>
          </a:p>
          <a:p>
            <a:pPr lvl="1"/>
            <a:r>
              <a:rPr lang="en-US" sz="2000" dirty="0">
                <a:sym typeface="Wingdings"/>
              </a:rPr>
              <a:t>The integration tests run only on my Mac for now</a:t>
            </a:r>
          </a:p>
          <a:p>
            <a:pPr lvl="1"/>
            <a:endParaRPr lang="en-US" dirty="0"/>
          </a:p>
          <a:p>
            <a:endParaRPr lang="en-US" dirty="0"/>
          </a:p>
        </p:txBody>
      </p:sp>
    </p:spTree>
    <p:extLst>
      <p:ext uri="{BB962C8B-B14F-4D97-AF65-F5344CB8AC3E}">
        <p14:creationId xmlns:p14="http://schemas.microsoft.com/office/powerpoint/2010/main" val="514627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819" y="542805"/>
            <a:ext cx="8596668" cy="656217"/>
          </a:xfrm>
        </p:spPr>
        <p:txBody>
          <a:bodyPr/>
          <a:lstStyle/>
          <a:p>
            <a:r>
              <a:rPr lang="en-US" dirty="0"/>
              <a:t>Deploying to AWS</a:t>
            </a:r>
          </a:p>
        </p:txBody>
      </p:sp>
      <p:sp>
        <p:nvSpPr>
          <p:cNvPr id="3" name="Content Placeholder 2"/>
          <p:cNvSpPr>
            <a:spLocks noGrp="1"/>
          </p:cNvSpPr>
          <p:nvPr>
            <p:ph idx="1"/>
          </p:nvPr>
        </p:nvSpPr>
        <p:spPr>
          <a:xfrm>
            <a:off x="940805" y="1958438"/>
            <a:ext cx="7724388" cy="3628699"/>
          </a:xfrm>
        </p:spPr>
        <p:txBody>
          <a:bodyPr>
            <a:normAutofit lnSpcReduction="10000"/>
          </a:bodyPr>
          <a:lstStyle/>
          <a:p>
            <a:r>
              <a:rPr lang="en-US" sz="2000" dirty="0"/>
              <a:t>Use the console</a:t>
            </a:r>
          </a:p>
          <a:p>
            <a:r>
              <a:rPr lang="en-US" sz="2000" dirty="0"/>
              <a:t>Use a scripts like Terraform, AWS Cloud Formation or </a:t>
            </a:r>
            <a:r>
              <a:rPr lang="en-US" sz="2000" dirty="0" err="1"/>
              <a:t>Serverless</a:t>
            </a:r>
            <a:endParaRPr lang="en-US" sz="2000" dirty="0"/>
          </a:p>
          <a:p>
            <a:r>
              <a:rPr lang="en-US" sz="2000" dirty="0"/>
              <a:t>Serverless example (show)</a:t>
            </a:r>
          </a:p>
          <a:p>
            <a:endParaRPr lang="en-US" sz="2000" dirty="0"/>
          </a:p>
          <a:p>
            <a:r>
              <a:rPr lang="en-US" sz="2000" dirty="0"/>
              <a:t>The lambda starts</a:t>
            </a:r>
          </a:p>
          <a:p>
            <a:r>
              <a:rPr lang="en-US" sz="2000" dirty="0"/>
              <a:t>The log group is created if it does not exist</a:t>
            </a:r>
          </a:p>
          <a:p>
            <a:r>
              <a:rPr lang="en-US" sz="2000" dirty="0"/>
              <a:t>A new log stream is created (UTC time vs local!)</a:t>
            </a:r>
          </a:p>
          <a:p>
            <a:r>
              <a:rPr lang="en-US" sz="2000" dirty="0"/>
              <a:t>Search capabilities in the log group</a:t>
            </a:r>
          </a:p>
          <a:p>
            <a:endParaRPr lang="en-US" dirty="0"/>
          </a:p>
        </p:txBody>
      </p:sp>
    </p:spTree>
    <p:extLst>
      <p:ext uri="{BB962C8B-B14F-4D97-AF65-F5344CB8AC3E}">
        <p14:creationId xmlns:p14="http://schemas.microsoft.com/office/powerpoint/2010/main" val="26283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6129"/>
            <a:ext cx="8596668" cy="808495"/>
          </a:xfrm>
        </p:spPr>
        <p:txBody>
          <a:bodyPr/>
          <a:lstStyle/>
          <a:p>
            <a:r>
              <a:rPr lang="en-US" dirty="0"/>
              <a:t>The Lambda execution environment</a:t>
            </a:r>
          </a:p>
        </p:txBody>
      </p:sp>
      <p:sp>
        <p:nvSpPr>
          <p:cNvPr id="3" name="Content Placeholder 2"/>
          <p:cNvSpPr>
            <a:spLocks noGrp="1"/>
          </p:cNvSpPr>
          <p:nvPr>
            <p:ph idx="1"/>
          </p:nvPr>
        </p:nvSpPr>
        <p:spPr>
          <a:xfrm>
            <a:off x="677334" y="1460585"/>
            <a:ext cx="8596668" cy="4885971"/>
          </a:xfrm>
        </p:spPr>
        <p:txBody>
          <a:bodyPr>
            <a:normAutofit fontScale="92500" lnSpcReduction="10000"/>
          </a:bodyPr>
          <a:lstStyle/>
          <a:p>
            <a:r>
              <a:rPr lang="en-US" sz="2000" dirty="0"/>
              <a:t>Java version in AWS is Open JDK 1.8.0_41 64 bits server VM</a:t>
            </a:r>
          </a:p>
          <a:p>
            <a:r>
              <a:rPr lang="en-US" sz="2000" dirty="0"/>
              <a:t>Hardware</a:t>
            </a:r>
          </a:p>
          <a:p>
            <a:pPr lvl="1"/>
            <a:r>
              <a:rPr lang="en-US" dirty="0"/>
              <a:t>256 MB, 2 CPUs </a:t>
            </a:r>
          </a:p>
          <a:p>
            <a:r>
              <a:rPr lang="en-US" sz="2200" dirty="0"/>
              <a:t>Libraries available by default</a:t>
            </a:r>
          </a:p>
          <a:p>
            <a:pPr lvl="1"/>
            <a:r>
              <a:rPr lang="en-US" dirty="0"/>
              <a:t>aws-lambda-java-core</a:t>
            </a:r>
          </a:p>
          <a:p>
            <a:r>
              <a:rPr lang="en-US" sz="2000" dirty="0"/>
              <a:t>Default and error outputs going to a CloudWatch log group</a:t>
            </a:r>
          </a:p>
          <a:p>
            <a:r>
              <a:rPr lang="en-US" sz="2000" dirty="0"/>
              <a:t>Logging of the invocations</a:t>
            </a:r>
          </a:p>
          <a:p>
            <a:pPr lvl="1"/>
            <a:r>
              <a:rPr lang="en-US" sz="1200" dirty="0"/>
              <a:t>21:03:42 </a:t>
            </a:r>
            <a:r>
              <a:rPr lang="en-US" sz="1200" b="1" dirty="0"/>
              <a:t>START</a:t>
            </a:r>
            <a:r>
              <a:rPr lang="en-US" sz="1200" dirty="0"/>
              <a:t> </a:t>
            </a:r>
            <a:r>
              <a:rPr lang="en-US" sz="1200" dirty="0" err="1"/>
              <a:t>RequestId</a:t>
            </a:r>
            <a:r>
              <a:rPr lang="en-US" sz="1200" dirty="0"/>
              <a:t>: 825df1e3-a490-11e7-876e-472aaaccb808 Version: $LATEST</a:t>
            </a:r>
          </a:p>
          <a:p>
            <a:pPr lvl="1"/>
            <a:r>
              <a:rPr lang="en-US" sz="1400" dirty="0"/>
              <a:t>21:03:42 INFO Handler:296 - LAMBDA_OUTPUT Processing an event on the lambda started at 2017-09-28 17:59:45 Z on ip-10-14-159-193.ec2.internal/10.14.159.193. Current time: Thu Sep 28 21:03:42 UTC 2017</a:t>
            </a:r>
          </a:p>
          <a:p>
            <a:pPr lvl="1"/>
            <a:r>
              <a:rPr lang="en-US" sz="1400" dirty="0"/>
              <a:t>21:03:45 </a:t>
            </a:r>
            <a:r>
              <a:rPr lang="en-US" sz="1400" b="1" dirty="0"/>
              <a:t>END</a:t>
            </a:r>
            <a:r>
              <a:rPr lang="en-US" sz="1400" dirty="0"/>
              <a:t> </a:t>
            </a:r>
            <a:r>
              <a:rPr lang="en-US" sz="1400" dirty="0" err="1"/>
              <a:t>RequestId</a:t>
            </a:r>
            <a:r>
              <a:rPr lang="en-US" sz="1400" dirty="0"/>
              <a:t>: 825df1e3-a490-11e7-876e-472aaaccb808</a:t>
            </a:r>
          </a:p>
          <a:p>
            <a:pPr lvl="1"/>
            <a:r>
              <a:rPr lang="en-US" sz="1400" dirty="0"/>
              <a:t>21:03:45 </a:t>
            </a:r>
            <a:r>
              <a:rPr lang="en-US" sz="1400" b="1" dirty="0"/>
              <a:t>REPORT</a:t>
            </a:r>
            <a:r>
              <a:rPr lang="en-US" sz="1400" dirty="0"/>
              <a:t> </a:t>
            </a:r>
            <a:r>
              <a:rPr lang="en-US" sz="1400" dirty="0" err="1"/>
              <a:t>RequestId</a:t>
            </a:r>
            <a:r>
              <a:rPr lang="en-US" sz="1400" dirty="0"/>
              <a:t>: 825df1e3-a490-11e7-876e-472aaaccb808	Duration: 2965.23 </a:t>
            </a:r>
            <a:r>
              <a:rPr lang="en-US" sz="1400" dirty="0" err="1"/>
              <a:t>ms</a:t>
            </a:r>
            <a:r>
              <a:rPr lang="en-US" sz="1400" dirty="0"/>
              <a:t>	Billed Duration: 3000 </a:t>
            </a:r>
            <a:r>
              <a:rPr lang="en-US" sz="1400" dirty="0" err="1"/>
              <a:t>ms</a:t>
            </a:r>
            <a:r>
              <a:rPr lang="en-US" sz="1400" dirty="0"/>
              <a:t> Memory Size: 256 MB	Max Memory Used: 130 MB</a:t>
            </a:r>
          </a:p>
          <a:p>
            <a:r>
              <a:rPr lang="en-US" sz="2000" dirty="0"/>
              <a:t>AWS specific </a:t>
            </a:r>
            <a:r>
              <a:rPr lang="en-US" sz="2000" dirty="0">
                <a:hlinkClick r:id="rId3"/>
              </a:rPr>
              <a:t>environment variables </a:t>
            </a:r>
            <a:r>
              <a:rPr lang="en-US" sz="2000" dirty="0"/>
              <a:t>(region, keys, TZ (UTC)</a:t>
            </a:r>
            <a:r>
              <a:rPr lang="mr-IN" sz="2000" dirty="0"/>
              <a:t>…</a:t>
            </a:r>
            <a:r>
              <a:rPr lang="en-US" sz="2000" dirty="0"/>
              <a:t>)</a:t>
            </a:r>
          </a:p>
          <a:p>
            <a:endParaRPr lang="en-US" dirty="0"/>
          </a:p>
        </p:txBody>
      </p:sp>
    </p:spTree>
    <p:extLst>
      <p:ext uri="{BB962C8B-B14F-4D97-AF65-F5344CB8AC3E}">
        <p14:creationId xmlns:p14="http://schemas.microsoft.com/office/powerpoint/2010/main" val="953377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Lambda configuration</a:t>
            </a:r>
          </a:p>
        </p:txBody>
      </p:sp>
      <p:sp>
        <p:nvSpPr>
          <p:cNvPr id="3" name="Content Placeholder 2"/>
          <p:cNvSpPr>
            <a:spLocks noGrp="1"/>
          </p:cNvSpPr>
          <p:nvPr>
            <p:ph idx="1"/>
          </p:nvPr>
        </p:nvSpPr>
        <p:spPr>
          <a:xfrm>
            <a:off x="677334" y="1460585"/>
            <a:ext cx="8596668" cy="4978961"/>
          </a:xfrm>
        </p:spPr>
        <p:txBody>
          <a:bodyPr>
            <a:normAutofit fontScale="92500" lnSpcReduction="20000"/>
          </a:bodyPr>
          <a:lstStyle/>
          <a:p>
            <a:r>
              <a:rPr lang="en-US" sz="2000" dirty="0"/>
              <a:t>Your code uploaded as a JAR or as a ZIP with version management</a:t>
            </a:r>
          </a:p>
          <a:p>
            <a:r>
              <a:rPr lang="en-US" sz="2000" dirty="0"/>
              <a:t>Execution T/O up to 5 minutes</a:t>
            </a:r>
          </a:p>
          <a:p>
            <a:r>
              <a:rPr lang="en-US" sz="2000" dirty="0"/>
              <a:t>Allocated memory 128-1536 MB. You pay for (memory x execution time rounded up to the closest 100 </a:t>
            </a:r>
            <a:r>
              <a:rPr lang="en-US" sz="2000" dirty="0" err="1"/>
              <a:t>ms</a:t>
            </a:r>
            <a:r>
              <a:rPr lang="en-US" sz="2000" dirty="0"/>
              <a:t>). ROI for more memory.</a:t>
            </a:r>
          </a:p>
          <a:p>
            <a:pPr marL="742950" lvl="2" indent="-342900"/>
            <a:r>
              <a:rPr lang="en-US" sz="1800" dirty="0"/>
              <a:t>Your function is allocated CPU proportional to the memory configured</a:t>
            </a:r>
          </a:p>
          <a:p>
            <a:pPr lvl="1"/>
            <a:r>
              <a:rPr lang="en-US" dirty="0"/>
              <a:t>Any increase in memory size triggers an equivalent increase in CPU available to your function</a:t>
            </a:r>
          </a:p>
          <a:p>
            <a:r>
              <a:rPr lang="en-US" sz="2000" dirty="0"/>
              <a:t>Configuration through environment variables</a:t>
            </a:r>
          </a:p>
          <a:p>
            <a:pPr lvl="1"/>
            <a:r>
              <a:rPr lang="en-US" sz="1800" dirty="0"/>
              <a:t>Optional KMS encryption of selected variables (custom or default key) </a:t>
            </a:r>
          </a:p>
          <a:p>
            <a:pPr lvl="1"/>
            <a:endParaRPr lang="en-US" sz="1800" dirty="0"/>
          </a:p>
          <a:p>
            <a:r>
              <a:rPr lang="en-US" sz="2000" dirty="0"/>
              <a:t>Optional dead letter queue (DLQ)</a:t>
            </a:r>
          </a:p>
          <a:p>
            <a:r>
              <a:rPr lang="en-US" sz="2000" dirty="0"/>
              <a:t>Optional HTTP(S) calls using the Web API Gateway</a:t>
            </a:r>
          </a:p>
          <a:p>
            <a:r>
              <a:rPr lang="en-US" sz="2000" dirty="0">
                <a:hlinkClick r:id="rId3"/>
              </a:rPr>
              <a:t>Optional attachment to an existing VPC</a:t>
            </a:r>
            <a:r>
              <a:rPr lang="en-US" sz="2000" dirty="0"/>
              <a:t> defined in Serverless</a:t>
            </a:r>
          </a:p>
          <a:p>
            <a:r>
              <a:rPr lang="en-US" sz="2000" dirty="0">
                <a:hlinkClick r:id="rId4"/>
              </a:rPr>
              <a:t>Optional IAM role </a:t>
            </a:r>
            <a:r>
              <a:rPr lang="en-US" sz="2000" dirty="0"/>
              <a:t>(</a:t>
            </a:r>
            <a:r>
              <a:rPr lang="en-US" sz="2000" dirty="0" err="1"/>
              <a:t>AWSLambdaBasicExecutionRole</a:t>
            </a:r>
            <a:r>
              <a:rPr lang="en-US" sz="2000" dirty="0"/>
              <a:t> or more evolved)</a:t>
            </a:r>
          </a:p>
          <a:p>
            <a:r>
              <a:rPr lang="en-US" sz="2000" dirty="0"/>
              <a:t>Optional triggers (e.g. a scheduler)</a:t>
            </a:r>
          </a:p>
          <a:p>
            <a:endParaRPr lang="en-US" dirty="0"/>
          </a:p>
          <a:p>
            <a:endParaRPr lang="en-US" dirty="0"/>
          </a:p>
        </p:txBody>
      </p:sp>
    </p:spTree>
    <p:extLst>
      <p:ext uri="{BB962C8B-B14F-4D97-AF65-F5344CB8AC3E}">
        <p14:creationId xmlns:p14="http://schemas.microsoft.com/office/powerpoint/2010/main" val="9570681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979</TotalTime>
  <Words>1357</Words>
  <Application>Microsoft Office PowerPoint</Application>
  <PresentationFormat>Widescreen</PresentationFormat>
  <Paragraphs>156</Paragraphs>
  <Slides>19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Mangal</vt:lpstr>
      <vt:lpstr>Trebuchet MS</vt:lpstr>
      <vt:lpstr>Wingdings</vt:lpstr>
      <vt:lpstr>Wingdings 3</vt:lpstr>
      <vt:lpstr>Facet</vt:lpstr>
      <vt:lpstr>Java 8 on AWS Lambda</vt:lpstr>
      <vt:lpstr>The Java application</vt:lpstr>
      <vt:lpstr>Interaction diagram</vt:lpstr>
      <vt:lpstr>Building a Java application for AWS</vt:lpstr>
      <vt:lpstr>Code structure and infrastructure</vt:lpstr>
      <vt:lpstr>Build and testing</vt:lpstr>
      <vt:lpstr>Deploying to AWS</vt:lpstr>
      <vt:lpstr>The Lambda execution environment</vt:lpstr>
      <vt:lpstr>The Lambda configuration</vt:lpstr>
      <vt:lpstr>Lambda in VPC with an HTTP(S) endpoint</vt:lpstr>
      <vt:lpstr>Specifics of the AWS execution environment (1)</vt:lpstr>
      <vt:lpstr>Specifics of the AWS execution environment (2)</vt:lpstr>
      <vt:lpstr>More specifics and trouble (1)</vt:lpstr>
      <vt:lpstr>More specifics and trouble (2)</vt:lpstr>
      <vt:lpstr>More specifics and trouble (3)</vt:lpstr>
      <vt:lpstr>More specifics and trouble (4)</vt:lpstr>
      <vt:lpstr>Conclusion</vt:lpstr>
      <vt:lpstr>Thanks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 on AWS lambda</dc:title>
  <dc:creator>Olivier Dupuy</dc:creator>
  <cp:lastModifiedBy>Olivier</cp:lastModifiedBy>
  <cp:revision>45</cp:revision>
  <dcterms:created xsi:type="dcterms:W3CDTF">2017-09-27T01:51:41Z</dcterms:created>
  <dcterms:modified xsi:type="dcterms:W3CDTF">2018-01-26T17:47:09Z</dcterms:modified>
</cp:coreProperties>
</file>