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78e208659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78e208659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 pressure comprises of compression, polymerization, pelletizing and dispatch</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78e208659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78e208659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78e208659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78e208659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78e208659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78e208659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u="sn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78e208659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78e208659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78e208659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78e208659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Runaway a result of failure in cooling system</a:t>
            </a:r>
            <a:endParaRPr/>
          </a:p>
          <a:p>
            <a:pPr marL="0" lvl="0" indent="0" algn="l" rtl="0">
              <a:spcBef>
                <a:spcPts val="0"/>
              </a:spcBef>
              <a:spcAft>
                <a:spcPts val="0"/>
              </a:spcAft>
              <a:buNone/>
            </a:pPr>
            <a:endParaRPr/>
          </a:p>
          <a:p>
            <a:pPr marL="0" lvl="0" indent="0" algn="l" rtl="0">
              <a:spcBef>
                <a:spcPts val="0"/>
              </a:spcBef>
              <a:spcAft>
                <a:spcPts val="0"/>
              </a:spcAft>
              <a:buNone/>
            </a:pPr>
            <a:r>
              <a:rPr lang="en"/>
              <a:t>THESE CONCERNS COULD HAVE GONE UNNOTICED DUE TO AN ENORMOUS AMOUNT OF DOCUMENTATION TO BE COVERED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a413b4a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a413b4a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Runaway a result of failure in cooling system</a:t>
            </a:r>
            <a:endParaRPr/>
          </a:p>
          <a:p>
            <a:pPr marL="0" lvl="0" indent="0" algn="l" rtl="0">
              <a:spcBef>
                <a:spcPts val="0"/>
              </a:spcBef>
              <a:spcAft>
                <a:spcPts val="0"/>
              </a:spcAft>
              <a:buNone/>
            </a:pPr>
            <a:endParaRPr/>
          </a:p>
          <a:p>
            <a:pPr marL="0" lvl="0" indent="0" algn="l" rtl="0">
              <a:spcBef>
                <a:spcPts val="0"/>
              </a:spcBef>
              <a:spcAft>
                <a:spcPts val="0"/>
              </a:spcAft>
              <a:buNone/>
            </a:pPr>
            <a:r>
              <a:rPr lang="en"/>
              <a:t>THESE CONCERNS COULD HAVE GONE UNNOTICED DUE TO AN ENORMOUS AMOUNT OF DOCUMENTATION TO BE COVERED</a:t>
            </a:r>
            <a:endParaRPr/>
          </a:p>
          <a:p>
            <a:pPr marL="0" lvl="0" indent="0" algn="l" rtl="0">
              <a:spcBef>
                <a:spcPts val="0"/>
              </a:spcBef>
              <a:spcAft>
                <a:spcPts val="0"/>
              </a:spcAft>
              <a:buNone/>
            </a:pPr>
            <a:endParaRPr/>
          </a:p>
          <a:p>
            <a:pPr marL="0" lvl="0" indent="0" algn="l" rtl="0">
              <a:spcBef>
                <a:spcPts val="0"/>
              </a:spcBef>
              <a:spcAft>
                <a:spcPts val="0"/>
              </a:spcAft>
              <a:buNone/>
            </a:pPr>
            <a:r>
              <a:rPr lang="en"/>
              <a:t>Engineering teams typically are good with numbers and operating conditions but often overlook the enforced constraints regarding the process → need to look into more documentation which would take more time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78e208659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78e208659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Runaway a result of failure in cooling system</a:t>
            </a:r>
            <a:endParaRPr/>
          </a:p>
          <a:p>
            <a:pPr marL="0" lvl="0" indent="0" algn="l" rtl="0">
              <a:spcBef>
                <a:spcPts val="0"/>
              </a:spcBef>
              <a:spcAft>
                <a:spcPts val="0"/>
              </a:spcAft>
              <a:buNone/>
            </a:pPr>
            <a:endParaRPr/>
          </a:p>
          <a:p>
            <a:pPr marL="0" lvl="0" indent="0" algn="l" rtl="0">
              <a:spcBef>
                <a:spcPts val="0"/>
              </a:spcBef>
              <a:spcAft>
                <a:spcPts val="0"/>
              </a:spcAft>
              <a:buNone/>
            </a:pPr>
            <a:r>
              <a:rPr lang="en"/>
              <a:t>Need to prioritize HSE and regulatory compliance to limit risk of incidents and damages while increasing construction productivity of the user. </a:t>
            </a: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78e208659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78e208659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That is exactly why this case study revolves around a project manager’s need to consider regulatory compliance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78e208659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78e208659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Project Manager - Typical functions include ensuring human and material resources, scope, cost, time, quality, communications and risk management align with the project demands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78e208659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78e208659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percentages on the figure on the right depicts how much of that business sector has been digitized</a:t>
            </a:r>
            <a:endParaRPr/>
          </a:p>
          <a:p>
            <a:pPr marL="0" lvl="0" indent="0" algn="l" rtl="0">
              <a:spcBef>
                <a:spcPts val="0"/>
              </a:spcBef>
              <a:spcAft>
                <a:spcPts val="0"/>
              </a:spcAft>
              <a:buNone/>
            </a:pPr>
            <a:endParaRPr/>
          </a:p>
          <a:p>
            <a:pPr marL="0" lvl="0" indent="0" algn="l" rtl="0">
              <a:spcBef>
                <a:spcPts val="0"/>
              </a:spcBef>
              <a:spcAft>
                <a:spcPts val="0"/>
              </a:spcAft>
              <a:buNone/>
            </a:pPr>
            <a:r>
              <a:rPr lang="en"/>
              <a:t>Outperformers see value in and apply cognitive solutions to these sectors that…</a:t>
            </a:r>
            <a:endParaRPr/>
          </a:p>
          <a:p>
            <a:pPr marL="457200" lvl="0" indent="-298450" algn="l" rtl="0">
              <a:spcBef>
                <a:spcPts val="0"/>
              </a:spcBef>
              <a:spcAft>
                <a:spcPts val="0"/>
              </a:spcAft>
              <a:buSzPts val="1100"/>
              <a:buChar char="-"/>
            </a:pPr>
            <a:r>
              <a:rPr lang="en"/>
              <a:t>Improve asset productivity</a:t>
            </a:r>
            <a:endParaRPr/>
          </a:p>
          <a:p>
            <a:pPr marL="457200" lvl="0" indent="-298450" algn="l" rtl="0">
              <a:spcBef>
                <a:spcPts val="0"/>
              </a:spcBef>
              <a:spcAft>
                <a:spcPts val="0"/>
              </a:spcAft>
              <a:buSzPts val="1100"/>
              <a:buChar char="-"/>
            </a:pPr>
            <a:r>
              <a:rPr lang="en"/>
              <a:t>recruiting , retaining, and training talent</a:t>
            </a:r>
            <a:endParaRPr/>
          </a:p>
          <a:p>
            <a:pPr marL="457200" lvl="0" indent="-298450" algn="l" rtl="0">
              <a:spcBef>
                <a:spcPts val="0"/>
              </a:spcBef>
              <a:spcAft>
                <a:spcPts val="0"/>
              </a:spcAft>
              <a:buSzPts val="1100"/>
              <a:buChar char="-"/>
            </a:pPr>
            <a:r>
              <a:rPr lang="en"/>
              <a:t>Invest in innovation and R&amp;D</a:t>
            </a:r>
            <a:endParaRPr/>
          </a:p>
          <a:p>
            <a:pPr marL="457200" lvl="0" indent="-298450" algn="l" rtl="0">
              <a:spcBef>
                <a:spcPts val="0"/>
              </a:spcBef>
              <a:spcAft>
                <a:spcPts val="0"/>
              </a:spcAft>
              <a:buSzPts val="1100"/>
              <a:buChar char="-"/>
            </a:pPr>
            <a:r>
              <a:rPr lang="en"/>
              <a:t>Capture real-time, accurate performance and maintenance data at the point of occurence</a:t>
            </a:r>
            <a:endParaRPr/>
          </a:p>
          <a:p>
            <a:pPr marL="457200" lvl="0" indent="-298450" algn="l" rtl="0">
              <a:spcBef>
                <a:spcPts val="0"/>
              </a:spcBef>
              <a:spcAft>
                <a:spcPts val="0"/>
              </a:spcAft>
              <a:buSzPts val="1100"/>
              <a:buChar char="-"/>
            </a:pPr>
            <a:r>
              <a:rPr lang="en"/>
              <a:t>Control costs</a:t>
            </a:r>
            <a:endParaRPr/>
          </a:p>
          <a:p>
            <a:pPr marL="457200" lvl="0" indent="-298450" algn="l" rtl="0">
              <a:spcBef>
                <a:spcPts val="0"/>
              </a:spcBef>
              <a:spcAft>
                <a:spcPts val="0"/>
              </a:spcAft>
              <a:buSzPts val="1100"/>
              <a:buChar char="-"/>
            </a:pPr>
            <a:r>
              <a:rPr lang="en"/>
              <a:t>Monitor remediating health, safety, and environmental risks</a:t>
            </a:r>
            <a:endParaRPr/>
          </a:p>
          <a:p>
            <a:pPr marL="457200" lvl="0" indent="-298450" algn="l" rtl="0">
              <a:spcBef>
                <a:spcPts val="0"/>
              </a:spcBef>
              <a:spcAft>
                <a:spcPts val="0"/>
              </a:spcAft>
              <a:buSzPts val="1100"/>
              <a:buChar char="-"/>
            </a:pPr>
            <a:r>
              <a:rPr lang="en"/>
              <a:t>Find new sources of energy</a:t>
            </a:r>
            <a:endParaRPr/>
          </a:p>
          <a:p>
            <a:pPr marL="457200" lvl="0" indent="-298450" algn="l" rtl="0">
              <a:spcBef>
                <a:spcPts val="0"/>
              </a:spcBef>
              <a:spcAft>
                <a:spcPts val="0"/>
              </a:spcAft>
              <a:buSzPts val="1100"/>
              <a:buChar char="-"/>
            </a:pPr>
            <a:r>
              <a:rPr lang="en"/>
              <a:t>Allow them to become more customer centric</a:t>
            </a:r>
            <a:endParaRPr/>
          </a:p>
          <a:p>
            <a:pPr marL="457200" lvl="0" indent="-298450" algn="l" rtl="0">
              <a:spcBef>
                <a:spcPts val="0"/>
              </a:spcBef>
              <a:spcAft>
                <a:spcPts val="0"/>
              </a:spcAft>
              <a:buSzPts val="1100"/>
              <a:buChar char="-"/>
            </a:pPr>
            <a:r>
              <a:rPr lang="en"/>
              <a:t>Pursues mergers, acquisitions, divestitures</a:t>
            </a:r>
            <a:endParaRPr/>
          </a:p>
          <a:p>
            <a:pPr marL="457200" lvl="0" indent="-298450" algn="l" rtl="0">
              <a:spcBef>
                <a:spcPts val="0"/>
              </a:spcBef>
              <a:spcAft>
                <a:spcPts val="0"/>
              </a:spcAft>
              <a:buSzPts val="1100"/>
              <a:buChar char="-"/>
            </a:pPr>
            <a:r>
              <a:rPr lang="en"/>
              <a:t>Address competition from new technologies</a:t>
            </a:r>
            <a:endParaRPr/>
          </a:p>
          <a:p>
            <a:pPr marL="457200" lvl="0" indent="0" algn="l" rtl="0">
              <a:spcBef>
                <a:spcPts val="0"/>
              </a:spcBef>
              <a:spcAft>
                <a:spcPts val="0"/>
              </a:spcAft>
              <a:buNone/>
            </a:pPr>
            <a:endParaRPr/>
          </a:p>
          <a:p>
            <a:pPr marL="457200" lvl="0" indent="0" algn="l" rtl="0">
              <a:spcBef>
                <a:spcPts val="0"/>
              </a:spcBef>
              <a:spcAft>
                <a:spcPts val="0"/>
              </a:spcAft>
              <a:buNone/>
            </a:pPr>
            <a:endParaRPr/>
          </a:p>
          <a:p>
            <a:pPr marL="0" lvl="0" indent="0" algn="l" rtl="0">
              <a:spcBef>
                <a:spcPts val="0"/>
              </a:spcBef>
              <a:spcAft>
                <a:spcPts val="0"/>
              </a:spcAft>
              <a:buNone/>
            </a:pPr>
            <a:r>
              <a:rPr lang="en"/>
              <a:t>We can see that what separates the outperformers from the other companies are that more of their business functions have been digitized shows that there is reason to adopt AI since it improves performance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79b0e5b4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79b0e5b4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79b0e5b42_5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79b0e5b42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579b0e5b42_5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579b0e5b42_5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78e208659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78e208659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other words it would be able to sift through the dense documentation that revolves around compliance</a:t>
            </a:r>
            <a:endParaRPr/>
          </a:p>
          <a:p>
            <a:pPr marL="0" lvl="0" indent="0" algn="l" rtl="0">
              <a:spcBef>
                <a:spcPts val="0"/>
              </a:spcBef>
              <a:spcAft>
                <a:spcPts val="0"/>
              </a:spcAft>
              <a:buNone/>
            </a:pPr>
            <a:endParaRPr/>
          </a:p>
          <a:p>
            <a:pPr marL="0" lvl="0" indent="0" algn="l" rtl="0">
              <a:spcBef>
                <a:spcPts val="0"/>
              </a:spcBef>
              <a:spcAft>
                <a:spcPts val="0"/>
              </a:spcAft>
              <a:buNone/>
            </a:pPr>
            <a:r>
              <a:rPr lang="en"/>
              <a:t>Efficiency!!!!</a:t>
            </a:r>
            <a:endParaRPr/>
          </a:p>
          <a:p>
            <a:pPr marL="0" lvl="0" indent="0" algn="l" rtl="0">
              <a:spcBef>
                <a:spcPts val="0"/>
              </a:spcBef>
              <a:spcAft>
                <a:spcPts val="0"/>
              </a:spcAft>
              <a:buNone/>
            </a:pPr>
            <a:endParaRPr/>
          </a:p>
          <a:p>
            <a:pPr marL="457200" lvl="0" indent="-298450" algn="l" rtl="0">
              <a:lnSpc>
                <a:spcPct val="115000"/>
              </a:lnSpc>
              <a:spcBef>
                <a:spcPts val="0"/>
              </a:spcBef>
              <a:spcAft>
                <a:spcPts val="0"/>
              </a:spcAft>
              <a:buSzPts val="1100"/>
              <a:buChar char="●"/>
            </a:pPr>
            <a:r>
              <a:rPr lang="en" b="1"/>
              <a:t>In the field of compliance and HSSE (Health, Safety, Security and Environment), there are several pain points that hinder progress:</a:t>
            </a:r>
            <a:endParaRPr b="1"/>
          </a:p>
          <a:p>
            <a:pPr marL="914400" lvl="1" indent="-298450" algn="l" rtl="0">
              <a:lnSpc>
                <a:spcPct val="115000"/>
              </a:lnSpc>
              <a:spcBef>
                <a:spcPts val="0"/>
              </a:spcBef>
              <a:spcAft>
                <a:spcPts val="0"/>
              </a:spcAft>
              <a:buSzPts val="1100"/>
              <a:buChar char="○"/>
            </a:pPr>
            <a:r>
              <a:rPr lang="en" b="1"/>
              <a:t>Stagnating or declining operational excellence performance metrics</a:t>
            </a:r>
            <a:endParaRPr b="1"/>
          </a:p>
          <a:p>
            <a:pPr marL="914400" lvl="1" indent="-298450" algn="l" rtl="0">
              <a:lnSpc>
                <a:spcPct val="115000"/>
              </a:lnSpc>
              <a:spcBef>
                <a:spcPts val="0"/>
              </a:spcBef>
              <a:spcAft>
                <a:spcPts val="0"/>
              </a:spcAft>
              <a:buSzPts val="1100"/>
              <a:buChar char="○"/>
            </a:pPr>
            <a:r>
              <a:rPr lang="en" b="1"/>
              <a:t>Lost knowledge from workforce attrition</a:t>
            </a:r>
            <a:endParaRPr b="1"/>
          </a:p>
          <a:p>
            <a:pPr marL="914400" lvl="1" indent="-298450" algn="l" rtl="0">
              <a:lnSpc>
                <a:spcPct val="115000"/>
              </a:lnSpc>
              <a:spcBef>
                <a:spcPts val="0"/>
              </a:spcBef>
              <a:spcAft>
                <a:spcPts val="0"/>
              </a:spcAft>
              <a:buSzPts val="1100"/>
              <a:buChar char="○"/>
            </a:pPr>
            <a:r>
              <a:rPr lang="en" b="1"/>
              <a:t>Limited sharing of incident information across sites</a:t>
            </a:r>
            <a:endParaRPr b="1"/>
          </a:p>
          <a:p>
            <a:pPr marL="914400" lvl="1" indent="-298450" algn="l" rtl="0">
              <a:lnSpc>
                <a:spcPct val="115000"/>
              </a:lnSpc>
              <a:spcBef>
                <a:spcPts val="0"/>
              </a:spcBef>
              <a:spcAft>
                <a:spcPts val="0"/>
              </a:spcAft>
              <a:buSzPts val="1100"/>
              <a:buChar char="○"/>
            </a:pPr>
            <a:r>
              <a:rPr lang="en" b="1"/>
              <a:t>Lessons learned from past safety events are forgotten</a:t>
            </a:r>
            <a:endParaRPr b="1"/>
          </a:p>
          <a:p>
            <a:pPr marL="914400" lvl="1" indent="-298450" algn="l" rtl="0">
              <a:lnSpc>
                <a:spcPct val="115000"/>
              </a:lnSpc>
              <a:spcBef>
                <a:spcPts val="0"/>
              </a:spcBef>
              <a:spcAft>
                <a:spcPts val="0"/>
              </a:spcAft>
              <a:buSzPts val="1100"/>
              <a:buChar char="○"/>
            </a:pPr>
            <a:r>
              <a:rPr lang="en" b="1"/>
              <a:t>Reinventing the wheel when taking actions to mitigate similar risks</a:t>
            </a:r>
            <a:endParaRPr b="1"/>
          </a:p>
          <a:p>
            <a:pPr marL="914400" lvl="1" indent="-298450" algn="l" rtl="0">
              <a:lnSpc>
                <a:spcPct val="115000"/>
              </a:lnSpc>
              <a:spcBef>
                <a:spcPts val="0"/>
              </a:spcBef>
              <a:spcAft>
                <a:spcPts val="0"/>
              </a:spcAft>
              <a:buSzPts val="1100"/>
              <a:buChar char="○"/>
            </a:pPr>
            <a:r>
              <a:rPr lang="en" b="1"/>
              <a:t>Intensive manual effort to gather and research incident information, every time a hazard study is performed</a:t>
            </a:r>
            <a:endParaRPr b="1"/>
          </a:p>
          <a:p>
            <a:pPr marL="914400" lvl="1" indent="-298450" algn="l" rtl="0">
              <a:lnSpc>
                <a:spcPct val="115000"/>
              </a:lnSpc>
              <a:spcBef>
                <a:spcPts val="0"/>
              </a:spcBef>
              <a:spcAft>
                <a:spcPts val="0"/>
              </a:spcAft>
              <a:buSzPts val="1100"/>
              <a:buChar char="○"/>
            </a:pPr>
            <a:r>
              <a:rPr lang="en" b="1"/>
              <a:t>Locating similar events within historical archives</a:t>
            </a:r>
            <a:endParaRPr b="1"/>
          </a:p>
          <a:p>
            <a:pPr marL="914400" lvl="1" indent="-298450" algn="l" rtl="0">
              <a:lnSpc>
                <a:spcPct val="115000"/>
              </a:lnSpc>
              <a:spcBef>
                <a:spcPts val="0"/>
              </a:spcBef>
              <a:spcAft>
                <a:spcPts val="0"/>
              </a:spcAft>
              <a:buSzPts val="1100"/>
              <a:buChar char="○"/>
            </a:pPr>
            <a:r>
              <a:rPr lang="en" b="1"/>
              <a:t>Untapped knowledge buried in text or documents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78e208659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78e208659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 to Scott Kimbleton’s Introductory Lecture</a:t>
            </a:r>
            <a:endParaRPr/>
          </a:p>
          <a:p>
            <a:pPr marL="0" lvl="0" indent="0" algn="l" rtl="0">
              <a:spcBef>
                <a:spcPts val="0"/>
              </a:spcBef>
              <a:spcAft>
                <a:spcPts val="0"/>
              </a:spcAft>
              <a:buNone/>
            </a:pPr>
            <a:endParaRPr/>
          </a:p>
          <a:p>
            <a:pPr marL="0" lvl="0" indent="0" algn="l" rtl="0">
              <a:spcBef>
                <a:spcPts val="0"/>
              </a:spcBef>
              <a:spcAft>
                <a:spcPts val="0"/>
              </a:spcAft>
              <a:buNone/>
            </a:pPr>
            <a:r>
              <a:rPr lang="en"/>
              <a:t>The point is not to eliminate the user experience but to increase user satisfaction and productivity. </a:t>
            </a:r>
            <a:endParaRPr/>
          </a:p>
          <a:p>
            <a:pPr marL="0" lvl="0" indent="0" algn="l" rtl="0">
              <a:spcBef>
                <a:spcPts val="0"/>
              </a:spcBef>
              <a:spcAft>
                <a:spcPts val="0"/>
              </a:spcAft>
              <a:buNone/>
            </a:pPr>
            <a:endParaRPr/>
          </a:p>
          <a:p>
            <a:pPr marL="0" lvl="0" indent="0" algn="l" rtl="0">
              <a:spcBef>
                <a:spcPts val="0"/>
              </a:spcBef>
              <a:spcAft>
                <a:spcPts val="0"/>
              </a:spcAft>
              <a:buNone/>
            </a:pPr>
            <a:r>
              <a:rPr lang="en"/>
              <a:t>The user is still in charge of ensuring that all necessary steps and documentation was taken with regards to the construction of the plant. </a:t>
            </a:r>
            <a:endParaRPr/>
          </a:p>
          <a:p>
            <a:pPr marL="0" lvl="0" indent="0" algn="l" rtl="0">
              <a:spcBef>
                <a:spcPts val="0"/>
              </a:spcBef>
              <a:spcAft>
                <a:spcPts val="0"/>
              </a:spcAft>
              <a:buNone/>
            </a:pPr>
            <a:endParaRPr/>
          </a:p>
          <a:p>
            <a:pPr marL="0" lvl="0" indent="0" algn="l" rtl="0">
              <a:spcBef>
                <a:spcPts val="0"/>
              </a:spcBef>
              <a:spcAft>
                <a:spcPts val="0"/>
              </a:spcAft>
              <a:buNone/>
            </a:pPr>
            <a:r>
              <a:rPr lang="en"/>
              <a:t>This does not alleviate risk mitigation measures and further maintenance as those roles aren’t immediately replaceable in high risk processes.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78e208659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78e208659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Control systems could comprise of:</a:t>
            </a:r>
            <a:endParaRPr/>
          </a:p>
          <a:p>
            <a:pPr marL="457200" lvl="0" indent="-298450" algn="l" rtl="0">
              <a:spcBef>
                <a:spcPts val="0"/>
              </a:spcBef>
              <a:spcAft>
                <a:spcPts val="0"/>
              </a:spcAft>
              <a:buSzPts val="1100"/>
              <a:buChar char="-"/>
            </a:pPr>
            <a:r>
              <a:rPr lang="en"/>
              <a:t>Safety showers</a:t>
            </a:r>
            <a:endParaRPr/>
          </a:p>
          <a:p>
            <a:pPr marL="457200" lvl="0" indent="-298450" algn="l" rtl="0">
              <a:spcBef>
                <a:spcPts val="0"/>
              </a:spcBef>
              <a:spcAft>
                <a:spcPts val="0"/>
              </a:spcAft>
              <a:buSzPts val="1100"/>
              <a:buChar char="-"/>
            </a:pPr>
            <a:r>
              <a:rPr lang="en"/>
              <a:t>Waste bins</a:t>
            </a:r>
            <a:endParaRPr/>
          </a:p>
          <a:p>
            <a:pPr marL="457200" lvl="0" indent="-298450" algn="l" rtl="0">
              <a:spcBef>
                <a:spcPts val="0"/>
              </a:spcBef>
              <a:spcAft>
                <a:spcPts val="0"/>
              </a:spcAft>
              <a:buSzPts val="1100"/>
              <a:buChar char="-"/>
            </a:pPr>
            <a:r>
              <a:rPr lang="en"/>
              <a:t>Emission control of volatile organic compounds</a:t>
            </a:r>
            <a:endParaRPr/>
          </a:p>
          <a:p>
            <a:pPr marL="914400" lvl="1" indent="-298450" algn="l" rtl="0">
              <a:spcBef>
                <a:spcPts val="0"/>
              </a:spcBef>
              <a:spcAft>
                <a:spcPts val="0"/>
              </a:spcAft>
              <a:buSzPts val="1100"/>
              <a:buChar char="-"/>
            </a:pPr>
            <a:r>
              <a:rPr lang="en"/>
              <a:t>unit specifications and conditions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78e20865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78e20865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79b0e5b42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79b0e5b42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79b0e5b42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79b0e5b42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579b0e5b42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579b0e5b42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78e208659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78e208659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579b0e5b42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579b0e5b42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79b0e5b42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79b0e5b42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a413b4a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a413b4a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a413b4a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5a413b4a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a413b4a0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a413b4a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a413b4a0d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a413b4a0d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78e208659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78e208659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78e208659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78e208659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78e208659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78e208659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78e208659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78e208659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latin typeface="Cambria"/>
                <a:ea typeface="Cambria"/>
                <a:cs typeface="Cambria"/>
                <a:sym typeface="Cambria"/>
              </a:rPr>
              <a:t>Global Demand for Polyethylene in million tonnes</a:t>
            </a:r>
            <a:endParaRPr sz="1000">
              <a:latin typeface="Cambria"/>
              <a:ea typeface="Cambria"/>
              <a:cs typeface="Cambria"/>
              <a:sym typeface="Cambria"/>
            </a:endParaRPr>
          </a:p>
          <a:p>
            <a:pPr marL="0" lvl="0" indent="0" algn="l" rtl="0">
              <a:lnSpc>
                <a:spcPct val="115000"/>
              </a:lnSpc>
              <a:spcBef>
                <a:spcPts val="0"/>
              </a:spcBef>
              <a:spcAft>
                <a:spcPts val="0"/>
              </a:spcAft>
              <a:buNone/>
            </a:pPr>
            <a:endParaRPr sz="1000">
              <a:latin typeface="Cambria"/>
              <a:ea typeface="Cambria"/>
              <a:cs typeface="Cambria"/>
              <a:sym typeface="Cambria"/>
            </a:endParaRPr>
          </a:p>
          <a:p>
            <a:pPr marL="0" lvl="0" indent="0" algn="l" rtl="0">
              <a:lnSpc>
                <a:spcPct val="115000"/>
              </a:lnSpc>
              <a:spcBef>
                <a:spcPts val="0"/>
              </a:spcBef>
              <a:spcAft>
                <a:spcPts val="0"/>
              </a:spcAft>
              <a:buNone/>
            </a:pPr>
            <a:r>
              <a:rPr lang="en" sz="1000">
                <a:latin typeface="Cambria"/>
                <a:ea typeface="Cambria"/>
                <a:cs typeface="Cambria"/>
                <a:sym typeface="Cambria"/>
              </a:rPr>
              <a:t>The global polyethylene market was last valued at $164 billion and is projected to reach $190 billion by 2022 --&gt; Higher demand met by erection of more PE plants</a:t>
            </a:r>
            <a:endParaRPr sz="1000">
              <a:latin typeface="Cambria"/>
              <a:ea typeface="Cambria"/>
              <a:cs typeface="Cambria"/>
              <a:sym typeface="Cambria"/>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78e208659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78e208659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latin typeface="Cambria"/>
                <a:ea typeface="Cambria"/>
                <a:cs typeface="Cambria"/>
                <a:sym typeface="Cambria"/>
              </a:rPr>
              <a:t>Global Demand for Polyethylene in million tonnes</a:t>
            </a:r>
            <a:endParaRPr sz="1000">
              <a:latin typeface="Cambria"/>
              <a:ea typeface="Cambria"/>
              <a:cs typeface="Cambria"/>
              <a:sym typeface="Cambria"/>
            </a:endParaRPr>
          </a:p>
          <a:p>
            <a:pPr marL="0" lvl="0" indent="0" algn="l" rtl="0">
              <a:lnSpc>
                <a:spcPct val="115000"/>
              </a:lnSpc>
              <a:spcBef>
                <a:spcPts val="0"/>
              </a:spcBef>
              <a:spcAft>
                <a:spcPts val="0"/>
              </a:spcAft>
              <a:buNone/>
            </a:pPr>
            <a:endParaRPr sz="1000">
              <a:latin typeface="Cambria"/>
              <a:ea typeface="Cambria"/>
              <a:cs typeface="Cambria"/>
              <a:sym typeface="Cambria"/>
            </a:endParaRPr>
          </a:p>
          <a:p>
            <a:pPr marL="0" lvl="0" indent="0" algn="l" rtl="0">
              <a:lnSpc>
                <a:spcPct val="115000"/>
              </a:lnSpc>
              <a:spcBef>
                <a:spcPts val="0"/>
              </a:spcBef>
              <a:spcAft>
                <a:spcPts val="0"/>
              </a:spcAft>
              <a:buNone/>
            </a:pPr>
            <a:r>
              <a:rPr lang="en" sz="1000">
                <a:latin typeface="Cambria"/>
                <a:ea typeface="Cambria"/>
                <a:cs typeface="Cambria"/>
                <a:sym typeface="Cambria"/>
              </a:rPr>
              <a:t>The global polyethylene market was last valued at $164 billion and is projected to reach $190 billion by 2022 --&gt; Higher demand met by erection of more PE plants</a:t>
            </a:r>
            <a:endParaRPr sz="1000">
              <a:latin typeface="Cambria"/>
              <a:ea typeface="Cambria"/>
              <a:cs typeface="Cambria"/>
              <a:sym typeface="Cambria"/>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78e208659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78e208659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gas-phase polymerization the ethylene is contacted with solid catalyst material intimately dispersed in an agitated bed of dry polymer powder. Two different methods are used to carry out this reaction</a:t>
            </a:r>
            <a:endParaRPr/>
          </a:p>
          <a:p>
            <a:pPr marL="0" lvl="0" indent="0" algn="l" rtl="0">
              <a:spcBef>
                <a:spcPts val="0"/>
              </a:spcBef>
              <a:spcAft>
                <a:spcPts val="0"/>
              </a:spcAft>
              <a:buNone/>
            </a:pPr>
            <a:endParaRPr/>
          </a:p>
          <a:p>
            <a:pPr marL="0" lvl="0" indent="0" algn="l" rtl="0">
              <a:spcBef>
                <a:spcPts val="0"/>
              </a:spcBef>
              <a:spcAft>
                <a:spcPts val="0"/>
              </a:spcAft>
              <a:buNone/>
            </a:pPr>
            <a:r>
              <a:rPr lang="en"/>
              <a:t>In liquid-phase processes (slurry or suspension) catalyst and polymer particles are suspended in an inert solvent, typically a light or heavy hydrocarbon.</a:t>
            </a:r>
            <a:endParaRPr/>
          </a:p>
          <a:p>
            <a:pPr marL="0" lvl="0" indent="0" algn="l" rtl="0">
              <a:spcBef>
                <a:spcPts val="0"/>
              </a:spcBef>
              <a:spcAft>
                <a:spcPts val="0"/>
              </a:spcAft>
              <a:buNone/>
            </a:pPr>
            <a:endParaRPr/>
          </a:p>
          <a:p>
            <a:pPr marL="0" lvl="0" indent="0" algn="l" rtl="0">
              <a:spcBef>
                <a:spcPts val="0"/>
              </a:spcBef>
              <a:spcAft>
                <a:spcPts val="0"/>
              </a:spcAft>
              <a:buNone/>
            </a:pPr>
            <a:r>
              <a:rPr lang="en"/>
              <a:t>In high pressure processes autoclave or tubular reactors (pressure in excess of 3,000 bar) are used, but the processes are similar, comprising compression, polymerization, pelletizing, and dispatch as major steps. Fresh ethylene enters the reactor and is mixed with the low pressure recycle. After further compression the mixture enters the reactor for polymerization. Oxygen or peroxide may be used as initiators. A tubular reactor typically consists of several hundred meters of jacketed highpressure tubing arranged as a series of straight sections connected by 180° bends. High pressure processes can produce LLDPE homopolymers and vinyl acetate copoymers in addition to the normal range of LDPEs. </a:t>
            </a:r>
            <a:endParaRPr/>
          </a:p>
          <a:p>
            <a:pPr marL="0" lvl="0" indent="0" algn="l" rtl="0">
              <a:spcBef>
                <a:spcPts val="0"/>
              </a:spcBef>
              <a:spcAft>
                <a:spcPts val="0"/>
              </a:spcAft>
              <a:buNone/>
            </a:pPr>
            <a:endParaRPr/>
          </a:p>
          <a:p>
            <a:pPr marL="0" lvl="0" indent="0" algn="l" rtl="0">
              <a:spcBef>
                <a:spcPts val="0"/>
              </a:spcBef>
              <a:spcAft>
                <a:spcPts val="0"/>
              </a:spcAft>
              <a:buNone/>
            </a:pPr>
            <a:r>
              <a:rPr lang="en"/>
              <a:t>Pressure processes which are categorized into the high pressure or a low pressure process</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666666"/>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595308" y="4749892"/>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1" name="Google Shape;11;p2"/>
          <p:cNvPicPr preferRelativeResize="0"/>
          <p:nvPr/>
        </p:nvPicPr>
        <p:blipFill>
          <a:blip r:embed="rId2">
            <a:alphaModFix/>
          </a:blip>
          <a:stretch>
            <a:fillRect/>
          </a:stretch>
        </p:blipFill>
        <p:spPr>
          <a:xfrm>
            <a:off x="8595300" y="-3"/>
            <a:ext cx="548700" cy="39725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chemengonline.com/artificial-intelligence-new-reality-chemical-engineer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emerj.com/ai-sector-overviews/artificial-intelligence-in-oil-and-ga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www.essentialchemicalindustry.org/polymers/polyethene.html"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www.essentialchemicalindustry.org/polymers/polyethene.html"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3"/>
          <p:cNvSpPr txBox="1">
            <a:spLocks noGrp="1"/>
          </p:cNvSpPr>
          <p:nvPr>
            <p:ph type="ctrTitle" idx="4294967295"/>
          </p:nvPr>
        </p:nvSpPr>
        <p:spPr>
          <a:xfrm>
            <a:off x="311700" y="766625"/>
            <a:ext cx="8520600" cy="16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Cambria"/>
                <a:ea typeface="Cambria"/>
                <a:cs typeface="Cambria"/>
                <a:sym typeface="Cambria"/>
              </a:rPr>
              <a:t>An Application of AI in Polyethylene Production Plants</a:t>
            </a:r>
            <a:endParaRPr sz="3600" b="1">
              <a:latin typeface="Cambria"/>
              <a:ea typeface="Cambria"/>
              <a:cs typeface="Cambria"/>
              <a:sym typeface="Cambria"/>
            </a:endParaRPr>
          </a:p>
        </p:txBody>
      </p:sp>
      <p:sp>
        <p:nvSpPr>
          <p:cNvPr id="54" name="Google Shape;54;p13"/>
          <p:cNvSpPr txBox="1">
            <a:spLocks noGrp="1"/>
          </p:cNvSpPr>
          <p:nvPr>
            <p:ph type="subTitle" idx="4294967295"/>
          </p:nvPr>
        </p:nvSpPr>
        <p:spPr>
          <a:xfrm>
            <a:off x="311700" y="3156050"/>
            <a:ext cx="8520600" cy="16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latin typeface="Cambria"/>
                <a:ea typeface="Cambria"/>
                <a:cs typeface="Cambria"/>
                <a:sym typeface="Cambria"/>
              </a:rPr>
              <a:t>Rafael Abbariao</a:t>
            </a:r>
            <a:endParaRPr sz="1400" baseline="30000">
              <a:solidFill>
                <a:srgbClr val="FFFFFF"/>
              </a:solidFill>
              <a:latin typeface="Cambria"/>
              <a:ea typeface="Cambria"/>
              <a:cs typeface="Cambria"/>
              <a:sym typeface="Cambria"/>
            </a:endParaRPr>
          </a:p>
          <a:p>
            <a:pPr marL="0" lvl="0" indent="0" algn="l" rtl="0">
              <a:spcBef>
                <a:spcPts val="1600"/>
              </a:spcBef>
              <a:spcAft>
                <a:spcPts val="0"/>
              </a:spcAft>
              <a:buNone/>
            </a:pPr>
            <a:r>
              <a:rPr lang="en" sz="1400">
                <a:solidFill>
                  <a:srgbClr val="FFFFFF"/>
                </a:solidFill>
                <a:latin typeface="Cambria"/>
                <a:ea typeface="Cambria"/>
                <a:cs typeface="Cambria"/>
                <a:sym typeface="Cambria"/>
              </a:rPr>
              <a:t>Kerlos Saad</a:t>
            </a:r>
            <a:endParaRPr sz="1400" baseline="30000">
              <a:solidFill>
                <a:srgbClr val="FFFFFF"/>
              </a:solidFill>
              <a:latin typeface="Cambria"/>
              <a:ea typeface="Cambria"/>
              <a:cs typeface="Cambria"/>
              <a:sym typeface="Cambria"/>
            </a:endParaRPr>
          </a:p>
          <a:p>
            <a:pPr marL="0" lvl="0" indent="0" algn="l" rtl="0">
              <a:spcBef>
                <a:spcPts val="1600"/>
              </a:spcBef>
              <a:spcAft>
                <a:spcPts val="0"/>
              </a:spcAft>
              <a:buNone/>
            </a:pPr>
            <a:r>
              <a:rPr lang="en" sz="1400">
                <a:solidFill>
                  <a:srgbClr val="FFFFFF"/>
                </a:solidFill>
                <a:latin typeface="Cambria"/>
                <a:ea typeface="Cambria"/>
                <a:cs typeface="Cambria"/>
                <a:sym typeface="Cambria"/>
              </a:rPr>
              <a:t>Meir Weiner</a:t>
            </a:r>
            <a:endParaRPr sz="1400" baseline="30000">
              <a:solidFill>
                <a:srgbClr val="FFFFFF"/>
              </a:solidFill>
              <a:latin typeface="Cambria"/>
              <a:ea typeface="Cambria"/>
              <a:cs typeface="Cambria"/>
              <a:sym typeface="Cambria"/>
            </a:endParaRPr>
          </a:p>
          <a:p>
            <a:pPr marL="0" lvl="0" indent="0" algn="l" rtl="0">
              <a:spcBef>
                <a:spcPts val="1600"/>
              </a:spcBef>
              <a:spcAft>
                <a:spcPts val="0"/>
              </a:spcAft>
              <a:buNone/>
            </a:pPr>
            <a:r>
              <a:rPr lang="en" sz="1400">
                <a:solidFill>
                  <a:srgbClr val="FFFFFF"/>
                </a:solidFill>
                <a:latin typeface="Cambria"/>
                <a:ea typeface="Cambria"/>
                <a:cs typeface="Cambria"/>
                <a:sym typeface="Cambria"/>
              </a:rPr>
              <a:t>Karim Zaky</a:t>
            </a:r>
            <a:endParaRPr sz="1400" baseline="30000">
              <a:solidFill>
                <a:srgbClr val="FFFFFF"/>
              </a:solidFill>
              <a:latin typeface="Cambria"/>
              <a:ea typeface="Cambria"/>
              <a:cs typeface="Cambria"/>
              <a:sym typeface="Cambria"/>
            </a:endParaRPr>
          </a:p>
          <a:p>
            <a:pPr marL="0" lvl="0" indent="0" algn="l" rtl="0">
              <a:spcBef>
                <a:spcPts val="1600"/>
              </a:spcBef>
              <a:spcAft>
                <a:spcPts val="0"/>
              </a:spcAft>
              <a:buNone/>
            </a:pPr>
            <a:endParaRPr sz="1000" b="1">
              <a:solidFill>
                <a:srgbClr val="FFFFFF"/>
              </a:solidFill>
            </a:endParaRPr>
          </a:p>
          <a:p>
            <a:pPr marL="0" lvl="0" indent="0" algn="l" rtl="0">
              <a:spcBef>
                <a:spcPts val="1600"/>
              </a:spcBef>
              <a:spcAft>
                <a:spcPts val="0"/>
              </a:spcAft>
              <a:buNone/>
            </a:pPr>
            <a:endParaRPr sz="1200" baseline="30000">
              <a:solidFill>
                <a:srgbClr val="FFFFFF"/>
              </a:solidFill>
            </a:endParaRPr>
          </a:p>
          <a:p>
            <a:pPr marL="0" lvl="0" indent="0" algn="l" rtl="0">
              <a:spcBef>
                <a:spcPts val="1600"/>
              </a:spcBef>
              <a:spcAft>
                <a:spcPts val="0"/>
              </a:spcAft>
              <a:buNone/>
            </a:pPr>
            <a:r>
              <a:rPr lang="en" sz="1200">
                <a:solidFill>
                  <a:srgbClr val="FFFFFF"/>
                </a:solidFill>
              </a:rPr>
              <a:t>The Grove School of Engineering</a:t>
            </a:r>
            <a:endParaRPr sz="1200">
              <a:solidFill>
                <a:srgbClr val="FFFFFF"/>
              </a:solidFill>
            </a:endParaRPr>
          </a:p>
          <a:p>
            <a:pPr marL="0" lvl="0" indent="0" algn="l" rtl="0">
              <a:spcBef>
                <a:spcPts val="1600"/>
              </a:spcBef>
              <a:spcAft>
                <a:spcPts val="0"/>
              </a:spcAft>
              <a:buNone/>
            </a:pPr>
            <a:r>
              <a:rPr lang="en" sz="1200">
                <a:solidFill>
                  <a:srgbClr val="FFFFFF"/>
                </a:solidFill>
              </a:rPr>
              <a:t>The City College of New York</a:t>
            </a:r>
            <a:endParaRPr sz="1200">
              <a:solidFill>
                <a:srgbClr val="FFFFFF"/>
              </a:solidFill>
            </a:endParaRPr>
          </a:p>
          <a:p>
            <a:pPr marL="0" lvl="0" indent="0" algn="l" rtl="0">
              <a:spcBef>
                <a:spcPts val="1600"/>
              </a:spcBef>
              <a:spcAft>
                <a:spcPts val="0"/>
              </a:spcAft>
              <a:buNone/>
            </a:pPr>
            <a:endParaRPr sz="1200">
              <a:solidFill>
                <a:srgbClr val="FFFFFF"/>
              </a:solidFill>
            </a:endParaRPr>
          </a:p>
          <a:p>
            <a:pPr marL="0" lvl="0" indent="0" algn="l" rtl="0">
              <a:spcBef>
                <a:spcPts val="1600"/>
              </a:spcBef>
              <a:spcAft>
                <a:spcPts val="0"/>
              </a:spcAft>
              <a:buNone/>
            </a:pPr>
            <a:endParaRPr sz="1400" b="1">
              <a:solidFill>
                <a:srgbClr val="FFFFFF"/>
              </a:solidFill>
            </a:endParaRPr>
          </a:p>
          <a:p>
            <a:pPr marL="0" lvl="0" indent="0" algn="l" rtl="0">
              <a:spcBef>
                <a:spcPts val="1600"/>
              </a:spcBef>
              <a:spcAft>
                <a:spcPts val="0"/>
              </a:spcAft>
              <a:buNone/>
            </a:pPr>
            <a:endParaRPr sz="1400" b="1">
              <a:solidFill>
                <a:srgbClr val="FFFFFF"/>
              </a:solidFill>
            </a:endParaRPr>
          </a:p>
          <a:p>
            <a:pPr marL="0" lvl="0" indent="0" algn="l" rtl="0">
              <a:spcBef>
                <a:spcPts val="1600"/>
              </a:spcBef>
              <a:spcAft>
                <a:spcPts val="0"/>
              </a:spcAft>
              <a:buNone/>
            </a:pPr>
            <a:endParaRPr sz="1400" b="1">
              <a:solidFill>
                <a:srgbClr val="FFFFFF"/>
              </a:solidFill>
            </a:endParaRPr>
          </a:p>
          <a:p>
            <a:pPr marL="0" lvl="0" indent="0" algn="l" rtl="0">
              <a:spcBef>
                <a:spcPts val="1600"/>
              </a:spcBef>
              <a:spcAft>
                <a:spcPts val="1600"/>
              </a:spcAft>
              <a:buNone/>
            </a:pPr>
            <a:endParaRPr sz="1400"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p:nvPr/>
        </p:nvSpPr>
        <p:spPr>
          <a:xfrm>
            <a:off x="198225" y="73075"/>
            <a:ext cx="55698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Cambria"/>
                <a:ea typeface="Cambria"/>
                <a:cs typeface="Cambria"/>
                <a:sym typeface="Cambria"/>
              </a:rPr>
              <a:t>Polyethylene Production Process</a:t>
            </a:r>
            <a:endParaRPr sz="3000">
              <a:solidFill>
                <a:schemeClr val="dk1"/>
              </a:solidFill>
              <a:latin typeface="Cambria"/>
              <a:ea typeface="Cambria"/>
              <a:cs typeface="Cambria"/>
              <a:sym typeface="Cambria"/>
            </a:endParaRPr>
          </a:p>
        </p:txBody>
      </p:sp>
      <p:pic>
        <p:nvPicPr>
          <p:cNvPr id="140" name="Google Shape;140;p22"/>
          <p:cNvPicPr preferRelativeResize="0"/>
          <p:nvPr/>
        </p:nvPicPr>
        <p:blipFill>
          <a:blip r:embed="rId3">
            <a:alphaModFix/>
          </a:blip>
          <a:stretch>
            <a:fillRect/>
          </a:stretch>
        </p:blipFill>
        <p:spPr>
          <a:xfrm>
            <a:off x="198225" y="1495425"/>
            <a:ext cx="6293449" cy="2152650"/>
          </a:xfrm>
          <a:prstGeom prst="rect">
            <a:avLst/>
          </a:prstGeom>
          <a:noFill/>
          <a:ln>
            <a:noFill/>
          </a:ln>
        </p:spPr>
      </p:pic>
      <p:sp>
        <p:nvSpPr>
          <p:cNvPr id="141" name="Google Shape;141;p22"/>
          <p:cNvSpPr txBox="1"/>
          <p:nvPr/>
        </p:nvSpPr>
        <p:spPr>
          <a:xfrm>
            <a:off x="6595150" y="1656750"/>
            <a:ext cx="2469900" cy="16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General PE Production Process underpinned by 3 polymerization processes (from left to right):</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Gas-phase polymerization</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b="1">
                <a:solidFill>
                  <a:schemeClr val="dk1"/>
                </a:solidFill>
                <a:latin typeface="Cambria"/>
                <a:ea typeface="Cambria"/>
                <a:cs typeface="Cambria"/>
                <a:sym typeface="Cambria"/>
              </a:rPr>
              <a:t>- High-pressure/</a:t>
            </a:r>
            <a:endParaRPr b="1">
              <a:solidFill>
                <a:schemeClr val="dk1"/>
              </a:solidFill>
              <a:latin typeface="Cambria"/>
              <a:ea typeface="Cambria"/>
              <a:cs typeface="Cambria"/>
              <a:sym typeface="Cambria"/>
            </a:endParaRPr>
          </a:p>
          <a:p>
            <a:pPr marL="0" lvl="0" indent="0" algn="l" rtl="0">
              <a:spcBef>
                <a:spcPts val="0"/>
              </a:spcBef>
              <a:spcAft>
                <a:spcPts val="0"/>
              </a:spcAft>
              <a:buNone/>
            </a:pPr>
            <a:r>
              <a:rPr lang="en" b="1">
                <a:solidFill>
                  <a:schemeClr val="dk1"/>
                </a:solidFill>
                <a:latin typeface="Cambria"/>
                <a:ea typeface="Cambria"/>
                <a:cs typeface="Cambria"/>
                <a:sym typeface="Cambria"/>
              </a:rPr>
              <a:t>  Low-Pressure processes</a:t>
            </a:r>
            <a:endParaRPr b="1">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Liquid-phase polymerization</a:t>
            </a:r>
            <a:endParaRPr>
              <a:solidFill>
                <a:schemeClr val="dk1"/>
              </a:solidFill>
              <a:latin typeface="Cambria"/>
              <a:ea typeface="Cambria"/>
              <a:cs typeface="Cambria"/>
              <a:sym typeface="Cambria"/>
            </a:endParaRPr>
          </a:p>
          <a:p>
            <a:pPr marL="0" lvl="0" indent="0" algn="l" rtl="0">
              <a:spcBef>
                <a:spcPts val="0"/>
              </a:spcBef>
              <a:spcAft>
                <a:spcPts val="0"/>
              </a:spcAft>
              <a:buNone/>
            </a:pPr>
            <a:endParaRPr>
              <a:solidFill>
                <a:schemeClr val="dk1"/>
              </a:solidFill>
              <a:latin typeface="Cambria"/>
              <a:ea typeface="Cambria"/>
              <a:cs typeface="Cambria"/>
              <a:sym typeface="Cambria"/>
            </a:endParaRPr>
          </a:p>
        </p:txBody>
      </p:sp>
      <p:sp>
        <p:nvSpPr>
          <p:cNvPr id="142" name="Google Shape;142;p22"/>
          <p:cNvSpPr txBox="1"/>
          <p:nvPr/>
        </p:nvSpPr>
        <p:spPr>
          <a:xfrm>
            <a:off x="2290550" y="1845750"/>
            <a:ext cx="1717800" cy="1452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p:nvPr/>
        </p:nvSpPr>
        <p:spPr>
          <a:xfrm>
            <a:off x="198225" y="73075"/>
            <a:ext cx="55698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Cambria"/>
                <a:ea typeface="Cambria"/>
                <a:cs typeface="Cambria"/>
                <a:sym typeface="Cambria"/>
              </a:rPr>
              <a:t>Polyethylene Production Process</a:t>
            </a:r>
            <a:endParaRPr sz="3000">
              <a:solidFill>
                <a:schemeClr val="dk1"/>
              </a:solidFill>
              <a:latin typeface="Cambria"/>
              <a:ea typeface="Cambria"/>
              <a:cs typeface="Cambria"/>
              <a:sym typeface="Cambria"/>
            </a:endParaRPr>
          </a:p>
        </p:txBody>
      </p:sp>
      <p:pic>
        <p:nvPicPr>
          <p:cNvPr id="148" name="Google Shape;148;p23"/>
          <p:cNvPicPr preferRelativeResize="0"/>
          <p:nvPr/>
        </p:nvPicPr>
        <p:blipFill>
          <a:blip r:embed="rId3">
            <a:alphaModFix/>
          </a:blip>
          <a:stretch>
            <a:fillRect/>
          </a:stretch>
        </p:blipFill>
        <p:spPr>
          <a:xfrm>
            <a:off x="198225" y="678175"/>
            <a:ext cx="6293449" cy="2152650"/>
          </a:xfrm>
          <a:prstGeom prst="rect">
            <a:avLst/>
          </a:prstGeom>
          <a:noFill/>
          <a:ln>
            <a:noFill/>
          </a:ln>
        </p:spPr>
      </p:pic>
      <p:sp>
        <p:nvSpPr>
          <p:cNvPr id="149" name="Google Shape;149;p23"/>
          <p:cNvSpPr txBox="1"/>
          <p:nvPr/>
        </p:nvSpPr>
        <p:spPr>
          <a:xfrm>
            <a:off x="6539375" y="839500"/>
            <a:ext cx="2469900" cy="16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General PE Production Process underpinned by 3 polymerization processes (from left to right):</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Gas-phase polymerization</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b="1">
                <a:solidFill>
                  <a:schemeClr val="dk1"/>
                </a:solidFill>
                <a:latin typeface="Cambria"/>
                <a:ea typeface="Cambria"/>
                <a:cs typeface="Cambria"/>
                <a:sym typeface="Cambria"/>
              </a:rPr>
              <a:t>- High-pressure/</a:t>
            </a:r>
            <a:endParaRPr b="1">
              <a:solidFill>
                <a:schemeClr val="dk1"/>
              </a:solidFill>
              <a:latin typeface="Cambria"/>
              <a:ea typeface="Cambria"/>
              <a:cs typeface="Cambria"/>
              <a:sym typeface="Cambria"/>
            </a:endParaRPr>
          </a:p>
          <a:p>
            <a:pPr marL="0" lvl="0" indent="0" algn="l" rtl="0">
              <a:spcBef>
                <a:spcPts val="0"/>
              </a:spcBef>
              <a:spcAft>
                <a:spcPts val="0"/>
              </a:spcAft>
              <a:buNone/>
            </a:pPr>
            <a:r>
              <a:rPr lang="en" b="1">
                <a:solidFill>
                  <a:schemeClr val="dk1"/>
                </a:solidFill>
                <a:latin typeface="Cambria"/>
                <a:ea typeface="Cambria"/>
                <a:cs typeface="Cambria"/>
                <a:sym typeface="Cambria"/>
              </a:rPr>
              <a:t>  Low-Pressure processes</a:t>
            </a:r>
            <a:endParaRPr b="1">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Liquid-phase polymerization</a:t>
            </a:r>
            <a:endParaRPr>
              <a:solidFill>
                <a:schemeClr val="dk1"/>
              </a:solidFill>
              <a:latin typeface="Cambria"/>
              <a:ea typeface="Cambria"/>
              <a:cs typeface="Cambria"/>
              <a:sym typeface="Cambria"/>
            </a:endParaRPr>
          </a:p>
        </p:txBody>
      </p:sp>
      <p:sp>
        <p:nvSpPr>
          <p:cNvPr id="150" name="Google Shape;150;p23"/>
          <p:cNvSpPr txBox="1"/>
          <p:nvPr/>
        </p:nvSpPr>
        <p:spPr>
          <a:xfrm>
            <a:off x="2290550" y="1028500"/>
            <a:ext cx="1717800" cy="1452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1" name="Google Shape;151;p23"/>
          <p:cNvPicPr preferRelativeResize="0"/>
          <p:nvPr/>
        </p:nvPicPr>
        <p:blipFill>
          <a:blip r:embed="rId4">
            <a:alphaModFix/>
          </a:blip>
          <a:stretch>
            <a:fillRect/>
          </a:stretch>
        </p:blipFill>
        <p:spPr>
          <a:xfrm>
            <a:off x="394438" y="3058000"/>
            <a:ext cx="5901025" cy="180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p:nvPr/>
        </p:nvSpPr>
        <p:spPr>
          <a:xfrm>
            <a:off x="198225" y="73075"/>
            <a:ext cx="55698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Cambria"/>
                <a:ea typeface="Cambria"/>
                <a:cs typeface="Cambria"/>
                <a:sym typeface="Cambria"/>
              </a:rPr>
              <a:t>Polyethylene Production Process</a:t>
            </a:r>
            <a:endParaRPr sz="3000">
              <a:solidFill>
                <a:schemeClr val="dk1"/>
              </a:solidFill>
              <a:latin typeface="Cambria"/>
              <a:ea typeface="Cambria"/>
              <a:cs typeface="Cambria"/>
              <a:sym typeface="Cambria"/>
            </a:endParaRPr>
          </a:p>
        </p:txBody>
      </p:sp>
      <p:pic>
        <p:nvPicPr>
          <p:cNvPr id="157" name="Google Shape;157;p24"/>
          <p:cNvPicPr preferRelativeResize="0"/>
          <p:nvPr/>
        </p:nvPicPr>
        <p:blipFill>
          <a:blip r:embed="rId3">
            <a:alphaModFix/>
          </a:blip>
          <a:stretch>
            <a:fillRect/>
          </a:stretch>
        </p:blipFill>
        <p:spPr>
          <a:xfrm>
            <a:off x="198237" y="678175"/>
            <a:ext cx="6293449" cy="2152650"/>
          </a:xfrm>
          <a:prstGeom prst="rect">
            <a:avLst/>
          </a:prstGeom>
          <a:noFill/>
          <a:ln>
            <a:noFill/>
          </a:ln>
        </p:spPr>
      </p:pic>
      <p:sp>
        <p:nvSpPr>
          <p:cNvPr id="158" name="Google Shape;158;p24"/>
          <p:cNvSpPr txBox="1"/>
          <p:nvPr/>
        </p:nvSpPr>
        <p:spPr>
          <a:xfrm>
            <a:off x="2290550" y="1028500"/>
            <a:ext cx="1717800" cy="1452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9" name="Google Shape;159;p24"/>
          <p:cNvPicPr preferRelativeResize="0"/>
          <p:nvPr/>
        </p:nvPicPr>
        <p:blipFill>
          <a:blip r:embed="rId4">
            <a:alphaModFix/>
          </a:blip>
          <a:stretch>
            <a:fillRect/>
          </a:stretch>
        </p:blipFill>
        <p:spPr>
          <a:xfrm>
            <a:off x="394450" y="3058025"/>
            <a:ext cx="5901025" cy="1806225"/>
          </a:xfrm>
          <a:prstGeom prst="rect">
            <a:avLst/>
          </a:prstGeom>
          <a:noFill/>
          <a:ln>
            <a:noFill/>
          </a:ln>
        </p:spPr>
      </p:pic>
      <p:sp>
        <p:nvSpPr>
          <p:cNvPr id="160" name="Google Shape;160;p24"/>
          <p:cNvSpPr/>
          <p:nvPr/>
        </p:nvSpPr>
        <p:spPr>
          <a:xfrm>
            <a:off x="703713" y="3462131"/>
            <a:ext cx="385200" cy="200150"/>
          </a:xfrm>
          <a:custGeom>
            <a:avLst/>
            <a:gdLst/>
            <a:ahLst/>
            <a:cxnLst/>
            <a:rect l="l" t="t" r="r" b="b"/>
            <a:pathLst>
              <a:path w="15408" h="8006" extrusionOk="0">
                <a:moveTo>
                  <a:pt x="4991" y="8006"/>
                </a:moveTo>
                <a:cubicBezTo>
                  <a:pt x="8688" y="8006"/>
                  <a:pt x="16423" y="7314"/>
                  <a:pt x="15255" y="3807"/>
                </a:cubicBezTo>
                <a:cubicBezTo>
                  <a:pt x="13679" y="-924"/>
                  <a:pt x="3317" y="-1115"/>
                  <a:pt x="326" y="2874"/>
                </a:cubicBezTo>
                <a:cubicBezTo>
                  <a:pt x="-1514" y="5328"/>
                  <a:pt x="5190" y="7540"/>
                  <a:pt x="8257" y="7540"/>
                </a:cubicBezTo>
              </a:path>
            </a:pathLst>
          </a:custGeom>
          <a:noFill/>
          <a:ln w="19050" cap="flat" cmpd="sng">
            <a:solidFill>
              <a:srgbClr val="FF0000"/>
            </a:solidFill>
            <a:prstDash val="solid"/>
            <a:round/>
            <a:headEnd type="none" w="med" len="med"/>
            <a:tailEnd type="none" w="med" len="med"/>
          </a:ln>
        </p:spPr>
      </p:sp>
      <p:sp>
        <p:nvSpPr>
          <p:cNvPr id="161" name="Google Shape;161;p24"/>
          <p:cNvSpPr txBox="1"/>
          <p:nvPr/>
        </p:nvSpPr>
        <p:spPr>
          <a:xfrm>
            <a:off x="6379800" y="3116175"/>
            <a:ext cx="2469900" cy="6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Initial compression of ethylene feed at </a:t>
            </a:r>
            <a:r>
              <a:rPr lang="en">
                <a:solidFill>
                  <a:srgbClr val="FFFF00"/>
                </a:solidFill>
                <a:latin typeface="Cambria"/>
                <a:ea typeface="Cambria"/>
                <a:cs typeface="Cambria"/>
                <a:sym typeface="Cambria"/>
              </a:rPr>
              <a:t>1500 bar</a:t>
            </a:r>
            <a:endParaRPr>
              <a:solidFill>
                <a:srgbClr val="FFFF00"/>
              </a:solidFill>
              <a:latin typeface="Cambria"/>
              <a:ea typeface="Cambria"/>
              <a:cs typeface="Cambria"/>
              <a:sym typeface="Cambria"/>
            </a:endParaRPr>
          </a:p>
        </p:txBody>
      </p:sp>
      <p:sp>
        <p:nvSpPr>
          <p:cNvPr id="162" name="Google Shape;162;p24"/>
          <p:cNvSpPr txBox="1"/>
          <p:nvPr/>
        </p:nvSpPr>
        <p:spPr>
          <a:xfrm>
            <a:off x="6539375" y="839500"/>
            <a:ext cx="2469900" cy="16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General PE Production Process underpinned by 3 polymerization processes (from left to right):</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Gas-phase polymerization</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b="1">
                <a:solidFill>
                  <a:schemeClr val="dk1"/>
                </a:solidFill>
                <a:latin typeface="Cambria"/>
                <a:ea typeface="Cambria"/>
                <a:cs typeface="Cambria"/>
                <a:sym typeface="Cambria"/>
              </a:rPr>
              <a:t>- High-pressure/</a:t>
            </a:r>
            <a:endParaRPr b="1">
              <a:solidFill>
                <a:schemeClr val="dk1"/>
              </a:solidFill>
              <a:latin typeface="Cambria"/>
              <a:ea typeface="Cambria"/>
              <a:cs typeface="Cambria"/>
              <a:sym typeface="Cambria"/>
            </a:endParaRPr>
          </a:p>
          <a:p>
            <a:pPr marL="0" lvl="0" indent="0" algn="l" rtl="0">
              <a:spcBef>
                <a:spcPts val="0"/>
              </a:spcBef>
              <a:spcAft>
                <a:spcPts val="0"/>
              </a:spcAft>
              <a:buNone/>
            </a:pPr>
            <a:r>
              <a:rPr lang="en" b="1">
                <a:solidFill>
                  <a:schemeClr val="dk1"/>
                </a:solidFill>
                <a:latin typeface="Cambria"/>
                <a:ea typeface="Cambria"/>
                <a:cs typeface="Cambria"/>
                <a:sym typeface="Cambria"/>
              </a:rPr>
              <a:t>  Low-Pressure processes</a:t>
            </a:r>
            <a:endParaRPr b="1">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Liquid-phase polymerization</a:t>
            </a:r>
            <a:endParaRPr>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p:nvPr/>
        </p:nvSpPr>
        <p:spPr>
          <a:xfrm>
            <a:off x="198225" y="73075"/>
            <a:ext cx="55698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Cambria"/>
                <a:ea typeface="Cambria"/>
                <a:cs typeface="Cambria"/>
                <a:sym typeface="Cambria"/>
              </a:rPr>
              <a:t>Polyethylene Production Process</a:t>
            </a:r>
            <a:endParaRPr sz="3000">
              <a:solidFill>
                <a:schemeClr val="dk1"/>
              </a:solidFill>
              <a:latin typeface="Cambria"/>
              <a:ea typeface="Cambria"/>
              <a:cs typeface="Cambria"/>
              <a:sym typeface="Cambria"/>
            </a:endParaRPr>
          </a:p>
        </p:txBody>
      </p:sp>
      <p:pic>
        <p:nvPicPr>
          <p:cNvPr id="168" name="Google Shape;168;p25"/>
          <p:cNvPicPr preferRelativeResize="0"/>
          <p:nvPr/>
        </p:nvPicPr>
        <p:blipFill>
          <a:blip r:embed="rId3">
            <a:alphaModFix/>
          </a:blip>
          <a:stretch>
            <a:fillRect/>
          </a:stretch>
        </p:blipFill>
        <p:spPr>
          <a:xfrm>
            <a:off x="198237" y="678175"/>
            <a:ext cx="6293449" cy="2152650"/>
          </a:xfrm>
          <a:prstGeom prst="rect">
            <a:avLst/>
          </a:prstGeom>
          <a:noFill/>
          <a:ln>
            <a:noFill/>
          </a:ln>
        </p:spPr>
      </p:pic>
      <p:sp>
        <p:nvSpPr>
          <p:cNvPr id="169" name="Google Shape;169;p25"/>
          <p:cNvSpPr txBox="1"/>
          <p:nvPr/>
        </p:nvSpPr>
        <p:spPr>
          <a:xfrm>
            <a:off x="2290550" y="1028500"/>
            <a:ext cx="1717800" cy="1452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70" name="Google Shape;170;p25"/>
          <p:cNvPicPr preferRelativeResize="0"/>
          <p:nvPr/>
        </p:nvPicPr>
        <p:blipFill>
          <a:blip r:embed="rId4">
            <a:alphaModFix/>
          </a:blip>
          <a:stretch>
            <a:fillRect/>
          </a:stretch>
        </p:blipFill>
        <p:spPr>
          <a:xfrm>
            <a:off x="394450" y="3058025"/>
            <a:ext cx="5901025" cy="1806225"/>
          </a:xfrm>
          <a:prstGeom prst="rect">
            <a:avLst/>
          </a:prstGeom>
          <a:noFill/>
          <a:ln>
            <a:noFill/>
          </a:ln>
        </p:spPr>
      </p:pic>
      <p:sp>
        <p:nvSpPr>
          <p:cNvPr id="171" name="Google Shape;171;p25"/>
          <p:cNvSpPr/>
          <p:nvPr/>
        </p:nvSpPr>
        <p:spPr>
          <a:xfrm>
            <a:off x="1611388" y="3287581"/>
            <a:ext cx="385200" cy="200150"/>
          </a:xfrm>
          <a:custGeom>
            <a:avLst/>
            <a:gdLst/>
            <a:ahLst/>
            <a:cxnLst/>
            <a:rect l="l" t="t" r="r" b="b"/>
            <a:pathLst>
              <a:path w="15408" h="8006" extrusionOk="0">
                <a:moveTo>
                  <a:pt x="4991" y="8006"/>
                </a:moveTo>
                <a:cubicBezTo>
                  <a:pt x="8688" y="8006"/>
                  <a:pt x="16423" y="7314"/>
                  <a:pt x="15255" y="3807"/>
                </a:cubicBezTo>
                <a:cubicBezTo>
                  <a:pt x="13679" y="-924"/>
                  <a:pt x="3317" y="-1115"/>
                  <a:pt x="326" y="2874"/>
                </a:cubicBezTo>
                <a:cubicBezTo>
                  <a:pt x="-1514" y="5328"/>
                  <a:pt x="5190" y="7540"/>
                  <a:pt x="8257" y="7540"/>
                </a:cubicBezTo>
              </a:path>
            </a:pathLst>
          </a:custGeom>
          <a:noFill/>
          <a:ln w="19050" cap="flat" cmpd="sng">
            <a:solidFill>
              <a:srgbClr val="FF0000"/>
            </a:solidFill>
            <a:prstDash val="solid"/>
            <a:round/>
            <a:headEnd type="none" w="med" len="med"/>
            <a:tailEnd type="none" w="med" len="med"/>
          </a:ln>
        </p:spPr>
      </p:sp>
      <p:sp>
        <p:nvSpPr>
          <p:cNvPr id="172" name="Google Shape;172;p25"/>
          <p:cNvSpPr txBox="1"/>
          <p:nvPr/>
        </p:nvSpPr>
        <p:spPr>
          <a:xfrm>
            <a:off x="6379800" y="3116175"/>
            <a:ext cx="2469900" cy="6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Initial compression of ethylene feed at </a:t>
            </a:r>
            <a:r>
              <a:rPr lang="en">
                <a:solidFill>
                  <a:srgbClr val="FFFF00"/>
                </a:solidFill>
                <a:latin typeface="Cambria"/>
                <a:ea typeface="Cambria"/>
                <a:cs typeface="Cambria"/>
                <a:sym typeface="Cambria"/>
              </a:rPr>
              <a:t>1500 bar </a:t>
            </a:r>
            <a:r>
              <a:rPr lang="en">
                <a:solidFill>
                  <a:schemeClr val="dk1"/>
                </a:solidFill>
                <a:latin typeface="Cambria"/>
                <a:ea typeface="Cambria"/>
                <a:cs typeface="Cambria"/>
                <a:sym typeface="Cambria"/>
              </a:rPr>
              <a:t>followed by…</a:t>
            </a:r>
            <a:endParaRPr>
              <a:solidFill>
                <a:schemeClr val="dk1"/>
              </a:solidFill>
              <a:latin typeface="Cambria"/>
              <a:ea typeface="Cambria"/>
              <a:cs typeface="Cambria"/>
              <a:sym typeface="Cambria"/>
            </a:endParaRPr>
          </a:p>
          <a:p>
            <a:pPr marL="0" lvl="0" indent="0" algn="l" rtl="0">
              <a:spcBef>
                <a:spcPts val="0"/>
              </a:spcBef>
              <a:spcAft>
                <a:spcPts val="0"/>
              </a:spcAft>
              <a:buNone/>
            </a:pP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Further compression to compensate for pressure loss in </a:t>
            </a:r>
            <a:r>
              <a:rPr lang="en" u="sng">
                <a:solidFill>
                  <a:schemeClr val="dk1"/>
                </a:solidFill>
                <a:latin typeface="Cambria"/>
                <a:ea typeface="Cambria"/>
                <a:cs typeface="Cambria"/>
                <a:sym typeface="Cambria"/>
              </a:rPr>
              <a:t>recycle stream</a:t>
            </a:r>
            <a:r>
              <a:rPr lang="en">
                <a:solidFill>
                  <a:schemeClr val="dk1"/>
                </a:solidFill>
                <a:latin typeface="Cambria"/>
                <a:ea typeface="Cambria"/>
                <a:cs typeface="Cambria"/>
                <a:sym typeface="Cambria"/>
              </a:rPr>
              <a:t> at </a:t>
            </a:r>
            <a:r>
              <a:rPr lang="en">
                <a:solidFill>
                  <a:srgbClr val="FFFF00"/>
                </a:solidFill>
                <a:latin typeface="Cambria"/>
                <a:ea typeface="Cambria"/>
                <a:cs typeface="Cambria"/>
                <a:sym typeface="Cambria"/>
              </a:rPr>
              <a:t>2000 bar</a:t>
            </a:r>
            <a:endParaRPr>
              <a:solidFill>
                <a:srgbClr val="FFFF00"/>
              </a:solidFill>
              <a:latin typeface="Cambria"/>
              <a:ea typeface="Cambria"/>
              <a:cs typeface="Cambria"/>
              <a:sym typeface="Cambria"/>
            </a:endParaRPr>
          </a:p>
        </p:txBody>
      </p:sp>
      <p:cxnSp>
        <p:nvCxnSpPr>
          <p:cNvPr id="173" name="Google Shape;173;p25"/>
          <p:cNvCxnSpPr/>
          <p:nvPr/>
        </p:nvCxnSpPr>
        <p:spPr>
          <a:xfrm rot="10800000">
            <a:off x="1396275" y="3991600"/>
            <a:ext cx="5504400" cy="744600"/>
          </a:xfrm>
          <a:prstGeom prst="straightConnector1">
            <a:avLst/>
          </a:prstGeom>
          <a:noFill/>
          <a:ln w="19050" cap="flat" cmpd="sng">
            <a:solidFill>
              <a:srgbClr val="FF0000"/>
            </a:solidFill>
            <a:prstDash val="solid"/>
            <a:round/>
            <a:headEnd type="none" w="med" len="med"/>
            <a:tailEnd type="triangle" w="med" len="med"/>
          </a:ln>
        </p:spPr>
      </p:cxnSp>
      <p:sp>
        <p:nvSpPr>
          <p:cNvPr id="174" name="Google Shape;174;p25"/>
          <p:cNvSpPr txBox="1"/>
          <p:nvPr/>
        </p:nvSpPr>
        <p:spPr>
          <a:xfrm>
            <a:off x="6539375" y="839500"/>
            <a:ext cx="2469900" cy="16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General PE Production Process underpinned by 3 polymerization processes (from left to right):</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Gas-phase polymerization</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b="1">
                <a:solidFill>
                  <a:schemeClr val="dk1"/>
                </a:solidFill>
                <a:latin typeface="Cambria"/>
                <a:ea typeface="Cambria"/>
                <a:cs typeface="Cambria"/>
                <a:sym typeface="Cambria"/>
              </a:rPr>
              <a:t>- High-pressure/</a:t>
            </a:r>
            <a:endParaRPr b="1">
              <a:solidFill>
                <a:schemeClr val="dk1"/>
              </a:solidFill>
              <a:latin typeface="Cambria"/>
              <a:ea typeface="Cambria"/>
              <a:cs typeface="Cambria"/>
              <a:sym typeface="Cambria"/>
            </a:endParaRPr>
          </a:p>
          <a:p>
            <a:pPr marL="0" lvl="0" indent="0" algn="l" rtl="0">
              <a:spcBef>
                <a:spcPts val="0"/>
              </a:spcBef>
              <a:spcAft>
                <a:spcPts val="0"/>
              </a:spcAft>
              <a:buNone/>
            </a:pPr>
            <a:r>
              <a:rPr lang="en" b="1">
                <a:solidFill>
                  <a:schemeClr val="dk1"/>
                </a:solidFill>
                <a:latin typeface="Cambria"/>
                <a:ea typeface="Cambria"/>
                <a:cs typeface="Cambria"/>
                <a:sym typeface="Cambria"/>
              </a:rPr>
              <a:t>  Low-Pressure processes</a:t>
            </a:r>
            <a:endParaRPr b="1">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Liquid-phase polymerization</a:t>
            </a:r>
            <a:endParaRPr>
              <a:solidFill>
                <a:schemeClr val="dk1"/>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p:nvPr/>
        </p:nvSpPr>
        <p:spPr>
          <a:xfrm>
            <a:off x="198225" y="73075"/>
            <a:ext cx="55698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Cambria"/>
                <a:ea typeface="Cambria"/>
                <a:cs typeface="Cambria"/>
                <a:sym typeface="Cambria"/>
              </a:rPr>
              <a:t>Polyethylene Production Process</a:t>
            </a:r>
            <a:endParaRPr sz="3000">
              <a:solidFill>
                <a:schemeClr val="dk1"/>
              </a:solidFill>
              <a:latin typeface="Cambria"/>
              <a:ea typeface="Cambria"/>
              <a:cs typeface="Cambria"/>
              <a:sym typeface="Cambria"/>
            </a:endParaRPr>
          </a:p>
        </p:txBody>
      </p:sp>
      <p:pic>
        <p:nvPicPr>
          <p:cNvPr id="180" name="Google Shape;180;p26"/>
          <p:cNvPicPr preferRelativeResize="0"/>
          <p:nvPr/>
        </p:nvPicPr>
        <p:blipFill>
          <a:blip r:embed="rId3">
            <a:alphaModFix/>
          </a:blip>
          <a:stretch>
            <a:fillRect/>
          </a:stretch>
        </p:blipFill>
        <p:spPr>
          <a:xfrm>
            <a:off x="198225" y="678175"/>
            <a:ext cx="6293449" cy="2152650"/>
          </a:xfrm>
          <a:prstGeom prst="rect">
            <a:avLst/>
          </a:prstGeom>
          <a:noFill/>
          <a:ln>
            <a:noFill/>
          </a:ln>
        </p:spPr>
      </p:pic>
      <p:sp>
        <p:nvSpPr>
          <p:cNvPr id="181" name="Google Shape;181;p26"/>
          <p:cNvSpPr txBox="1"/>
          <p:nvPr/>
        </p:nvSpPr>
        <p:spPr>
          <a:xfrm>
            <a:off x="6539375" y="839500"/>
            <a:ext cx="2469900" cy="16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General PE Production Process underpinned by 3 polymerization processes (from left to right):</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Gas-phase polymerization</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b="1">
                <a:solidFill>
                  <a:schemeClr val="dk1"/>
                </a:solidFill>
                <a:latin typeface="Cambria"/>
                <a:ea typeface="Cambria"/>
                <a:cs typeface="Cambria"/>
                <a:sym typeface="Cambria"/>
              </a:rPr>
              <a:t>- High-pressure/</a:t>
            </a:r>
            <a:endParaRPr b="1">
              <a:solidFill>
                <a:schemeClr val="dk1"/>
              </a:solidFill>
              <a:latin typeface="Cambria"/>
              <a:ea typeface="Cambria"/>
              <a:cs typeface="Cambria"/>
              <a:sym typeface="Cambria"/>
            </a:endParaRPr>
          </a:p>
          <a:p>
            <a:pPr marL="0" lvl="0" indent="0" algn="l" rtl="0">
              <a:spcBef>
                <a:spcPts val="0"/>
              </a:spcBef>
              <a:spcAft>
                <a:spcPts val="0"/>
              </a:spcAft>
              <a:buNone/>
            </a:pPr>
            <a:r>
              <a:rPr lang="en" b="1">
                <a:solidFill>
                  <a:schemeClr val="dk1"/>
                </a:solidFill>
                <a:latin typeface="Cambria"/>
                <a:ea typeface="Cambria"/>
                <a:cs typeface="Cambria"/>
                <a:sym typeface="Cambria"/>
              </a:rPr>
              <a:t>  Low-Pressure processes</a:t>
            </a:r>
            <a:endParaRPr b="1">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Liquid-phase polymerization</a:t>
            </a:r>
            <a:endParaRPr>
              <a:solidFill>
                <a:schemeClr val="dk1"/>
              </a:solidFill>
              <a:latin typeface="Cambria"/>
              <a:ea typeface="Cambria"/>
              <a:cs typeface="Cambria"/>
              <a:sym typeface="Cambria"/>
            </a:endParaRPr>
          </a:p>
        </p:txBody>
      </p:sp>
      <p:sp>
        <p:nvSpPr>
          <p:cNvPr id="182" name="Google Shape;182;p26"/>
          <p:cNvSpPr txBox="1"/>
          <p:nvPr/>
        </p:nvSpPr>
        <p:spPr>
          <a:xfrm>
            <a:off x="2290550" y="1028500"/>
            <a:ext cx="1717800" cy="1452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83" name="Google Shape;183;p26"/>
          <p:cNvPicPr preferRelativeResize="0"/>
          <p:nvPr/>
        </p:nvPicPr>
        <p:blipFill>
          <a:blip r:embed="rId4">
            <a:alphaModFix/>
          </a:blip>
          <a:stretch>
            <a:fillRect/>
          </a:stretch>
        </p:blipFill>
        <p:spPr>
          <a:xfrm>
            <a:off x="394438" y="3058000"/>
            <a:ext cx="5901025" cy="1806225"/>
          </a:xfrm>
          <a:prstGeom prst="rect">
            <a:avLst/>
          </a:prstGeom>
          <a:noFill/>
          <a:ln>
            <a:noFill/>
          </a:ln>
        </p:spPr>
      </p:pic>
      <p:sp>
        <p:nvSpPr>
          <p:cNvPr id="184" name="Google Shape;184;p26"/>
          <p:cNvSpPr/>
          <p:nvPr/>
        </p:nvSpPr>
        <p:spPr>
          <a:xfrm>
            <a:off x="2476501" y="3515841"/>
            <a:ext cx="2331724" cy="416936"/>
          </a:xfrm>
          <a:custGeom>
            <a:avLst/>
            <a:gdLst/>
            <a:ahLst/>
            <a:cxnLst/>
            <a:rect l="l" t="t" r="r" b="b"/>
            <a:pathLst>
              <a:path w="69083" h="23453" extrusionOk="0">
                <a:moveTo>
                  <a:pt x="21257" y="22652"/>
                </a:moveTo>
                <a:cubicBezTo>
                  <a:pt x="37078" y="24913"/>
                  <a:pt x="77630" y="21902"/>
                  <a:pt x="67399" y="9624"/>
                </a:cubicBezTo>
                <a:cubicBezTo>
                  <a:pt x="65327" y="7137"/>
                  <a:pt x="61821" y="6187"/>
                  <a:pt x="58713" y="5281"/>
                </a:cubicBezTo>
                <a:cubicBezTo>
                  <a:pt x="44055" y="1006"/>
                  <a:pt x="28205" y="-1384"/>
                  <a:pt x="13114" y="938"/>
                </a:cubicBezTo>
                <a:cubicBezTo>
                  <a:pt x="8759" y="1608"/>
                  <a:pt x="3745" y="2166"/>
                  <a:pt x="629" y="5281"/>
                </a:cubicBezTo>
                <a:cubicBezTo>
                  <a:pt x="-426" y="6336"/>
                  <a:pt x="222" y="9624"/>
                  <a:pt x="1714" y="9624"/>
                </a:cubicBezTo>
              </a:path>
            </a:pathLst>
          </a:custGeom>
          <a:noFill/>
          <a:ln w="28575" cap="flat" cmpd="sng">
            <a:solidFill>
              <a:srgbClr val="FF0000"/>
            </a:solidFill>
            <a:prstDash val="solid"/>
            <a:round/>
            <a:headEnd type="none" w="med" len="med"/>
            <a:tailEnd type="none" w="med" len="med"/>
          </a:ln>
        </p:spPr>
      </p:sp>
      <p:sp>
        <p:nvSpPr>
          <p:cNvPr id="185" name="Google Shape;185;p26"/>
          <p:cNvSpPr txBox="1"/>
          <p:nvPr/>
        </p:nvSpPr>
        <p:spPr>
          <a:xfrm>
            <a:off x="6434125" y="3409263"/>
            <a:ext cx="2469900" cy="11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Autoclave or tubular reactors wherein polymerization occurs can be operated in excess pressures of </a:t>
            </a:r>
            <a:r>
              <a:rPr lang="en">
                <a:solidFill>
                  <a:srgbClr val="FFFF00"/>
                </a:solidFill>
                <a:latin typeface="Cambria"/>
                <a:ea typeface="Cambria"/>
                <a:cs typeface="Cambria"/>
                <a:sym typeface="Cambria"/>
              </a:rPr>
              <a:t>3000 bar</a:t>
            </a:r>
            <a:endParaRPr>
              <a:solidFill>
                <a:srgbClr val="FFFF00"/>
              </a:solidFill>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p:nvPr/>
        </p:nvSpPr>
        <p:spPr>
          <a:xfrm>
            <a:off x="198225" y="73075"/>
            <a:ext cx="55698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Cambria"/>
                <a:ea typeface="Cambria"/>
                <a:cs typeface="Cambria"/>
                <a:sym typeface="Cambria"/>
              </a:rPr>
              <a:t>Polyethylene Production Process</a:t>
            </a:r>
            <a:endParaRPr sz="3000">
              <a:solidFill>
                <a:schemeClr val="dk1"/>
              </a:solidFill>
              <a:latin typeface="Cambria"/>
              <a:ea typeface="Cambria"/>
              <a:cs typeface="Cambria"/>
              <a:sym typeface="Cambria"/>
            </a:endParaRPr>
          </a:p>
        </p:txBody>
      </p:sp>
      <p:sp>
        <p:nvSpPr>
          <p:cNvPr id="191" name="Google Shape;191;p27"/>
          <p:cNvSpPr txBox="1"/>
          <p:nvPr/>
        </p:nvSpPr>
        <p:spPr>
          <a:xfrm>
            <a:off x="319475" y="1201052"/>
            <a:ext cx="3352500" cy="27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Cambria"/>
                <a:ea typeface="Cambria"/>
                <a:cs typeface="Cambria"/>
                <a:sym typeface="Cambria"/>
              </a:rPr>
              <a:t>PE resins are classified by density</a:t>
            </a:r>
            <a:endParaRPr sz="1500">
              <a:solidFill>
                <a:schemeClr val="dk1"/>
              </a:solidFill>
              <a:latin typeface="Cambria"/>
              <a:ea typeface="Cambria"/>
              <a:cs typeface="Cambria"/>
              <a:sym typeface="Cambria"/>
            </a:endParaRPr>
          </a:p>
          <a:p>
            <a:pPr marL="0" lvl="0" indent="0" algn="l" rtl="0">
              <a:spcBef>
                <a:spcPts val="0"/>
              </a:spcBef>
              <a:spcAft>
                <a:spcPts val="0"/>
              </a:spcAft>
              <a:buNone/>
            </a:pPr>
            <a:r>
              <a:rPr lang="en" sz="1500">
                <a:solidFill>
                  <a:schemeClr val="dk1"/>
                </a:solidFill>
                <a:latin typeface="Cambria"/>
                <a:ea typeface="Cambria"/>
                <a:cs typeface="Cambria"/>
                <a:sym typeface="Cambria"/>
              </a:rPr>
              <a:t>- </a:t>
            </a:r>
            <a:r>
              <a:rPr lang="en" sz="1500" b="1">
                <a:solidFill>
                  <a:schemeClr val="dk1"/>
                </a:solidFill>
                <a:latin typeface="Cambria"/>
                <a:ea typeface="Cambria"/>
                <a:cs typeface="Cambria"/>
                <a:sym typeface="Cambria"/>
              </a:rPr>
              <a:t>HDPE: H</a:t>
            </a:r>
            <a:r>
              <a:rPr lang="en" sz="1500">
                <a:solidFill>
                  <a:schemeClr val="dk1"/>
                </a:solidFill>
                <a:latin typeface="Cambria"/>
                <a:ea typeface="Cambria"/>
                <a:cs typeface="Cambria"/>
                <a:sym typeface="Cambria"/>
              </a:rPr>
              <a:t>igh </a:t>
            </a:r>
            <a:r>
              <a:rPr lang="en" sz="1500" b="1">
                <a:solidFill>
                  <a:schemeClr val="dk1"/>
                </a:solidFill>
                <a:latin typeface="Cambria"/>
                <a:ea typeface="Cambria"/>
                <a:cs typeface="Cambria"/>
                <a:sym typeface="Cambria"/>
              </a:rPr>
              <a:t>D</a:t>
            </a:r>
            <a:r>
              <a:rPr lang="en" sz="1500">
                <a:solidFill>
                  <a:schemeClr val="dk1"/>
                </a:solidFill>
                <a:latin typeface="Cambria"/>
                <a:ea typeface="Cambria"/>
                <a:cs typeface="Cambria"/>
                <a:sym typeface="Cambria"/>
              </a:rPr>
              <a:t>ensity </a:t>
            </a:r>
            <a:r>
              <a:rPr lang="en" sz="1500" b="1">
                <a:solidFill>
                  <a:schemeClr val="dk1"/>
                </a:solidFill>
                <a:latin typeface="Cambria"/>
                <a:ea typeface="Cambria"/>
                <a:cs typeface="Cambria"/>
                <a:sym typeface="Cambria"/>
              </a:rPr>
              <a:t>P</a:t>
            </a:r>
            <a:r>
              <a:rPr lang="en" sz="1500">
                <a:solidFill>
                  <a:schemeClr val="dk1"/>
                </a:solidFill>
                <a:latin typeface="Cambria"/>
                <a:ea typeface="Cambria"/>
                <a:cs typeface="Cambria"/>
                <a:sym typeface="Cambria"/>
              </a:rPr>
              <a:t>oly</a:t>
            </a:r>
            <a:r>
              <a:rPr lang="en" sz="1500" b="1">
                <a:solidFill>
                  <a:schemeClr val="dk1"/>
                </a:solidFill>
                <a:latin typeface="Cambria"/>
                <a:ea typeface="Cambria"/>
                <a:cs typeface="Cambria"/>
                <a:sym typeface="Cambria"/>
              </a:rPr>
              <a:t>E</a:t>
            </a:r>
            <a:r>
              <a:rPr lang="en" sz="1500">
                <a:solidFill>
                  <a:schemeClr val="dk1"/>
                </a:solidFill>
                <a:latin typeface="Cambria"/>
                <a:ea typeface="Cambria"/>
                <a:cs typeface="Cambria"/>
                <a:sym typeface="Cambria"/>
              </a:rPr>
              <a:t>thylene has near to no branching and stronger intermolecular forces</a:t>
            </a:r>
            <a:endParaRPr sz="1500">
              <a:solidFill>
                <a:schemeClr val="dk1"/>
              </a:solidFill>
              <a:latin typeface="Cambria"/>
              <a:ea typeface="Cambria"/>
              <a:cs typeface="Cambria"/>
              <a:sym typeface="Cambria"/>
            </a:endParaRPr>
          </a:p>
          <a:p>
            <a:pPr marL="0" lvl="0" indent="0" algn="l" rtl="0">
              <a:spcBef>
                <a:spcPts val="0"/>
              </a:spcBef>
              <a:spcAft>
                <a:spcPts val="0"/>
              </a:spcAft>
              <a:buNone/>
            </a:pPr>
            <a:r>
              <a:rPr lang="en" sz="1500">
                <a:solidFill>
                  <a:schemeClr val="dk1"/>
                </a:solidFill>
                <a:latin typeface="Cambria"/>
                <a:ea typeface="Cambria"/>
                <a:cs typeface="Cambria"/>
                <a:sym typeface="Cambria"/>
              </a:rPr>
              <a:t>- </a:t>
            </a:r>
            <a:r>
              <a:rPr lang="en" sz="1500" b="1">
                <a:solidFill>
                  <a:schemeClr val="dk1"/>
                </a:solidFill>
                <a:latin typeface="Cambria"/>
                <a:ea typeface="Cambria"/>
                <a:cs typeface="Cambria"/>
                <a:sym typeface="Cambria"/>
              </a:rPr>
              <a:t>LDPE: L</a:t>
            </a:r>
            <a:r>
              <a:rPr lang="en" sz="1500">
                <a:solidFill>
                  <a:schemeClr val="dk1"/>
                </a:solidFill>
                <a:latin typeface="Cambria"/>
                <a:ea typeface="Cambria"/>
                <a:cs typeface="Cambria"/>
                <a:sym typeface="Cambria"/>
              </a:rPr>
              <a:t>ow </a:t>
            </a:r>
            <a:r>
              <a:rPr lang="en" sz="1500" b="1">
                <a:solidFill>
                  <a:schemeClr val="dk1"/>
                </a:solidFill>
                <a:latin typeface="Cambria"/>
                <a:ea typeface="Cambria"/>
                <a:cs typeface="Cambria"/>
                <a:sym typeface="Cambria"/>
              </a:rPr>
              <a:t>D</a:t>
            </a:r>
            <a:r>
              <a:rPr lang="en" sz="1500">
                <a:solidFill>
                  <a:schemeClr val="dk1"/>
                </a:solidFill>
                <a:latin typeface="Cambria"/>
                <a:ea typeface="Cambria"/>
                <a:cs typeface="Cambria"/>
                <a:sym typeface="Cambria"/>
              </a:rPr>
              <a:t>ensity </a:t>
            </a:r>
            <a:r>
              <a:rPr lang="en" sz="1500" b="1">
                <a:solidFill>
                  <a:schemeClr val="dk1"/>
                </a:solidFill>
                <a:latin typeface="Cambria"/>
                <a:ea typeface="Cambria"/>
                <a:cs typeface="Cambria"/>
                <a:sym typeface="Cambria"/>
              </a:rPr>
              <a:t>P</a:t>
            </a:r>
            <a:r>
              <a:rPr lang="en" sz="1500">
                <a:solidFill>
                  <a:schemeClr val="dk1"/>
                </a:solidFill>
                <a:latin typeface="Cambria"/>
                <a:ea typeface="Cambria"/>
                <a:cs typeface="Cambria"/>
                <a:sym typeface="Cambria"/>
              </a:rPr>
              <a:t>oly</a:t>
            </a:r>
            <a:r>
              <a:rPr lang="en" sz="1500" b="1">
                <a:solidFill>
                  <a:schemeClr val="dk1"/>
                </a:solidFill>
                <a:latin typeface="Cambria"/>
                <a:ea typeface="Cambria"/>
                <a:cs typeface="Cambria"/>
                <a:sym typeface="Cambria"/>
              </a:rPr>
              <a:t>E</a:t>
            </a:r>
            <a:r>
              <a:rPr lang="en" sz="1500">
                <a:solidFill>
                  <a:schemeClr val="dk1"/>
                </a:solidFill>
                <a:latin typeface="Cambria"/>
                <a:ea typeface="Cambria"/>
                <a:cs typeface="Cambria"/>
                <a:sym typeface="Cambria"/>
              </a:rPr>
              <a:t>thylene has random long branching with branches on branches</a:t>
            </a:r>
            <a:endParaRPr sz="1500">
              <a:solidFill>
                <a:schemeClr val="dk1"/>
              </a:solidFill>
              <a:latin typeface="Cambria"/>
              <a:ea typeface="Cambria"/>
              <a:cs typeface="Cambria"/>
              <a:sym typeface="Cambria"/>
            </a:endParaRPr>
          </a:p>
          <a:p>
            <a:pPr marL="0" lvl="0" indent="0" algn="l" rtl="0">
              <a:spcBef>
                <a:spcPts val="0"/>
              </a:spcBef>
              <a:spcAft>
                <a:spcPts val="0"/>
              </a:spcAft>
              <a:buNone/>
            </a:pPr>
            <a:r>
              <a:rPr lang="en" sz="1500">
                <a:solidFill>
                  <a:schemeClr val="dk1"/>
                </a:solidFill>
                <a:latin typeface="Cambria"/>
                <a:ea typeface="Cambria"/>
                <a:cs typeface="Cambria"/>
                <a:sym typeface="Cambria"/>
              </a:rPr>
              <a:t>- </a:t>
            </a:r>
            <a:r>
              <a:rPr lang="en" sz="1500" b="1">
                <a:solidFill>
                  <a:schemeClr val="dk1"/>
                </a:solidFill>
                <a:latin typeface="Cambria"/>
                <a:ea typeface="Cambria"/>
                <a:cs typeface="Cambria"/>
                <a:sym typeface="Cambria"/>
              </a:rPr>
              <a:t>LLDPE: L</a:t>
            </a:r>
            <a:r>
              <a:rPr lang="en" sz="1500">
                <a:solidFill>
                  <a:schemeClr val="dk1"/>
                </a:solidFill>
                <a:latin typeface="Cambria"/>
                <a:ea typeface="Cambria"/>
                <a:cs typeface="Cambria"/>
                <a:sym typeface="Cambria"/>
              </a:rPr>
              <a:t>inear </a:t>
            </a:r>
            <a:r>
              <a:rPr lang="en" sz="1500" b="1">
                <a:solidFill>
                  <a:schemeClr val="dk1"/>
                </a:solidFill>
                <a:latin typeface="Cambria"/>
                <a:ea typeface="Cambria"/>
                <a:cs typeface="Cambria"/>
                <a:sym typeface="Cambria"/>
              </a:rPr>
              <a:t>L</a:t>
            </a:r>
            <a:r>
              <a:rPr lang="en" sz="1500">
                <a:solidFill>
                  <a:schemeClr val="dk1"/>
                </a:solidFill>
                <a:latin typeface="Cambria"/>
                <a:ea typeface="Cambria"/>
                <a:cs typeface="Cambria"/>
                <a:sym typeface="Cambria"/>
              </a:rPr>
              <a:t>ow </a:t>
            </a:r>
            <a:r>
              <a:rPr lang="en" sz="1500" b="1">
                <a:solidFill>
                  <a:schemeClr val="dk1"/>
                </a:solidFill>
                <a:latin typeface="Cambria"/>
                <a:ea typeface="Cambria"/>
                <a:cs typeface="Cambria"/>
                <a:sym typeface="Cambria"/>
              </a:rPr>
              <a:t>D</a:t>
            </a:r>
            <a:r>
              <a:rPr lang="en" sz="1500">
                <a:solidFill>
                  <a:schemeClr val="dk1"/>
                </a:solidFill>
                <a:latin typeface="Cambria"/>
                <a:ea typeface="Cambria"/>
                <a:cs typeface="Cambria"/>
                <a:sym typeface="Cambria"/>
              </a:rPr>
              <a:t>ensity </a:t>
            </a:r>
            <a:r>
              <a:rPr lang="en" sz="1500" b="1">
                <a:solidFill>
                  <a:schemeClr val="dk1"/>
                </a:solidFill>
                <a:latin typeface="Cambria"/>
                <a:ea typeface="Cambria"/>
                <a:cs typeface="Cambria"/>
                <a:sym typeface="Cambria"/>
              </a:rPr>
              <a:t>P</a:t>
            </a:r>
            <a:r>
              <a:rPr lang="en" sz="1500">
                <a:solidFill>
                  <a:schemeClr val="dk1"/>
                </a:solidFill>
                <a:latin typeface="Cambria"/>
                <a:ea typeface="Cambria"/>
                <a:cs typeface="Cambria"/>
                <a:sym typeface="Cambria"/>
              </a:rPr>
              <a:t>oly</a:t>
            </a:r>
            <a:r>
              <a:rPr lang="en" sz="1500" b="1">
                <a:solidFill>
                  <a:schemeClr val="dk1"/>
                </a:solidFill>
                <a:latin typeface="Cambria"/>
                <a:ea typeface="Cambria"/>
                <a:cs typeface="Cambria"/>
                <a:sym typeface="Cambria"/>
              </a:rPr>
              <a:t>E</a:t>
            </a:r>
            <a:r>
              <a:rPr lang="en" sz="1500">
                <a:solidFill>
                  <a:schemeClr val="dk1"/>
                </a:solidFill>
                <a:latin typeface="Cambria"/>
                <a:ea typeface="Cambria"/>
                <a:cs typeface="Cambria"/>
                <a:sym typeface="Cambria"/>
              </a:rPr>
              <a:t>thylene has linear shape with significant short branches</a:t>
            </a:r>
            <a:endParaRPr sz="1500">
              <a:solidFill>
                <a:schemeClr val="dk1"/>
              </a:solidFill>
              <a:latin typeface="Cambria"/>
              <a:ea typeface="Cambria"/>
              <a:cs typeface="Cambria"/>
              <a:sym typeface="Cambria"/>
            </a:endParaRPr>
          </a:p>
          <a:p>
            <a:pPr marL="0" lvl="0" indent="0" algn="l" rtl="0">
              <a:spcBef>
                <a:spcPts val="0"/>
              </a:spcBef>
              <a:spcAft>
                <a:spcPts val="0"/>
              </a:spcAft>
              <a:buNone/>
            </a:pPr>
            <a:r>
              <a:rPr lang="en" sz="1500" b="1">
                <a:solidFill>
                  <a:srgbClr val="FFFF00"/>
                </a:solidFill>
                <a:latin typeface="Cambria"/>
                <a:ea typeface="Cambria"/>
                <a:cs typeface="Cambria"/>
                <a:sym typeface="Cambria"/>
              </a:rPr>
              <a:t>→ </a:t>
            </a:r>
            <a:r>
              <a:rPr lang="en" sz="1500" b="1" i="1">
                <a:solidFill>
                  <a:srgbClr val="FFFF00"/>
                </a:solidFill>
                <a:latin typeface="Cambria"/>
                <a:ea typeface="Cambria"/>
                <a:cs typeface="Cambria"/>
                <a:sym typeface="Cambria"/>
              </a:rPr>
              <a:t>Result of the process and the chosen operating conditions!</a:t>
            </a:r>
            <a:endParaRPr sz="1500" b="1" i="1">
              <a:solidFill>
                <a:srgbClr val="FFFF00"/>
              </a:solidFill>
              <a:latin typeface="Cambria"/>
              <a:ea typeface="Cambria"/>
              <a:cs typeface="Cambria"/>
              <a:sym typeface="Cambria"/>
            </a:endParaRPr>
          </a:p>
          <a:p>
            <a:pPr marL="0" lvl="0" indent="0" algn="l" rtl="0">
              <a:spcBef>
                <a:spcPts val="0"/>
              </a:spcBef>
              <a:spcAft>
                <a:spcPts val="0"/>
              </a:spcAft>
              <a:buNone/>
            </a:pPr>
            <a:endParaRPr>
              <a:solidFill>
                <a:schemeClr val="dk1"/>
              </a:solidFill>
              <a:latin typeface="Cambria"/>
              <a:ea typeface="Cambria"/>
              <a:cs typeface="Cambria"/>
              <a:sym typeface="Cambria"/>
            </a:endParaRPr>
          </a:p>
        </p:txBody>
      </p:sp>
      <p:pic>
        <p:nvPicPr>
          <p:cNvPr id="192" name="Google Shape;192;p27"/>
          <p:cNvPicPr preferRelativeResize="0"/>
          <p:nvPr/>
        </p:nvPicPr>
        <p:blipFill>
          <a:blip r:embed="rId3">
            <a:alphaModFix/>
          </a:blip>
          <a:stretch>
            <a:fillRect/>
          </a:stretch>
        </p:blipFill>
        <p:spPr>
          <a:xfrm>
            <a:off x="4193200" y="2571738"/>
            <a:ext cx="4484200" cy="865375"/>
          </a:xfrm>
          <a:prstGeom prst="rect">
            <a:avLst/>
          </a:prstGeom>
          <a:noFill/>
          <a:ln>
            <a:noFill/>
          </a:ln>
        </p:spPr>
      </p:pic>
      <p:pic>
        <p:nvPicPr>
          <p:cNvPr id="193" name="Google Shape;193;p27"/>
          <p:cNvPicPr preferRelativeResize="0"/>
          <p:nvPr/>
        </p:nvPicPr>
        <p:blipFill>
          <a:blip r:embed="rId4">
            <a:alphaModFix/>
          </a:blip>
          <a:stretch>
            <a:fillRect/>
          </a:stretch>
        </p:blipFill>
        <p:spPr>
          <a:xfrm>
            <a:off x="4228050" y="1262225"/>
            <a:ext cx="4414497" cy="865375"/>
          </a:xfrm>
          <a:prstGeom prst="rect">
            <a:avLst/>
          </a:prstGeom>
          <a:noFill/>
          <a:ln>
            <a:noFill/>
          </a:ln>
        </p:spPr>
      </p:pic>
      <p:cxnSp>
        <p:nvCxnSpPr>
          <p:cNvPr id="194" name="Google Shape;194;p27"/>
          <p:cNvCxnSpPr>
            <a:stCxn id="191" idx="3"/>
            <a:endCxn id="192" idx="1"/>
          </p:cNvCxnSpPr>
          <p:nvPr/>
        </p:nvCxnSpPr>
        <p:spPr>
          <a:xfrm>
            <a:off x="3671975" y="2571752"/>
            <a:ext cx="521100" cy="432600"/>
          </a:xfrm>
          <a:prstGeom prst="straightConnector1">
            <a:avLst/>
          </a:prstGeom>
          <a:noFill/>
          <a:ln w="19050" cap="flat" cmpd="sng">
            <a:solidFill>
              <a:srgbClr val="FF0000"/>
            </a:solidFill>
            <a:prstDash val="solid"/>
            <a:round/>
            <a:headEnd type="none" w="med" len="med"/>
            <a:tailEnd type="triangle" w="med" len="med"/>
          </a:ln>
        </p:spPr>
      </p:cxnSp>
      <p:cxnSp>
        <p:nvCxnSpPr>
          <p:cNvPr id="195" name="Google Shape;195;p27"/>
          <p:cNvCxnSpPr>
            <a:endCxn id="192" idx="1"/>
          </p:cNvCxnSpPr>
          <p:nvPr/>
        </p:nvCxnSpPr>
        <p:spPr>
          <a:xfrm rot="10800000" flipH="1">
            <a:off x="3654700" y="3004425"/>
            <a:ext cx="538500" cy="233400"/>
          </a:xfrm>
          <a:prstGeom prst="straightConnector1">
            <a:avLst/>
          </a:prstGeom>
          <a:noFill/>
          <a:ln w="19050" cap="flat" cmpd="sng">
            <a:solidFill>
              <a:srgbClr val="FF0000"/>
            </a:solidFill>
            <a:prstDash val="solid"/>
            <a:round/>
            <a:headEnd type="none" w="med" len="med"/>
            <a:tailEnd type="triangle" w="med" len="med"/>
          </a:ln>
        </p:spPr>
      </p:cxnSp>
      <p:cxnSp>
        <p:nvCxnSpPr>
          <p:cNvPr id="196" name="Google Shape;196;p27"/>
          <p:cNvCxnSpPr>
            <a:endCxn id="193" idx="1"/>
          </p:cNvCxnSpPr>
          <p:nvPr/>
        </p:nvCxnSpPr>
        <p:spPr>
          <a:xfrm rot="10800000" flipH="1">
            <a:off x="3696450" y="1694913"/>
            <a:ext cx="531600" cy="42300"/>
          </a:xfrm>
          <a:prstGeom prst="straightConnector1">
            <a:avLst/>
          </a:prstGeom>
          <a:noFill/>
          <a:ln w="19050" cap="flat" cmpd="sng">
            <a:solidFill>
              <a:srgbClr val="FF0000"/>
            </a:solidFill>
            <a:prstDash val="solid"/>
            <a:round/>
            <a:headEnd type="none" w="med" len="med"/>
            <a:tailEnd type="triangle" w="med" len="med"/>
          </a:ln>
        </p:spPr>
      </p:cxnSp>
      <p:sp>
        <p:nvSpPr>
          <p:cNvPr id="197" name="Google Shape;197;p27"/>
          <p:cNvSpPr txBox="1"/>
          <p:nvPr/>
        </p:nvSpPr>
        <p:spPr>
          <a:xfrm>
            <a:off x="403000" y="750425"/>
            <a:ext cx="32517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rgbClr val="FFFFFF"/>
                </a:solidFill>
                <a:latin typeface="Cambria"/>
                <a:ea typeface="Cambria"/>
                <a:cs typeface="Cambria"/>
                <a:sym typeface="Cambria"/>
              </a:rPr>
              <a:t>A closer look at the reactors...</a:t>
            </a:r>
            <a:endParaRPr sz="1800" i="1">
              <a:solidFill>
                <a:srgbClr val="FFFFFF"/>
              </a:solidFill>
              <a:latin typeface="Cambria"/>
              <a:ea typeface="Cambria"/>
              <a:cs typeface="Cambria"/>
              <a:sym typeface="Cambria"/>
            </a:endParaRPr>
          </a:p>
        </p:txBody>
      </p:sp>
      <p:sp>
        <p:nvSpPr>
          <p:cNvPr id="198" name="Google Shape;198;p27"/>
          <p:cNvSpPr txBox="1"/>
          <p:nvPr/>
        </p:nvSpPr>
        <p:spPr>
          <a:xfrm>
            <a:off x="3365725" y="3437125"/>
            <a:ext cx="5569800" cy="16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Thus </a:t>
            </a:r>
            <a:r>
              <a:rPr lang="en" sz="1600" b="1">
                <a:solidFill>
                  <a:schemeClr val="dk1"/>
                </a:solidFill>
                <a:latin typeface="Cambria"/>
                <a:ea typeface="Cambria"/>
                <a:cs typeface="Cambria"/>
                <a:sym typeface="Cambria"/>
              </a:rPr>
              <a:t>major safety concerns</a:t>
            </a:r>
            <a:r>
              <a:rPr lang="en">
                <a:solidFill>
                  <a:schemeClr val="dk1"/>
                </a:solidFill>
                <a:latin typeface="Cambria"/>
                <a:ea typeface="Cambria"/>
                <a:cs typeface="Cambria"/>
                <a:sym typeface="Cambria"/>
              </a:rPr>
              <a:t> revolve around the plug flow reactor</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Polymerization is highly exothermic → Runaway reactions</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Reactor temperatures up to 300 bar</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Reactor pressures up to 3000 bar</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Component/Catalyst toxicology</a:t>
            </a:r>
            <a:endParaRPr>
              <a:solidFill>
                <a:schemeClr val="dk1"/>
              </a:solidFill>
              <a:latin typeface="Cambria"/>
              <a:ea typeface="Cambria"/>
              <a:cs typeface="Cambria"/>
              <a:sym typeface="Cambria"/>
            </a:endParaRPr>
          </a:p>
          <a:p>
            <a:pPr marL="0" lvl="0" indent="0" algn="l" rtl="0">
              <a:spcBef>
                <a:spcPts val="0"/>
              </a:spcBef>
              <a:spcAft>
                <a:spcPts val="0"/>
              </a:spcAft>
              <a:buNone/>
            </a:pPr>
            <a:endParaRPr>
              <a:solidFill>
                <a:srgbClr val="FFFF00"/>
              </a:solidFill>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p:nvPr/>
        </p:nvSpPr>
        <p:spPr>
          <a:xfrm>
            <a:off x="198225" y="73075"/>
            <a:ext cx="55698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Cambria"/>
                <a:ea typeface="Cambria"/>
                <a:cs typeface="Cambria"/>
                <a:sym typeface="Cambria"/>
              </a:rPr>
              <a:t>Polyethylene Production Process</a:t>
            </a:r>
            <a:endParaRPr sz="3000">
              <a:solidFill>
                <a:schemeClr val="dk1"/>
              </a:solidFill>
              <a:latin typeface="Cambria"/>
              <a:ea typeface="Cambria"/>
              <a:cs typeface="Cambria"/>
              <a:sym typeface="Cambria"/>
            </a:endParaRPr>
          </a:p>
        </p:txBody>
      </p:sp>
      <p:sp>
        <p:nvSpPr>
          <p:cNvPr id="204" name="Google Shape;204;p28"/>
          <p:cNvSpPr txBox="1"/>
          <p:nvPr/>
        </p:nvSpPr>
        <p:spPr>
          <a:xfrm>
            <a:off x="319475" y="1201052"/>
            <a:ext cx="3352500" cy="27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Cambria"/>
                <a:ea typeface="Cambria"/>
                <a:cs typeface="Cambria"/>
                <a:sym typeface="Cambria"/>
              </a:rPr>
              <a:t>PE resins are classified by density</a:t>
            </a:r>
            <a:endParaRPr sz="1500">
              <a:solidFill>
                <a:schemeClr val="dk1"/>
              </a:solidFill>
              <a:latin typeface="Cambria"/>
              <a:ea typeface="Cambria"/>
              <a:cs typeface="Cambria"/>
              <a:sym typeface="Cambria"/>
            </a:endParaRPr>
          </a:p>
          <a:p>
            <a:pPr marL="0" lvl="0" indent="0" algn="l" rtl="0">
              <a:spcBef>
                <a:spcPts val="0"/>
              </a:spcBef>
              <a:spcAft>
                <a:spcPts val="0"/>
              </a:spcAft>
              <a:buNone/>
            </a:pPr>
            <a:r>
              <a:rPr lang="en" sz="1500">
                <a:solidFill>
                  <a:schemeClr val="dk1"/>
                </a:solidFill>
                <a:latin typeface="Cambria"/>
                <a:ea typeface="Cambria"/>
                <a:cs typeface="Cambria"/>
                <a:sym typeface="Cambria"/>
              </a:rPr>
              <a:t>- </a:t>
            </a:r>
            <a:r>
              <a:rPr lang="en" sz="1500" b="1">
                <a:solidFill>
                  <a:schemeClr val="dk1"/>
                </a:solidFill>
                <a:latin typeface="Cambria"/>
                <a:ea typeface="Cambria"/>
                <a:cs typeface="Cambria"/>
                <a:sym typeface="Cambria"/>
              </a:rPr>
              <a:t>HDPE: H</a:t>
            </a:r>
            <a:r>
              <a:rPr lang="en" sz="1500">
                <a:solidFill>
                  <a:schemeClr val="dk1"/>
                </a:solidFill>
                <a:latin typeface="Cambria"/>
                <a:ea typeface="Cambria"/>
                <a:cs typeface="Cambria"/>
                <a:sym typeface="Cambria"/>
              </a:rPr>
              <a:t>igh </a:t>
            </a:r>
            <a:r>
              <a:rPr lang="en" sz="1500" b="1">
                <a:solidFill>
                  <a:schemeClr val="dk1"/>
                </a:solidFill>
                <a:latin typeface="Cambria"/>
                <a:ea typeface="Cambria"/>
                <a:cs typeface="Cambria"/>
                <a:sym typeface="Cambria"/>
              </a:rPr>
              <a:t>D</a:t>
            </a:r>
            <a:r>
              <a:rPr lang="en" sz="1500">
                <a:solidFill>
                  <a:schemeClr val="dk1"/>
                </a:solidFill>
                <a:latin typeface="Cambria"/>
                <a:ea typeface="Cambria"/>
                <a:cs typeface="Cambria"/>
                <a:sym typeface="Cambria"/>
              </a:rPr>
              <a:t>ensity </a:t>
            </a:r>
            <a:r>
              <a:rPr lang="en" sz="1500" b="1">
                <a:solidFill>
                  <a:schemeClr val="dk1"/>
                </a:solidFill>
                <a:latin typeface="Cambria"/>
                <a:ea typeface="Cambria"/>
                <a:cs typeface="Cambria"/>
                <a:sym typeface="Cambria"/>
              </a:rPr>
              <a:t>P</a:t>
            </a:r>
            <a:r>
              <a:rPr lang="en" sz="1500">
                <a:solidFill>
                  <a:schemeClr val="dk1"/>
                </a:solidFill>
                <a:latin typeface="Cambria"/>
                <a:ea typeface="Cambria"/>
                <a:cs typeface="Cambria"/>
                <a:sym typeface="Cambria"/>
              </a:rPr>
              <a:t>oly</a:t>
            </a:r>
            <a:r>
              <a:rPr lang="en" sz="1500" b="1">
                <a:solidFill>
                  <a:schemeClr val="dk1"/>
                </a:solidFill>
                <a:latin typeface="Cambria"/>
                <a:ea typeface="Cambria"/>
                <a:cs typeface="Cambria"/>
                <a:sym typeface="Cambria"/>
              </a:rPr>
              <a:t>E</a:t>
            </a:r>
            <a:r>
              <a:rPr lang="en" sz="1500">
                <a:solidFill>
                  <a:schemeClr val="dk1"/>
                </a:solidFill>
                <a:latin typeface="Cambria"/>
                <a:ea typeface="Cambria"/>
                <a:cs typeface="Cambria"/>
                <a:sym typeface="Cambria"/>
              </a:rPr>
              <a:t>thylene has near to no branching and stronger intermolecular forces</a:t>
            </a:r>
            <a:endParaRPr sz="1500">
              <a:solidFill>
                <a:schemeClr val="dk1"/>
              </a:solidFill>
              <a:latin typeface="Cambria"/>
              <a:ea typeface="Cambria"/>
              <a:cs typeface="Cambria"/>
              <a:sym typeface="Cambria"/>
            </a:endParaRPr>
          </a:p>
          <a:p>
            <a:pPr marL="0" lvl="0" indent="0" algn="l" rtl="0">
              <a:spcBef>
                <a:spcPts val="0"/>
              </a:spcBef>
              <a:spcAft>
                <a:spcPts val="0"/>
              </a:spcAft>
              <a:buNone/>
            </a:pPr>
            <a:r>
              <a:rPr lang="en" sz="1500">
                <a:solidFill>
                  <a:schemeClr val="dk1"/>
                </a:solidFill>
                <a:latin typeface="Cambria"/>
                <a:ea typeface="Cambria"/>
                <a:cs typeface="Cambria"/>
                <a:sym typeface="Cambria"/>
              </a:rPr>
              <a:t>- </a:t>
            </a:r>
            <a:r>
              <a:rPr lang="en" sz="1500" b="1">
                <a:solidFill>
                  <a:schemeClr val="dk1"/>
                </a:solidFill>
                <a:latin typeface="Cambria"/>
                <a:ea typeface="Cambria"/>
                <a:cs typeface="Cambria"/>
                <a:sym typeface="Cambria"/>
              </a:rPr>
              <a:t>LDPE: L</a:t>
            </a:r>
            <a:r>
              <a:rPr lang="en" sz="1500">
                <a:solidFill>
                  <a:schemeClr val="dk1"/>
                </a:solidFill>
                <a:latin typeface="Cambria"/>
                <a:ea typeface="Cambria"/>
                <a:cs typeface="Cambria"/>
                <a:sym typeface="Cambria"/>
              </a:rPr>
              <a:t>ow </a:t>
            </a:r>
            <a:r>
              <a:rPr lang="en" sz="1500" b="1">
                <a:solidFill>
                  <a:schemeClr val="dk1"/>
                </a:solidFill>
                <a:latin typeface="Cambria"/>
                <a:ea typeface="Cambria"/>
                <a:cs typeface="Cambria"/>
                <a:sym typeface="Cambria"/>
              </a:rPr>
              <a:t>D</a:t>
            </a:r>
            <a:r>
              <a:rPr lang="en" sz="1500">
                <a:solidFill>
                  <a:schemeClr val="dk1"/>
                </a:solidFill>
                <a:latin typeface="Cambria"/>
                <a:ea typeface="Cambria"/>
                <a:cs typeface="Cambria"/>
                <a:sym typeface="Cambria"/>
              </a:rPr>
              <a:t>ensity </a:t>
            </a:r>
            <a:r>
              <a:rPr lang="en" sz="1500" b="1">
                <a:solidFill>
                  <a:schemeClr val="dk1"/>
                </a:solidFill>
                <a:latin typeface="Cambria"/>
                <a:ea typeface="Cambria"/>
                <a:cs typeface="Cambria"/>
                <a:sym typeface="Cambria"/>
              </a:rPr>
              <a:t>P</a:t>
            </a:r>
            <a:r>
              <a:rPr lang="en" sz="1500">
                <a:solidFill>
                  <a:schemeClr val="dk1"/>
                </a:solidFill>
                <a:latin typeface="Cambria"/>
                <a:ea typeface="Cambria"/>
                <a:cs typeface="Cambria"/>
                <a:sym typeface="Cambria"/>
              </a:rPr>
              <a:t>oly</a:t>
            </a:r>
            <a:r>
              <a:rPr lang="en" sz="1500" b="1">
                <a:solidFill>
                  <a:schemeClr val="dk1"/>
                </a:solidFill>
                <a:latin typeface="Cambria"/>
                <a:ea typeface="Cambria"/>
                <a:cs typeface="Cambria"/>
                <a:sym typeface="Cambria"/>
              </a:rPr>
              <a:t>E</a:t>
            </a:r>
            <a:r>
              <a:rPr lang="en" sz="1500">
                <a:solidFill>
                  <a:schemeClr val="dk1"/>
                </a:solidFill>
                <a:latin typeface="Cambria"/>
                <a:ea typeface="Cambria"/>
                <a:cs typeface="Cambria"/>
                <a:sym typeface="Cambria"/>
              </a:rPr>
              <a:t>thylene has random long branching with branches on branches</a:t>
            </a:r>
            <a:endParaRPr sz="1500">
              <a:solidFill>
                <a:schemeClr val="dk1"/>
              </a:solidFill>
              <a:latin typeface="Cambria"/>
              <a:ea typeface="Cambria"/>
              <a:cs typeface="Cambria"/>
              <a:sym typeface="Cambria"/>
            </a:endParaRPr>
          </a:p>
          <a:p>
            <a:pPr marL="0" lvl="0" indent="0" algn="l" rtl="0">
              <a:spcBef>
                <a:spcPts val="0"/>
              </a:spcBef>
              <a:spcAft>
                <a:spcPts val="0"/>
              </a:spcAft>
              <a:buNone/>
            </a:pPr>
            <a:r>
              <a:rPr lang="en" sz="1500">
                <a:solidFill>
                  <a:schemeClr val="dk1"/>
                </a:solidFill>
                <a:latin typeface="Cambria"/>
                <a:ea typeface="Cambria"/>
                <a:cs typeface="Cambria"/>
                <a:sym typeface="Cambria"/>
              </a:rPr>
              <a:t>- </a:t>
            </a:r>
            <a:r>
              <a:rPr lang="en" sz="1500" b="1">
                <a:solidFill>
                  <a:schemeClr val="dk1"/>
                </a:solidFill>
                <a:latin typeface="Cambria"/>
                <a:ea typeface="Cambria"/>
                <a:cs typeface="Cambria"/>
                <a:sym typeface="Cambria"/>
              </a:rPr>
              <a:t>LLDPE: L</a:t>
            </a:r>
            <a:r>
              <a:rPr lang="en" sz="1500">
                <a:solidFill>
                  <a:schemeClr val="dk1"/>
                </a:solidFill>
                <a:latin typeface="Cambria"/>
                <a:ea typeface="Cambria"/>
                <a:cs typeface="Cambria"/>
                <a:sym typeface="Cambria"/>
              </a:rPr>
              <a:t>inear </a:t>
            </a:r>
            <a:r>
              <a:rPr lang="en" sz="1500" b="1">
                <a:solidFill>
                  <a:schemeClr val="dk1"/>
                </a:solidFill>
                <a:latin typeface="Cambria"/>
                <a:ea typeface="Cambria"/>
                <a:cs typeface="Cambria"/>
                <a:sym typeface="Cambria"/>
              </a:rPr>
              <a:t>L</a:t>
            </a:r>
            <a:r>
              <a:rPr lang="en" sz="1500">
                <a:solidFill>
                  <a:schemeClr val="dk1"/>
                </a:solidFill>
                <a:latin typeface="Cambria"/>
                <a:ea typeface="Cambria"/>
                <a:cs typeface="Cambria"/>
                <a:sym typeface="Cambria"/>
              </a:rPr>
              <a:t>ow </a:t>
            </a:r>
            <a:r>
              <a:rPr lang="en" sz="1500" b="1">
                <a:solidFill>
                  <a:schemeClr val="dk1"/>
                </a:solidFill>
                <a:latin typeface="Cambria"/>
                <a:ea typeface="Cambria"/>
                <a:cs typeface="Cambria"/>
                <a:sym typeface="Cambria"/>
              </a:rPr>
              <a:t>D</a:t>
            </a:r>
            <a:r>
              <a:rPr lang="en" sz="1500">
                <a:solidFill>
                  <a:schemeClr val="dk1"/>
                </a:solidFill>
                <a:latin typeface="Cambria"/>
                <a:ea typeface="Cambria"/>
                <a:cs typeface="Cambria"/>
                <a:sym typeface="Cambria"/>
              </a:rPr>
              <a:t>ensity </a:t>
            </a:r>
            <a:r>
              <a:rPr lang="en" sz="1500" b="1">
                <a:solidFill>
                  <a:schemeClr val="dk1"/>
                </a:solidFill>
                <a:latin typeface="Cambria"/>
                <a:ea typeface="Cambria"/>
                <a:cs typeface="Cambria"/>
                <a:sym typeface="Cambria"/>
              </a:rPr>
              <a:t>P</a:t>
            </a:r>
            <a:r>
              <a:rPr lang="en" sz="1500">
                <a:solidFill>
                  <a:schemeClr val="dk1"/>
                </a:solidFill>
                <a:latin typeface="Cambria"/>
                <a:ea typeface="Cambria"/>
                <a:cs typeface="Cambria"/>
                <a:sym typeface="Cambria"/>
              </a:rPr>
              <a:t>oly</a:t>
            </a:r>
            <a:r>
              <a:rPr lang="en" sz="1500" b="1">
                <a:solidFill>
                  <a:schemeClr val="dk1"/>
                </a:solidFill>
                <a:latin typeface="Cambria"/>
                <a:ea typeface="Cambria"/>
                <a:cs typeface="Cambria"/>
                <a:sym typeface="Cambria"/>
              </a:rPr>
              <a:t>E</a:t>
            </a:r>
            <a:r>
              <a:rPr lang="en" sz="1500">
                <a:solidFill>
                  <a:schemeClr val="dk1"/>
                </a:solidFill>
                <a:latin typeface="Cambria"/>
                <a:ea typeface="Cambria"/>
                <a:cs typeface="Cambria"/>
                <a:sym typeface="Cambria"/>
              </a:rPr>
              <a:t>thylene has linear shape with significant short branches</a:t>
            </a:r>
            <a:endParaRPr sz="1500">
              <a:solidFill>
                <a:schemeClr val="dk1"/>
              </a:solidFill>
              <a:latin typeface="Cambria"/>
              <a:ea typeface="Cambria"/>
              <a:cs typeface="Cambria"/>
              <a:sym typeface="Cambria"/>
            </a:endParaRPr>
          </a:p>
          <a:p>
            <a:pPr marL="0" lvl="0" indent="0" algn="l" rtl="0">
              <a:spcBef>
                <a:spcPts val="0"/>
              </a:spcBef>
              <a:spcAft>
                <a:spcPts val="0"/>
              </a:spcAft>
              <a:buNone/>
            </a:pPr>
            <a:r>
              <a:rPr lang="en" sz="1500" b="1">
                <a:solidFill>
                  <a:srgbClr val="FFFF00"/>
                </a:solidFill>
                <a:latin typeface="Cambria"/>
                <a:ea typeface="Cambria"/>
                <a:cs typeface="Cambria"/>
                <a:sym typeface="Cambria"/>
              </a:rPr>
              <a:t>→ </a:t>
            </a:r>
            <a:r>
              <a:rPr lang="en" sz="1500" b="1" i="1">
                <a:solidFill>
                  <a:srgbClr val="FFFF00"/>
                </a:solidFill>
                <a:latin typeface="Cambria"/>
                <a:ea typeface="Cambria"/>
                <a:cs typeface="Cambria"/>
                <a:sym typeface="Cambria"/>
              </a:rPr>
              <a:t>Result of the process and the chosen operating conditions!</a:t>
            </a:r>
            <a:endParaRPr sz="1500" b="1" i="1">
              <a:solidFill>
                <a:srgbClr val="FFFF00"/>
              </a:solidFill>
              <a:latin typeface="Cambria"/>
              <a:ea typeface="Cambria"/>
              <a:cs typeface="Cambria"/>
              <a:sym typeface="Cambria"/>
            </a:endParaRPr>
          </a:p>
          <a:p>
            <a:pPr marL="0" lvl="0" indent="0" algn="l" rtl="0">
              <a:spcBef>
                <a:spcPts val="0"/>
              </a:spcBef>
              <a:spcAft>
                <a:spcPts val="0"/>
              </a:spcAft>
              <a:buNone/>
            </a:pPr>
            <a:endParaRPr>
              <a:solidFill>
                <a:schemeClr val="dk1"/>
              </a:solidFill>
              <a:latin typeface="Cambria"/>
              <a:ea typeface="Cambria"/>
              <a:cs typeface="Cambria"/>
              <a:sym typeface="Cambria"/>
            </a:endParaRPr>
          </a:p>
        </p:txBody>
      </p:sp>
      <p:pic>
        <p:nvPicPr>
          <p:cNvPr id="205" name="Google Shape;205;p28"/>
          <p:cNvPicPr preferRelativeResize="0"/>
          <p:nvPr/>
        </p:nvPicPr>
        <p:blipFill>
          <a:blip r:embed="rId3">
            <a:alphaModFix/>
          </a:blip>
          <a:stretch>
            <a:fillRect/>
          </a:stretch>
        </p:blipFill>
        <p:spPr>
          <a:xfrm>
            <a:off x="4193200" y="2571738"/>
            <a:ext cx="4484200" cy="865375"/>
          </a:xfrm>
          <a:prstGeom prst="rect">
            <a:avLst/>
          </a:prstGeom>
          <a:noFill/>
          <a:ln>
            <a:noFill/>
          </a:ln>
        </p:spPr>
      </p:pic>
      <p:pic>
        <p:nvPicPr>
          <p:cNvPr id="206" name="Google Shape;206;p28"/>
          <p:cNvPicPr preferRelativeResize="0"/>
          <p:nvPr/>
        </p:nvPicPr>
        <p:blipFill>
          <a:blip r:embed="rId4">
            <a:alphaModFix/>
          </a:blip>
          <a:stretch>
            <a:fillRect/>
          </a:stretch>
        </p:blipFill>
        <p:spPr>
          <a:xfrm>
            <a:off x="4228050" y="1262225"/>
            <a:ext cx="4414497" cy="865375"/>
          </a:xfrm>
          <a:prstGeom prst="rect">
            <a:avLst/>
          </a:prstGeom>
          <a:noFill/>
          <a:ln>
            <a:noFill/>
          </a:ln>
        </p:spPr>
      </p:pic>
      <p:cxnSp>
        <p:nvCxnSpPr>
          <p:cNvPr id="207" name="Google Shape;207;p28"/>
          <p:cNvCxnSpPr>
            <a:stCxn id="204" idx="3"/>
            <a:endCxn id="205" idx="1"/>
          </p:cNvCxnSpPr>
          <p:nvPr/>
        </p:nvCxnSpPr>
        <p:spPr>
          <a:xfrm>
            <a:off x="3671975" y="2571752"/>
            <a:ext cx="521100" cy="432600"/>
          </a:xfrm>
          <a:prstGeom prst="straightConnector1">
            <a:avLst/>
          </a:prstGeom>
          <a:noFill/>
          <a:ln w="19050" cap="flat" cmpd="sng">
            <a:solidFill>
              <a:srgbClr val="FF0000"/>
            </a:solidFill>
            <a:prstDash val="solid"/>
            <a:round/>
            <a:headEnd type="none" w="med" len="med"/>
            <a:tailEnd type="triangle" w="med" len="med"/>
          </a:ln>
        </p:spPr>
      </p:cxnSp>
      <p:cxnSp>
        <p:nvCxnSpPr>
          <p:cNvPr id="208" name="Google Shape;208;p28"/>
          <p:cNvCxnSpPr>
            <a:endCxn id="205" idx="1"/>
          </p:cNvCxnSpPr>
          <p:nvPr/>
        </p:nvCxnSpPr>
        <p:spPr>
          <a:xfrm rot="10800000" flipH="1">
            <a:off x="3654700" y="3004425"/>
            <a:ext cx="538500" cy="233400"/>
          </a:xfrm>
          <a:prstGeom prst="straightConnector1">
            <a:avLst/>
          </a:prstGeom>
          <a:noFill/>
          <a:ln w="19050" cap="flat" cmpd="sng">
            <a:solidFill>
              <a:srgbClr val="FF0000"/>
            </a:solidFill>
            <a:prstDash val="solid"/>
            <a:round/>
            <a:headEnd type="none" w="med" len="med"/>
            <a:tailEnd type="triangle" w="med" len="med"/>
          </a:ln>
        </p:spPr>
      </p:cxnSp>
      <p:cxnSp>
        <p:nvCxnSpPr>
          <p:cNvPr id="209" name="Google Shape;209;p28"/>
          <p:cNvCxnSpPr>
            <a:endCxn id="206" idx="1"/>
          </p:cNvCxnSpPr>
          <p:nvPr/>
        </p:nvCxnSpPr>
        <p:spPr>
          <a:xfrm rot="10800000" flipH="1">
            <a:off x="3696450" y="1694913"/>
            <a:ext cx="531600" cy="42300"/>
          </a:xfrm>
          <a:prstGeom prst="straightConnector1">
            <a:avLst/>
          </a:prstGeom>
          <a:noFill/>
          <a:ln w="19050" cap="flat" cmpd="sng">
            <a:solidFill>
              <a:srgbClr val="FF0000"/>
            </a:solidFill>
            <a:prstDash val="solid"/>
            <a:round/>
            <a:headEnd type="none" w="med" len="med"/>
            <a:tailEnd type="triangle" w="med" len="med"/>
          </a:ln>
        </p:spPr>
      </p:cxnSp>
      <p:sp>
        <p:nvSpPr>
          <p:cNvPr id="210" name="Google Shape;210;p28"/>
          <p:cNvSpPr txBox="1"/>
          <p:nvPr/>
        </p:nvSpPr>
        <p:spPr>
          <a:xfrm>
            <a:off x="403000" y="750425"/>
            <a:ext cx="32517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rgbClr val="FFFFFF"/>
                </a:solidFill>
                <a:latin typeface="Cambria"/>
                <a:ea typeface="Cambria"/>
                <a:cs typeface="Cambria"/>
                <a:sym typeface="Cambria"/>
              </a:rPr>
              <a:t>A closer look at the reactors...</a:t>
            </a:r>
            <a:endParaRPr sz="1800" i="1">
              <a:solidFill>
                <a:srgbClr val="FFFFFF"/>
              </a:solidFill>
              <a:latin typeface="Cambria"/>
              <a:ea typeface="Cambria"/>
              <a:cs typeface="Cambria"/>
              <a:sym typeface="Cambria"/>
            </a:endParaRPr>
          </a:p>
        </p:txBody>
      </p:sp>
      <p:sp>
        <p:nvSpPr>
          <p:cNvPr id="211" name="Google Shape;211;p28"/>
          <p:cNvSpPr txBox="1"/>
          <p:nvPr/>
        </p:nvSpPr>
        <p:spPr>
          <a:xfrm>
            <a:off x="3365725" y="3437125"/>
            <a:ext cx="5569800" cy="163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Thus </a:t>
            </a:r>
            <a:r>
              <a:rPr lang="en" sz="1600" b="1">
                <a:solidFill>
                  <a:schemeClr val="dk1"/>
                </a:solidFill>
                <a:latin typeface="Cambria"/>
                <a:ea typeface="Cambria"/>
                <a:cs typeface="Cambria"/>
                <a:sym typeface="Cambria"/>
              </a:rPr>
              <a:t>major safety concerns</a:t>
            </a:r>
            <a:r>
              <a:rPr lang="en">
                <a:solidFill>
                  <a:schemeClr val="dk1"/>
                </a:solidFill>
                <a:latin typeface="Cambria"/>
                <a:ea typeface="Cambria"/>
                <a:cs typeface="Cambria"/>
                <a:sym typeface="Cambria"/>
              </a:rPr>
              <a:t> revolve around the plug flow reactor</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Polymerization is highly exothermic → Runaway reactions</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Reactor temperatures up to 300 bar</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Reactor pressures up to 3000 bar</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Component/Catalyst toxicology</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a:t>
            </a:r>
            <a:r>
              <a:rPr lang="en">
                <a:solidFill>
                  <a:srgbClr val="FFFF00"/>
                </a:solidFill>
                <a:latin typeface="Cambria"/>
                <a:ea typeface="Cambria"/>
                <a:cs typeface="Cambria"/>
                <a:sym typeface="Cambria"/>
              </a:rPr>
              <a:t>*Less obvious, however, are emissions factors for volatile organic compounds as a result of the process</a:t>
            </a:r>
            <a:endParaRPr>
              <a:solidFill>
                <a:srgbClr val="FFFF00"/>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p:nvPr/>
        </p:nvSpPr>
        <p:spPr>
          <a:xfrm>
            <a:off x="198225" y="73075"/>
            <a:ext cx="55698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Cambria"/>
                <a:ea typeface="Cambria"/>
                <a:cs typeface="Cambria"/>
                <a:sym typeface="Cambria"/>
              </a:rPr>
              <a:t>Polyethylene Production Process</a:t>
            </a:r>
            <a:endParaRPr sz="3000">
              <a:solidFill>
                <a:schemeClr val="dk1"/>
              </a:solidFill>
              <a:latin typeface="Cambria"/>
              <a:ea typeface="Cambria"/>
              <a:cs typeface="Cambria"/>
              <a:sym typeface="Cambria"/>
            </a:endParaRPr>
          </a:p>
        </p:txBody>
      </p:sp>
      <p:sp>
        <p:nvSpPr>
          <p:cNvPr id="217" name="Google Shape;217;p29"/>
          <p:cNvSpPr txBox="1"/>
          <p:nvPr/>
        </p:nvSpPr>
        <p:spPr>
          <a:xfrm>
            <a:off x="319475" y="1201052"/>
            <a:ext cx="3352500" cy="27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Cambria"/>
                <a:ea typeface="Cambria"/>
                <a:cs typeface="Cambria"/>
                <a:sym typeface="Cambria"/>
              </a:rPr>
              <a:t>PE resins are classified by density</a:t>
            </a:r>
            <a:endParaRPr sz="1500">
              <a:solidFill>
                <a:schemeClr val="dk1"/>
              </a:solidFill>
              <a:latin typeface="Cambria"/>
              <a:ea typeface="Cambria"/>
              <a:cs typeface="Cambria"/>
              <a:sym typeface="Cambria"/>
            </a:endParaRPr>
          </a:p>
          <a:p>
            <a:pPr marL="0" lvl="0" indent="0" algn="l" rtl="0">
              <a:spcBef>
                <a:spcPts val="0"/>
              </a:spcBef>
              <a:spcAft>
                <a:spcPts val="0"/>
              </a:spcAft>
              <a:buNone/>
            </a:pPr>
            <a:r>
              <a:rPr lang="en" sz="1500">
                <a:solidFill>
                  <a:schemeClr val="dk1"/>
                </a:solidFill>
                <a:latin typeface="Cambria"/>
                <a:ea typeface="Cambria"/>
                <a:cs typeface="Cambria"/>
                <a:sym typeface="Cambria"/>
              </a:rPr>
              <a:t>- </a:t>
            </a:r>
            <a:r>
              <a:rPr lang="en" sz="1500" b="1">
                <a:solidFill>
                  <a:schemeClr val="dk1"/>
                </a:solidFill>
                <a:latin typeface="Cambria"/>
                <a:ea typeface="Cambria"/>
                <a:cs typeface="Cambria"/>
                <a:sym typeface="Cambria"/>
              </a:rPr>
              <a:t>HDPE: H</a:t>
            </a:r>
            <a:r>
              <a:rPr lang="en" sz="1500">
                <a:solidFill>
                  <a:schemeClr val="dk1"/>
                </a:solidFill>
                <a:latin typeface="Cambria"/>
                <a:ea typeface="Cambria"/>
                <a:cs typeface="Cambria"/>
                <a:sym typeface="Cambria"/>
              </a:rPr>
              <a:t>igh </a:t>
            </a:r>
            <a:r>
              <a:rPr lang="en" sz="1500" b="1">
                <a:solidFill>
                  <a:schemeClr val="dk1"/>
                </a:solidFill>
                <a:latin typeface="Cambria"/>
                <a:ea typeface="Cambria"/>
                <a:cs typeface="Cambria"/>
                <a:sym typeface="Cambria"/>
              </a:rPr>
              <a:t>D</a:t>
            </a:r>
            <a:r>
              <a:rPr lang="en" sz="1500">
                <a:solidFill>
                  <a:schemeClr val="dk1"/>
                </a:solidFill>
                <a:latin typeface="Cambria"/>
                <a:ea typeface="Cambria"/>
                <a:cs typeface="Cambria"/>
                <a:sym typeface="Cambria"/>
              </a:rPr>
              <a:t>ensity </a:t>
            </a:r>
            <a:r>
              <a:rPr lang="en" sz="1500" b="1">
                <a:solidFill>
                  <a:schemeClr val="dk1"/>
                </a:solidFill>
                <a:latin typeface="Cambria"/>
                <a:ea typeface="Cambria"/>
                <a:cs typeface="Cambria"/>
                <a:sym typeface="Cambria"/>
              </a:rPr>
              <a:t>P</a:t>
            </a:r>
            <a:r>
              <a:rPr lang="en" sz="1500">
                <a:solidFill>
                  <a:schemeClr val="dk1"/>
                </a:solidFill>
                <a:latin typeface="Cambria"/>
                <a:ea typeface="Cambria"/>
                <a:cs typeface="Cambria"/>
                <a:sym typeface="Cambria"/>
              </a:rPr>
              <a:t>oly</a:t>
            </a:r>
            <a:r>
              <a:rPr lang="en" sz="1500" b="1">
                <a:solidFill>
                  <a:schemeClr val="dk1"/>
                </a:solidFill>
                <a:latin typeface="Cambria"/>
                <a:ea typeface="Cambria"/>
                <a:cs typeface="Cambria"/>
                <a:sym typeface="Cambria"/>
              </a:rPr>
              <a:t>E</a:t>
            </a:r>
            <a:r>
              <a:rPr lang="en" sz="1500">
                <a:solidFill>
                  <a:schemeClr val="dk1"/>
                </a:solidFill>
                <a:latin typeface="Cambria"/>
                <a:ea typeface="Cambria"/>
                <a:cs typeface="Cambria"/>
                <a:sym typeface="Cambria"/>
              </a:rPr>
              <a:t>thylene has near to no branching and stronger intermolecular forces</a:t>
            </a:r>
            <a:endParaRPr sz="1500">
              <a:solidFill>
                <a:schemeClr val="dk1"/>
              </a:solidFill>
              <a:latin typeface="Cambria"/>
              <a:ea typeface="Cambria"/>
              <a:cs typeface="Cambria"/>
              <a:sym typeface="Cambria"/>
            </a:endParaRPr>
          </a:p>
          <a:p>
            <a:pPr marL="0" lvl="0" indent="0" algn="l" rtl="0">
              <a:spcBef>
                <a:spcPts val="0"/>
              </a:spcBef>
              <a:spcAft>
                <a:spcPts val="0"/>
              </a:spcAft>
              <a:buNone/>
            </a:pPr>
            <a:r>
              <a:rPr lang="en" sz="1500">
                <a:solidFill>
                  <a:schemeClr val="dk1"/>
                </a:solidFill>
                <a:latin typeface="Cambria"/>
                <a:ea typeface="Cambria"/>
                <a:cs typeface="Cambria"/>
                <a:sym typeface="Cambria"/>
              </a:rPr>
              <a:t>- </a:t>
            </a:r>
            <a:r>
              <a:rPr lang="en" sz="1500" b="1">
                <a:solidFill>
                  <a:schemeClr val="dk1"/>
                </a:solidFill>
                <a:latin typeface="Cambria"/>
                <a:ea typeface="Cambria"/>
                <a:cs typeface="Cambria"/>
                <a:sym typeface="Cambria"/>
              </a:rPr>
              <a:t>LDPE: L</a:t>
            </a:r>
            <a:r>
              <a:rPr lang="en" sz="1500">
                <a:solidFill>
                  <a:schemeClr val="dk1"/>
                </a:solidFill>
                <a:latin typeface="Cambria"/>
                <a:ea typeface="Cambria"/>
                <a:cs typeface="Cambria"/>
                <a:sym typeface="Cambria"/>
              </a:rPr>
              <a:t>ow </a:t>
            </a:r>
            <a:r>
              <a:rPr lang="en" sz="1500" b="1">
                <a:solidFill>
                  <a:schemeClr val="dk1"/>
                </a:solidFill>
                <a:latin typeface="Cambria"/>
                <a:ea typeface="Cambria"/>
                <a:cs typeface="Cambria"/>
                <a:sym typeface="Cambria"/>
              </a:rPr>
              <a:t>D</a:t>
            </a:r>
            <a:r>
              <a:rPr lang="en" sz="1500">
                <a:solidFill>
                  <a:schemeClr val="dk1"/>
                </a:solidFill>
                <a:latin typeface="Cambria"/>
                <a:ea typeface="Cambria"/>
                <a:cs typeface="Cambria"/>
                <a:sym typeface="Cambria"/>
              </a:rPr>
              <a:t>ensity </a:t>
            </a:r>
            <a:r>
              <a:rPr lang="en" sz="1500" b="1">
                <a:solidFill>
                  <a:schemeClr val="dk1"/>
                </a:solidFill>
                <a:latin typeface="Cambria"/>
                <a:ea typeface="Cambria"/>
                <a:cs typeface="Cambria"/>
                <a:sym typeface="Cambria"/>
              </a:rPr>
              <a:t>P</a:t>
            </a:r>
            <a:r>
              <a:rPr lang="en" sz="1500">
                <a:solidFill>
                  <a:schemeClr val="dk1"/>
                </a:solidFill>
                <a:latin typeface="Cambria"/>
                <a:ea typeface="Cambria"/>
                <a:cs typeface="Cambria"/>
                <a:sym typeface="Cambria"/>
              </a:rPr>
              <a:t>oly</a:t>
            </a:r>
            <a:r>
              <a:rPr lang="en" sz="1500" b="1">
                <a:solidFill>
                  <a:schemeClr val="dk1"/>
                </a:solidFill>
                <a:latin typeface="Cambria"/>
                <a:ea typeface="Cambria"/>
                <a:cs typeface="Cambria"/>
                <a:sym typeface="Cambria"/>
              </a:rPr>
              <a:t>E</a:t>
            </a:r>
            <a:r>
              <a:rPr lang="en" sz="1500">
                <a:solidFill>
                  <a:schemeClr val="dk1"/>
                </a:solidFill>
                <a:latin typeface="Cambria"/>
                <a:ea typeface="Cambria"/>
                <a:cs typeface="Cambria"/>
                <a:sym typeface="Cambria"/>
              </a:rPr>
              <a:t>thylene has random long branching with branches on branches</a:t>
            </a:r>
            <a:endParaRPr sz="1500">
              <a:solidFill>
                <a:schemeClr val="dk1"/>
              </a:solidFill>
              <a:latin typeface="Cambria"/>
              <a:ea typeface="Cambria"/>
              <a:cs typeface="Cambria"/>
              <a:sym typeface="Cambria"/>
            </a:endParaRPr>
          </a:p>
          <a:p>
            <a:pPr marL="0" lvl="0" indent="0" algn="l" rtl="0">
              <a:spcBef>
                <a:spcPts val="0"/>
              </a:spcBef>
              <a:spcAft>
                <a:spcPts val="0"/>
              </a:spcAft>
              <a:buNone/>
            </a:pPr>
            <a:r>
              <a:rPr lang="en" sz="1500">
                <a:solidFill>
                  <a:schemeClr val="dk1"/>
                </a:solidFill>
                <a:latin typeface="Cambria"/>
                <a:ea typeface="Cambria"/>
                <a:cs typeface="Cambria"/>
                <a:sym typeface="Cambria"/>
              </a:rPr>
              <a:t>- </a:t>
            </a:r>
            <a:r>
              <a:rPr lang="en" sz="1500" b="1">
                <a:solidFill>
                  <a:schemeClr val="dk1"/>
                </a:solidFill>
                <a:latin typeface="Cambria"/>
                <a:ea typeface="Cambria"/>
                <a:cs typeface="Cambria"/>
                <a:sym typeface="Cambria"/>
              </a:rPr>
              <a:t>LLDPE: L</a:t>
            </a:r>
            <a:r>
              <a:rPr lang="en" sz="1500">
                <a:solidFill>
                  <a:schemeClr val="dk1"/>
                </a:solidFill>
                <a:latin typeface="Cambria"/>
                <a:ea typeface="Cambria"/>
                <a:cs typeface="Cambria"/>
                <a:sym typeface="Cambria"/>
              </a:rPr>
              <a:t>inear </a:t>
            </a:r>
            <a:r>
              <a:rPr lang="en" sz="1500" b="1">
                <a:solidFill>
                  <a:schemeClr val="dk1"/>
                </a:solidFill>
                <a:latin typeface="Cambria"/>
                <a:ea typeface="Cambria"/>
                <a:cs typeface="Cambria"/>
                <a:sym typeface="Cambria"/>
              </a:rPr>
              <a:t>L</a:t>
            </a:r>
            <a:r>
              <a:rPr lang="en" sz="1500">
                <a:solidFill>
                  <a:schemeClr val="dk1"/>
                </a:solidFill>
                <a:latin typeface="Cambria"/>
                <a:ea typeface="Cambria"/>
                <a:cs typeface="Cambria"/>
                <a:sym typeface="Cambria"/>
              </a:rPr>
              <a:t>ow </a:t>
            </a:r>
            <a:r>
              <a:rPr lang="en" sz="1500" b="1">
                <a:solidFill>
                  <a:schemeClr val="dk1"/>
                </a:solidFill>
                <a:latin typeface="Cambria"/>
                <a:ea typeface="Cambria"/>
                <a:cs typeface="Cambria"/>
                <a:sym typeface="Cambria"/>
              </a:rPr>
              <a:t>D</a:t>
            </a:r>
            <a:r>
              <a:rPr lang="en" sz="1500">
                <a:solidFill>
                  <a:schemeClr val="dk1"/>
                </a:solidFill>
                <a:latin typeface="Cambria"/>
                <a:ea typeface="Cambria"/>
                <a:cs typeface="Cambria"/>
                <a:sym typeface="Cambria"/>
              </a:rPr>
              <a:t>ensity </a:t>
            </a:r>
            <a:r>
              <a:rPr lang="en" sz="1500" b="1">
                <a:solidFill>
                  <a:schemeClr val="dk1"/>
                </a:solidFill>
                <a:latin typeface="Cambria"/>
                <a:ea typeface="Cambria"/>
                <a:cs typeface="Cambria"/>
                <a:sym typeface="Cambria"/>
              </a:rPr>
              <a:t>P</a:t>
            </a:r>
            <a:r>
              <a:rPr lang="en" sz="1500">
                <a:solidFill>
                  <a:schemeClr val="dk1"/>
                </a:solidFill>
                <a:latin typeface="Cambria"/>
                <a:ea typeface="Cambria"/>
                <a:cs typeface="Cambria"/>
                <a:sym typeface="Cambria"/>
              </a:rPr>
              <a:t>oly</a:t>
            </a:r>
            <a:r>
              <a:rPr lang="en" sz="1500" b="1">
                <a:solidFill>
                  <a:schemeClr val="dk1"/>
                </a:solidFill>
                <a:latin typeface="Cambria"/>
                <a:ea typeface="Cambria"/>
                <a:cs typeface="Cambria"/>
                <a:sym typeface="Cambria"/>
              </a:rPr>
              <a:t>E</a:t>
            </a:r>
            <a:r>
              <a:rPr lang="en" sz="1500">
                <a:solidFill>
                  <a:schemeClr val="dk1"/>
                </a:solidFill>
                <a:latin typeface="Cambria"/>
                <a:ea typeface="Cambria"/>
                <a:cs typeface="Cambria"/>
                <a:sym typeface="Cambria"/>
              </a:rPr>
              <a:t>thylene has linear shape with significant short branches</a:t>
            </a:r>
            <a:endParaRPr sz="1500">
              <a:solidFill>
                <a:schemeClr val="dk1"/>
              </a:solidFill>
              <a:latin typeface="Cambria"/>
              <a:ea typeface="Cambria"/>
              <a:cs typeface="Cambria"/>
              <a:sym typeface="Cambria"/>
            </a:endParaRPr>
          </a:p>
          <a:p>
            <a:pPr marL="0" lvl="0" indent="0" algn="l" rtl="0">
              <a:spcBef>
                <a:spcPts val="0"/>
              </a:spcBef>
              <a:spcAft>
                <a:spcPts val="0"/>
              </a:spcAft>
              <a:buNone/>
            </a:pPr>
            <a:r>
              <a:rPr lang="en" sz="1500" b="1">
                <a:solidFill>
                  <a:srgbClr val="FFFF00"/>
                </a:solidFill>
                <a:latin typeface="Cambria"/>
                <a:ea typeface="Cambria"/>
                <a:cs typeface="Cambria"/>
                <a:sym typeface="Cambria"/>
              </a:rPr>
              <a:t>→ </a:t>
            </a:r>
            <a:r>
              <a:rPr lang="en" sz="1500" b="1" i="1">
                <a:solidFill>
                  <a:srgbClr val="FFFF00"/>
                </a:solidFill>
                <a:latin typeface="Cambria"/>
                <a:ea typeface="Cambria"/>
                <a:cs typeface="Cambria"/>
                <a:sym typeface="Cambria"/>
              </a:rPr>
              <a:t>Result of the process and the chosen operating conditions!</a:t>
            </a:r>
            <a:endParaRPr sz="1500" b="1" i="1">
              <a:solidFill>
                <a:srgbClr val="FFFF00"/>
              </a:solidFill>
              <a:latin typeface="Cambria"/>
              <a:ea typeface="Cambria"/>
              <a:cs typeface="Cambria"/>
              <a:sym typeface="Cambria"/>
            </a:endParaRPr>
          </a:p>
          <a:p>
            <a:pPr marL="0" lvl="0" indent="0" algn="l" rtl="0">
              <a:spcBef>
                <a:spcPts val="0"/>
              </a:spcBef>
              <a:spcAft>
                <a:spcPts val="0"/>
              </a:spcAft>
              <a:buNone/>
            </a:pPr>
            <a:endParaRPr>
              <a:solidFill>
                <a:schemeClr val="dk1"/>
              </a:solidFill>
              <a:latin typeface="Cambria"/>
              <a:ea typeface="Cambria"/>
              <a:cs typeface="Cambria"/>
              <a:sym typeface="Cambria"/>
            </a:endParaRPr>
          </a:p>
        </p:txBody>
      </p:sp>
      <p:pic>
        <p:nvPicPr>
          <p:cNvPr id="218" name="Google Shape;218;p29"/>
          <p:cNvPicPr preferRelativeResize="0"/>
          <p:nvPr/>
        </p:nvPicPr>
        <p:blipFill>
          <a:blip r:embed="rId3">
            <a:alphaModFix/>
          </a:blip>
          <a:stretch>
            <a:fillRect/>
          </a:stretch>
        </p:blipFill>
        <p:spPr>
          <a:xfrm>
            <a:off x="4193200" y="2571738"/>
            <a:ext cx="4484200" cy="865375"/>
          </a:xfrm>
          <a:prstGeom prst="rect">
            <a:avLst/>
          </a:prstGeom>
          <a:noFill/>
          <a:ln>
            <a:noFill/>
          </a:ln>
        </p:spPr>
      </p:pic>
      <p:pic>
        <p:nvPicPr>
          <p:cNvPr id="219" name="Google Shape;219;p29"/>
          <p:cNvPicPr preferRelativeResize="0"/>
          <p:nvPr/>
        </p:nvPicPr>
        <p:blipFill>
          <a:blip r:embed="rId4">
            <a:alphaModFix/>
          </a:blip>
          <a:stretch>
            <a:fillRect/>
          </a:stretch>
        </p:blipFill>
        <p:spPr>
          <a:xfrm>
            <a:off x="4228050" y="1262225"/>
            <a:ext cx="4414497" cy="865375"/>
          </a:xfrm>
          <a:prstGeom prst="rect">
            <a:avLst/>
          </a:prstGeom>
          <a:noFill/>
          <a:ln>
            <a:noFill/>
          </a:ln>
        </p:spPr>
      </p:pic>
      <p:cxnSp>
        <p:nvCxnSpPr>
          <p:cNvPr id="220" name="Google Shape;220;p29"/>
          <p:cNvCxnSpPr>
            <a:stCxn id="217" idx="3"/>
            <a:endCxn id="218" idx="1"/>
          </p:cNvCxnSpPr>
          <p:nvPr/>
        </p:nvCxnSpPr>
        <p:spPr>
          <a:xfrm>
            <a:off x="3671975" y="2571752"/>
            <a:ext cx="521100" cy="432600"/>
          </a:xfrm>
          <a:prstGeom prst="straightConnector1">
            <a:avLst/>
          </a:prstGeom>
          <a:noFill/>
          <a:ln w="19050" cap="flat" cmpd="sng">
            <a:solidFill>
              <a:srgbClr val="FF0000"/>
            </a:solidFill>
            <a:prstDash val="solid"/>
            <a:round/>
            <a:headEnd type="none" w="med" len="med"/>
            <a:tailEnd type="triangle" w="med" len="med"/>
          </a:ln>
        </p:spPr>
      </p:cxnSp>
      <p:cxnSp>
        <p:nvCxnSpPr>
          <p:cNvPr id="221" name="Google Shape;221;p29"/>
          <p:cNvCxnSpPr>
            <a:endCxn id="218" idx="1"/>
          </p:cNvCxnSpPr>
          <p:nvPr/>
        </p:nvCxnSpPr>
        <p:spPr>
          <a:xfrm rot="10800000" flipH="1">
            <a:off x="3654700" y="3004425"/>
            <a:ext cx="538500" cy="233400"/>
          </a:xfrm>
          <a:prstGeom prst="straightConnector1">
            <a:avLst/>
          </a:prstGeom>
          <a:noFill/>
          <a:ln w="19050" cap="flat" cmpd="sng">
            <a:solidFill>
              <a:srgbClr val="FF0000"/>
            </a:solidFill>
            <a:prstDash val="solid"/>
            <a:round/>
            <a:headEnd type="none" w="med" len="med"/>
            <a:tailEnd type="triangle" w="med" len="med"/>
          </a:ln>
        </p:spPr>
      </p:cxnSp>
      <p:cxnSp>
        <p:nvCxnSpPr>
          <p:cNvPr id="222" name="Google Shape;222;p29"/>
          <p:cNvCxnSpPr>
            <a:endCxn id="219" idx="1"/>
          </p:cNvCxnSpPr>
          <p:nvPr/>
        </p:nvCxnSpPr>
        <p:spPr>
          <a:xfrm rot="10800000" flipH="1">
            <a:off x="3696450" y="1694913"/>
            <a:ext cx="531600" cy="42300"/>
          </a:xfrm>
          <a:prstGeom prst="straightConnector1">
            <a:avLst/>
          </a:prstGeom>
          <a:noFill/>
          <a:ln w="19050" cap="flat" cmpd="sng">
            <a:solidFill>
              <a:srgbClr val="FF0000"/>
            </a:solidFill>
            <a:prstDash val="solid"/>
            <a:round/>
            <a:headEnd type="none" w="med" len="med"/>
            <a:tailEnd type="triangle" w="med" len="med"/>
          </a:ln>
        </p:spPr>
      </p:cxnSp>
      <p:sp>
        <p:nvSpPr>
          <p:cNvPr id="223" name="Google Shape;223;p29"/>
          <p:cNvSpPr txBox="1"/>
          <p:nvPr/>
        </p:nvSpPr>
        <p:spPr>
          <a:xfrm>
            <a:off x="403000" y="750425"/>
            <a:ext cx="32517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rgbClr val="FFFFFF"/>
                </a:solidFill>
                <a:latin typeface="Cambria"/>
                <a:ea typeface="Cambria"/>
                <a:cs typeface="Cambria"/>
                <a:sym typeface="Cambria"/>
              </a:rPr>
              <a:t>A closer look...</a:t>
            </a:r>
            <a:endParaRPr sz="1800" i="1">
              <a:solidFill>
                <a:srgbClr val="FFFFFF"/>
              </a:solidFill>
              <a:latin typeface="Cambria"/>
              <a:ea typeface="Cambria"/>
              <a:cs typeface="Cambria"/>
              <a:sym typeface="Cambria"/>
            </a:endParaRPr>
          </a:p>
        </p:txBody>
      </p:sp>
      <p:sp>
        <p:nvSpPr>
          <p:cNvPr id="224" name="Google Shape;224;p29"/>
          <p:cNvSpPr txBox="1"/>
          <p:nvPr/>
        </p:nvSpPr>
        <p:spPr>
          <a:xfrm>
            <a:off x="3365725" y="3515850"/>
            <a:ext cx="5681100" cy="13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Cambria"/>
                <a:ea typeface="Cambria"/>
                <a:cs typeface="Cambria"/>
                <a:sym typeface="Cambria"/>
              </a:rPr>
              <a:t>In other words…</a:t>
            </a:r>
            <a:endParaRPr sz="1600">
              <a:solidFill>
                <a:schemeClr val="dk1"/>
              </a:solidFill>
              <a:latin typeface="Cambria"/>
              <a:ea typeface="Cambria"/>
              <a:cs typeface="Cambria"/>
              <a:sym typeface="Cambria"/>
            </a:endParaRPr>
          </a:p>
          <a:p>
            <a:pPr marL="0" lvl="0" indent="0" algn="l" rtl="0">
              <a:spcBef>
                <a:spcPts val="0"/>
              </a:spcBef>
              <a:spcAft>
                <a:spcPts val="0"/>
              </a:spcAft>
              <a:buNone/>
            </a:pPr>
            <a:endParaRPr>
              <a:solidFill>
                <a:schemeClr val="dk1"/>
              </a:solidFill>
              <a:latin typeface="Cambria"/>
              <a:ea typeface="Cambria"/>
              <a:cs typeface="Cambria"/>
              <a:sym typeface="Cambria"/>
            </a:endParaRPr>
          </a:p>
          <a:p>
            <a:pPr marL="0" lvl="0" indent="0" algn="l" rtl="0">
              <a:spcBef>
                <a:spcPts val="0"/>
              </a:spcBef>
              <a:spcAft>
                <a:spcPts val="0"/>
              </a:spcAft>
              <a:buNone/>
            </a:pPr>
            <a:r>
              <a:rPr lang="en" sz="1800">
                <a:solidFill>
                  <a:schemeClr val="dk1"/>
                </a:solidFill>
                <a:latin typeface="Cambria"/>
                <a:ea typeface="Cambria"/>
                <a:cs typeface="Cambria"/>
                <a:sym typeface="Cambria"/>
              </a:rPr>
              <a:t>NEED TO PRIORITIZE HEALTH, SAFETY, ENVIRONMENTAL (HSE) &amp; REGULATORY COMPLIANCE!</a:t>
            </a:r>
            <a:endParaRPr sz="1800">
              <a:solidFill>
                <a:schemeClr val="dk1"/>
              </a:solidFill>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p:nvPr/>
        </p:nvSpPr>
        <p:spPr>
          <a:xfrm>
            <a:off x="198225" y="73075"/>
            <a:ext cx="20553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Cambria"/>
                <a:ea typeface="Cambria"/>
                <a:cs typeface="Cambria"/>
                <a:sym typeface="Cambria"/>
              </a:rPr>
              <a:t>Case Study</a:t>
            </a:r>
            <a:endParaRPr sz="3000">
              <a:solidFill>
                <a:schemeClr val="dk1"/>
              </a:solidFill>
              <a:latin typeface="Cambria"/>
              <a:ea typeface="Cambria"/>
              <a:cs typeface="Cambria"/>
              <a:sym typeface="Cambria"/>
            </a:endParaRPr>
          </a:p>
        </p:txBody>
      </p:sp>
      <p:pic>
        <p:nvPicPr>
          <p:cNvPr id="230" name="Google Shape;230;p30"/>
          <p:cNvPicPr preferRelativeResize="0"/>
          <p:nvPr/>
        </p:nvPicPr>
        <p:blipFill>
          <a:blip r:embed="rId3">
            <a:alphaModFix/>
          </a:blip>
          <a:stretch>
            <a:fillRect/>
          </a:stretch>
        </p:blipFill>
        <p:spPr>
          <a:xfrm>
            <a:off x="4162725" y="845088"/>
            <a:ext cx="4875050" cy="3875075"/>
          </a:xfrm>
          <a:prstGeom prst="rect">
            <a:avLst/>
          </a:prstGeom>
          <a:noFill/>
          <a:ln>
            <a:noFill/>
          </a:ln>
        </p:spPr>
      </p:pic>
      <p:sp>
        <p:nvSpPr>
          <p:cNvPr id="231" name="Google Shape;231;p30"/>
          <p:cNvSpPr txBox="1"/>
          <p:nvPr/>
        </p:nvSpPr>
        <p:spPr>
          <a:xfrm>
            <a:off x="198225" y="925350"/>
            <a:ext cx="3964500" cy="164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Suppose that a new industrial facility plant is being constructed for polyethylene production. The manufacturing company turns to an Engineering, Procurement, Construction (EPC) company to help them develop the polyethylene plant. </a:t>
            </a:r>
            <a:endParaRPr>
              <a:solidFill>
                <a:schemeClr val="dk1"/>
              </a:solidFill>
              <a:latin typeface="Cambria"/>
              <a:ea typeface="Cambria"/>
              <a:cs typeface="Cambria"/>
              <a:sym typeface="Cambria"/>
            </a:endParaRPr>
          </a:p>
        </p:txBody>
      </p:sp>
      <p:sp>
        <p:nvSpPr>
          <p:cNvPr id="232" name="Google Shape;232;p30"/>
          <p:cNvSpPr txBox="1"/>
          <p:nvPr/>
        </p:nvSpPr>
        <p:spPr>
          <a:xfrm>
            <a:off x="198225" y="638325"/>
            <a:ext cx="35889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i="1">
                <a:solidFill>
                  <a:schemeClr val="dk1"/>
                </a:solidFill>
                <a:latin typeface="Cambria"/>
                <a:ea typeface="Cambria"/>
                <a:cs typeface="Cambria"/>
                <a:sym typeface="Cambria"/>
              </a:rPr>
              <a:t>Scenario:</a:t>
            </a:r>
            <a:endParaRPr sz="1800" b="1" i="1">
              <a:solidFill>
                <a:schemeClr val="dk1"/>
              </a:solidFill>
              <a:latin typeface="Cambria"/>
              <a:ea typeface="Cambria"/>
              <a:cs typeface="Cambria"/>
              <a:sym typeface="Cambria"/>
            </a:endParaRPr>
          </a:p>
        </p:txBody>
      </p:sp>
      <p:sp>
        <p:nvSpPr>
          <p:cNvPr id="233" name="Google Shape;233;p30"/>
          <p:cNvSpPr txBox="1"/>
          <p:nvPr/>
        </p:nvSpPr>
        <p:spPr>
          <a:xfrm>
            <a:off x="198225" y="2446550"/>
            <a:ext cx="17319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i="1">
                <a:solidFill>
                  <a:schemeClr val="dk1"/>
                </a:solidFill>
                <a:latin typeface="Cambria"/>
                <a:ea typeface="Cambria"/>
                <a:cs typeface="Cambria"/>
                <a:sym typeface="Cambria"/>
              </a:rPr>
              <a:t>User:</a:t>
            </a:r>
            <a:endParaRPr sz="1800" b="1" i="1">
              <a:solidFill>
                <a:schemeClr val="dk1"/>
              </a:solidFill>
              <a:latin typeface="Cambria"/>
              <a:ea typeface="Cambria"/>
              <a:cs typeface="Cambria"/>
              <a:sym typeface="Cambria"/>
            </a:endParaRPr>
          </a:p>
        </p:txBody>
      </p:sp>
      <p:sp>
        <p:nvSpPr>
          <p:cNvPr id="234" name="Google Shape;234;p30"/>
          <p:cNvSpPr txBox="1"/>
          <p:nvPr/>
        </p:nvSpPr>
        <p:spPr>
          <a:xfrm>
            <a:off x="198225" y="2738750"/>
            <a:ext cx="3964500" cy="220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The engineering team is in the early stage of design and must quickly come up with specifications to safely operate the polyethylene plant. The Project Manager Consultant (PMC) needs to consider regulatory compliance in the process design of the polyethylene plant. The PMC is interested in knowing where to build safety showers given the operating units and chemical compounds that will be used to synthesize polyethylene.</a:t>
            </a:r>
            <a:endParaRPr>
              <a:solidFill>
                <a:schemeClr val="dk1"/>
              </a:solidFill>
              <a:latin typeface="Cambria"/>
              <a:ea typeface="Cambria"/>
              <a:cs typeface="Cambria"/>
              <a:sym typeface="Cambria"/>
            </a:endParaRPr>
          </a:p>
          <a:p>
            <a:pPr marL="0" lvl="0" indent="0" algn="l" rtl="0">
              <a:spcBef>
                <a:spcPts val="0"/>
              </a:spcBef>
              <a:spcAft>
                <a:spcPts val="0"/>
              </a:spcAft>
              <a:buNone/>
            </a:pPr>
            <a:endParaRPr>
              <a:solidFill>
                <a:schemeClr val="dk1"/>
              </a:solidFill>
              <a:latin typeface="Cambria"/>
              <a:ea typeface="Cambria"/>
              <a:cs typeface="Cambria"/>
              <a:sym typeface="Cambria"/>
            </a:endParaRPr>
          </a:p>
        </p:txBody>
      </p:sp>
      <p:sp>
        <p:nvSpPr>
          <p:cNvPr id="235" name="Google Shape;235;p30"/>
          <p:cNvSpPr/>
          <p:nvPr/>
        </p:nvSpPr>
        <p:spPr>
          <a:xfrm>
            <a:off x="1616551" y="3636025"/>
            <a:ext cx="1804275" cy="292224"/>
          </a:xfrm>
          <a:custGeom>
            <a:avLst/>
            <a:gdLst/>
            <a:ahLst/>
            <a:cxnLst/>
            <a:rect l="l" t="t" r="r" b="b"/>
            <a:pathLst>
              <a:path w="69083" h="23453" extrusionOk="0">
                <a:moveTo>
                  <a:pt x="21257" y="22652"/>
                </a:moveTo>
                <a:cubicBezTo>
                  <a:pt x="37078" y="24913"/>
                  <a:pt x="77630" y="21902"/>
                  <a:pt x="67399" y="9624"/>
                </a:cubicBezTo>
                <a:cubicBezTo>
                  <a:pt x="65327" y="7137"/>
                  <a:pt x="61821" y="6187"/>
                  <a:pt x="58713" y="5281"/>
                </a:cubicBezTo>
                <a:cubicBezTo>
                  <a:pt x="44055" y="1006"/>
                  <a:pt x="28205" y="-1384"/>
                  <a:pt x="13114" y="938"/>
                </a:cubicBezTo>
                <a:cubicBezTo>
                  <a:pt x="8759" y="1608"/>
                  <a:pt x="3745" y="2166"/>
                  <a:pt x="629" y="5281"/>
                </a:cubicBezTo>
                <a:cubicBezTo>
                  <a:pt x="-426" y="6336"/>
                  <a:pt x="222" y="9624"/>
                  <a:pt x="1714" y="9624"/>
                </a:cubicBezTo>
              </a:path>
            </a:pathLst>
          </a:custGeom>
          <a:noFill/>
          <a:ln w="28575" cap="flat" cmpd="sng">
            <a:solidFill>
              <a:srgbClr val="FF0000"/>
            </a:solidFill>
            <a:prstDash val="solid"/>
            <a:round/>
            <a:headEnd type="none" w="med" len="med"/>
            <a:tailEnd type="none" w="med" len="med"/>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p:nvPr/>
        </p:nvSpPr>
        <p:spPr>
          <a:xfrm>
            <a:off x="523750" y="1423525"/>
            <a:ext cx="5640300" cy="333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31"/>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3200400" lvl="0" indent="0" algn="l" rtl="0">
              <a:spcBef>
                <a:spcPts val="0"/>
              </a:spcBef>
              <a:spcAft>
                <a:spcPts val="0"/>
              </a:spcAft>
              <a:buNone/>
            </a:pPr>
            <a:r>
              <a:rPr lang="en"/>
              <a:t>User Persona </a:t>
            </a:r>
            <a:endParaRPr/>
          </a:p>
        </p:txBody>
      </p:sp>
      <p:sp>
        <p:nvSpPr>
          <p:cNvPr id="242" name="Google Shape;242;p31"/>
          <p:cNvSpPr txBox="1">
            <a:spLocks noGrp="1"/>
          </p:cNvSpPr>
          <p:nvPr>
            <p:ph type="body" idx="4294967295"/>
          </p:nvPr>
        </p:nvSpPr>
        <p:spPr>
          <a:xfrm>
            <a:off x="311700" y="1152475"/>
            <a:ext cx="6303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F3F3F3"/>
              </a:solidFill>
            </a:endParaRPr>
          </a:p>
          <a:p>
            <a:pPr marL="0" lvl="0" indent="0" algn="l" rtl="0">
              <a:spcBef>
                <a:spcPts val="1600"/>
              </a:spcBef>
              <a:spcAft>
                <a:spcPts val="0"/>
              </a:spcAft>
              <a:buNone/>
            </a:pPr>
            <a:r>
              <a:rPr lang="en" dirty="0">
                <a:solidFill>
                  <a:srgbClr val="F3F3F3"/>
                </a:solidFill>
              </a:rPr>
              <a:t>- Project manager consultant </a:t>
            </a:r>
            <a:br>
              <a:rPr lang="en" dirty="0">
                <a:solidFill>
                  <a:srgbClr val="F3F3F3"/>
                </a:solidFill>
              </a:rPr>
            </a:br>
            <a:r>
              <a:rPr lang="en" dirty="0">
                <a:solidFill>
                  <a:srgbClr val="F3F3F3"/>
                </a:solidFill>
              </a:rPr>
              <a:t>     </a:t>
            </a:r>
            <a:r>
              <a:rPr lang="en" sz="1400" dirty="0">
                <a:solidFill>
                  <a:srgbClr val="F3F3F3"/>
                </a:solidFill>
              </a:rPr>
              <a:t> </a:t>
            </a:r>
            <a:r>
              <a:rPr lang="en" sz="1200" dirty="0">
                <a:solidFill>
                  <a:srgbClr val="F3F3F3"/>
                </a:solidFill>
              </a:rPr>
              <a:t>Considers regulatory compliance in the process design of polyethylene plant </a:t>
            </a:r>
            <a:br>
              <a:rPr lang="en" dirty="0">
                <a:solidFill>
                  <a:srgbClr val="F3F3F3"/>
                </a:solidFill>
              </a:rPr>
            </a:br>
            <a:r>
              <a:rPr lang="en" dirty="0">
                <a:solidFill>
                  <a:srgbClr val="F3F3F3"/>
                </a:solidFill>
              </a:rPr>
              <a:t>- Engineering team </a:t>
            </a:r>
            <a:br>
              <a:rPr lang="en" dirty="0">
                <a:solidFill>
                  <a:srgbClr val="F3F3F3"/>
                </a:solidFill>
              </a:rPr>
            </a:br>
            <a:r>
              <a:rPr lang="en" dirty="0">
                <a:solidFill>
                  <a:srgbClr val="F3F3F3"/>
                </a:solidFill>
              </a:rPr>
              <a:t>   </a:t>
            </a:r>
            <a:r>
              <a:rPr lang="en" sz="1200" dirty="0">
                <a:solidFill>
                  <a:srgbClr val="F3F3F3"/>
                </a:solidFill>
              </a:rPr>
              <a:t> In the early stage of design and must come up with specification to safety operate the polyethylene plant </a:t>
            </a:r>
            <a:endParaRPr sz="1200" dirty="0">
              <a:solidFill>
                <a:srgbClr val="F3F3F3"/>
              </a:solidFill>
            </a:endParaRPr>
          </a:p>
          <a:p>
            <a:pPr marL="0" lvl="0" indent="0" algn="l" rtl="0">
              <a:spcBef>
                <a:spcPts val="1600"/>
              </a:spcBef>
              <a:spcAft>
                <a:spcPts val="0"/>
              </a:spcAft>
              <a:buNone/>
            </a:pPr>
            <a:r>
              <a:rPr lang="en" dirty="0">
                <a:solidFill>
                  <a:srgbClr val="F3F3F3"/>
                </a:solidFill>
              </a:rPr>
              <a:t>- Third party companies </a:t>
            </a:r>
            <a:br>
              <a:rPr lang="en" dirty="0">
                <a:solidFill>
                  <a:srgbClr val="F3F3F3"/>
                </a:solidFill>
              </a:rPr>
            </a:br>
            <a:r>
              <a:rPr lang="en" dirty="0">
                <a:solidFill>
                  <a:srgbClr val="F3F3F3"/>
                </a:solidFill>
              </a:rPr>
              <a:t>    </a:t>
            </a:r>
            <a:r>
              <a:rPr lang="en" sz="1200" dirty="0">
                <a:solidFill>
                  <a:srgbClr val="F3F3F3"/>
                </a:solidFill>
              </a:rPr>
              <a:t>Such as equipment suppliers that EPC companies will come in contact with them</a:t>
            </a:r>
            <a:br>
              <a:rPr lang="en" dirty="0"/>
            </a:br>
            <a:r>
              <a:rPr lang="en" dirty="0"/>
              <a:t>    </a:t>
            </a:r>
            <a:br>
              <a:rPr lang="en" dirty="0"/>
            </a:br>
            <a:endParaRPr dirty="0"/>
          </a:p>
          <a:p>
            <a:pPr marL="457200" lvl="0" indent="0" algn="l" rtl="0">
              <a:spcBef>
                <a:spcPts val="1600"/>
              </a:spcBef>
              <a:spcAft>
                <a:spcPts val="1600"/>
              </a:spcAft>
              <a:buNone/>
            </a:pPr>
            <a:endParaRPr dirty="0"/>
          </a:p>
        </p:txBody>
      </p:sp>
      <p:sp>
        <p:nvSpPr>
          <p:cNvPr id="243" name="Google Shape;243;p31"/>
          <p:cNvSpPr txBox="1">
            <a:spLocks noGrp="1"/>
          </p:cNvSpPr>
          <p:nvPr>
            <p:ph type="sldNum" idx="12"/>
          </p:nvPr>
        </p:nvSpPr>
        <p:spPr>
          <a:xfrm>
            <a:off x="8595308" y="474989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44" name="Google Shape;244;p31"/>
          <p:cNvPicPr preferRelativeResize="0"/>
          <p:nvPr/>
        </p:nvPicPr>
        <p:blipFill>
          <a:blip r:embed="rId3">
            <a:alphaModFix/>
          </a:blip>
          <a:stretch>
            <a:fillRect/>
          </a:stretch>
        </p:blipFill>
        <p:spPr>
          <a:xfrm>
            <a:off x="6614700" y="1796038"/>
            <a:ext cx="2365850" cy="2129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idx="4294967295"/>
          </p:nvPr>
        </p:nvSpPr>
        <p:spPr>
          <a:xfrm>
            <a:off x="5002625" y="365875"/>
            <a:ext cx="3732600" cy="9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Cambria"/>
                <a:ea typeface="Cambria"/>
                <a:cs typeface="Cambria"/>
                <a:sym typeface="Cambria"/>
              </a:rPr>
              <a:t>AI comprises various technologies and can be utilized to improve many business functions</a:t>
            </a:r>
            <a:endParaRPr sz="1600" dirty="0">
              <a:latin typeface="Cambria"/>
              <a:ea typeface="Cambria"/>
              <a:cs typeface="Cambria"/>
              <a:sym typeface="Cambria"/>
            </a:endParaRPr>
          </a:p>
        </p:txBody>
      </p:sp>
      <p:pic>
        <p:nvPicPr>
          <p:cNvPr id="60" name="Google Shape;60;p14"/>
          <p:cNvPicPr preferRelativeResize="0"/>
          <p:nvPr/>
        </p:nvPicPr>
        <p:blipFill rotWithShape="1">
          <a:blip r:embed="rId3">
            <a:alphaModFix/>
          </a:blip>
          <a:srcRect l="3852" r="7376"/>
          <a:stretch/>
        </p:blipFill>
        <p:spPr>
          <a:xfrm>
            <a:off x="272049" y="584791"/>
            <a:ext cx="4299951" cy="4314624"/>
          </a:xfrm>
          <a:prstGeom prst="rect">
            <a:avLst/>
          </a:prstGeom>
          <a:noFill/>
          <a:ln>
            <a:noFill/>
          </a:ln>
        </p:spPr>
      </p:pic>
      <p:pic>
        <p:nvPicPr>
          <p:cNvPr id="61" name="Google Shape;61;p14"/>
          <p:cNvPicPr preferRelativeResize="0"/>
          <p:nvPr/>
        </p:nvPicPr>
        <p:blipFill>
          <a:blip r:embed="rId4">
            <a:alphaModFix/>
          </a:blip>
          <a:stretch>
            <a:fillRect/>
          </a:stretch>
        </p:blipFill>
        <p:spPr>
          <a:xfrm>
            <a:off x="4718950" y="1358875"/>
            <a:ext cx="4299950" cy="3244900"/>
          </a:xfrm>
          <a:prstGeom prst="rect">
            <a:avLst/>
          </a:prstGeom>
          <a:noFill/>
          <a:ln>
            <a:noFill/>
          </a:ln>
        </p:spPr>
      </p:pic>
      <p:sp>
        <p:nvSpPr>
          <p:cNvPr id="62" name="Google Shape;62;p14"/>
          <p:cNvSpPr txBox="1"/>
          <p:nvPr/>
        </p:nvSpPr>
        <p:spPr>
          <a:xfrm>
            <a:off x="4751975" y="4603775"/>
            <a:ext cx="4233900" cy="38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Cambria"/>
                <a:ea typeface="Cambria"/>
                <a:cs typeface="Cambria"/>
                <a:sym typeface="Cambria"/>
              </a:rPr>
              <a:t>Source: IBM Institute for Business Value, “IBM Petroleum Digital</a:t>
            </a:r>
            <a:endParaRPr sz="1000">
              <a:solidFill>
                <a:srgbClr val="FFFFFF"/>
              </a:solidFill>
              <a:latin typeface="Cambria"/>
              <a:ea typeface="Cambria"/>
              <a:cs typeface="Cambria"/>
              <a:sym typeface="Cambria"/>
            </a:endParaRPr>
          </a:p>
          <a:p>
            <a:pPr marL="0" lvl="0" indent="0" algn="l" rtl="0">
              <a:spcBef>
                <a:spcPts val="0"/>
              </a:spcBef>
              <a:spcAft>
                <a:spcPts val="0"/>
              </a:spcAft>
              <a:buNone/>
            </a:pPr>
            <a:r>
              <a:rPr lang="en" sz="1000">
                <a:solidFill>
                  <a:srgbClr val="FFFFFF"/>
                </a:solidFill>
                <a:latin typeface="Cambria"/>
                <a:ea typeface="Cambria"/>
                <a:cs typeface="Cambria"/>
                <a:sym typeface="Cambria"/>
              </a:rPr>
              <a:t>Transformation Study”, 2017</a:t>
            </a:r>
            <a:endParaRPr sz="1000">
              <a:solidFill>
                <a:srgbClr val="FFFFFF"/>
              </a:solidFill>
              <a:latin typeface="Cambria"/>
              <a:ea typeface="Cambria"/>
              <a:cs typeface="Cambria"/>
              <a:sym typeface="Cambria"/>
            </a:endParaRPr>
          </a:p>
        </p:txBody>
      </p:sp>
      <p:sp>
        <p:nvSpPr>
          <p:cNvPr id="63" name="Google Shape;63;p14"/>
          <p:cNvSpPr txBox="1">
            <a:spLocks noGrp="1"/>
          </p:cNvSpPr>
          <p:nvPr>
            <p:ph type="subTitle" idx="4294967295"/>
          </p:nvPr>
        </p:nvSpPr>
        <p:spPr>
          <a:xfrm>
            <a:off x="2131402" y="-28775"/>
            <a:ext cx="4599300" cy="37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400" dirty="0">
                <a:solidFill>
                  <a:srgbClr val="FFFFFF"/>
                </a:solidFill>
                <a:latin typeface="Cambria"/>
                <a:ea typeface="Cambria"/>
                <a:cs typeface="Cambria"/>
                <a:sym typeface="Cambria"/>
              </a:rPr>
              <a:t>Benefits of AI</a:t>
            </a:r>
            <a:endParaRPr sz="2400" dirty="0">
              <a:solidFill>
                <a:srgbClr val="FFFFFF"/>
              </a:solidFill>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2286000" lvl="0" indent="0" algn="l" rtl="0">
              <a:spcBef>
                <a:spcPts val="0"/>
              </a:spcBef>
              <a:spcAft>
                <a:spcPts val="0"/>
              </a:spcAft>
              <a:buNone/>
            </a:pPr>
            <a:r>
              <a:rPr lang="en"/>
              <a:t> Need &amp; Pain Points</a:t>
            </a:r>
            <a:endParaRPr/>
          </a:p>
        </p:txBody>
      </p:sp>
      <p:sp>
        <p:nvSpPr>
          <p:cNvPr id="250" name="Google Shape;250;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FFFFFF"/>
              </a:solidFill>
            </a:endParaRPr>
          </a:p>
          <a:p>
            <a:pPr marL="0" lvl="0" indent="0" algn="l" rtl="0">
              <a:spcBef>
                <a:spcPts val="1600"/>
              </a:spcBef>
              <a:spcAft>
                <a:spcPts val="0"/>
              </a:spcAft>
              <a:buNone/>
            </a:pPr>
            <a:r>
              <a:rPr lang="en" dirty="0">
                <a:solidFill>
                  <a:srgbClr val="FFFFFF"/>
                </a:solidFill>
              </a:rPr>
              <a:t>- Growth of construction market.</a:t>
            </a:r>
            <a:br>
              <a:rPr lang="en" dirty="0">
                <a:solidFill>
                  <a:srgbClr val="FFFFFF"/>
                </a:solidFill>
              </a:rPr>
            </a:br>
            <a:r>
              <a:rPr lang="en" dirty="0">
                <a:solidFill>
                  <a:srgbClr val="FFFFFF"/>
                </a:solidFill>
              </a:rPr>
              <a:t>- Understanding technical specifications can be overwhelming. </a:t>
            </a:r>
            <a:br>
              <a:rPr lang="en" dirty="0">
                <a:solidFill>
                  <a:srgbClr val="FFFFFF"/>
                </a:solidFill>
              </a:rPr>
            </a:br>
            <a:r>
              <a:rPr lang="en" dirty="0">
                <a:solidFill>
                  <a:srgbClr val="FFFFFF"/>
                </a:solidFill>
              </a:rPr>
              <a:t>- Working around strict deadlines. </a:t>
            </a:r>
            <a:br>
              <a:rPr lang="en" dirty="0">
                <a:solidFill>
                  <a:srgbClr val="FFFFFF"/>
                </a:solidFill>
              </a:rPr>
            </a:br>
            <a:r>
              <a:rPr lang="en" dirty="0">
                <a:solidFill>
                  <a:srgbClr val="FFFFFF"/>
                </a:solidFill>
              </a:rPr>
              <a:t>- Intensive manual efforts to gather and research information.  </a:t>
            </a:r>
            <a:br>
              <a:rPr lang="en" dirty="0">
                <a:solidFill>
                  <a:srgbClr val="FFFFFF"/>
                </a:solidFill>
              </a:rPr>
            </a:br>
            <a:r>
              <a:rPr lang="en" dirty="0">
                <a:solidFill>
                  <a:srgbClr val="FFFFFF"/>
                </a:solidFill>
              </a:rPr>
              <a:t>- Reading so much Information just to find a few bits of relevant data. </a:t>
            </a:r>
            <a:endParaRPr dirty="0">
              <a:solidFill>
                <a:srgbClr val="FFFFFF"/>
              </a:solidFill>
            </a:endParaRPr>
          </a:p>
          <a:p>
            <a:pPr marL="0" lvl="0" indent="0" algn="l" rtl="0">
              <a:spcBef>
                <a:spcPts val="1600"/>
              </a:spcBef>
              <a:spcAft>
                <a:spcPts val="1600"/>
              </a:spcAft>
              <a:buNone/>
            </a:pPr>
            <a:r>
              <a:rPr lang="en" dirty="0">
                <a:solidFill>
                  <a:srgbClr val="FFFFFF"/>
                </a:solidFill>
              </a:rPr>
              <a:t>Example: An engineering team needs to find out what are the regulation on </a:t>
            </a:r>
            <a:r>
              <a:rPr lang="en-US" dirty="0">
                <a:solidFill>
                  <a:srgbClr val="FFFFFF"/>
                </a:solidFill>
              </a:rPr>
              <a:t>a</a:t>
            </a:r>
            <a:r>
              <a:rPr lang="en" dirty="0">
                <a:solidFill>
                  <a:srgbClr val="FFFFFF"/>
                </a:solidFill>
              </a:rPr>
              <a:t> specific pollutant in the exit stream of a polyethylene polymerization reactor.</a:t>
            </a:r>
            <a:br>
              <a:rPr lang="en" dirty="0">
                <a:solidFill>
                  <a:srgbClr val="FFFFFF"/>
                </a:solidFill>
              </a:rPr>
            </a:br>
            <a:endParaRPr dirty="0">
              <a:solidFill>
                <a:srgbClr val="FFFFFF"/>
              </a:solidFill>
            </a:endParaRPr>
          </a:p>
        </p:txBody>
      </p:sp>
      <p:sp>
        <p:nvSpPr>
          <p:cNvPr id="251" name="Google Shape;251;p32"/>
          <p:cNvSpPr txBox="1">
            <a:spLocks noGrp="1"/>
          </p:cNvSpPr>
          <p:nvPr>
            <p:ph type="sldNum" idx="12"/>
          </p:nvPr>
        </p:nvSpPr>
        <p:spPr>
          <a:xfrm>
            <a:off x="8595308" y="474989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252" name="Google Shape;252;p32"/>
          <p:cNvPicPr preferRelativeResize="0"/>
          <p:nvPr/>
        </p:nvPicPr>
        <p:blipFill>
          <a:blip r:embed="rId3">
            <a:alphaModFix/>
          </a:blip>
          <a:stretch>
            <a:fillRect/>
          </a:stretch>
        </p:blipFill>
        <p:spPr>
          <a:xfrm>
            <a:off x="7491600" y="308875"/>
            <a:ext cx="1595850" cy="31290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3200400" lvl="0" indent="0" algn="l" rtl="0">
              <a:spcBef>
                <a:spcPts val="0"/>
              </a:spcBef>
              <a:spcAft>
                <a:spcPts val="0"/>
              </a:spcAft>
              <a:buNone/>
            </a:pPr>
            <a:r>
              <a:rPr lang="en" dirty="0"/>
              <a:t>AI Solution </a:t>
            </a:r>
            <a:endParaRPr dirty="0"/>
          </a:p>
        </p:txBody>
      </p:sp>
      <p:sp>
        <p:nvSpPr>
          <p:cNvPr id="258" name="Google Shape;258;p33"/>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dirty="0">
                <a:solidFill>
                  <a:srgbClr val="FFFFFF"/>
                </a:solidFill>
              </a:rPr>
              <a:t>Virtual assistant:</a:t>
            </a:r>
            <a:br>
              <a:rPr lang="en" dirty="0">
                <a:solidFill>
                  <a:srgbClr val="FFFFFF"/>
                </a:solidFill>
              </a:rPr>
            </a:br>
            <a:r>
              <a:rPr lang="en" sz="2400" dirty="0">
                <a:solidFill>
                  <a:srgbClr val="FFFFFF"/>
                </a:solidFill>
              </a:rPr>
              <a:t>- Can pull up information from regulation agencies (EPA, OSHA, ANSI).</a:t>
            </a:r>
            <a:br>
              <a:rPr lang="en" sz="2400" dirty="0">
                <a:solidFill>
                  <a:srgbClr val="FFFFFF"/>
                </a:solidFill>
              </a:rPr>
            </a:br>
            <a:r>
              <a:rPr lang="en" sz="2400" dirty="0">
                <a:solidFill>
                  <a:srgbClr val="FFFFFF"/>
                </a:solidFill>
              </a:rPr>
              <a:t>- Explore documents and unstructured data for specific </a:t>
            </a:r>
            <a:r>
              <a:rPr lang="en-US" sz="2400" dirty="0">
                <a:solidFill>
                  <a:srgbClr val="FFFFFF"/>
                </a:solidFill>
              </a:rPr>
              <a:t>info</a:t>
            </a:r>
            <a:r>
              <a:rPr lang="en" sz="2400" dirty="0">
                <a:solidFill>
                  <a:srgbClr val="FFFFFF"/>
                </a:solidFill>
              </a:rPr>
              <a:t>.</a:t>
            </a:r>
            <a:br>
              <a:rPr lang="en" sz="2400" dirty="0">
                <a:solidFill>
                  <a:srgbClr val="FFFFFF"/>
                </a:solidFill>
              </a:rPr>
            </a:br>
            <a:r>
              <a:rPr lang="en" sz="2400" dirty="0">
                <a:solidFill>
                  <a:srgbClr val="FFFFFF"/>
                </a:solidFill>
              </a:rPr>
              <a:t>- Trained to learn PE production process.</a:t>
            </a:r>
            <a:br>
              <a:rPr lang="en" sz="2400" dirty="0">
                <a:solidFill>
                  <a:srgbClr val="FFFFFF"/>
                </a:solidFill>
              </a:rPr>
            </a:br>
            <a:r>
              <a:rPr lang="en" sz="2400" dirty="0">
                <a:solidFill>
                  <a:srgbClr val="FFFFFF"/>
                </a:solidFill>
              </a:rPr>
              <a:t>- Ensures that polyethylene plant meets health, safety, and emissions regulations.</a:t>
            </a:r>
            <a:endParaRPr sz="2400" dirty="0">
              <a:solidFill>
                <a:srgbClr val="FFFFFF"/>
              </a:solidFill>
            </a:endParaRPr>
          </a:p>
          <a:p>
            <a:pPr marL="0" lvl="0" indent="0" algn="l" rtl="0">
              <a:spcBef>
                <a:spcPts val="1600"/>
              </a:spcBef>
              <a:spcAft>
                <a:spcPts val="1600"/>
              </a:spcAft>
              <a:buNone/>
            </a:pPr>
            <a:endParaRPr dirty="0">
              <a:solidFill>
                <a:srgbClr val="FFFFFF"/>
              </a:solidFill>
            </a:endParaRPr>
          </a:p>
        </p:txBody>
      </p:sp>
      <p:sp>
        <p:nvSpPr>
          <p:cNvPr id="259" name="Google Shape;259;p33"/>
          <p:cNvSpPr txBox="1">
            <a:spLocks noGrp="1"/>
          </p:cNvSpPr>
          <p:nvPr>
            <p:ph type="sldNum" idx="12"/>
          </p:nvPr>
        </p:nvSpPr>
        <p:spPr>
          <a:xfrm>
            <a:off x="8595308" y="474989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2286000" lvl="0" indent="0" algn="l" rtl="0">
              <a:spcBef>
                <a:spcPts val="0"/>
              </a:spcBef>
              <a:spcAft>
                <a:spcPts val="0"/>
              </a:spcAft>
              <a:buNone/>
            </a:pPr>
            <a:r>
              <a:rPr lang="en"/>
              <a:t>Benefits of User Solution </a:t>
            </a:r>
            <a:endParaRPr/>
          </a:p>
        </p:txBody>
      </p:sp>
      <p:sp>
        <p:nvSpPr>
          <p:cNvPr id="265" name="Google Shape;265;p34"/>
          <p:cNvSpPr txBox="1">
            <a:spLocks noGrp="1"/>
          </p:cNvSpPr>
          <p:nvPr>
            <p:ph type="body" idx="4294967295"/>
          </p:nvPr>
        </p:nvSpPr>
        <p:spPr>
          <a:xfrm>
            <a:off x="349058" y="1100377"/>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dirty="0">
              <a:solidFill>
                <a:srgbClr val="FFFFFF"/>
              </a:solidFill>
            </a:endParaRPr>
          </a:p>
          <a:p>
            <a:pPr marL="0" lvl="0" indent="0" algn="l" rtl="0">
              <a:spcBef>
                <a:spcPts val="1600"/>
              </a:spcBef>
              <a:spcAft>
                <a:spcPts val="1600"/>
              </a:spcAft>
              <a:buNone/>
            </a:pPr>
            <a:r>
              <a:rPr lang="en" sz="2400" dirty="0">
                <a:solidFill>
                  <a:srgbClr val="FFFFFF"/>
                </a:solidFill>
              </a:rPr>
              <a:t>- Reduce time and effort in finding required data.</a:t>
            </a:r>
            <a:br>
              <a:rPr lang="en" sz="2400" dirty="0">
                <a:solidFill>
                  <a:srgbClr val="FFFFFF"/>
                </a:solidFill>
              </a:rPr>
            </a:br>
            <a:r>
              <a:rPr lang="en" sz="2400" dirty="0">
                <a:solidFill>
                  <a:srgbClr val="FFFFFF"/>
                </a:solidFill>
              </a:rPr>
              <a:t>- Spend more time in design. </a:t>
            </a:r>
            <a:br>
              <a:rPr lang="en" sz="2400" dirty="0">
                <a:solidFill>
                  <a:srgbClr val="FFFFFF"/>
                </a:solidFill>
              </a:rPr>
            </a:br>
            <a:r>
              <a:rPr lang="en" sz="2400" dirty="0">
                <a:solidFill>
                  <a:srgbClr val="FFFFFF"/>
                </a:solidFill>
              </a:rPr>
              <a:t>- Efficient project execution and alignment among team members. </a:t>
            </a:r>
            <a:br>
              <a:rPr lang="en" sz="2400" dirty="0">
                <a:solidFill>
                  <a:srgbClr val="FFFFFF"/>
                </a:solidFill>
              </a:rPr>
            </a:br>
            <a:r>
              <a:rPr lang="en" sz="2400" dirty="0">
                <a:solidFill>
                  <a:srgbClr val="FFFFFF"/>
                </a:solidFill>
              </a:rPr>
              <a:t>- Helps review standards compliance regulation within plants.</a:t>
            </a:r>
            <a:endParaRPr sz="2400" dirty="0">
              <a:solidFill>
                <a:srgbClr val="FFFFFF"/>
              </a:solidFill>
            </a:endParaRPr>
          </a:p>
        </p:txBody>
      </p:sp>
      <p:sp>
        <p:nvSpPr>
          <p:cNvPr id="266" name="Google Shape;266;p34"/>
          <p:cNvSpPr txBox="1">
            <a:spLocks noGrp="1"/>
          </p:cNvSpPr>
          <p:nvPr>
            <p:ph type="sldNum" idx="12"/>
          </p:nvPr>
        </p:nvSpPr>
        <p:spPr>
          <a:xfrm>
            <a:off x="8595308" y="474989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subTitle" idx="4294967295"/>
          </p:nvPr>
        </p:nvSpPr>
        <p:spPr>
          <a:xfrm>
            <a:off x="2272350" y="0"/>
            <a:ext cx="4599300" cy="37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rgbClr val="FFFFFF"/>
                </a:solidFill>
                <a:latin typeface="Cambria"/>
                <a:ea typeface="Cambria"/>
                <a:cs typeface="Cambria"/>
                <a:sym typeface="Cambria"/>
              </a:rPr>
              <a:t>Benefits of AI</a:t>
            </a:r>
            <a:endParaRPr>
              <a:solidFill>
                <a:srgbClr val="FFFFFF"/>
              </a:solidFill>
              <a:latin typeface="Cambria"/>
              <a:ea typeface="Cambria"/>
              <a:cs typeface="Cambria"/>
              <a:sym typeface="Cambria"/>
            </a:endParaRPr>
          </a:p>
        </p:txBody>
      </p:sp>
      <p:pic>
        <p:nvPicPr>
          <p:cNvPr id="272" name="Google Shape;272;p35"/>
          <p:cNvPicPr preferRelativeResize="0"/>
          <p:nvPr/>
        </p:nvPicPr>
        <p:blipFill>
          <a:blip r:embed="rId3">
            <a:alphaModFix/>
          </a:blip>
          <a:stretch>
            <a:fillRect/>
          </a:stretch>
        </p:blipFill>
        <p:spPr>
          <a:xfrm>
            <a:off x="131825" y="563450"/>
            <a:ext cx="4217825" cy="2157025"/>
          </a:xfrm>
          <a:prstGeom prst="rect">
            <a:avLst/>
          </a:prstGeom>
          <a:noFill/>
          <a:ln>
            <a:noFill/>
          </a:ln>
        </p:spPr>
      </p:pic>
      <p:sp>
        <p:nvSpPr>
          <p:cNvPr id="273" name="Google Shape;273;p35"/>
          <p:cNvSpPr/>
          <p:nvPr/>
        </p:nvSpPr>
        <p:spPr>
          <a:xfrm>
            <a:off x="1289202" y="1372206"/>
            <a:ext cx="2741732" cy="335788"/>
          </a:xfrm>
          <a:custGeom>
            <a:avLst/>
            <a:gdLst/>
            <a:ahLst/>
            <a:cxnLst/>
            <a:rect l="l" t="t" r="r" b="b"/>
            <a:pathLst>
              <a:path w="69083" h="23453" extrusionOk="0">
                <a:moveTo>
                  <a:pt x="21257" y="22652"/>
                </a:moveTo>
                <a:cubicBezTo>
                  <a:pt x="37078" y="24913"/>
                  <a:pt x="77630" y="21902"/>
                  <a:pt x="67399" y="9624"/>
                </a:cubicBezTo>
                <a:cubicBezTo>
                  <a:pt x="65327" y="7137"/>
                  <a:pt x="61821" y="6187"/>
                  <a:pt x="58713" y="5281"/>
                </a:cubicBezTo>
                <a:cubicBezTo>
                  <a:pt x="44055" y="1006"/>
                  <a:pt x="28205" y="-1384"/>
                  <a:pt x="13114" y="938"/>
                </a:cubicBezTo>
                <a:cubicBezTo>
                  <a:pt x="8759" y="1608"/>
                  <a:pt x="3745" y="2166"/>
                  <a:pt x="629" y="5281"/>
                </a:cubicBezTo>
                <a:cubicBezTo>
                  <a:pt x="-426" y="6336"/>
                  <a:pt x="222" y="9624"/>
                  <a:pt x="1714" y="9624"/>
                </a:cubicBezTo>
              </a:path>
            </a:pathLst>
          </a:custGeom>
          <a:noFill/>
          <a:ln w="28575" cap="flat" cmpd="sng">
            <a:solidFill>
              <a:srgbClr val="FF0000"/>
            </a:solidFill>
            <a:prstDash val="solid"/>
            <a:round/>
            <a:headEnd type="none" w="med" len="med"/>
            <a:tailEnd type="none" w="med" len="med"/>
          </a:ln>
        </p:spPr>
      </p:sp>
      <p:sp>
        <p:nvSpPr>
          <p:cNvPr id="274" name="Google Shape;274;p35"/>
          <p:cNvSpPr/>
          <p:nvPr/>
        </p:nvSpPr>
        <p:spPr>
          <a:xfrm rot="10800000">
            <a:off x="1495754" y="1875463"/>
            <a:ext cx="2087343" cy="257807"/>
          </a:xfrm>
          <a:custGeom>
            <a:avLst/>
            <a:gdLst/>
            <a:ahLst/>
            <a:cxnLst/>
            <a:rect l="l" t="t" r="r" b="b"/>
            <a:pathLst>
              <a:path w="69083" h="23453" extrusionOk="0">
                <a:moveTo>
                  <a:pt x="21257" y="22652"/>
                </a:moveTo>
                <a:cubicBezTo>
                  <a:pt x="37078" y="24913"/>
                  <a:pt x="77630" y="21902"/>
                  <a:pt x="67399" y="9624"/>
                </a:cubicBezTo>
                <a:cubicBezTo>
                  <a:pt x="65327" y="7137"/>
                  <a:pt x="61821" y="6187"/>
                  <a:pt x="58713" y="5281"/>
                </a:cubicBezTo>
                <a:cubicBezTo>
                  <a:pt x="44055" y="1006"/>
                  <a:pt x="28205" y="-1384"/>
                  <a:pt x="13114" y="938"/>
                </a:cubicBezTo>
                <a:cubicBezTo>
                  <a:pt x="8759" y="1608"/>
                  <a:pt x="3745" y="2166"/>
                  <a:pt x="629" y="5281"/>
                </a:cubicBezTo>
                <a:cubicBezTo>
                  <a:pt x="-426" y="6336"/>
                  <a:pt x="222" y="9624"/>
                  <a:pt x="1714" y="9624"/>
                </a:cubicBezTo>
              </a:path>
            </a:pathLst>
          </a:custGeom>
          <a:noFill/>
          <a:ln w="28575" cap="flat" cmpd="sng">
            <a:solidFill>
              <a:srgbClr val="FF0000"/>
            </a:solidFill>
            <a:prstDash val="solid"/>
            <a:round/>
            <a:headEnd type="none" w="med" len="med"/>
            <a:tailEnd type="none" w="med" len="med"/>
          </a:ln>
        </p:spPr>
      </p:sp>
      <p:pic>
        <p:nvPicPr>
          <p:cNvPr id="275" name="Google Shape;275;p35"/>
          <p:cNvPicPr preferRelativeResize="0"/>
          <p:nvPr/>
        </p:nvPicPr>
        <p:blipFill>
          <a:blip r:embed="rId4">
            <a:alphaModFix/>
          </a:blip>
          <a:stretch>
            <a:fillRect/>
          </a:stretch>
        </p:blipFill>
        <p:spPr>
          <a:xfrm>
            <a:off x="398800" y="2824175"/>
            <a:ext cx="3683876" cy="2157025"/>
          </a:xfrm>
          <a:prstGeom prst="rect">
            <a:avLst/>
          </a:prstGeom>
          <a:noFill/>
          <a:ln>
            <a:noFill/>
          </a:ln>
        </p:spPr>
      </p:pic>
      <p:sp>
        <p:nvSpPr>
          <p:cNvPr id="276" name="Google Shape;276;p35"/>
          <p:cNvSpPr/>
          <p:nvPr/>
        </p:nvSpPr>
        <p:spPr>
          <a:xfrm>
            <a:off x="2202926" y="3108504"/>
            <a:ext cx="1085224" cy="447255"/>
          </a:xfrm>
          <a:custGeom>
            <a:avLst/>
            <a:gdLst/>
            <a:ahLst/>
            <a:cxnLst/>
            <a:rect l="l" t="t" r="r" b="b"/>
            <a:pathLst>
              <a:path w="15408" h="8006" extrusionOk="0">
                <a:moveTo>
                  <a:pt x="4991" y="8006"/>
                </a:moveTo>
                <a:cubicBezTo>
                  <a:pt x="8688" y="8006"/>
                  <a:pt x="16423" y="7314"/>
                  <a:pt x="15255" y="3807"/>
                </a:cubicBezTo>
                <a:cubicBezTo>
                  <a:pt x="13679" y="-924"/>
                  <a:pt x="3317" y="-1115"/>
                  <a:pt x="326" y="2874"/>
                </a:cubicBezTo>
                <a:cubicBezTo>
                  <a:pt x="-1514" y="5328"/>
                  <a:pt x="5190" y="7540"/>
                  <a:pt x="8257" y="7540"/>
                </a:cubicBezTo>
              </a:path>
            </a:pathLst>
          </a:custGeom>
          <a:noFill/>
          <a:ln w="19050" cap="flat" cmpd="sng">
            <a:solidFill>
              <a:srgbClr val="FF0000"/>
            </a:solidFill>
            <a:prstDash val="solid"/>
            <a:round/>
            <a:headEnd type="none" w="med" len="med"/>
            <a:tailEnd type="none" w="med" len="med"/>
          </a:ln>
        </p:spPr>
      </p:sp>
      <p:sp>
        <p:nvSpPr>
          <p:cNvPr id="277" name="Google Shape;277;p35"/>
          <p:cNvSpPr txBox="1"/>
          <p:nvPr/>
        </p:nvSpPr>
        <p:spPr>
          <a:xfrm>
            <a:off x="4683175" y="764175"/>
            <a:ext cx="4217700" cy="409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FFFFFF"/>
                </a:solidFill>
                <a:latin typeface="Cambria"/>
                <a:ea typeface="Cambria"/>
                <a:cs typeface="Cambria"/>
                <a:sym typeface="Cambria"/>
              </a:rPr>
              <a:t>A complete AI instrument in the HSE field:</a:t>
            </a:r>
            <a:endParaRPr sz="1600">
              <a:solidFill>
                <a:srgbClr val="FFFFFF"/>
              </a:solidFill>
              <a:latin typeface="Cambria"/>
              <a:ea typeface="Cambria"/>
              <a:cs typeface="Cambria"/>
              <a:sym typeface="Cambria"/>
            </a:endParaRPr>
          </a:p>
          <a:p>
            <a:pPr marL="0" lvl="0" indent="0" algn="l" rtl="0">
              <a:spcBef>
                <a:spcPts val="0"/>
              </a:spcBef>
              <a:spcAft>
                <a:spcPts val="0"/>
              </a:spcAft>
              <a:buNone/>
            </a:pPr>
            <a:r>
              <a:rPr lang="en" sz="1600">
                <a:solidFill>
                  <a:srgbClr val="FFFFFF"/>
                </a:solidFill>
                <a:latin typeface="Cambria"/>
                <a:ea typeface="Cambria"/>
                <a:cs typeface="Cambria"/>
                <a:sym typeface="Cambria"/>
              </a:rPr>
              <a:t>- Explore documents and unstructured text for</a:t>
            </a:r>
            <a:endParaRPr sz="1600">
              <a:solidFill>
                <a:srgbClr val="FFFFFF"/>
              </a:solidFill>
              <a:latin typeface="Cambria"/>
              <a:ea typeface="Cambria"/>
              <a:cs typeface="Cambria"/>
              <a:sym typeface="Cambria"/>
            </a:endParaRPr>
          </a:p>
          <a:p>
            <a:pPr marL="0" lvl="0" indent="0" algn="l" rtl="0">
              <a:spcBef>
                <a:spcPts val="0"/>
              </a:spcBef>
              <a:spcAft>
                <a:spcPts val="0"/>
              </a:spcAft>
              <a:buNone/>
            </a:pPr>
            <a:r>
              <a:rPr lang="en" sz="1600">
                <a:solidFill>
                  <a:srgbClr val="FFFFFF"/>
                </a:solidFill>
                <a:latin typeface="Cambria"/>
                <a:ea typeface="Cambria"/>
                <a:cs typeface="Cambria"/>
                <a:sym typeface="Cambria"/>
              </a:rPr>
              <a:t>incident insights, using natural language</a:t>
            </a:r>
            <a:endParaRPr sz="1600">
              <a:solidFill>
                <a:srgbClr val="FFFFFF"/>
              </a:solidFill>
              <a:latin typeface="Cambria"/>
              <a:ea typeface="Cambria"/>
              <a:cs typeface="Cambria"/>
              <a:sym typeface="Cambria"/>
            </a:endParaRPr>
          </a:p>
          <a:p>
            <a:pPr marL="0" lvl="0" indent="0" algn="l" rtl="0">
              <a:spcBef>
                <a:spcPts val="0"/>
              </a:spcBef>
              <a:spcAft>
                <a:spcPts val="0"/>
              </a:spcAft>
              <a:buNone/>
            </a:pPr>
            <a:r>
              <a:rPr lang="en" sz="1600">
                <a:solidFill>
                  <a:srgbClr val="FFFFFF"/>
                </a:solidFill>
                <a:latin typeface="Cambria"/>
                <a:ea typeface="Cambria"/>
                <a:cs typeface="Cambria"/>
                <a:sym typeface="Cambria"/>
              </a:rPr>
              <a:t>-  Immediately locate similar incident reports based</a:t>
            </a:r>
            <a:endParaRPr sz="1600">
              <a:solidFill>
                <a:srgbClr val="FFFFFF"/>
              </a:solidFill>
              <a:latin typeface="Cambria"/>
              <a:ea typeface="Cambria"/>
              <a:cs typeface="Cambria"/>
              <a:sym typeface="Cambria"/>
            </a:endParaRPr>
          </a:p>
          <a:p>
            <a:pPr marL="0" lvl="0" indent="0" algn="l" rtl="0">
              <a:spcBef>
                <a:spcPts val="0"/>
              </a:spcBef>
              <a:spcAft>
                <a:spcPts val="0"/>
              </a:spcAft>
              <a:buNone/>
            </a:pPr>
            <a:r>
              <a:rPr lang="en" sz="1600">
                <a:solidFill>
                  <a:srgbClr val="FFFFFF"/>
                </a:solidFill>
                <a:latin typeface="Cambria"/>
                <a:ea typeface="Cambria"/>
                <a:cs typeface="Cambria"/>
                <a:sym typeface="Cambria"/>
              </a:rPr>
              <a:t>on common themes and concepts</a:t>
            </a:r>
            <a:endParaRPr sz="1600">
              <a:solidFill>
                <a:srgbClr val="FFFFFF"/>
              </a:solidFill>
              <a:latin typeface="Cambria"/>
              <a:ea typeface="Cambria"/>
              <a:cs typeface="Cambria"/>
              <a:sym typeface="Cambria"/>
            </a:endParaRPr>
          </a:p>
          <a:p>
            <a:pPr marL="0" lvl="0" indent="0" algn="l" rtl="0">
              <a:spcBef>
                <a:spcPts val="0"/>
              </a:spcBef>
              <a:spcAft>
                <a:spcPts val="0"/>
              </a:spcAft>
              <a:buNone/>
            </a:pPr>
            <a:r>
              <a:rPr lang="en" sz="1600">
                <a:solidFill>
                  <a:srgbClr val="FFFFFF"/>
                </a:solidFill>
                <a:latin typeface="Cambria"/>
                <a:ea typeface="Cambria"/>
                <a:cs typeface="Cambria"/>
                <a:sym typeface="Cambria"/>
              </a:rPr>
              <a:t>- Automatically find key items such as hazard</a:t>
            </a:r>
            <a:endParaRPr sz="1600">
              <a:solidFill>
                <a:srgbClr val="FFFFFF"/>
              </a:solidFill>
              <a:latin typeface="Cambria"/>
              <a:ea typeface="Cambria"/>
              <a:cs typeface="Cambria"/>
              <a:sym typeface="Cambria"/>
            </a:endParaRPr>
          </a:p>
          <a:p>
            <a:pPr marL="0" lvl="0" indent="0" algn="l" rtl="0">
              <a:spcBef>
                <a:spcPts val="0"/>
              </a:spcBef>
              <a:spcAft>
                <a:spcPts val="0"/>
              </a:spcAft>
              <a:buNone/>
            </a:pPr>
            <a:r>
              <a:rPr lang="en" sz="1600">
                <a:solidFill>
                  <a:srgbClr val="FFFFFF"/>
                </a:solidFill>
                <a:latin typeface="Cambria"/>
                <a:ea typeface="Cambria"/>
                <a:cs typeface="Cambria"/>
                <a:sym typeface="Cambria"/>
              </a:rPr>
              <a:t>conditions, activities, incident causes and controls</a:t>
            </a:r>
            <a:endParaRPr sz="1600">
              <a:solidFill>
                <a:srgbClr val="FFFFFF"/>
              </a:solidFill>
              <a:latin typeface="Cambria"/>
              <a:ea typeface="Cambria"/>
              <a:cs typeface="Cambria"/>
              <a:sym typeface="Cambria"/>
            </a:endParaRPr>
          </a:p>
          <a:p>
            <a:pPr marL="0" lvl="0" indent="0" algn="l" rtl="0">
              <a:spcBef>
                <a:spcPts val="0"/>
              </a:spcBef>
              <a:spcAft>
                <a:spcPts val="0"/>
              </a:spcAft>
              <a:buNone/>
            </a:pPr>
            <a:r>
              <a:rPr lang="en" sz="1600">
                <a:solidFill>
                  <a:srgbClr val="FFFFFF"/>
                </a:solidFill>
                <a:latin typeface="Cambria"/>
                <a:ea typeface="Cambria"/>
                <a:cs typeface="Cambria"/>
                <a:sym typeface="Cambria"/>
              </a:rPr>
              <a:t>- Uncover hidden trends in behaviors and</a:t>
            </a:r>
            <a:endParaRPr sz="1600">
              <a:solidFill>
                <a:srgbClr val="FFFFFF"/>
              </a:solidFill>
              <a:latin typeface="Cambria"/>
              <a:ea typeface="Cambria"/>
              <a:cs typeface="Cambria"/>
              <a:sym typeface="Cambria"/>
            </a:endParaRPr>
          </a:p>
          <a:p>
            <a:pPr marL="0" lvl="0" indent="0" algn="l" rtl="0">
              <a:spcBef>
                <a:spcPts val="0"/>
              </a:spcBef>
              <a:spcAft>
                <a:spcPts val="0"/>
              </a:spcAft>
              <a:buNone/>
            </a:pPr>
            <a:r>
              <a:rPr lang="en" sz="1600">
                <a:solidFill>
                  <a:srgbClr val="FFFFFF"/>
                </a:solidFill>
                <a:latin typeface="Cambria"/>
                <a:ea typeface="Cambria"/>
                <a:cs typeface="Cambria"/>
                <a:sym typeface="Cambria"/>
              </a:rPr>
              <a:t>undetected hazards</a:t>
            </a:r>
            <a:endParaRPr sz="1600">
              <a:solidFill>
                <a:srgbClr val="FFFFFF"/>
              </a:solidFill>
              <a:latin typeface="Cambria"/>
              <a:ea typeface="Cambria"/>
              <a:cs typeface="Cambria"/>
              <a:sym typeface="Cambria"/>
            </a:endParaRPr>
          </a:p>
          <a:p>
            <a:pPr marL="0" lvl="0" indent="0" algn="l" rtl="0">
              <a:spcBef>
                <a:spcPts val="0"/>
              </a:spcBef>
              <a:spcAft>
                <a:spcPts val="0"/>
              </a:spcAft>
              <a:buNone/>
            </a:pPr>
            <a:r>
              <a:rPr lang="en" sz="1600">
                <a:solidFill>
                  <a:srgbClr val="FFFFFF"/>
                </a:solidFill>
                <a:latin typeface="Cambria"/>
                <a:ea typeface="Cambria"/>
                <a:cs typeface="Cambria"/>
                <a:sym typeface="Cambria"/>
              </a:rPr>
              <a:t>- Reduce reliance on collective corporate memory</a:t>
            </a:r>
            <a:endParaRPr sz="1600">
              <a:solidFill>
                <a:srgbClr val="FFFFFF"/>
              </a:solidFill>
              <a:latin typeface="Cambria"/>
              <a:ea typeface="Cambria"/>
              <a:cs typeface="Cambria"/>
              <a:sym typeface="Cambria"/>
            </a:endParaRPr>
          </a:p>
          <a:p>
            <a:pPr marL="0" lvl="0" indent="0" algn="l" rtl="0">
              <a:spcBef>
                <a:spcPts val="0"/>
              </a:spcBef>
              <a:spcAft>
                <a:spcPts val="0"/>
              </a:spcAft>
              <a:buNone/>
            </a:pPr>
            <a:r>
              <a:rPr lang="en" sz="1600">
                <a:solidFill>
                  <a:srgbClr val="FFFFFF"/>
                </a:solidFill>
                <a:latin typeface="Cambria"/>
                <a:ea typeface="Cambria"/>
                <a:cs typeface="Cambria"/>
                <a:sym typeface="Cambria"/>
              </a:rPr>
              <a:t>- Scale and augment HSE expertise</a:t>
            </a:r>
            <a:endParaRPr sz="1600">
              <a:solidFill>
                <a:srgbClr val="FFFFFF"/>
              </a:solidFill>
              <a:latin typeface="Cambria"/>
              <a:ea typeface="Cambria"/>
              <a:cs typeface="Cambria"/>
              <a:sym typeface="Cambria"/>
            </a:endParaRPr>
          </a:p>
          <a:p>
            <a:pPr marL="0" lvl="0" indent="0" algn="l" rtl="0">
              <a:spcBef>
                <a:spcPts val="0"/>
              </a:spcBef>
              <a:spcAft>
                <a:spcPts val="0"/>
              </a:spcAft>
              <a:buNone/>
            </a:pPr>
            <a:r>
              <a:rPr lang="en" sz="1600">
                <a:solidFill>
                  <a:srgbClr val="FFFFFF"/>
                </a:solidFill>
                <a:latin typeface="Cambria"/>
                <a:ea typeface="Cambria"/>
                <a:cs typeface="Cambria"/>
                <a:sym typeface="Cambria"/>
              </a:rPr>
              <a:t>- Offer a new toolkit for OE improvement efforts</a:t>
            </a:r>
            <a:endParaRPr sz="1600">
              <a:solidFill>
                <a:srgbClr val="FFFFFF"/>
              </a:solidFill>
              <a:latin typeface="Cambria"/>
              <a:ea typeface="Cambria"/>
              <a:cs typeface="Cambria"/>
              <a:sym typeface="Cambria"/>
            </a:endParaRPr>
          </a:p>
          <a:p>
            <a:pPr marL="0" lvl="0" indent="0" algn="l" rtl="0">
              <a:spcBef>
                <a:spcPts val="0"/>
              </a:spcBef>
              <a:spcAft>
                <a:spcPts val="0"/>
              </a:spcAft>
              <a:buNone/>
            </a:pPr>
            <a:endParaRPr sz="1600">
              <a:solidFill>
                <a:srgbClr val="FFFFFF"/>
              </a:solidFill>
              <a:latin typeface="Cambria"/>
              <a:ea typeface="Cambria"/>
              <a:cs typeface="Cambria"/>
              <a:sym typeface="Cambria"/>
            </a:endParaRPr>
          </a:p>
          <a:p>
            <a:pPr marL="0" lvl="0" indent="0" algn="l" rtl="0">
              <a:spcBef>
                <a:spcPts val="0"/>
              </a:spcBef>
              <a:spcAft>
                <a:spcPts val="0"/>
              </a:spcAft>
              <a:buNone/>
            </a:pPr>
            <a:endParaRPr sz="1600">
              <a:solidFill>
                <a:srgbClr val="FFFFFF"/>
              </a:solidFill>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6"/>
          <p:cNvSpPr txBox="1">
            <a:spLocks noGrp="1"/>
          </p:cNvSpPr>
          <p:nvPr>
            <p:ph type="subTitle" idx="4294967295"/>
          </p:nvPr>
        </p:nvSpPr>
        <p:spPr>
          <a:xfrm>
            <a:off x="2272350" y="0"/>
            <a:ext cx="4599300" cy="37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rgbClr val="FFFFFF"/>
                </a:solidFill>
                <a:latin typeface="Cambria"/>
                <a:ea typeface="Cambria"/>
                <a:cs typeface="Cambria"/>
                <a:sym typeface="Cambria"/>
              </a:rPr>
              <a:t>Benefits of AI</a:t>
            </a:r>
            <a:endParaRPr>
              <a:solidFill>
                <a:srgbClr val="FFFFFF"/>
              </a:solidFill>
              <a:latin typeface="Cambria"/>
              <a:ea typeface="Cambria"/>
              <a:cs typeface="Cambria"/>
              <a:sym typeface="Cambria"/>
            </a:endParaRPr>
          </a:p>
        </p:txBody>
      </p:sp>
      <p:pic>
        <p:nvPicPr>
          <p:cNvPr id="283" name="Google Shape;283;p36"/>
          <p:cNvPicPr preferRelativeResize="0"/>
          <p:nvPr/>
        </p:nvPicPr>
        <p:blipFill>
          <a:blip r:embed="rId3">
            <a:alphaModFix/>
          </a:blip>
          <a:stretch>
            <a:fillRect/>
          </a:stretch>
        </p:blipFill>
        <p:spPr>
          <a:xfrm>
            <a:off x="0" y="396450"/>
            <a:ext cx="9144001" cy="4747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subTitle" idx="4294967295"/>
          </p:nvPr>
        </p:nvSpPr>
        <p:spPr>
          <a:xfrm>
            <a:off x="2272350" y="202019"/>
            <a:ext cx="4599300" cy="37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800" dirty="0">
                <a:solidFill>
                  <a:srgbClr val="FFFFFF"/>
                </a:solidFill>
                <a:latin typeface="Cambria"/>
                <a:ea typeface="Cambria"/>
                <a:cs typeface="Cambria"/>
                <a:sym typeface="Cambria"/>
              </a:rPr>
              <a:t>Our Solution</a:t>
            </a:r>
            <a:endParaRPr sz="2800" dirty="0">
              <a:solidFill>
                <a:srgbClr val="FFFFFF"/>
              </a:solidFill>
              <a:latin typeface="Cambria"/>
              <a:ea typeface="Cambria"/>
              <a:cs typeface="Cambria"/>
              <a:sym typeface="Cambria"/>
            </a:endParaRPr>
          </a:p>
        </p:txBody>
      </p:sp>
      <p:sp>
        <p:nvSpPr>
          <p:cNvPr id="289" name="Google Shape;289;p37"/>
          <p:cNvSpPr txBox="1"/>
          <p:nvPr/>
        </p:nvSpPr>
        <p:spPr>
          <a:xfrm>
            <a:off x="1059055" y="1778738"/>
            <a:ext cx="7323600" cy="140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dk1"/>
                </a:solidFill>
                <a:latin typeface="Cambria"/>
                <a:ea typeface="Cambria"/>
                <a:cs typeface="Cambria"/>
                <a:sym typeface="Cambria"/>
              </a:rPr>
              <a:t>Implement AI solution intended to provide assistance regarding the technical specifications around a polyethylene plant and to efficiently provide the necessary documentation regarding control systems that ensure the plant adheres to HSE compliance</a:t>
            </a:r>
            <a:r>
              <a:rPr lang="en" sz="1800" dirty="0">
                <a:solidFill>
                  <a:schemeClr val="dk1"/>
                </a:solidFill>
                <a:latin typeface="Cambria"/>
                <a:ea typeface="Cambria"/>
                <a:cs typeface="Cambria"/>
                <a:sym typeface="Cambria"/>
              </a:rPr>
              <a:t>.</a:t>
            </a:r>
            <a:endParaRPr sz="1800" dirty="0">
              <a:solidFill>
                <a:schemeClr val="dk1"/>
              </a:solidFill>
              <a:latin typeface="Cambria"/>
              <a:ea typeface="Cambria"/>
              <a:cs typeface="Cambria"/>
              <a:sym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8"/>
          <p:cNvSpPr txBox="1"/>
          <p:nvPr/>
        </p:nvSpPr>
        <p:spPr>
          <a:xfrm>
            <a:off x="264950" y="255700"/>
            <a:ext cx="8120400" cy="467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FFFFFF"/>
                </a:solidFill>
                <a:latin typeface="Cambria"/>
                <a:ea typeface="Cambria"/>
                <a:cs typeface="Cambria"/>
                <a:sym typeface="Cambria"/>
              </a:rPr>
              <a:t>Our AI solution</a:t>
            </a:r>
            <a:endParaRPr dirty="0">
              <a:solidFill>
                <a:srgbClr val="FFFFFF"/>
              </a:solidFill>
              <a:latin typeface="Cambria"/>
              <a:ea typeface="Cambria"/>
              <a:cs typeface="Cambria"/>
              <a:sym typeface="Cambria"/>
            </a:endParaRPr>
          </a:p>
          <a:p>
            <a:pPr marL="0" lvl="0" indent="0" algn="l" rtl="0">
              <a:spcBef>
                <a:spcPts val="0"/>
              </a:spcBef>
              <a:spcAft>
                <a:spcPts val="0"/>
              </a:spcAft>
              <a:buNone/>
            </a:pPr>
            <a:endParaRPr dirty="0">
              <a:solidFill>
                <a:srgbClr val="FFFFFF"/>
              </a:solidFill>
              <a:latin typeface="Cambria"/>
              <a:ea typeface="Cambria"/>
              <a:cs typeface="Cambria"/>
              <a:sym typeface="Cambria"/>
            </a:endParaRPr>
          </a:p>
          <a:p>
            <a:pPr marL="0" lvl="0" indent="0" algn="ctr" rtl="0">
              <a:spcBef>
                <a:spcPts val="0"/>
              </a:spcBef>
              <a:spcAft>
                <a:spcPts val="0"/>
              </a:spcAft>
              <a:buNone/>
            </a:pPr>
            <a:r>
              <a:rPr lang="en" sz="1800" dirty="0">
                <a:solidFill>
                  <a:srgbClr val="FFFFFF"/>
                </a:solidFill>
                <a:latin typeface="Cambria"/>
                <a:ea typeface="Cambria"/>
                <a:cs typeface="Cambria"/>
                <a:sym typeface="Cambria"/>
              </a:rPr>
              <a:t>A safety and regulations virtual assistant in polyethylene plants.</a:t>
            </a:r>
            <a:endParaRPr sz="1800" dirty="0">
              <a:solidFill>
                <a:srgbClr val="FFFFFF"/>
              </a:solidFill>
              <a:latin typeface="Cambria"/>
              <a:ea typeface="Cambria"/>
              <a:cs typeface="Cambria"/>
              <a:sym typeface="Cambria"/>
            </a:endParaRPr>
          </a:p>
          <a:p>
            <a:pPr marL="0" lvl="0" indent="0" algn="ctr" rtl="0">
              <a:spcBef>
                <a:spcPts val="0"/>
              </a:spcBef>
              <a:spcAft>
                <a:spcPts val="0"/>
              </a:spcAft>
              <a:buNone/>
            </a:pPr>
            <a:r>
              <a:rPr lang="en" dirty="0">
                <a:solidFill>
                  <a:srgbClr val="FFFFFF"/>
                </a:solidFill>
                <a:latin typeface="Cambria"/>
                <a:ea typeface="Cambria"/>
                <a:cs typeface="Cambria"/>
                <a:sym typeface="Cambria"/>
              </a:rPr>
              <a:t>The virtual assistant can answer general questions about: </a:t>
            </a:r>
            <a:endParaRPr dirty="0">
              <a:solidFill>
                <a:srgbClr val="FFFFFF"/>
              </a:solidFill>
              <a:latin typeface="Cambria"/>
              <a:ea typeface="Cambria"/>
              <a:cs typeface="Cambria"/>
              <a:sym typeface="Cambria"/>
            </a:endParaRPr>
          </a:p>
          <a:p>
            <a:pPr marL="0" lvl="0" indent="457200" algn="l" rtl="0">
              <a:spcBef>
                <a:spcPts val="0"/>
              </a:spcBef>
              <a:spcAft>
                <a:spcPts val="0"/>
              </a:spcAft>
              <a:buNone/>
            </a:pPr>
            <a:r>
              <a:rPr lang="en" dirty="0">
                <a:solidFill>
                  <a:srgbClr val="FFFFFF"/>
                </a:solidFill>
                <a:latin typeface="Cambria"/>
                <a:ea typeface="Cambria"/>
                <a:cs typeface="Cambria"/>
                <a:sym typeface="Cambria"/>
              </a:rPr>
              <a:t>Safety features and their regulations</a:t>
            </a:r>
            <a:endParaRPr dirty="0">
              <a:solidFill>
                <a:srgbClr val="FFFFFF"/>
              </a:solidFill>
              <a:latin typeface="Cambria"/>
              <a:ea typeface="Cambria"/>
              <a:cs typeface="Cambria"/>
              <a:sym typeface="Cambria"/>
            </a:endParaRPr>
          </a:p>
          <a:p>
            <a:pPr marL="914400" lvl="1" indent="-317500" algn="l" rtl="0">
              <a:spcBef>
                <a:spcPts val="0"/>
              </a:spcBef>
              <a:spcAft>
                <a:spcPts val="0"/>
              </a:spcAft>
              <a:buClr>
                <a:srgbClr val="FFFFFF"/>
              </a:buClr>
              <a:buSzPts val="1400"/>
              <a:buFont typeface="Cambria"/>
              <a:buChar char="○"/>
            </a:pPr>
            <a:r>
              <a:rPr lang="en" dirty="0">
                <a:solidFill>
                  <a:srgbClr val="FFFFFF"/>
                </a:solidFill>
                <a:latin typeface="Cambria"/>
                <a:ea typeface="Cambria"/>
                <a:cs typeface="Cambria"/>
                <a:sym typeface="Cambria"/>
              </a:rPr>
              <a:t>Safety showers</a:t>
            </a:r>
            <a:endParaRPr dirty="0">
              <a:solidFill>
                <a:srgbClr val="FFFFFF"/>
              </a:solidFill>
              <a:latin typeface="Cambria"/>
              <a:ea typeface="Cambria"/>
              <a:cs typeface="Cambria"/>
              <a:sym typeface="Cambria"/>
            </a:endParaRPr>
          </a:p>
          <a:p>
            <a:pPr marL="914400" lvl="1" indent="-317500" algn="l" rtl="0">
              <a:spcBef>
                <a:spcPts val="0"/>
              </a:spcBef>
              <a:spcAft>
                <a:spcPts val="0"/>
              </a:spcAft>
              <a:buClr>
                <a:srgbClr val="FFFFFF"/>
              </a:buClr>
              <a:buSzPts val="1400"/>
              <a:buFont typeface="Cambria"/>
              <a:buChar char="○"/>
            </a:pPr>
            <a:r>
              <a:rPr lang="en" dirty="0">
                <a:solidFill>
                  <a:srgbClr val="FFFFFF"/>
                </a:solidFill>
                <a:latin typeface="Cambria"/>
                <a:ea typeface="Cambria"/>
                <a:cs typeface="Cambria"/>
                <a:sym typeface="Cambria"/>
              </a:rPr>
              <a:t>Eye wash stations</a:t>
            </a:r>
            <a:endParaRPr dirty="0">
              <a:solidFill>
                <a:srgbClr val="FFFFFF"/>
              </a:solidFill>
              <a:latin typeface="Cambria"/>
              <a:ea typeface="Cambria"/>
              <a:cs typeface="Cambria"/>
              <a:sym typeface="Cambria"/>
            </a:endParaRPr>
          </a:p>
          <a:p>
            <a:pPr marL="914400" lvl="1" indent="-317500" algn="l" rtl="0">
              <a:spcBef>
                <a:spcPts val="0"/>
              </a:spcBef>
              <a:spcAft>
                <a:spcPts val="0"/>
              </a:spcAft>
              <a:buClr>
                <a:srgbClr val="FFFFFF"/>
              </a:buClr>
              <a:buSzPts val="1400"/>
              <a:buFont typeface="Cambria"/>
              <a:buChar char="○"/>
            </a:pPr>
            <a:r>
              <a:rPr lang="en" dirty="0">
                <a:solidFill>
                  <a:srgbClr val="FFFFFF"/>
                </a:solidFill>
                <a:latin typeface="Cambria"/>
                <a:ea typeface="Cambria"/>
                <a:cs typeface="Cambria"/>
                <a:sym typeface="Cambria"/>
              </a:rPr>
              <a:t>Fume ventilations</a:t>
            </a:r>
            <a:endParaRPr dirty="0">
              <a:solidFill>
                <a:srgbClr val="FFFFFF"/>
              </a:solidFill>
              <a:latin typeface="Cambria"/>
              <a:ea typeface="Cambria"/>
              <a:cs typeface="Cambria"/>
              <a:sym typeface="Cambria"/>
            </a:endParaRPr>
          </a:p>
          <a:p>
            <a:pPr marL="457200" lvl="0" indent="-317500" algn="l" rtl="0">
              <a:spcBef>
                <a:spcPts val="0"/>
              </a:spcBef>
              <a:spcAft>
                <a:spcPts val="0"/>
              </a:spcAft>
              <a:buClr>
                <a:srgbClr val="FFFFFF"/>
              </a:buClr>
              <a:buSzPts val="1400"/>
              <a:buFont typeface="Cambria"/>
              <a:buChar char="●"/>
            </a:pPr>
            <a:r>
              <a:rPr lang="en" dirty="0">
                <a:solidFill>
                  <a:srgbClr val="FFFFFF"/>
                </a:solidFill>
                <a:latin typeface="Cambria"/>
                <a:ea typeface="Cambria"/>
                <a:cs typeface="Cambria"/>
                <a:sym typeface="Cambria"/>
              </a:rPr>
              <a:t>Standards and general regulations</a:t>
            </a:r>
            <a:endParaRPr dirty="0">
              <a:solidFill>
                <a:srgbClr val="FFFFFF"/>
              </a:solidFill>
              <a:latin typeface="Cambria"/>
              <a:ea typeface="Cambria"/>
              <a:cs typeface="Cambria"/>
              <a:sym typeface="Cambria"/>
            </a:endParaRPr>
          </a:p>
          <a:p>
            <a:pPr marL="914400" lvl="1" indent="-317500" algn="l" rtl="0">
              <a:spcBef>
                <a:spcPts val="0"/>
              </a:spcBef>
              <a:spcAft>
                <a:spcPts val="0"/>
              </a:spcAft>
              <a:buClr>
                <a:srgbClr val="FFFFFF"/>
              </a:buClr>
              <a:buSzPts val="1400"/>
              <a:buFont typeface="Cambria"/>
              <a:buChar char="○"/>
            </a:pPr>
            <a:r>
              <a:rPr lang="en" dirty="0">
                <a:solidFill>
                  <a:srgbClr val="FFFFFF"/>
                </a:solidFill>
                <a:latin typeface="Cambria"/>
                <a:ea typeface="Cambria"/>
                <a:cs typeface="Cambria"/>
                <a:sym typeface="Cambria"/>
              </a:rPr>
              <a:t>Work safety (OSHA)</a:t>
            </a:r>
            <a:endParaRPr dirty="0">
              <a:solidFill>
                <a:srgbClr val="FFFFFF"/>
              </a:solidFill>
              <a:latin typeface="Cambria"/>
              <a:ea typeface="Cambria"/>
              <a:cs typeface="Cambria"/>
              <a:sym typeface="Cambria"/>
            </a:endParaRPr>
          </a:p>
          <a:p>
            <a:pPr marL="914400" lvl="1" indent="-317500" algn="l" rtl="0">
              <a:spcBef>
                <a:spcPts val="0"/>
              </a:spcBef>
              <a:spcAft>
                <a:spcPts val="0"/>
              </a:spcAft>
              <a:buClr>
                <a:srgbClr val="FFFFFF"/>
              </a:buClr>
              <a:buSzPts val="1400"/>
              <a:buFont typeface="Cambria"/>
              <a:buChar char="○"/>
            </a:pPr>
            <a:r>
              <a:rPr lang="en" dirty="0">
                <a:solidFill>
                  <a:srgbClr val="FFFFFF"/>
                </a:solidFill>
                <a:latin typeface="Cambria"/>
                <a:ea typeface="Cambria"/>
                <a:cs typeface="Cambria"/>
                <a:sym typeface="Cambria"/>
              </a:rPr>
              <a:t>Industry standards (ANSI)</a:t>
            </a:r>
            <a:endParaRPr dirty="0">
              <a:solidFill>
                <a:srgbClr val="FFFFFF"/>
              </a:solidFill>
              <a:latin typeface="Cambria"/>
              <a:ea typeface="Cambria"/>
              <a:cs typeface="Cambria"/>
              <a:sym typeface="Cambria"/>
            </a:endParaRPr>
          </a:p>
          <a:p>
            <a:pPr marL="914400" lvl="1" indent="-317500" algn="l" rtl="0">
              <a:spcBef>
                <a:spcPts val="0"/>
              </a:spcBef>
              <a:spcAft>
                <a:spcPts val="0"/>
              </a:spcAft>
              <a:buClr>
                <a:srgbClr val="FFFFFF"/>
              </a:buClr>
              <a:buSzPts val="1400"/>
              <a:buFont typeface="Cambria"/>
              <a:buChar char="○"/>
            </a:pPr>
            <a:r>
              <a:rPr lang="en" dirty="0">
                <a:solidFill>
                  <a:srgbClr val="FFFFFF"/>
                </a:solidFill>
                <a:latin typeface="Cambria"/>
                <a:ea typeface="Cambria"/>
                <a:cs typeface="Cambria"/>
                <a:sym typeface="Cambria"/>
              </a:rPr>
              <a:t>Machine safety (HSE) </a:t>
            </a:r>
            <a:endParaRPr dirty="0">
              <a:solidFill>
                <a:srgbClr val="FFFFFF"/>
              </a:solidFill>
              <a:latin typeface="Cambria"/>
              <a:ea typeface="Cambria"/>
              <a:cs typeface="Cambria"/>
              <a:sym typeface="Cambria"/>
            </a:endParaRPr>
          </a:p>
          <a:p>
            <a:pPr marL="914400" lvl="1" indent="-317500" algn="l" rtl="0">
              <a:spcBef>
                <a:spcPts val="0"/>
              </a:spcBef>
              <a:spcAft>
                <a:spcPts val="0"/>
              </a:spcAft>
              <a:buClr>
                <a:srgbClr val="FFFFFF"/>
              </a:buClr>
              <a:buSzPts val="1400"/>
              <a:buFont typeface="Cambria"/>
              <a:buChar char="○"/>
            </a:pPr>
            <a:r>
              <a:rPr lang="en" dirty="0">
                <a:solidFill>
                  <a:srgbClr val="FFFFFF"/>
                </a:solidFill>
                <a:latin typeface="Cambria"/>
                <a:ea typeface="Cambria"/>
                <a:cs typeface="Cambria"/>
                <a:sym typeface="Cambria"/>
              </a:rPr>
              <a:t>Emission control (EPA)  </a:t>
            </a:r>
            <a:endParaRPr dirty="0">
              <a:solidFill>
                <a:srgbClr val="FFFFFF"/>
              </a:solidFill>
              <a:latin typeface="Cambria"/>
              <a:ea typeface="Cambria"/>
              <a:cs typeface="Cambria"/>
              <a:sym typeface="Cambria"/>
            </a:endParaRPr>
          </a:p>
          <a:p>
            <a:pPr marL="457200" lvl="0" indent="-317500" algn="l" rtl="0">
              <a:spcBef>
                <a:spcPts val="0"/>
              </a:spcBef>
              <a:spcAft>
                <a:spcPts val="0"/>
              </a:spcAft>
              <a:buClr>
                <a:schemeClr val="dk1"/>
              </a:buClr>
              <a:buSzPts val="1400"/>
              <a:buFont typeface="Cambria"/>
              <a:buChar char="●"/>
            </a:pPr>
            <a:r>
              <a:rPr lang="en" dirty="0">
                <a:solidFill>
                  <a:schemeClr val="dk1"/>
                </a:solidFill>
                <a:latin typeface="Cambria"/>
                <a:ea typeface="Cambria"/>
                <a:cs typeface="Cambria"/>
                <a:sym typeface="Cambria"/>
              </a:rPr>
              <a:t>Polyethylene production</a:t>
            </a:r>
            <a:endParaRPr dirty="0">
              <a:solidFill>
                <a:schemeClr val="dk1"/>
              </a:solidFill>
              <a:latin typeface="Cambria"/>
              <a:ea typeface="Cambria"/>
              <a:cs typeface="Cambria"/>
              <a:sym typeface="Cambria"/>
            </a:endParaRPr>
          </a:p>
          <a:p>
            <a:pPr marL="914400" lvl="1" indent="-317500" algn="l" rtl="0">
              <a:spcBef>
                <a:spcPts val="0"/>
              </a:spcBef>
              <a:spcAft>
                <a:spcPts val="0"/>
              </a:spcAft>
              <a:buClr>
                <a:schemeClr val="dk1"/>
              </a:buClr>
              <a:buSzPts val="1400"/>
              <a:buFont typeface="Cambria"/>
              <a:buChar char="○"/>
            </a:pPr>
            <a:r>
              <a:rPr lang="en" dirty="0">
                <a:solidFill>
                  <a:schemeClr val="dk1"/>
                </a:solidFill>
                <a:latin typeface="Cambria"/>
                <a:ea typeface="Cambria"/>
                <a:cs typeface="Cambria"/>
                <a:sym typeface="Cambria"/>
              </a:rPr>
              <a:t>Low pressure polymerization process</a:t>
            </a:r>
            <a:endParaRPr dirty="0">
              <a:solidFill>
                <a:schemeClr val="dk1"/>
              </a:solidFill>
              <a:latin typeface="Cambria"/>
              <a:ea typeface="Cambria"/>
              <a:cs typeface="Cambria"/>
              <a:sym typeface="Cambria"/>
            </a:endParaRPr>
          </a:p>
          <a:p>
            <a:pPr marL="914400" lvl="1" indent="-317500" algn="l" rtl="0">
              <a:spcBef>
                <a:spcPts val="0"/>
              </a:spcBef>
              <a:spcAft>
                <a:spcPts val="0"/>
              </a:spcAft>
              <a:buClr>
                <a:schemeClr val="dk1"/>
              </a:buClr>
              <a:buSzPts val="1400"/>
              <a:buFont typeface="Cambria"/>
              <a:buChar char="○"/>
            </a:pPr>
            <a:r>
              <a:rPr lang="en" dirty="0">
                <a:solidFill>
                  <a:schemeClr val="dk1"/>
                </a:solidFill>
                <a:latin typeface="Cambria"/>
                <a:ea typeface="Cambria"/>
                <a:cs typeface="Cambria"/>
                <a:sym typeface="Cambria"/>
              </a:rPr>
              <a:t>High pressure polymerization process</a:t>
            </a:r>
            <a:endParaRPr dirty="0">
              <a:solidFill>
                <a:schemeClr val="dk1"/>
              </a:solidFill>
              <a:latin typeface="Cambria"/>
              <a:ea typeface="Cambria"/>
              <a:cs typeface="Cambria"/>
              <a:sym typeface="Cambria"/>
            </a:endParaRPr>
          </a:p>
          <a:p>
            <a:pPr marL="457200" lvl="0" indent="-317500" algn="l" rtl="0">
              <a:spcBef>
                <a:spcPts val="0"/>
              </a:spcBef>
              <a:spcAft>
                <a:spcPts val="0"/>
              </a:spcAft>
              <a:buClr>
                <a:schemeClr val="dk1"/>
              </a:buClr>
              <a:buSzPts val="1400"/>
              <a:buFont typeface="Cambria"/>
              <a:buChar char="●"/>
            </a:pPr>
            <a:r>
              <a:rPr lang="en" dirty="0">
                <a:solidFill>
                  <a:schemeClr val="dk1"/>
                </a:solidFill>
                <a:latin typeface="Cambria"/>
                <a:ea typeface="Cambria"/>
                <a:cs typeface="Cambria"/>
                <a:sym typeface="Cambria"/>
              </a:rPr>
              <a:t>Polyethylene applications.</a:t>
            </a:r>
            <a:endParaRPr dirty="0">
              <a:solidFill>
                <a:schemeClr val="dk1"/>
              </a:solidFill>
              <a:latin typeface="Cambria"/>
              <a:ea typeface="Cambria"/>
              <a:cs typeface="Cambria"/>
              <a:sym typeface="Cambria"/>
            </a:endParaRPr>
          </a:p>
          <a:p>
            <a:pPr marL="914400" lvl="1" indent="-317500" algn="l" rtl="0">
              <a:spcBef>
                <a:spcPts val="0"/>
              </a:spcBef>
              <a:spcAft>
                <a:spcPts val="0"/>
              </a:spcAft>
              <a:buClr>
                <a:schemeClr val="dk1"/>
              </a:buClr>
              <a:buSzPts val="1400"/>
              <a:buFont typeface="Cambria"/>
              <a:buChar char="○"/>
            </a:pPr>
            <a:r>
              <a:rPr lang="en" dirty="0">
                <a:solidFill>
                  <a:schemeClr val="dk1"/>
                </a:solidFill>
                <a:latin typeface="Cambria"/>
                <a:ea typeface="Cambria"/>
                <a:cs typeface="Cambria"/>
                <a:sym typeface="Cambria"/>
              </a:rPr>
              <a:t>Low Density Polyethylene (LDPE)</a:t>
            </a:r>
            <a:endParaRPr dirty="0">
              <a:solidFill>
                <a:schemeClr val="dk1"/>
              </a:solidFill>
              <a:latin typeface="Cambria"/>
              <a:ea typeface="Cambria"/>
              <a:cs typeface="Cambria"/>
              <a:sym typeface="Cambria"/>
            </a:endParaRPr>
          </a:p>
          <a:p>
            <a:pPr marL="914400" lvl="1" indent="-317500" algn="l" rtl="0">
              <a:spcBef>
                <a:spcPts val="0"/>
              </a:spcBef>
              <a:spcAft>
                <a:spcPts val="0"/>
              </a:spcAft>
              <a:buClr>
                <a:schemeClr val="dk1"/>
              </a:buClr>
              <a:buSzPts val="1400"/>
              <a:buFont typeface="Cambria"/>
              <a:buChar char="○"/>
            </a:pPr>
            <a:r>
              <a:rPr lang="en" dirty="0">
                <a:solidFill>
                  <a:schemeClr val="dk1"/>
                </a:solidFill>
                <a:latin typeface="Cambria"/>
                <a:ea typeface="Cambria"/>
                <a:cs typeface="Cambria"/>
                <a:sym typeface="Cambria"/>
              </a:rPr>
              <a:t>High Density Polyethylene (HDPE)</a:t>
            </a:r>
            <a:endParaRPr dirty="0">
              <a:solidFill>
                <a:schemeClr val="dk1"/>
              </a:solidFill>
              <a:latin typeface="Cambria"/>
              <a:ea typeface="Cambria"/>
              <a:cs typeface="Cambria"/>
              <a:sym typeface="Cambria"/>
            </a:endParaRPr>
          </a:p>
          <a:p>
            <a:pPr marL="914400" lvl="1" indent="-317500" algn="l" rtl="0">
              <a:spcBef>
                <a:spcPts val="0"/>
              </a:spcBef>
              <a:spcAft>
                <a:spcPts val="0"/>
              </a:spcAft>
              <a:buClr>
                <a:schemeClr val="dk1"/>
              </a:buClr>
              <a:buSzPts val="1400"/>
              <a:buFont typeface="Cambria"/>
              <a:buChar char="○"/>
            </a:pPr>
            <a:r>
              <a:rPr lang="en" dirty="0">
                <a:solidFill>
                  <a:schemeClr val="dk1"/>
                </a:solidFill>
                <a:latin typeface="Cambria"/>
                <a:ea typeface="Cambria"/>
                <a:cs typeface="Cambria"/>
                <a:sym typeface="Cambria"/>
              </a:rPr>
              <a:t>Linear Low Density Polyethylene (LLDPE)</a:t>
            </a:r>
            <a:endParaRPr dirty="0">
              <a:solidFill>
                <a:srgbClr val="FFFFFF"/>
              </a:solidFill>
              <a:latin typeface="Cambria"/>
              <a:ea typeface="Cambria"/>
              <a:cs typeface="Cambria"/>
              <a:sym typeface="Cambria"/>
            </a:endParaRPr>
          </a:p>
        </p:txBody>
      </p:sp>
      <p:pic>
        <p:nvPicPr>
          <p:cNvPr id="295" name="Google Shape;295;p38" descr="See the source image"/>
          <p:cNvPicPr preferRelativeResize="0"/>
          <p:nvPr/>
        </p:nvPicPr>
        <p:blipFill>
          <a:blip r:embed="rId3">
            <a:alphaModFix/>
          </a:blip>
          <a:stretch>
            <a:fillRect/>
          </a:stretch>
        </p:blipFill>
        <p:spPr>
          <a:xfrm>
            <a:off x="4659175" y="1756025"/>
            <a:ext cx="4216151" cy="2515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p:nvPr/>
        </p:nvSpPr>
        <p:spPr>
          <a:xfrm>
            <a:off x="120525" y="64500"/>
            <a:ext cx="2905800" cy="49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latin typeface="Cambria"/>
                <a:ea typeface="Cambria"/>
                <a:cs typeface="Cambria"/>
                <a:sym typeface="Cambria"/>
              </a:rPr>
              <a:t>Short &amp; Long Tail Questions:</a:t>
            </a:r>
            <a:endParaRPr sz="2400">
              <a:solidFill>
                <a:srgbClr val="FFFFFF"/>
              </a:solidFill>
              <a:latin typeface="Cambria"/>
              <a:ea typeface="Cambria"/>
              <a:cs typeface="Cambria"/>
              <a:sym typeface="Cambria"/>
            </a:endParaRPr>
          </a:p>
          <a:p>
            <a:pPr marL="0" lvl="0" indent="0" algn="l" rtl="0">
              <a:spcBef>
                <a:spcPts val="0"/>
              </a:spcBef>
              <a:spcAft>
                <a:spcPts val="0"/>
              </a:spcAft>
              <a:buNone/>
            </a:pPr>
            <a:endParaRPr sz="2400">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Short tail questions examples:</a:t>
            </a:r>
            <a:endParaRPr>
              <a:solidFill>
                <a:srgbClr val="FFFFFF"/>
              </a:solidFill>
              <a:latin typeface="Cambria"/>
              <a:ea typeface="Cambria"/>
              <a:cs typeface="Cambria"/>
              <a:sym typeface="Cambria"/>
            </a:endParaRPr>
          </a:p>
          <a:p>
            <a:pPr marL="457200" lvl="0" indent="-317500" algn="l" rtl="0">
              <a:spcBef>
                <a:spcPts val="0"/>
              </a:spcBef>
              <a:spcAft>
                <a:spcPts val="0"/>
              </a:spcAft>
              <a:buClr>
                <a:srgbClr val="FFFFFF"/>
              </a:buClr>
              <a:buSzPts val="1400"/>
              <a:buFont typeface="Cambria"/>
              <a:buChar char="●"/>
            </a:pPr>
            <a:r>
              <a:rPr lang="en">
                <a:solidFill>
                  <a:srgbClr val="FFFFFF"/>
                </a:solidFill>
                <a:latin typeface="Cambria"/>
                <a:ea typeface="Cambria"/>
                <a:cs typeface="Cambria"/>
                <a:sym typeface="Cambria"/>
              </a:rPr>
              <a:t>Where do safety showers need to be installed in a polyethylene plant?</a:t>
            </a:r>
            <a:endParaRPr>
              <a:solidFill>
                <a:srgbClr val="FFFFFF"/>
              </a:solidFill>
              <a:latin typeface="Cambria"/>
              <a:ea typeface="Cambria"/>
              <a:cs typeface="Cambria"/>
              <a:sym typeface="Cambria"/>
            </a:endParaRPr>
          </a:p>
          <a:p>
            <a:pPr marL="457200" lvl="0" indent="-317500" algn="l" rtl="0">
              <a:spcBef>
                <a:spcPts val="0"/>
              </a:spcBef>
              <a:spcAft>
                <a:spcPts val="0"/>
              </a:spcAft>
              <a:buClr>
                <a:srgbClr val="FFFFFF"/>
              </a:buClr>
              <a:buSzPts val="1400"/>
              <a:buFont typeface="Cambria"/>
              <a:buChar char="●"/>
            </a:pPr>
            <a:r>
              <a:rPr lang="en">
                <a:solidFill>
                  <a:srgbClr val="FFFFFF"/>
                </a:solidFill>
                <a:latin typeface="Cambria"/>
                <a:ea typeface="Cambria"/>
                <a:cs typeface="Cambria"/>
                <a:sym typeface="Cambria"/>
              </a:rPr>
              <a:t>Are there any regulations in regards of eye wash stations?</a:t>
            </a:r>
            <a:endParaRPr>
              <a:solidFill>
                <a:srgbClr val="FFFFFF"/>
              </a:solidFill>
              <a:latin typeface="Cambria"/>
              <a:ea typeface="Cambria"/>
              <a:cs typeface="Cambria"/>
              <a:sym typeface="Cambria"/>
            </a:endParaRPr>
          </a:p>
          <a:p>
            <a:pPr marL="457200" lvl="0" indent="-317500" algn="l" rtl="0">
              <a:spcBef>
                <a:spcPts val="0"/>
              </a:spcBef>
              <a:spcAft>
                <a:spcPts val="0"/>
              </a:spcAft>
              <a:buClr>
                <a:srgbClr val="FFFFFF"/>
              </a:buClr>
              <a:buSzPts val="1400"/>
              <a:buFont typeface="Cambria"/>
              <a:buChar char="●"/>
            </a:pPr>
            <a:r>
              <a:rPr lang="en">
                <a:solidFill>
                  <a:srgbClr val="FFFFFF"/>
                </a:solidFill>
                <a:latin typeface="Cambria"/>
                <a:ea typeface="Cambria"/>
                <a:cs typeface="Cambria"/>
                <a:sym typeface="Cambria"/>
              </a:rPr>
              <a:t>I want to know about  polyethylene applications.</a:t>
            </a:r>
            <a:endParaRPr>
              <a:solidFill>
                <a:srgbClr val="FFFFFF"/>
              </a:solidFill>
              <a:latin typeface="Cambria"/>
              <a:ea typeface="Cambria"/>
              <a:cs typeface="Cambria"/>
              <a:sym typeface="Cambria"/>
            </a:endParaRPr>
          </a:p>
          <a:p>
            <a:pPr marL="0" lvl="0" indent="0" algn="l" rtl="0">
              <a:spcBef>
                <a:spcPts val="0"/>
              </a:spcBef>
              <a:spcAft>
                <a:spcPts val="0"/>
              </a:spcAft>
              <a:buNone/>
            </a:pPr>
            <a:endParaRPr>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Long tail questions examples:</a:t>
            </a:r>
            <a:endParaRPr>
              <a:solidFill>
                <a:srgbClr val="FFFFFF"/>
              </a:solidFill>
              <a:latin typeface="Cambria"/>
              <a:ea typeface="Cambria"/>
              <a:cs typeface="Cambria"/>
              <a:sym typeface="Cambria"/>
            </a:endParaRPr>
          </a:p>
          <a:p>
            <a:pPr marL="457200" lvl="0" indent="-317500" algn="l" rtl="0">
              <a:spcBef>
                <a:spcPts val="0"/>
              </a:spcBef>
              <a:spcAft>
                <a:spcPts val="0"/>
              </a:spcAft>
              <a:buClr>
                <a:srgbClr val="FFFFFF"/>
              </a:buClr>
              <a:buSzPts val="1400"/>
              <a:buFont typeface="Cambria"/>
              <a:buChar char="●"/>
            </a:pPr>
            <a:r>
              <a:rPr lang="en">
                <a:solidFill>
                  <a:srgbClr val="FFFFFF"/>
                </a:solidFill>
                <a:latin typeface="Cambria"/>
                <a:ea typeface="Cambria"/>
                <a:cs typeface="Cambria"/>
                <a:sym typeface="Cambria"/>
              </a:rPr>
              <a:t>How do I control emissions from a polymerization reactor?</a:t>
            </a:r>
            <a:endParaRPr>
              <a:solidFill>
                <a:srgbClr val="FFFFFF"/>
              </a:solidFill>
              <a:latin typeface="Cambria"/>
              <a:ea typeface="Cambria"/>
              <a:cs typeface="Cambria"/>
              <a:sym typeface="Cambria"/>
            </a:endParaRPr>
          </a:p>
          <a:p>
            <a:pPr marL="457200" lvl="0" indent="-317500" algn="l" rtl="0">
              <a:spcBef>
                <a:spcPts val="0"/>
              </a:spcBef>
              <a:spcAft>
                <a:spcPts val="0"/>
              </a:spcAft>
              <a:buClr>
                <a:srgbClr val="FFFFFF"/>
              </a:buClr>
              <a:buSzPts val="1400"/>
              <a:buFont typeface="Cambria"/>
              <a:buChar char="●"/>
            </a:pPr>
            <a:r>
              <a:rPr lang="en">
                <a:solidFill>
                  <a:srgbClr val="FFFFFF"/>
                </a:solidFill>
                <a:latin typeface="Cambria"/>
                <a:ea typeface="Cambria"/>
                <a:cs typeface="Cambria"/>
                <a:sym typeface="Cambria"/>
              </a:rPr>
              <a:t>What is maximum  concentration of Volatile Organic Compound in a process vent </a:t>
            </a:r>
            <a:endParaRPr>
              <a:solidFill>
                <a:srgbClr val="FFFFFF"/>
              </a:solidFill>
              <a:latin typeface="Cambria"/>
              <a:ea typeface="Cambria"/>
              <a:cs typeface="Cambria"/>
              <a:sym typeface="Cambria"/>
            </a:endParaRPr>
          </a:p>
        </p:txBody>
      </p:sp>
      <p:pic>
        <p:nvPicPr>
          <p:cNvPr id="301" name="Google Shape;301;p39"/>
          <p:cNvPicPr preferRelativeResize="0"/>
          <p:nvPr/>
        </p:nvPicPr>
        <p:blipFill>
          <a:blip r:embed="rId3">
            <a:alphaModFix/>
          </a:blip>
          <a:stretch>
            <a:fillRect/>
          </a:stretch>
        </p:blipFill>
        <p:spPr>
          <a:xfrm>
            <a:off x="3160250" y="991050"/>
            <a:ext cx="5983751" cy="41524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0"/>
          <p:cNvSpPr txBox="1"/>
          <p:nvPr/>
        </p:nvSpPr>
        <p:spPr>
          <a:xfrm>
            <a:off x="211725" y="79900"/>
            <a:ext cx="8870100" cy="487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FFFF"/>
                </a:solidFill>
                <a:latin typeface="Cambria"/>
                <a:ea typeface="Cambria"/>
                <a:cs typeface="Cambria"/>
                <a:sym typeface="Cambria"/>
              </a:rPr>
              <a:t> Watson Assistant</a:t>
            </a:r>
            <a:endParaRPr sz="2400" b="1">
              <a:solidFill>
                <a:srgbClr val="FFFFFF"/>
              </a:solidFill>
              <a:latin typeface="Cambria"/>
              <a:ea typeface="Cambria"/>
              <a:cs typeface="Cambria"/>
              <a:sym typeface="Cambria"/>
            </a:endParaRPr>
          </a:p>
          <a:p>
            <a:pPr marL="0" lvl="0" indent="0" algn="l" rtl="0">
              <a:spcBef>
                <a:spcPts val="0"/>
              </a:spcBef>
              <a:spcAft>
                <a:spcPts val="0"/>
              </a:spcAft>
              <a:buNone/>
            </a:pPr>
            <a:endParaRPr b="1">
              <a:solidFill>
                <a:srgbClr val="FFFFFF"/>
              </a:solidFill>
              <a:latin typeface="Cambria"/>
              <a:ea typeface="Cambria"/>
              <a:cs typeface="Cambria"/>
              <a:sym typeface="Cambria"/>
            </a:endParaRPr>
          </a:p>
          <a:p>
            <a:pPr marL="0" lvl="0" indent="0" algn="l" rtl="0">
              <a:spcBef>
                <a:spcPts val="0"/>
              </a:spcBef>
              <a:spcAft>
                <a:spcPts val="0"/>
              </a:spcAft>
              <a:buNone/>
            </a:pPr>
            <a:r>
              <a:rPr lang="en" b="1">
                <a:solidFill>
                  <a:srgbClr val="FFFFFF"/>
                </a:solidFill>
                <a:latin typeface="Cambria"/>
                <a:ea typeface="Cambria"/>
                <a:cs typeface="Cambria"/>
                <a:sym typeface="Cambria"/>
              </a:rPr>
              <a:t>Intent</a:t>
            </a:r>
            <a:r>
              <a:rPr lang="en">
                <a:solidFill>
                  <a:srgbClr val="FFFFFF"/>
                </a:solidFill>
                <a:latin typeface="Cambria"/>
                <a:ea typeface="Cambria"/>
                <a:cs typeface="Cambria"/>
                <a:sym typeface="Cambria"/>
              </a:rPr>
              <a:t>: An intent is a purpose or goal expressed in a user’s input.</a:t>
            </a:r>
            <a:endParaRPr>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Some of the intents used in our PE advisor virtual assistant are:</a:t>
            </a:r>
            <a:endParaRPr>
              <a:solidFill>
                <a:srgbClr val="FFFFFF"/>
              </a:solidFill>
              <a:latin typeface="Cambria"/>
              <a:ea typeface="Cambria"/>
              <a:cs typeface="Cambria"/>
              <a:sym typeface="Cambria"/>
            </a:endParaRPr>
          </a:p>
          <a:p>
            <a:pPr marL="0" lvl="0" indent="0" algn="l" rtl="0">
              <a:spcBef>
                <a:spcPts val="0"/>
              </a:spcBef>
              <a:spcAft>
                <a:spcPts val="0"/>
              </a:spcAft>
              <a:buNone/>
            </a:pPr>
            <a:endParaRPr>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#Regulations, #SafetyFeatures, #Applications ,#Production</a:t>
            </a:r>
            <a:endParaRPr>
              <a:solidFill>
                <a:srgbClr val="FFFFFF"/>
              </a:solidFill>
              <a:latin typeface="Cambria"/>
              <a:ea typeface="Cambria"/>
              <a:cs typeface="Cambria"/>
              <a:sym typeface="Cambria"/>
            </a:endParaRPr>
          </a:p>
          <a:p>
            <a:pPr marL="0" lvl="0" indent="0" algn="l" rtl="0">
              <a:spcBef>
                <a:spcPts val="0"/>
              </a:spcBef>
              <a:spcAft>
                <a:spcPts val="0"/>
              </a:spcAft>
              <a:buNone/>
            </a:pPr>
            <a:endParaRPr b="1">
              <a:solidFill>
                <a:srgbClr val="FFFFFF"/>
              </a:solidFill>
              <a:latin typeface="Cambria"/>
              <a:ea typeface="Cambria"/>
              <a:cs typeface="Cambria"/>
              <a:sym typeface="Cambria"/>
            </a:endParaRPr>
          </a:p>
          <a:p>
            <a:pPr marL="0" lvl="0" indent="0" algn="l" rtl="0">
              <a:spcBef>
                <a:spcPts val="0"/>
              </a:spcBef>
              <a:spcAft>
                <a:spcPts val="0"/>
              </a:spcAft>
              <a:buNone/>
            </a:pPr>
            <a:r>
              <a:rPr lang="en" b="1">
                <a:solidFill>
                  <a:srgbClr val="FFFFFF"/>
                </a:solidFill>
                <a:latin typeface="Cambria"/>
                <a:ea typeface="Cambria"/>
                <a:cs typeface="Cambria"/>
                <a:sym typeface="Cambria"/>
              </a:rPr>
              <a:t>Entity</a:t>
            </a:r>
            <a:r>
              <a:rPr lang="en">
                <a:solidFill>
                  <a:srgbClr val="FFFFFF"/>
                </a:solidFill>
                <a:latin typeface="Cambria"/>
                <a:ea typeface="Cambria"/>
                <a:cs typeface="Cambria"/>
                <a:sym typeface="Cambria"/>
              </a:rPr>
              <a:t>: An entity represents a class of objects or data type that is                                                                             </a:t>
            </a:r>
            <a:endParaRPr sz="800">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	  relevant to a user’s purpose.</a:t>
            </a:r>
            <a:endParaRPr>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                                                                                         </a:t>
            </a:r>
            <a:endParaRPr>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Some of the entities used in our virtual assistant are:</a:t>
            </a:r>
            <a:endParaRPr>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@SafetyShower, @ProcessUnit, @MachineSafety</a:t>
            </a:r>
            <a:endParaRPr>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												</a:t>
            </a:r>
            <a:endParaRPr>
              <a:solidFill>
                <a:srgbClr val="FFFFFF"/>
              </a:solidFill>
              <a:latin typeface="Cambria"/>
              <a:ea typeface="Cambria"/>
              <a:cs typeface="Cambria"/>
              <a:sym typeface="Cambria"/>
            </a:endParaRPr>
          </a:p>
          <a:p>
            <a:pPr marL="0" lvl="0" indent="0" algn="l" rtl="0">
              <a:spcBef>
                <a:spcPts val="0"/>
              </a:spcBef>
              <a:spcAft>
                <a:spcPts val="0"/>
              </a:spcAft>
              <a:buNone/>
            </a:pPr>
            <a:endParaRPr>
              <a:solidFill>
                <a:srgbClr val="FFFFFF"/>
              </a:solidFill>
              <a:latin typeface="Cambria"/>
              <a:ea typeface="Cambria"/>
              <a:cs typeface="Cambria"/>
              <a:sym typeface="Cambria"/>
            </a:endParaRPr>
          </a:p>
          <a:p>
            <a:pPr marL="0" lvl="0" indent="0" algn="l" rtl="0">
              <a:spcBef>
                <a:spcPts val="0"/>
              </a:spcBef>
              <a:spcAft>
                <a:spcPts val="0"/>
              </a:spcAft>
              <a:buNone/>
            </a:pPr>
            <a:endParaRPr>
              <a:solidFill>
                <a:srgbClr val="FFFFFF"/>
              </a:solidFill>
              <a:latin typeface="Cambria"/>
              <a:ea typeface="Cambria"/>
              <a:cs typeface="Cambria"/>
              <a:sym typeface="Cambria"/>
            </a:endParaRPr>
          </a:p>
          <a:p>
            <a:pPr marL="0" lvl="0" indent="0" algn="l" rtl="0">
              <a:spcBef>
                <a:spcPts val="0"/>
              </a:spcBef>
              <a:spcAft>
                <a:spcPts val="0"/>
              </a:spcAft>
              <a:buNone/>
            </a:pPr>
            <a:endParaRPr>
              <a:solidFill>
                <a:srgbClr val="FFFFFF"/>
              </a:solidFill>
              <a:latin typeface="Cambria"/>
              <a:ea typeface="Cambria"/>
              <a:cs typeface="Cambria"/>
              <a:sym typeface="Cambria"/>
            </a:endParaRPr>
          </a:p>
          <a:p>
            <a:pPr marL="0" lvl="0" indent="0" algn="l" rtl="0">
              <a:spcBef>
                <a:spcPts val="0"/>
              </a:spcBef>
              <a:spcAft>
                <a:spcPts val="0"/>
              </a:spcAft>
              <a:buNone/>
            </a:pPr>
            <a:endParaRPr>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													               </a:t>
            </a:r>
            <a:endParaRPr>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 </a:t>
            </a:r>
            <a:endParaRPr>
              <a:solidFill>
                <a:srgbClr val="FFFFFF"/>
              </a:solidFill>
              <a:latin typeface="Cambria"/>
              <a:ea typeface="Cambria"/>
              <a:cs typeface="Cambria"/>
              <a:sym typeface="Cambria"/>
            </a:endParaRPr>
          </a:p>
          <a:p>
            <a:pPr marL="0" lvl="0" indent="0" algn="l" rtl="0">
              <a:spcBef>
                <a:spcPts val="0"/>
              </a:spcBef>
              <a:spcAft>
                <a:spcPts val="0"/>
              </a:spcAft>
              <a:buNone/>
            </a:pPr>
            <a:endParaRPr>
              <a:solidFill>
                <a:srgbClr val="FFFFFF"/>
              </a:solidFill>
              <a:latin typeface="Cambria"/>
              <a:ea typeface="Cambria"/>
              <a:cs typeface="Cambria"/>
              <a:sym typeface="Cambria"/>
            </a:endParaRPr>
          </a:p>
        </p:txBody>
      </p:sp>
      <p:pic>
        <p:nvPicPr>
          <p:cNvPr id="307" name="Google Shape;307;p40"/>
          <p:cNvPicPr preferRelativeResize="0"/>
          <p:nvPr/>
        </p:nvPicPr>
        <p:blipFill>
          <a:blip r:embed="rId3">
            <a:alphaModFix/>
          </a:blip>
          <a:stretch>
            <a:fillRect/>
          </a:stretch>
        </p:blipFill>
        <p:spPr>
          <a:xfrm>
            <a:off x="5746425" y="964525"/>
            <a:ext cx="2924475" cy="3756724"/>
          </a:xfrm>
          <a:prstGeom prst="rect">
            <a:avLst/>
          </a:prstGeom>
          <a:noFill/>
          <a:ln>
            <a:noFill/>
          </a:ln>
        </p:spPr>
      </p:pic>
      <p:pic>
        <p:nvPicPr>
          <p:cNvPr id="308" name="Google Shape;308;p40"/>
          <p:cNvPicPr preferRelativeResize="0"/>
          <p:nvPr/>
        </p:nvPicPr>
        <p:blipFill>
          <a:blip r:embed="rId4">
            <a:alphaModFix/>
          </a:blip>
          <a:stretch>
            <a:fillRect/>
          </a:stretch>
        </p:blipFill>
        <p:spPr>
          <a:xfrm>
            <a:off x="671963" y="2877050"/>
            <a:ext cx="3765675" cy="1844200"/>
          </a:xfrm>
          <a:prstGeom prst="rect">
            <a:avLst/>
          </a:prstGeom>
          <a:noFill/>
          <a:ln>
            <a:noFill/>
          </a:ln>
        </p:spPr>
      </p:pic>
      <p:sp>
        <p:nvSpPr>
          <p:cNvPr id="309" name="Google Shape;309;p40"/>
          <p:cNvSpPr txBox="1"/>
          <p:nvPr/>
        </p:nvSpPr>
        <p:spPr>
          <a:xfrm>
            <a:off x="6525275" y="4660325"/>
            <a:ext cx="18306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FF"/>
                </a:highlight>
              </a:rPr>
              <a:t>Intent Example</a:t>
            </a:r>
            <a:endParaRPr>
              <a:highlight>
                <a:srgbClr val="FFFFFF"/>
              </a:highlight>
            </a:endParaRPr>
          </a:p>
        </p:txBody>
      </p:sp>
      <p:sp>
        <p:nvSpPr>
          <p:cNvPr id="310" name="Google Shape;310;p40"/>
          <p:cNvSpPr txBox="1"/>
          <p:nvPr/>
        </p:nvSpPr>
        <p:spPr>
          <a:xfrm>
            <a:off x="1752650" y="4721250"/>
            <a:ext cx="18306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FF"/>
                </a:highlight>
              </a:rPr>
              <a:t>Entity Example</a:t>
            </a:r>
            <a:endParaRPr>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1"/>
          <p:cNvSpPr txBox="1"/>
          <p:nvPr/>
        </p:nvSpPr>
        <p:spPr>
          <a:xfrm>
            <a:off x="264950" y="59925"/>
            <a:ext cx="8879100" cy="508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FFFF"/>
                </a:solidFill>
                <a:latin typeface="Cambria"/>
                <a:ea typeface="Cambria"/>
                <a:cs typeface="Cambria"/>
                <a:sym typeface="Cambria"/>
              </a:rPr>
              <a:t>Watson Assistant: Dialogue Flow</a:t>
            </a:r>
            <a:r>
              <a:rPr lang="en" b="1">
                <a:solidFill>
                  <a:srgbClr val="FFFFFF"/>
                </a:solidFill>
                <a:latin typeface="Cambria"/>
                <a:ea typeface="Cambria"/>
                <a:cs typeface="Cambria"/>
                <a:sym typeface="Cambria"/>
              </a:rPr>
              <a:t> </a:t>
            </a:r>
            <a:endParaRPr b="1">
              <a:solidFill>
                <a:srgbClr val="FFFFFF"/>
              </a:solidFill>
              <a:latin typeface="Cambria"/>
              <a:ea typeface="Cambria"/>
              <a:cs typeface="Cambria"/>
              <a:sym typeface="Cambria"/>
            </a:endParaRPr>
          </a:p>
          <a:p>
            <a:pPr marL="0" lvl="0" indent="0" algn="l" rtl="0">
              <a:spcBef>
                <a:spcPts val="0"/>
              </a:spcBef>
              <a:spcAft>
                <a:spcPts val="0"/>
              </a:spcAft>
              <a:buNone/>
            </a:pPr>
            <a:endParaRPr b="1">
              <a:solidFill>
                <a:srgbClr val="FFFFFF"/>
              </a:solidFill>
              <a:latin typeface="Cambria"/>
              <a:ea typeface="Cambria"/>
              <a:cs typeface="Cambria"/>
              <a:sym typeface="Cambria"/>
            </a:endParaRPr>
          </a:p>
          <a:p>
            <a:pPr marL="0" lvl="0" indent="0" algn="l" rtl="0">
              <a:spcBef>
                <a:spcPts val="0"/>
              </a:spcBef>
              <a:spcAft>
                <a:spcPts val="0"/>
              </a:spcAft>
              <a:buNone/>
            </a:pPr>
            <a:r>
              <a:rPr lang="en" b="1">
                <a:solidFill>
                  <a:srgbClr val="FFFFFF"/>
                </a:solidFill>
                <a:latin typeface="Cambria"/>
                <a:ea typeface="Cambria"/>
                <a:cs typeface="Cambria"/>
                <a:sym typeface="Cambria"/>
              </a:rPr>
              <a:t>Dialog</a:t>
            </a:r>
            <a:r>
              <a:rPr lang="en">
                <a:solidFill>
                  <a:srgbClr val="FFFFFF"/>
                </a:solidFill>
                <a:latin typeface="Cambria"/>
                <a:ea typeface="Cambria"/>
                <a:cs typeface="Cambria"/>
                <a:sym typeface="Cambria"/>
              </a:rPr>
              <a:t>: Dialog is the logical flow that determines responses when </a:t>
            </a:r>
            <a:endParaRPr>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the system considers any </a:t>
            </a:r>
            <a:r>
              <a:rPr lang="en" b="1" u="sng">
                <a:solidFill>
                  <a:srgbClr val="FFFFFF"/>
                </a:solidFill>
                <a:latin typeface="Cambria"/>
                <a:ea typeface="Cambria"/>
                <a:cs typeface="Cambria"/>
                <a:sym typeface="Cambria"/>
              </a:rPr>
              <a:t>intents</a:t>
            </a:r>
            <a:r>
              <a:rPr lang="en">
                <a:solidFill>
                  <a:srgbClr val="FFFFFF"/>
                </a:solidFill>
                <a:latin typeface="Cambria"/>
                <a:ea typeface="Cambria"/>
                <a:cs typeface="Cambria"/>
                <a:sym typeface="Cambria"/>
              </a:rPr>
              <a:t>, </a:t>
            </a:r>
            <a:r>
              <a:rPr lang="en" b="1" u="sng">
                <a:solidFill>
                  <a:srgbClr val="FFFFFF"/>
                </a:solidFill>
                <a:latin typeface="Cambria"/>
                <a:ea typeface="Cambria"/>
                <a:cs typeface="Cambria"/>
                <a:sym typeface="Cambria"/>
              </a:rPr>
              <a:t>entities</a:t>
            </a:r>
            <a:r>
              <a:rPr lang="en">
                <a:solidFill>
                  <a:srgbClr val="FFFFFF"/>
                </a:solidFill>
                <a:latin typeface="Cambria"/>
                <a:ea typeface="Cambria"/>
                <a:cs typeface="Cambria"/>
                <a:sym typeface="Cambria"/>
              </a:rPr>
              <a:t> or both</a:t>
            </a:r>
            <a:endParaRPr>
              <a:solidFill>
                <a:srgbClr val="FFFFFF"/>
              </a:solidFill>
              <a:latin typeface="Cambria"/>
              <a:ea typeface="Cambria"/>
              <a:cs typeface="Cambria"/>
              <a:sym typeface="Cambria"/>
            </a:endParaRPr>
          </a:p>
          <a:p>
            <a:pPr marL="0" lvl="0" indent="0" algn="l" rtl="0">
              <a:spcBef>
                <a:spcPts val="0"/>
              </a:spcBef>
              <a:spcAft>
                <a:spcPts val="0"/>
              </a:spcAft>
              <a:buNone/>
            </a:pPr>
            <a:endParaRPr>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In a dialog,  the virtual assistant provides responses based on conditions</a:t>
            </a:r>
            <a:endParaRPr>
              <a:solidFill>
                <a:srgbClr val="FFFFFF"/>
              </a:solidFill>
              <a:latin typeface="Cambria"/>
              <a:ea typeface="Cambria"/>
              <a:cs typeface="Cambria"/>
              <a:sym typeface="Cambria"/>
            </a:endParaRPr>
          </a:p>
          <a:p>
            <a:pPr marL="0" lvl="0" indent="0" algn="l" rtl="0">
              <a:spcBef>
                <a:spcPts val="0"/>
              </a:spcBef>
              <a:spcAft>
                <a:spcPts val="0"/>
              </a:spcAft>
              <a:buNone/>
            </a:pPr>
            <a:r>
              <a:rPr lang="en" sz="1800">
                <a:solidFill>
                  <a:srgbClr val="FFFFFF"/>
                </a:solidFill>
                <a:latin typeface="Cambria"/>
                <a:ea typeface="Cambria"/>
                <a:cs typeface="Cambria"/>
                <a:sym typeface="Cambria"/>
              </a:rPr>
              <a:t>Example:</a:t>
            </a:r>
            <a:endParaRPr>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A conditions: If the assistant recognizes the </a:t>
            </a:r>
            <a:endParaRPr>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intent #Ventilation (when already in the parent node of the intent #SafetyFeatures)</a:t>
            </a:r>
            <a:endParaRPr>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then provide the user with following predetermined response</a:t>
            </a:r>
            <a:endParaRPr>
              <a:solidFill>
                <a:srgbClr val="FFFFFF"/>
              </a:solidFill>
              <a:latin typeface="Cambria"/>
              <a:ea typeface="Cambria"/>
              <a:cs typeface="Cambria"/>
              <a:sym typeface="Cambria"/>
            </a:endParaRPr>
          </a:p>
          <a:p>
            <a:pPr marL="0" lvl="0" indent="0" algn="l" rtl="0">
              <a:spcBef>
                <a:spcPts val="0"/>
              </a:spcBef>
              <a:spcAft>
                <a:spcPts val="0"/>
              </a:spcAft>
              <a:buNone/>
            </a:pPr>
            <a:endParaRPr>
              <a:solidFill>
                <a:srgbClr val="FFFFFF"/>
              </a:solidFill>
              <a:latin typeface="Cambria"/>
              <a:ea typeface="Cambria"/>
              <a:cs typeface="Cambria"/>
              <a:sym typeface="Cambria"/>
            </a:endParaRPr>
          </a:p>
          <a:p>
            <a:pPr marL="0" lvl="0" indent="0" algn="l" rtl="0">
              <a:spcBef>
                <a:spcPts val="0"/>
              </a:spcBef>
              <a:spcAft>
                <a:spcPts val="0"/>
              </a:spcAft>
              <a:buNone/>
            </a:pPr>
            <a:r>
              <a:rPr lang="en">
                <a:solidFill>
                  <a:srgbClr val="FFFFFF"/>
                </a:solidFill>
                <a:latin typeface="Cambria"/>
                <a:ea typeface="Cambria"/>
                <a:cs typeface="Cambria"/>
                <a:sym typeface="Cambria"/>
              </a:rPr>
              <a:t> </a:t>
            </a:r>
            <a:endParaRPr>
              <a:solidFill>
                <a:srgbClr val="FFFFFF"/>
              </a:solidFill>
              <a:latin typeface="Cambria"/>
              <a:ea typeface="Cambria"/>
              <a:cs typeface="Cambria"/>
              <a:sym typeface="Cambria"/>
            </a:endParaRPr>
          </a:p>
        </p:txBody>
      </p:sp>
      <p:pic>
        <p:nvPicPr>
          <p:cNvPr id="316" name="Google Shape;316;p41"/>
          <p:cNvPicPr preferRelativeResize="0"/>
          <p:nvPr/>
        </p:nvPicPr>
        <p:blipFill>
          <a:blip r:embed="rId3">
            <a:alphaModFix/>
          </a:blip>
          <a:stretch>
            <a:fillRect/>
          </a:stretch>
        </p:blipFill>
        <p:spPr>
          <a:xfrm>
            <a:off x="411600" y="2515700"/>
            <a:ext cx="8351900" cy="2466575"/>
          </a:xfrm>
          <a:prstGeom prst="rect">
            <a:avLst/>
          </a:prstGeom>
          <a:noFill/>
          <a:ln>
            <a:noFill/>
          </a:ln>
        </p:spPr>
      </p:pic>
      <p:sp>
        <p:nvSpPr>
          <p:cNvPr id="317" name="Google Shape;317;p41"/>
          <p:cNvSpPr txBox="1"/>
          <p:nvPr/>
        </p:nvSpPr>
        <p:spPr>
          <a:xfrm>
            <a:off x="3204300" y="3948950"/>
            <a:ext cx="13677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Parent node</a:t>
            </a:r>
            <a:endParaRPr/>
          </a:p>
        </p:txBody>
      </p:sp>
      <p:sp>
        <p:nvSpPr>
          <p:cNvPr id="318" name="Google Shape;318;p41"/>
          <p:cNvSpPr txBox="1"/>
          <p:nvPr/>
        </p:nvSpPr>
        <p:spPr>
          <a:xfrm>
            <a:off x="3557575" y="4560450"/>
            <a:ext cx="13677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Child node</a:t>
            </a:r>
            <a:endParaRPr/>
          </a:p>
        </p:txBody>
      </p:sp>
      <p:cxnSp>
        <p:nvCxnSpPr>
          <p:cNvPr id="319" name="Google Shape;319;p41"/>
          <p:cNvCxnSpPr/>
          <p:nvPr/>
        </p:nvCxnSpPr>
        <p:spPr>
          <a:xfrm flipH="1">
            <a:off x="2974800" y="4161825"/>
            <a:ext cx="229500" cy="4800"/>
          </a:xfrm>
          <a:prstGeom prst="straightConnector1">
            <a:avLst/>
          </a:prstGeom>
          <a:noFill/>
          <a:ln w="9525" cap="flat" cmpd="sng">
            <a:solidFill>
              <a:schemeClr val="dk2"/>
            </a:solidFill>
            <a:prstDash val="solid"/>
            <a:round/>
            <a:headEnd type="none" w="med" len="med"/>
            <a:tailEnd type="triangle" w="med" len="med"/>
          </a:ln>
        </p:spPr>
      </p:cxnSp>
      <p:cxnSp>
        <p:nvCxnSpPr>
          <p:cNvPr id="320" name="Google Shape;320;p41"/>
          <p:cNvCxnSpPr/>
          <p:nvPr/>
        </p:nvCxnSpPr>
        <p:spPr>
          <a:xfrm flipH="1">
            <a:off x="3328075" y="4792450"/>
            <a:ext cx="229500" cy="4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ctrTitle" idx="4294967295"/>
          </p:nvPr>
        </p:nvSpPr>
        <p:spPr>
          <a:xfrm>
            <a:off x="125700" y="115200"/>
            <a:ext cx="7701000" cy="5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Cambria"/>
                <a:ea typeface="Cambria"/>
                <a:cs typeface="Cambria"/>
                <a:sym typeface="Cambria"/>
              </a:rPr>
              <a:t>Current Applications of AI in the Industry </a:t>
            </a:r>
            <a:endParaRPr sz="3000">
              <a:latin typeface="Cambria"/>
              <a:ea typeface="Cambria"/>
              <a:cs typeface="Cambria"/>
              <a:sym typeface="Cambria"/>
            </a:endParaRPr>
          </a:p>
        </p:txBody>
      </p:sp>
      <p:pic>
        <p:nvPicPr>
          <p:cNvPr id="69" name="Google Shape;69;p15"/>
          <p:cNvPicPr preferRelativeResize="0"/>
          <p:nvPr/>
        </p:nvPicPr>
        <p:blipFill>
          <a:blip r:embed="rId3">
            <a:alphaModFix/>
          </a:blip>
          <a:stretch>
            <a:fillRect/>
          </a:stretch>
        </p:blipFill>
        <p:spPr>
          <a:xfrm>
            <a:off x="125700" y="1100813"/>
            <a:ext cx="6667500" cy="3609975"/>
          </a:xfrm>
          <a:prstGeom prst="rect">
            <a:avLst/>
          </a:prstGeom>
          <a:noFill/>
          <a:ln>
            <a:noFill/>
          </a:ln>
        </p:spPr>
      </p:pic>
      <p:sp>
        <p:nvSpPr>
          <p:cNvPr id="70" name="Google Shape;70;p15"/>
          <p:cNvSpPr txBox="1"/>
          <p:nvPr/>
        </p:nvSpPr>
        <p:spPr>
          <a:xfrm>
            <a:off x="6847600" y="942750"/>
            <a:ext cx="2174400" cy="356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 A Japanese research project has applied AI to significantly expedite polymer design and accelerate the development of advanced functional materials.</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The AI-aided polymer design is about 40 times faster than conventional approaches.</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The technology can predict polymer properties in less than one second per polymer (Showa Denko K.K.)</a:t>
            </a:r>
            <a:endParaRPr>
              <a:solidFill>
                <a:schemeClr val="dk1"/>
              </a:solidFill>
              <a:latin typeface="Cambria"/>
              <a:ea typeface="Cambria"/>
              <a:cs typeface="Cambria"/>
              <a:sym typeface="Cambria"/>
            </a:endParaRPr>
          </a:p>
          <a:p>
            <a:pPr marL="0" lvl="0" indent="0" algn="l" rtl="0">
              <a:spcBef>
                <a:spcPts val="0"/>
              </a:spcBef>
              <a:spcAft>
                <a:spcPts val="0"/>
              </a:spcAft>
              <a:buNone/>
            </a:pPr>
            <a:endParaRPr>
              <a:solidFill>
                <a:schemeClr val="dk1"/>
              </a:solidFill>
              <a:latin typeface="Cambria"/>
              <a:ea typeface="Cambria"/>
              <a:cs typeface="Cambria"/>
              <a:sym typeface="Cambria"/>
            </a:endParaRPr>
          </a:p>
        </p:txBody>
      </p:sp>
      <p:sp>
        <p:nvSpPr>
          <p:cNvPr id="71" name="Google Shape;71;p15"/>
          <p:cNvSpPr txBox="1"/>
          <p:nvPr/>
        </p:nvSpPr>
        <p:spPr>
          <a:xfrm>
            <a:off x="125700" y="712500"/>
            <a:ext cx="5343900" cy="3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chemeClr val="dk1"/>
                </a:solidFill>
                <a:latin typeface="Cambria"/>
                <a:ea typeface="Cambria"/>
                <a:cs typeface="Cambria"/>
                <a:sym typeface="Cambria"/>
              </a:rPr>
              <a:t>In the Materials Industry...</a:t>
            </a:r>
            <a:endParaRPr sz="1800" i="1">
              <a:solidFill>
                <a:schemeClr val="dk1"/>
              </a:solidFill>
              <a:latin typeface="Cambria"/>
              <a:ea typeface="Cambria"/>
              <a:cs typeface="Cambria"/>
              <a:sym typeface="Cambria"/>
            </a:endParaRPr>
          </a:p>
        </p:txBody>
      </p:sp>
      <p:sp>
        <p:nvSpPr>
          <p:cNvPr id="72" name="Google Shape;72;p15"/>
          <p:cNvSpPr txBox="1"/>
          <p:nvPr/>
        </p:nvSpPr>
        <p:spPr>
          <a:xfrm>
            <a:off x="6847600" y="4446475"/>
            <a:ext cx="2028000" cy="16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u="sng">
                <a:solidFill>
                  <a:schemeClr val="dk1"/>
                </a:solidFill>
                <a:latin typeface="Cambria"/>
                <a:ea typeface="Cambria"/>
                <a:cs typeface="Cambria"/>
                <a:sym typeface="Cambria"/>
                <a:hlinkClick r:id="rId4"/>
              </a:rPr>
              <a:t>https://www.chemengonline.com/artificial-intelligence-new-reality-chemical-engineers/</a:t>
            </a:r>
            <a:endParaRPr sz="800">
              <a:solidFill>
                <a:schemeClr val="dk1"/>
              </a:solidFill>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2"/>
          <p:cNvSpPr txBox="1"/>
          <p:nvPr/>
        </p:nvSpPr>
        <p:spPr>
          <a:xfrm>
            <a:off x="613475" y="209125"/>
            <a:ext cx="7509300" cy="261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FFFF"/>
                </a:solidFill>
                <a:latin typeface="Cambria"/>
                <a:ea typeface="Cambria"/>
                <a:cs typeface="Cambria"/>
                <a:sym typeface="Cambria"/>
              </a:rPr>
              <a:t>Watson Knowledge studio </a:t>
            </a:r>
            <a:endParaRPr sz="2400" b="1">
              <a:solidFill>
                <a:srgbClr val="FFFFFF"/>
              </a:solidFill>
              <a:latin typeface="Cambria"/>
              <a:ea typeface="Cambria"/>
              <a:cs typeface="Cambria"/>
              <a:sym typeface="Cambria"/>
            </a:endParaRPr>
          </a:p>
          <a:p>
            <a:pPr marL="0" lvl="0" indent="0" algn="ctr" rtl="0">
              <a:spcBef>
                <a:spcPts val="0"/>
              </a:spcBef>
              <a:spcAft>
                <a:spcPts val="0"/>
              </a:spcAft>
              <a:buNone/>
            </a:pPr>
            <a:endParaRPr sz="2400" b="1">
              <a:solidFill>
                <a:srgbClr val="FFFFFF"/>
              </a:solidFill>
              <a:latin typeface="Cambria"/>
              <a:ea typeface="Cambria"/>
              <a:cs typeface="Cambria"/>
              <a:sym typeface="Cambria"/>
            </a:endParaRPr>
          </a:p>
          <a:p>
            <a:pPr marL="457200" lvl="0" indent="-317500" algn="l" rtl="0">
              <a:spcBef>
                <a:spcPts val="0"/>
              </a:spcBef>
              <a:spcAft>
                <a:spcPts val="0"/>
              </a:spcAft>
              <a:buClr>
                <a:srgbClr val="FFFFFF"/>
              </a:buClr>
              <a:buSzPts val="1400"/>
              <a:buFont typeface="Cambria"/>
              <a:buChar char="●"/>
            </a:pPr>
            <a:r>
              <a:rPr lang="en" b="1">
                <a:solidFill>
                  <a:srgbClr val="FFFFFF"/>
                </a:solidFill>
                <a:latin typeface="Cambria"/>
                <a:ea typeface="Cambria"/>
                <a:cs typeface="Cambria"/>
                <a:sym typeface="Cambria"/>
              </a:rPr>
              <a:t>WKS was used to train the documents and develop a machine learning model </a:t>
            </a:r>
            <a:endParaRPr b="1">
              <a:solidFill>
                <a:srgbClr val="FFFFFF"/>
              </a:solidFill>
              <a:latin typeface="Cambria"/>
              <a:ea typeface="Cambria"/>
              <a:cs typeface="Cambria"/>
              <a:sym typeface="Cambria"/>
            </a:endParaRPr>
          </a:p>
          <a:p>
            <a:pPr marL="457200" lvl="0" indent="-317500" algn="l" rtl="0">
              <a:spcBef>
                <a:spcPts val="0"/>
              </a:spcBef>
              <a:spcAft>
                <a:spcPts val="0"/>
              </a:spcAft>
              <a:buClr>
                <a:srgbClr val="FFFFFF"/>
              </a:buClr>
              <a:buSzPts val="1400"/>
              <a:buFont typeface="Cambria"/>
              <a:buChar char="●"/>
            </a:pPr>
            <a:r>
              <a:rPr lang="en" b="1">
                <a:solidFill>
                  <a:srgbClr val="FFFFFF"/>
                </a:solidFill>
                <a:latin typeface="Cambria"/>
                <a:ea typeface="Cambria"/>
                <a:cs typeface="Cambria"/>
                <a:sym typeface="Cambria"/>
              </a:rPr>
              <a:t>The machine learning model is focused on EPA documents regarding emissions from polymer manufacturing plants</a:t>
            </a:r>
            <a:endParaRPr b="1">
              <a:solidFill>
                <a:srgbClr val="FFFFFF"/>
              </a:solidFill>
              <a:latin typeface="Cambria"/>
              <a:ea typeface="Cambria"/>
              <a:cs typeface="Cambria"/>
              <a:sym typeface="Cambria"/>
            </a:endParaRPr>
          </a:p>
          <a:p>
            <a:pPr marL="457200" lvl="0" indent="-317500" algn="l" rtl="0">
              <a:spcBef>
                <a:spcPts val="0"/>
              </a:spcBef>
              <a:spcAft>
                <a:spcPts val="0"/>
              </a:spcAft>
              <a:buClr>
                <a:srgbClr val="FFFFFF"/>
              </a:buClr>
              <a:buSzPts val="1400"/>
              <a:buFont typeface="Cambria"/>
              <a:buChar char="●"/>
            </a:pPr>
            <a:r>
              <a:rPr lang="en" b="1">
                <a:solidFill>
                  <a:srgbClr val="FFFFFF"/>
                </a:solidFill>
                <a:latin typeface="Cambria"/>
                <a:ea typeface="Cambria"/>
                <a:cs typeface="Cambria"/>
                <a:sym typeface="Cambria"/>
              </a:rPr>
              <a:t>Entities were used to define concepts and objects in the documents </a:t>
            </a:r>
            <a:endParaRPr b="1">
              <a:solidFill>
                <a:srgbClr val="FFFFFF"/>
              </a:solidFill>
              <a:latin typeface="Cambria"/>
              <a:ea typeface="Cambria"/>
              <a:cs typeface="Cambria"/>
              <a:sym typeface="Cambria"/>
            </a:endParaRPr>
          </a:p>
          <a:p>
            <a:pPr marL="457200" lvl="0" indent="0" algn="l" rtl="0">
              <a:spcBef>
                <a:spcPts val="0"/>
              </a:spcBef>
              <a:spcAft>
                <a:spcPts val="0"/>
              </a:spcAft>
              <a:buNone/>
            </a:pPr>
            <a:endParaRPr b="1">
              <a:solidFill>
                <a:srgbClr val="FFFFFF"/>
              </a:solidFill>
              <a:latin typeface="Cambria"/>
              <a:ea typeface="Cambria"/>
              <a:cs typeface="Cambria"/>
              <a:sym typeface="Cambria"/>
            </a:endParaRPr>
          </a:p>
          <a:p>
            <a:pPr marL="457200" lvl="0" indent="0" algn="l" rtl="0">
              <a:spcBef>
                <a:spcPts val="0"/>
              </a:spcBef>
              <a:spcAft>
                <a:spcPts val="0"/>
              </a:spcAft>
              <a:buNone/>
            </a:pPr>
            <a:endParaRPr b="1">
              <a:solidFill>
                <a:srgbClr val="FFFFFF"/>
              </a:solidFill>
              <a:latin typeface="Cambria"/>
              <a:ea typeface="Cambria"/>
              <a:cs typeface="Cambria"/>
              <a:sym typeface="Cambria"/>
            </a:endParaRPr>
          </a:p>
        </p:txBody>
      </p:sp>
      <p:sp>
        <p:nvSpPr>
          <p:cNvPr id="326" name="Google Shape;326;p42"/>
          <p:cNvSpPr txBox="1"/>
          <p:nvPr/>
        </p:nvSpPr>
        <p:spPr>
          <a:xfrm>
            <a:off x="1458150" y="1613800"/>
            <a:ext cx="6227700" cy="165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latin typeface="Cambria"/>
              <a:ea typeface="Cambria"/>
              <a:cs typeface="Cambria"/>
              <a:sym typeface="Cambria"/>
            </a:endParaRPr>
          </a:p>
          <a:p>
            <a:pPr marL="457200" lvl="0" indent="0" algn="l" rtl="0">
              <a:spcBef>
                <a:spcPts val="0"/>
              </a:spcBef>
              <a:spcAft>
                <a:spcPts val="0"/>
              </a:spcAft>
              <a:buNone/>
            </a:pPr>
            <a:endParaRPr b="1">
              <a:solidFill>
                <a:schemeClr val="dk1"/>
              </a:solidFill>
              <a:latin typeface="Cambria"/>
              <a:ea typeface="Cambria"/>
              <a:cs typeface="Cambria"/>
              <a:sym typeface="Cambria"/>
            </a:endParaRPr>
          </a:p>
          <a:p>
            <a:pPr marL="457200" lvl="0" indent="0" algn="l" rtl="0">
              <a:spcBef>
                <a:spcPts val="0"/>
              </a:spcBef>
              <a:spcAft>
                <a:spcPts val="0"/>
              </a:spcAft>
              <a:buNone/>
            </a:pPr>
            <a:r>
              <a:rPr lang="en" b="1">
                <a:solidFill>
                  <a:schemeClr val="dk1"/>
                </a:solidFill>
                <a:latin typeface="Cambria"/>
                <a:ea typeface="Cambria"/>
                <a:cs typeface="Cambria"/>
                <a:sym typeface="Cambria"/>
              </a:rPr>
              <a:t>@Operting condition:  </a:t>
            </a:r>
            <a:r>
              <a:rPr lang="en">
                <a:solidFill>
                  <a:schemeClr val="dk1"/>
                </a:solidFill>
                <a:latin typeface="Cambria"/>
                <a:ea typeface="Cambria"/>
                <a:cs typeface="Cambria"/>
                <a:sym typeface="Cambria"/>
              </a:rPr>
              <a:t>Temperature, Pressure, Flow rate, Residence time</a:t>
            </a:r>
            <a:endParaRPr b="1">
              <a:solidFill>
                <a:schemeClr val="dk1"/>
              </a:solidFill>
              <a:latin typeface="Cambria"/>
              <a:ea typeface="Cambria"/>
              <a:cs typeface="Cambria"/>
              <a:sym typeface="Cambria"/>
            </a:endParaRPr>
          </a:p>
          <a:p>
            <a:pPr marL="0" lvl="0" indent="0" algn="l" rtl="0">
              <a:spcBef>
                <a:spcPts val="0"/>
              </a:spcBef>
              <a:spcAft>
                <a:spcPts val="0"/>
              </a:spcAft>
              <a:buNone/>
            </a:pPr>
            <a:r>
              <a:rPr lang="en" b="1">
                <a:solidFill>
                  <a:schemeClr val="dk1"/>
                </a:solidFill>
                <a:latin typeface="Cambria"/>
                <a:ea typeface="Cambria"/>
                <a:cs typeface="Cambria"/>
                <a:sym typeface="Cambria"/>
              </a:rPr>
              <a:t>            @Emission source: </a:t>
            </a:r>
            <a:r>
              <a:rPr lang="en">
                <a:solidFill>
                  <a:schemeClr val="dk1"/>
                </a:solidFill>
                <a:latin typeface="Cambria"/>
                <a:ea typeface="Cambria"/>
                <a:cs typeface="Cambria"/>
                <a:sym typeface="Cambria"/>
              </a:rPr>
              <a:t>Process vent, waste stream, emission stream</a:t>
            </a:r>
            <a:r>
              <a:rPr lang="en" b="1">
                <a:solidFill>
                  <a:schemeClr val="dk1"/>
                </a:solidFill>
                <a:latin typeface="Cambria"/>
                <a:ea typeface="Cambria"/>
                <a:cs typeface="Cambria"/>
                <a:sym typeface="Cambria"/>
              </a:rPr>
              <a:t>...</a:t>
            </a:r>
            <a:endParaRPr b="1">
              <a:solidFill>
                <a:schemeClr val="dk1"/>
              </a:solidFill>
              <a:latin typeface="Cambria"/>
              <a:ea typeface="Cambria"/>
              <a:cs typeface="Cambria"/>
              <a:sym typeface="Cambria"/>
            </a:endParaRPr>
          </a:p>
          <a:p>
            <a:pPr marL="457200" lvl="0" indent="0" algn="l" rtl="0">
              <a:spcBef>
                <a:spcPts val="0"/>
              </a:spcBef>
              <a:spcAft>
                <a:spcPts val="0"/>
              </a:spcAft>
              <a:buNone/>
            </a:pPr>
            <a:r>
              <a:rPr lang="en" b="1">
                <a:solidFill>
                  <a:schemeClr val="dk1"/>
                </a:solidFill>
                <a:latin typeface="Cambria"/>
                <a:ea typeface="Cambria"/>
                <a:cs typeface="Cambria"/>
                <a:sym typeface="Cambria"/>
              </a:rPr>
              <a:t>@Emmision control technique: </a:t>
            </a:r>
            <a:r>
              <a:rPr lang="en">
                <a:solidFill>
                  <a:schemeClr val="dk1"/>
                </a:solidFill>
                <a:latin typeface="Cambria"/>
                <a:ea typeface="Cambria"/>
                <a:cs typeface="Cambria"/>
                <a:sym typeface="Cambria"/>
              </a:rPr>
              <a:t>flare, incineration</a:t>
            </a:r>
            <a:r>
              <a:rPr lang="en" b="1">
                <a:solidFill>
                  <a:schemeClr val="dk1"/>
                </a:solidFill>
                <a:latin typeface="Cambria"/>
                <a:ea typeface="Cambria"/>
                <a:cs typeface="Cambria"/>
                <a:sym typeface="Cambria"/>
              </a:rPr>
              <a:t>...</a:t>
            </a:r>
            <a:endParaRPr b="1">
              <a:solidFill>
                <a:schemeClr val="dk1"/>
              </a:solidFill>
              <a:latin typeface="Cambria"/>
              <a:ea typeface="Cambria"/>
              <a:cs typeface="Cambria"/>
              <a:sym typeface="Cambria"/>
            </a:endParaRPr>
          </a:p>
          <a:p>
            <a:pPr marL="457200" lvl="0" indent="0" algn="l" rtl="0">
              <a:spcBef>
                <a:spcPts val="0"/>
              </a:spcBef>
              <a:spcAft>
                <a:spcPts val="0"/>
              </a:spcAft>
              <a:buNone/>
            </a:pPr>
            <a:r>
              <a:rPr lang="en" b="1">
                <a:solidFill>
                  <a:schemeClr val="dk1"/>
                </a:solidFill>
                <a:latin typeface="Cambria"/>
                <a:ea typeface="Cambria"/>
                <a:cs typeface="Cambria"/>
                <a:sym typeface="Cambria"/>
              </a:rPr>
              <a:t>@Flowrate: </a:t>
            </a:r>
            <a:r>
              <a:rPr lang="en">
                <a:solidFill>
                  <a:schemeClr val="dk1"/>
                </a:solidFill>
                <a:latin typeface="Cambria"/>
                <a:ea typeface="Cambria"/>
                <a:cs typeface="Cambria"/>
                <a:sym typeface="Cambria"/>
              </a:rPr>
              <a:t>kg/hr, lb/hr, tons/year, scm/min, scfm</a:t>
            </a:r>
            <a:endParaRPr>
              <a:solidFill>
                <a:schemeClr val="dk1"/>
              </a:solidFill>
              <a:latin typeface="Cambria"/>
              <a:ea typeface="Cambria"/>
              <a:cs typeface="Cambria"/>
              <a:sym typeface="Cambria"/>
            </a:endParaRPr>
          </a:p>
          <a:p>
            <a:pPr marL="457200" lvl="0" indent="0" algn="l" rtl="0">
              <a:spcBef>
                <a:spcPts val="0"/>
              </a:spcBef>
              <a:spcAft>
                <a:spcPts val="0"/>
              </a:spcAft>
              <a:buNone/>
            </a:pPr>
            <a:r>
              <a:rPr lang="en" b="1">
                <a:solidFill>
                  <a:schemeClr val="dk1"/>
                </a:solidFill>
                <a:latin typeface="Cambria"/>
                <a:ea typeface="Cambria"/>
                <a:cs typeface="Cambria"/>
                <a:sym typeface="Cambria"/>
              </a:rPr>
              <a:t>@Concentration: </a:t>
            </a:r>
            <a:r>
              <a:rPr lang="en">
                <a:solidFill>
                  <a:schemeClr val="dk1"/>
                </a:solidFill>
                <a:latin typeface="Cambria"/>
                <a:ea typeface="Cambria"/>
                <a:cs typeface="Cambria"/>
                <a:sym typeface="Cambria"/>
              </a:rPr>
              <a:t>ppm, parts per million, weight percent</a:t>
            </a:r>
            <a:r>
              <a:rPr lang="en" b="1">
                <a:solidFill>
                  <a:schemeClr val="dk1"/>
                </a:solidFill>
                <a:latin typeface="Cambria"/>
                <a:ea typeface="Cambria"/>
                <a:cs typeface="Cambria"/>
                <a:sym typeface="Cambria"/>
              </a:rPr>
              <a:t>...</a:t>
            </a:r>
            <a:endParaRPr b="1">
              <a:solidFill>
                <a:schemeClr val="dk1"/>
              </a:solidFill>
              <a:latin typeface="Cambria"/>
              <a:ea typeface="Cambria"/>
              <a:cs typeface="Cambria"/>
              <a:sym typeface="Cambria"/>
            </a:endParaRPr>
          </a:p>
          <a:p>
            <a:pPr marL="0" lvl="0" indent="0" algn="l" rtl="0">
              <a:spcBef>
                <a:spcPts val="0"/>
              </a:spcBef>
              <a:spcAft>
                <a:spcPts val="0"/>
              </a:spcAft>
              <a:buNone/>
            </a:pPr>
            <a:endParaRPr b="1">
              <a:solidFill>
                <a:schemeClr val="dk1"/>
              </a:solidFill>
              <a:latin typeface="Cambria"/>
              <a:ea typeface="Cambria"/>
              <a:cs typeface="Cambria"/>
              <a:sym typeface="Cambria"/>
            </a:endParaRPr>
          </a:p>
        </p:txBody>
      </p:sp>
      <p:pic>
        <p:nvPicPr>
          <p:cNvPr id="327" name="Google Shape;327;p42"/>
          <p:cNvPicPr preferRelativeResize="0"/>
          <p:nvPr/>
        </p:nvPicPr>
        <p:blipFill>
          <a:blip r:embed="rId3">
            <a:alphaModFix/>
          </a:blip>
          <a:stretch>
            <a:fillRect/>
          </a:stretch>
        </p:blipFill>
        <p:spPr>
          <a:xfrm>
            <a:off x="1302550" y="3385325"/>
            <a:ext cx="6305550" cy="1247775"/>
          </a:xfrm>
          <a:prstGeom prst="rect">
            <a:avLst/>
          </a:prstGeom>
          <a:noFill/>
          <a:ln>
            <a:noFill/>
          </a:ln>
        </p:spPr>
      </p:pic>
      <p:sp>
        <p:nvSpPr>
          <p:cNvPr id="328" name="Google Shape;328;p42"/>
          <p:cNvSpPr txBox="1"/>
          <p:nvPr/>
        </p:nvSpPr>
        <p:spPr>
          <a:xfrm>
            <a:off x="3748650" y="4583275"/>
            <a:ext cx="26154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rPr>
              <a:t>Annotation Sample</a:t>
            </a:r>
            <a:endParaRPr>
              <a:solidFill>
                <a:srgbClr val="F3F3F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3"/>
          <p:cNvSpPr txBox="1"/>
          <p:nvPr/>
        </p:nvSpPr>
        <p:spPr>
          <a:xfrm>
            <a:off x="181950" y="430650"/>
            <a:ext cx="8780100" cy="438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FFFF"/>
                </a:solidFill>
                <a:latin typeface="Cambria"/>
                <a:ea typeface="Cambria"/>
                <a:cs typeface="Cambria"/>
                <a:sym typeface="Cambria"/>
              </a:rPr>
              <a:t> Watson Discovery</a:t>
            </a:r>
            <a:endParaRPr sz="2400" b="1">
              <a:solidFill>
                <a:srgbClr val="FFFFFF"/>
              </a:solidFill>
              <a:latin typeface="Cambria"/>
              <a:ea typeface="Cambria"/>
              <a:cs typeface="Cambria"/>
              <a:sym typeface="Cambria"/>
            </a:endParaRPr>
          </a:p>
          <a:p>
            <a:pPr marL="0" lvl="0" indent="0" algn="l" rtl="0">
              <a:spcBef>
                <a:spcPts val="0"/>
              </a:spcBef>
              <a:spcAft>
                <a:spcPts val="0"/>
              </a:spcAft>
              <a:buNone/>
            </a:pPr>
            <a:endParaRPr b="1">
              <a:solidFill>
                <a:srgbClr val="FFFFFF"/>
              </a:solidFill>
              <a:latin typeface="Cambria"/>
              <a:ea typeface="Cambria"/>
              <a:cs typeface="Cambria"/>
              <a:sym typeface="Cambria"/>
            </a:endParaRPr>
          </a:p>
          <a:p>
            <a:pPr marL="457200" lvl="0" indent="-317500" algn="l" rtl="0">
              <a:spcBef>
                <a:spcPts val="0"/>
              </a:spcBef>
              <a:spcAft>
                <a:spcPts val="0"/>
              </a:spcAft>
              <a:buClr>
                <a:srgbClr val="FFFFFF"/>
              </a:buClr>
              <a:buSzPts val="1400"/>
              <a:buFont typeface="Cambria"/>
              <a:buChar char="●"/>
            </a:pPr>
            <a:r>
              <a:rPr lang="en" b="1">
                <a:solidFill>
                  <a:srgbClr val="FFFFFF"/>
                </a:solidFill>
                <a:latin typeface="Cambria"/>
                <a:ea typeface="Cambria"/>
                <a:cs typeface="Cambria"/>
                <a:sym typeface="Cambria"/>
              </a:rPr>
              <a:t>Discovery is used for running queries in a collection of relevant documents </a:t>
            </a:r>
            <a:endParaRPr b="1">
              <a:solidFill>
                <a:srgbClr val="FFFFFF"/>
              </a:solidFill>
              <a:latin typeface="Cambria"/>
              <a:ea typeface="Cambria"/>
              <a:cs typeface="Cambria"/>
              <a:sym typeface="Cambria"/>
            </a:endParaRPr>
          </a:p>
          <a:p>
            <a:pPr marL="457200" lvl="0" indent="-317500" algn="l" rtl="0">
              <a:spcBef>
                <a:spcPts val="0"/>
              </a:spcBef>
              <a:spcAft>
                <a:spcPts val="0"/>
              </a:spcAft>
              <a:buClr>
                <a:srgbClr val="FFFFFF"/>
              </a:buClr>
              <a:buSzPts val="1400"/>
              <a:buFont typeface="Cambria"/>
              <a:buChar char="●"/>
            </a:pPr>
            <a:r>
              <a:rPr lang="en" b="1">
                <a:solidFill>
                  <a:srgbClr val="FFFFFF"/>
                </a:solidFill>
                <a:latin typeface="Cambria"/>
                <a:ea typeface="Cambria"/>
                <a:cs typeface="Cambria"/>
                <a:sym typeface="Cambria"/>
              </a:rPr>
              <a:t>A machine learning model was built in Watson Knowledge studio and deployed to discovery</a:t>
            </a:r>
            <a:endParaRPr b="1">
              <a:solidFill>
                <a:srgbClr val="FFFFFF"/>
              </a:solidFill>
              <a:latin typeface="Cambria"/>
              <a:ea typeface="Cambria"/>
              <a:cs typeface="Cambria"/>
              <a:sym typeface="Cambria"/>
            </a:endParaRPr>
          </a:p>
          <a:p>
            <a:pPr marL="457200" lvl="0" indent="-317500" algn="l" rtl="0">
              <a:spcBef>
                <a:spcPts val="0"/>
              </a:spcBef>
              <a:spcAft>
                <a:spcPts val="0"/>
              </a:spcAft>
              <a:buClr>
                <a:srgbClr val="FFFFFF"/>
              </a:buClr>
              <a:buSzPts val="1400"/>
              <a:buFont typeface="Cambria"/>
              <a:buChar char="●"/>
            </a:pPr>
            <a:r>
              <a:rPr lang="en" b="1">
                <a:solidFill>
                  <a:srgbClr val="FFFFFF"/>
                </a:solidFill>
                <a:latin typeface="Cambria"/>
                <a:ea typeface="Cambria"/>
                <a:cs typeface="Cambria"/>
                <a:sym typeface="Cambria"/>
              </a:rPr>
              <a:t>Discovery is used when a long tail question is being asked by the user</a:t>
            </a:r>
            <a:endParaRPr b="1">
              <a:solidFill>
                <a:srgbClr val="FFFFFF"/>
              </a:solidFill>
              <a:latin typeface="Cambria"/>
              <a:ea typeface="Cambria"/>
              <a:cs typeface="Cambria"/>
              <a:sym typeface="Cambria"/>
            </a:endParaRPr>
          </a:p>
          <a:p>
            <a:pPr marL="457200" lvl="0" indent="-317500" algn="l" rtl="0">
              <a:spcBef>
                <a:spcPts val="0"/>
              </a:spcBef>
              <a:spcAft>
                <a:spcPts val="0"/>
              </a:spcAft>
              <a:buClr>
                <a:srgbClr val="FFFFFF"/>
              </a:buClr>
              <a:buSzPts val="1400"/>
              <a:buFont typeface="Cambria"/>
              <a:buChar char="●"/>
            </a:pPr>
            <a:r>
              <a:rPr lang="en" b="1">
                <a:solidFill>
                  <a:schemeClr val="dk1"/>
                </a:solidFill>
                <a:latin typeface="Cambria"/>
                <a:ea typeface="Cambria"/>
                <a:cs typeface="Cambria"/>
                <a:sym typeface="Cambria"/>
              </a:rPr>
              <a:t>The assistant will pass the question to discovery to run a query in the collection of  documents and will find the most relevant answer based on a confidence score</a:t>
            </a:r>
            <a:endParaRPr b="1">
              <a:solidFill>
                <a:srgbClr val="FFFFFF"/>
              </a:solidFill>
              <a:latin typeface="Cambria"/>
              <a:ea typeface="Cambria"/>
              <a:cs typeface="Cambria"/>
              <a:sym typeface="Cambria"/>
            </a:endParaRPr>
          </a:p>
          <a:p>
            <a:pPr marL="457200" lvl="0" indent="0" algn="l" rtl="0">
              <a:spcBef>
                <a:spcPts val="0"/>
              </a:spcBef>
              <a:spcAft>
                <a:spcPts val="0"/>
              </a:spcAft>
              <a:buNone/>
            </a:pPr>
            <a:r>
              <a:rPr lang="en" b="1">
                <a:solidFill>
                  <a:srgbClr val="FFFFFF"/>
                </a:solidFill>
                <a:latin typeface="Cambria"/>
                <a:ea typeface="Cambria"/>
                <a:cs typeface="Cambria"/>
                <a:sym typeface="Cambria"/>
              </a:rPr>
              <a:t> </a:t>
            </a:r>
            <a:endParaRPr b="1">
              <a:solidFill>
                <a:srgbClr val="FFFFFF"/>
              </a:solidFill>
              <a:latin typeface="Cambria"/>
              <a:ea typeface="Cambria"/>
              <a:cs typeface="Cambria"/>
              <a:sym typeface="Cambria"/>
            </a:endParaRPr>
          </a:p>
          <a:p>
            <a:pPr marL="457200" lvl="0" indent="0" algn="l" rtl="0">
              <a:spcBef>
                <a:spcPts val="0"/>
              </a:spcBef>
              <a:spcAft>
                <a:spcPts val="0"/>
              </a:spcAft>
              <a:buNone/>
            </a:pPr>
            <a:r>
              <a:rPr lang="en" sz="1800" b="1">
                <a:solidFill>
                  <a:srgbClr val="FFFFFF"/>
                </a:solidFill>
                <a:latin typeface="Cambria"/>
                <a:ea typeface="Cambria"/>
                <a:cs typeface="Cambria"/>
                <a:sym typeface="Cambria"/>
              </a:rPr>
              <a:t>Example</a:t>
            </a:r>
            <a:r>
              <a:rPr lang="en" b="1">
                <a:solidFill>
                  <a:srgbClr val="FFFFFF"/>
                </a:solidFill>
                <a:latin typeface="Cambria"/>
                <a:ea typeface="Cambria"/>
                <a:cs typeface="Cambria"/>
                <a:sym typeface="Cambria"/>
              </a:rPr>
              <a:t>:</a:t>
            </a:r>
            <a:endParaRPr b="1">
              <a:solidFill>
                <a:srgbClr val="FFFFFF"/>
              </a:solidFill>
              <a:latin typeface="Cambria"/>
              <a:ea typeface="Cambria"/>
              <a:cs typeface="Cambria"/>
              <a:sym typeface="Cambria"/>
            </a:endParaRPr>
          </a:p>
          <a:p>
            <a:pPr marL="457200" lvl="0" indent="0" algn="l" rtl="0">
              <a:spcBef>
                <a:spcPts val="0"/>
              </a:spcBef>
              <a:spcAft>
                <a:spcPts val="0"/>
              </a:spcAft>
              <a:buNone/>
            </a:pPr>
            <a:endParaRPr b="1">
              <a:solidFill>
                <a:srgbClr val="FFFFFF"/>
              </a:solidFill>
              <a:latin typeface="Cambria"/>
              <a:ea typeface="Cambria"/>
              <a:cs typeface="Cambria"/>
              <a:sym typeface="Cambria"/>
            </a:endParaRPr>
          </a:p>
          <a:p>
            <a:pPr marL="0" lvl="0" indent="0" algn="l" rtl="0">
              <a:spcBef>
                <a:spcPts val="0"/>
              </a:spcBef>
              <a:spcAft>
                <a:spcPts val="0"/>
              </a:spcAft>
              <a:buNone/>
            </a:pPr>
            <a:r>
              <a:rPr lang="en" b="1">
                <a:solidFill>
                  <a:srgbClr val="FFFFFF"/>
                </a:solidFill>
                <a:latin typeface="Cambria"/>
                <a:ea typeface="Cambria"/>
                <a:cs typeface="Cambria"/>
                <a:sym typeface="Cambria"/>
              </a:rPr>
              <a:t>            What is the emission limit on the  </a:t>
            </a:r>
            <a:r>
              <a:rPr lang="en" b="1">
                <a:solidFill>
                  <a:srgbClr val="FFFFFF"/>
                </a:solidFill>
                <a:highlight>
                  <a:srgbClr val="0000FF"/>
                </a:highlight>
                <a:latin typeface="Cambria"/>
                <a:ea typeface="Cambria"/>
                <a:cs typeface="Cambria"/>
                <a:sym typeface="Cambria"/>
              </a:rPr>
              <a:t>concentration</a:t>
            </a:r>
            <a:r>
              <a:rPr lang="en" b="1">
                <a:solidFill>
                  <a:srgbClr val="FFFFFF"/>
                </a:solidFill>
                <a:latin typeface="Cambria"/>
                <a:ea typeface="Cambria"/>
                <a:cs typeface="Cambria"/>
                <a:sym typeface="Cambria"/>
              </a:rPr>
              <a:t> of an </a:t>
            </a:r>
            <a:r>
              <a:rPr lang="en" b="1">
                <a:solidFill>
                  <a:srgbClr val="FFFFFF"/>
                </a:solidFill>
                <a:highlight>
                  <a:srgbClr val="0000FF"/>
                </a:highlight>
                <a:latin typeface="Cambria"/>
                <a:ea typeface="Cambria"/>
                <a:cs typeface="Cambria"/>
                <a:sym typeface="Cambria"/>
              </a:rPr>
              <a:t>exit stream </a:t>
            </a:r>
            <a:r>
              <a:rPr lang="en" b="1">
                <a:solidFill>
                  <a:srgbClr val="FFFFFF"/>
                </a:solidFill>
                <a:latin typeface="Cambria"/>
                <a:ea typeface="Cambria"/>
                <a:cs typeface="Cambria"/>
                <a:sym typeface="Cambria"/>
              </a:rPr>
              <a:t>?</a:t>
            </a:r>
            <a:endParaRPr b="1">
              <a:solidFill>
                <a:srgbClr val="FFFFFF"/>
              </a:solidFill>
              <a:latin typeface="Cambria"/>
              <a:ea typeface="Cambria"/>
              <a:cs typeface="Cambria"/>
              <a:sym typeface="Cambria"/>
            </a:endParaRPr>
          </a:p>
          <a:p>
            <a:pPr marL="0" lvl="0" indent="0" algn="l" rtl="0">
              <a:spcBef>
                <a:spcPts val="0"/>
              </a:spcBef>
              <a:spcAft>
                <a:spcPts val="0"/>
              </a:spcAft>
              <a:buNone/>
            </a:pPr>
            <a:endParaRPr b="1">
              <a:solidFill>
                <a:srgbClr val="FFFFFF"/>
              </a:solidFill>
              <a:latin typeface="Cambria"/>
              <a:ea typeface="Cambria"/>
              <a:cs typeface="Cambria"/>
              <a:sym typeface="Cambria"/>
            </a:endParaRPr>
          </a:p>
          <a:p>
            <a:pPr marL="0" lvl="0" indent="0" algn="l" rtl="0">
              <a:spcBef>
                <a:spcPts val="0"/>
              </a:spcBef>
              <a:spcAft>
                <a:spcPts val="0"/>
              </a:spcAft>
              <a:buNone/>
            </a:pPr>
            <a:endParaRPr b="1">
              <a:solidFill>
                <a:srgbClr val="FFFFFF"/>
              </a:solidFill>
              <a:latin typeface="Cambria"/>
              <a:ea typeface="Cambria"/>
              <a:cs typeface="Cambria"/>
              <a:sym typeface="Cambria"/>
            </a:endParaRPr>
          </a:p>
          <a:p>
            <a:pPr marL="0" marR="0" lvl="0" indent="0" algn="l" rtl="0">
              <a:lnSpc>
                <a:spcPct val="100000"/>
              </a:lnSpc>
              <a:spcBef>
                <a:spcPts val="0"/>
              </a:spcBef>
              <a:spcAft>
                <a:spcPts val="0"/>
              </a:spcAft>
              <a:buNone/>
            </a:pPr>
            <a:endParaRPr b="1">
              <a:solidFill>
                <a:srgbClr val="FFFFFF"/>
              </a:solidFill>
              <a:highlight>
                <a:srgbClr val="0000FF"/>
              </a:highlight>
              <a:latin typeface="Cambria"/>
              <a:ea typeface="Cambria"/>
              <a:cs typeface="Cambria"/>
              <a:sym typeface="Cambria"/>
            </a:endParaRPr>
          </a:p>
          <a:p>
            <a:pPr marL="0" lvl="0" indent="0" algn="l" rtl="0">
              <a:spcBef>
                <a:spcPts val="0"/>
              </a:spcBef>
              <a:spcAft>
                <a:spcPts val="0"/>
              </a:spcAft>
              <a:buNone/>
            </a:pPr>
            <a:r>
              <a:rPr lang="en" b="1">
                <a:solidFill>
                  <a:srgbClr val="FFFFFF"/>
                </a:solidFill>
                <a:latin typeface="Cambria"/>
                <a:ea typeface="Cambria"/>
                <a:cs typeface="Cambria"/>
                <a:sym typeface="Cambria"/>
              </a:rPr>
              <a:t> 	</a:t>
            </a:r>
            <a:endParaRPr b="1">
              <a:solidFill>
                <a:srgbClr val="FFFFFF"/>
              </a:solidFill>
              <a:highlight>
                <a:srgbClr val="000000"/>
              </a:highlight>
              <a:latin typeface="Cambria"/>
              <a:ea typeface="Cambria"/>
              <a:cs typeface="Cambria"/>
              <a:sym typeface="Cambria"/>
            </a:endParaRPr>
          </a:p>
          <a:p>
            <a:pPr marL="0" lvl="0" indent="0" algn="l" rtl="0">
              <a:spcBef>
                <a:spcPts val="0"/>
              </a:spcBef>
              <a:spcAft>
                <a:spcPts val="0"/>
              </a:spcAft>
              <a:buNone/>
            </a:pPr>
            <a:endParaRPr b="1">
              <a:solidFill>
                <a:srgbClr val="FFFFFF"/>
              </a:solidFill>
              <a:latin typeface="Cambria"/>
              <a:ea typeface="Cambria"/>
              <a:cs typeface="Cambria"/>
              <a:sym typeface="Cambria"/>
            </a:endParaRPr>
          </a:p>
          <a:p>
            <a:pPr marL="0" lvl="0" indent="0" algn="l" rtl="0">
              <a:spcBef>
                <a:spcPts val="0"/>
              </a:spcBef>
              <a:spcAft>
                <a:spcPts val="0"/>
              </a:spcAft>
              <a:buNone/>
            </a:pPr>
            <a:endParaRPr b="1">
              <a:solidFill>
                <a:srgbClr val="FFFFFF"/>
              </a:solidFill>
              <a:latin typeface="Cambria"/>
              <a:ea typeface="Cambria"/>
              <a:cs typeface="Cambria"/>
              <a:sym typeface="Cambria"/>
            </a:endParaRPr>
          </a:p>
          <a:p>
            <a:pPr marL="0" lvl="0" indent="0" algn="l" rtl="0">
              <a:spcBef>
                <a:spcPts val="0"/>
              </a:spcBef>
              <a:spcAft>
                <a:spcPts val="0"/>
              </a:spcAft>
              <a:buNone/>
            </a:pPr>
            <a:endParaRPr b="1">
              <a:solidFill>
                <a:srgbClr val="FFFFFF"/>
              </a:solidFill>
              <a:latin typeface="Cambria"/>
              <a:ea typeface="Cambria"/>
              <a:cs typeface="Cambria"/>
              <a:sym typeface="Cambria"/>
            </a:endParaRPr>
          </a:p>
          <a:p>
            <a:pPr marL="0" lvl="0" indent="0" algn="l" rtl="0">
              <a:spcBef>
                <a:spcPts val="0"/>
              </a:spcBef>
              <a:spcAft>
                <a:spcPts val="0"/>
              </a:spcAft>
              <a:buNone/>
            </a:pPr>
            <a:endParaRPr b="1">
              <a:solidFill>
                <a:srgbClr val="FFFFFF"/>
              </a:solidFill>
              <a:latin typeface="Cambria"/>
              <a:ea typeface="Cambria"/>
              <a:cs typeface="Cambria"/>
              <a:sym typeface="Cambria"/>
            </a:endParaRPr>
          </a:p>
          <a:p>
            <a:pPr marL="0" lvl="0" indent="457200" algn="l" rtl="0">
              <a:spcBef>
                <a:spcPts val="0"/>
              </a:spcBef>
              <a:spcAft>
                <a:spcPts val="0"/>
              </a:spcAft>
              <a:buNone/>
            </a:pPr>
            <a:endParaRPr b="1">
              <a:solidFill>
                <a:srgbClr val="FFFFFF"/>
              </a:solidFill>
              <a:latin typeface="Cambria"/>
              <a:ea typeface="Cambria"/>
              <a:cs typeface="Cambria"/>
              <a:sym typeface="Cambria"/>
            </a:endParaRPr>
          </a:p>
        </p:txBody>
      </p:sp>
      <p:pic>
        <p:nvPicPr>
          <p:cNvPr id="334" name="Google Shape;334;p43"/>
          <p:cNvPicPr preferRelativeResize="0"/>
          <p:nvPr/>
        </p:nvPicPr>
        <p:blipFill>
          <a:blip r:embed="rId3">
            <a:alphaModFix/>
          </a:blip>
          <a:stretch>
            <a:fillRect/>
          </a:stretch>
        </p:blipFill>
        <p:spPr>
          <a:xfrm>
            <a:off x="612888" y="3340038"/>
            <a:ext cx="5123700" cy="1474500"/>
          </a:xfrm>
          <a:prstGeom prst="rect">
            <a:avLst/>
          </a:prstGeom>
          <a:noFill/>
          <a:ln>
            <a:noFill/>
          </a:ln>
        </p:spPr>
      </p:pic>
      <p:sp>
        <p:nvSpPr>
          <p:cNvPr id="335" name="Google Shape;335;p43"/>
          <p:cNvSpPr txBox="1"/>
          <p:nvPr/>
        </p:nvSpPr>
        <p:spPr>
          <a:xfrm>
            <a:off x="4945550" y="2397450"/>
            <a:ext cx="17808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chemeClr val="dk1"/>
                </a:highlight>
              </a:rPr>
              <a:t>@Emission source</a:t>
            </a:r>
            <a:endParaRPr>
              <a:highlight>
                <a:schemeClr val="dk1"/>
              </a:highlight>
            </a:endParaRPr>
          </a:p>
        </p:txBody>
      </p:sp>
      <p:sp>
        <p:nvSpPr>
          <p:cNvPr id="336" name="Google Shape;336;p43"/>
          <p:cNvSpPr txBox="1"/>
          <p:nvPr/>
        </p:nvSpPr>
        <p:spPr>
          <a:xfrm>
            <a:off x="3389000" y="2397450"/>
            <a:ext cx="17808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chemeClr val="dk1"/>
                </a:highlight>
              </a:rPr>
              <a:t>@Concentration</a:t>
            </a:r>
            <a:endParaRPr>
              <a:highlight>
                <a:schemeClr val="dk1"/>
              </a:highlight>
            </a:endParaRPr>
          </a:p>
        </p:txBody>
      </p:sp>
      <p:sp>
        <p:nvSpPr>
          <p:cNvPr id="337" name="Google Shape;337;p43"/>
          <p:cNvSpPr txBox="1"/>
          <p:nvPr/>
        </p:nvSpPr>
        <p:spPr>
          <a:xfrm>
            <a:off x="5798850" y="4291600"/>
            <a:ext cx="17808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chemeClr val="dk1"/>
                </a:highlight>
              </a:rPr>
              <a:t>@Concentration</a:t>
            </a:r>
            <a:endParaRPr>
              <a:highlight>
                <a:schemeClr val="dk1"/>
              </a:highlight>
            </a:endParaRPr>
          </a:p>
        </p:txBody>
      </p:sp>
      <p:sp>
        <p:nvSpPr>
          <p:cNvPr id="338" name="Google Shape;338;p43"/>
          <p:cNvSpPr txBox="1"/>
          <p:nvPr/>
        </p:nvSpPr>
        <p:spPr>
          <a:xfrm>
            <a:off x="5736600" y="3419200"/>
            <a:ext cx="17808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chemeClr val="dk1"/>
                </a:highlight>
              </a:rPr>
              <a:t>@Emission source</a:t>
            </a:r>
            <a:endParaRPr>
              <a:highlight>
                <a:schemeClr val="dk1"/>
              </a:highlight>
            </a:endParaRPr>
          </a:p>
        </p:txBody>
      </p:sp>
      <p:sp>
        <p:nvSpPr>
          <p:cNvPr id="339" name="Google Shape;339;p43"/>
          <p:cNvSpPr/>
          <p:nvPr/>
        </p:nvSpPr>
        <p:spPr>
          <a:xfrm>
            <a:off x="3550000" y="3493925"/>
            <a:ext cx="1458791" cy="566084"/>
          </a:xfrm>
          <a:custGeom>
            <a:avLst/>
            <a:gdLst/>
            <a:ahLst/>
            <a:cxnLst/>
            <a:rect l="l" t="t" r="r" b="b"/>
            <a:pathLst>
              <a:path w="15408" h="8006" extrusionOk="0">
                <a:moveTo>
                  <a:pt x="4991" y="8006"/>
                </a:moveTo>
                <a:cubicBezTo>
                  <a:pt x="8688" y="8006"/>
                  <a:pt x="16423" y="7314"/>
                  <a:pt x="15255" y="3807"/>
                </a:cubicBezTo>
                <a:cubicBezTo>
                  <a:pt x="13679" y="-924"/>
                  <a:pt x="3317" y="-1115"/>
                  <a:pt x="326" y="2874"/>
                </a:cubicBezTo>
                <a:cubicBezTo>
                  <a:pt x="-1514" y="5328"/>
                  <a:pt x="5190" y="7540"/>
                  <a:pt x="8257" y="7540"/>
                </a:cubicBezTo>
              </a:path>
            </a:pathLst>
          </a:custGeom>
          <a:noFill/>
          <a:ln w="19050" cap="flat" cmpd="sng">
            <a:solidFill>
              <a:srgbClr val="FF0000"/>
            </a:solidFill>
            <a:prstDash val="solid"/>
            <a:round/>
            <a:headEnd type="none" w="med" len="med"/>
            <a:tailEnd type="none" w="med" len="med"/>
          </a:ln>
        </p:spPr>
      </p:sp>
      <p:sp>
        <p:nvSpPr>
          <p:cNvPr id="340" name="Google Shape;340;p43"/>
          <p:cNvSpPr/>
          <p:nvPr/>
        </p:nvSpPr>
        <p:spPr>
          <a:xfrm>
            <a:off x="3326725" y="4419125"/>
            <a:ext cx="1380865" cy="447255"/>
          </a:xfrm>
          <a:custGeom>
            <a:avLst/>
            <a:gdLst/>
            <a:ahLst/>
            <a:cxnLst/>
            <a:rect l="l" t="t" r="r" b="b"/>
            <a:pathLst>
              <a:path w="15408" h="8006" extrusionOk="0">
                <a:moveTo>
                  <a:pt x="4991" y="8006"/>
                </a:moveTo>
                <a:cubicBezTo>
                  <a:pt x="8688" y="8006"/>
                  <a:pt x="16423" y="7314"/>
                  <a:pt x="15255" y="3807"/>
                </a:cubicBezTo>
                <a:cubicBezTo>
                  <a:pt x="13679" y="-924"/>
                  <a:pt x="3317" y="-1115"/>
                  <a:pt x="326" y="2874"/>
                </a:cubicBezTo>
                <a:cubicBezTo>
                  <a:pt x="-1514" y="5328"/>
                  <a:pt x="5190" y="7540"/>
                  <a:pt x="8257" y="7540"/>
                </a:cubicBezTo>
              </a:path>
            </a:pathLst>
          </a:custGeom>
          <a:noFill/>
          <a:ln w="19050" cap="flat" cmpd="sng">
            <a:solidFill>
              <a:srgbClr val="FF0000"/>
            </a:solidFill>
            <a:prstDash val="solid"/>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fade">
                                      <p:cBhvr>
                                        <p:cTn id="7" dur="1000"/>
                                        <p:tgtEl>
                                          <p:spTgt spid="3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4"/>
                                        </p:tgtEl>
                                        <p:attrNameLst>
                                          <p:attrName>style.visibility</p:attrName>
                                        </p:attrNameLst>
                                      </p:cBhvr>
                                      <p:to>
                                        <p:strVal val="visible"/>
                                      </p:to>
                                    </p:set>
                                    <p:animEffect transition="in" filter="fade">
                                      <p:cBhvr>
                                        <p:cTn id="12" dur="1000"/>
                                        <p:tgtEl>
                                          <p:spTgt spid="3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8"/>
                                        </p:tgtEl>
                                        <p:attrNameLst>
                                          <p:attrName>style.visibility</p:attrName>
                                        </p:attrNameLst>
                                      </p:cBhvr>
                                      <p:to>
                                        <p:strVal val="visible"/>
                                      </p:to>
                                    </p:set>
                                    <p:animEffect transition="in" filter="fade">
                                      <p:cBhvr>
                                        <p:cTn id="17" dur="1000"/>
                                        <p:tgtEl>
                                          <p:spTgt spid="3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7"/>
                                        </p:tgtEl>
                                        <p:attrNameLst>
                                          <p:attrName>style.visibility</p:attrName>
                                        </p:attrNameLst>
                                      </p:cBhvr>
                                      <p:to>
                                        <p:strVal val="visible"/>
                                      </p:to>
                                    </p:set>
                                    <p:animEffect transition="in" filter="fade">
                                      <p:cBhvr>
                                        <p:cTn id="22" dur="1000"/>
                                        <p:tgtEl>
                                          <p:spTgt spid="3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9"/>
                                        </p:tgtEl>
                                        <p:attrNameLst>
                                          <p:attrName>style.visibility</p:attrName>
                                        </p:attrNameLst>
                                      </p:cBhvr>
                                      <p:to>
                                        <p:strVal val="visible"/>
                                      </p:to>
                                    </p:set>
                                    <p:animEffect transition="in" filter="fade">
                                      <p:cBhvr>
                                        <p:cTn id="27" dur="1500"/>
                                        <p:tgtEl>
                                          <p:spTgt spid="339"/>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339"/>
                                        </p:tgtEl>
                                        <p:attrNameLst>
                                          <p:attrName>style.visibility</p:attrName>
                                        </p:attrNameLst>
                                      </p:cBhvr>
                                      <p:to>
                                        <p:strVal val="visible"/>
                                      </p:to>
                                    </p:set>
                                    <p:animEffect transition="in" filter="fade">
                                      <p:cBhvr>
                                        <p:cTn id="31" dur="1000"/>
                                        <p:tgtEl>
                                          <p:spTgt spid="339"/>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340"/>
                                        </p:tgtEl>
                                        <p:attrNameLst>
                                          <p:attrName>style.visibility</p:attrName>
                                        </p:attrNameLst>
                                      </p:cBhvr>
                                      <p:to>
                                        <p:strVal val="visible"/>
                                      </p:to>
                                    </p:set>
                                    <p:animEffect transition="in" filter="fade">
                                      <p:cBhvr>
                                        <p:cTn id="35" dur="1000"/>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4"/>
          <p:cNvSpPr txBox="1"/>
          <p:nvPr/>
        </p:nvSpPr>
        <p:spPr>
          <a:xfrm>
            <a:off x="172450" y="144075"/>
            <a:ext cx="8788500" cy="48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dk1"/>
                </a:solidFill>
                <a:latin typeface="Cambria"/>
                <a:ea typeface="Cambria"/>
                <a:cs typeface="Cambria"/>
                <a:sym typeface="Cambria"/>
              </a:rPr>
              <a:t>Node-RED</a:t>
            </a:r>
            <a:endParaRPr sz="2400" b="1" dirty="0">
              <a:solidFill>
                <a:schemeClr val="dk1"/>
              </a:solidFill>
              <a:latin typeface="Cambria"/>
              <a:ea typeface="Cambria"/>
              <a:cs typeface="Cambria"/>
              <a:sym typeface="Cambria"/>
            </a:endParaRPr>
          </a:p>
          <a:p>
            <a:pPr marL="0" lvl="0" indent="0" algn="ctr" rtl="0">
              <a:spcBef>
                <a:spcPts val="0"/>
              </a:spcBef>
              <a:spcAft>
                <a:spcPts val="0"/>
              </a:spcAft>
              <a:buNone/>
            </a:pPr>
            <a:endParaRPr sz="2400" b="1" dirty="0">
              <a:solidFill>
                <a:schemeClr val="dk1"/>
              </a:solidFill>
              <a:latin typeface="Cambria"/>
              <a:ea typeface="Cambria"/>
              <a:cs typeface="Cambria"/>
              <a:sym typeface="Cambria"/>
            </a:endParaRPr>
          </a:p>
          <a:p>
            <a:pPr marL="0" lvl="0" indent="0" algn="l" rtl="0">
              <a:spcBef>
                <a:spcPts val="0"/>
              </a:spcBef>
              <a:spcAft>
                <a:spcPts val="0"/>
              </a:spcAft>
              <a:buNone/>
            </a:pPr>
            <a:r>
              <a:rPr lang="en" b="1" dirty="0">
                <a:solidFill>
                  <a:schemeClr val="dk1"/>
                </a:solidFill>
                <a:latin typeface="Cambria"/>
                <a:ea typeface="Cambria"/>
                <a:cs typeface="Cambria"/>
                <a:sym typeface="Cambria"/>
              </a:rPr>
              <a:t>Node-RED is a programming tool for wiring together online services and APIs using a user friendly interface.</a:t>
            </a:r>
            <a:endParaRPr b="1" dirty="0">
              <a:solidFill>
                <a:schemeClr val="dk1"/>
              </a:solidFill>
              <a:latin typeface="Cambria"/>
              <a:ea typeface="Cambria"/>
              <a:cs typeface="Cambria"/>
              <a:sym typeface="Cambria"/>
            </a:endParaRPr>
          </a:p>
          <a:p>
            <a:pPr marL="0" lvl="0" indent="0" algn="l" rtl="0">
              <a:spcBef>
                <a:spcPts val="0"/>
              </a:spcBef>
              <a:spcAft>
                <a:spcPts val="0"/>
              </a:spcAft>
              <a:buNone/>
            </a:pPr>
            <a:endParaRPr b="1" dirty="0">
              <a:solidFill>
                <a:schemeClr val="dk1"/>
              </a:solidFill>
              <a:latin typeface="Cambria"/>
              <a:ea typeface="Cambria"/>
              <a:cs typeface="Cambria"/>
              <a:sym typeface="Cambria"/>
            </a:endParaRPr>
          </a:p>
          <a:p>
            <a:pPr marL="0" lvl="0" indent="0" algn="l" rtl="0">
              <a:spcBef>
                <a:spcPts val="0"/>
              </a:spcBef>
              <a:spcAft>
                <a:spcPts val="0"/>
              </a:spcAft>
              <a:buNone/>
            </a:pPr>
            <a:r>
              <a:rPr lang="en" b="1" dirty="0">
                <a:solidFill>
                  <a:schemeClr val="dk1"/>
                </a:solidFill>
                <a:latin typeface="Cambria"/>
                <a:ea typeface="Cambria"/>
                <a:cs typeface="Cambria"/>
                <a:sym typeface="Cambria"/>
              </a:rPr>
              <a:t>Using JavaScript (JS) I go through some testing to analyze the user’s question and the included entities or intent or both.</a:t>
            </a:r>
            <a:endParaRPr b="1" dirty="0">
              <a:solidFill>
                <a:schemeClr val="dk1"/>
              </a:solidFill>
              <a:latin typeface="Cambria"/>
              <a:ea typeface="Cambria"/>
              <a:cs typeface="Cambria"/>
              <a:sym typeface="Cambria"/>
            </a:endParaRPr>
          </a:p>
          <a:p>
            <a:pPr marL="0" lvl="0" indent="0" algn="l" rtl="0">
              <a:spcBef>
                <a:spcPts val="0"/>
              </a:spcBef>
              <a:spcAft>
                <a:spcPts val="0"/>
              </a:spcAft>
              <a:buNone/>
            </a:pPr>
            <a:endParaRPr b="1" dirty="0">
              <a:solidFill>
                <a:schemeClr val="dk1"/>
              </a:solidFill>
              <a:latin typeface="Cambria"/>
              <a:ea typeface="Cambria"/>
              <a:cs typeface="Cambria"/>
              <a:sym typeface="Cambria"/>
            </a:endParaRPr>
          </a:p>
          <a:p>
            <a:pPr marL="0" lvl="0" indent="0" algn="l" rtl="0">
              <a:spcBef>
                <a:spcPts val="0"/>
              </a:spcBef>
              <a:spcAft>
                <a:spcPts val="0"/>
              </a:spcAft>
              <a:buNone/>
            </a:pPr>
            <a:r>
              <a:rPr lang="en" b="1" dirty="0">
                <a:solidFill>
                  <a:schemeClr val="dk1"/>
                </a:solidFill>
                <a:latin typeface="Cambria"/>
                <a:ea typeface="Cambria"/>
                <a:cs typeface="Cambria"/>
                <a:sym typeface="Cambria"/>
              </a:rPr>
              <a:t>The user’s question would often be about an irrelevant topic. Using JS and Node-RED the chatbot will be able to realize that. The chatbot is interactive, it will notify the user of its abilities and the questions it could answer.</a:t>
            </a:r>
            <a:endParaRPr b="1" dirty="0">
              <a:solidFill>
                <a:schemeClr val="dk1"/>
              </a:solidFill>
              <a:latin typeface="Cambria"/>
              <a:ea typeface="Cambria"/>
              <a:cs typeface="Cambria"/>
              <a:sym typeface="Cambria"/>
            </a:endParaRPr>
          </a:p>
          <a:p>
            <a:pPr marL="0" lvl="0" indent="0" algn="l" rtl="0">
              <a:spcBef>
                <a:spcPts val="0"/>
              </a:spcBef>
              <a:spcAft>
                <a:spcPts val="0"/>
              </a:spcAft>
              <a:buNone/>
            </a:pPr>
            <a:endParaRPr b="1" dirty="0">
              <a:solidFill>
                <a:schemeClr val="dk1"/>
              </a:solidFill>
              <a:latin typeface="Cambria"/>
              <a:ea typeface="Cambria"/>
              <a:cs typeface="Cambria"/>
              <a:sym typeface="Cambria"/>
            </a:endParaRPr>
          </a:p>
          <a:p>
            <a:pPr marL="0" lvl="0" indent="0" algn="l" rtl="0">
              <a:spcBef>
                <a:spcPts val="0"/>
              </a:spcBef>
              <a:spcAft>
                <a:spcPts val="0"/>
              </a:spcAft>
              <a:buNone/>
            </a:pPr>
            <a:r>
              <a:rPr lang="en" b="1" dirty="0">
                <a:solidFill>
                  <a:schemeClr val="dk1"/>
                </a:solidFill>
                <a:latin typeface="Cambria"/>
                <a:ea typeface="Cambria"/>
                <a:cs typeface="Cambria"/>
                <a:sym typeface="Cambria"/>
              </a:rPr>
              <a:t>Watson Assistant is not capable of answering all questions. Using intents and entities identified the JS code will determine of this is a questions that should be answered by discovery.</a:t>
            </a:r>
            <a:endParaRPr b="1" dirty="0">
              <a:solidFill>
                <a:schemeClr val="dk1"/>
              </a:solidFill>
              <a:latin typeface="Cambria"/>
              <a:ea typeface="Cambria"/>
              <a:cs typeface="Cambria"/>
              <a:sym typeface="Cambria"/>
            </a:endParaRPr>
          </a:p>
          <a:p>
            <a:pPr marL="0" lvl="0" indent="0" algn="l" rtl="0">
              <a:spcBef>
                <a:spcPts val="0"/>
              </a:spcBef>
              <a:spcAft>
                <a:spcPts val="0"/>
              </a:spcAft>
              <a:buNone/>
            </a:pPr>
            <a:endParaRPr b="1" dirty="0">
              <a:solidFill>
                <a:schemeClr val="dk1"/>
              </a:solidFill>
              <a:latin typeface="Cambria"/>
              <a:ea typeface="Cambria"/>
              <a:cs typeface="Cambria"/>
              <a:sym typeface="Cambria"/>
            </a:endParaRPr>
          </a:p>
          <a:p>
            <a:pPr marL="0" lvl="0" indent="0" algn="l" rtl="0">
              <a:spcBef>
                <a:spcPts val="0"/>
              </a:spcBef>
              <a:spcAft>
                <a:spcPts val="0"/>
              </a:spcAft>
              <a:buNone/>
            </a:pPr>
            <a:r>
              <a:rPr lang="en" b="1" dirty="0">
                <a:solidFill>
                  <a:schemeClr val="dk1"/>
                </a:solidFill>
                <a:latin typeface="Cambria"/>
                <a:ea typeface="Cambria"/>
                <a:cs typeface="Cambria"/>
                <a:sym typeface="Cambria"/>
              </a:rPr>
              <a:t>To make the chatbot more interactive. Jump functions in Watson Assistant were utilized.</a:t>
            </a:r>
            <a:endParaRPr b="1" dirty="0">
              <a:solidFill>
                <a:schemeClr val="dk1"/>
              </a:solidFill>
              <a:latin typeface="Cambria"/>
              <a:ea typeface="Cambria"/>
              <a:cs typeface="Cambria"/>
              <a:sym typeface="Cambria"/>
            </a:endParaRPr>
          </a:p>
          <a:p>
            <a:pPr marL="0" lvl="0" indent="0" algn="l" rtl="0">
              <a:spcBef>
                <a:spcPts val="0"/>
              </a:spcBef>
              <a:spcAft>
                <a:spcPts val="0"/>
              </a:spcAft>
              <a:buNone/>
            </a:pPr>
            <a:endParaRPr b="1" dirty="0">
              <a:solidFill>
                <a:schemeClr val="dk1"/>
              </a:solidFill>
              <a:latin typeface="Cambria"/>
              <a:ea typeface="Cambria"/>
              <a:cs typeface="Cambria"/>
              <a:sym typeface="Cambria"/>
            </a:endParaRPr>
          </a:p>
          <a:p>
            <a:pPr marL="0" lvl="0" indent="0" algn="l" rtl="0">
              <a:spcBef>
                <a:spcPts val="0"/>
              </a:spcBef>
              <a:spcAft>
                <a:spcPts val="0"/>
              </a:spcAft>
              <a:buNone/>
            </a:pPr>
            <a:r>
              <a:rPr lang="en" b="1" dirty="0">
                <a:solidFill>
                  <a:schemeClr val="dk1"/>
                </a:solidFill>
                <a:latin typeface="Cambria"/>
                <a:ea typeface="Cambria"/>
                <a:cs typeface="Cambria"/>
                <a:sym typeface="Cambria"/>
              </a:rPr>
              <a:t>Jump functions are mimicked in JS using Node-RED to provide the Watson Tech Lead with the answers and flow provided on Bluemix Watson Assistant.</a:t>
            </a:r>
            <a:endParaRPr b="1" dirty="0">
              <a:solidFill>
                <a:schemeClr val="dk1"/>
              </a:solidFill>
              <a:latin typeface="Cambria"/>
              <a:ea typeface="Cambria"/>
              <a:cs typeface="Cambria"/>
              <a:sym typeface="Cambria"/>
            </a:endParaRPr>
          </a:p>
          <a:p>
            <a:pPr marL="0" lvl="0" indent="0" algn="l" rtl="0">
              <a:spcBef>
                <a:spcPts val="0"/>
              </a:spcBef>
              <a:spcAft>
                <a:spcPts val="0"/>
              </a:spcAft>
              <a:buNone/>
            </a:pPr>
            <a:endParaRPr b="1" dirty="0">
              <a:solidFill>
                <a:schemeClr val="dk1"/>
              </a:solidFill>
              <a:latin typeface="Cambria"/>
              <a:ea typeface="Cambria"/>
              <a:cs typeface="Cambria"/>
              <a:sym typeface="Cambria"/>
            </a:endParaRPr>
          </a:p>
          <a:p>
            <a:pPr marL="0" lvl="0" indent="0" algn="l" rtl="0">
              <a:spcBef>
                <a:spcPts val="0"/>
              </a:spcBef>
              <a:spcAft>
                <a:spcPts val="0"/>
              </a:spcAft>
              <a:buNone/>
            </a:pPr>
            <a:r>
              <a:rPr lang="en" b="1" dirty="0">
                <a:solidFill>
                  <a:schemeClr val="dk1"/>
                </a:solidFill>
                <a:latin typeface="Cambria"/>
                <a:ea typeface="Cambria"/>
                <a:cs typeface="Cambria"/>
                <a:sym typeface="Cambria"/>
              </a:rPr>
              <a:t>New lines are added to separate answers when more than one answer is provided to the user.</a:t>
            </a:r>
            <a:endParaRPr b="1" dirty="0">
              <a:solidFill>
                <a:schemeClr val="dk1"/>
              </a:solidFill>
              <a:latin typeface="Cambria"/>
              <a:ea typeface="Cambria"/>
              <a:cs typeface="Cambria"/>
              <a:sym typeface="Cambria"/>
            </a:endParaRPr>
          </a:p>
          <a:p>
            <a:pPr marL="0" lvl="0" indent="0" algn="l" rtl="0">
              <a:spcBef>
                <a:spcPts val="0"/>
              </a:spcBef>
              <a:spcAft>
                <a:spcPts val="0"/>
              </a:spcAft>
              <a:buNone/>
            </a:pPr>
            <a:endParaRPr b="1" dirty="0">
              <a:solidFill>
                <a:schemeClr val="dk1"/>
              </a:solidFill>
              <a:latin typeface="Cambria"/>
              <a:ea typeface="Cambria"/>
              <a:cs typeface="Cambria"/>
              <a:sym typeface="Cambria"/>
            </a:endParaRPr>
          </a:p>
          <a:p>
            <a:pPr marL="0" lvl="0" indent="0" algn="l" rtl="0">
              <a:spcBef>
                <a:spcPts val="0"/>
              </a:spcBef>
              <a:spcAft>
                <a:spcPts val="0"/>
              </a:spcAft>
              <a:buNone/>
            </a:pPr>
            <a:endParaRPr b="1" dirty="0">
              <a:solidFill>
                <a:schemeClr val="dk1"/>
              </a:solidFill>
              <a:latin typeface="Cambria"/>
              <a:ea typeface="Cambria"/>
              <a:cs typeface="Cambria"/>
              <a:sym typeface="Cambr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5"/>
          <p:cNvSpPr txBox="1"/>
          <p:nvPr/>
        </p:nvSpPr>
        <p:spPr>
          <a:xfrm>
            <a:off x="118925" y="217825"/>
            <a:ext cx="8976300" cy="48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51" name="Google Shape;351;p45"/>
          <p:cNvPicPr preferRelativeResize="0"/>
          <p:nvPr/>
        </p:nvPicPr>
        <p:blipFill>
          <a:blip r:embed="rId3">
            <a:alphaModFix/>
          </a:blip>
          <a:stretch>
            <a:fillRect/>
          </a:stretch>
        </p:blipFill>
        <p:spPr>
          <a:xfrm>
            <a:off x="2179673" y="606055"/>
            <a:ext cx="5000551" cy="4362819"/>
          </a:xfrm>
          <a:prstGeom prst="rect">
            <a:avLst/>
          </a:prstGeom>
          <a:noFill/>
          <a:ln>
            <a:noFill/>
          </a:ln>
        </p:spPr>
      </p:pic>
      <p:sp>
        <p:nvSpPr>
          <p:cNvPr id="2" name="TextBox 1">
            <a:extLst>
              <a:ext uri="{FF2B5EF4-FFF2-40B4-BE49-F238E27FC236}">
                <a16:creationId xmlns:a16="http://schemas.microsoft.com/office/drawing/2014/main" id="{19678123-A634-4730-9520-EE10EA4E2184}"/>
              </a:ext>
            </a:extLst>
          </p:cNvPr>
          <p:cNvSpPr txBox="1"/>
          <p:nvPr/>
        </p:nvSpPr>
        <p:spPr>
          <a:xfrm>
            <a:off x="3845293" y="97380"/>
            <a:ext cx="2753833" cy="677108"/>
          </a:xfrm>
          <a:prstGeom prst="rect">
            <a:avLst/>
          </a:prstGeom>
          <a:noFill/>
        </p:spPr>
        <p:txBody>
          <a:bodyPr wrap="square" rtlCol="0">
            <a:spAutoFit/>
          </a:bodyPr>
          <a:lstStyle/>
          <a:p>
            <a:r>
              <a:rPr lang="en-US" sz="2400" b="1" dirty="0">
                <a:solidFill>
                  <a:schemeClr val="dk1"/>
                </a:solidFill>
                <a:latin typeface="Cambria"/>
                <a:ea typeface="Cambria"/>
                <a:cs typeface="Cambria"/>
                <a:sym typeface="Cambria"/>
              </a:rPr>
              <a:t>Node-RED</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46"/>
          <p:cNvPicPr preferRelativeResize="0"/>
          <p:nvPr/>
        </p:nvPicPr>
        <p:blipFill>
          <a:blip r:embed="rId3">
            <a:alphaModFix/>
          </a:blip>
          <a:stretch>
            <a:fillRect/>
          </a:stretch>
        </p:blipFill>
        <p:spPr>
          <a:xfrm>
            <a:off x="861236" y="691116"/>
            <a:ext cx="7650849" cy="4299984"/>
          </a:xfrm>
          <a:prstGeom prst="rect">
            <a:avLst/>
          </a:prstGeom>
          <a:noFill/>
          <a:ln>
            <a:noFill/>
          </a:ln>
        </p:spPr>
      </p:pic>
      <p:sp>
        <p:nvSpPr>
          <p:cNvPr id="3" name="TextBox 2">
            <a:extLst>
              <a:ext uri="{FF2B5EF4-FFF2-40B4-BE49-F238E27FC236}">
                <a16:creationId xmlns:a16="http://schemas.microsoft.com/office/drawing/2014/main" id="{AEFE658A-7AFE-4DAB-8936-E00A7BB8CE76}"/>
              </a:ext>
            </a:extLst>
          </p:cNvPr>
          <p:cNvSpPr txBox="1"/>
          <p:nvPr/>
        </p:nvSpPr>
        <p:spPr>
          <a:xfrm>
            <a:off x="2767483" y="134679"/>
            <a:ext cx="3838353" cy="461665"/>
          </a:xfrm>
          <a:prstGeom prst="rect">
            <a:avLst/>
          </a:prstGeom>
          <a:noFill/>
        </p:spPr>
        <p:txBody>
          <a:bodyPr wrap="square" rtlCol="0">
            <a:spAutoFit/>
          </a:bodyPr>
          <a:lstStyle/>
          <a:p>
            <a:pPr lvl="0" algn="ctr"/>
            <a:r>
              <a:rPr lang="en-US" sz="2400" b="1" dirty="0">
                <a:solidFill>
                  <a:schemeClr val="dk1"/>
                </a:solidFill>
                <a:latin typeface="Cambria"/>
                <a:ea typeface="Cambria"/>
                <a:cs typeface="Cambria"/>
                <a:sym typeface="Cambria"/>
              </a:rPr>
              <a:t>Process Flow Diagram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7"/>
          <p:cNvSpPr txBox="1"/>
          <p:nvPr/>
        </p:nvSpPr>
        <p:spPr>
          <a:xfrm>
            <a:off x="3420087" y="170121"/>
            <a:ext cx="3199500" cy="17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a:solidFill>
                  <a:schemeClr val="dk1"/>
                </a:solidFill>
                <a:latin typeface="Cambria"/>
                <a:ea typeface="Cambria"/>
                <a:cs typeface="Cambria"/>
                <a:sym typeface="Cambria"/>
              </a:rPr>
              <a:t>      </a:t>
            </a:r>
            <a:endParaRPr sz="6000" b="1" dirty="0">
              <a:solidFill>
                <a:schemeClr val="dk1"/>
              </a:solidFill>
              <a:latin typeface="Cambria"/>
              <a:ea typeface="Cambria"/>
              <a:cs typeface="Cambria"/>
              <a:sym typeface="Cambria"/>
            </a:endParaRPr>
          </a:p>
          <a:p>
            <a:pPr marL="0" lvl="0" indent="0" algn="l" rtl="0">
              <a:spcBef>
                <a:spcPts val="0"/>
              </a:spcBef>
              <a:spcAft>
                <a:spcPts val="0"/>
              </a:spcAft>
              <a:buNone/>
            </a:pPr>
            <a:r>
              <a:rPr lang="en" sz="6000" b="1" dirty="0">
                <a:solidFill>
                  <a:schemeClr val="dk1"/>
                </a:solidFill>
                <a:latin typeface="Cambria"/>
                <a:ea typeface="Cambria"/>
                <a:cs typeface="Cambria"/>
                <a:sym typeface="Cambria"/>
              </a:rPr>
              <a:t>        </a:t>
            </a:r>
            <a:r>
              <a:rPr lang="en" sz="4800" b="1" dirty="0">
                <a:solidFill>
                  <a:schemeClr val="dk1"/>
                </a:solidFill>
                <a:latin typeface="Cambria"/>
                <a:ea typeface="Cambria"/>
                <a:cs typeface="Cambria"/>
                <a:sym typeface="Cambria"/>
              </a:rPr>
              <a:t>DEMO</a:t>
            </a:r>
            <a:endParaRPr sz="4800" b="1" dirty="0">
              <a:solidFill>
                <a:schemeClr val="dk1"/>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ctrTitle" idx="4294967295"/>
          </p:nvPr>
        </p:nvSpPr>
        <p:spPr>
          <a:xfrm>
            <a:off x="125700" y="115200"/>
            <a:ext cx="7701000" cy="51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Cambria"/>
                <a:ea typeface="Cambria"/>
                <a:cs typeface="Cambria"/>
                <a:sym typeface="Cambria"/>
              </a:rPr>
              <a:t>Current Applications of AI in the Industry </a:t>
            </a:r>
            <a:endParaRPr sz="3000">
              <a:latin typeface="Cambria"/>
              <a:ea typeface="Cambria"/>
              <a:cs typeface="Cambria"/>
              <a:sym typeface="Cambria"/>
            </a:endParaRPr>
          </a:p>
        </p:txBody>
      </p:sp>
      <p:sp>
        <p:nvSpPr>
          <p:cNvPr id="78" name="Google Shape;78;p16"/>
          <p:cNvSpPr txBox="1"/>
          <p:nvPr/>
        </p:nvSpPr>
        <p:spPr>
          <a:xfrm>
            <a:off x="5469625" y="1042000"/>
            <a:ext cx="3398400" cy="39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Cambria"/>
                <a:ea typeface="Cambria"/>
                <a:cs typeface="Cambria"/>
                <a:sym typeface="Cambria"/>
              </a:rPr>
              <a:t>Shell Virtual Assistant:</a:t>
            </a:r>
            <a:endParaRPr b="1">
              <a:solidFill>
                <a:schemeClr val="dk1"/>
              </a:solidFill>
              <a:latin typeface="Cambria"/>
              <a:ea typeface="Cambria"/>
              <a:cs typeface="Cambria"/>
              <a:sym typeface="Cambria"/>
            </a:endParaRPr>
          </a:p>
          <a:p>
            <a:pPr marL="457200" lvl="0" indent="-317500" algn="l" rtl="0">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In August 2015, Shell announced that it would be the first company in the lubricants sector to launch an AI assistant for customers</a:t>
            </a:r>
            <a:endParaRPr>
              <a:solidFill>
                <a:schemeClr val="dk1"/>
              </a:solidFill>
              <a:latin typeface="Cambria"/>
              <a:ea typeface="Cambria"/>
              <a:cs typeface="Cambria"/>
              <a:sym typeface="Cambria"/>
            </a:endParaRPr>
          </a:p>
          <a:p>
            <a:pPr marL="457200" lvl="0" indent="-317500" algn="l" rtl="0">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Handles 100,000 data sheets for 3000 products</a:t>
            </a:r>
            <a:endParaRPr>
              <a:solidFill>
                <a:schemeClr val="dk1"/>
              </a:solidFill>
              <a:latin typeface="Cambria"/>
              <a:ea typeface="Cambria"/>
              <a:cs typeface="Cambria"/>
              <a:sym typeface="Cambria"/>
            </a:endParaRPr>
          </a:p>
          <a:p>
            <a:pPr marL="457200" lvl="0" indent="-317500" algn="l" rtl="0">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Provides info on 18,000 different pack sizes</a:t>
            </a:r>
            <a:endParaRPr>
              <a:solidFill>
                <a:schemeClr val="dk1"/>
              </a:solidFill>
              <a:latin typeface="Cambria"/>
              <a:ea typeface="Cambria"/>
              <a:cs typeface="Cambria"/>
              <a:sym typeface="Cambria"/>
            </a:endParaRPr>
          </a:p>
          <a:p>
            <a:pPr marL="457200" lvl="0" indent="-317500" algn="l" rtl="0">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Understands 16,500 physical characteristics of lubricants</a:t>
            </a:r>
            <a:endParaRPr>
              <a:solidFill>
                <a:schemeClr val="dk1"/>
              </a:solidFill>
              <a:latin typeface="Cambria"/>
              <a:ea typeface="Cambria"/>
              <a:cs typeface="Cambria"/>
              <a:sym typeface="Cambria"/>
            </a:endParaRPr>
          </a:p>
          <a:p>
            <a:pPr marL="457200" lvl="0" indent="-317500" algn="l" rtl="0">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Matches Shell products to 10,000 competitive products</a:t>
            </a:r>
            <a:endParaRPr>
              <a:solidFill>
                <a:schemeClr val="dk1"/>
              </a:solidFill>
              <a:latin typeface="Cambria"/>
              <a:ea typeface="Cambria"/>
              <a:cs typeface="Cambria"/>
              <a:sym typeface="Cambria"/>
            </a:endParaRPr>
          </a:p>
          <a:p>
            <a:pPr marL="457200" lvl="0" indent="-317500" algn="l" rtl="0">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Plans to integrate virtual assistant called Amelia to its business model respond to supplier inquiries regarding invoicing more efficiently</a:t>
            </a:r>
            <a:endParaRPr>
              <a:solidFill>
                <a:schemeClr val="dk1"/>
              </a:solidFill>
              <a:latin typeface="Cambria"/>
              <a:ea typeface="Cambria"/>
              <a:cs typeface="Cambria"/>
              <a:sym typeface="Cambria"/>
            </a:endParaRPr>
          </a:p>
        </p:txBody>
      </p:sp>
      <p:pic>
        <p:nvPicPr>
          <p:cNvPr id="79" name="Google Shape;79;p16"/>
          <p:cNvPicPr preferRelativeResize="0"/>
          <p:nvPr/>
        </p:nvPicPr>
        <p:blipFill>
          <a:blip r:embed="rId3">
            <a:alphaModFix/>
          </a:blip>
          <a:stretch>
            <a:fillRect/>
          </a:stretch>
        </p:blipFill>
        <p:spPr>
          <a:xfrm>
            <a:off x="125700" y="1042076"/>
            <a:ext cx="5343927" cy="3908574"/>
          </a:xfrm>
          <a:prstGeom prst="rect">
            <a:avLst/>
          </a:prstGeom>
          <a:noFill/>
          <a:ln>
            <a:noFill/>
          </a:ln>
        </p:spPr>
      </p:pic>
      <p:sp>
        <p:nvSpPr>
          <p:cNvPr id="80" name="Google Shape;80;p16"/>
          <p:cNvSpPr txBox="1"/>
          <p:nvPr/>
        </p:nvSpPr>
        <p:spPr>
          <a:xfrm>
            <a:off x="146350" y="631700"/>
            <a:ext cx="5343900" cy="3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chemeClr val="dk1"/>
                </a:solidFill>
                <a:latin typeface="Cambria"/>
                <a:ea typeface="Cambria"/>
                <a:cs typeface="Cambria"/>
                <a:sym typeface="Cambria"/>
              </a:rPr>
              <a:t>In the Petroleum Industry...</a:t>
            </a:r>
            <a:endParaRPr sz="1800" i="1">
              <a:solidFill>
                <a:schemeClr val="dk1"/>
              </a:solidFill>
              <a:latin typeface="Cambria"/>
              <a:ea typeface="Cambria"/>
              <a:cs typeface="Cambria"/>
              <a:sym typeface="Cambria"/>
            </a:endParaRPr>
          </a:p>
        </p:txBody>
      </p:sp>
      <p:sp>
        <p:nvSpPr>
          <p:cNvPr id="81" name="Google Shape;81;p16"/>
          <p:cNvSpPr txBox="1"/>
          <p:nvPr/>
        </p:nvSpPr>
        <p:spPr>
          <a:xfrm>
            <a:off x="5572125" y="4720550"/>
            <a:ext cx="3502200" cy="23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u="sng">
                <a:solidFill>
                  <a:schemeClr val="dk1"/>
                </a:solidFill>
                <a:hlinkClick r:id="rId4"/>
              </a:rPr>
              <a:t>https://emerj.com/ai-sector-overviews/artificial-intelligence-in-oil-and-gas/</a:t>
            </a:r>
            <a:endParaRPr sz="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p:nvPr/>
        </p:nvSpPr>
        <p:spPr>
          <a:xfrm>
            <a:off x="198225" y="73075"/>
            <a:ext cx="20553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chemeClr val="dk1"/>
                </a:solidFill>
                <a:latin typeface="Cambria"/>
                <a:ea typeface="Cambria"/>
                <a:cs typeface="Cambria"/>
                <a:sym typeface="Cambria"/>
              </a:rPr>
              <a:t>Case Study</a:t>
            </a:r>
            <a:endParaRPr sz="3000" dirty="0">
              <a:solidFill>
                <a:schemeClr val="dk1"/>
              </a:solidFill>
              <a:latin typeface="Cambria"/>
              <a:ea typeface="Cambria"/>
              <a:cs typeface="Cambria"/>
              <a:sym typeface="Cambria"/>
            </a:endParaRPr>
          </a:p>
        </p:txBody>
      </p:sp>
      <p:pic>
        <p:nvPicPr>
          <p:cNvPr id="87" name="Google Shape;87;p17"/>
          <p:cNvPicPr preferRelativeResize="0"/>
          <p:nvPr/>
        </p:nvPicPr>
        <p:blipFill>
          <a:blip r:embed="rId3">
            <a:alphaModFix/>
          </a:blip>
          <a:stretch>
            <a:fillRect/>
          </a:stretch>
        </p:blipFill>
        <p:spPr>
          <a:xfrm>
            <a:off x="4162725" y="845088"/>
            <a:ext cx="4875050" cy="3875075"/>
          </a:xfrm>
          <a:prstGeom prst="rect">
            <a:avLst/>
          </a:prstGeom>
          <a:noFill/>
          <a:ln>
            <a:noFill/>
          </a:ln>
        </p:spPr>
      </p:pic>
      <p:sp>
        <p:nvSpPr>
          <p:cNvPr id="88" name="Google Shape;88;p17"/>
          <p:cNvSpPr txBox="1"/>
          <p:nvPr/>
        </p:nvSpPr>
        <p:spPr>
          <a:xfrm>
            <a:off x="198225" y="925350"/>
            <a:ext cx="3964500" cy="164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Suppose that a new industrial facility plant is being constructed for polyethylene production. The manufacturing company turns to an Engineering, Procurement, Construction (EPC) company to help them develop the polyethylene plant. </a:t>
            </a:r>
            <a:endParaRPr>
              <a:solidFill>
                <a:schemeClr val="dk1"/>
              </a:solidFill>
              <a:latin typeface="Cambria"/>
              <a:ea typeface="Cambria"/>
              <a:cs typeface="Cambria"/>
              <a:sym typeface="Cambria"/>
            </a:endParaRPr>
          </a:p>
        </p:txBody>
      </p:sp>
      <p:sp>
        <p:nvSpPr>
          <p:cNvPr id="89" name="Google Shape;89;p17"/>
          <p:cNvSpPr txBox="1"/>
          <p:nvPr/>
        </p:nvSpPr>
        <p:spPr>
          <a:xfrm>
            <a:off x="198225" y="638325"/>
            <a:ext cx="35889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i="1">
                <a:solidFill>
                  <a:schemeClr val="dk1"/>
                </a:solidFill>
                <a:latin typeface="Cambria"/>
                <a:ea typeface="Cambria"/>
                <a:cs typeface="Cambria"/>
                <a:sym typeface="Cambria"/>
              </a:rPr>
              <a:t>Scenario:</a:t>
            </a:r>
            <a:endParaRPr sz="1800" b="1" i="1">
              <a:solidFill>
                <a:schemeClr val="dk1"/>
              </a:solidFill>
              <a:latin typeface="Cambria"/>
              <a:ea typeface="Cambria"/>
              <a:cs typeface="Cambria"/>
              <a:sym typeface="Cambria"/>
            </a:endParaRPr>
          </a:p>
        </p:txBody>
      </p:sp>
      <p:sp>
        <p:nvSpPr>
          <p:cNvPr id="90" name="Google Shape;90;p17"/>
          <p:cNvSpPr txBox="1"/>
          <p:nvPr/>
        </p:nvSpPr>
        <p:spPr>
          <a:xfrm>
            <a:off x="198225" y="2446550"/>
            <a:ext cx="17319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i="1">
                <a:solidFill>
                  <a:schemeClr val="dk1"/>
                </a:solidFill>
                <a:latin typeface="Cambria"/>
                <a:ea typeface="Cambria"/>
                <a:cs typeface="Cambria"/>
                <a:sym typeface="Cambria"/>
              </a:rPr>
              <a:t>User:</a:t>
            </a:r>
            <a:endParaRPr sz="1800" b="1" i="1">
              <a:solidFill>
                <a:schemeClr val="dk1"/>
              </a:solidFill>
              <a:latin typeface="Cambria"/>
              <a:ea typeface="Cambria"/>
              <a:cs typeface="Cambria"/>
              <a:sym typeface="Cambria"/>
            </a:endParaRPr>
          </a:p>
        </p:txBody>
      </p:sp>
      <p:sp>
        <p:nvSpPr>
          <p:cNvPr id="91" name="Google Shape;91;p17"/>
          <p:cNvSpPr txBox="1"/>
          <p:nvPr/>
        </p:nvSpPr>
        <p:spPr>
          <a:xfrm>
            <a:off x="198225" y="2738750"/>
            <a:ext cx="3964500" cy="220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The engineering team is in the early stage of design and must quickly come up with specifications to safely operate the polyethylene plant. The Project Manager Consultant (PMC) needs to consider regulatory compliance in the process design of the polyethylene plant. The PMC is interested in knowing where to build safety showers given the operating units and chemical compounds that will be used to synthesize polyethylene.</a:t>
            </a:r>
            <a:endParaRPr>
              <a:solidFill>
                <a:schemeClr val="dk1"/>
              </a:solidFill>
              <a:latin typeface="Cambria"/>
              <a:ea typeface="Cambria"/>
              <a:cs typeface="Cambria"/>
              <a:sym typeface="Cambria"/>
            </a:endParaRPr>
          </a:p>
          <a:p>
            <a:pPr marL="0" lvl="0" indent="0" algn="l" rtl="0">
              <a:spcBef>
                <a:spcPts val="0"/>
              </a:spcBef>
              <a:spcAft>
                <a:spcPts val="0"/>
              </a:spcAft>
              <a:buNone/>
            </a:pPr>
            <a:endParaRPr>
              <a:solidFill>
                <a:schemeClr val="dk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p:nvPr/>
        </p:nvSpPr>
        <p:spPr>
          <a:xfrm>
            <a:off x="198225" y="73075"/>
            <a:ext cx="20553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Cambria"/>
                <a:ea typeface="Cambria"/>
                <a:cs typeface="Cambria"/>
                <a:sym typeface="Cambria"/>
              </a:rPr>
              <a:t>Case Study</a:t>
            </a:r>
            <a:endParaRPr sz="3000">
              <a:solidFill>
                <a:schemeClr val="dk1"/>
              </a:solidFill>
              <a:latin typeface="Cambria"/>
              <a:ea typeface="Cambria"/>
              <a:cs typeface="Cambria"/>
              <a:sym typeface="Cambria"/>
            </a:endParaRPr>
          </a:p>
        </p:txBody>
      </p:sp>
      <p:pic>
        <p:nvPicPr>
          <p:cNvPr id="97" name="Google Shape;97;p18"/>
          <p:cNvPicPr preferRelativeResize="0"/>
          <p:nvPr/>
        </p:nvPicPr>
        <p:blipFill>
          <a:blip r:embed="rId3">
            <a:alphaModFix/>
          </a:blip>
          <a:stretch>
            <a:fillRect/>
          </a:stretch>
        </p:blipFill>
        <p:spPr>
          <a:xfrm>
            <a:off x="4162725" y="845088"/>
            <a:ext cx="4875050" cy="3875075"/>
          </a:xfrm>
          <a:prstGeom prst="rect">
            <a:avLst/>
          </a:prstGeom>
          <a:noFill/>
          <a:ln>
            <a:noFill/>
          </a:ln>
        </p:spPr>
      </p:pic>
      <p:sp>
        <p:nvSpPr>
          <p:cNvPr id="98" name="Google Shape;98;p18"/>
          <p:cNvSpPr txBox="1"/>
          <p:nvPr/>
        </p:nvSpPr>
        <p:spPr>
          <a:xfrm>
            <a:off x="198225" y="925350"/>
            <a:ext cx="3964500" cy="164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Suppose that a new industrial facility plant is being constructed for polyethylene production. The manufacturing company turns to an Engineering, Procurement, Construction (EPC) company to help them develop the polyethylene plant. </a:t>
            </a:r>
            <a:endParaRPr>
              <a:solidFill>
                <a:schemeClr val="dk1"/>
              </a:solidFill>
              <a:latin typeface="Cambria"/>
              <a:ea typeface="Cambria"/>
              <a:cs typeface="Cambria"/>
              <a:sym typeface="Cambria"/>
            </a:endParaRPr>
          </a:p>
        </p:txBody>
      </p:sp>
      <p:sp>
        <p:nvSpPr>
          <p:cNvPr id="99" name="Google Shape;99;p18"/>
          <p:cNvSpPr txBox="1"/>
          <p:nvPr/>
        </p:nvSpPr>
        <p:spPr>
          <a:xfrm>
            <a:off x="198225" y="638325"/>
            <a:ext cx="35889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i="1">
                <a:solidFill>
                  <a:schemeClr val="dk1"/>
                </a:solidFill>
                <a:latin typeface="Cambria"/>
                <a:ea typeface="Cambria"/>
                <a:cs typeface="Cambria"/>
                <a:sym typeface="Cambria"/>
              </a:rPr>
              <a:t>Scenario:</a:t>
            </a:r>
            <a:endParaRPr sz="1800" b="1" i="1">
              <a:solidFill>
                <a:schemeClr val="dk1"/>
              </a:solidFill>
              <a:latin typeface="Cambria"/>
              <a:ea typeface="Cambria"/>
              <a:cs typeface="Cambria"/>
              <a:sym typeface="Cambria"/>
            </a:endParaRPr>
          </a:p>
        </p:txBody>
      </p:sp>
      <p:sp>
        <p:nvSpPr>
          <p:cNvPr id="100" name="Google Shape;100;p18"/>
          <p:cNvSpPr txBox="1"/>
          <p:nvPr/>
        </p:nvSpPr>
        <p:spPr>
          <a:xfrm>
            <a:off x="198225" y="2446550"/>
            <a:ext cx="17319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i="1">
                <a:solidFill>
                  <a:schemeClr val="dk1"/>
                </a:solidFill>
                <a:latin typeface="Cambria"/>
                <a:ea typeface="Cambria"/>
                <a:cs typeface="Cambria"/>
                <a:sym typeface="Cambria"/>
              </a:rPr>
              <a:t>User:</a:t>
            </a:r>
            <a:endParaRPr sz="1800" b="1" i="1">
              <a:solidFill>
                <a:schemeClr val="dk1"/>
              </a:solidFill>
              <a:latin typeface="Cambria"/>
              <a:ea typeface="Cambria"/>
              <a:cs typeface="Cambria"/>
              <a:sym typeface="Cambria"/>
            </a:endParaRPr>
          </a:p>
        </p:txBody>
      </p:sp>
      <p:sp>
        <p:nvSpPr>
          <p:cNvPr id="101" name="Google Shape;101;p18"/>
          <p:cNvSpPr txBox="1"/>
          <p:nvPr/>
        </p:nvSpPr>
        <p:spPr>
          <a:xfrm>
            <a:off x="198225" y="2738750"/>
            <a:ext cx="3964500" cy="220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The engineering team is in the early stage of design and must quickly come up with specifications to safely operate the polyethylene plant. The Project Manager Consultant (PMC) needs to consider regulatory compliance in the process design of the polyethylene plant. The PMC is interested in knowing where to build safety showers given the operating units and chemical compounds that will be used to synthesize polyethylene.</a:t>
            </a:r>
            <a:endParaRPr>
              <a:solidFill>
                <a:schemeClr val="dk1"/>
              </a:solidFill>
              <a:latin typeface="Cambria"/>
              <a:ea typeface="Cambria"/>
              <a:cs typeface="Cambria"/>
              <a:sym typeface="Cambria"/>
            </a:endParaRPr>
          </a:p>
          <a:p>
            <a:pPr marL="0" lvl="0" indent="0" algn="l" rtl="0">
              <a:spcBef>
                <a:spcPts val="0"/>
              </a:spcBef>
              <a:spcAft>
                <a:spcPts val="0"/>
              </a:spcAft>
              <a:buNone/>
            </a:pPr>
            <a:endParaRPr>
              <a:solidFill>
                <a:schemeClr val="dk1"/>
              </a:solidFill>
              <a:latin typeface="Cambria"/>
              <a:ea typeface="Cambria"/>
              <a:cs typeface="Cambria"/>
              <a:sym typeface="Cambria"/>
            </a:endParaRPr>
          </a:p>
        </p:txBody>
      </p:sp>
      <p:sp>
        <p:nvSpPr>
          <p:cNvPr id="102" name="Google Shape;102;p18"/>
          <p:cNvSpPr/>
          <p:nvPr/>
        </p:nvSpPr>
        <p:spPr>
          <a:xfrm rot="10800000">
            <a:off x="1831462" y="1218876"/>
            <a:ext cx="2053838" cy="292224"/>
          </a:xfrm>
          <a:custGeom>
            <a:avLst/>
            <a:gdLst/>
            <a:ahLst/>
            <a:cxnLst/>
            <a:rect l="l" t="t" r="r" b="b"/>
            <a:pathLst>
              <a:path w="69083" h="23453" extrusionOk="0">
                <a:moveTo>
                  <a:pt x="21257" y="22652"/>
                </a:moveTo>
                <a:cubicBezTo>
                  <a:pt x="37078" y="24913"/>
                  <a:pt x="77630" y="21902"/>
                  <a:pt x="67399" y="9624"/>
                </a:cubicBezTo>
                <a:cubicBezTo>
                  <a:pt x="65327" y="7137"/>
                  <a:pt x="61821" y="6187"/>
                  <a:pt x="58713" y="5281"/>
                </a:cubicBezTo>
                <a:cubicBezTo>
                  <a:pt x="44055" y="1006"/>
                  <a:pt x="28205" y="-1384"/>
                  <a:pt x="13114" y="938"/>
                </a:cubicBezTo>
                <a:cubicBezTo>
                  <a:pt x="8759" y="1608"/>
                  <a:pt x="3745" y="2166"/>
                  <a:pt x="629" y="5281"/>
                </a:cubicBezTo>
                <a:cubicBezTo>
                  <a:pt x="-426" y="6336"/>
                  <a:pt x="222" y="9624"/>
                  <a:pt x="1714" y="9624"/>
                </a:cubicBezTo>
              </a:path>
            </a:pathLst>
          </a:custGeom>
          <a:noFill/>
          <a:ln w="28575" cap="flat" cmpd="sng">
            <a:solidFill>
              <a:srgbClr val="FF0000"/>
            </a:solidFill>
            <a:prstDash val="solid"/>
            <a:round/>
            <a:headEnd type="none" w="med" len="med"/>
            <a:tailEnd type="none" w="med" len="med"/>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198225" y="73075"/>
            <a:ext cx="40200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Cambria"/>
                <a:ea typeface="Cambria"/>
                <a:cs typeface="Cambria"/>
                <a:sym typeface="Cambria"/>
              </a:rPr>
              <a:t>What is polyethylene?</a:t>
            </a:r>
            <a:endParaRPr sz="3000">
              <a:solidFill>
                <a:schemeClr val="dk1"/>
              </a:solidFill>
              <a:latin typeface="Cambria"/>
              <a:ea typeface="Cambria"/>
              <a:cs typeface="Cambria"/>
              <a:sym typeface="Cambria"/>
            </a:endParaRPr>
          </a:p>
        </p:txBody>
      </p:sp>
      <p:sp>
        <p:nvSpPr>
          <p:cNvPr id="108" name="Google Shape;108;p19"/>
          <p:cNvSpPr txBox="1"/>
          <p:nvPr/>
        </p:nvSpPr>
        <p:spPr>
          <a:xfrm>
            <a:off x="238800" y="678175"/>
            <a:ext cx="3352500" cy="11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Poly(ethene) or Polyethylene is a family of resins made from the polymerization of ethylene gas and at a global production of more than 100 millions tonnes, it is the most demanded plastic.</a:t>
            </a:r>
            <a:endParaRPr>
              <a:solidFill>
                <a:schemeClr val="dk1"/>
              </a:solidFill>
              <a:latin typeface="Cambria"/>
              <a:ea typeface="Cambria"/>
              <a:cs typeface="Cambria"/>
              <a:sym typeface="Cambria"/>
            </a:endParaRPr>
          </a:p>
        </p:txBody>
      </p:sp>
      <p:pic>
        <p:nvPicPr>
          <p:cNvPr id="109" name="Google Shape;109;p19"/>
          <p:cNvPicPr preferRelativeResize="0"/>
          <p:nvPr/>
        </p:nvPicPr>
        <p:blipFill>
          <a:blip r:embed="rId3">
            <a:alphaModFix/>
          </a:blip>
          <a:stretch>
            <a:fillRect/>
          </a:stretch>
        </p:blipFill>
        <p:spPr>
          <a:xfrm>
            <a:off x="3816275" y="971275"/>
            <a:ext cx="1511450" cy="605100"/>
          </a:xfrm>
          <a:prstGeom prst="rect">
            <a:avLst/>
          </a:prstGeom>
          <a:noFill/>
          <a:ln>
            <a:noFill/>
          </a:ln>
        </p:spPr>
      </p:pic>
      <p:pic>
        <p:nvPicPr>
          <p:cNvPr id="110" name="Google Shape;110;p19"/>
          <p:cNvPicPr preferRelativeResize="0"/>
          <p:nvPr/>
        </p:nvPicPr>
        <p:blipFill rotWithShape="1">
          <a:blip r:embed="rId4">
            <a:alphaModFix/>
          </a:blip>
          <a:srcRect l="3239" r="2313"/>
          <a:stretch/>
        </p:blipFill>
        <p:spPr>
          <a:xfrm>
            <a:off x="198225" y="2059550"/>
            <a:ext cx="2602924" cy="2741549"/>
          </a:xfrm>
          <a:prstGeom prst="rect">
            <a:avLst/>
          </a:prstGeom>
          <a:noFill/>
          <a:ln>
            <a:noFill/>
          </a:ln>
        </p:spPr>
      </p:pic>
      <p:pic>
        <p:nvPicPr>
          <p:cNvPr id="111" name="Google Shape;111;p19"/>
          <p:cNvPicPr preferRelativeResize="0"/>
          <p:nvPr/>
        </p:nvPicPr>
        <p:blipFill>
          <a:blip r:embed="rId5">
            <a:alphaModFix/>
          </a:blip>
          <a:stretch>
            <a:fillRect/>
          </a:stretch>
        </p:blipFill>
        <p:spPr>
          <a:xfrm>
            <a:off x="2801150" y="2059550"/>
            <a:ext cx="2602925" cy="2741550"/>
          </a:xfrm>
          <a:prstGeom prst="rect">
            <a:avLst/>
          </a:prstGeom>
          <a:noFill/>
          <a:ln>
            <a:noFill/>
          </a:ln>
        </p:spPr>
      </p:pic>
      <p:sp>
        <p:nvSpPr>
          <p:cNvPr id="112" name="Google Shape;112;p19"/>
          <p:cNvSpPr txBox="1"/>
          <p:nvPr/>
        </p:nvSpPr>
        <p:spPr>
          <a:xfrm>
            <a:off x="198225" y="4801100"/>
            <a:ext cx="5762100" cy="2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u="sng">
                <a:solidFill>
                  <a:schemeClr val="dk1"/>
                </a:solidFill>
                <a:latin typeface="Cambria"/>
                <a:ea typeface="Cambria"/>
                <a:cs typeface="Cambria"/>
                <a:sym typeface="Cambria"/>
                <a:hlinkClick r:id="rId6"/>
              </a:rPr>
              <a:t>http://www.essentialchemicalindustry.org/polymers/polyethene.</a:t>
            </a:r>
            <a:r>
              <a:rPr lang="en" sz="800" u="sng">
                <a:solidFill>
                  <a:schemeClr val="dk1"/>
                </a:solidFill>
                <a:latin typeface="Cambria"/>
                <a:ea typeface="Cambria"/>
                <a:cs typeface="Cambria"/>
                <a:sym typeface="Cambria"/>
                <a:hlinkClick r:id="rId6"/>
              </a:rPr>
              <a:t>html</a:t>
            </a:r>
            <a:endParaRPr sz="800">
              <a:solidFill>
                <a:schemeClr val="dk1"/>
              </a:solidFill>
              <a:latin typeface="Cambria"/>
              <a:ea typeface="Cambria"/>
              <a:cs typeface="Cambria"/>
              <a:sym typeface="Cambria"/>
            </a:endParaRPr>
          </a:p>
        </p:txBody>
      </p:sp>
      <p:sp>
        <p:nvSpPr>
          <p:cNvPr id="113" name="Google Shape;113;p19"/>
          <p:cNvSpPr txBox="1"/>
          <p:nvPr/>
        </p:nvSpPr>
        <p:spPr>
          <a:xfrm>
            <a:off x="5586325" y="2202427"/>
            <a:ext cx="3352500" cy="27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PE resins are classified by density</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a:t>
            </a:r>
            <a:r>
              <a:rPr lang="en" b="1">
                <a:solidFill>
                  <a:schemeClr val="dk1"/>
                </a:solidFill>
                <a:latin typeface="Cambria"/>
                <a:ea typeface="Cambria"/>
                <a:cs typeface="Cambria"/>
                <a:sym typeface="Cambria"/>
              </a:rPr>
              <a:t>HDPE: H</a:t>
            </a:r>
            <a:r>
              <a:rPr lang="en">
                <a:solidFill>
                  <a:schemeClr val="dk1"/>
                </a:solidFill>
                <a:latin typeface="Cambria"/>
                <a:ea typeface="Cambria"/>
                <a:cs typeface="Cambria"/>
                <a:sym typeface="Cambria"/>
              </a:rPr>
              <a:t>igh </a:t>
            </a:r>
            <a:r>
              <a:rPr lang="en" b="1">
                <a:solidFill>
                  <a:schemeClr val="dk1"/>
                </a:solidFill>
                <a:latin typeface="Cambria"/>
                <a:ea typeface="Cambria"/>
                <a:cs typeface="Cambria"/>
                <a:sym typeface="Cambria"/>
              </a:rPr>
              <a:t>D</a:t>
            </a:r>
            <a:r>
              <a:rPr lang="en">
                <a:solidFill>
                  <a:schemeClr val="dk1"/>
                </a:solidFill>
                <a:latin typeface="Cambria"/>
                <a:ea typeface="Cambria"/>
                <a:cs typeface="Cambria"/>
                <a:sym typeface="Cambria"/>
              </a:rPr>
              <a:t>ensity </a:t>
            </a:r>
            <a:r>
              <a:rPr lang="en" b="1">
                <a:solidFill>
                  <a:schemeClr val="dk1"/>
                </a:solidFill>
                <a:latin typeface="Cambria"/>
                <a:ea typeface="Cambria"/>
                <a:cs typeface="Cambria"/>
                <a:sym typeface="Cambria"/>
              </a:rPr>
              <a:t>P</a:t>
            </a:r>
            <a:r>
              <a:rPr lang="en">
                <a:solidFill>
                  <a:schemeClr val="dk1"/>
                </a:solidFill>
                <a:latin typeface="Cambria"/>
                <a:ea typeface="Cambria"/>
                <a:cs typeface="Cambria"/>
                <a:sym typeface="Cambria"/>
              </a:rPr>
              <a:t>oly</a:t>
            </a:r>
            <a:r>
              <a:rPr lang="en" b="1">
                <a:solidFill>
                  <a:schemeClr val="dk1"/>
                </a:solidFill>
                <a:latin typeface="Cambria"/>
                <a:ea typeface="Cambria"/>
                <a:cs typeface="Cambria"/>
                <a:sym typeface="Cambria"/>
              </a:rPr>
              <a:t>E</a:t>
            </a:r>
            <a:r>
              <a:rPr lang="en">
                <a:solidFill>
                  <a:schemeClr val="dk1"/>
                </a:solidFill>
                <a:latin typeface="Cambria"/>
                <a:ea typeface="Cambria"/>
                <a:cs typeface="Cambria"/>
                <a:sym typeface="Cambria"/>
              </a:rPr>
              <a:t>thylene has near to no branching and stronger intermolecular forces</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a:t>
            </a:r>
            <a:r>
              <a:rPr lang="en" b="1">
                <a:solidFill>
                  <a:schemeClr val="dk1"/>
                </a:solidFill>
                <a:latin typeface="Cambria"/>
                <a:ea typeface="Cambria"/>
                <a:cs typeface="Cambria"/>
                <a:sym typeface="Cambria"/>
              </a:rPr>
              <a:t>LDPE: L</a:t>
            </a:r>
            <a:r>
              <a:rPr lang="en">
                <a:solidFill>
                  <a:schemeClr val="dk1"/>
                </a:solidFill>
                <a:latin typeface="Cambria"/>
                <a:ea typeface="Cambria"/>
                <a:cs typeface="Cambria"/>
                <a:sym typeface="Cambria"/>
              </a:rPr>
              <a:t>ow </a:t>
            </a:r>
            <a:r>
              <a:rPr lang="en" b="1">
                <a:solidFill>
                  <a:schemeClr val="dk1"/>
                </a:solidFill>
                <a:latin typeface="Cambria"/>
                <a:ea typeface="Cambria"/>
                <a:cs typeface="Cambria"/>
                <a:sym typeface="Cambria"/>
              </a:rPr>
              <a:t>D</a:t>
            </a:r>
            <a:r>
              <a:rPr lang="en">
                <a:solidFill>
                  <a:schemeClr val="dk1"/>
                </a:solidFill>
                <a:latin typeface="Cambria"/>
                <a:ea typeface="Cambria"/>
                <a:cs typeface="Cambria"/>
                <a:sym typeface="Cambria"/>
              </a:rPr>
              <a:t>ensity </a:t>
            </a:r>
            <a:r>
              <a:rPr lang="en" b="1">
                <a:solidFill>
                  <a:schemeClr val="dk1"/>
                </a:solidFill>
                <a:latin typeface="Cambria"/>
                <a:ea typeface="Cambria"/>
                <a:cs typeface="Cambria"/>
                <a:sym typeface="Cambria"/>
              </a:rPr>
              <a:t>P</a:t>
            </a:r>
            <a:r>
              <a:rPr lang="en">
                <a:solidFill>
                  <a:schemeClr val="dk1"/>
                </a:solidFill>
                <a:latin typeface="Cambria"/>
                <a:ea typeface="Cambria"/>
                <a:cs typeface="Cambria"/>
                <a:sym typeface="Cambria"/>
              </a:rPr>
              <a:t>oly</a:t>
            </a:r>
            <a:r>
              <a:rPr lang="en" b="1">
                <a:solidFill>
                  <a:schemeClr val="dk1"/>
                </a:solidFill>
                <a:latin typeface="Cambria"/>
                <a:ea typeface="Cambria"/>
                <a:cs typeface="Cambria"/>
                <a:sym typeface="Cambria"/>
              </a:rPr>
              <a:t>E</a:t>
            </a:r>
            <a:r>
              <a:rPr lang="en">
                <a:solidFill>
                  <a:schemeClr val="dk1"/>
                </a:solidFill>
                <a:latin typeface="Cambria"/>
                <a:ea typeface="Cambria"/>
                <a:cs typeface="Cambria"/>
                <a:sym typeface="Cambria"/>
              </a:rPr>
              <a:t>thylene has random long branching with branches on branches</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a:t>
            </a:r>
            <a:r>
              <a:rPr lang="en" b="1">
                <a:solidFill>
                  <a:schemeClr val="dk1"/>
                </a:solidFill>
                <a:latin typeface="Cambria"/>
                <a:ea typeface="Cambria"/>
                <a:cs typeface="Cambria"/>
                <a:sym typeface="Cambria"/>
              </a:rPr>
              <a:t>LLDPE: L</a:t>
            </a:r>
            <a:r>
              <a:rPr lang="en">
                <a:solidFill>
                  <a:schemeClr val="dk1"/>
                </a:solidFill>
                <a:latin typeface="Cambria"/>
                <a:ea typeface="Cambria"/>
                <a:cs typeface="Cambria"/>
                <a:sym typeface="Cambria"/>
              </a:rPr>
              <a:t>inear </a:t>
            </a:r>
            <a:r>
              <a:rPr lang="en" b="1">
                <a:solidFill>
                  <a:schemeClr val="dk1"/>
                </a:solidFill>
                <a:latin typeface="Cambria"/>
                <a:ea typeface="Cambria"/>
                <a:cs typeface="Cambria"/>
                <a:sym typeface="Cambria"/>
              </a:rPr>
              <a:t>L</a:t>
            </a:r>
            <a:r>
              <a:rPr lang="en">
                <a:solidFill>
                  <a:schemeClr val="dk1"/>
                </a:solidFill>
                <a:latin typeface="Cambria"/>
                <a:ea typeface="Cambria"/>
                <a:cs typeface="Cambria"/>
                <a:sym typeface="Cambria"/>
              </a:rPr>
              <a:t>ow </a:t>
            </a:r>
            <a:r>
              <a:rPr lang="en" b="1">
                <a:solidFill>
                  <a:schemeClr val="dk1"/>
                </a:solidFill>
                <a:latin typeface="Cambria"/>
                <a:ea typeface="Cambria"/>
                <a:cs typeface="Cambria"/>
                <a:sym typeface="Cambria"/>
              </a:rPr>
              <a:t>D</a:t>
            </a:r>
            <a:r>
              <a:rPr lang="en">
                <a:solidFill>
                  <a:schemeClr val="dk1"/>
                </a:solidFill>
                <a:latin typeface="Cambria"/>
                <a:ea typeface="Cambria"/>
                <a:cs typeface="Cambria"/>
                <a:sym typeface="Cambria"/>
              </a:rPr>
              <a:t>ensity </a:t>
            </a:r>
            <a:r>
              <a:rPr lang="en" b="1">
                <a:solidFill>
                  <a:schemeClr val="dk1"/>
                </a:solidFill>
                <a:latin typeface="Cambria"/>
                <a:ea typeface="Cambria"/>
                <a:cs typeface="Cambria"/>
                <a:sym typeface="Cambria"/>
              </a:rPr>
              <a:t>P</a:t>
            </a:r>
            <a:r>
              <a:rPr lang="en">
                <a:solidFill>
                  <a:schemeClr val="dk1"/>
                </a:solidFill>
                <a:latin typeface="Cambria"/>
                <a:ea typeface="Cambria"/>
                <a:cs typeface="Cambria"/>
                <a:sym typeface="Cambria"/>
              </a:rPr>
              <a:t>oly</a:t>
            </a:r>
            <a:r>
              <a:rPr lang="en" b="1">
                <a:solidFill>
                  <a:schemeClr val="dk1"/>
                </a:solidFill>
                <a:latin typeface="Cambria"/>
                <a:ea typeface="Cambria"/>
                <a:cs typeface="Cambria"/>
                <a:sym typeface="Cambria"/>
              </a:rPr>
              <a:t>E</a:t>
            </a:r>
            <a:r>
              <a:rPr lang="en">
                <a:solidFill>
                  <a:schemeClr val="dk1"/>
                </a:solidFill>
                <a:latin typeface="Cambria"/>
                <a:ea typeface="Cambria"/>
                <a:cs typeface="Cambria"/>
                <a:sym typeface="Cambria"/>
              </a:rPr>
              <a:t>thylene has linear shape with significant short branches</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a:t>
            </a:r>
            <a:r>
              <a:rPr lang="en" i="1">
                <a:solidFill>
                  <a:schemeClr val="dk1"/>
                </a:solidFill>
                <a:latin typeface="Cambria"/>
                <a:ea typeface="Cambria"/>
                <a:cs typeface="Cambria"/>
                <a:sym typeface="Cambria"/>
              </a:rPr>
              <a:t>Result of the process and the chosen operating conditions!</a:t>
            </a:r>
            <a:endParaRPr i="1">
              <a:solidFill>
                <a:schemeClr val="dk1"/>
              </a:solidFill>
              <a:latin typeface="Cambria"/>
              <a:ea typeface="Cambria"/>
              <a:cs typeface="Cambria"/>
              <a:sym typeface="Cambria"/>
            </a:endParaRPr>
          </a:p>
          <a:p>
            <a:pPr marL="0" lvl="0" indent="0" algn="l" rtl="0">
              <a:spcBef>
                <a:spcPts val="0"/>
              </a:spcBef>
              <a:spcAft>
                <a:spcPts val="0"/>
              </a:spcAft>
              <a:buNone/>
            </a:pPr>
            <a:endParaRPr>
              <a:solidFill>
                <a:schemeClr val="dk1"/>
              </a:solidFill>
              <a:latin typeface="Cambria"/>
              <a:ea typeface="Cambria"/>
              <a:cs typeface="Cambria"/>
              <a:sym typeface="Cambria"/>
            </a:endParaRPr>
          </a:p>
        </p:txBody>
      </p:sp>
      <p:pic>
        <p:nvPicPr>
          <p:cNvPr id="114" name="Google Shape;114;p19"/>
          <p:cNvPicPr preferRelativeResize="0"/>
          <p:nvPr/>
        </p:nvPicPr>
        <p:blipFill rotWithShape="1">
          <a:blip r:embed="rId7">
            <a:alphaModFix/>
          </a:blip>
          <a:srcRect l="1446" t="2688" r="1485" b="2632"/>
          <a:stretch/>
        </p:blipFill>
        <p:spPr>
          <a:xfrm>
            <a:off x="5653788" y="430500"/>
            <a:ext cx="3217525" cy="181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p:nvPr/>
        </p:nvSpPr>
        <p:spPr>
          <a:xfrm>
            <a:off x="198225" y="73075"/>
            <a:ext cx="40200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Cambria"/>
                <a:ea typeface="Cambria"/>
                <a:cs typeface="Cambria"/>
                <a:sym typeface="Cambria"/>
              </a:rPr>
              <a:t>What is polyethylene?</a:t>
            </a:r>
            <a:endParaRPr sz="3000">
              <a:solidFill>
                <a:schemeClr val="dk1"/>
              </a:solidFill>
              <a:latin typeface="Cambria"/>
              <a:ea typeface="Cambria"/>
              <a:cs typeface="Cambria"/>
              <a:sym typeface="Cambria"/>
            </a:endParaRPr>
          </a:p>
        </p:txBody>
      </p:sp>
      <p:sp>
        <p:nvSpPr>
          <p:cNvPr id="120" name="Google Shape;120;p20"/>
          <p:cNvSpPr txBox="1"/>
          <p:nvPr/>
        </p:nvSpPr>
        <p:spPr>
          <a:xfrm>
            <a:off x="238800" y="678175"/>
            <a:ext cx="3352500" cy="11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Poly(ethene) or Polyethylene is a family of resins made from the polymerization of ethylene gas and at a global production of more than 100 millions tonnes, it is the most demanded plastic.</a:t>
            </a:r>
            <a:endParaRPr>
              <a:solidFill>
                <a:schemeClr val="dk1"/>
              </a:solidFill>
              <a:latin typeface="Cambria"/>
              <a:ea typeface="Cambria"/>
              <a:cs typeface="Cambria"/>
              <a:sym typeface="Cambria"/>
            </a:endParaRPr>
          </a:p>
        </p:txBody>
      </p:sp>
      <p:pic>
        <p:nvPicPr>
          <p:cNvPr id="121" name="Google Shape;121;p20"/>
          <p:cNvPicPr preferRelativeResize="0"/>
          <p:nvPr/>
        </p:nvPicPr>
        <p:blipFill>
          <a:blip r:embed="rId3">
            <a:alphaModFix/>
          </a:blip>
          <a:stretch>
            <a:fillRect/>
          </a:stretch>
        </p:blipFill>
        <p:spPr>
          <a:xfrm>
            <a:off x="3816275" y="971275"/>
            <a:ext cx="1511450" cy="605100"/>
          </a:xfrm>
          <a:prstGeom prst="rect">
            <a:avLst/>
          </a:prstGeom>
          <a:noFill/>
          <a:ln>
            <a:noFill/>
          </a:ln>
        </p:spPr>
      </p:pic>
      <p:pic>
        <p:nvPicPr>
          <p:cNvPr id="122" name="Google Shape;122;p20"/>
          <p:cNvPicPr preferRelativeResize="0"/>
          <p:nvPr/>
        </p:nvPicPr>
        <p:blipFill rotWithShape="1">
          <a:blip r:embed="rId4">
            <a:alphaModFix/>
          </a:blip>
          <a:srcRect l="3239" r="2313"/>
          <a:stretch/>
        </p:blipFill>
        <p:spPr>
          <a:xfrm>
            <a:off x="198225" y="2059550"/>
            <a:ext cx="2602924" cy="2741549"/>
          </a:xfrm>
          <a:prstGeom prst="rect">
            <a:avLst/>
          </a:prstGeom>
          <a:noFill/>
          <a:ln>
            <a:noFill/>
          </a:ln>
        </p:spPr>
      </p:pic>
      <p:pic>
        <p:nvPicPr>
          <p:cNvPr id="123" name="Google Shape;123;p20"/>
          <p:cNvPicPr preferRelativeResize="0"/>
          <p:nvPr/>
        </p:nvPicPr>
        <p:blipFill>
          <a:blip r:embed="rId5">
            <a:alphaModFix/>
          </a:blip>
          <a:stretch>
            <a:fillRect/>
          </a:stretch>
        </p:blipFill>
        <p:spPr>
          <a:xfrm>
            <a:off x="2801150" y="2059550"/>
            <a:ext cx="2602925" cy="2741550"/>
          </a:xfrm>
          <a:prstGeom prst="rect">
            <a:avLst/>
          </a:prstGeom>
          <a:noFill/>
          <a:ln>
            <a:noFill/>
          </a:ln>
        </p:spPr>
      </p:pic>
      <p:sp>
        <p:nvSpPr>
          <p:cNvPr id="124" name="Google Shape;124;p20"/>
          <p:cNvSpPr txBox="1"/>
          <p:nvPr/>
        </p:nvSpPr>
        <p:spPr>
          <a:xfrm>
            <a:off x="198225" y="4801100"/>
            <a:ext cx="5762100" cy="2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u="sng">
                <a:solidFill>
                  <a:schemeClr val="dk1"/>
                </a:solidFill>
                <a:latin typeface="Cambria"/>
                <a:ea typeface="Cambria"/>
                <a:cs typeface="Cambria"/>
                <a:sym typeface="Cambria"/>
                <a:hlinkClick r:id="rId6"/>
              </a:rPr>
              <a:t>http://www.essentialchemicalindustry.org/polymers/polyethene.html</a:t>
            </a:r>
            <a:endParaRPr sz="800">
              <a:solidFill>
                <a:schemeClr val="dk1"/>
              </a:solidFill>
              <a:latin typeface="Cambria"/>
              <a:ea typeface="Cambria"/>
              <a:cs typeface="Cambria"/>
              <a:sym typeface="Cambria"/>
            </a:endParaRPr>
          </a:p>
        </p:txBody>
      </p:sp>
      <p:sp>
        <p:nvSpPr>
          <p:cNvPr id="125" name="Google Shape;125;p20"/>
          <p:cNvSpPr txBox="1"/>
          <p:nvPr/>
        </p:nvSpPr>
        <p:spPr>
          <a:xfrm>
            <a:off x="5586325" y="2202427"/>
            <a:ext cx="3352500" cy="27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PE resins are classified by density</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a:t>
            </a:r>
            <a:r>
              <a:rPr lang="en" b="1">
                <a:solidFill>
                  <a:schemeClr val="dk1"/>
                </a:solidFill>
                <a:latin typeface="Cambria"/>
                <a:ea typeface="Cambria"/>
                <a:cs typeface="Cambria"/>
                <a:sym typeface="Cambria"/>
              </a:rPr>
              <a:t>HDPE: H</a:t>
            </a:r>
            <a:r>
              <a:rPr lang="en">
                <a:solidFill>
                  <a:schemeClr val="dk1"/>
                </a:solidFill>
                <a:latin typeface="Cambria"/>
                <a:ea typeface="Cambria"/>
                <a:cs typeface="Cambria"/>
                <a:sym typeface="Cambria"/>
              </a:rPr>
              <a:t>igh </a:t>
            </a:r>
            <a:r>
              <a:rPr lang="en" b="1">
                <a:solidFill>
                  <a:schemeClr val="dk1"/>
                </a:solidFill>
                <a:latin typeface="Cambria"/>
                <a:ea typeface="Cambria"/>
                <a:cs typeface="Cambria"/>
                <a:sym typeface="Cambria"/>
              </a:rPr>
              <a:t>D</a:t>
            </a:r>
            <a:r>
              <a:rPr lang="en">
                <a:solidFill>
                  <a:schemeClr val="dk1"/>
                </a:solidFill>
                <a:latin typeface="Cambria"/>
                <a:ea typeface="Cambria"/>
                <a:cs typeface="Cambria"/>
                <a:sym typeface="Cambria"/>
              </a:rPr>
              <a:t>ensity </a:t>
            </a:r>
            <a:r>
              <a:rPr lang="en" b="1">
                <a:solidFill>
                  <a:schemeClr val="dk1"/>
                </a:solidFill>
                <a:latin typeface="Cambria"/>
                <a:ea typeface="Cambria"/>
                <a:cs typeface="Cambria"/>
                <a:sym typeface="Cambria"/>
              </a:rPr>
              <a:t>P</a:t>
            </a:r>
            <a:r>
              <a:rPr lang="en">
                <a:solidFill>
                  <a:schemeClr val="dk1"/>
                </a:solidFill>
                <a:latin typeface="Cambria"/>
                <a:ea typeface="Cambria"/>
                <a:cs typeface="Cambria"/>
                <a:sym typeface="Cambria"/>
              </a:rPr>
              <a:t>oly</a:t>
            </a:r>
            <a:r>
              <a:rPr lang="en" b="1">
                <a:solidFill>
                  <a:schemeClr val="dk1"/>
                </a:solidFill>
                <a:latin typeface="Cambria"/>
                <a:ea typeface="Cambria"/>
                <a:cs typeface="Cambria"/>
                <a:sym typeface="Cambria"/>
              </a:rPr>
              <a:t>E</a:t>
            </a:r>
            <a:r>
              <a:rPr lang="en">
                <a:solidFill>
                  <a:schemeClr val="dk1"/>
                </a:solidFill>
                <a:latin typeface="Cambria"/>
                <a:ea typeface="Cambria"/>
                <a:cs typeface="Cambria"/>
                <a:sym typeface="Cambria"/>
              </a:rPr>
              <a:t>thylene has near to no branching and stronger intermolecular forces</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a:t>
            </a:r>
            <a:r>
              <a:rPr lang="en" b="1">
                <a:solidFill>
                  <a:schemeClr val="dk1"/>
                </a:solidFill>
                <a:latin typeface="Cambria"/>
                <a:ea typeface="Cambria"/>
                <a:cs typeface="Cambria"/>
                <a:sym typeface="Cambria"/>
              </a:rPr>
              <a:t>LDPE: L</a:t>
            </a:r>
            <a:r>
              <a:rPr lang="en">
                <a:solidFill>
                  <a:schemeClr val="dk1"/>
                </a:solidFill>
                <a:latin typeface="Cambria"/>
                <a:ea typeface="Cambria"/>
                <a:cs typeface="Cambria"/>
                <a:sym typeface="Cambria"/>
              </a:rPr>
              <a:t>ow </a:t>
            </a:r>
            <a:r>
              <a:rPr lang="en" b="1">
                <a:solidFill>
                  <a:schemeClr val="dk1"/>
                </a:solidFill>
                <a:latin typeface="Cambria"/>
                <a:ea typeface="Cambria"/>
                <a:cs typeface="Cambria"/>
                <a:sym typeface="Cambria"/>
              </a:rPr>
              <a:t>D</a:t>
            </a:r>
            <a:r>
              <a:rPr lang="en">
                <a:solidFill>
                  <a:schemeClr val="dk1"/>
                </a:solidFill>
                <a:latin typeface="Cambria"/>
                <a:ea typeface="Cambria"/>
                <a:cs typeface="Cambria"/>
                <a:sym typeface="Cambria"/>
              </a:rPr>
              <a:t>ensity </a:t>
            </a:r>
            <a:r>
              <a:rPr lang="en" b="1">
                <a:solidFill>
                  <a:schemeClr val="dk1"/>
                </a:solidFill>
                <a:latin typeface="Cambria"/>
                <a:ea typeface="Cambria"/>
                <a:cs typeface="Cambria"/>
                <a:sym typeface="Cambria"/>
              </a:rPr>
              <a:t>P</a:t>
            </a:r>
            <a:r>
              <a:rPr lang="en">
                <a:solidFill>
                  <a:schemeClr val="dk1"/>
                </a:solidFill>
                <a:latin typeface="Cambria"/>
                <a:ea typeface="Cambria"/>
                <a:cs typeface="Cambria"/>
                <a:sym typeface="Cambria"/>
              </a:rPr>
              <a:t>oly</a:t>
            </a:r>
            <a:r>
              <a:rPr lang="en" b="1">
                <a:solidFill>
                  <a:schemeClr val="dk1"/>
                </a:solidFill>
                <a:latin typeface="Cambria"/>
                <a:ea typeface="Cambria"/>
                <a:cs typeface="Cambria"/>
                <a:sym typeface="Cambria"/>
              </a:rPr>
              <a:t>E</a:t>
            </a:r>
            <a:r>
              <a:rPr lang="en">
                <a:solidFill>
                  <a:schemeClr val="dk1"/>
                </a:solidFill>
                <a:latin typeface="Cambria"/>
                <a:ea typeface="Cambria"/>
                <a:cs typeface="Cambria"/>
                <a:sym typeface="Cambria"/>
              </a:rPr>
              <a:t>thylene has random long branching with branches on branches</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a:t>
            </a:r>
            <a:r>
              <a:rPr lang="en" b="1">
                <a:solidFill>
                  <a:schemeClr val="dk1"/>
                </a:solidFill>
                <a:latin typeface="Cambria"/>
                <a:ea typeface="Cambria"/>
                <a:cs typeface="Cambria"/>
                <a:sym typeface="Cambria"/>
              </a:rPr>
              <a:t>LLDPE: L</a:t>
            </a:r>
            <a:r>
              <a:rPr lang="en">
                <a:solidFill>
                  <a:schemeClr val="dk1"/>
                </a:solidFill>
                <a:latin typeface="Cambria"/>
                <a:ea typeface="Cambria"/>
                <a:cs typeface="Cambria"/>
                <a:sym typeface="Cambria"/>
              </a:rPr>
              <a:t>inear </a:t>
            </a:r>
            <a:r>
              <a:rPr lang="en" b="1">
                <a:solidFill>
                  <a:schemeClr val="dk1"/>
                </a:solidFill>
                <a:latin typeface="Cambria"/>
                <a:ea typeface="Cambria"/>
                <a:cs typeface="Cambria"/>
                <a:sym typeface="Cambria"/>
              </a:rPr>
              <a:t>L</a:t>
            </a:r>
            <a:r>
              <a:rPr lang="en">
                <a:solidFill>
                  <a:schemeClr val="dk1"/>
                </a:solidFill>
                <a:latin typeface="Cambria"/>
                <a:ea typeface="Cambria"/>
                <a:cs typeface="Cambria"/>
                <a:sym typeface="Cambria"/>
              </a:rPr>
              <a:t>ow </a:t>
            </a:r>
            <a:r>
              <a:rPr lang="en" b="1">
                <a:solidFill>
                  <a:schemeClr val="dk1"/>
                </a:solidFill>
                <a:latin typeface="Cambria"/>
                <a:ea typeface="Cambria"/>
                <a:cs typeface="Cambria"/>
                <a:sym typeface="Cambria"/>
              </a:rPr>
              <a:t>D</a:t>
            </a:r>
            <a:r>
              <a:rPr lang="en">
                <a:solidFill>
                  <a:schemeClr val="dk1"/>
                </a:solidFill>
                <a:latin typeface="Cambria"/>
                <a:ea typeface="Cambria"/>
                <a:cs typeface="Cambria"/>
                <a:sym typeface="Cambria"/>
              </a:rPr>
              <a:t>ensity </a:t>
            </a:r>
            <a:r>
              <a:rPr lang="en" b="1">
                <a:solidFill>
                  <a:schemeClr val="dk1"/>
                </a:solidFill>
                <a:latin typeface="Cambria"/>
                <a:ea typeface="Cambria"/>
                <a:cs typeface="Cambria"/>
                <a:sym typeface="Cambria"/>
              </a:rPr>
              <a:t>P</a:t>
            </a:r>
            <a:r>
              <a:rPr lang="en">
                <a:solidFill>
                  <a:schemeClr val="dk1"/>
                </a:solidFill>
                <a:latin typeface="Cambria"/>
                <a:ea typeface="Cambria"/>
                <a:cs typeface="Cambria"/>
                <a:sym typeface="Cambria"/>
              </a:rPr>
              <a:t>oly</a:t>
            </a:r>
            <a:r>
              <a:rPr lang="en" b="1">
                <a:solidFill>
                  <a:schemeClr val="dk1"/>
                </a:solidFill>
                <a:latin typeface="Cambria"/>
                <a:ea typeface="Cambria"/>
                <a:cs typeface="Cambria"/>
                <a:sym typeface="Cambria"/>
              </a:rPr>
              <a:t>E</a:t>
            </a:r>
            <a:r>
              <a:rPr lang="en">
                <a:solidFill>
                  <a:schemeClr val="dk1"/>
                </a:solidFill>
                <a:latin typeface="Cambria"/>
                <a:ea typeface="Cambria"/>
                <a:cs typeface="Cambria"/>
                <a:sym typeface="Cambria"/>
              </a:rPr>
              <a:t>thylene has linear shape with significant short branches</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a:t>
            </a:r>
            <a:r>
              <a:rPr lang="en" i="1">
                <a:solidFill>
                  <a:schemeClr val="dk1"/>
                </a:solidFill>
                <a:latin typeface="Cambria"/>
                <a:ea typeface="Cambria"/>
                <a:cs typeface="Cambria"/>
                <a:sym typeface="Cambria"/>
              </a:rPr>
              <a:t>Result of the process and the chosen operating conditions!</a:t>
            </a:r>
            <a:endParaRPr i="1">
              <a:solidFill>
                <a:schemeClr val="dk1"/>
              </a:solidFill>
              <a:latin typeface="Cambria"/>
              <a:ea typeface="Cambria"/>
              <a:cs typeface="Cambria"/>
              <a:sym typeface="Cambria"/>
            </a:endParaRPr>
          </a:p>
          <a:p>
            <a:pPr marL="0" lvl="0" indent="0" algn="l" rtl="0">
              <a:spcBef>
                <a:spcPts val="0"/>
              </a:spcBef>
              <a:spcAft>
                <a:spcPts val="0"/>
              </a:spcAft>
              <a:buNone/>
            </a:pPr>
            <a:endParaRPr>
              <a:solidFill>
                <a:schemeClr val="dk1"/>
              </a:solidFill>
              <a:latin typeface="Cambria"/>
              <a:ea typeface="Cambria"/>
              <a:cs typeface="Cambria"/>
              <a:sym typeface="Cambria"/>
            </a:endParaRPr>
          </a:p>
        </p:txBody>
      </p:sp>
      <p:pic>
        <p:nvPicPr>
          <p:cNvPr id="126" name="Google Shape;126;p20"/>
          <p:cNvPicPr preferRelativeResize="0"/>
          <p:nvPr/>
        </p:nvPicPr>
        <p:blipFill rotWithShape="1">
          <a:blip r:embed="rId7">
            <a:alphaModFix/>
          </a:blip>
          <a:srcRect l="1446" t="2688" r="1485" b="2632"/>
          <a:stretch/>
        </p:blipFill>
        <p:spPr>
          <a:xfrm>
            <a:off x="5653788" y="430500"/>
            <a:ext cx="3217525" cy="1812700"/>
          </a:xfrm>
          <a:prstGeom prst="rect">
            <a:avLst/>
          </a:prstGeom>
          <a:noFill/>
          <a:ln>
            <a:noFill/>
          </a:ln>
        </p:spPr>
      </p:pic>
      <p:sp>
        <p:nvSpPr>
          <p:cNvPr id="127" name="Google Shape;127;p20"/>
          <p:cNvSpPr/>
          <p:nvPr/>
        </p:nvSpPr>
        <p:spPr>
          <a:xfrm>
            <a:off x="5586350" y="4338750"/>
            <a:ext cx="3352425" cy="605087"/>
          </a:xfrm>
          <a:custGeom>
            <a:avLst/>
            <a:gdLst/>
            <a:ahLst/>
            <a:cxnLst/>
            <a:rect l="l" t="t" r="r" b="b"/>
            <a:pathLst>
              <a:path w="69083" h="23453" extrusionOk="0">
                <a:moveTo>
                  <a:pt x="21257" y="22652"/>
                </a:moveTo>
                <a:cubicBezTo>
                  <a:pt x="37078" y="24913"/>
                  <a:pt x="77630" y="21902"/>
                  <a:pt x="67399" y="9624"/>
                </a:cubicBezTo>
                <a:cubicBezTo>
                  <a:pt x="65327" y="7137"/>
                  <a:pt x="61821" y="6187"/>
                  <a:pt x="58713" y="5281"/>
                </a:cubicBezTo>
                <a:cubicBezTo>
                  <a:pt x="44055" y="1006"/>
                  <a:pt x="28205" y="-1384"/>
                  <a:pt x="13114" y="938"/>
                </a:cubicBezTo>
                <a:cubicBezTo>
                  <a:pt x="8759" y="1608"/>
                  <a:pt x="3745" y="2166"/>
                  <a:pt x="629" y="5281"/>
                </a:cubicBezTo>
                <a:cubicBezTo>
                  <a:pt x="-426" y="6336"/>
                  <a:pt x="222" y="9624"/>
                  <a:pt x="1714" y="9624"/>
                </a:cubicBezTo>
              </a:path>
            </a:pathLst>
          </a:custGeom>
          <a:noFill/>
          <a:ln w="28575" cap="flat" cmpd="sng">
            <a:solidFill>
              <a:srgbClr val="FF0000"/>
            </a:solidFill>
            <a:prstDash val="solid"/>
            <a:round/>
            <a:headEnd type="none" w="med" len="med"/>
            <a:tailEnd type="none" w="med" len="med"/>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p:nvPr/>
        </p:nvSpPr>
        <p:spPr>
          <a:xfrm>
            <a:off x="198225" y="73075"/>
            <a:ext cx="55698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Cambria"/>
                <a:ea typeface="Cambria"/>
                <a:cs typeface="Cambria"/>
                <a:sym typeface="Cambria"/>
              </a:rPr>
              <a:t>Polyethylene Production Process</a:t>
            </a:r>
            <a:endParaRPr sz="3000">
              <a:solidFill>
                <a:schemeClr val="dk1"/>
              </a:solidFill>
              <a:latin typeface="Cambria"/>
              <a:ea typeface="Cambria"/>
              <a:cs typeface="Cambria"/>
              <a:sym typeface="Cambria"/>
            </a:endParaRPr>
          </a:p>
        </p:txBody>
      </p:sp>
      <p:pic>
        <p:nvPicPr>
          <p:cNvPr id="133" name="Google Shape;133;p21"/>
          <p:cNvPicPr preferRelativeResize="0"/>
          <p:nvPr/>
        </p:nvPicPr>
        <p:blipFill>
          <a:blip r:embed="rId3">
            <a:alphaModFix/>
          </a:blip>
          <a:stretch>
            <a:fillRect/>
          </a:stretch>
        </p:blipFill>
        <p:spPr>
          <a:xfrm>
            <a:off x="198225" y="1495425"/>
            <a:ext cx="6293449" cy="2152650"/>
          </a:xfrm>
          <a:prstGeom prst="rect">
            <a:avLst/>
          </a:prstGeom>
          <a:noFill/>
          <a:ln>
            <a:noFill/>
          </a:ln>
        </p:spPr>
      </p:pic>
      <p:sp>
        <p:nvSpPr>
          <p:cNvPr id="134" name="Google Shape;134;p21"/>
          <p:cNvSpPr txBox="1"/>
          <p:nvPr/>
        </p:nvSpPr>
        <p:spPr>
          <a:xfrm>
            <a:off x="6595150" y="1656750"/>
            <a:ext cx="2469900" cy="16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mbria"/>
                <a:ea typeface="Cambria"/>
                <a:cs typeface="Cambria"/>
                <a:sym typeface="Cambria"/>
              </a:rPr>
              <a:t>General PE Production Process underpinned by 3 polymerization processes (from left to right):</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Gas-phase polymerization</a:t>
            </a:r>
            <a:endParaRPr>
              <a:solidFill>
                <a:schemeClr val="dk1"/>
              </a:solidFill>
              <a:latin typeface="Cambria"/>
              <a:ea typeface="Cambria"/>
              <a:cs typeface="Cambria"/>
              <a:sym typeface="Cambria"/>
            </a:endParaRPr>
          </a:p>
          <a:p>
            <a:pPr marL="0" lvl="0" indent="0" algn="l" rtl="0">
              <a:spcBef>
                <a:spcPts val="0"/>
              </a:spcBef>
              <a:spcAft>
                <a:spcPts val="0"/>
              </a:spcAft>
              <a:buNone/>
            </a:pPr>
            <a:r>
              <a:rPr lang="en" b="1">
                <a:solidFill>
                  <a:schemeClr val="dk1"/>
                </a:solidFill>
                <a:latin typeface="Cambria"/>
                <a:ea typeface="Cambria"/>
                <a:cs typeface="Cambria"/>
                <a:sym typeface="Cambria"/>
              </a:rPr>
              <a:t>- High-pressure/</a:t>
            </a:r>
            <a:endParaRPr b="1">
              <a:solidFill>
                <a:schemeClr val="dk1"/>
              </a:solidFill>
              <a:latin typeface="Cambria"/>
              <a:ea typeface="Cambria"/>
              <a:cs typeface="Cambria"/>
              <a:sym typeface="Cambria"/>
            </a:endParaRPr>
          </a:p>
          <a:p>
            <a:pPr marL="0" lvl="0" indent="0" algn="l" rtl="0">
              <a:spcBef>
                <a:spcPts val="0"/>
              </a:spcBef>
              <a:spcAft>
                <a:spcPts val="0"/>
              </a:spcAft>
              <a:buNone/>
            </a:pPr>
            <a:r>
              <a:rPr lang="en" b="1">
                <a:solidFill>
                  <a:schemeClr val="dk1"/>
                </a:solidFill>
                <a:latin typeface="Cambria"/>
                <a:ea typeface="Cambria"/>
                <a:cs typeface="Cambria"/>
                <a:sym typeface="Cambria"/>
              </a:rPr>
              <a:t>  Low-Pressure processes</a:t>
            </a:r>
            <a:endParaRPr b="1">
              <a:solidFill>
                <a:schemeClr val="dk1"/>
              </a:solidFill>
              <a:latin typeface="Cambria"/>
              <a:ea typeface="Cambria"/>
              <a:cs typeface="Cambria"/>
              <a:sym typeface="Cambria"/>
            </a:endParaRPr>
          </a:p>
          <a:p>
            <a:pPr marL="0" lvl="0" indent="0" algn="l" rtl="0">
              <a:spcBef>
                <a:spcPts val="0"/>
              </a:spcBef>
              <a:spcAft>
                <a:spcPts val="0"/>
              </a:spcAft>
              <a:buNone/>
            </a:pPr>
            <a:r>
              <a:rPr lang="en">
                <a:solidFill>
                  <a:schemeClr val="dk1"/>
                </a:solidFill>
                <a:latin typeface="Cambria"/>
                <a:ea typeface="Cambria"/>
                <a:cs typeface="Cambria"/>
                <a:sym typeface="Cambria"/>
              </a:rPr>
              <a:t>- Liquid-phase polymerization</a:t>
            </a:r>
            <a:endParaRPr>
              <a:solidFill>
                <a:schemeClr val="dk1"/>
              </a:solidFill>
              <a:latin typeface="Cambria"/>
              <a:ea typeface="Cambria"/>
              <a:cs typeface="Cambria"/>
              <a:sym typeface="Cambria"/>
            </a:endParaRPr>
          </a:p>
          <a:p>
            <a:pPr marL="0" lvl="0" indent="0" algn="l" rtl="0">
              <a:spcBef>
                <a:spcPts val="0"/>
              </a:spcBef>
              <a:spcAft>
                <a:spcPts val="0"/>
              </a:spcAft>
              <a:buNone/>
            </a:pPr>
            <a:endParaRPr>
              <a:solidFill>
                <a:schemeClr val="dk1"/>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999999"/>
      </a:lt2>
      <a:accent1>
        <a:srgbClr val="009688"/>
      </a:accent1>
      <a:accent2>
        <a:srgbClr val="999999"/>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2968</Words>
  <Application>Microsoft Office PowerPoint</Application>
  <PresentationFormat>On-screen Show (16:9)</PresentationFormat>
  <Paragraphs>362</Paragraphs>
  <Slides>35</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Cambria</vt:lpstr>
      <vt:lpstr>Simple Dark</vt:lpstr>
      <vt:lpstr>An Application of AI in Polyethylene Production Plants</vt:lpstr>
      <vt:lpstr>AI comprises various technologies and can be utilized to improve many business functions</vt:lpstr>
      <vt:lpstr>Current Applications of AI in the Industry </vt:lpstr>
      <vt:lpstr>Current Applications of AI in the Industry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Persona </vt:lpstr>
      <vt:lpstr> Need &amp; Pain Points</vt:lpstr>
      <vt:lpstr>AI Solution </vt:lpstr>
      <vt:lpstr>Benefits of User Solution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Application of AI in Polyethylene Production Plants</dc:title>
  <cp:lastModifiedBy>mweiner000@citymail.cuny.edu</cp:lastModifiedBy>
  <cp:revision>1</cp:revision>
  <dcterms:modified xsi:type="dcterms:W3CDTF">2019-05-20T01:33:26Z</dcterms:modified>
</cp:coreProperties>
</file>