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313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4560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76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772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68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724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5898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317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405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980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694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128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279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86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693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30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9355CF-333C-4CFA-9A2D-86D65D1E0ADA}" type="datetimeFigureOut">
              <a:rPr lang="el-GR" smtClean="0"/>
              <a:t>3/3/2018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0536F1-5D76-4B9E-9F23-11B047E2B6B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9065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κείμενο, υπαίθριος, άνδρας, όρθιος&#10;&#10;Η περιγραφή δημιουργήθηκε με υψηλή αξιοπιστία">
            <a:extLst>
              <a:ext uri="{FF2B5EF4-FFF2-40B4-BE49-F238E27FC236}">
                <a16:creationId xmlns:a16="http://schemas.microsoft.com/office/drawing/2014/main" id="{BAA4E962-B096-40EB-B67E-100AEE70A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0" y="0"/>
            <a:ext cx="1227328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3E625-B106-4127-A132-2FC2FB54B457}"/>
              </a:ext>
            </a:extLst>
          </p:cNvPr>
          <p:cNvSpPr txBox="1"/>
          <p:nvPr/>
        </p:nvSpPr>
        <p:spPr>
          <a:xfrm>
            <a:off x="6943725" y="5467350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ΔΡΟΣΗΣ ΟΔΥΣΣΕΑΣ  03113044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3403A-62EF-43FD-89BA-BE212FB1BC76}"/>
              </a:ext>
            </a:extLst>
          </p:cNvPr>
          <p:cNvSpPr txBox="1"/>
          <p:nvPr/>
        </p:nvSpPr>
        <p:spPr>
          <a:xfrm>
            <a:off x="2631440" y="-193040"/>
            <a:ext cx="872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 </a:t>
            </a:r>
            <a:r>
              <a:rPr lang="en-US" sz="7200" dirty="0"/>
              <a:t>Introduction to</a:t>
            </a:r>
            <a:endParaRPr lang="el-GR" sz="7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84273-127B-4982-A5B0-803C78E58496}"/>
              </a:ext>
            </a:extLst>
          </p:cNvPr>
          <p:cNvSpPr txBox="1"/>
          <p:nvPr/>
        </p:nvSpPr>
        <p:spPr>
          <a:xfrm>
            <a:off x="3525520" y="4214951"/>
            <a:ext cx="66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and Benefits</a:t>
            </a:r>
            <a:endParaRPr lang="el-GR" sz="7200" dirty="0"/>
          </a:p>
        </p:txBody>
      </p:sp>
    </p:spTree>
    <p:extLst>
      <p:ext uri="{BB962C8B-B14F-4D97-AF65-F5344CB8AC3E}">
        <p14:creationId xmlns:p14="http://schemas.microsoft.com/office/powerpoint/2010/main" val="874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4182CD-04D0-44B4-AF95-5041332794AF}"/>
              </a:ext>
            </a:extLst>
          </p:cNvPr>
          <p:cNvSpPr txBox="1"/>
          <p:nvPr/>
        </p:nvSpPr>
        <p:spPr>
          <a:xfrm>
            <a:off x="436880" y="132080"/>
            <a:ext cx="917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/>
              <a:t>Μειονεκτήματα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A9C5D-C5D7-423A-9213-E1E0DE7C7644}"/>
              </a:ext>
            </a:extLst>
          </p:cNvPr>
          <p:cNvSpPr txBox="1"/>
          <p:nvPr/>
        </p:nvSpPr>
        <p:spPr>
          <a:xfrm>
            <a:off x="436880" y="847745"/>
            <a:ext cx="1053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l-GR" dirty="0"/>
              <a:t>Προγραμματιστικό λάθος                      μεγάλη ζημία</a:t>
            </a:r>
          </a:p>
          <a:p>
            <a:pPr marL="342900" indent="-342900">
              <a:buAutoNum type="arabicParenR"/>
            </a:pPr>
            <a:endParaRPr lang="el-GR" dirty="0"/>
          </a:p>
          <a:p>
            <a:r>
              <a:rPr lang="el-GR" dirty="0"/>
              <a:t>2)  Μη προσιτό για όλο τον κόσμο λόγω εξειδικευμένων γνώσεων προγραμματισμού </a:t>
            </a:r>
          </a:p>
          <a:p>
            <a:endParaRPr lang="el-GR" dirty="0"/>
          </a:p>
          <a:p>
            <a:pPr marL="342900" indent="-342900">
              <a:buAutoNum type="arabicParenR" startAt="3"/>
            </a:pPr>
            <a:r>
              <a:rPr lang="el-GR" dirty="0"/>
              <a:t>Όχι απόλυτη αξιοπιστία αφού βασίζεται σε στοιχεία  του παρελθόντος</a:t>
            </a:r>
          </a:p>
          <a:p>
            <a:pPr marL="342900" indent="-342900">
              <a:buAutoNum type="arabicParenR" startAt="3"/>
            </a:pPr>
            <a:endParaRPr lang="el-GR" dirty="0"/>
          </a:p>
          <a:p>
            <a:pPr marL="342900" indent="-342900">
              <a:buAutoNum type="arabicParenR" startAt="3"/>
            </a:pPr>
            <a:r>
              <a:rPr lang="el-GR" dirty="0"/>
              <a:t>Είναι κίνδυνος για τους χρηματιστές να χάσουν την δουλειά τους</a:t>
            </a:r>
          </a:p>
          <a:p>
            <a:pPr marL="342900" indent="-342900">
              <a:buAutoNum type="arabicParenR"/>
            </a:pPr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E279A269-2593-4EC6-9026-5B7DEADC3620}"/>
              </a:ext>
            </a:extLst>
          </p:cNvPr>
          <p:cNvSpPr/>
          <p:nvPr/>
        </p:nvSpPr>
        <p:spPr>
          <a:xfrm>
            <a:off x="3982720" y="847745"/>
            <a:ext cx="772160" cy="351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824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14D71F-1141-4E20-B79A-C9D4789628C1}"/>
              </a:ext>
            </a:extLst>
          </p:cNvPr>
          <p:cNvSpPr txBox="1"/>
          <p:nvPr/>
        </p:nvSpPr>
        <p:spPr>
          <a:xfrm>
            <a:off x="386080" y="233680"/>
            <a:ext cx="6827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Algo</a:t>
            </a:r>
            <a:r>
              <a:rPr lang="en-US" sz="2400" b="1" u="sng" dirty="0"/>
              <a:t>-trading pseudocode example:</a:t>
            </a:r>
          </a:p>
          <a:p>
            <a:endParaRPr lang="en-US" sz="2400" b="1" u="sng" dirty="0"/>
          </a:p>
          <a:p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8A7F1-1D0B-45A7-AFC8-255E8F3495FF}"/>
              </a:ext>
            </a:extLst>
          </p:cNvPr>
          <p:cNvSpPr txBox="1"/>
          <p:nvPr/>
        </p:nvSpPr>
        <p:spPr>
          <a:xfrm>
            <a:off x="528320" y="1157010"/>
            <a:ext cx="869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price_of_Microsoft</a:t>
            </a:r>
            <a:r>
              <a:rPr lang="en-US" dirty="0"/>
              <a:t> &lt; 95)  </a:t>
            </a:r>
            <a:r>
              <a:rPr lang="en-US" dirty="0" err="1"/>
              <a:t>buy_until_having</a:t>
            </a:r>
            <a:r>
              <a:rPr lang="en-US" dirty="0"/>
              <a:t>(10000  </a:t>
            </a:r>
            <a:r>
              <a:rPr lang="en-US" dirty="0" err="1"/>
              <a:t>Microsoft_shares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54267-CC37-49DE-84D8-3EFA060BF51C}"/>
              </a:ext>
            </a:extLst>
          </p:cNvPr>
          <p:cNvSpPr txBox="1"/>
          <p:nvPr/>
        </p:nvSpPr>
        <p:spPr>
          <a:xfrm>
            <a:off x="528320" y="1894562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(price_of_Microsoft &gt;100) </a:t>
            </a:r>
            <a:r>
              <a:rPr lang="en-US" dirty="0" err="1"/>
              <a:t>sell_all</a:t>
            </a:r>
            <a:r>
              <a:rPr lang="en-US" dirty="0"/>
              <a:t>(</a:t>
            </a:r>
            <a:r>
              <a:rPr lang="en-US" dirty="0" err="1"/>
              <a:t>Microsoft_shares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2050" name="Picture 2" descr="Αποτέλεσμα εικόνας για algo trading flow chart">
            <a:extLst>
              <a:ext uri="{FF2B5EF4-FFF2-40B4-BE49-F238E27FC236}">
                <a16:creationId xmlns:a16="http://schemas.microsoft.com/office/drawing/2014/main" id="{FB2741D9-A16B-428A-A6E0-3F46DA8F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13" y="1981200"/>
            <a:ext cx="3497934" cy="44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D58B-FE01-49D7-BD98-6A5EF22F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D24C-D331-4C32-BDDA-AC8A3625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00" y="209550"/>
            <a:ext cx="7022211" cy="1801091"/>
          </a:xfrm>
        </p:spPr>
        <p:txBody>
          <a:bodyPr/>
          <a:lstStyle/>
          <a:p>
            <a:pPr marL="0" indent="0">
              <a:buNone/>
            </a:pPr>
            <a:r>
              <a:rPr lang="en-GB" sz="2400" b="1" u="sng" dirty="0" err="1">
                <a:solidFill>
                  <a:srgbClr val="FFFFFF"/>
                </a:solidFill>
              </a:rPr>
              <a:t>Το</a:t>
            </a:r>
            <a:r>
              <a:rPr lang="en-GB" sz="2400" b="1" u="sng" dirty="0">
                <a:solidFill>
                  <a:srgbClr val="FFFFFF"/>
                </a:solidFill>
              </a:rPr>
              <a:t> </a:t>
            </a:r>
            <a:r>
              <a:rPr lang="en-GB" sz="2400" b="1" u="sng" dirty="0" err="1">
                <a:solidFill>
                  <a:srgbClr val="FFFFFF"/>
                </a:solidFill>
              </a:rPr>
              <a:t>μέλλον</a:t>
            </a:r>
            <a:r>
              <a:rPr lang="en-GB" sz="2400" b="1" u="sng" dirty="0">
                <a:solidFill>
                  <a:srgbClr val="FFFFFF"/>
                </a:solidFill>
              </a:rPr>
              <a:t> </a:t>
            </a:r>
            <a:r>
              <a:rPr lang="en-GB" sz="2400" b="1" u="sng" dirty="0" err="1">
                <a:solidFill>
                  <a:srgbClr val="FFFFFF"/>
                </a:solidFill>
              </a:rPr>
              <a:t>του</a:t>
            </a:r>
            <a:r>
              <a:rPr lang="en-GB" sz="2400" b="1" u="sng" dirty="0">
                <a:solidFill>
                  <a:srgbClr val="FFFFFF"/>
                </a:solidFill>
              </a:rPr>
              <a:t> </a:t>
            </a:r>
            <a:r>
              <a:rPr lang="en-GB" sz="2400" b="1" u="sng" dirty="0" err="1">
                <a:solidFill>
                  <a:srgbClr val="FFFFFF"/>
                </a:solidFill>
              </a:rPr>
              <a:t>algo</a:t>
            </a:r>
            <a:r>
              <a:rPr lang="en-GB" sz="2400" b="1" u="sng" dirty="0">
                <a:solidFill>
                  <a:srgbClr val="FFFFFF"/>
                </a:solidFill>
              </a:rPr>
              <a:t> trading</a:t>
            </a:r>
            <a:endParaRPr lang="en-GB" b="1" u="sng" dirty="0">
              <a:solidFill>
                <a:srgbClr val="FFFFFF"/>
              </a:solidFill>
            </a:endParaRPr>
          </a:p>
          <a:p>
            <a:pPr>
              <a:buClr>
                <a:srgbClr val="FFFFFF"/>
              </a:buClr>
            </a:pPr>
            <a:r>
              <a:rPr lang="en-GB" sz="1800" dirty="0" err="1">
                <a:solidFill>
                  <a:srgbClr val="FFFFFF"/>
                </a:solidFill>
              </a:rPr>
              <a:t>Οι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α</a:t>
            </a:r>
            <a:r>
              <a:rPr lang="en-GB" dirty="0" err="1">
                <a:solidFill>
                  <a:srgbClr val="FFFFFF"/>
                </a:solidFill>
              </a:rPr>
              <a:t>λ</a:t>
            </a:r>
            <a:r>
              <a:rPr lang="en-GB" sz="1800" dirty="0" err="1">
                <a:solidFill>
                  <a:srgbClr val="FFFFFF"/>
                </a:solidFill>
              </a:rPr>
              <a:t>γόριθ</a:t>
            </a:r>
            <a:r>
              <a:rPr lang="en-GB" dirty="0" err="1">
                <a:solidFill>
                  <a:srgbClr val="FFFFFF"/>
                </a:solidFill>
              </a:rPr>
              <a:t>μοι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της</a:t>
            </a:r>
            <a:r>
              <a:rPr lang="en-GB" dirty="0">
                <a:solidFill>
                  <a:srgbClr val="FFFFFF"/>
                </a:solidFill>
              </a:rPr>
              <a:t> κα</a:t>
            </a:r>
            <a:r>
              <a:rPr lang="en-GB" dirty="0" err="1">
                <a:solidFill>
                  <a:srgbClr val="FFFFFF"/>
                </a:solidFill>
              </a:rPr>
              <a:t>τηγορί</a:t>
            </a:r>
            <a:r>
              <a:rPr lang="en-GB" dirty="0">
                <a:solidFill>
                  <a:srgbClr val="FFFFFF"/>
                </a:solidFill>
              </a:rPr>
              <a:t>ας α</a:t>
            </a:r>
            <a:r>
              <a:rPr lang="en-GB" dirty="0" err="1">
                <a:solidFill>
                  <a:srgbClr val="FFFFFF"/>
                </a:solidFill>
              </a:rPr>
              <a:t>υτής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εξελίσσοντ</a:t>
            </a:r>
            <a:r>
              <a:rPr lang="en-GB" dirty="0">
                <a:solidFill>
                  <a:srgbClr val="FFFFFF"/>
                </a:solidFill>
              </a:rPr>
              <a:t>αι </a:t>
            </a:r>
            <a:r>
              <a:rPr lang="en-GB" dirty="0" err="1">
                <a:solidFill>
                  <a:srgbClr val="FFFFFF"/>
                </a:solidFill>
              </a:rPr>
              <a:t>δι</a:t>
            </a:r>
            <a:r>
              <a:rPr lang="en-GB" dirty="0">
                <a:solidFill>
                  <a:srgbClr val="FFFFFF"/>
                </a:solidFill>
              </a:rPr>
              <a:t>α</a:t>
            </a:r>
            <a:r>
              <a:rPr lang="en-GB" dirty="0" err="1">
                <a:solidFill>
                  <a:srgbClr val="FFFFFF"/>
                </a:solidFill>
              </a:rPr>
              <a:t>ρκώς</a:t>
            </a:r>
            <a:r>
              <a:rPr lang="en-GB" dirty="0">
                <a:solidFill>
                  <a:srgbClr val="FFFFFF"/>
                </a:solidFill>
              </a:rPr>
              <a:t> α</a:t>
            </a:r>
            <a:r>
              <a:rPr lang="en-GB" dirty="0" err="1">
                <a:solidFill>
                  <a:srgbClr val="FFFFFF"/>
                </a:solidFill>
              </a:rPr>
              <a:t>φού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διορθώνουν</a:t>
            </a:r>
            <a:r>
              <a:rPr lang="en-GB" dirty="0">
                <a:solidFill>
                  <a:srgbClr val="FFFFFF"/>
                </a:solidFill>
              </a:rPr>
              <a:t> τα </a:t>
            </a:r>
            <a:r>
              <a:rPr lang="en-GB" dirty="0" err="1">
                <a:solidFill>
                  <a:srgbClr val="FFFFFF"/>
                </a:solidFill>
              </a:rPr>
              <a:t>δικά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τους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λάθη</a:t>
            </a:r>
            <a:r>
              <a:rPr lang="en-GB" dirty="0">
                <a:solidFill>
                  <a:srgbClr val="FFFFFF"/>
                </a:solidFill>
              </a:rPr>
              <a:t>.</a:t>
            </a:r>
          </a:p>
          <a:p>
            <a:pPr>
              <a:buClr>
                <a:srgbClr val="FFFFFF"/>
              </a:buClr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F2A6FA-9D62-4221-834A-9DE88D3E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161"/>
            <a:ext cx="6459810" cy="38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3EA2-EBA9-4E8A-9AC2-2EE50C8F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57D591-5F5F-4AF4-BBEA-F9CA20DF9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6675" y="152400"/>
            <a:ext cx="6469063" cy="5122679"/>
          </a:xfrm>
          <a:prstGeom prst="rect">
            <a:avLst/>
          </a:prstGeom>
        </p:spPr>
      </p:pic>
      <p:pic>
        <p:nvPicPr>
          <p:cNvPr id="20" name="Picture 20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003BEA3C-EC94-4AA0-B1D9-C9C11BE4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3" y="152400"/>
            <a:ext cx="5505450" cy="51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3AD0-B19F-4EF7-9713-194DF02D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8" descr="A picture containing wall, indoor&#10;&#10;Description generated with very high confidence">
            <a:extLst>
              <a:ext uri="{FF2B5EF4-FFF2-40B4-BE49-F238E27FC236}">
                <a16:creationId xmlns:a16="http://schemas.microsoft.com/office/drawing/2014/main" id="{33B207FC-FAB7-4019-97CD-662DFCADF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885825"/>
            <a:ext cx="8218260" cy="54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2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704D-0497-4B21-ABFE-D7C6D665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0F5480-3E01-46A9-B0C7-B972D6244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625"/>
            <a:ext cx="8308522" cy="43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CC2BE2-39F0-4154-B015-782F2F969F5E}"/>
              </a:ext>
            </a:extLst>
          </p:cNvPr>
          <p:cNvSpPr txBox="1"/>
          <p:nvPr/>
        </p:nvSpPr>
        <p:spPr>
          <a:xfrm>
            <a:off x="477520" y="1984901"/>
            <a:ext cx="10251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-   Χρειάζεται να ξέρω μαθηματικά ?</a:t>
            </a:r>
          </a:p>
          <a:p>
            <a:pPr marL="285750" indent="-285750">
              <a:buFontTx/>
              <a:buChar char="-"/>
            </a:pPr>
            <a:r>
              <a:rPr lang="el-GR" dirty="0"/>
              <a:t>Όχι αλλά θα βοηθούσε </a:t>
            </a:r>
          </a:p>
          <a:p>
            <a:pPr marL="285750" indent="-285750">
              <a:buFontTx/>
              <a:buChar char="-"/>
            </a:pPr>
            <a:endParaRPr lang="el-GR" dirty="0"/>
          </a:p>
          <a:p>
            <a:pPr marL="285750" indent="-285750">
              <a:buFontTx/>
              <a:buChar char="-"/>
            </a:pPr>
            <a:endParaRPr lang="el-GR" dirty="0"/>
          </a:p>
          <a:p>
            <a:pPr marL="285750" indent="-285750">
              <a:buFontTx/>
              <a:buChar char="-"/>
            </a:pPr>
            <a:endParaRPr lang="el-GR" dirty="0"/>
          </a:p>
          <a:p>
            <a:pPr marL="285750" indent="-285750">
              <a:buFontTx/>
              <a:buChar char="-"/>
            </a:pPr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80241-B1CE-490A-814F-641C951F4FB0}"/>
              </a:ext>
            </a:extLst>
          </p:cNvPr>
          <p:cNvSpPr txBox="1"/>
          <p:nvPr/>
        </p:nvSpPr>
        <p:spPr>
          <a:xfrm>
            <a:off x="558800" y="132080"/>
            <a:ext cx="990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/>
              <a:t>Ορισμός</a:t>
            </a:r>
            <a:r>
              <a:rPr lang="el-GR" sz="2400" b="1" dirty="0"/>
              <a:t>  </a:t>
            </a:r>
          </a:p>
          <a:p>
            <a:endParaRPr lang="el-GR" dirty="0"/>
          </a:p>
          <a:p>
            <a:r>
              <a:rPr lang="el-GR" dirty="0"/>
              <a:t>Το </a:t>
            </a:r>
            <a:r>
              <a:rPr lang="en-US" dirty="0"/>
              <a:t>algorithmic trading</a:t>
            </a:r>
            <a:r>
              <a:rPr lang="el-GR" dirty="0"/>
              <a:t> είναι ένα σύστημα το οποίο χρησιμοποιεί σύνθετα μαθηματικά μοντέλα για να παίρνει γρήγορες αποφάσεις και να πραγματοποιεί συναλλαγές σε χρηματιστηριακές αγορές.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96F46-9CC0-4042-9A1F-5C6E720258DD}"/>
              </a:ext>
            </a:extLst>
          </p:cNvPr>
          <p:cNvSpPr txBox="1"/>
          <p:nvPr/>
        </p:nvSpPr>
        <p:spPr>
          <a:xfrm>
            <a:off x="477520" y="2767549"/>
            <a:ext cx="1006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dirty="0"/>
              <a:t>Στατιστική ?</a:t>
            </a:r>
          </a:p>
          <a:p>
            <a:pPr marL="285750" indent="-285750">
              <a:buFontTx/>
              <a:buChar char="-"/>
            </a:pPr>
            <a:r>
              <a:rPr lang="el-GR" dirty="0"/>
              <a:t>Οι γνώσεις του Λυκείου επαρκούν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084C6-0C3E-408B-80FF-A7FAF83C39D9}"/>
              </a:ext>
            </a:extLst>
          </p:cNvPr>
          <p:cNvSpPr txBox="1"/>
          <p:nvPr/>
        </p:nvSpPr>
        <p:spPr>
          <a:xfrm>
            <a:off x="477520" y="3659703"/>
            <a:ext cx="1052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dirty="0"/>
              <a:t>Χρειάζεται να έχω εξειδικευμένες γνώσεις αλγορίθμων ?</a:t>
            </a:r>
          </a:p>
          <a:p>
            <a:pPr marL="285750" indent="-285750">
              <a:buFontTx/>
              <a:buChar char="-"/>
            </a:pPr>
            <a:r>
              <a:rPr lang="el-GR" dirty="0"/>
              <a:t>Για να μπορείς να αντιληφθείς το </a:t>
            </a:r>
            <a:r>
              <a:rPr lang="en-US" dirty="0"/>
              <a:t>algorithmic trading,</a:t>
            </a:r>
            <a:r>
              <a:rPr lang="el-GR" dirty="0"/>
              <a:t> ξεκάθαρα όχι. Αλλά για να    σχεδιαστεί ο αλγόριθμος είναι απαραίτητο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F1E9A-5F8A-4FE4-A72A-158A0179CAED}"/>
              </a:ext>
            </a:extLst>
          </p:cNvPr>
          <p:cNvSpPr txBox="1"/>
          <p:nvPr/>
        </p:nvSpPr>
        <p:spPr>
          <a:xfrm>
            <a:off x="477520" y="4929703"/>
            <a:ext cx="1025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dirty="0"/>
              <a:t>Μπορεί ο αλγόριθμος να πάει λάθος ?</a:t>
            </a:r>
          </a:p>
          <a:p>
            <a:pPr marL="285750" indent="-285750">
              <a:buFontTx/>
              <a:buChar char="-"/>
            </a:pPr>
            <a:r>
              <a:rPr lang="el-GR" dirty="0"/>
              <a:t>Υπάρχουν ελάχιστες πιθανότητες αν είναι σχεδιασμένος ορθά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8A177-312B-454F-9358-842B66EE343C}"/>
              </a:ext>
            </a:extLst>
          </p:cNvPr>
          <p:cNvSpPr txBox="1"/>
          <p:nvPr/>
        </p:nvSpPr>
        <p:spPr>
          <a:xfrm>
            <a:off x="477520" y="5922704"/>
            <a:ext cx="1180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dirty="0"/>
              <a:t>Θα γίνονται συναλλαγές κάθε μέρα ?</a:t>
            </a:r>
          </a:p>
          <a:p>
            <a:pPr marL="285750" indent="-285750">
              <a:buFontTx/>
              <a:buChar char="-"/>
            </a:pPr>
            <a:r>
              <a:rPr lang="el-GR" dirty="0"/>
              <a:t>Θα γίνονται μόνο όταν υπάρχουν οι κατάλληλες </a:t>
            </a:r>
            <a:r>
              <a:rPr lang="el-GR" dirty="0" err="1"/>
              <a:t>προυποθέσεις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77186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67B783-C533-4159-A083-3C6F108D4580}"/>
              </a:ext>
            </a:extLst>
          </p:cNvPr>
          <p:cNvSpPr txBox="1"/>
          <p:nvPr/>
        </p:nvSpPr>
        <p:spPr>
          <a:xfrm>
            <a:off x="508000" y="274320"/>
            <a:ext cx="1140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/>
              <a:t>Ιστορία</a:t>
            </a:r>
          </a:p>
          <a:p>
            <a:endParaRPr lang="el-GR" sz="2400" b="1" u="sng" dirty="0"/>
          </a:p>
          <a:p>
            <a:r>
              <a:rPr lang="el-GR" sz="2400" dirty="0"/>
              <a:t>Όλα ξεκίνησαν το 1990…    0,0625 $ </a:t>
            </a:r>
            <a:r>
              <a:rPr lang="el-GR" sz="2400" dirty="0">
                <a:sym typeface="Wingdings" panose="05000000000000000000" pitchFamily="2" charset="2"/>
              </a:rPr>
              <a:t> 0,01 $</a:t>
            </a:r>
            <a:r>
              <a:rPr lang="el-GR" dirty="0"/>
              <a:t> </a:t>
            </a:r>
          </a:p>
        </p:txBody>
      </p:sp>
      <p:pic>
        <p:nvPicPr>
          <p:cNvPr id="6" name="Εικόνα 5" descr="Εικόνα που περιέχει στιγμιότυπο οθόνης&#10;&#10;Η περιγραφή δημιουργήθηκε με υψηλή αξιοπιστία">
            <a:extLst>
              <a:ext uri="{FF2B5EF4-FFF2-40B4-BE49-F238E27FC236}">
                <a16:creationId xmlns:a16="http://schemas.microsoft.com/office/drawing/2014/main" id="{A4143FCA-EDE3-46FD-997E-B4854F13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1982470"/>
            <a:ext cx="7620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7E4F5F-47B0-42A5-93E8-F0E0E43357DB}"/>
              </a:ext>
            </a:extLst>
          </p:cNvPr>
          <p:cNvSpPr txBox="1"/>
          <p:nvPr/>
        </p:nvSpPr>
        <p:spPr>
          <a:xfrm>
            <a:off x="619760" y="254000"/>
            <a:ext cx="1023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 err="1"/>
              <a:t>Ποιοί</a:t>
            </a:r>
            <a:r>
              <a:rPr lang="el-GR" sz="2400" b="1" u="sng" dirty="0"/>
              <a:t> το χρησιμοποιούνε ?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51477474-6EE6-4ECD-8C22-EFBAFEFB8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29" y="484832"/>
            <a:ext cx="3751181" cy="3098801"/>
          </a:xfrm>
          <a:prstGeom prst="rect">
            <a:avLst/>
          </a:prstGeom>
        </p:spPr>
      </p:pic>
      <p:pic>
        <p:nvPicPr>
          <p:cNvPr id="8" name="Εικόνα 7" descr="Εικόνα που περιέχει κτίριο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D1BAC0AC-4104-4B7B-9927-D70DABB7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4" y="2448559"/>
            <a:ext cx="5556167" cy="36271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C8D1D8-EBB0-49CF-9045-833FBBA4A07E}"/>
              </a:ext>
            </a:extLst>
          </p:cNvPr>
          <p:cNvSpPr txBox="1"/>
          <p:nvPr/>
        </p:nvSpPr>
        <p:spPr>
          <a:xfrm>
            <a:off x="619760" y="1036319"/>
            <a:ext cx="854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Χρηματιστές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Επενδυτικές εταιρείες  </a:t>
            </a:r>
          </a:p>
        </p:txBody>
      </p:sp>
    </p:spTree>
    <p:extLst>
      <p:ext uri="{BB962C8B-B14F-4D97-AF65-F5344CB8AC3E}">
        <p14:creationId xmlns:p14="http://schemas.microsoft.com/office/powerpoint/2010/main" val="143680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89A246-B3FC-4DE6-BD65-458545DA269B}"/>
              </a:ext>
            </a:extLst>
          </p:cNvPr>
          <p:cNvSpPr txBox="1"/>
          <p:nvPr/>
        </p:nvSpPr>
        <p:spPr>
          <a:xfrm>
            <a:off x="522764" y="21051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/>
              <a:t>Στρατηγικές </a:t>
            </a:r>
            <a:r>
              <a:rPr lang="en-US" sz="2400" b="1" u="sng" dirty="0" err="1"/>
              <a:t>algo</a:t>
            </a:r>
            <a:r>
              <a:rPr lang="en-US" sz="2400" b="1" u="sng" dirty="0"/>
              <a:t>-trading</a:t>
            </a:r>
            <a:endParaRPr lang="el-GR" sz="2400" b="1" u="sng" dirty="0"/>
          </a:p>
        </p:txBody>
      </p:sp>
      <p:pic>
        <p:nvPicPr>
          <p:cNvPr id="6" name="Εικόνα 5" descr="Εικόνα που περιέχει αντικείμενο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C2E50160-E083-4160-9F37-F6799672A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64" y="527897"/>
            <a:ext cx="4082017" cy="1902768"/>
          </a:xfrm>
          <a:prstGeom prst="rect">
            <a:avLst/>
          </a:prstGeom>
        </p:spPr>
      </p:pic>
      <p:pic>
        <p:nvPicPr>
          <p:cNvPr id="8" name="Εικόνα 7" descr="Εικόνα που περιέχει ηλεκτρονικές συσκευές, πληκτρολόγιο&#10;&#10;Η περιγραφή δημιουργήθηκε με πολύ υψηλή αξιοπιστία">
            <a:extLst>
              <a:ext uri="{FF2B5EF4-FFF2-40B4-BE49-F238E27FC236}">
                <a16:creationId xmlns:a16="http://schemas.microsoft.com/office/drawing/2014/main" id="{5A628DF6-867C-40A2-AA75-E7D29BEC5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99" y="3208136"/>
            <a:ext cx="5170289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30C49-1894-4748-AE24-7C41EEE765E5}"/>
              </a:ext>
            </a:extLst>
          </p:cNvPr>
          <p:cNvSpPr txBox="1"/>
          <p:nvPr/>
        </p:nvSpPr>
        <p:spPr>
          <a:xfrm>
            <a:off x="522764" y="1107226"/>
            <a:ext cx="6680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1η) </a:t>
            </a:r>
            <a:r>
              <a:rPr lang="en-US" sz="2000" b="1" dirty="0"/>
              <a:t>Arbitrage</a:t>
            </a:r>
          </a:p>
          <a:p>
            <a:pPr marL="457200" indent="-457200">
              <a:buAutoNum type="arabicParenR"/>
            </a:pPr>
            <a:endParaRPr lang="en-US" sz="2000" b="1" dirty="0"/>
          </a:p>
          <a:p>
            <a:r>
              <a:rPr lang="el-GR" sz="2000" dirty="0"/>
              <a:t>Τακτική μεγάλου ρίσκου με μεγάλο περιθώριο κέρδους. </a:t>
            </a:r>
          </a:p>
        </p:txBody>
      </p:sp>
    </p:spTree>
    <p:extLst>
      <p:ext uri="{BB962C8B-B14F-4D97-AF65-F5344CB8AC3E}">
        <p14:creationId xmlns:p14="http://schemas.microsoft.com/office/powerpoint/2010/main" val="27889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27BCE5-4810-4201-BF2C-792335A3809B}"/>
              </a:ext>
            </a:extLst>
          </p:cNvPr>
          <p:cNvSpPr txBox="1"/>
          <p:nvPr/>
        </p:nvSpPr>
        <p:spPr>
          <a:xfrm>
            <a:off x="294640" y="241498"/>
            <a:ext cx="7061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2</a:t>
            </a:r>
            <a:r>
              <a:rPr lang="el-GR" sz="2000" b="1" baseline="30000" dirty="0"/>
              <a:t>η</a:t>
            </a:r>
            <a:r>
              <a:rPr lang="el-GR" sz="2000" b="1" dirty="0"/>
              <a:t>) </a:t>
            </a:r>
            <a:r>
              <a:rPr lang="en-US" sz="2000" b="1" dirty="0"/>
              <a:t>Momentum based strategy</a:t>
            </a:r>
            <a:endParaRPr lang="el-GR" sz="2000" b="1" dirty="0"/>
          </a:p>
          <a:p>
            <a:endParaRPr lang="el-GR" sz="2000" b="1" dirty="0"/>
          </a:p>
          <a:p>
            <a:r>
              <a:rPr lang="el-GR" sz="2000" dirty="0"/>
              <a:t>Ακολουθούμε την τάση της εποχής ?</a:t>
            </a:r>
          </a:p>
          <a:p>
            <a:r>
              <a:rPr lang="en-US" dirty="0"/>
              <a:t> </a:t>
            </a:r>
            <a:endParaRPr lang="el-GR" dirty="0"/>
          </a:p>
        </p:txBody>
      </p:sp>
      <p:sp>
        <p:nvSpPr>
          <p:cNvPr id="5" name="Βέλος: Κάτω 4">
            <a:extLst>
              <a:ext uri="{FF2B5EF4-FFF2-40B4-BE49-F238E27FC236}">
                <a16:creationId xmlns:a16="http://schemas.microsoft.com/office/drawing/2014/main" id="{43B56B2F-C44F-40D9-9E2A-9ACC0ED70050}"/>
              </a:ext>
            </a:extLst>
          </p:cNvPr>
          <p:cNvSpPr/>
          <p:nvPr/>
        </p:nvSpPr>
        <p:spPr>
          <a:xfrm>
            <a:off x="2560320" y="1534160"/>
            <a:ext cx="1422400" cy="11684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8DD9D-46D1-49C1-B8E6-65CE987A23B7}"/>
              </a:ext>
            </a:extLst>
          </p:cNvPr>
          <p:cNvSpPr txBox="1"/>
          <p:nvPr/>
        </p:nvSpPr>
        <p:spPr>
          <a:xfrm>
            <a:off x="294640" y="2826822"/>
            <a:ext cx="610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Τα στατιστικά στοιχεία μας δίνουν τη απάντηση </a:t>
            </a:r>
          </a:p>
        </p:txBody>
      </p:sp>
      <p:pic>
        <p:nvPicPr>
          <p:cNvPr id="8" name="Εικόνα 7" descr="Εικόνα που περιέχει τοίχος&#10;&#10;Η περιγραφή δημιουργήθηκε με υψηλή αξιοπιστία">
            <a:extLst>
              <a:ext uri="{FF2B5EF4-FFF2-40B4-BE49-F238E27FC236}">
                <a16:creationId xmlns:a16="http://schemas.microsoft.com/office/drawing/2014/main" id="{85688913-7EC3-414C-99C4-63E20FF3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" y="3501630"/>
            <a:ext cx="5219700" cy="213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2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A7A399-4075-4F83-8FBB-8DFB0E98451F}"/>
              </a:ext>
            </a:extLst>
          </p:cNvPr>
          <p:cNvSpPr txBox="1"/>
          <p:nvPr/>
        </p:nvSpPr>
        <p:spPr>
          <a:xfrm>
            <a:off x="406400" y="223520"/>
            <a:ext cx="779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u="sng" dirty="0"/>
              <a:t>Πλεονεκτήματα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60AEF-50B8-4595-BD9A-BB7FA57D5A0B}"/>
              </a:ext>
            </a:extLst>
          </p:cNvPr>
          <p:cNvSpPr txBox="1"/>
          <p:nvPr/>
        </p:nvSpPr>
        <p:spPr>
          <a:xfrm>
            <a:off x="406400" y="883920"/>
            <a:ext cx="11033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Backtest – </a:t>
            </a:r>
            <a:r>
              <a:rPr lang="el-GR" dirty="0"/>
              <a:t>Δυνατότητα ελέγχου με βάση το παρελθόν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Ακρίβεια – περιορισμός  ανθρώπινων λαθών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l-GR" dirty="0"/>
              <a:t>Εξοικονόμηση χρόνου - μειώνεται δραματικά η παρακολούθηση του </a:t>
            </a:r>
            <a:r>
              <a:rPr lang="en-US" dirty="0"/>
              <a:t>financial market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r>
              <a:rPr lang="el-GR" dirty="0"/>
              <a:t> </a:t>
            </a:r>
          </a:p>
          <a:p>
            <a:endParaRPr lang="el-GR" dirty="0"/>
          </a:p>
          <a:p>
            <a:endParaRPr lang="el-GR" dirty="0"/>
          </a:p>
        </p:txBody>
      </p:sp>
      <p:pic>
        <p:nvPicPr>
          <p:cNvPr id="9" name="Εικόνα 8" descr="Εικόνα που περιέχει χάρτης, κείμενο&#10;&#10;Η περιγραφή δημιουργήθηκε με υψηλή αξιοπιστία">
            <a:extLst>
              <a:ext uri="{FF2B5EF4-FFF2-40B4-BE49-F238E27FC236}">
                <a16:creationId xmlns:a16="http://schemas.microsoft.com/office/drawing/2014/main" id="{68177EBE-AF5F-4B7A-9454-C4C99123B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4" y="2631440"/>
            <a:ext cx="9826446" cy="37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B730B7-C04C-4B0B-8F52-F5C9335C0017}"/>
              </a:ext>
            </a:extLst>
          </p:cNvPr>
          <p:cNvSpPr txBox="1"/>
          <p:nvPr/>
        </p:nvSpPr>
        <p:spPr>
          <a:xfrm>
            <a:off x="386080" y="680720"/>
            <a:ext cx="929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</a:t>
            </a:r>
            <a:r>
              <a:rPr lang="el-GR" dirty="0"/>
              <a:t>Αποφυγή λαθών λόγω συναισθηματικής παρόρμησης</a:t>
            </a:r>
          </a:p>
          <a:p>
            <a:endParaRPr lang="el-GR" dirty="0"/>
          </a:p>
          <a:p>
            <a:r>
              <a:rPr lang="el-GR" dirty="0"/>
              <a:t>5) Το 80% - 90% των </a:t>
            </a:r>
            <a:r>
              <a:rPr lang="en-US" dirty="0"/>
              <a:t>trader </a:t>
            </a:r>
            <a:r>
              <a:rPr lang="el-GR" dirty="0"/>
              <a:t>αποτυγχάνουν πλέον </a:t>
            </a:r>
          </a:p>
          <a:p>
            <a:endParaRPr lang="el-GR" dirty="0"/>
          </a:p>
          <a:p>
            <a:r>
              <a:rPr lang="el-GR" dirty="0"/>
              <a:t>6) Μας επιτρέπει να εξετάσουμε πολλά δεδομένα συνδυαστικά</a:t>
            </a:r>
          </a:p>
          <a:p>
            <a:endParaRPr lang="el-GR" dirty="0"/>
          </a:p>
          <a:p>
            <a:r>
              <a:rPr lang="el-GR" dirty="0"/>
              <a:t>7) Μη οικονομική επιβάρυνση η δημιουργία αλγορίθμου</a:t>
            </a:r>
          </a:p>
          <a:p>
            <a:endParaRPr lang="el-GR" dirty="0"/>
          </a:p>
          <a:p>
            <a:r>
              <a:rPr lang="el-GR" dirty="0"/>
              <a:t>Τρανό παράδειγμα των παραπάνω πλεονεκτημάτων αποτελεί η εταιρεία </a:t>
            </a:r>
            <a:r>
              <a:rPr lang="en-US" dirty="0" err="1"/>
              <a:t>Virtu</a:t>
            </a:r>
            <a:r>
              <a:rPr lang="en-US" dirty="0"/>
              <a:t> Financial, </a:t>
            </a:r>
            <a:r>
              <a:rPr lang="el-GR" dirty="0"/>
              <a:t>που το 2014  ανακοίνωσε ότι σε διάστημα 5 ετών έβγαλε κέρδος τις 1277 μέρες από συνολικά 1278 που έκανε συναλλαγές.</a:t>
            </a:r>
          </a:p>
        </p:txBody>
      </p:sp>
      <p:pic>
        <p:nvPicPr>
          <p:cNvPr id="1026" name="Picture 2" descr="Αποτέλεσμα εικόνας για virtu financial">
            <a:extLst>
              <a:ext uri="{FF2B5EF4-FFF2-40B4-BE49-F238E27FC236}">
                <a16:creationId xmlns:a16="http://schemas.microsoft.com/office/drawing/2014/main" id="{DD8E72D6-3302-461A-9FC7-BABE6FA1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20" y="4059318"/>
            <a:ext cx="3304540" cy="220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39387"/>
      </p:ext>
    </p:extLst>
  </p:cSld>
  <p:clrMapOvr>
    <a:masterClrMapping/>
  </p:clrMapOvr>
</p:sld>
</file>

<file path=ppt/theme/theme1.xml><?xml version="1.0" encoding="utf-8"?>
<a:theme xmlns:a="http://schemas.openxmlformats.org/drawingml/2006/main" name="Κομμάτι">
  <a:themeElements>
    <a:clrScheme name="Κομμάτ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Κομμάτ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Κομμάτ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</TotalTime>
  <Words>328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Κομμάτι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Dimitris Klitorakis</dc:creator>
  <cp:lastModifiedBy>Dimitris Klitorakis</cp:lastModifiedBy>
  <cp:revision>89</cp:revision>
  <dcterms:created xsi:type="dcterms:W3CDTF">2018-03-03T10:22:58Z</dcterms:created>
  <dcterms:modified xsi:type="dcterms:W3CDTF">2018-03-03T15:33:19Z</dcterms:modified>
</cp:coreProperties>
</file>