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8" r:id="rId9"/>
    <p:sldId id="269" r:id="rId10"/>
    <p:sldId id="271" r:id="rId11"/>
    <p:sldId id="273" r:id="rId12"/>
    <p:sldId id="263" r:id="rId13"/>
    <p:sldId id="265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332" autoAdjust="0"/>
  </p:normalViewPr>
  <p:slideViewPr>
    <p:cSldViewPr>
      <p:cViewPr varScale="1">
        <p:scale>
          <a:sx n="85" d="100"/>
          <a:sy n="85" d="100"/>
        </p:scale>
        <p:origin x="-171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06778-789C-4292-AC32-2710996982C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6637D-6147-4082-ADBE-44EA0361B7D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Funkcj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l.wikipedia.org/wiki/Szereg_Taylor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Powiedzieć o tym po co rozwiązywać</a:t>
            </a:r>
            <a:r>
              <a:rPr lang="pl-PL" baseline="0" dirty="0" smtClean="0"/>
              <a:t> ten problem. Jakie są jego warianty, komplikacje (</a:t>
            </a:r>
            <a:r>
              <a:rPr lang="pl-PL" baseline="0" dirty="0" err="1" smtClean="0"/>
              <a:t>relatywistyka</a:t>
            </a:r>
            <a:r>
              <a:rPr lang="pl-PL" baseline="0" dirty="0" smtClean="0"/>
              <a:t>, ruch gwiazd, ruch gwiazd w gromadach kulistych…)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637D-6147-4082-ADBE-44EA0361B7D6}" type="slidenum">
              <a:rPr lang="pl-PL" smtClean="0"/>
              <a:pPr/>
              <a:t>2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Funkcja analityczna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na zbiorze </a:t>
            </a:r>
            <a:r>
              <a:rPr lang="pl-PL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- 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Funkcja"/>
              </a:rPr>
              <a:t>funkcja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dająca się rozwinąć w </a:t>
            </a:r>
            <a:r>
              <a:rPr lang="pl-PL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Szereg Taylora"/>
              </a:rPr>
              <a:t>szereg Taylora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w otoczeniu każdego punktu należącego do </a:t>
            </a:r>
            <a:r>
              <a:rPr lang="pl-PL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l-PL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6637D-6147-4082-ADBE-44EA0361B7D6}" type="slidenum">
              <a:rPr lang="pl-PL" smtClean="0"/>
              <a:pPr/>
              <a:t>6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2018-01-16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 descr="solar syste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323528" y="112474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200" dirty="0" smtClean="0">
                <a:solidFill>
                  <a:schemeClr val="accent6">
                    <a:lumMod val="75000"/>
                  </a:schemeClr>
                </a:solidFill>
              </a:rPr>
              <a:t>ZAGADNIENIE</a:t>
            </a:r>
          </a:p>
          <a:p>
            <a:pPr algn="ctr"/>
            <a:r>
              <a:rPr lang="pl-PL" sz="7200" i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pl-PL" sz="7200" dirty="0" err="1" smtClean="0">
                <a:solidFill>
                  <a:schemeClr val="accent6">
                    <a:lumMod val="75000"/>
                  </a:schemeClr>
                </a:solidFill>
              </a:rPr>
              <a:t>-CIAŁ</a:t>
            </a:r>
            <a:endParaRPr lang="pl-PL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3347864" y="4293096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 smtClean="0">
                <a:solidFill>
                  <a:schemeClr val="accent6">
                    <a:lumMod val="75000"/>
                  </a:schemeClr>
                </a:solidFill>
              </a:rPr>
              <a:t>Andrzej Odziemkowski</a:t>
            </a:r>
            <a:endParaRPr lang="pl-P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3311860" y="6165304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>
                <a:solidFill>
                  <a:schemeClr val="accent6">
                    <a:lumMod val="75000"/>
                  </a:schemeClr>
                </a:solidFill>
              </a:rPr>
              <a:t>Mechanika Lotu 2018</a:t>
            </a:r>
            <a:endParaRPr lang="pl-PL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Particle</a:t>
            </a:r>
            <a:r>
              <a:rPr lang="pl-PL" sz="3600" dirty="0" smtClean="0"/>
              <a:t> </a:t>
            </a:r>
            <a:r>
              <a:rPr lang="pl-PL" sz="3600" dirty="0" err="1" smtClean="0"/>
              <a:t>mesh</a:t>
            </a:r>
            <a:r>
              <a:rPr lang="pl-PL" sz="3600" dirty="0" smtClean="0"/>
              <a:t> </a:t>
            </a:r>
            <a:r>
              <a:rPr lang="pl-PL" sz="3600" dirty="0" err="1" smtClean="0"/>
              <a:t>method</a:t>
            </a: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908720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to polega na dyskretyzacji obszaru na siatce. Zakłada się, że cząsteczki są rozdzielone pomiędzy bliskie im komórki siatki.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Potencjał obliczany jest z równania </a:t>
            </a:r>
            <a:r>
              <a:rPr lang="pl-PL" dirty="0" err="1" smtClean="0"/>
              <a:t>Poisson’a</a:t>
            </a:r>
            <a:r>
              <a:rPr lang="pl-PL" dirty="0" smtClean="0"/>
              <a:t>:</a:t>
            </a:r>
          </a:p>
          <a:p>
            <a:pPr algn="just"/>
            <a:r>
              <a:rPr lang="pl-PL" dirty="0" smtClean="0"/>
              <a:t>gdzie </a:t>
            </a:r>
            <a:r>
              <a:rPr lang="pl-PL" b="1" dirty="0" smtClean="0"/>
              <a:t>G</a:t>
            </a:r>
            <a:r>
              <a:rPr lang="pl-PL" dirty="0" smtClean="0"/>
              <a:t> to stała grawitacyjna, a </a:t>
            </a:r>
            <a:r>
              <a:rPr lang="el-GR" b="1" dirty="0" smtClean="0"/>
              <a:t>ρ</a:t>
            </a:r>
            <a:r>
              <a:rPr lang="pl-PL" dirty="0" smtClean="0"/>
              <a:t> to liczba cząstek w</a:t>
            </a:r>
          </a:p>
          <a:p>
            <a:pPr algn="just"/>
            <a:r>
              <a:rPr lang="pl-PL" dirty="0" smtClean="0"/>
              <a:t>komórkach siatki. </a:t>
            </a:r>
          </a:p>
          <a:p>
            <a:pPr algn="just"/>
            <a:r>
              <a:rPr lang="pl-PL" dirty="0" smtClean="0"/>
              <a:t>Powyższe równanie jest przekształcane do domeny częstotliwościowej używając transformaty Fouriera: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Obliczone siły są przykładane do każdej z cząstek w zależności od tego w jakiej komórce siatki się znajduje oraz gdzie znajduje się sama komórka. 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Siatka może być adaptowana w zależności od gęstości cząsteczek w danych regionach. </a:t>
            </a:r>
          </a:p>
          <a:p>
            <a:pPr algn="just"/>
            <a:endParaRPr lang="pl-PL" dirty="0" smtClean="0"/>
          </a:p>
          <a:p>
            <a:pPr algn="just"/>
            <a:endParaRPr lang="pl-PL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44824"/>
            <a:ext cx="1459884" cy="3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52936"/>
            <a:ext cx="135178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az 5" descr="mesh-based-metho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7784" y="4581128"/>
            <a:ext cx="3806695" cy="2094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P</a:t>
            </a:r>
            <a:r>
              <a:rPr lang="pl-PL" sz="3600" baseline="30000" dirty="0" smtClean="0"/>
              <a:t>3</a:t>
            </a:r>
            <a:r>
              <a:rPr lang="pl-PL" sz="3600" dirty="0" smtClean="0"/>
              <a:t>M/</a:t>
            </a:r>
            <a:r>
              <a:rPr lang="pl-PL" sz="3600" dirty="0" err="1" smtClean="0"/>
              <a:t>PM-tree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endParaRPr lang="pl-PL" sz="36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52736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Są to metody hybrydowe, łączące </a:t>
            </a:r>
            <a:r>
              <a:rPr lang="pl-PL" dirty="0" err="1" smtClean="0"/>
              <a:t>particle-mesh</a:t>
            </a:r>
            <a:r>
              <a:rPr lang="pl-PL" dirty="0" smtClean="0"/>
              <a:t> z wcześniej opisanymi metodami. 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smtClean="0"/>
              <a:t>P</a:t>
            </a:r>
            <a:r>
              <a:rPr lang="pl-PL" b="1" baseline="30000" dirty="0" smtClean="0"/>
              <a:t>3</a:t>
            </a:r>
            <a:r>
              <a:rPr lang="pl-PL" b="1" dirty="0" smtClean="0"/>
              <a:t>M</a:t>
            </a:r>
            <a:r>
              <a:rPr lang="pl-PL" dirty="0" smtClean="0"/>
              <a:t> to algorytm o nazwie </a:t>
            </a:r>
            <a:r>
              <a:rPr lang="pl-PL" b="1" dirty="0" err="1" smtClean="0"/>
              <a:t>particle-particle</a:t>
            </a:r>
            <a:r>
              <a:rPr lang="pl-PL" b="1" dirty="0" smtClean="0"/>
              <a:t> </a:t>
            </a:r>
            <a:r>
              <a:rPr lang="pl-PL" b="1" dirty="0" err="1" smtClean="0"/>
              <a:t>particle</a:t>
            </a:r>
            <a:r>
              <a:rPr lang="pl-PL" b="1" dirty="0" smtClean="0"/>
              <a:t> </a:t>
            </a:r>
            <a:r>
              <a:rPr lang="pl-PL" b="1" dirty="0" err="1" smtClean="0"/>
              <a:t>mesh</a:t>
            </a:r>
            <a:r>
              <a:rPr lang="pl-PL" dirty="0" smtClean="0"/>
              <a:t>. Wykorzystuje on siatkę dla odległych cząstek, a dla cząstek bliskich metodę </a:t>
            </a:r>
            <a:r>
              <a:rPr lang="pl-PL" b="1" dirty="0" err="1" smtClean="0"/>
              <a:t>particle-particle</a:t>
            </a:r>
            <a:r>
              <a:rPr lang="pl-PL" dirty="0" smtClean="0"/>
              <a:t>, czyli tzw. bezpośrednią, ze zmienionym równaniem na potencjał grawitacyjny. Metoda ta ma problem z obliczeniem siły oddziaływań, szczególnie dla obszarów o gęstej liczbie cząstek, ze względu na niską rozdzielczość siatki w tym obszarze. </a:t>
            </a:r>
          </a:p>
          <a:p>
            <a:pPr algn="just"/>
            <a:endParaRPr lang="pl-PL" dirty="0" smtClean="0"/>
          </a:p>
          <a:p>
            <a:pPr algn="just"/>
            <a:r>
              <a:rPr lang="pl-PL" b="1" dirty="0" err="1" smtClean="0"/>
              <a:t>PM-tree</a:t>
            </a:r>
            <a:r>
              <a:rPr lang="pl-PL" dirty="0" smtClean="0"/>
              <a:t> jest algorytmem, który przy niewielkich odległościach między cząstkami stosuje metodę drzewa.</a:t>
            </a:r>
            <a:endParaRPr lang="pl-PL" b="1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1560" y="11663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Zadanie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692696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pl-PL" dirty="0" smtClean="0"/>
              <a:t>Wyprowadź układ równań opisujący zagadnienie </a:t>
            </a:r>
            <a:r>
              <a:rPr lang="pl-PL" dirty="0" err="1" smtClean="0"/>
              <a:t>n-ciał</a:t>
            </a:r>
            <a:endParaRPr lang="pl-PL" dirty="0" smtClean="0"/>
          </a:p>
          <a:p>
            <a:pPr marL="342900" indent="-342900" algn="ctr"/>
            <a:endParaRPr lang="pl-PL" dirty="0" smtClean="0"/>
          </a:p>
          <a:p>
            <a:pPr marL="342900" indent="-342900"/>
            <a:r>
              <a:rPr lang="pl-PL" dirty="0" smtClean="0"/>
              <a:t>Rozwiązanie</a:t>
            </a:r>
            <a:r>
              <a:rPr lang="pl-PL" dirty="0" smtClean="0"/>
              <a:t>:</a:t>
            </a:r>
          </a:p>
          <a:p>
            <a:pPr indent="-342900" algn="just"/>
            <a:r>
              <a:rPr lang="pl-PL" dirty="0" smtClean="0"/>
              <a:t>Załóżmy, że ciała o masach m</a:t>
            </a:r>
            <a:r>
              <a:rPr lang="pl-PL" baseline="-25000" dirty="0" smtClean="0"/>
              <a:t>1</a:t>
            </a:r>
            <a:r>
              <a:rPr lang="pl-PL" dirty="0" smtClean="0"/>
              <a:t>, </a:t>
            </a:r>
            <a:r>
              <a:rPr lang="pl-PL" dirty="0" smtClean="0"/>
              <a:t>m</a:t>
            </a:r>
            <a:r>
              <a:rPr lang="pl-PL" baseline="-25000" dirty="0" smtClean="0"/>
              <a:t>2</a:t>
            </a:r>
            <a:r>
              <a:rPr lang="pl-PL" dirty="0" smtClean="0"/>
              <a:t> … m</a:t>
            </a:r>
            <a:r>
              <a:rPr lang="pl-PL" baseline="-25000" dirty="0" smtClean="0"/>
              <a:t>i</a:t>
            </a:r>
            <a:r>
              <a:rPr lang="pl-PL" dirty="0" smtClean="0"/>
              <a:t> są </a:t>
            </a:r>
            <a:r>
              <a:rPr lang="pl-PL" dirty="0" smtClean="0"/>
              <a:t>umieszczone w przestrzeni trójwymiarowej ℝ</a:t>
            </a:r>
            <a:r>
              <a:rPr lang="pl-PL" baseline="30000" dirty="0" smtClean="0"/>
              <a:t>3</a:t>
            </a:r>
            <a:r>
              <a:rPr lang="pl-PL" dirty="0" smtClean="0"/>
              <a:t>, a układ odniesienia, w którym się znajdują jest układem inercjalnym. Ciała oddziaływają na siebie jedynie poprzez przyciąganie </a:t>
            </a:r>
            <a:r>
              <a:rPr lang="pl-PL" dirty="0" smtClean="0"/>
              <a:t>grawitacyjne.</a:t>
            </a:r>
          </a:p>
          <a:p>
            <a:pPr indent="-342900"/>
            <a:r>
              <a:rPr lang="pl-PL" dirty="0" smtClean="0"/>
              <a:t>Każde z ciał ma określony wektor położenia:</a:t>
            </a:r>
            <a:endParaRPr lang="pl-PL" dirty="0" smtClean="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251520" y="314096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Zgodnie z drugim prawem dynamiki </a:t>
            </a:r>
            <a:r>
              <a:rPr lang="pl-PL" dirty="0" err="1" smtClean="0"/>
              <a:t>Newton’a</a:t>
            </a:r>
            <a:r>
              <a:rPr lang="pl-PL" dirty="0" smtClean="0"/>
              <a:t> suma sił jest równa iloczynowi masy i przyspieszenia: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1207" y="3501008"/>
            <a:ext cx="1341586" cy="576064"/>
          </a:xfrm>
          <a:prstGeom prst="rect">
            <a:avLst/>
          </a:prstGeom>
          <a:noFill/>
        </p:spPr>
      </p:pic>
      <p:sp>
        <p:nvSpPr>
          <p:cNvPr id="23" name="pole tekstowe 22"/>
          <p:cNvSpPr txBox="1"/>
          <p:nvPr/>
        </p:nvSpPr>
        <p:spPr>
          <a:xfrm>
            <a:off x="251520" y="414908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 drugiej strony masy podlegają prawu powszechnego ciążenia, które definiuje się jako:</a:t>
            </a:r>
            <a:endParaRPr lang="pl-PL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7884" y="4509120"/>
            <a:ext cx="2088232" cy="688646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79912" y="2780928"/>
            <a:ext cx="1538535" cy="332656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73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pole tekstowe 31"/>
          <p:cNvSpPr txBox="1"/>
          <p:nvPr/>
        </p:nvSpPr>
        <p:spPr>
          <a:xfrm>
            <a:off x="251520" y="51571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Przyrównując dwa wzory opisujące siły oddziaływujące na ciała otrzymujemy układ równań różniczkowych równań ruchu tychże ciał:</a:t>
            </a:r>
          </a:p>
        </p:txBody>
      </p:sp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5163" y="5877272"/>
            <a:ext cx="2733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1613119"/>
            <a:ext cx="777686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500" dirty="0" smtClean="0"/>
              <a:t>DZIĘKUJĘ ZA UWAGĘ</a:t>
            </a:r>
            <a:endParaRPr lang="pl-PL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n-body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7936" y="1052736"/>
            <a:ext cx="4186064" cy="2016224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1547664" y="332656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Czym jest zagadnienie </a:t>
            </a:r>
            <a:r>
              <a:rPr lang="pl-PL" sz="3600" dirty="0" err="1" smtClean="0"/>
              <a:t>n-ciał</a:t>
            </a:r>
            <a:r>
              <a:rPr lang="pl-PL" sz="3600" dirty="0" smtClean="0"/>
              <a:t>?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7504" y="1124744"/>
            <a:ext cx="4896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Jest to zagadnienie polegające na</a:t>
            </a:r>
            <a:r>
              <a:rPr lang="pl-PL" b="1" dirty="0" smtClean="0"/>
              <a:t> </a:t>
            </a:r>
            <a:r>
              <a:rPr lang="pl-PL" dirty="0" smtClean="0"/>
              <a:t>wyznaczeniu toru ruchów n ciał układu.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Znane są ich masy, prędkości i położenia początkowe.</a:t>
            </a:r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Zakłada się, że ciała poruszają się w oparciu o prawa ruchu i oddziałują zgodnie z prawem grawitacji Newtona.</a:t>
            </a:r>
          </a:p>
        </p:txBody>
      </p:sp>
      <p:sp>
        <p:nvSpPr>
          <p:cNvPr id="1026" name="AutoShape 2" descr="\vec F =G \frac{ m_1 m_2}{r^2} \vec e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0" name="Obraz 9" descr="barne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55776" y="3789040"/>
            <a:ext cx="4032448" cy="2863187"/>
          </a:xfrm>
          <a:prstGeom prst="rect">
            <a:avLst/>
          </a:prstGeom>
        </p:spPr>
      </p:pic>
      <p:pic>
        <p:nvPicPr>
          <p:cNvPr id="12" name="Obraz 11" descr="graw.jpeg"/>
          <p:cNvPicPr>
            <a:picLocks noChangeAspect="1"/>
          </p:cNvPicPr>
          <p:nvPr/>
        </p:nvPicPr>
        <p:blipFill>
          <a:blip r:embed="rId5" cstate="print"/>
          <a:srcRect l="18643" t="37263" r="22033" b="23955"/>
          <a:stretch>
            <a:fillRect/>
          </a:stretch>
        </p:blipFill>
        <p:spPr>
          <a:xfrm>
            <a:off x="5292080" y="2996952"/>
            <a:ext cx="1260074" cy="52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Two-body_Jacobi_coordinates.JPG"/>
          <p:cNvPicPr>
            <a:picLocks noChangeAspect="1"/>
          </p:cNvPicPr>
          <p:nvPr/>
        </p:nvPicPr>
        <p:blipFill>
          <a:blip r:embed="rId2" cstate="print"/>
          <a:srcRect l="6038" t="12637" r="6038" b="5744"/>
          <a:stretch>
            <a:fillRect/>
          </a:stretch>
        </p:blipFill>
        <p:spPr>
          <a:xfrm>
            <a:off x="6156176" y="764704"/>
            <a:ext cx="2658910" cy="1297181"/>
          </a:xfrm>
          <a:prstGeom prst="rect">
            <a:avLst/>
          </a:prstGeom>
        </p:spPr>
      </p:pic>
      <p:sp>
        <p:nvSpPr>
          <p:cNvPr id="2" name="pole tekstowe 1"/>
          <p:cNvSpPr txBox="1"/>
          <p:nvPr/>
        </p:nvSpPr>
        <p:spPr>
          <a:xfrm>
            <a:off x="611560" y="3326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Szczególne przypadki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1124744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Zagadnienie dwóch ciał</a:t>
            </a:r>
            <a:r>
              <a:rPr lang="pl-PL" dirty="0" smtClean="0"/>
              <a:t> - rozwiązanie trajektorii poruszania się dwóch ciał związanych oddziaływaniem grawitacyjnym; ciała poruszają się po trajektoriach będących krzywymi stożkowymi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3491880" y="4149080"/>
            <a:ext cx="475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Zagadnienie trzech ciał - </a:t>
            </a:r>
            <a:r>
              <a:rPr lang="pl-PL" dirty="0" smtClean="0"/>
              <a:t>rozwiązanie trajektorii poruszania się trzech ciał związanych oddziaływaniem grawitacyjnym; ciała poruszają się po trajektoriach będących krzywymi stożkowymi</a:t>
            </a:r>
            <a:r>
              <a:rPr lang="pl-PL" b="1" dirty="0" smtClean="0"/>
              <a:t> </a:t>
            </a:r>
            <a:endParaRPr lang="pl-PL" b="1" dirty="0"/>
          </a:p>
        </p:txBody>
      </p:sp>
      <p:pic>
        <p:nvPicPr>
          <p:cNvPr id="7" name="Obraz 6" descr="Hill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3429000"/>
            <a:ext cx="2880320" cy="2891982"/>
          </a:xfrm>
          <a:prstGeom prst="rect">
            <a:avLst/>
          </a:prstGeom>
        </p:spPr>
      </p:pic>
      <p:pic>
        <p:nvPicPr>
          <p:cNvPr id="8" name="Obraz 7" descr="200px-Orbit5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1960" y="2420888"/>
            <a:ext cx="2304255" cy="1152128"/>
          </a:xfrm>
          <a:prstGeom prst="rect">
            <a:avLst/>
          </a:prstGeom>
        </p:spPr>
      </p:pic>
      <p:pic>
        <p:nvPicPr>
          <p:cNvPr id="9" name="Obraz 8" descr="Orbit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6296" y="2204864"/>
            <a:ext cx="1662545" cy="1662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11660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Forma ogólna</a:t>
            </a:r>
            <a:endParaRPr lang="pl-PL" sz="36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2085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255" y="4509120"/>
            <a:ext cx="3419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ole tekstowe 4"/>
          <p:cNvSpPr txBox="1"/>
          <p:nvPr/>
        </p:nvSpPr>
        <p:spPr>
          <a:xfrm>
            <a:off x="4067944" y="1052736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l-PL" dirty="0" smtClean="0"/>
              <a:t> inercjalny układ odniesienia w przestrzeni </a:t>
            </a:r>
            <a:r>
              <a:rPr lang="pl-PL" b="1" dirty="0" smtClean="0"/>
              <a:t>R</a:t>
            </a:r>
            <a:r>
              <a:rPr lang="pl-PL" b="1" baseline="30000" dirty="0" smtClean="0"/>
              <a:t>3</a:t>
            </a:r>
          </a:p>
          <a:p>
            <a:pPr>
              <a:buFont typeface="Arial" pitchFamily="34" charset="0"/>
              <a:buChar char="•"/>
            </a:pPr>
            <a:r>
              <a:rPr lang="pl-PL" dirty="0" smtClean="0"/>
              <a:t> </a:t>
            </a:r>
            <a:r>
              <a:rPr lang="pl-PL" i="1" dirty="0" smtClean="0"/>
              <a:t>n</a:t>
            </a:r>
            <a:r>
              <a:rPr lang="pl-PL" dirty="0" smtClean="0"/>
              <a:t> mas punktowych </a:t>
            </a:r>
            <a:r>
              <a:rPr lang="pl-PL" i="1" dirty="0" smtClean="0"/>
              <a:t>m</a:t>
            </a:r>
            <a:r>
              <a:rPr lang="pl-PL" i="1" baseline="-25000" dirty="0" smtClean="0"/>
              <a:t>1</a:t>
            </a:r>
            <a:r>
              <a:rPr lang="pl-PL" i="1" dirty="0" smtClean="0"/>
              <a:t>, m</a:t>
            </a:r>
            <a:r>
              <a:rPr lang="pl-PL" i="1" baseline="-25000" dirty="0" smtClean="0"/>
              <a:t>2</a:t>
            </a:r>
            <a:r>
              <a:rPr lang="pl-PL" i="1" dirty="0" smtClean="0"/>
              <a:t>, …, n</a:t>
            </a:r>
          </a:p>
          <a:p>
            <a:pPr>
              <a:buFont typeface="Arial" pitchFamily="34" charset="0"/>
              <a:buChar char="•"/>
            </a:pPr>
            <a:r>
              <a:rPr lang="pl-PL" i="1" dirty="0" smtClean="0"/>
              <a:t> </a:t>
            </a:r>
            <a:r>
              <a:rPr lang="pl-PL" dirty="0" smtClean="0"/>
              <a:t>oddziaływanie grawitacyjne między nimi</a:t>
            </a:r>
          </a:p>
          <a:p>
            <a:pPr>
              <a:buFont typeface="Arial" pitchFamily="34" charset="0"/>
              <a:buChar char="•"/>
            </a:pPr>
            <a:r>
              <a:rPr lang="pl-PL" i="1" dirty="0" smtClean="0"/>
              <a:t> </a:t>
            </a:r>
            <a:r>
              <a:rPr lang="pl-PL" dirty="0" smtClean="0"/>
              <a:t>każda masa ma wektor pozycji </a:t>
            </a:r>
            <a:r>
              <a:rPr lang="pl-PL" b="1" i="1" dirty="0" smtClean="0"/>
              <a:t>q</a:t>
            </a:r>
            <a:r>
              <a:rPr lang="pl-PL" b="1" i="1" baseline="-25000" dirty="0" smtClean="0"/>
              <a:t>i</a:t>
            </a:r>
            <a:endParaRPr lang="pl-PL" b="1" i="1" baseline="-250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5536" y="90872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Prawo powszechnego ciążenia</a:t>
            </a:r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2771800" y="3861048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Przyrównując do sumy oddziaływania na masy 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807804" y="24208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Drugie prawo dynamiki Newtona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47567" y="2996952"/>
            <a:ext cx="704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trzałka w dół 9"/>
          <p:cNvSpPr/>
          <p:nvPr/>
        </p:nvSpPr>
        <p:spPr>
          <a:xfrm rot="18981819">
            <a:off x="3000275" y="1937647"/>
            <a:ext cx="288032" cy="568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trzałka w dół 10"/>
          <p:cNvSpPr/>
          <p:nvPr/>
        </p:nvSpPr>
        <p:spPr>
          <a:xfrm>
            <a:off x="4427984" y="3645024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3205" y="5949280"/>
            <a:ext cx="19335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pole tekstowe 13"/>
          <p:cNvSpPr txBox="1"/>
          <p:nvPr/>
        </p:nvSpPr>
        <p:spPr>
          <a:xfrm>
            <a:off x="3275856" y="55172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 err="1" smtClean="0"/>
              <a:t>Self-potential</a:t>
            </a:r>
            <a:r>
              <a:rPr lang="pl-PL" dirty="0" smtClean="0"/>
              <a:t> energy</a:t>
            </a:r>
            <a:endParaRPr lang="pl-PL" dirty="0"/>
          </a:p>
        </p:txBody>
      </p:sp>
      <p:sp>
        <p:nvSpPr>
          <p:cNvPr id="18" name="Strzałka w dół 17"/>
          <p:cNvSpPr/>
          <p:nvPr/>
        </p:nvSpPr>
        <p:spPr>
          <a:xfrm>
            <a:off x="4427984" y="5301208"/>
            <a:ext cx="144016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11660" y="26064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Forma ogólna</a:t>
            </a:r>
            <a:endParaRPr lang="pl-PL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340768"/>
            <a:ext cx="1136137" cy="48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pole tekstowe 15"/>
          <p:cNvSpPr txBox="1"/>
          <p:nvPr/>
        </p:nvSpPr>
        <p:spPr>
          <a:xfrm>
            <a:off x="495552" y="98072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Definiujemy pęd</a:t>
            </a:r>
            <a:endParaRPr lang="pl-PL" dirty="0"/>
          </a:p>
        </p:txBody>
      </p:sp>
      <p:sp>
        <p:nvSpPr>
          <p:cNvPr id="17" name="Strzałka w prawo 16"/>
          <p:cNvSpPr/>
          <p:nvPr/>
        </p:nvSpPr>
        <p:spPr>
          <a:xfrm>
            <a:off x="2771800" y="1268760"/>
            <a:ext cx="57606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340768"/>
            <a:ext cx="24765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ole tekstowe 19"/>
          <p:cNvSpPr txBox="1"/>
          <p:nvPr/>
        </p:nvSpPr>
        <p:spPr>
          <a:xfrm>
            <a:off x="3563888" y="98072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Równania </a:t>
            </a:r>
            <a:r>
              <a:rPr lang="pl-PL" dirty="0" err="1" smtClean="0"/>
              <a:t>Hamilton’a</a:t>
            </a:r>
            <a:endParaRPr lang="pl-PL" dirty="0"/>
          </a:p>
        </p:txBody>
      </p:sp>
      <p:sp>
        <p:nvSpPr>
          <p:cNvPr id="21" name="pole tekstowe 20"/>
          <p:cNvSpPr txBox="1"/>
          <p:nvPr/>
        </p:nvSpPr>
        <p:spPr>
          <a:xfrm>
            <a:off x="7236296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gdzie:</a:t>
            </a:r>
            <a:endParaRPr lang="pl-PL" dirty="0"/>
          </a:p>
        </p:txBody>
      </p:sp>
      <p:sp>
        <p:nvSpPr>
          <p:cNvPr id="22" name="pole tekstowe 21"/>
          <p:cNvSpPr txBox="1"/>
          <p:nvPr/>
        </p:nvSpPr>
        <p:spPr>
          <a:xfrm>
            <a:off x="6804248" y="1124744"/>
            <a:ext cx="23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Hamiltonian układu</a:t>
            </a:r>
            <a:endParaRPr lang="pl-P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1412776"/>
            <a:ext cx="1224137" cy="31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 l="9483"/>
          <a:stretch>
            <a:fillRect/>
          </a:stretch>
        </p:blipFill>
        <p:spPr bwMode="auto">
          <a:xfrm>
            <a:off x="7308304" y="2348880"/>
            <a:ext cx="118117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 l="16240" r="2707"/>
          <a:stretch>
            <a:fillRect/>
          </a:stretch>
        </p:blipFill>
        <p:spPr bwMode="auto">
          <a:xfrm>
            <a:off x="971600" y="2492896"/>
            <a:ext cx="123523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2276872"/>
            <a:ext cx="1285197" cy="349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39952" y="4149080"/>
            <a:ext cx="13049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pole tekstowe 30"/>
          <p:cNvSpPr txBox="1"/>
          <p:nvPr/>
        </p:nvSpPr>
        <p:spPr>
          <a:xfrm>
            <a:off x="611560" y="21328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pozycja środka masy</a:t>
            </a:r>
            <a:endParaRPr lang="pl-PL" dirty="0"/>
          </a:p>
        </p:txBody>
      </p:sp>
      <p:sp>
        <p:nvSpPr>
          <p:cNvPr id="32" name="Strzałka w lewo 31"/>
          <p:cNvSpPr/>
          <p:nvPr/>
        </p:nvSpPr>
        <p:spPr>
          <a:xfrm>
            <a:off x="6372200" y="1196752"/>
            <a:ext cx="432048" cy="144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pole tekstowe 32"/>
          <p:cNvSpPr txBox="1"/>
          <p:nvPr/>
        </p:nvSpPr>
        <p:spPr>
          <a:xfrm>
            <a:off x="7308304" y="1988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energia kin.</a:t>
            </a:r>
            <a:endParaRPr lang="pl-PL" dirty="0"/>
          </a:p>
        </p:txBody>
      </p:sp>
      <p:sp>
        <p:nvSpPr>
          <p:cNvPr id="34" name="Strzałka w górę 33"/>
          <p:cNvSpPr/>
          <p:nvPr/>
        </p:nvSpPr>
        <p:spPr>
          <a:xfrm>
            <a:off x="7740352" y="1772816"/>
            <a:ext cx="144016" cy="2160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Strzałka w prawo 34"/>
          <p:cNvSpPr/>
          <p:nvPr/>
        </p:nvSpPr>
        <p:spPr>
          <a:xfrm>
            <a:off x="3203848" y="2420888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ole tekstowe 35"/>
          <p:cNvSpPr txBox="1"/>
          <p:nvPr/>
        </p:nvSpPr>
        <p:spPr>
          <a:xfrm>
            <a:off x="3851920" y="263691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gdzie:</a:t>
            </a:r>
          </a:p>
          <a:p>
            <a:r>
              <a:rPr lang="pl-PL" i="1" dirty="0" smtClean="0"/>
              <a:t>L</a:t>
            </a:r>
            <a:r>
              <a:rPr lang="pl-PL" i="1" baseline="-25000" dirty="0" smtClean="0"/>
              <a:t>0</a:t>
            </a:r>
            <a:r>
              <a:rPr lang="pl-PL" i="1" baseline="-10000" dirty="0" smtClean="0"/>
              <a:t>*</a:t>
            </a:r>
            <a:r>
              <a:rPr lang="pl-PL" i="1" dirty="0" smtClean="0"/>
              <a:t>t</a:t>
            </a:r>
            <a:r>
              <a:rPr lang="pl-PL" dirty="0" smtClean="0"/>
              <a:t> to prędkość</a:t>
            </a:r>
          </a:p>
          <a:p>
            <a:r>
              <a:rPr lang="pl-PL" dirty="0" smtClean="0"/>
              <a:t>C</a:t>
            </a:r>
            <a:r>
              <a:rPr lang="pl-PL" baseline="-25000" dirty="0" smtClean="0"/>
              <a:t>0</a:t>
            </a:r>
            <a:r>
              <a:rPr lang="pl-PL" dirty="0" smtClean="0"/>
              <a:t> to początkowa pozycja</a:t>
            </a:r>
            <a:endParaRPr lang="pl-PL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3491880" y="3789040"/>
            <a:ext cx="25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moment pędu jest stały:</a:t>
            </a:r>
            <a:endParaRPr lang="pl-PL" dirty="0"/>
          </a:p>
        </p:txBody>
      </p:sp>
      <p:sp>
        <p:nvSpPr>
          <p:cNvPr id="38" name="Prostokąt 37"/>
          <p:cNvSpPr/>
          <p:nvPr/>
        </p:nvSpPr>
        <p:spPr>
          <a:xfrm>
            <a:off x="683568" y="522920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Biorąc pod uwagę wszystkie równania, każdy problem </a:t>
            </a:r>
            <a:r>
              <a:rPr lang="pl-PL" dirty="0" err="1" smtClean="0"/>
              <a:t>n-ciał</a:t>
            </a:r>
            <a:r>
              <a:rPr lang="pl-PL" dirty="0" smtClean="0"/>
              <a:t> posiada 10 równań różniczkowych opisujących ich ruch i położenie</a:t>
            </a:r>
            <a:endParaRPr lang="pl-P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11560" y="3326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Podejścia analityczne</a:t>
            </a:r>
            <a:endParaRPr lang="pl-PL" sz="3600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1520" y="1412776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b="1" dirty="0" smtClean="0"/>
              <a:t>Szereg potęgowy </a:t>
            </a:r>
            <a:r>
              <a:rPr lang="pl-PL" dirty="0" smtClean="0"/>
              <a:t>– czyli rozwiązanie zagadnienia </a:t>
            </a:r>
            <a:r>
              <a:rPr lang="pl-PL" dirty="0" err="1" smtClean="0"/>
              <a:t>n-ciał</a:t>
            </a:r>
            <a:r>
              <a:rPr lang="pl-PL" dirty="0" smtClean="0"/>
              <a:t> przy pomocy szeregu </a:t>
            </a:r>
            <a:r>
              <a:rPr lang="pl-PL" dirty="0" err="1" smtClean="0"/>
              <a:t>Taylor’a</a:t>
            </a:r>
            <a:r>
              <a:rPr lang="pl-PL" dirty="0" smtClean="0"/>
              <a:t>:</a:t>
            </a:r>
          </a:p>
          <a:p>
            <a:pPr algn="just"/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51520" y="3717032"/>
            <a:ext cx="936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Uogólnione rozwiązanie </a:t>
            </a:r>
            <a:r>
              <a:rPr lang="pl-PL" b="1" dirty="0" err="1" smtClean="0"/>
              <a:t>Sundmanna</a:t>
            </a:r>
            <a:r>
              <a:rPr lang="pl-PL" b="1" dirty="0" smtClean="0"/>
              <a:t> </a:t>
            </a:r>
            <a:r>
              <a:rPr lang="pl-PL" dirty="0" smtClean="0"/>
              <a:t>– rozszerza rozwiązanie </a:t>
            </a:r>
            <a:r>
              <a:rPr lang="pl-PL" dirty="0" err="1" smtClean="0"/>
              <a:t>Sundmanna</a:t>
            </a:r>
            <a:r>
              <a:rPr lang="pl-PL" dirty="0" smtClean="0"/>
              <a:t> dla 3-ech ciał dla pewnych założeń:</a:t>
            </a:r>
          </a:p>
          <a:p>
            <a:endParaRPr lang="pl-PL" b="1" dirty="0" smtClean="0"/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</a:t>
            </a:r>
            <a:r>
              <a:rPr lang="pl-PL" dirty="0" smtClean="0"/>
              <a:t>analityczność funkcji położenia od współrzędnych, czasowych i przestrzennych</a:t>
            </a:r>
          </a:p>
          <a:p>
            <a:pPr>
              <a:buFont typeface="Arial" pitchFamily="34" charset="0"/>
              <a:buChar char="•"/>
            </a:pPr>
            <a:r>
              <a:rPr lang="pl-PL" b="1" dirty="0" smtClean="0"/>
              <a:t> </a:t>
            </a:r>
            <a:r>
              <a:rPr lang="pl-PL" dirty="0" smtClean="0"/>
              <a:t>brak kolizji dwóch lub więcej ciał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916832"/>
            <a:ext cx="345638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pole tekstowe 6"/>
          <p:cNvSpPr txBox="1"/>
          <p:nvPr/>
        </p:nvSpPr>
        <p:spPr>
          <a:xfrm>
            <a:off x="683568" y="1988840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definicja układu różniczkowych równań ruchu:</a:t>
            </a: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683568" y="28529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zakładając 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2924944"/>
            <a:ext cx="504056" cy="2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780928"/>
            <a:ext cx="648072" cy="55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pole tekstowe 10"/>
          <p:cNvSpPr txBox="1"/>
          <p:nvPr/>
        </p:nvSpPr>
        <p:spPr>
          <a:xfrm>
            <a:off x="2555776" y="28529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oraz</a:t>
            </a:r>
            <a:endParaRPr lang="pl-PL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3995936" y="2852936"/>
            <a:ext cx="514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jako warunki początkowe, układamy szereg </a:t>
            </a:r>
            <a:r>
              <a:rPr lang="pl-PL" dirty="0" err="1" smtClean="0"/>
              <a:t>Taylor’a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Symulacja </a:t>
            </a:r>
            <a:r>
              <a:rPr lang="pl-PL" sz="3600" dirty="0" err="1" smtClean="0"/>
              <a:t>n-ciał</a:t>
            </a:r>
            <a:endParaRPr lang="pl-PL" sz="3600" dirty="0"/>
          </a:p>
        </p:txBody>
      </p:sp>
      <p:sp>
        <p:nvSpPr>
          <p:cNvPr id="3" name="Strzałka w dół 2"/>
          <p:cNvSpPr/>
          <p:nvPr/>
        </p:nvSpPr>
        <p:spPr>
          <a:xfrm rot="1918941">
            <a:off x="3001717" y="824474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trzałka w dół 3"/>
          <p:cNvSpPr/>
          <p:nvPr/>
        </p:nvSpPr>
        <p:spPr>
          <a:xfrm rot="19205369">
            <a:off x="5616771" y="819431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/>
          <p:cNvSpPr txBox="1"/>
          <p:nvPr/>
        </p:nvSpPr>
        <p:spPr>
          <a:xfrm>
            <a:off x="1403648" y="1556792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Niewiele ciał</a:t>
            </a:r>
            <a:endParaRPr lang="pl-PL" sz="20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868144" y="1484784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Wiele ciał</a:t>
            </a:r>
            <a:endParaRPr lang="pl-PL" sz="2000" b="1" dirty="0"/>
          </a:p>
        </p:txBody>
      </p:sp>
      <p:sp>
        <p:nvSpPr>
          <p:cNvPr id="7" name="Strzałka w dół 6"/>
          <p:cNvSpPr/>
          <p:nvPr/>
        </p:nvSpPr>
        <p:spPr>
          <a:xfrm rot="2515540">
            <a:off x="1846226" y="1836032"/>
            <a:ext cx="248862" cy="6622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/>
          <p:cNvSpPr txBox="1"/>
          <p:nvPr/>
        </p:nvSpPr>
        <p:spPr>
          <a:xfrm>
            <a:off x="467544" y="2420888"/>
            <a:ext cx="2376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Metody bezpośrednie/</a:t>
            </a:r>
          </a:p>
          <a:p>
            <a:pPr algn="ctr"/>
            <a:r>
              <a:rPr lang="pl-PL" sz="2000" b="1" dirty="0" smtClean="0"/>
              <a:t>cząstka-cząstka</a:t>
            </a:r>
            <a:endParaRPr lang="pl-PL" sz="2000" b="1" dirty="0"/>
          </a:p>
        </p:txBody>
      </p:sp>
      <p:sp>
        <p:nvSpPr>
          <p:cNvPr id="10" name="Strzałka w dół 9"/>
          <p:cNvSpPr/>
          <p:nvPr/>
        </p:nvSpPr>
        <p:spPr>
          <a:xfrm rot="18639553">
            <a:off x="7804052" y="1554119"/>
            <a:ext cx="248862" cy="161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ole tekstowe 10"/>
          <p:cNvSpPr txBox="1"/>
          <p:nvPr/>
        </p:nvSpPr>
        <p:spPr>
          <a:xfrm>
            <a:off x="2843808" y="3140968"/>
            <a:ext cx="122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tree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code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2" name="pole tekstowe 11"/>
          <p:cNvSpPr txBox="1"/>
          <p:nvPr/>
        </p:nvSpPr>
        <p:spPr>
          <a:xfrm>
            <a:off x="4139952" y="3068960"/>
            <a:ext cx="122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fast</a:t>
            </a:r>
            <a:r>
              <a:rPr lang="pl-PL" sz="2000" b="1" dirty="0" smtClean="0"/>
              <a:t> multipole </a:t>
            </a:r>
            <a:r>
              <a:rPr lang="pl-PL" sz="2000" b="1" dirty="0" err="1" smtClean="0"/>
              <a:t>method</a:t>
            </a:r>
            <a:endParaRPr lang="pl-PL" b="1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220072" y="3068960"/>
            <a:ext cx="1296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particle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mesh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6228184" y="3212976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P</a:t>
            </a:r>
            <a:r>
              <a:rPr lang="pl-PL" sz="2000" b="1" baseline="30000" dirty="0" smtClean="0"/>
              <a:t>3</a:t>
            </a:r>
            <a:r>
              <a:rPr lang="pl-PL" sz="2000" b="1" dirty="0" smtClean="0"/>
              <a:t>M/</a:t>
            </a:r>
            <a:r>
              <a:rPr lang="pl-PL" sz="2000" b="1" dirty="0" err="1" smtClean="0"/>
              <a:t>PM-tree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methods</a:t>
            </a:r>
            <a:endParaRPr lang="pl-PL" sz="2000" b="1" dirty="0" smtClean="0"/>
          </a:p>
        </p:txBody>
      </p:sp>
      <p:sp>
        <p:nvSpPr>
          <p:cNvPr id="15" name="pole tekstowe 14"/>
          <p:cNvSpPr txBox="1"/>
          <p:nvPr/>
        </p:nvSpPr>
        <p:spPr>
          <a:xfrm>
            <a:off x="7956376" y="2996952"/>
            <a:ext cx="11876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Mean</a:t>
            </a:r>
            <a:r>
              <a:rPr lang="pl-PL" sz="2000" b="1" dirty="0" smtClean="0"/>
              <a:t> field </a:t>
            </a:r>
            <a:r>
              <a:rPr lang="pl-PL" sz="2000" b="1" dirty="0" err="1" smtClean="0"/>
              <a:t>methods</a:t>
            </a:r>
            <a:endParaRPr lang="pl-PL" sz="2000" b="1" dirty="0"/>
          </a:p>
        </p:txBody>
      </p:sp>
      <p:sp>
        <p:nvSpPr>
          <p:cNvPr id="16" name="Strzałka w dół 15"/>
          <p:cNvSpPr/>
          <p:nvPr/>
        </p:nvSpPr>
        <p:spPr>
          <a:xfrm rot="3189752">
            <a:off x="4680224" y="1361018"/>
            <a:ext cx="248862" cy="21943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trzałka w dół 16"/>
          <p:cNvSpPr/>
          <p:nvPr/>
        </p:nvSpPr>
        <p:spPr>
          <a:xfrm rot="2307752">
            <a:off x="5429436" y="1754327"/>
            <a:ext cx="248862" cy="1454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Strzałka w dół 17"/>
          <p:cNvSpPr/>
          <p:nvPr/>
        </p:nvSpPr>
        <p:spPr>
          <a:xfrm rot="1173939">
            <a:off x="6059779" y="1932816"/>
            <a:ext cx="248862" cy="1187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Strzałka w dół 18"/>
          <p:cNvSpPr/>
          <p:nvPr/>
        </p:nvSpPr>
        <p:spPr>
          <a:xfrm rot="20271193">
            <a:off x="6933969" y="1850455"/>
            <a:ext cx="248862" cy="11189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ole tekstowe 20"/>
          <p:cNvSpPr txBox="1"/>
          <p:nvPr/>
        </p:nvSpPr>
        <p:spPr>
          <a:xfrm>
            <a:off x="323528" y="4941168"/>
            <a:ext cx="882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Powyższe metody są metodami numerycznymi. </a:t>
            </a:r>
          </a:p>
          <a:p>
            <a:endParaRPr lang="pl-PL" dirty="0" smtClean="0"/>
          </a:p>
          <a:p>
            <a:r>
              <a:rPr lang="pl-PL" dirty="0" smtClean="0"/>
              <a:t>Istnieją rozwiązania analityczne dla pewnych konfiguracji gdzie liczba ciał jest większa niż 2, to pomija się kwestie relatywistyczne. </a:t>
            </a:r>
            <a:endParaRPr lang="pl-PL" dirty="0"/>
          </a:p>
        </p:txBody>
      </p:sp>
      <p:sp>
        <p:nvSpPr>
          <p:cNvPr id="20" name="pole tekstowe 19"/>
          <p:cNvSpPr txBox="1"/>
          <p:nvPr/>
        </p:nvSpPr>
        <p:spPr>
          <a:xfrm>
            <a:off x="971600" y="400506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err="1" smtClean="0"/>
              <a:t>Burnes-Hut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simulation</a:t>
            </a:r>
            <a:endParaRPr lang="pl-PL" sz="2000" b="1" dirty="0"/>
          </a:p>
        </p:txBody>
      </p:sp>
      <p:sp>
        <p:nvSpPr>
          <p:cNvPr id="22" name="Strzałka w dół 21"/>
          <p:cNvSpPr/>
          <p:nvPr/>
        </p:nvSpPr>
        <p:spPr>
          <a:xfrm rot="4015684">
            <a:off x="2310713" y="3466289"/>
            <a:ext cx="248862" cy="7275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276871"/>
            <a:ext cx="2736304" cy="72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smtClean="0"/>
              <a:t>Metoda bezpośrednia</a:t>
            </a:r>
            <a:endParaRPr lang="pl-PL" sz="36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287524" y="1052736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ta, zwana również metodą </a:t>
            </a:r>
            <a:r>
              <a:rPr lang="pl-PL" b="1" dirty="0" err="1" smtClean="0"/>
              <a:t>particle-particle</a:t>
            </a:r>
            <a:r>
              <a:rPr lang="pl-PL" dirty="0" smtClean="0"/>
              <a:t>, polega na </a:t>
            </a:r>
            <a:r>
              <a:rPr lang="pl-PL" b="1" dirty="0" smtClean="0"/>
              <a:t>numerycznym całkowaniu różniczkowych równań ruchu</a:t>
            </a:r>
            <a:r>
              <a:rPr lang="pl-PL" dirty="0" smtClean="0"/>
              <a:t>. Podejście to stawia na drodze parę przeszkód:</a:t>
            </a:r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potencjał grawitacyjny rośnie do nieskończoności, gdy odległość ciał maleje do zera. Aby zredukować ten problem używa się zmodyfikowanego równania na potencjał grawitacyjny:</a:t>
            </a:r>
          </a:p>
          <a:p>
            <a:pPr algn="just"/>
            <a:endParaRPr lang="pl-PL" dirty="0" smtClean="0"/>
          </a:p>
          <a:p>
            <a:pPr algn="just"/>
            <a:endParaRPr lang="pl-PL" dirty="0" smtClean="0"/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dla liczby ciał większej niż 2 zagadnienie </a:t>
            </a:r>
            <a:r>
              <a:rPr lang="pl-PL" dirty="0" err="1" smtClean="0"/>
              <a:t>n-ciał</a:t>
            </a:r>
            <a:r>
              <a:rPr lang="pl-PL" dirty="0" smtClean="0"/>
              <a:t> jest układem chaotycznym, czyli dla nawet bardzo niewielkich błędów przy całkowaniu równań  ruchu błąd rośnie wykładniczo</a:t>
            </a:r>
          </a:p>
          <a:p>
            <a:pPr algn="just">
              <a:buFont typeface="Arial" pitchFamily="34" charset="0"/>
              <a:buChar char="•"/>
            </a:pPr>
            <a:r>
              <a:rPr lang="pl-PL" dirty="0" smtClean="0"/>
              <a:t> wspomniane błędy narastają z czasem, a przedział czasowy dla takich symulacji może być bardzo duży, rzędu milionów lat</a:t>
            </a:r>
          </a:p>
          <a:p>
            <a:pPr algn="just">
              <a:buFont typeface="Arial" pitchFamily="34" charset="0"/>
              <a:buChar char="•"/>
            </a:pPr>
            <a:endParaRPr lang="pl-PL" dirty="0" smtClean="0"/>
          </a:p>
          <a:p>
            <a:pPr algn="just"/>
            <a:r>
              <a:rPr lang="pl-PL" dirty="0" smtClean="0"/>
              <a:t>W celu zredukowania błędu całkowania stosuje się różne metody. Przykładowo użycie numerycznego schematu całkowania dla równań mechaniki hamiltonowskiej (przedstawionych wcześniej w prezentacji)  zapewnia wysoką dokładność rozwiązań oraz zachowanie energii układu.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683568" y="18864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 err="1" smtClean="0"/>
              <a:t>Tree</a:t>
            </a:r>
            <a:r>
              <a:rPr lang="pl-PL" sz="3600" dirty="0" smtClean="0"/>
              <a:t> </a:t>
            </a:r>
            <a:r>
              <a:rPr lang="pl-PL" sz="3600" dirty="0" err="1" smtClean="0"/>
              <a:t>methods</a:t>
            </a:r>
            <a:endParaRPr lang="pl-PL" sz="36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251520" y="692696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Metoda ta korzysta ze struktury danych zwanej </a:t>
            </a:r>
            <a:r>
              <a:rPr lang="pl-PL" b="1" dirty="0" smtClean="0"/>
              <a:t>drzewem ósemkowym</a:t>
            </a:r>
            <a:r>
              <a:rPr lang="pl-PL" dirty="0" smtClean="0"/>
              <a:t>, która polega na podzieleniu przestrzeni na sześciany, która następnie dzielone są na kolejne 8 sześcianów itd., w sposób rekurencyjny. Obszary, w których obecne są cząstki są dzielone na małe sześciany , a te odległe od innych są zawarte w większych sześcianach. Dzięki takiemu podejściu znacznie ogranicza się liczbę interakcji między cząstkami.</a:t>
            </a:r>
          </a:p>
          <a:p>
            <a:pPr algn="just"/>
            <a:r>
              <a:rPr lang="pl-PL" dirty="0" smtClean="0"/>
              <a:t> </a:t>
            </a:r>
          </a:p>
        </p:txBody>
      </p:sp>
      <p:sp>
        <p:nvSpPr>
          <p:cNvPr id="7" name="pole tekstowe 6"/>
          <p:cNvSpPr txBox="1"/>
          <p:nvPr/>
        </p:nvSpPr>
        <p:spPr>
          <a:xfrm>
            <a:off x="251520" y="2132856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Przykładem takiego algorytmu jest </a:t>
            </a:r>
            <a:r>
              <a:rPr lang="pl-PL" b="1" dirty="0" smtClean="0"/>
              <a:t>drzewo </a:t>
            </a:r>
            <a:r>
              <a:rPr lang="pl-PL" b="1" dirty="0" err="1" smtClean="0"/>
              <a:t>Barnes-Hut</a:t>
            </a:r>
            <a:r>
              <a:rPr lang="pl-PL" b="1" dirty="0" smtClean="0"/>
              <a:t>. </a:t>
            </a:r>
            <a:r>
              <a:rPr lang="pl-PL" dirty="0" smtClean="0"/>
              <a:t> Dzieli on przestrzeń tak, że każdy podobszar zawiera jedną cząstkę. W takim drzewie są dwa typy węzłów: </a:t>
            </a:r>
            <a:r>
              <a:rPr lang="pl-PL" b="1" dirty="0" smtClean="0"/>
              <a:t>wewnętrzne</a:t>
            </a:r>
            <a:r>
              <a:rPr lang="pl-PL" dirty="0" smtClean="0"/>
              <a:t>, które reprezentują grupę ciał w danym obszarze oraz przechowuje ich masę i środek masy i </a:t>
            </a:r>
            <a:r>
              <a:rPr lang="pl-PL" b="1" dirty="0" smtClean="0"/>
              <a:t>zewnętrzne</a:t>
            </a:r>
            <a:r>
              <a:rPr lang="pl-PL" dirty="0" smtClean="0"/>
              <a:t>, które reprezentują komórki z jednym ciałem lub bez puste. </a:t>
            </a:r>
          </a:p>
          <a:p>
            <a:pPr algn="just"/>
            <a:r>
              <a:rPr lang="pl-PL" dirty="0" smtClean="0"/>
              <a:t>W celu obliczenia </a:t>
            </a:r>
            <a:r>
              <a:rPr lang="pl-PL" b="1" dirty="0" smtClean="0"/>
              <a:t>siły</a:t>
            </a:r>
            <a:r>
              <a:rPr lang="pl-PL" dirty="0" smtClean="0"/>
              <a:t> </a:t>
            </a:r>
            <a:r>
              <a:rPr lang="pl-PL" b="1" dirty="0" smtClean="0"/>
              <a:t>oddziaływań</a:t>
            </a:r>
            <a:r>
              <a:rPr lang="pl-PL" dirty="0" smtClean="0"/>
              <a:t> pomiędzy cząsteczkami ‘</a:t>
            </a:r>
            <a:r>
              <a:rPr lang="pl-PL" dirty="0" err="1" smtClean="0"/>
              <a:t>przebywane</a:t>
            </a:r>
            <a:r>
              <a:rPr lang="pl-PL" dirty="0" smtClean="0"/>
              <a:t>’ jest całe drzewo od jego korzeni. Jeżeli środek masy węzła wewnętrznego jest daleko od cząstki to cząstki w tej części drzewa traktowane są jak jedna cząstka. Gdy węzeł </a:t>
            </a:r>
            <a:r>
              <a:rPr lang="pl-PL" dirty="0" err="1" smtClean="0"/>
              <a:t>wewn</a:t>
            </a:r>
            <a:r>
              <a:rPr lang="pl-PL" dirty="0" smtClean="0"/>
              <a:t>. jest odpowiednio blisko ciała proces jest powtarzany dla każdego z ‘dzieci’ danej komórki. </a:t>
            </a:r>
          </a:p>
        </p:txBody>
      </p:sp>
      <p:pic>
        <p:nvPicPr>
          <p:cNvPr id="8" name="Obraz 7" descr="Barnes_hut_tree.png"/>
          <p:cNvPicPr>
            <a:picLocks noChangeAspect="1"/>
          </p:cNvPicPr>
          <p:nvPr/>
        </p:nvPicPr>
        <p:blipFill>
          <a:blip r:embed="rId2" cstate="print"/>
          <a:srcRect l="2481" t="7442" r="17364" b="12049"/>
          <a:stretch>
            <a:fillRect/>
          </a:stretch>
        </p:blipFill>
        <p:spPr>
          <a:xfrm>
            <a:off x="5730046" y="2348880"/>
            <a:ext cx="3413954" cy="3429000"/>
          </a:xfrm>
          <a:prstGeom prst="rect">
            <a:avLst/>
          </a:prstGeom>
        </p:spPr>
      </p:pic>
      <p:sp>
        <p:nvSpPr>
          <p:cNvPr id="10" name="pole tekstowe 9"/>
          <p:cNvSpPr txBox="1"/>
          <p:nvPr/>
        </p:nvSpPr>
        <p:spPr>
          <a:xfrm>
            <a:off x="251520" y="6093296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 smtClean="0"/>
              <a:t>Kryterium tej odległości jest definiowane przez parametr </a:t>
            </a:r>
            <a:r>
              <a:rPr lang="el-GR" b="1" dirty="0" smtClean="0"/>
              <a:t>θ</a:t>
            </a:r>
            <a:r>
              <a:rPr lang="pl-PL" dirty="0" smtClean="0"/>
              <a:t>, który definiuje </a:t>
            </a:r>
            <a:r>
              <a:rPr lang="pl-PL" dirty="0" err="1" smtClean="0"/>
              <a:t>dokłądności</a:t>
            </a:r>
            <a:r>
              <a:rPr lang="pl-PL" dirty="0" smtClean="0"/>
              <a:t> symulacji, im większy tym szybsza, ale i mniej dokładna jest symulacja.</a:t>
            </a:r>
            <a:endParaRPr lang="pl-PL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937</Words>
  <Application>Microsoft Office PowerPoint</Application>
  <PresentationFormat>Pokaz na ekranie (4:3)</PresentationFormat>
  <Paragraphs>105</Paragraphs>
  <Slides>13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Motyw pakietu Office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Andrzej</dc:creator>
  <cp:lastModifiedBy>Andrzej</cp:lastModifiedBy>
  <cp:revision>175</cp:revision>
  <dcterms:created xsi:type="dcterms:W3CDTF">2018-01-07T22:41:18Z</dcterms:created>
  <dcterms:modified xsi:type="dcterms:W3CDTF">2018-01-16T17:19:02Z</dcterms:modified>
</cp:coreProperties>
</file>