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6" r:id="rId4"/>
    <p:sldId id="267" r:id="rId5"/>
    <p:sldId id="258" r:id="rId6"/>
    <p:sldId id="259" r:id="rId7"/>
    <p:sldId id="260" r:id="rId8"/>
    <p:sldId id="268" r:id="rId9"/>
    <p:sldId id="261" r:id="rId10"/>
    <p:sldId id="262" r:id="rId11"/>
    <p:sldId id="270" r:id="rId12"/>
    <p:sldId id="271" r:id="rId13"/>
    <p:sldId id="272" r:id="rId14"/>
    <p:sldId id="269" r:id="rId1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482" y="-9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A393E-F412-4B33-AC15-68E66B1E21F2}" type="datetimeFigureOut">
              <a:rPr lang="pl-PL" smtClean="0"/>
              <a:pPr/>
              <a:t>2018-01-24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B85FE-07E3-4CE1-B2C8-393F15CAF2E4}"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 wzorca tytułu</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 wzorca tytułu</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 wzorca tytułu</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 wzorca tytułu</a:t>
            </a:r>
            <a:endParaRPr lang="pl-PL"/>
          </a:p>
        </p:txBody>
      </p:sp>
      <p:sp>
        <p:nvSpPr>
          <p:cNvPr id="3" name="Symbol zastępczy daty 2"/>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 wzorca tytułu</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 wzorca tytułu</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2018-01-24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 wzorca tytułu</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21E02-25CB-4963-84BC-0813985E7D90}" type="datetimeFigureOut">
              <a:rPr lang="pl-PL" smtClean="0"/>
              <a:pPr/>
              <a:t>2018-01-24</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B7C76-EFF2-4CD8-A475-4750F11B4BC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323528" y="1340768"/>
            <a:ext cx="8496944" cy="1754326"/>
          </a:xfrm>
          <a:prstGeom prst="rect">
            <a:avLst/>
          </a:prstGeom>
          <a:noFill/>
        </p:spPr>
        <p:txBody>
          <a:bodyPr wrap="square" rtlCol="0">
            <a:spAutoFit/>
          </a:bodyPr>
          <a:lstStyle/>
          <a:p>
            <a:pPr algn="ctr"/>
            <a:r>
              <a:rPr lang="pl-PL" sz="5400" dirty="0" smtClean="0"/>
              <a:t>Chaos i ewolucja orbity w długich skalach czasowych</a:t>
            </a:r>
            <a:endParaRPr lang="pl-PL" sz="5400" dirty="0"/>
          </a:p>
        </p:txBody>
      </p:sp>
      <p:sp>
        <p:nvSpPr>
          <p:cNvPr id="5" name="pole tekstowe 4"/>
          <p:cNvSpPr txBox="1"/>
          <p:nvPr/>
        </p:nvSpPr>
        <p:spPr>
          <a:xfrm>
            <a:off x="3419872" y="4221088"/>
            <a:ext cx="2304256" cy="830997"/>
          </a:xfrm>
          <a:prstGeom prst="rect">
            <a:avLst/>
          </a:prstGeom>
          <a:noFill/>
        </p:spPr>
        <p:txBody>
          <a:bodyPr wrap="square" rtlCol="0">
            <a:spAutoFit/>
          </a:bodyPr>
          <a:lstStyle/>
          <a:p>
            <a:pPr algn="ctr"/>
            <a:r>
              <a:rPr lang="pl-PL" sz="2400" dirty="0" smtClean="0"/>
              <a:t>Andrzej Odziemkowski</a:t>
            </a:r>
            <a:endParaRPr lang="pl-PL" sz="2400" dirty="0"/>
          </a:p>
        </p:txBody>
      </p:sp>
      <p:sp>
        <p:nvSpPr>
          <p:cNvPr id="6" name="pole tekstowe 5"/>
          <p:cNvSpPr txBox="1"/>
          <p:nvPr/>
        </p:nvSpPr>
        <p:spPr>
          <a:xfrm>
            <a:off x="3239852" y="6237312"/>
            <a:ext cx="2664296" cy="369332"/>
          </a:xfrm>
          <a:prstGeom prst="rect">
            <a:avLst/>
          </a:prstGeom>
          <a:noFill/>
        </p:spPr>
        <p:txBody>
          <a:bodyPr wrap="square" rtlCol="0">
            <a:spAutoFit/>
          </a:bodyPr>
          <a:lstStyle/>
          <a:p>
            <a:pPr algn="ctr"/>
            <a:r>
              <a:rPr lang="pl-PL" dirty="0" smtClean="0"/>
              <a:t>Mechanika Nieba 2018</a:t>
            </a: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PERTURBACJA PLANET</a:t>
            </a:r>
            <a:endParaRPr lang="pl-PL" sz="3600" dirty="0"/>
          </a:p>
        </p:txBody>
      </p:sp>
      <p:sp>
        <p:nvSpPr>
          <p:cNvPr id="3" name="pole tekstowe 2"/>
          <p:cNvSpPr txBox="1"/>
          <p:nvPr/>
        </p:nvSpPr>
        <p:spPr>
          <a:xfrm>
            <a:off x="323528" y="908720"/>
            <a:ext cx="8424936" cy="3139321"/>
          </a:xfrm>
          <a:prstGeom prst="rect">
            <a:avLst/>
          </a:prstGeom>
          <a:noFill/>
        </p:spPr>
        <p:txBody>
          <a:bodyPr wrap="square" rtlCol="0">
            <a:spAutoFit/>
          </a:bodyPr>
          <a:lstStyle/>
          <a:p>
            <a:r>
              <a:rPr lang="pl-PL" dirty="0" smtClean="0"/>
              <a:t>W Układzie Słonecznym zmiany poprzez wpływem jednej planety na drugą są periodyczne. Składają się na nie niewielkie impulsy siły oddziaływań za każdym razem gdy planety mijają się na swoich orbitach. Okresowe perturbacje powodują, że ruchy planet również jest periodyczne lub quasi-periodyczne. Przykładowo, Neptun został wykryty w roku 1846 na podstawie perturbacji orbity </a:t>
            </a:r>
            <a:r>
              <a:rPr lang="pl-PL" dirty="0" err="1" smtClean="0"/>
              <a:t>Urana</a:t>
            </a:r>
            <a:r>
              <a:rPr lang="pl-PL" dirty="0" smtClean="0"/>
              <a:t>. </a:t>
            </a:r>
          </a:p>
          <a:p>
            <a:endParaRPr lang="pl-PL" dirty="0" smtClean="0"/>
          </a:p>
          <a:p>
            <a:r>
              <a:rPr lang="pl-PL" dirty="0" smtClean="0"/>
              <a:t>Ciągłe perturbacje planet są przyczyną ewolucji orbity w długich skalach czasowych, zmiany ich elementów orbitalnych. Wariacje te są najbardziej widoczne gdy okresy orbitalne planet są zsynchronizowane. Przykładowo podczas gdy Jowisz wykona pięć pełnych obiegów dookoła Słońca, to Saturn wykona dokładnie dwa. Zależność ta jest źródłem ogromnych zaburzeń, które pojawiają się z okresem 918 lat. </a:t>
            </a:r>
          </a:p>
        </p:txBody>
      </p:sp>
      <p:sp>
        <p:nvSpPr>
          <p:cNvPr id="4" name="pole tekstowe 3"/>
          <p:cNvSpPr txBox="1"/>
          <p:nvPr/>
        </p:nvSpPr>
        <p:spPr>
          <a:xfrm>
            <a:off x="395536" y="4509120"/>
            <a:ext cx="3816424" cy="1477328"/>
          </a:xfrm>
          <a:prstGeom prst="rect">
            <a:avLst/>
          </a:prstGeom>
          <a:noFill/>
        </p:spPr>
        <p:txBody>
          <a:bodyPr wrap="square" rtlCol="0">
            <a:spAutoFit/>
          </a:bodyPr>
          <a:lstStyle/>
          <a:p>
            <a:r>
              <a:rPr lang="pl-PL" dirty="0" smtClean="0"/>
              <a:t>Wenus jest planetą z najmniejszą ekscentrycznością, czyli jej orbita jest najbliższa kołowej. Za 25 000 lat orbita Ziemi stanie się bardziej kołowa niż orbita Wenus. </a:t>
            </a:r>
            <a:endParaRPr lang="pl-PL" dirty="0"/>
          </a:p>
        </p:txBody>
      </p:sp>
      <p:pic>
        <p:nvPicPr>
          <p:cNvPr id="5" name="Obraz 4" descr="Eccentricity_rocky_planets.jpg"/>
          <p:cNvPicPr>
            <a:picLocks noChangeAspect="1"/>
          </p:cNvPicPr>
          <p:nvPr/>
        </p:nvPicPr>
        <p:blipFill>
          <a:blip r:embed="rId2" cstate="print"/>
          <a:stretch>
            <a:fillRect/>
          </a:stretch>
        </p:blipFill>
        <p:spPr>
          <a:xfrm>
            <a:off x="4067944" y="3933056"/>
            <a:ext cx="5108532" cy="26642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ole tekstowe 18"/>
          <p:cNvSpPr txBox="1"/>
          <p:nvPr/>
        </p:nvSpPr>
        <p:spPr>
          <a:xfrm>
            <a:off x="323528" y="5661248"/>
            <a:ext cx="8640960" cy="369332"/>
          </a:xfrm>
          <a:prstGeom prst="rect">
            <a:avLst/>
          </a:prstGeom>
          <a:noFill/>
        </p:spPr>
        <p:txBody>
          <a:bodyPr wrap="square" rtlCol="0">
            <a:spAutoFit/>
          </a:bodyPr>
          <a:lstStyle/>
          <a:p>
            <a:r>
              <a:rPr lang="pl-PL" dirty="0" smtClean="0"/>
              <a:t>Na podstawie zmiany         parametru      wyznacza się nową wielką półoś i okres orbitalny. </a:t>
            </a:r>
            <a:endParaRPr lang="pl-PL" dirty="0"/>
          </a:p>
        </p:txBody>
      </p:sp>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PERTURBACJA OKRESU OBIEGOWEGO</a:t>
            </a:r>
            <a:endParaRPr lang="pl-PL" sz="3600" dirty="0"/>
          </a:p>
        </p:txBody>
      </p:sp>
      <p:sp>
        <p:nvSpPr>
          <p:cNvPr id="3" name="pole tekstowe 2"/>
          <p:cNvSpPr txBox="1"/>
          <p:nvPr/>
        </p:nvSpPr>
        <p:spPr>
          <a:xfrm>
            <a:off x="323528" y="908720"/>
            <a:ext cx="7488832" cy="369332"/>
          </a:xfrm>
          <a:prstGeom prst="rect">
            <a:avLst/>
          </a:prstGeom>
          <a:noFill/>
        </p:spPr>
        <p:txBody>
          <a:bodyPr wrap="square" rtlCol="0">
            <a:spAutoFit/>
          </a:bodyPr>
          <a:lstStyle/>
          <a:p>
            <a:r>
              <a:rPr lang="pl-PL" dirty="0" smtClean="0"/>
              <a:t>Dla eliptycznej orbity keplerowskiej suma kinetycznej i potencjalnej energii to:</a:t>
            </a:r>
            <a:endParaRPr lang="pl-PL" dirty="0"/>
          </a:p>
        </p:txBody>
      </p:sp>
      <p:pic>
        <p:nvPicPr>
          <p:cNvPr id="1026" name="Picture 2"/>
          <p:cNvPicPr>
            <a:picLocks noChangeAspect="1" noChangeArrowheads="1"/>
          </p:cNvPicPr>
          <p:nvPr/>
        </p:nvPicPr>
        <p:blipFill>
          <a:blip r:embed="rId2" cstate="print"/>
          <a:srcRect/>
          <a:stretch>
            <a:fillRect/>
          </a:stretch>
        </p:blipFill>
        <p:spPr bwMode="auto">
          <a:xfrm>
            <a:off x="3491880" y="1268760"/>
            <a:ext cx="1512168" cy="681306"/>
          </a:xfrm>
          <a:prstGeom prst="rect">
            <a:avLst/>
          </a:prstGeom>
          <a:noFill/>
          <a:ln w="9525">
            <a:noFill/>
            <a:miter lim="800000"/>
            <a:headEnd/>
            <a:tailEnd/>
          </a:ln>
        </p:spPr>
      </p:pic>
      <p:sp>
        <p:nvSpPr>
          <p:cNvPr id="5" name="pole tekstowe 4"/>
          <p:cNvSpPr txBox="1"/>
          <p:nvPr/>
        </p:nvSpPr>
        <p:spPr>
          <a:xfrm>
            <a:off x="5220072" y="1412776"/>
            <a:ext cx="3744416" cy="369332"/>
          </a:xfrm>
          <a:prstGeom prst="rect">
            <a:avLst/>
          </a:prstGeom>
          <a:noFill/>
        </p:spPr>
        <p:txBody>
          <a:bodyPr wrap="square" rtlCol="0">
            <a:spAutoFit/>
          </a:bodyPr>
          <a:lstStyle/>
          <a:p>
            <a:r>
              <a:rPr lang="pl-PL" dirty="0" smtClean="0"/>
              <a:t>gdzie V to prędkość na orbicie</a:t>
            </a:r>
            <a:endParaRPr lang="pl-PL" dirty="0"/>
          </a:p>
        </p:txBody>
      </p:sp>
      <p:sp>
        <p:nvSpPr>
          <p:cNvPr id="6" name="pole tekstowe 5"/>
          <p:cNvSpPr txBox="1"/>
          <p:nvPr/>
        </p:nvSpPr>
        <p:spPr>
          <a:xfrm>
            <a:off x="251520" y="2132856"/>
            <a:ext cx="8064896" cy="369332"/>
          </a:xfrm>
          <a:prstGeom prst="rect">
            <a:avLst/>
          </a:prstGeom>
          <a:noFill/>
        </p:spPr>
        <p:txBody>
          <a:bodyPr wrap="square" rtlCol="0">
            <a:spAutoFit/>
          </a:bodyPr>
          <a:lstStyle/>
          <a:p>
            <a:r>
              <a:rPr lang="pl-PL" dirty="0" smtClean="0"/>
              <a:t>Suma ta jest stała i równa:</a:t>
            </a:r>
          </a:p>
        </p:txBody>
      </p:sp>
      <p:pic>
        <p:nvPicPr>
          <p:cNvPr id="1027" name="Picture 3"/>
          <p:cNvPicPr>
            <a:picLocks noChangeAspect="1" noChangeArrowheads="1"/>
          </p:cNvPicPr>
          <p:nvPr/>
        </p:nvPicPr>
        <p:blipFill>
          <a:blip r:embed="rId3" cstate="print"/>
          <a:srcRect/>
          <a:stretch>
            <a:fillRect/>
          </a:stretch>
        </p:blipFill>
        <p:spPr bwMode="auto">
          <a:xfrm>
            <a:off x="2987824" y="2060848"/>
            <a:ext cx="1427637" cy="576064"/>
          </a:xfrm>
          <a:prstGeom prst="rect">
            <a:avLst/>
          </a:prstGeom>
          <a:noFill/>
          <a:ln w="9525">
            <a:noFill/>
            <a:miter lim="800000"/>
            <a:headEnd/>
            <a:tailEnd/>
          </a:ln>
        </p:spPr>
      </p:pic>
      <p:sp>
        <p:nvSpPr>
          <p:cNvPr id="8" name="pole tekstowe 7"/>
          <p:cNvSpPr txBox="1"/>
          <p:nvPr/>
        </p:nvSpPr>
        <p:spPr>
          <a:xfrm>
            <a:off x="323528" y="2852936"/>
            <a:ext cx="8568952" cy="646331"/>
          </a:xfrm>
          <a:prstGeom prst="rect">
            <a:avLst/>
          </a:prstGeom>
          <a:noFill/>
        </p:spPr>
        <p:txBody>
          <a:bodyPr wrap="square" rtlCol="0">
            <a:spAutoFit/>
          </a:bodyPr>
          <a:lstStyle/>
          <a:p>
            <a:pPr algn="just"/>
            <a:r>
              <a:rPr lang="pl-PL" dirty="0" smtClean="0"/>
              <a:t>Jeżeli       to zmienna siła, a       to wektor prędkości orbity keplerowskiej to równanie </a:t>
            </a:r>
          </a:p>
          <a:p>
            <a:pPr algn="just"/>
            <a:r>
              <a:rPr lang="pl-PL" dirty="0" smtClean="0"/>
              <a:t>na         przyjmuje postać:</a:t>
            </a:r>
            <a:endParaRPr lang="pl-PL" dirty="0"/>
          </a:p>
        </p:txBody>
      </p:sp>
      <p:pic>
        <p:nvPicPr>
          <p:cNvPr id="1028" name="Picture 4"/>
          <p:cNvPicPr>
            <a:picLocks noChangeAspect="1" noChangeArrowheads="1"/>
          </p:cNvPicPr>
          <p:nvPr/>
        </p:nvPicPr>
        <p:blipFill>
          <a:blip r:embed="rId4" cstate="print"/>
          <a:srcRect/>
          <a:stretch>
            <a:fillRect/>
          </a:stretch>
        </p:blipFill>
        <p:spPr bwMode="auto">
          <a:xfrm>
            <a:off x="971600" y="2852936"/>
            <a:ext cx="238125" cy="3429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915816" y="2852936"/>
            <a:ext cx="238125" cy="36195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3131840" y="3284984"/>
            <a:ext cx="2781300" cy="1066800"/>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3290888" y="4437112"/>
            <a:ext cx="2562225" cy="1171575"/>
          </a:xfrm>
          <a:prstGeom prst="rect">
            <a:avLst/>
          </a:prstGeom>
          <a:noFill/>
          <a:ln w="9525">
            <a:noFill/>
            <a:miter lim="800000"/>
            <a:headEnd/>
            <a:tailEnd/>
          </a:ln>
        </p:spPr>
      </p:pic>
      <p:pic>
        <p:nvPicPr>
          <p:cNvPr id="1032" name="Picture 8"/>
          <p:cNvPicPr>
            <a:picLocks noChangeAspect="1" noChangeArrowheads="1"/>
          </p:cNvPicPr>
          <p:nvPr/>
        </p:nvPicPr>
        <p:blipFill>
          <a:blip r:embed="rId8" cstate="print"/>
          <a:srcRect/>
          <a:stretch>
            <a:fillRect/>
          </a:stretch>
        </p:blipFill>
        <p:spPr bwMode="auto">
          <a:xfrm>
            <a:off x="2411760" y="5661248"/>
            <a:ext cx="419100" cy="361950"/>
          </a:xfrm>
          <a:prstGeom prst="rect">
            <a:avLst/>
          </a:prstGeom>
          <a:noFill/>
          <a:ln w="9525">
            <a:noFill/>
            <a:miter lim="800000"/>
            <a:headEnd/>
            <a:tailEnd/>
          </a:ln>
        </p:spPr>
      </p:pic>
      <p:pic>
        <p:nvPicPr>
          <p:cNvPr id="1033" name="Picture 9"/>
          <p:cNvPicPr>
            <a:picLocks noChangeAspect="1" noChangeArrowheads="1"/>
          </p:cNvPicPr>
          <p:nvPr/>
        </p:nvPicPr>
        <p:blipFill>
          <a:blip r:embed="rId9" cstate="print"/>
          <a:srcRect/>
          <a:stretch>
            <a:fillRect/>
          </a:stretch>
        </p:blipFill>
        <p:spPr bwMode="auto">
          <a:xfrm>
            <a:off x="3851920" y="5733256"/>
            <a:ext cx="276225" cy="304800"/>
          </a:xfrm>
          <a:prstGeom prst="rect">
            <a:avLst/>
          </a:prstGeom>
          <a:noFill/>
          <a:ln w="9525">
            <a:noFill/>
            <a:miter lim="800000"/>
            <a:headEnd/>
            <a:tailEnd/>
          </a:ln>
        </p:spPr>
      </p:pic>
      <p:pic>
        <p:nvPicPr>
          <p:cNvPr id="1035" name="Picture 11"/>
          <p:cNvPicPr>
            <a:picLocks noChangeAspect="1" noChangeArrowheads="1"/>
          </p:cNvPicPr>
          <p:nvPr/>
        </p:nvPicPr>
        <p:blipFill>
          <a:blip r:embed="rId10" cstate="print"/>
          <a:srcRect/>
          <a:stretch>
            <a:fillRect/>
          </a:stretch>
        </p:blipFill>
        <p:spPr bwMode="auto">
          <a:xfrm>
            <a:off x="3629025" y="6096000"/>
            <a:ext cx="1885950" cy="762000"/>
          </a:xfrm>
          <a:prstGeom prst="rect">
            <a:avLst/>
          </a:prstGeom>
          <a:noFill/>
          <a:ln w="9525">
            <a:noFill/>
            <a:miter lim="800000"/>
            <a:headEnd/>
            <a:tailEnd/>
          </a:ln>
        </p:spPr>
      </p:pic>
      <p:pic>
        <p:nvPicPr>
          <p:cNvPr id="17" name="Picture 9"/>
          <p:cNvPicPr>
            <a:picLocks noChangeAspect="1" noChangeArrowheads="1"/>
          </p:cNvPicPr>
          <p:nvPr/>
        </p:nvPicPr>
        <p:blipFill>
          <a:blip r:embed="rId9" cstate="print"/>
          <a:srcRect/>
          <a:stretch>
            <a:fillRect/>
          </a:stretch>
        </p:blipFill>
        <p:spPr bwMode="auto">
          <a:xfrm>
            <a:off x="755576" y="3212976"/>
            <a:ext cx="276225" cy="304800"/>
          </a:xfrm>
          <a:prstGeom prst="rect">
            <a:avLst/>
          </a:prstGeom>
          <a:noFill/>
          <a:ln w="9525">
            <a:noFill/>
            <a:miter lim="800000"/>
            <a:headEnd/>
            <a:tailEnd/>
          </a:ln>
        </p:spPr>
      </p:pic>
      <p:sp>
        <p:nvSpPr>
          <p:cNvPr id="18" name="pole tekstowe 17"/>
          <p:cNvSpPr txBox="1"/>
          <p:nvPr/>
        </p:nvSpPr>
        <p:spPr>
          <a:xfrm>
            <a:off x="323528" y="4509120"/>
            <a:ext cx="2664296" cy="369332"/>
          </a:xfrm>
          <a:prstGeom prst="rect">
            <a:avLst/>
          </a:prstGeom>
          <a:noFill/>
        </p:spPr>
        <p:txBody>
          <a:bodyPr wrap="square" rtlCol="0">
            <a:spAutoFit/>
          </a:bodyPr>
          <a:lstStyle/>
          <a:p>
            <a:r>
              <a:rPr lang="pl-PL" dirty="0" smtClean="0"/>
              <a:t>dla orbity kołowej:</a:t>
            </a:r>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ole tekstowe 13"/>
          <p:cNvSpPr txBox="1"/>
          <p:nvPr/>
        </p:nvSpPr>
        <p:spPr>
          <a:xfrm>
            <a:off x="251520" y="3140968"/>
            <a:ext cx="8640960" cy="923330"/>
          </a:xfrm>
          <a:prstGeom prst="rect">
            <a:avLst/>
          </a:prstGeom>
          <a:noFill/>
        </p:spPr>
        <p:txBody>
          <a:bodyPr wrap="square" rtlCol="0">
            <a:spAutoFit/>
          </a:bodyPr>
          <a:lstStyle/>
          <a:p>
            <a:r>
              <a:rPr lang="pl-PL" dirty="0" smtClean="0"/>
              <a:t>     to składnik siły perturbującej w osi     ,                                     to prędkość prostopadła do</a:t>
            </a:r>
          </a:p>
          <a:p>
            <a:endParaRPr lang="pl-PL" dirty="0" smtClean="0"/>
          </a:p>
          <a:p>
            <a:r>
              <a:rPr lang="pl-PL" dirty="0" smtClean="0"/>
              <a:t>wektora promienia orbity,                                 to odległość do środka Ziemi</a:t>
            </a:r>
            <a:endParaRPr lang="pl-PL" dirty="0"/>
          </a:p>
        </p:txBody>
      </p:sp>
      <p:sp>
        <p:nvSpPr>
          <p:cNvPr id="12" name="pole tekstowe 11"/>
          <p:cNvSpPr txBox="1"/>
          <p:nvPr/>
        </p:nvSpPr>
        <p:spPr>
          <a:xfrm>
            <a:off x="251520" y="1196752"/>
            <a:ext cx="8640960" cy="923330"/>
          </a:xfrm>
          <a:prstGeom prst="rect">
            <a:avLst/>
          </a:prstGeom>
          <a:noFill/>
        </p:spPr>
        <p:txBody>
          <a:bodyPr wrap="square" rtlCol="0">
            <a:spAutoFit/>
          </a:bodyPr>
          <a:lstStyle/>
          <a:p>
            <a:r>
              <a:rPr lang="pl-PL" dirty="0" smtClean="0"/>
              <a:t>Niech     i    będą </a:t>
            </a:r>
            <a:r>
              <a:rPr lang="pl-PL" dirty="0" err="1" smtClean="0"/>
              <a:t>wersorami</a:t>
            </a:r>
            <a:r>
              <a:rPr lang="pl-PL" dirty="0" smtClean="0"/>
              <a:t> prostokątnego układu współrzędnych w płaszczyźnie referencyjne orbity keplerowskiej.  Jeżeli </a:t>
            </a:r>
            <a:r>
              <a:rPr lang="el-GR" dirty="0" smtClean="0"/>
              <a:t>ω</a:t>
            </a:r>
            <a:r>
              <a:rPr lang="pl-PL" dirty="0" smtClean="0"/>
              <a:t> to argument perygeum, a </a:t>
            </a:r>
            <a:r>
              <a:rPr lang="el-GR" dirty="0" smtClean="0"/>
              <a:t>θ</a:t>
            </a:r>
            <a:r>
              <a:rPr lang="pl-PL" dirty="0" smtClean="0"/>
              <a:t> to anomalia prawdziwa to zmiana      </a:t>
            </a:r>
            <a:r>
              <a:rPr lang="pl-PL" dirty="0" err="1" smtClean="0"/>
              <a:t>wersora</a:t>
            </a:r>
            <a:r>
              <a:rPr lang="pl-PL" dirty="0" smtClean="0"/>
              <a:t> w kierunku momentu pędu       to:</a:t>
            </a:r>
            <a:endParaRPr lang="pl-PL" dirty="0"/>
          </a:p>
        </p:txBody>
      </p:sp>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PERTURBACJA PŁASZCZYZNY ORBITY</a:t>
            </a:r>
            <a:endParaRPr lang="pl-PL" sz="3600" dirty="0"/>
          </a:p>
        </p:txBody>
      </p:sp>
      <p:pic>
        <p:nvPicPr>
          <p:cNvPr id="2050" name="Picture 2"/>
          <p:cNvPicPr>
            <a:picLocks noChangeAspect="1" noChangeArrowheads="1"/>
          </p:cNvPicPr>
          <p:nvPr/>
        </p:nvPicPr>
        <p:blipFill>
          <a:blip r:embed="rId2" cstate="print"/>
          <a:srcRect/>
          <a:stretch>
            <a:fillRect/>
          </a:stretch>
        </p:blipFill>
        <p:spPr bwMode="auto">
          <a:xfrm>
            <a:off x="899592" y="1196752"/>
            <a:ext cx="228600" cy="3333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187624" y="1196752"/>
            <a:ext cx="185420" cy="322471"/>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95536" y="2060848"/>
            <a:ext cx="8627442" cy="879529"/>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323528" y="3140968"/>
            <a:ext cx="288032" cy="345639"/>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4139952" y="3136761"/>
            <a:ext cx="1872208" cy="508263"/>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1619672" y="4869160"/>
            <a:ext cx="5544616" cy="1093194"/>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2339752" y="1844824"/>
            <a:ext cx="288032" cy="242209"/>
          </a:xfrm>
          <a:prstGeom prst="rect">
            <a:avLst/>
          </a:prstGeom>
          <a:noFill/>
          <a:ln w="9525">
            <a:noFill/>
            <a:miter lim="800000"/>
            <a:headEnd/>
            <a:tailEnd/>
          </a:ln>
        </p:spPr>
      </p:pic>
      <p:pic>
        <p:nvPicPr>
          <p:cNvPr id="13" name="Picture 6"/>
          <p:cNvPicPr>
            <a:picLocks noChangeAspect="1" noChangeArrowheads="1"/>
          </p:cNvPicPr>
          <p:nvPr/>
        </p:nvPicPr>
        <p:blipFill>
          <a:blip r:embed="rId9" cstate="print"/>
          <a:srcRect/>
          <a:stretch>
            <a:fillRect/>
          </a:stretch>
        </p:blipFill>
        <p:spPr bwMode="auto">
          <a:xfrm>
            <a:off x="6012160" y="1772816"/>
            <a:ext cx="288032" cy="336037"/>
          </a:xfrm>
          <a:prstGeom prst="rect">
            <a:avLst/>
          </a:prstGeom>
          <a:noFill/>
          <a:ln w="9525">
            <a:noFill/>
            <a:miter lim="800000"/>
            <a:headEnd/>
            <a:tailEnd/>
          </a:ln>
        </p:spPr>
      </p:pic>
      <p:pic>
        <p:nvPicPr>
          <p:cNvPr id="15" name="Picture 6"/>
          <p:cNvPicPr>
            <a:picLocks noChangeAspect="1" noChangeArrowheads="1"/>
          </p:cNvPicPr>
          <p:nvPr/>
        </p:nvPicPr>
        <p:blipFill>
          <a:blip r:embed="rId9" cstate="print"/>
          <a:srcRect/>
          <a:stretch>
            <a:fillRect/>
          </a:stretch>
        </p:blipFill>
        <p:spPr bwMode="auto">
          <a:xfrm>
            <a:off x="3779912" y="3164971"/>
            <a:ext cx="288032" cy="336037"/>
          </a:xfrm>
          <a:prstGeom prst="rect">
            <a:avLst/>
          </a:prstGeom>
          <a:noFill/>
          <a:ln w="9525">
            <a:noFill/>
            <a:miter lim="800000"/>
            <a:headEnd/>
            <a:tailEnd/>
          </a:ln>
        </p:spPr>
      </p:pic>
      <p:pic>
        <p:nvPicPr>
          <p:cNvPr id="2058" name="Picture 10"/>
          <p:cNvPicPr>
            <a:picLocks noChangeAspect="1" noChangeArrowheads="1"/>
          </p:cNvPicPr>
          <p:nvPr/>
        </p:nvPicPr>
        <p:blipFill>
          <a:blip r:embed="rId10" cstate="print"/>
          <a:srcRect/>
          <a:stretch>
            <a:fillRect/>
          </a:stretch>
        </p:blipFill>
        <p:spPr bwMode="auto">
          <a:xfrm>
            <a:off x="2843808" y="3622454"/>
            <a:ext cx="1512168" cy="526626"/>
          </a:xfrm>
          <a:prstGeom prst="rect">
            <a:avLst/>
          </a:prstGeom>
          <a:noFill/>
          <a:ln w="9525">
            <a:noFill/>
            <a:miter lim="800000"/>
            <a:headEnd/>
            <a:tailEnd/>
          </a:ln>
        </p:spPr>
      </p:pic>
      <p:sp>
        <p:nvSpPr>
          <p:cNvPr id="17" name="pole tekstowe 16"/>
          <p:cNvSpPr txBox="1"/>
          <p:nvPr/>
        </p:nvSpPr>
        <p:spPr>
          <a:xfrm>
            <a:off x="323528" y="4437112"/>
            <a:ext cx="9145016" cy="369332"/>
          </a:xfrm>
          <a:prstGeom prst="rect">
            <a:avLst/>
          </a:prstGeom>
          <a:noFill/>
        </p:spPr>
        <p:txBody>
          <a:bodyPr wrap="square" rtlCol="0">
            <a:spAutoFit/>
          </a:bodyPr>
          <a:lstStyle/>
          <a:p>
            <a:r>
              <a:rPr lang="pl-PL" dirty="0" smtClean="0"/>
              <a:t>Dla orbit kołowych:</a:t>
            </a:r>
            <a:endParaRPr lang="pl-P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PERTURBACJA EKSCENTRYCZNOŚCI</a:t>
            </a:r>
            <a:endParaRPr lang="pl-PL" sz="3600" dirty="0"/>
          </a:p>
        </p:txBody>
      </p:sp>
      <p:sp>
        <p:nvSpPr>
          <p:cNvPr id="3" name="pole tekstowe 2"/>
          <p:cNvSpPr txBox="1"/>
          <p:nvPr/>
        </p:nvSpPr>
        <p:spPr>
          <a:xfrm>
            <a:off x="251520" y="764704"/>
            <a:ext cx="8640960" cy="923330"/>
          </a:xfrm>
          <a:prstGeom prst="rect">
            <a:avLst/>
          </a:prstGeom>
          <a:noFill/>
        </p:spPr>
        <p:txBody>
          <a:bodyPr wrap="square" rtlCol="0">
            <a:spAutoFit/>
          </a:bodyPr>
          <a:lstStyle/>
          <a:p>
            <a:pPr algn="just"/>
            <a:r>
              <a:rPr lang="pl-PL" dirty="0" smtClean="0"/>
              <a:t>Zamiast wyznaczać perturbacje okresu obiegu i płaszczyzny orbity można bezpośrednio rozpisać zależności dla perturbacji ekscentryczności. </a:t>
            </a:r>
          </a:p>
          <a:p>
            <a:pPr algn="just"/>
            <a:r>
              <a:rPr lang="pl-PL" dirty="0" smtClean="0"/>
              <a:t>Wektor ekscentryczności to:</a:t>
            </a:r>
          </a:p>
        </p:txBody>
      </p:sp>
      <p:pic>
        <p:nvPicPr>
          <p:cNvPr id="3074" name="Picture 2"/>
          <p:cNvPicPr>
            <a:picLocks noChangeAspect="1" noChangeArrowheads="1"/>
          </p:cNvPicPr>
          <p:nvPr/>
        </p:nvPicPr>
        <p:blipFill>
          <a:blip r:embed="rId2" cstate="print"/>
          <a:srcRect/>
          <a:stretch>
            <a:fillRect/>
          </a:stretch>
        </p:blipFill>
        <p:spPr bwMode="auto">
          <a:xfrm>
            <a:off x="3059832" y="1340768"/>
            <a:ext cx="2808312" cy="79994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115616" y="1916832"/>
            <a:ext cx="1390650" cy="742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2555776" y="1916832"/>
            <a:ext cx="1790700" cy="70485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220072" y="2852936"/>
            <a:ext cx="1819275" cy="771525"/>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1691680" y="2924944"/>
            <a:ext cx="3048000" cy="857250"/>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1115616" y="3717032"/>
            <a:ext cx="2590800" cy="828675"/>
          </a:xfrm>
          <a:prstGeom prst="rect">
            <a:avLst/>
          </a:prstGeom>
          <a:noFill/>
          <a:ln w="9525">
            <a:noFill/>
            <a:miter lim="800000"/>
            <a:headEnd/>
            <a:tailEnd/>
          </a:ln>
        </p:spPr>
      </p:pic>
      <p:pic>
        <p:nvPicPr>
          <p:cNvPr id="3080" name="Picture 8"/>
          <p:cNvPicPr>
            <a:picLocks noChangeAspect="1" noChangeArrowheads="1"/>
          </p:cNvPicPr>
          <p:nvPr/>
        </p:nvPicPr>
        <p:blipFill>
          <a:blip r:embed="rId8" cstate="print"/>
          <a:srcRect/>
          <a:stretch>
            <a:fillRect/>
          </a:stretch>
        </p:blipFill>
        <p:spPr bwMode="auto">
          <a:xfrm>
            <a:off x="3635896" y="3717032"/>
            <a:ext cx="3209925" cy="819150"/>
          </a:xfrm>
          <a:prstGeom prst="rect">
            <a:avLst/>
          </a:prstGeom>
          <a:noFill/>
          <a:ln w="9525">
            <a:noFill/>
            <a:miter lim="800000"/>
            <a:headEnd/>
            <a:tailEnd/>
          </a:ln>
        </p:spPr>
      </p:pic>
      <p:pic>
        <p:nvPicPr>
          <p:cNvPr id="3081" name="Picture 9"/>
          <p:cNvPicPr>
            <a:picLocks noChangeAspect="1" noChangeArrowheads="1"/>
          </p:cNvPicPr>
          <p:nvPr/>
        </p:nvPicPr>
        <p:blipFill>
          <a:blip r:embed="rId9" cstate="print"/>
          <a:srcRect/>
          <a:stretch>
            <a:fillRect/>
          </a:stretch>
        </p:blipFill>
        <p:spPr bwMode="auto">
          <a:xfrm>
            <a:off x="179512" y="4797152"/>
            <a:ext cx="5976664" cy="1862350"/>
          </a:xfrm>
          <a:prstGeom prst="rect">
            <a:avLst/>
          </a:prstGeom>
          <a:noFill/>
          <a:ln w="9525">
            <a:noFill/>
            <a:miter lim="800000"/>
            <a:headEnd/>
            <a:tailEnd/>
          </a:ln>
        </p:spPr>
      </p:pic>
      <p:pic>
        <p:nvPicPr>
          <p:cNvPr id="3082" name="Picture 10"/>
          <p:cNvPicPr>
            <a:picLocks noChangeAspect="1" noChangeArrowheads="1"/>
          </p:cNvPicPr>
          <p:nvPr/>
        </p:nvPicPr>
        <p:blipFill>
          <a:blip r:embed="rId10" cstate="print"/>
          <a:srcRect/>
          <a:stretch>
            <a:fillRect/>
          </a:stretch>
        </p:blipFill>
        <p:spPr bwMode="auto">
          <a:xfrm>
            <a:off x="6732240" y="6021288"/>
            <a:ext cx="1171575" cy="428625"/>
          </a:xfrm>
          <a:prstGeom prst="rect">
            <a:avLst/>
          </a:prstGeom>
          <a:noFill/>
          <a:ln w="9525">
            <a:noFill/>
            <a:miter lim="800000"/>
            <a:headEnd/>
            <a:tailEnd/>
          </a:ln>
        </p:spPr>
      </p:pic>
      <p:pic>
        <p:nvPicPr>
          <p:cNvPr id="3083" name="Picture 11"/>
          <p:cNvPicPr>
            <a:picLocks noChangeAspect="1" noChangeArrowheads="1"/>
          </p:cNvPicPr>
          <p:nvPr/>
        </p:nvPicPr>
        <p:blipFill>
          <a:blip r:embed="rId11" cstate="print"/>
          <a:srcRect/>
          <a:stretch>
            <a:fillRect/>
          </a:stretch>
        </p:blipFill>
        <p:spPr bwMode="auto">
          <a:xfrm>
            <a:off x="6732240" y="5157192"/>
            <a:ext cx="1200150" cy="419100"/>
          </a:xfrm>
          <a:prstGeom prst="rect">
            <a:avLst/>
          </a:prstGeom>
          <a:noFill/>
          <a:ln w="9525">
            <a:noFill/>
            <a:miter lim="800000"/>
            <a:headEnd/>
            <a:tailEnd/>
          </a:ln>
        </p:spPr>
      </p:pic>
      <p:sp>
        <p:nvSpPr>
          <p:cNvPr id="14" name="pole tekstowe 13"/>
          <p:cNvSpPr txBox="1"/>
          <p:nvPr/>
        </p:nvSpPr>
        <p:spPr>
          <a:xfrm>
            <a:off x="251520" y="2060848"/>
            <a:ext cx="3168352" cy="369332"/>
          </a:xfrm>
          <a:prstGeom prst="rect">
            <a:avLst/>
          </a:prstGeom>
          <a:noFill/>
        </p:spPr>
        <p:txBody>
          <a:bodyPr wrap="square" rtlCol="0">
            <a:spAutoFit/>
          </a:bodyPr>
          <a:lstStyle/>
          <a:p>
            <a:r>
              <a:rPr lang="pl-PL" dirty="0" smtClean="0"/>
              <a:t>gdzie:                              ,</a:t>
            </a:r>
            <a:endParaRPr lang="pl-PL" dirty="0"/>
          </a:p>
        </p:txBody>
      </p:sp>
      <p:sp>
        <p:nvSpPr>
          <p:cNvPr id="15" name="pole tekstowe 14"/>
          <p:cNvSpPr txBox="1"/>
          <p:nvPr/>
        </p:nvSpPr>
        <p:spPr>
          <a:xfrm>
            <a:off x="251520" y="2924944"/>
            <a:ext cx="2376264" cy="369332"/>
          </a:xfrm>
          <a:prstGeom prst="rect">
            <a:avLst/>
          </a:prstGeom>
          <a:noFill/>
        </p:spPr>
        <p:txBody>
          <a:bodyPr wrap="square" rtlCol="0">
            <a:spAutoFit/>
          </a:bodyPr>
          <a:lstStyle/>
          <a:p>
            <a:r>
              <a:rPr lang="pl-PL" dirty="0" smtClean="0"/>
              <a:t>skąd wynika:</a:t>
            </a:r>
            <a:endParaRPr lang="pl-PL" dirty="0"/>
          </a:p>
        </p:txBody>
      </p:sp>
      <p:sp>
        <p:nvSpPr>
          <p:cNvPr id="16" name="pole tekstowe 15"/>
          <p:cNvSpPr txBox="1"/>
          <p:nvPr/>
        </p:nvSpPr>
        <p:spPr>
          <a:xfrm>
            <a:off x="4788024" y="3140968"/>
            <a:ext cx="792088" cy="369332"/>
          </a:xfrm>
          <a:prstGeom prst="rect">
            <a:avLst/>
          </a:prstGeom>
          <a:noFill/>
        </p:spPr>
        <p:txBody>
          <a:bodyPr wrap="square" rtlCol="0">
            <a:spAutoFit/>
          </a:bodyPr>
          <a:lstStyle/>
          <a:p>
            <a:r>
              <a:rPr lang="pl-PL" dirty="0" smtClean="0"/>
              <a:t>,</a:t>
            </a:r>
            <a:endParaRPr lang="pl-PL" dirty="0"/>
          </a:p>
        </p:txBody>
      </p:sp>
      <p:sp>
        <p:nvSpPr>
          <p:cNvPr id="17" name="pole tekstowe 16"/>
          <p:cNvSpPr txBox="1"/>
          <p:nvPr/>
        </p:nvSpPr>
        <p:spPr>
          <a:xfrm>
            <a:off x="323528" y="3789040"/>
            <a:ext cx="1872208" cy="369332"/>
          </a:xfrm>
          <a:prstGeom prst="rect">
            <a:avLst/>
          </a:prstGeom>
          <a:noFill/>
        </p:spPr>
        <p:txBody>
          <a:bodyPr wrap="square" rtlCol="0">
            <a:spAutoFit/>
          </a:bodyPr>
          <a:lstStyle/>
          <a:p>
            <a:r>
              <a:rPr lang="pl-PL" dirty="0" smtClean="0"/>
              <a:t>gdzie:</a:t>
            </a:r>
            <a:endParaRPr lang="pl-PL" dirty="0"/>
          </a:p>
        </p:txBody>
      </p:sp>
      <p:sp>
        <p:nvSpPr>
          <p:cNvPr id="18" name="pole tekstowe 17"/>
          <p:cNvSpPr txBox="1"/>
          <p:nvPr/>
        </p:nvSpPr>
        <p:spPr>
          <a:xfrm>
            <a:off x="3491880" y="3933056"/>
            <a:ext cx="792088" cy="369332"/>
          </a:xfrm>
          <a:prstGeom prst="rect">
            <a:avLst/>
          </a:prstGeom>
          <a:noFill/>
        </p:spPr>
        <p:txBody>
          <a:bodyPr wrap="square" rtlCol="0">
            <a:spAutoFit/>
          </a:bodyPr>
          <a:lstStyle/>
          <a:p>
            <a:r>
              <a:rPr lang="pl-PL" dirty="0" smtClean="0"/>
              <a:t>,</a:t>
            </a:r>
            <a:endParaRPr lang="pl-PL" dirty="0"/>
          </a:p>
        </p:txBody>
      </p:sp>
      <p:sp>
        <p:nvSpPr>
          <p:cNvPr id="19" name="pole tekstowe 18"/>
          <p:cNvSpPr txBox="1"/>
          <p:nvPr/>
        </p:nvSpPr>
        <p:spPr>
          <a:xfrm>
            <a:off x="251520" y="4509120"/>
            <a:ext cx="5184576" cy="369332"/>
          </a:xfrm>
          <a:prstGeom prst="rect">
            <a:avLst/>
          </a:prstGeom>
          <a:noFill/>
        </p:spPr>
        <p:txBody>
          <a:bodyPr wrap="square" rtlCol="0">
            <a:spAutoFit/>
          </a:bodyPr>
          <a:lstStyle/>
          <a:p>
            <a:r>
              <a:rPr lang="pl-PL" dirty="0" smtClean="0"/>
              <a:t>zmiana wektora ekscentryczności to:</a:t>
            </a:r>
            <a:endParaRPr lang="pl-PL" dirty="0"/>
          </a:p>
        </p:txBody>
      </p:sp>
      <p:sp>
        <p:nvSpPr>
          <p:cNvPr id="20" name="pole tekstowe 19"/>
          <p:cNvSpPr txBox="1"/>
          <p:nvPr/>
        </p:nvSpPr>
        <p:spPr>
          <a:xfrm>
            <a:off x="6300192" y="4797152"/>
            <a:ext cx="2160240" cy="369332"/>
          </a:xfrm>
          <a:prstGeom prst="rect">
            <a:avLst/>
          </a:prstGeom>
          <a:noFill/>
        </p:spPr>
        <p:txBody>
          <a:bodyPr wrap="square" rtlCol="0">
            <a:spAutoFit/>
          </a:bodyPr>
          <a:lstStyle/>
          <a:p>
            <a:r>
              <a:rPr lang="pl-PL" dirty="0" smtClean="0"/>
              <a:t>nowa płaszczyzna:</a:t>
            </a:r>
            <a:endParaRPr lang="pl-PL" dirty="0"/>
          </a:p>
        </p:txBody>
      </p:sp>
      <p:sp>
        <p:nvSpPr>
          <p:cNvPr id="21" name="pole tekstowe 20"/>
          <p:cNvSpPr txBox="1"/>
          <p:nvPr/>
        </p:nvSpPr>
        <p:spPr>
          <a:xfrm>
            <a:off x="6300192" y="5661248"/>
            <a:ext cx="2520280" cy="369332"/>
          </a:xfrm>
          <a:prstGeom prst="rect">
            <a:avLst/>
          </a:prstGeom>
          <a:noFill/>
        </p:spPr>
        <p:txBody>
          <a:bodyPr wrap="square" rtlCol="0">
            <a:spAutoFit/>
          </a:bodyPr>
          <a:lstStyle/>
          <a:p>
            <a:r>
              <a:rPr lang="pl-PL" dirty="0" smtClean="0"/>
              <a:t>nowa ekscentryczność:</a:t>
            </a:r>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61764" y="2828836"/>
            <a:ext cx="8820472" cy="1200329"/>
          </a:xfrm>
          <a:prstGeom prst="rect">
            <a:avLst/>
          </a:prstGeom>
          <a:noFill/>
        </p:spPr>
        <p:txBody>
          <a:bodyPr wrap="square" rtlCol="0">
            <a:spAutoFit/>
          </a:bodyPr>
          <a:lstStyle/>
          <a:p>
            <a:pPr algn="ctr"/>
            <a:r>
              <a:rPr lang="pl-PL" sz="7200" dirty="0" smtClean="0"/>
              <a:t>DZIĘKUJĘ ZA UWAGĘ</a:t>
            </a:r>
            <a:endParaRPr lang="pl-PL"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75656" y="188640"/>
            <a:ext cx="6336704" cy="646331"/>
          </a:xfrm>
          <a:prstGeom prst="rect">
            <a:avLst/>
          </a:prstGeom>
          <a:noFill/>
        </p:spPr>
        <p:txBody>
          <a:bodyPr wrap="square" rtlCol="0">
            <a:spAutoFit/>
          </a:bodyPr>
          <a:lstStyle/>
          <a:p>
            <a:pPr algn="ctr"/>
            <a:r>
              <a:rPr lang="pl-PL" sz="3600" dirty="0" smtClean="0"/>
              <a:t>CZYM JEST CHAOS</a:t>
            </a:r>
            <a:endParaRPr lang="pl-PL" sz="3600" dirty="0"/>
          </a:p>
        </p:txBody>
      </p:sp>
      <p:sp>
        <p:nvSpPr>
          <p:cNvPr id="3" name="pole tekstowe 2"/>
          <p:cNvSpPr txBox="1"/>
          <p:nvPr/>
        </p:nvSpPr>
        <p:spPr>
          <a:xfrm>
            <a:off x="251520" y="980728"/>
            <a:ext cx="8640960" cy="1200329"/>
          </a:xfrm>
          <a:prstGeom prst="rect">
            <a:avLst/>
          </a:prstGeom>
          <a:noFill/>
        </p:spPr>
        <p:txBody>
          <a:bodyPr wrap="square" rtlCol="0">
            <a:spAutoFit/>
          </a:bodyPr>
          <a:lstStyle/>
          <a:p>
            <a:pPr algn="just"/>
            <a:r>
              <a:rPr lang="pl-PL" dirty="0" smtClean="0"/>
              <a:t>Chaos w rozumieniu matematycznym jest własnością równań lub układów równań, polegającą na dużej wrażliwości rozwiązań na dowolnie małe zaburzenie parametrów. Dotyczy on najczęściej układów dynamicznych opisanych równaniami różniczkowymi nieliniowymi.  </a:t>
            </a:r>
          </a:p>
        </p:txBody>
      </p:sp>
      <p:sp>
        <p:nvSpPr>
          <p:cNvPr id="4" name="pole tekstowe 3"/>
          <p:cNvSpPr txBox="1"/>
          <p:nvPr/>
        </p:nvSpPr>
        <p:spPr>
          <a:xfrm>
            <a:off x="251520" y="2348880"/>
            <a:ext cx="5904656" cy="2862322"/>
          </a:xfrm>
          <a:prstGeom prst="rect">
            <a:avLst/>
          </a:prstGeom>
          <a:noFill/>
        </p:spPr>
        <p:txBody>
          <a:bodyPr wrap="square" rtlCol="0">
            <a:spAutoFit/>
          </a:bodyPr>
          <a:lstStyle/>
          <a:p>
            <a:pPr algn="just"/>
            <a:r>
              <a:rPr lang="pl-PL" dirty="0" smtClean="0"/>
              <a:t>Pojęcie to zostało sformułowane przez E. Lorenza podczas prac nad modelami prognozowania pogody. Zgodnie z deterministycznym rozumieniem rzeczywistości, minimalna zmiana warunków początkowych powinna prowadzić do proporcjonalnie niewielkich zmian wyniku modelu. W trakcie prac z modelem okazało się, że wynik znacznie odbiegał od predykcji. Okazało się, ze zmiany te wynikały z tego, ze przybliżył wartości początkowe symulacji, co w połączeniu z dynamiczną naturą modeli prognozowania pogody sprawiło, było przyczyną zaskakujących wyników. </a:t>
            </a:r>
          </a:p>
        </p:txBody>
      </p:sp>
      <p:sp>
        <p:nvSpPr>
          <p:cNvPr id="5" name="pole tekstowe 4"/>
          <p:cNvSpPr txBox="1"/>
          <p:nvPr/>
        </p:nvSpPr>
        <p:spPr>
          <a:xfrm>
            <a:off x="251520" y="5301208"/>
            <a:ext cx="8640960" cy="1200329"/>
          </a:xfrm>
          <a:prstGeom prst="rect">
            <a:avLst/>
          </a:prstGeom>
          <a:noFill/>
        </p:spPr>
        <p:txBody>
          <a:bodyPr wrap="square" rtlCol="0">
            <a:spAutoFit/>
          </a:bodyPr>
          <a:lstStyle/>
          <a:p>
            <a:pPr algn="just"/>
            <a:r>
              <a:rPr lang="pl-PL" dirty="0" smtClean="0"/>
              <a:t>Efekt ten nazwano efektem motyla, który mówi że choć znikoma różnica na pewnym etapie może po dłuższym czasie urosnąć do dowolnie dużych rozmiarów. Powoduje to, że choć model jest deterministyczny, w dłuższej skali czasowej wydaje się zachowywać w sposób losowy.</a:t>
            </a:r>
            <a:endParaRPr lang="pl-PL" dirty="0"/>
          </a:p>
        </p:txBody>
      </p:sp>
      <p:pic>
        <p:nvPicPr>
          <p:cNvPr id="6" name="Obraz 5" descr="Typhoon_Mawar_2005_computer_simulation_thumbnail.gif"/>
          <p:cNvPicPr>
            <a:picLocks noChangeAspect="1"/>
          </p:cNvPicPr>
          <p:nvPr/>
        </p:nvPicPr>
        <p:blipFill>
          <a:blip r:embed="rId2" cstate="print"/>
          <a:stretch>
            <a:fillRect/>
          </a:stretch>
        </p:blipFill>
        <p:spPr>
          <a:xfrm>
            <a:off x="6372200" y="2132856"/>
            <a:ext cx="2520280" cy="2258171"/>
          </a:xfrm>
          <a:prstGeom prst="rect">
            <a:avLst/>
          </a:prstGeom>
        </p:spPr>
      </p:pic>
      <p:sp>
        <p:nvSpPr>
          <p:cNvPr id="7" name="pole tekstowe 6"/>
          <p:cNvSpPr txBox="1"/>
          <p:nvPr/>
        </p:nvSpPr>
        <p:spPr>
          <a:xfrm>
            <a:off x="6444208" y="4437112"/>
            <a:ext cx="2520280" cy="584775"/>
          </a:xfrm>
          <a:prstGeom prst="rect">
            <a:avLst/>
          </a:prstGeom>
          <a:noFill/>
        </p:spPr>
        <p:txBody>
          <a:bodyPr wrap="square" rtlCol="0">
            <a:spAutoFit/>
          </a:bodyPr>
          <a:lstStyle/>
          <a:p>
            <a:pPr algn="ctr"/>
            <a:r>
              <a:rPr lang="pl-PL" sz="1600" dirty="0" smtClean="0"/>
              <a:t>Komputerowa symulacja tajfunu </a:t>
            </a:r>
            <a:r>
              <a:rPr lang="pl-PL" sz="1600" dirty="0" err="1" smtClean="0"/>
              <a:t>Mawar</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1475656" y="188640"/>
            <a:ext cx="6336704" cy="646331"/>
          </a:xfrm>
          <a:prstGeom prst="rect">
            <a:avLst/>
          </a:prstGeom>
          <a:noFill/>
        </p:spPr>
        <p:txBody>
          <a:bodyPr wrap="square" rtlCol="0">
            <a:spAutoFit/>
          </a:bodyPr>
          <a:lstStyle/>
          <a:p>
            <a:pPr algn="ctr"/>
            <a:r>
              <a:rPr lang="pl-PL" sz="3600" dirty="0" smtClean="0"/>
              <a:t>WYKŁADNIK LAPUNOWA</a:t>
            </a:r>
            <a:endParaRPr lang="pl-PL" sz="3600" dirty="0"/>
          </a:p>
        </p:txBody>
      </p:sp>
      <p:sp>
        <p:nvSpPr>
          <p:cNvPr id="4" name="Prostokąt 3"/>
          <p:cNvSpPr/>
          <p:nvPr/>
        </p:nvSpPr>
        <p:spPr>
          <a:xfrm>
            <a:off x="251520" y="908720"/>
            <a:ext cx="8640960" cy="923330"/>
          </a:xfrm>
          <a:prstGeom prst="rect">
            <a:avLst/>
          </a:prstGeom>
        </p:spPr>
        <p:txBody>
          <a:bodyPr wrap="square">
            <a:spAutoFit/>
          </a:bodyPr>
          <a:lstStyle/>
          <a:p>
            <a:pPr algn="just"/>
            <a:r>
              <a:rPr lang="pl-PL" dirty="0" smtClean="0"/>
              <a:t>Wykładnik Lapunowa układu dynamicznego jest miarą, która charakteryzuje tempo separacji nieskończenie bliskich trajektorii. Pozwala on też ustalić zachowanie się układu dynamicznego dla określonych zmiennych. </a:t>
            </a:r>
          </a:p>
        </p:txBody>
      </p:sp>
      <p:sp>
        <p:nvSpPr>
          <p:cNvPr id="5" name="pole tekstowe 4"/>
          <p:cNvSpPr txBox="1"/>
          <p:nvPr/>
        </p:nvSpPr>
        <p:spPr>
          <a:xfrm>
            <a:off x="251520" y="1844824"/>
            <a:ext cx="8640960" cy="1200329"/>
          </a:xfrm>
          <a:prstGeom prst="rect">
            <a:avLst/>
          </a:prstGeom>
          <a:noFill/>
        </p:spPr>
        <p:txBody>
          <a:bodyPr wrap="square" rtlCol="0">
            <a:spAutoFit/>
          </a:bodyPr>
          <a:lstStyle/>
          <a:p>
            <a:pPr algn="just"/>
            <a:r>
              <a:rPr lang="pl-PL" dirty="0" smtClean="0"/>
              <a:t>Z punktu widzenia stabilności ruchu ważna jest odległość pomiędzy dwiema bliskimi trajektoriami. Jeżeli układ dynamiczny jest chaotyczny, odległość taka rośnie w czasie według zależności: 	      , gdzie współczynnik </a:t>
            </a:r>
            <a:r>
              <a:rPr lang="el-GR" b="1" i="1" dirty="0" smtClean="0"/>
              <a:t>λ</a:t>
            </a:r>
            <a:r>
              <a:rPr lang="pl-PL" dirty="0" smtClean="0"/>
              <a:t> zwany </a:t>
            </a:r>
            <a:r>
              <a:rPr lang="pl-PL" b="1" dirty="0" smtClean="0"/>
              <a:t>wykładnikiem Lapunowa </a:t>
            </a:r>
            <a:r>
              <a:rPr lang="pl-PL" dirty="0" smtClean="0"/>
              <a:t>jest dodatni. </a:t>
            </a:r>
          </a:p>
          <a:p>
            <a:pPr algn="just"/>
            <a:r>
              <a:rPr lang="pl-PL" dirty="0" smtClean="0"/>
              <a:t>Analizę układów chaotycznych przeprowadza się w tzw. </a:t>
            </a:r>
            <a:r>
              <a:rPr lang="pl-PL" b="1" dirty="0" smtClean="0"/>
              <a:t>przestrzeni fazowej</a:t>
            </a:r>
            <a:r>
              <a:rPr lang="pl-PL" dirty="0" smtClean="0"/>
              <a:t>.</a:t>
            </a:r>
            <a:endParaRPr lang="pl-PL" dirty="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1030"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23728" y="2420888"/>
            <a:ext cx="309741" cy="360040"/>
          </a:xfrm>
          <a:prstGeom prst="rect">
            <a:avLst/>
          </a:prstGeom>
          <a:noFill/>
        </p:spPr>
      </p:pic>
      <p:sp>
        <p:nvSpPr>
          <p:cNvPr id="12" name="Prostokąt 11"/>
          <p:cNvSpPr/>
          <p:nvPr/>
        </p:nvSpPr>
        <p:spPr>
          <a:xfrm>
            <a:off x="251520" y="3068960"/>
            <a:ext cx="8640960" cy="646331"/>
          </a:xfrm>
          <a:prstGeom prst="rect">
            <a:avLst/>
          </a:prstGeom>
        </p:spPr>
        <p:txBody>
          <a:bodyPr wrap="square">
            <a:spAutoFit/>
          </a:bodyPr>
          <a:lstStyle/>
          <a:p>
            <a:pPr algn="just"/>
            <a:r>
              <a:rPr lang="pl-PL" dirty="0" smtClean="0"/>
              <a:t>Jeśli przyjąć skończone i odpowiednio małe odcinki czasu, to ewolucję układu dynamicznego można opisać rekurencyjnym równaniem algebraicznym:</a:t>
            </a:r>
            <a:endParaRPr lang="pl-PL" dirty="0"/>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103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23928" y="3717032"/>
            <a:ext cx="1363663" cy="341313"/>
          </a:xfrm>
          <a:prstGeom prst="rect">
            <a:avLst/>
          </a:prstGeom>
          <a:noFill/>
        </p:spPr>
      </p:pic>
      <p:sp>
        <p:nvSpPr>
          <p:cNvPr id="1034" name="Rectangle 10"/>
          <p:cNvSpPr>
            <a:spLocks noChangeArrowheads="1"/>
          </p:cNvSpPr>
          <p:nvPr/>
        </p:nvSpPr>
        <p:spPr bwMode="auto">
          <a:xfrm>
            <a:off x="0" y="7985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pSp>
        <p:nvGrpSpPr>
          <p:cNvPr id="22" name="Grupa 21"/>
          <p:cNvGrpSpPr/>
          <p:nvPr/>
        </p:nvGrpSpPr>
        <p:grpSpPr>
          <a:xfrm>
            <a:off x="251520" y="4161854"/>
            <a:ext cx="8640960" cy="2308324"/>
            <a:chOff x="251520" y="4161854"/>
            <a:chExt cx="8640960" cy="2308324"/>
          </a:xfrm>
        </p:grpSpPr>
        <p:sp>
          <p:nvSpPr>
            <p:cNvPr id="16" name="pole tekstowe 15"/>
            <p:cNvSpPr txBox="1"/>
            <p:nvPr/>
          </p:nvSpPr>
          <p:spPr>
            <a:xfrm>
              <a:off x="251520" y="4161854"/>
              <a:ext cx="8640960" cy="2308324"/>
            </a:xfrm>
            <a:prstGeom prst="rect">
              <a:avLst/>
            </a:prstGeom>
            <a:noFill/>
          </p:spPr>
          <p:txBody>
            <a:bodyPr wrap="square" rtlCol="0">
              <a:spAutoFit/>
            </a:bodyPr>
            <a:lstStyle/>
            <a:p>
              <a:r>
                <a:rPr lang="pl-PL" dirty="0" smtClean="0"/>
                <a:t>gdzie: </a:t>
              </a:r>
            </a:p>
            <a:p>
              <a:r>
                <a:rPr lang="pl-PL" i="1" dirty="0" smtClean="0"/>
                <a:t>n</a:t>
              </a:r>
              <a:r>
                <a:rPr lang="pl-PL" dirty="0" smtClean="0"/>
                <a:t> - przyjmuje kolejne wartości całkowite, które można uznać za kolejne interwały czasowe</a:t>
              </a:r>
            </a:p>
            <a:p>
              <a:r>
                <a:rPr lang="pl-PL" dirty="0" smtClean="0"/>
                <a:t>      - zmienna opisująca stan układu dynamicznego w chwili n</a:t>
              </a:r>
            </a:p>
            <a:p>
              <a:r>
                <a:rPr lang="pl-PL" dirty="0" smtClean="0"/>
                <a:t>          - to stan układu dynamicznego w chwili </a:t>
              </a:r>
              <a:r>
                <a:rPr lang="pl-PL" i="1" dirty="0" smtClean="0"/>
                <a:t>n+1</a:t>
              </a:r>
            </a:p>
            <a:p>
              <a:endParaRPr lang="pl-PL" dirty="0" smtClean="0"/>
            </a:p>
            <a:p>
              <a:pPr algn="just"/>
              <a:r>
                <a:rPr lang="pl-PL" dirty="0" smtClean="0"/>
                <a:t>Stan układu w chwili </a:t>
              </a:r>
              <a:r>
                <a:rPr lang="pl-PL" i="1" dirty="0" smtClean="0"/>
                <a:t>n+1</a:t>
              </a:r>
              <a:r>
                <a:rPr lang="pl-PL" dirty="0" smtClean="0"/>
                <a:t> otrzymuje się przez przekształcenie stanu </a:t>
              </a:r>
              <a:r>
                <a:rPr lang="pl-PL" i="1" dirty="0" smtClean="0"/>
                <a:t>n</a:t>
              </a:r>
              <a:r>
                <a:rPr lang="pl-PL" dirty="0" smtClean="0"/>
                <a:t> za pomocą odpowiedniej funkcji </a:t>
              </a:r>
              <a:r>
                <a:rPr lang="pl-PL" i="1" dirty="0" smtClean="0"/>
                <a:t>f</a:t>
              </a:r>
              <a:r>
                <a:rPr lang="pl-PL" dirty="0" smtClean="0"/>
                <a:t>. Otrzymuje się wówczas ciąg o postaci wyżej przedstawionej.</a:t>
              </a:r>
            </a:p>
            <a:p>
              <a:endParaRPr lang="pl-PL" dirty="0"/>
            </a:p>
          </p:txBody>
        </p:sp>
        <p:pic>
          <p:nvPicPr>
            <p:cNvPr id="1035"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528" y="4725144"/>
              <a:ext cx="257175" cy="341313"/>
            </a:xfrm>
            <a:prstGeom prst="rect">
              <a:avLst/>
            </a:prstGeom>
            <a:noFill/>
          </p:spPr>
        </p:pic>
        <p:pic>
          <p:nvPicPr>
            <p:cNvPr id="1037"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3528" y="5013176"/>
              <a:ext cx="490538" cy="341313"/>
            </a:xfrm>
            <a:prstGeom prst="rect">
              <a:avLst/>
            </a:prstGeom>
            <a:noFill/>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pole tekstowe 1"/>
          <p:cNvSpPr txBox="1"/>
          <p:nvPr/>
        </p:nvSpPr>
        <p:spPr>
          <a:xfrm>
            <a:off x="1475656" y="188640"/>
            <a:ext cx="6336704" cy="646331"/>
          </a:xfrm>
          <a:prstGeom prst="rect">
            <a:avLst/>
          </a:prstGeom>
          <a:noFill/>
        </p:spPr>
        <p:txBody>
          <a:bodyPr wrap="square" rtlCol="0">
            <a:spAutoFit/>
          </a:bodyPr>
          <a:lstStyle/>
          <a:p>
            <a:pPr algn="ctr"/>
            <a:r>
              <a:rPr lang="pl-PL" sz="3600" dirty="0" smtClean="0"/>
              <a:t>WYKŁADNIK LAPUNOWA c.d.</a:t>
            </a:r>
            <a:endParaRPr lang="pl-PL" sz="3600" dirty="0"/>
          </a:p>
        </p:txBody>
      </p:sp>
      <p:sp>
        <p:nvSpPr>
          <p:cNvPr id="25606" name="Rectangle 6"/>
          <p:cNvSpPr>
            <a:spLocks noChangeArrowheads="1"/>
          </p:cNvSpPr>
          <p:nvPr/>
        </p:nvSpPr>
        <p:spPr bwMode="auto">
          <a:xfrm>
            <a:off x="0" y="1757717"/>
            <a:ext cx="91440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000" b="0" i="0" u="none" strike="noStrike" cap="none" normalizeH="0" baseline="0" dirty="0" smtClean="0">
                <a:ln>
                  <a:noFill/>
                </a:ln>
                <a:solidFill>
                  <a:srgbClr val="222222"/>
                </a:solidFill>
                <a:effectLst/>
                <a:latin typeface="Arial" pitchFamily="34" charset="0"/>
                <a:cs typeface="Arial" pitchFamily="34" charset="0"/>
              </a:rPr>
              <a:t>:</a:t>
            </a:r>
            <a:r>
              <a:rPr kumimoji="0" lang="pl-PL" sz="600" b="0" i="0" u="none" strike="noStrike" cap="none" normalizeH="0" baseline="0" dirty="0" smtClean="0">
                <a:ln>
                  <a:noFill/>
                </a:ln>
                <a:solidFill>
                  <a:schemeClr val="tx1"/>
                </a:solidFill>
                <a:effectLst/>
                <a:latin typeface="Arial" pitchFamily="34" charset="0"/>
                <a:cs typeface="Arial" pitchFamily="34" charset="0"/>
              </a:rPr>
              <a:t> </a:t>
            </a:r>
            <a:endParaRPr kumimoji="0" lang="pl-PL" sz="1000" b="0" i="0" u="none" strike="noStrike" cap="none" normalizeH="0" baseline="0" dirty="0" smtClean="0">
              <a:ln>
                <a:noFill/>
              </a:ln>
              <a:solidFill>
                <a:srgbClr val="222222"/>
              </a:solidFill>
              <a:effectLst/>
              <a:latin typeface="Arial" pitchFamily="34" charset="0"/>
              <a:cs typeface="Arial" pitchFamily="34" charset="0"/>
            </a:endParaRPr>
          </a:p>
        </p:txBody>
      </p:sp>
      <p:sp>
        <p:nvSpPr>
          <p:cNvPr id="25607" name="AutoShape 7" descr="n+1\;"/>
          <p:cNvSpPr>
            <a:spLocks noChangeAspect="1" noChangeArrowheads="1"/>
          </p:cNvSpPr>
          <p:nvPr/>
        </p:nvSpPr>
        <p:spPr bwMode="auto">
          <a:xfrm>
            <a:off x="1300163"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sp>
        <p:nvSpPr>
          <p:cNvPr id="25608" name="AutoShape 8" descr="n\;"/>
          <p:cNvSpPr>
            <a:spLocks noChangeAspect="1" noChangeArrowheads="1"/>
          </p:cNvSpPr>
          <p:nvPr/>
        </p:nvSpPr>
        <p:spPr bwMode="auto">
          <a:xfrm>
            <a:off x="38115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sp>
        <p:nvSpPr>
          <p:cNvPr id="25609" name="AutoShape 9" descr="f\;"/>
          <p:cNvSpPr>
            <a:spLocks noChangeAspect="1" noChangeArrowheads="1"/>
          </p:cNvSpPr>
          <p:nvPr/>
        </p:nvSpPr>
        <p:spPr bwMode="auto">
          <a:xfrm>
            <a:off x="57658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l-PL"/>
          </a:p>
        </p:txBody>
      </p:sp>
      <p:sp>
        <p:nvSpPr>
          <p:cNvPr id="11" name="pole tekstowe 10"/>
          <p:cNvSpPr txBox="1"/>
          <p:nvPr/>
        </p:nvSpPr>
        <p:spPr>
          <a:xfrm>
            <a:off x="251520" y="1052736"/>
            <a:ext cx="8640960" cy="923330"/>
          </a:xfrm>
          <a:prstGeom prst="rect">
            <a:avLst/>
          </a:prstGeom>
          <a:noFill/>
        </p:spPr>
        <p:txBody>
          <a:bodyPr wrap="square" rtlCol="0">
            <a:spAutoFit/>
          </a:bodyPr>
          <a:lstStyle/>
          <a:p>
            <a:pPr algn="just"/>
            <a:r>
              <a:rPr lang="pl-PL" dirty="0" smtClean="0"/>
              <a:t>Taki sposób przekształcania nazywa się </a:t>
            </a:r>
            <a:r>
              <a:rPr lang="pl-PL" b="1" dirty="0" smtClean="0"/>
              <a:t>iteracją</a:t>
            </a:r>
            <a:r>
              <a:rPr lang="pl-PL" dirty="0" smtClean="0"/>
              <a:t>. Ciąg kolejnych iteracji tworzy </a:t>
            </a:r>
            <a:r>
              <a:rPr lang="pl-PL" b="1" dirty="0" smtClean="0"/>
              <a:t>orbitę odwzorowania</a:t>
            </a:r>
            <a:r>
              <a:rPr lang="pl-PL" dirty="0" smtClean="0"/>
              <a:t>. Jeżeli rozpatrzyć dwa stany początkowe różniące się w niewielkim stopniu o </a:t>
            </a:r>
            <a:r>
              <a:rPr lang="pl-PL" i="1" dirty="0" smtClean="0"/>
              <a:t>e</a:t>
            </a:r>
            <a:r>
              <a:rPr lang="pl-PL" dirty="0" smtClean="0"/>
              <a:t>, to po upływie </a:t>
            </a:r>
            <a:r>
              <a:rPr lang="pl-PL" i="1" dirty="0" smtClean="0"/>
              <a:t>n </a:t>
            </a:r>
            <a:r>
              <a:rPr lang="pl-PL" dirty="0" smtClean="0"/>
              <a:t>czasu otrzymuje się wartości</a:t>
            </a:r>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25610"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75956" y="1988840"/>
            <a:ext cx="792088" cy="391492"/>
          </a:xfrm>
          <a:prstGeom prst="rect">
            <a:avLst/>
          </a:prstGeom>
          <a:noFill/>
        </p:spPr>
      </p:pic>
      <p:sp>
        <p:nvSpPr>
          <p:cNvPr id="15" name="pole tekstowe 14"/>
          <p:cNvSpPr txBox="1"/>
          <p:nvPr/>
        </p:nvSpPr>
        <p:spPr>
          <a:xfrm>
            <a:off x="251520" y="2348880"/>
            <a:ext cx="8640960" cy="369332"/>
          </a:xfrm>
          <a:prstGeom prst="rect">
            <a:avLst/>
          </a:prstGeom>
          <a:noFill/>
        </p:spPr>
        <p:txBody>
          <a:bodyPr wrap="square" rtlCol="0">
            <a:spAutoFit/>
          </a:bodyPr>
          <a:lstStyle/>
          <a:p>
            <a:pPr algn="just"/>
            <a:r>
              <a:rPr lang="pl-PL" dirty="0" smtClean="0"/>
              <a:t>gdzie        to </a:t>
            </a:r>
            <a:r>
              <a:rPr lang="pl-PL" dirty="0" err="1" smtClean="0"/>
              <a:t>n-ta</a:t>
            </a:r>
            <a:r>
              <a:rPr lang="pl-PL" dirty="0" smtClean="0"/>
              <a:t> iteracja na punkcie x</a:t>
            </a:r>
            <a:r>
              <a:rPr lang="pl-PL" baseline="-25000" dirty="0" smtClean="0"/>
              <a:t>0</a:t>
            </a:r>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25612"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2348880"/>
            <a:ext cx="288032" cy="421271"/>
          </a:xfrm>
          <a:prstGeom prst="rect">
            <a:avLst/>
          </a:prstGeom>
          <a:noFill/>
        </p:spPr>
      </p:pic>
      <p:sp>
        <p:nvSpPr>
          <p:cNvPr id="18" name="pole tekstowe 17"/>
          <p:cNvSpPr txBox="1"/>
          <p:nvPr/>
        </p:nvSpPr>
        <p:spPr>
          <a:xfrm>
            <a:off x="251520" y="2852936"/>
            <a:ext cx="8640960" cy="646331"/>
          </a:xfrm>
          <a:prstGeom prst="rect">
            <a:avLst/>
          </a:prstGeom>
          <a:noFill/>
        </p:spPr>
        <p:txBody>
          <a:bodyPr wrap="square" rtlCol="0">
            <a:spAutoFit/>
          </a:bodyPr>
          <a:lstStyle/>
          <a:p>
            <a:pPr algn="just"/>
            <a:r>
              <a:rPr lang="pl-PL" dirty="0" smtClean="0"/>
              <a:t>Stany mogą być od siebie oddalone w różnym stopniu. Miarą oddalania/zbliżania się jest </a:t>
            </a:r>
            <a:r>
              <a:rPr lang="pl-PL" b="1" dirty="0" smtClean="0"/>
              <a:t>wykładnik Lapunowa </a:t>
            </a:r>
            <a:r>
              <a:rPr lang="pl-PL" dirty="0" smtClean="0"/>
              <a:t>definiowany w postaci:</a:t>
            </a:r>
          </a:p>
        </p:txBody>
      </p:sp>
      <p:pic>
        <p:nvPicPr>
          <p:cNvPr id="25614" name="Picture 14"/>
          <p:cNvPicPr>
            <a:picLocks noChangeAspect="1" noChangeArrowheads="1"/>
          </p:cNvPicPr>
          <p:nvPr/>
        </p:nvPicPr>
        <p:blipFill>
          <a:blip r:embed="rId4" cstate="print"/>
          <a:srcRect/>
          <a:stretch>
            <a:fillRect/>
          </a:stretch>
        </p:blipFill>
        <p:spPr bwMode="auto">
          <a:xfrm>
            <a:off x="2758942" y="3429000"/>
            <a:ext cx="3626117" cy="864096"/>
          </a:xfrm>
          <a:prstGeom prst="rect">
            <a:avLst/>
          </a:prstGeom>
          <a:noFill/>
          <a:ln w="9525">
            <a:noFill/>
            <a:miter lim="800000"/>
            <a:headEnd/>
            <a:tailEnd/>
          </a:ln>
        </p:spPr>
      </p:pic>
      <p:sp>
        <p:nvSpPr>
          <p:cNvPr id="21" name="pole tekstowe 20"/>
          <p:cNvSpPr txBox="1"/>
          <p:nvPr/>
        </p:nvSpPr>
        <p:spPr>
          <a:xfrm>
            <a:off x="251520" y="4293096"/>
            <a:ext cx="8640960" cy="2308324"/>
          </a:xfrm>
          <a:prstGeom prst="rect">
            <a:avLst/>
          </a:prstGeom>
          <a:noFill/>
        </p:spPr>
        <p:txBody>
          <a:bodyPr wrap="square" rtlCol="0">
            <a:spAutoFit/>
          </a:bodyPr>
          <a:lstStyle/>
          <a:p>
            <a:pPr algn="just"/>
            <a:r>
              <a:rPr lang="pl-PL" dirty="0" smtClean="0"/>
              <a:t>Istnieją trzy możliwości:</a:t>
            </a:r>
          </a:p>
          <a:p>
            <a:pPr algn="just">
              <a:buFont typeface="Arial" pitchFamily="34" charset="0"/>
              <a:buChar char="•"/>
            </a:pPr>
            <a:r>
              <a:rPr lang="pl-PL" dirty="0" smtClean="0"/>
              <a:t> </a:t>
            </a:r>
            <a:r>
              <a:rPr lang="el-GR" dirty="0" smtClean="0"/>
              <a:t>λ</a:t>
            </a:r>
            <a:r>
              <a:rPr lang="pl-PL" dirty="0" smtClean="0"/>
              <a:t> &lt; 0 - Orbita zmierza do stabilnego punktu lub staje się orbitą periodyczną. Ujemny 	wykładnik Lapunowa charakteryzuje </a:t>
            </a:r>
            <a:r>
              <a:rPr lang="pl-PL" b="1" dirty="0" smtClean="0"/>
              <a:t>układy </a:t>
            </a:r>
            <a:r>
              <a:rPr lang="pl-PL" b="1" dirty="0" err="1" smtClean="0"/>
              <a:t>dyssypatywne</a:t>
            </a:r>
            <a:r>
              <a:rPr lang="pl-PL" b="1" dirty="0" smtClean="0"/>
              <a:t> </a:t>
            </a:r>
            <a:r>
              <a:rPr lang="pl-PL" dirty="0" smtClean="0"/>
              <a:t>np. 	tłumione wahadło.</a:t>
            </a:r>
          </a:p>
          <a:p>
            <a:pPr algn="just">
              <a:buFont typeface="Arial" pitchFamily="34" charset="0"/>
              <a:buChar char="•"/>
            </a:pPr>
            <a:r>
              <a:rPr lang="pl-PL" dirty="0" smtClean="0"/>
              <a:t> </a:t>
            </a:r>
            <a:r>
              <a:rPr lang="el-GR" dirty="0" smtClean="0"/>
              <a:t>λ</a:t>
            </a:r>
            <a:r>
              <a:rPr lang="pl-PL" dirty="0" smtClean="0"/>
              <a:t> = 0 - Orbita zmierza do neutralnego, stałego punktu. Wartość ta oznacza, że system 	znajduje się w najbardziej </a:t>
            </a:r>
            <a:r>
              <a:rPr lang="pl-PL" b="1" dirty="0" smtClean="0"/>
              <a:t>stabilnym stadium rozwoju</a:t>
            </a:r>
            <a:r>
              <a:rPr lang="pl-PL" dirty="0" smtClean="0"/>
              <a:t>.</a:t>
            </a:r>
          </a:p>
          <a:p>
            <a:pPr algn="just">
              <a:buFont typeface="Arial" pitchFamily="34" charset="0"/>
              <a:buChar char="•"/>
            </a:pPr>
            <a:r>
              <a:rPr lang="pl-PL" dirty="0" smtClean="0"/>
              <a:t> </a:t>
            </a:r>
            <a:r>
              <a:rPr lang="el-GR" dirty="0" smtClean="0"/>
              <a:t>λ</a:t>
            </a:r>
            <a:r>
              <a:rPr lang="pl-PL" dirty="0" smtClean="0"/>
              <a:t> &gt; 0 - Orbita jest </a:t>
            </a:r>
            <a:r>
              <a:rPr lang="pl-PL" b="1" dirty="0" smtClean="0"/>
              <a:t>niestabilna i chaotyczna</a:t>
            </a:r>
            <a:r>
              <a:rPr lang="pl-PL" dirty="0" smtClean="0"/>
              <a:t>. Dwa bliskie stany początkowe oddalają się 	wykładniczo od siebie z upływem czasu.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125760" y="188640"/>
            <a:ext cx="8892480" cy="646331"/>
          </a:xfrm>
          <a:prstGeom prst="rect">
            <a:avLst/>
          </a:prstGeom>
          <a:noFill/>
        </p:spPr>
        <p:txBody>
          <a:bodyPr wrap="square" rtlCol="0">
            <a:spAutoFit/>
          </a:bodyPr>
          <a:lstStyle/>
          <a:p>
            <a:pPr algn="ctr"/>
            <a:r>
              <a:rPr lang="pl-PL" sz="3600" dirty="0" smtClean="0"/>
              <a:t>ZACHOWANIE UKŁADÓW CHAOTYCZNYCH</a:t>
            </a:r>
            <a:endParaRPr lang="pl-PL" sz="3600" dirty="0"/>
          </a:p>
        </p:txBody>
      </p:sp>
      <p:sp>
        <p:nvSpPr>
          <p:cNvPr id="4" name="pole tekstowe 3"/>
          <p:cNvSpPr txBox="1"/>
          <p:nvPr/>
        </p:nvSpPr>
        <p:spPr>
          <a:xfrm>
            <a:off x="4932040" y="5373216"/>
            <a:ext cx="4067944" cy="923330"/>
          </a:xfrm>
          <a:prstGeom prst="rect">
            <a:avLst/>
          </a:prstGeom>
          <a:noFill/>
          <a:ln w="25400">
            <a:solidFill>
              <a:srgbClr val="FF0000"/>
            </a:solidFill>
          </a:ln>
        </p:spPr>
        <p:txBody>
          <a:bodyPr wrap="square" rtlCol="0">
            <a:spAutoFit/>
          </a:bodyPr>
          <a:lstStyle/>
          <a:p>
            <a:r>
              <a:rPr lang="pl-PL" dirty="0" smtClean="0"/>
              <a:t>„Dowolny układ fizyczny, który zachowuje się nieokresowo, jest nieprzewidywalny”</a:t>
            </a:r>
          </a:p>
          <a:p>
            <a:pPr algn="r"/>
            <a:r>
              <a:rPr lang="pl-PL" dirty="0" smtClean="0"/>
              <a:t>Edward Lorenz</a:t>
            </a:r>
            <a:endParaRPr lang="pl-PL" dirty="0"/>
          </a:p>
        </p:txBody>
      </p:sp>
      <p:sp>
        <p:nvSpPr>
          <p:cNvPr id="5" name="pole tekstowe 4"/>
          <p:cNvSpPr txBox="1"/>
          <p:nvPr/>
        </p:nvSpPr>
        <p:spPr>
          <a:xfrm>
            <a:off x="251520" y="836712"/>
            <a:ext cx="8640960" cy="1600438"/>
          </a:xfrm>
          <a:prstGeom prst="rect">
            <a:avLst/>
          </a:prstGeom>
          <a:noFill/>
        </p:spPr>
        <p:txBody>
          <a:bodyPr wrap="square" rtlCol="0">
            <a:spAutoFit/>
          </a:bodyPr>
          <a:lstStyle/>
          <a:p>
            <a:pPr algn="just"/>
            <a:r>
              <a:rPr lang="pl-PL" sz="1600" dirty="0" smtClean="0"/>
              <a:t>Ścisłym kryterium chaotyczności układu jest pokazany wcześniej wykładnik Lapunowa. Układ jest </a:t>
            </a:r>
            <a:r>
              <a:rPr lang="pl-PL" sz="1600" b="1" dirty="0" smtClean="0"/>
              <a:t>chaotyczny</a:t>
            </a:r>
            <a:r>
              <a:rPr lang="pl-PL" sz="1600" dirty="0" smtClean="0"/>
              <a:t>, jeśli ma co najmniej jeden </a:t>
            </a:r>
            <a:r>
              <a:rPr lang="pl-PL" sz="1600" b="1" dirty="0" smtClean="0"/>
              <a:t>dodatni wykładnik Lapunowa</a:t>
            </a:r>
            <a:r>
              <a:rPr lang="pl-PL" sz="1600" dirty="0" smtClean="0"/>
              <a:t>. W takim wypadku w przestrzeni fazowej blisko leżące trajektorie mogą po pewnym czasie dowolnie się od siebie oddalić. Choć dla idealnie dokładnie zadanych parametrów początkowych jesteśmy w stanie dokładnie przewidzieć zachowanie się układu, w praktyce, gdzie warunki początkowe znane są zawsze ze skończoną dokładnością, w krótkim czasie układ staje się nieprzewidywalny.</a:t>
            </a:r>
            <a:r>
              <a:rPr lang="pl-PL" dirty="0" smtClean="0"/>
              <a:t> </a:t>
            </a:r>
          </a:p>
        </p:txBody>
      </p:sp>
      <p:sp>
        <p:nvSpPr>
          <p:cNvPr id="6" name="pole tekstowe 5"/>
          <p:cNvSpPr txBox="1"/>
          <p:nvPr/>
        </p:nvSpPr>
        <p:spPr>
          <a:xfrm>
            <a:off x="251520" y="4005064"/>
            <a:ext cx="4392488" cy="2031325"/>
          </a:xfrm>
          <a:prstGeom prst="rect">
            <a:avLst/>
          </a:prstGeom>
          <a:noFill/>
        </p:spPr>
        <p:txBody>
          <a:bodyPr wrap="square" rtlCol="0">
            <a:spAutoFit/>
          </a:bodyPr>
          <a:lstStyle/>
          <a:p>
            <a:pPr algn="just"/>
            <a:r>
              <a:rPr lang="pl-PL" b="1" dirty="0" smtClean="0"/>
              <a:t>Niewłaściwe</a:t>
            </a:r>
            <a:r>
              <a:rPr lang="pl-PL" dirty="0" smtClean="0"/>
              <a:t> jest nazywanie chaotycznym każdego układu przejawiającego </a:t>
            </a:r>
            <a:r>
              <a:rPr lang="pl-PL" b="1" dirty="0" smtClean="0"/>
              <a:t>skomplikowane zachowania</a:t>
            </a:r>
            <a:r>
              <a:rPr lang="pl-PL" dirty="0" smtClean="0"/>
              <a:t>. Przykładami układów mylnie nazywanych chaotycznymi są </a:t>
            </a:r>
            <a:r>
              <a:rPr lang="pl-PL" b="1" dirty="0" smtClean="0"/>
              <a:t>turbulencje i zachowanie giełdy</a:t>
            </a:r>
            <a:r>
              <a:rPr lang="pl-PL" dirty="0" smtClean="0"/>
              <a:t>. Nie udowodniono chaotyczności dla pełnego układu </a:t>
            </a:r>
            <a:r>
              <a:rPr lang="pl-PL" b="1" dirty="0" smtClean="0"/>
              <a:t>równań </a:t>
            </a:r>
            <a:r>
              <a:rPr lang="pl-PL" b="1" dirty="0" err="1" smtClean="0"/>
              <a:t>Naviera-Stokesa</a:t>
            </a:r>
            <a:r>
              <a:rPr lang="pl-PL" dirty="0" smtClean="0"/>
              <a:t>.</a:t>
            </a:r>
            <a:endParaRPr lang="pl-PL" dirty="0"/>
          </a:p>
        </p:txBody>
      </p:sp>
      <p:pic>
        <p:nvPicPr>
          <p:cNvPr id="9218" name="Picture 2" descr="https://upload.wikimedia.org/wikipedia/commons/thumb/7/7d/LogisticMap_BifurcationDiagram.png/1280px-LogisticMap_BifurcationDiagram.png"/>
          <p:cNvPicPr>
            <a:picLocks noChangeAspect="1" noChangeArrowheads="1"/>
          </p:cNvPicPr>
          <p:nvPr/>
        </p:nvPicPr>
        <p:blipFill>
          <a:blip r:embed="rId2" cstate="print"/>
          <a:srcRect/>
          <a:stretch>
            <a:fillRect/>
          </a:stretch>
        </p:blipFill>
        <p:spPr bwMode="auto">
          <a:xfrm>
            <a:off x="5436096" y="2348880"/>
            <a:ext cx="3360902" cy="2376263"/>
          </a:xfrm>
          <a:prstGeom prst="rect">
            <a:avLst/>
          </a:prstGeom>
          <a:noFill/>
        </p:spPr>
      </p:pic>
      <p:sp>
        <p:nvSpPr>
          <p:cNvPr id="8" name="pole tekstowe 7"/>
          <p:cNvSpPr txBox="1"/>
          <p:nvPr/>
        </p:nvSpPr>
        <p:spPr>
          <a:xfrm>
            <a:off x="251520" y="2492896"/>
            <a:ext cx="4896544" cy="1323439"/>
          </a:xfrm>
          <a:prstGeom prst="rect">
            <a:avLst/>
          </a:prstGeom>
          <a:noFill/>
        </p:spPr>
        <p:txBody>
          <a:bodyPr wrap="square" rtlCol="0">
            <a:spAutoFit/>
          </a:bodyPr>
          <a:lstStyle/>
          <a:p>
            <a:r>
              <a:rPr lang="pl-PL" sz="1600" dirty="0" smtClean="0"/>
              <a:t>Szczególną cechą układów chaotycznych jest tzw. </a:t>
            </a:r>
            <a:r>
              <a:rPr lang="pl-PL" sz="1600" b="1" dirty="0" smtClean="0"/>
              <a:t>mieszanie topologiczne</a:t>
            </a:r>
            <a:r>
              <a:rPr lang="pl-PL" sz="1600" dirty="0" smtClean="0"/>
              <a:t>. Oznacza ono, że jeśli weźmiemy dowolny region w przestrzeni fazowej układu, to w miarę jego ewolucji w czasie pokryje się on częściowo z dowolnym innym wybranym regionem.</a:t>
            </a:r>
            <a:endParaRPr lang="pl-PL" dirty="0"/>
          </a:p>
        </p:txBody>
      </p:sp>
      <p:sp>
        <p:nvSpPr>
          <p:cNvPr id="9" name="pole tekstowe 8"/>
          <p:cNvSpPr txBox="1"/>
          <p:nvPr/>
        </p:nvSpPr>
        <p:spPr>
          <a:xfrm>
            <a:off x="5580112" y="4653136"/>
            <a:ext cx="3168352" cy="523220"/>
          </a:xfrm>
          <a:prstGeom prst="rect">
            <a:avLst/>
          </a:prstGeom>
          <a:noFill/>
        </p:spPr>
        <p:txBody>
          <a:bodyPr wrap="square" rtlCol="0">
            <a:spAutoFit/>
          </a:bodyPr>
          <a:lstStyle/>
          <a:p>
            <a:pPr algn="just"/>
            <a:r>
              <a:rPr lang="pl-PL" sz="1400" dirty="0" smtClean="0"/>
              <a:t>Diagram bifurkacji, pokazujący dojście do zachowania chaotycznego.</a:t>
            </a:r>
            <a:endParaRPr lang="pl-P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Different-types-of-attractors-constructed-in-2-dimensional-phase-space-a-point.png"/>
          <p:cNvPicPr>
            <a:picLocks noChangeAspect="1"/>
          </p:cNvPicPr>
          <p:nvPr/>
        </p:nvPicPr>
        <p:blipFill>
          <a:blip r:embed="rId2" cstate="print"/>
          <a:stretch>
            <a:fillRect/>
          </a:stretch>
        </p:blipFill>
        <p:spPr>
          <a:xfrm>
            <a:off x="755576" y="2924944"/>
            <a:ext cx="4032448" cy="3320047"/>
          </a:xfrm>
          <a:prstGeom prst="rect">
            <a:avLst/>
          </a:prstGeom>
        </p:spPr>
      </p:pic>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ATRAKTORY</a:t>
            </a:r>
            <a:endParaRPr lang="pl-PL" sz="3600" dirty="0"/>
          </a:p>
        </p:txBody>
      </p:sp>
      <p:sp>
        <p:nvSpPr>
          <p:cNvPr id="3" name="pole tekstowe 2"/>
          <p:cNvSpPr txBox="1"/>
          <p:nvPr/>
        </p:nvSpPr>
        <p:spPr>
          <a:xfrm>
            <a:off x="251520" y="836712"/>
            <a:ext cx="8712968" cy="2308324"/>
          </a:xfrm>
          <a:prstGeom prst="rect">
            <a:avLst/>
          </a:prstGeom>
          <a:noFill/>
        </p:spPr>
        <p:txBody>
          <a:bodyPr wrap="square" rtlCol="0">
            <a:spAutoFit/>
          </a:bodyPr>
          <a:lstStyle/>
          <a:p>
            <a:pPr algn="just"/>
            <a:r>
              <a:rPr lang="pl-PL" dirty="0" err="1" smtClean="0"/>
              <a:t>Atraktor</a:t>
            </a:r>
            <a:r>
              <a:rPr lang="pl-PL" dirty="0" smtClean="0"/>
              <a:t> to zbiór w przestrzeni fazowej do którego w miarę upływu czasu zmierzają trajektorie rozpoczynające się w różnych obszarach przestrzeni fazowej. </a:t>
            </a:r>
          </a:p>
          <a:p>
            <a:pPr algn="just"/>
            <a:endParaRPr lang="pl-PL" dirty="0" smtClean="0"/>
          </a:p>
          <a:p>
            <a:pPr algn="just"/>
            <a:r>
              <a:rPr lang="pl-PL" dirty="0" err="1" smtClean="0"/>
              <a:t>Atraktor</a:t>
            </a:r>
            <a:r>
              <a:rPr lang="pl-PL" dirty="0" smtClean="0"/>
              <a:t> „przyciąga” znajdujące się blisko niego trajektorie, na co wskazuje jego nazwa.  Każdy </a:t>
            </a:r>
            <a:r>
              <a:rPr lang="pl-PL" dirty="0" err="1" smtClean="0"/>
              <a:t>atraktor</a:t>
            </a:r>
            <a:r>
              <a:rPr lang="pl-PL" dirty="0" smtClean="0"/>
              <a:t> ma swój obszar przyciągania zwany </a:t>
            </a:r>
            <a:r>
              <a:rPr lang="pl-PL" b="1" dirty="0" smtClean="0"/>
              <a:t>basenem przyciągania,</a:t>
            </a:r>
            <a:r>
              <a:rPr lang="pl-PL" dirty="0" smtClean="0"/>
              <a:t> czyli</a:t>
            </a:r>
            <a:r>
              <a:rPr lang="pl-PL" b="1" dirty="0" smtClean="0"/>
              <a:t> </a:t>
            </a:r>
            <a:r>
              <a:rPr lang="pl-PL" dirty="0" smtClean="0"/>
              <a:t>zbiór takich warunków początkowych, dla których trajektoria zmierza do </a:t>
            </a:r>
            <a:r>
              <a:rPr lang="pl-PL" dirty="0" err="1" smtClean="0"/>
              <a:t>atraktora</a:t>
            </a:r>
            <a:r>
              <a:rPr lang="pl-PL" dirty="0" smtClean="0"/>
              <a:t>.</a:t>
            </a:r>
          </a:p>
          <a:p>
            <a:pPr algn="just"/>
            <a:endParaRPr lang="pl-PL" dirty="0" smtClean="0"/>
          </a:p>
          <a:p>
            <a:pPr algn="just"/>
            <a:r>
              <a:rPr lang="pl-PL" dirty="0" err="1" smtClean="0"/>
              <a:t>Atraktorem</a:t>
            </a:r>
            <a:r>
              <a:rPr lang="pl-PL" dirty="0" smtClean="0"/>
              <a:t> może być punkt, zamknięta krzywa (cykl graniczny) lub fraktal (dziwny </a:t>
            </a:r>
            <a:r>
              <a:rPr lang="pl-PL" dirty="0" err="1" smtClean="0"/>
              <a:t>atraktor</a:t>
            </a:r>
            <a:r>
              <a:rPr lang="pl-PL" dirty="0" smtClean="0"/>
              <a:t>)</a:t>
            </a:r>
            <a:endParaRPr lang="pl-PL" dirty="0"/>
          </a:p>
        </p:txBody>
      </p:sp>
      <p:pic>
        <p:nvPicPr>
          <p:cNvPr id="4" name="Obraz 3" descr="750px-Lorenz_attractor_yb.svg.png"/>
          <p:cNvPicPr>
            <a:picLocks noChangeAspect="1"/>
          </p:cNvPicPr>
          <p:nvPr/>
        </p:nvPicPr>
        <p:blipFill>
          <a:blip r:embed="rId3" cstate="print"/>
          <a:stretch>
            <a:fillRect/>
          </a:stretch>
        </p:blipFill>
        <p:spPr>
          <a:xfrm>
            <a:off x="5436096" y="3212976"/>
            <a:ext cx="2952328" cy="2952328"/>
          </a:xfrm>
          <a:prstGeom prst="rect">
            <a:avLst/>
          </a:prstGeom>
        </p:spPr>
      </p:pic>
      <p:sp>
        <p:nvSpPr>
          <p:cNvPr id="6" name="pole tekstowe 5"/>
          <p:cNvSpPr txBox="1"/>
          <p:nvPr/>
        </p:nvSpPr>
        <p:spPr>
          <a:xfrm>
            <a:off x="1331640" y="6237312"/>
            <a:ext cx="2664296" cy="369332"/>
          </a:xfrm>
          <a:prstGeom prst="rect">
            <a:avLst/>
          </a:prstGeom>
          <a:noFill/>
        </p:spPr>
        <p:txBody>
          <a:bodyPr wrap="square" rtlCol="0">
            <a:spAutoFit/>
          </a:bodyPr>
          <a:lstStyle/>
          <a:p>
            <a:pPr algn="ctr"/>
            <a:r>
              <a:rPr lang="pl-PL" dirty="0" smtClean="0"/>
              <a:t>różne typy </a:t>
            </a:r>
            <a:r>
              <a:rPr lang="pl-PL" dirty="0" err="1" smtClean="0"/>
              <a:t>atraktorów</a:t>
            </a:r>
            <a:endParaRPr lang="pl-PL" dirty="0"/>
          </a:p>
        </p:txBody>
      </p:sp>
      <p:sp>
        <p:nvSpPr>
          <p:cNvPr id="7" name="pole tekstowe 6"/>
          <p:cNvSpPr txBox="1"/>
          <p:nvPr/>
        </p:nvSpPr>
        <p:spPr>
          <a:xfrm>
            <a:off x="5868144" y="6237312"/>
            <a:ext cx="2160240" cy="369332"/>
          </a:xfrm>
          <a:prstGeom prst="rect">
            <a:avLst/>
          </a:prstGeom>
          <a:noFill/>
        </p:spPr>
        <p:txBody>
          <a:bodyPr wrap="square" rtlCol="0">
            <a:spAutoFit/>
          </a:bodyPr>
          <a:lstStyle/>
          <a:p>
            <a:pPr algn="ctr"/>
            <a:r>
              <a:rPr lang="pl-PL" dirty="0" smtClean="0"/>
              <a:t>dziwny </a:t>
            </a:r>
            <a:r>
              <a:rPr lang="pl-PL" dirty="0" err="1" smtClean="0"/>
              <a:t>atraktor</a:t>
            </a:r>
            <a:r>
              <a:rPr lang="pl-PL" dirty="0" smtClean="0"/>
              <a:t> </a:t>
            </a:r>
            <a:endParaRPr lang="pl-P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125760" y="188640"/>
            <a:ext cx="8892480" cy="646331"/>
          </a:xfrm>
          <a:prstGeom prst="rect">
            <a:avLst/>
          </a:prstGeom>
          <a:noFill/>
        </p:spPr>
        <p:txBody>
          <a:bodyPr wrap="square" rtlCol="0">
            <a:spAutoFit/>
          </a:bodyPr>
          <a:lstStyle/>
          <a:p>
            <a:pPr algn="ctr"/>
            <a:r>
              <a:rPr lang="pl-PL" sz="3600" dirty="0" smtClean="0"/>
              <a:t>PERTURBACJA</a:t>
            </a:r>
            <a:endParaRPr lang="pl-PL" sz="3600" dirty="0"/>
          </a:p>
        </p:txBody>
      </p:sp>
      <p:sp>
        <p:nvSpPr>
          <p:cNvPr id="4" name="pole tekstowe 3"/>
          <p:cNvSpPr txBox="1"/>
          <p:nvPr/>
        </p:nvSpPr>
        <p:spPr>
          <a:xfrm>
            <a:off x="251520" y="1124744"/>
            <a:ext cx="8640960" cy="4801314"/>
          </a:xfrm>
          <a:prstGeom prst="rect">
            <a:avLst/>
          </a:prstGeom>
          <a:noFill/>
        </p:spPr>
        <p:txBody>
          <a:bodyPr wrap="square" rtlCol="0">
            <a:spAutoFit/>
          </a:bodyPr>
          <a:lstStyle/>
          <a:p>
            <a:pPr algn="just"/>
            <a:r>
              <a:rPr lang="pl-PL" dirty="0" smtClean="0"/>
              <a:t>W astronomii perturbacja jest złożonym ruchem ciała poddanego siłom innym niż przyciąganie grawitacyjne przez jedno inne ciało. </a:t>
            </a:r>
            <a:r>
              <a:rPr lang="pl-PL" dirty="0" smtClean="0"/>
              <a:t>W praktyc</a:t>
            </a:r>
            <a:r>
              <a:rPr lang="pl-PL" dirty="0" smtClean="0"/>
              <a:t>e oznacza to, że w pełni idealna matematycznie zdefiniowana orbita, która spełnia prawo Keplera, jest niemożliwa. </a:t>
            </a:r>
            <a:r>
              <a:rPr lang="pl-PL" dirty="0" smtClean="0"/>
              <a:t>Źródłami </a:t>
            </a:r>
            <a:r>
              <a:rPr lang="pl-PL" dirty="0" smtClean="0"/>
              <a:t>tych oddziaływań mogą być</a:t>
            </a:r>
            <a:r>
              <a:rPr lang="pl-PL" dirty="0" smtClean="0"/>
              <a:t>:</a:t>
            </a:r>
            <a:endParaRPr lang="pl-PL" sz="1050" dirty="0" smtClean="0"/>
          </a:p>
          <a:p>
            <a:pPr algn="just">
              <a:buFont typeface="Arial" pitchFamily="34" charset="0"/>
              <a:buChar char="•"/>
            </a:pPr>
            <a:r>
              <a:rPr lang="pl-PL" dirty="0" smtClean="0"/>
              <a:t> inne ciała oddziaływujące grawitacyjnie – </a:t>
            </a:r>
            <a:r>
              <a:rPr lang="pl-PL" dirty="0" smtClean="0"/>
              <a:t>zagadnienie trzech, </a:t>
            </a:r>
            <a:r>
              <a:rPr lang="pl-PL" dirty="0" err="1" smtClean="0"/>
              <a:t>n-ciał</a:t>
            </a:r>
            <a:endParaRPr lang="pl-PL" dirty="0" smtClean="0"/>
          </a:p>
          <a:p>
            <a:pPr algn="just">
              <a:buFont typeface="Arial" pitchFamily="34" charset="0"/>
              <a:buChar char="•"/>
            </a:pPr>
            <a:r>
              <a:rPr lang="pl-PL" dirty="0" smtClean="0"/>
              <a:t> opór np. wiatru słonecznego, wiatru gwiazdowego</a:t>
            </a:r>
          </a:p>
          <a:p>
            <a:pPr algn="just">
              <a:buFont typeface="Arial" pitchFamily="34" charset="0"/>
              <a:buChar char="•"/>
            </a:pPr>
            <a:r>
              <a:rPr lang="pl-PL" dirty="0" smtClean="0"/>
              <a:t> niejednorodność pół grawitacyjnych </a:t>
            </a:r>
          </a:p>
          <a:p>
            <a:pPr algn="just">
              <a:buFont typeface="Arial" pitchFamily="34" charset="0"/>
              <a:buChar char="•"/>
            </a:pPr>
            <a:r>
              <a:rPr lang="pl-PL" dirty="0" smtClean="0"/>
              <a:t> siły elektromagnetyczne</a:t>
            </a:r>
            <a:endParaRPr lang="pl-PL" sz="1600" dirty="0" smtClean="0"/>
          </a:p>
          <a:p>
            <a:pPr algn="just"/>
            <a:endParaRPr lang="pl-PL" dirty="0" smtClean="0"/>
          </a:p>
          <a:p>
            <a:pPr algn="just"/>
            <a:r>
              <a:rPr lang="pl-PL" dirty="0" smtClean="0"/>
              <a:t>Ze względu na to, ze układ słoneczny jest w rzeczywistości układem dynamicznym to można go rozpatrywać w kontekście stabilności. Z tego powodu ciężko mówić o zmianie orbit ciał niebieskich w czasie bez wiedzy o chaosie i analizie układów chaotycznych.</a:t>
            </a:r>
          </a:p>
          <a:p>
            <a:pPr algn="just"/>
            <a:endParaRPr lang="pl-PL" dirty="0" smtClean="0"/>
          </a:p>
          <a:p>
            <a:pPr algn="just"/>
            <a:r>
              <a:rPr lang="pl-PL" dirty="0" smtClean="0"/>
              <a:t>Analiza układu o rozmiarach i złożoności Układu Słonecznego jest niezwykle trudnym zadaniem. Mnogość ciał niebieskich, ich niejednorodny rozkład siły grawitacji oraz siły pochodzące np. od wiatru słonecznego utrudniają przewidzenie z dużym wyprzedzeniem i dokładnością ewolucji orbit ciał niebieskich. </a:t>
            </a:r>
            <a:endParaRPr lang="pl-PL"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5760" y="188640"/>
            <a:ext cx="8892480" cy="646331"/>
          </a:xfrm>
          <a:prstGeom prst="rect">
            <a:avLst/>
          </a:prstGeom>
          <a:noFill/>
        </p:spPr>
        <p:txBody>
          <a:bodyPr wrap="square" rtlCol="0">
            <a:spAutoFit/>
          </a:bodyPr>
          <a:lstStyle/>
          <a:p>
            <a:pPr algn="ctr"/>
            <a:r>
              <a:rPr lang="pl-PL" sz="3600" dirty="0" smtClean="0"/>
              <a:t>PERTURBACJA ORBITY KSIĘŻYCA</a:t>
            </a:r>
            <a:endParaRPr lang="pl-PL" sz="3600" dirty="0"/>
          </a:p>
        </p:txBody>
      </p:sp>
      <p:sp>
        <p:nvSpPr>
          <p:cNvPr id="3" name="pole tekstowe 2"/>
          <p:cNvSpPr txBox="1"/>
          <p:nvPr/>
        </p:nvSpPr>
        <p:spPr>
          <a:xfrm>
            <a:off x="251520" y="4365104"/>
            <a:ext cx="8640960" cy="1754326"/>
          </a:xfrm>
          <a:prstGeom prst="rect">
            <a:avLst/>
          </a:prstGeom>
          <a:noFill/>
        </p:spPr>
        <p:txBody>
          <a:bodyPr wrap="square" rtlCol="0">
            <a:spAutoFit/>
          </a:bodyPr>
          <a:lstStyle/>
          <a:p>
            <a:r>
              <a:rPr lang="pl-PL" dirty="0" smtClean="0"/>
              <a:t>Niebieski wektor to siła oddziaływania grawitacyjnego Słońca na Ziemię. Oddziaływanie to nie ma wpływu na zmianę pozycji Ziemi i Księżyca względem siebie. </a:t>
            </a:r>
          </a:p>
          <a:p>
            <a:pPr algn="just"/>
            <a:r>
              <a:rPr lang="pl-PL" dirty="0" smtClean="0"/>
              <a:t>Czarny wektor to siła oddziaływania grawitacyjnego Słońca na Księżyc. Po odjęciu wektora niebieskiego od wektora czarnego otrzymamy wektor czerwony. Jest to siła oddziaływania Słońca na Księżyc w odniesieniu do Ziemi. Siła ta jest inna w różnych punktach orbity, a więc jest źródłem perturbacji kształtu orbity.</a:t>
            </a:r>
            <a:endParaRPr lang="pl-PL" dirty="0"/>
          </a:p>
        </p:txBody>
      </p:sp>
      <p:pic>
        <p:nvPicPr>
          <p:cNvPr id="4" name="Obraz 3" descr="Moon_perturbation_diagram.PNG"/>
          <p:cNvPicPr>
            <a:picLocks noChangeAspect="1"/>
          </p:cNvPicPr>
          <p:nvPr/>
        </p:nvPicPr>
        <p:blipFill>
          <a:blip r:embed="rId2" cstate="print"/>
          <a:stretch>
            <a:fillRect/>
          </a:stretch>
        </p:blipFill>
        <p:spPr>
          <a:xfrm>
            <a:off x="2195736" y="1412776"/>
            <a:ext cx="4916006" cy="25922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p:cNvSpPr txBox="1"/>
          <p:nvPr/>
        </p:nvSpPr>
        <p:spPr>
          <a:xfrm>
            <a:off x="125760" y="188640"/>
            <a:ext cx="8892480" cy="646331"/>
          </a:xfrm>
          <a:prstGeom prst="rect">
            <a:avLst/>
          </a:prstGeom>
          <a:noFill/>
        </p:spPr>
        <p:txBody>
          <a:bodyPr wrap="square" rtlCol="0">
            <a:spAutoFit/>
          </a:bodyPr>
          <a:lstStyle/>
          <a:p>
            <a:pPr algn="ctr"/>
            <a:r>
              <a:rPr lang="pl-PL" sz="3600" dirty="0" smtClean="0"/>
              <a:t>PERTURBACJA SATELITÓW</a:t>
            </a:r>
            <a:endParaRPr lang="pl-PL" sz="3600" dirty="0"/>
          </a:p>
        </p:txBody>
      </p:sp>
      <p:sp>
        <p:nvSpPr>
          <p:cNvPr id="7" name="pole tekstowe 6"/>
          <p:cNvSpPr txBox="1"/>
          <p:nvPr/>
        </p:nvSpPr>
        <p:spPr>
          <a:xfrm>
            <a:off x="251520" y="908720"/>
            <a:ext cx="8640960" cy="4524315"/>
          </a:xfrm>
          <a:prstGeom prst="rect">
            <a:avLst/>
          </a:prstGeom>
          <a:noFill/>
        </p:spPr>
        <p:txBody>
          <a:bodyPr wrap="square" rtlCol="0">
            <a:spAutoFit/>
          </a:bodyPr>
          <a:lstStyle/>
          <a:p>
            <a:pPr algn="just"/>
            <a:r>
              <a:rPr lang="pl-PL" dirty="0" smtClean="0"/>
              <a:t>Dla satelitów, które orbitują Ziemię na orbitach niskich (NEO) odchyłki od idealnej, keplerowskiej orbity są dużo większe niż w przypadku np. Księżyca. Spowodowane jest to tym że im bliżej Ziemi znajduje się ciało, tym większe znaczenie ma niejednorodność pola grawitacyjnego, przybliżenie Ziemi jako sfery o jednorodnym polu grawitacyjnym staje się nieprawidłowe. </a:t>
            </a:r>
          </a:p>
          <a:p>
            <a:pPr algn="just"/>
            <a:endParaRPr lang="pl-PL" dirty="0" smtClean="0"/>
          </a:p>
          <a:p>
            <a:pPr algn="just"/>
            <a:r>
              <a:rPr lang="pl-PL" dirty="0" smtClean="0"/>
              <a:t>Kolejnym źródłem zmian kształtu orbity jest atmosfera planety. Pomimo, tego że staje się bardzo rozrządzona na orbitach powyżej 200 km to do wysokości 800-1000 km należy uwzględnić jej wpływ na stopniową degradację orbity. Mechanizm ten może być wykorzystywany przez satelity, w celu wytracenia prędkości i ‘przechwycenia’ planety.</a:t>
            </a:r>
          </a:p>
          <a:p>
            <a:pPr algn="just"/>
            <a:endParaRPr lang="pl-PL" dirty="0" smtClean="0"/>
          </a:p>
          <a:p>
            <a:pPr algn="just"/>
            <a:r>
              <a:rPr lang="pl-PL" dirty="0" smtClean="0"/>
              <a:t>W przypadku satelitów sztucznych często jest tak, że panele słoneczne stanowią duży procent całkowitej powierzchni satelity jednocześnie niewiele ważąc. Stosunek ten powoduje, że są podatne na działanie siły pochodzącej od interakcji z wiatrem słonecznym. W przypadku ciał planet, asteroidów itd. stosunek powierzchni do masy jest dużo mniejszy, więc wpływ ciśnienia wiatru słonecznego jest znikomy. </a:t>
            </a:r>
          </a:p>
        </p:txBody>
      </p: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1054</Words>
  <Application>Microsoft Office PowerPoint</Application>
  <PresentationFormat>Pokaz na ekranie (4:3)</PresentationFormat>
  <Paragraphs>93</Paragraphs>
  <Slides>14</Slides>
  <Notes>0</Notes>
  <HiddenSlides>0</HiddenSlides>
  <MMClips>0</MMClip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Motyw pakietu Office</vt:lpstr>
      <vt:lpstr>Slajd 1</vt:lpstr>
      <vt:lpstr>Slajd 2</vt:lpstr>
      <vt:lpstr>Slajd 3</vt:lpstr>
      <vt:lpstr>Slajd 4</vt:lpstr>
      <vt:lpstr>Slajd 5</vt:lpstr>
      <vt:lpstr>Slajd 6</vt:lpstr>
      <vt:lpstr>Slajd 7</vt:lpstr>
      <vt:lpstr>Slajd 8</vt:lpstr>
      <vt:lpstr>Slajd 9</vt:lpstr>
      <vt:lpstr>Slajd 10</vt:lpstr>
      <vt:lpstr>Slajd 11</vt:lpstr>
      <vt:lpstr>Slajd 12</vt:lpstr>
      <vt:lpstr>Slajd 13</vt:lpstr>
      <vt:lpstr>Slajd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Andrzej</dc:creator>
  <cp:lastModifiedBy>Andrzej</cp:lastModifiedBy>
  <cp:revision>80</cp:revision>
  <dcterms:created xsi:type="dcterms:W3CDTF">2018-01-17T05:18:41Z</dcterms:created>
  <dcterms:modified xsi:type="dcterms:W3CDTF">2018-01-24T17:54:24Z</dcterms:modified>
</cp:coreProperties>
</file>