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ly Alvarez Venegas" initials="NAV" lastIdx="1" clrIdx="0">
    <p:extLst>
      <p:ext uri="{19B8F6BF-5375-455C-9EA6-DF929625EA0E}">
        <p15:presenceInfo xmlns:p15="http://schemas.microsoft.com/office/powerpoint/2012/main" userId="S-1-5-21-2685062999-2999850356-454799966-267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6" autoAdjust="0"/>
    <p:restoredTop sz="94660"/>
  </p:normalViewPr>
  <p:slideViewPr>
    <p:cSldViewPr snapToGrid="0">
      <p:cViewPr>
        <p:scale>
          <a:sx n="70" d="100"/>
          <a:sy n="70" d="100"/>
        </p:scale>
        <p:origin x="2160" y="10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23T15:13:27.210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9BA06F-25AF-4FFD-A0CD-A159FB695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AE8613D-32FA-4B4D-A97E-AC342CD99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993B36E-F2C3-45F9-982F-AB3405CF8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3AD6-B358-48B0-86E8-EAC26DA4716B}" type="datetimeFigureOut">
              <a:rPr lang="es-CO" smtClean="0"/>
              <a:t>23/07/2018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D54DAF3-613F-4C0D-B179-B32DAC4FD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2C4570D-5AD1-4CE4-B927-5913F6C6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B33-B575-4B44-BCB8-1ED4A8F4CA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298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D30E56-68D2-4DDD-9FA6-F805CBF8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A655092-D86E-4DC2-90E6-D3CB440E0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CBB2C1D-8DA5-46FA-9708-2E5DB55B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3AD6-B358-48B0-86E8-EAC26DA4716B}" type="datetimeFigureOut">
              <a:rPr lang="es-CO" smtClean="0"/>
              <a:t>23/07/2018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6BA5252-A2D1-42A7-B3B0-7945A179A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E328026-C164-43EB-949A-64104B7A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B33-B575-4B44-BCB8-1ED4A8F4CA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70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3E67A2F-C4B6-4C7A-B897-EEA9FC5D0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4D80A48-654F-4427-9083-08ACA3AFD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2ED8C6-8599-4FD8-8626-865B3333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3AD6-B358-48B0-86E8-EAC26DA4716B}" type="datetimeFigureOut">
              <a:rPr lang="es-CO" smtClean="0"/>
              <a:t>23/07/2018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C4406AE-6641-4851-A8B0-516741A0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A0D638-1638-4B87-AF21-CA98242C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B33-B575-4B44-BCB8-1ED4A8F4CA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074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C26F2E-0D56-4BB4-A9FE-D3C6503C6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78B93F-0BE0-42ED-98DE-060060EAB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F117194-01F5-412C-A962-C8B19A84F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3AD6-B358-48B0-86E8-EAC26DA4716B}" type="datetimeFigureOut">
              <a:rPr lang="es-CO" smtClean="0"/>
              <a:t>23/07/2018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DA41BA6-1444-42E8-B1F1-7007954A3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1CDABF-782B-4787-85A4-E6571C49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B33-B575-4B44-BCB8-1ED4A8F4CA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360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B6E26F-75B3-4F1A-8BC8-88AE3FD6D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DB5ECF8-CC6B-4585-9C05-9F8AA00C7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B7446BE-EBD0-4845-80E6-9C0A4C4A7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3AD6-B358-48B0-86E8-EAC26DA4716B}" type="datetimeFigureOut">
              <a:rPr lang="es-CO" smtClean="0"/>
              <a:t>23/07/2018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13E5AA-0E44-4779-9D47-A03F835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746787D-29E3-4FDC-9F4E-E0A96829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B33-B575-4B44-BCB8-1ED4A8F4CA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268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CB8F1B-165D-4498-897D-0BDD90FF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8DF1A6F-E7F9-47F0-BD49-94334744F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FB3F913-837F-4B1D-ABA3-4D50930C0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3602B83-E78D-48E5-9D80-7C81382C0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3AD6-B358-48B0-86E8-EAC26DA4716B}" type="datetimeFigureOut">
              <a:rPr lang="es-CO" smtClean="0"/>
              <a:t>23/07/2018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1913636-0E26-4CFC-B51F-A14D6151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AE649FA-7D64-41A7-83EA-84610A31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B33-B575-4B44-BCB8-1ED4A8F4CA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583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B8175B-3177-4D50-999B-03B39DB7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D3337B8-8D80-47EA-B031-19ECBE905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A360210-38D4-4B94-8553-24A2FD472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A7C192F-EF3E-43F0-92F4-039A78495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2FF26A0-4342-409A-A5F9-324120FCA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1CADDC2-18AC-4C7A-9CC4-1CF5232A4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3AD6-B358-48B0-86E8-EAC26DA4716B}" type="datetimeFigureOut">
              <a:rPr lang="es-CO" smtClean="0"/>
              <a:t>23/07/2018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7CD5678-1908-4228-9D53-D32BD546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F3C9FB2-5865-4D7B-A321-CCAAAFFB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B33-B575-4B44-BCB8-1ED4A8F4CA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953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8F6E32-F903-4BEE-808A-3A59F4A7A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28C0B62-5868-462E-A04E-D03A2FBD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3AD6-B358-48B0-86E8-EAC26DA4716B}" type="datetimeFigureOut">
              <a:rPr lang="es-CO" smtClean="0"/>
              <a:t>23/07/2018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531848A-993A-49CA-B050-FD490B15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C9BEB1C-8292-4AF8-BAED-06E1F2D4F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B33-B575-4B44-BCB8-1ED4A8F4CA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653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92C5281-4146-41D3-B2BE-2C16C1FD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3AD6-B358-48B0-86E8-EAC26DA4716B}" type="datetimeFigureOut">
              <a:rPr lang="es-CO" smtClean="0"/>
              <a:t>23/07/2018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46F2965-832B-4E07-902A-57D342826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5CF911A-4781-4227-9894-2E6BDC6D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B33-B575-4B44-BCB8-1ED4A8F4CA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641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C60914-1FDC-463F-B7B9-AFB7EEEC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194106-3CF0-43BA-BDCB-A07FF7E12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DAC1370-16F6-45A9-BBA1-83EC67541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F98D850-D4AD-4F49-AB76-7A06FA4D7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3AD6-B358-48B0-86E8-EAC26DA4716B}" type="datetimeFigureOut">
              <a:rPr lang="es-CO" smtClean="0"/>
              <a:t>23/07/2018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398F040-7B74-4CEB-83F9-49157B7E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3698820-1537-414E-A6D3-58B11BC9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B33-B575-4B44-BCB8-1ED4A8F4CA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425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2BE0F1-A7BC-46A2-9555-029A73E5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F9C1E05-908E-42CA-896C-8415C320E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A92DC49-3380-4E22-A3AE-53A705CCF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750B8BB-8C37-41D9-9AD7-1506068C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3AD6-B358-48B0-86E8-EAC26DA4716B}" type="datetimeFigureOut">
              <a:rPr lang="es-CO" smtClean="0"/>
              <a:t>23/07/2018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0012E46-30F6-42B5-91D3-0805056B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FE12EAC-C85A-4336-A1B3-378D8C3B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B33-B575-4B44-BCB8-1ED4A8F4CA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360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A5F5FC8-4BEA-4C44-A421-6098ADCFC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1DBA213-C22D-4345-A371-BB23488FF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017F7F-BDAD-4919-B636-A793BB92F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43AD6-B358-48B0-86E8-EAC26DA4716B}" type="datetimeFigureOut">
              <a:rPr lang="es-CO" smtClean="0"/>
              <a:t>23/07/2018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DC918B6-896E-4430-B53F-B43654C1F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26A4F3E-8B6C-45CF-ADCD-E4E087786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9DB33-B575-4B44-BCB8-1ED4A8F4CA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013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990600" y="2418899"/>
            <a:ext cx="9611931" cy="3815547"/>
            <a:chOff x="838200" y="1717859"/>
            <a:chExt cx="9611931" cy="3815547"/>
          </a:xfrm>
          <a:effectLst>
            <a:glow>
              <a:schemeClr val="accent1">
                <a:alpha val="40000"/>
              </a:schemeClr>
            </a:glow>
          </a:effectLst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717859"/>
              <a:ext cx="9611931" cy="3815547"/>
            </a:xfrm>
            <a:prstGeom prst="rect">
              <a:avLst/>
            </a:prstGeom>
          </p:spPr>
        </p:pic>
        <p:sp>
          <p:nvSpPr>
            <p:cNvPr id="7" name="Rectángulo 6"/>
            <p:cNvSpPr/>
            <p:nvPr/>
          </p:nvSpPr>
          <p:spPr>
            <a:xfrm>
              <a:off x="6351373" y="4001294"/>
              <a:ext cx="3393989" cy="8672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06D41E-9545-4FFE-B007-2AD5A45FB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516" y="665416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Movie Genre Classification</a:t>
            </a:r>
            <a:endParaRPr lang="es-CO" sz="66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2F08236-A5B0-40AF-BF7B-F451A04E5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5707" y="5407723"/>
            <a:ext cx="9144000" cy="1655762"/>
          </a:xfrm>
        </p:spPr>
        <p:txBody>
          <a:bodyPr/>
          <a:lstStyle/>
          <a:p>
            <a:r>
              <a:rPr lang="es-CO" dirty="0" smtClean="0">
                <a:solidFill>
                  <a:schemeClr val="accent5">
                    <a:lumMod val="75000"/>
                  </a:schemeClr>
                </a:solidFill>
              </a:rPr>
              <a:t>Oscar Acero</a:t>
            </a:r>
          </a:p>
          <a:p>
            <a:r>
              <a:rPr lang="es-CO" dirty="0" err="1" smtClean="0">
                <a:solidFill>
                  <a:schemeClr val="accent5">
                    <a:lumMod val="75000"/>
                  </a:schemeClr>
                </a:solidFill>
              </a:rPr>
              <a:t>Nataly</a:t>
            </a:r>
            <a:r>
              <a:rPr lang="es-CO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CO" dirty="0" err="1" smtClean="0">
                <a:solidFill>
                  <a:schemeClr val="accent5">
                    <a:lumMod val="75000"/>
                  </a:schemeClr>
                </a:solidFill>
              </a:rPr>
              <a:t>Alvarez</a:t>
            </a:r>
            <a:endParaRPr lang="es-CO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3706345-D433-4D9C-933A-93E7BB4776E0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38" y="300544"/>
            <a:ext cx="2304256" cy="72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2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1F59C0-0F26-42C5-B9B6-87CC987E6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190" y="102393"/>
            <a:ext cx="10515600" cy="1325563"/>
          </a:xfrm>
        </p:spPr>
        <p:txBody>
          <a:bodyPr/>
          <a:lstStyle/>
          <a:p>
            <a:r>
              <a:rPr lang="en-US" dirty="0"/>
              <a:t>			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Description</a:t>
            </a:r>
            <a:endParaRPr lang="es-CO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DF450F2-9AD4-424A-839B-4B81DEE71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190" y="1629664"/>
            <a:ext cx="9417908" cy="4351338"/>
          </a:xfrm>
        </p:spPr>
        <p:txBody>
          <a:bodyPr/>
          <a:lstStyle/>
          <a:p>
            <a:r>
              <a:rPr lang="en-US" sz="2400" dirty="0"/>
              <a:t>Classify a movie genre based on </a:t>
            </a:r>
            <a:r>
              <a:rPr lang="en-US" sz="2400" dirty="0" smtClean="0"/>
              <a:t>two inputs:</a:t>
            </a:r>
            <a:endParaRPr lang="en-US" sz="2400" dirty="0" smtClean="0"/>
          </a:p>
          <a:p>
            <a:pPr marL="914400" lvl="2" indent="0">
              <a:buNone/>
            </a:pPr>
            <a:r>
              <a:rPr lang="en-US" sz="2400" dirty="0" smtClean="0"/>
              <a:t>1.Poster(Image)</a:t>
            </a:r>
          </a:p>
          <a:p>
            <a:pPr marL="914400" lvl="2" indent="0">
              <a:buNone/>
            </a:pPr>
            <a:r>
              <a:rPr lang="en-US" sz="2400" dirty="0" smtClean="0"/>
              <a:t>2. </a:t>
            </a:r>
            <a:r>
              <a:rPr lang="en-US" sz="2400" dirty="0" smtClean="0"/>
              <a:t>Poster description</a:t>
            </a:r>
            <a:endParaRPr lang="en-US" dirty="0"/>
          </a:p>
          <a:p>
            <a:endParaRPr lang="en-US" dirty="0"/>
          </a:p>
          <a:p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254E9FB-5359-41F0-BABF-122544A5017D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00" y="304101"/>
            <a:ext cx="2304256" cy="72974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r="842" b="2048"/>
          <a:stretch/>
        </p:blipFill>
        <p:spPr>
          <a:xfrm>
            <a:off x="2006686" y="3510302"/>
            <a:ext cx="7069521" cy="2387989"/>
          </a:xfrm>
          <a:prstGeom prst="rect">
            <a:avLst/>
          </a:prstGeom>
        </p:spPr>
      </p:pic>
      <p:cxnSp>
        <p:nvCxnSpPr>
          <p:cNvPr id="8" name="Conector recto 7"/>
          <p:cNvCxnSpPr/>
          <p:nvPr/>
        </p:nvCxnSpPr>
        <p:spPr>
          <a:xfrm flipV="1">
            <a:off x="3682314" y="1013250"/>
            <a:ext cx="7671486" cy="41190"/>
          </a:xfrm>
          <a:prstGeom prst="line">
            <a:avLst/>
          </a:prstGeom>
          <a:ln w="28575">
            <a:solidFill>
              <a:srgbClr val="FFCC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V="1">
            <a:off x="3875904" y="1058558"/>
            <a:ext cx="7671486" cy="41190"/>
          </a:xfrm>
          <a:prstGeom prst="line">
            <a:avLst/>
          </a:prstGeom>
          <a:ln w="28575">
            <a:solidFill>
              <a:srgbClr val="FFCC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4028304" y="1103865"/>
            <a:ext cx="7671486" cy="41190"/>
          </a:xfrm>
          <a:prstGeom prst="line">
            <a:avLst/>
          </a:prstGeom>
          <a:ln w="28575">
            <a:solidFill>
              <a:srgbClr val="FFCC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85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1F59C0-0F26-42C5-B9B6-87CC987E6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510"/>
            <a:ext cx="10515600" cy="1325563"/>
          </a:xfrm>
        </p:spPr>
        <p:txBody>
          <a:bodyPr/>
          <a:lstStyle/>
          <a:p>
            <a:r>
              <a:rPr lang="en-US" dirty="0"/>
              <a:t>			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 Imagen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Model</a:t>
            </a:r>
            <a:endParaRPr lang="es-CO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DF450F2-9AD4-424A-839B-4B81DEE71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07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Steps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Rescale of imagen 244x244</a:t>
            </a:r>
          </a:p>
          <a:p>
            <a:pPr marL="514350" indent="-514350">
              <a:buAutoNum type="arabicPeriod"/>
            </a:pPr>
            <a:endParaRPr lang="en-US" sz="2400" dirty="0"/>
          </a:p>
          <a:p>
            <a:pPr marL="514350" indent="-514350">
              <a:buAutoNum type="arabicPeriod"/>
            </a:pPr>
            <a:endParaRPr lang="en-US" sz="2400" dirty="0" smtClean="0"/>
          </a:p>
          <a:p>
            <a:pPr marL="514350" indent="-514350">
              <a:buAutoNum type="arabicPeriod"/>
            </a:pPr>
            <a:r>
              <a:rPr lang="en-US" sz="2400" dirty="0" smtClean="0"/>
              <a:t>Use Vgg16</a:t>
            </a:r>
          </a:p>
          <a:p>
            <a:pPr marL="514350" indent="-514350">
              <a:buAutoNum type="arabicPeriod"/>
            </a:pPr>
            <a:endParaRPr lang="en-US" sz="2400" dirty="0"/>
          </a:p>
          <a:p>
            <a:pPr marL="514350" indent="-514350">
              <a:buAutoNum type="arabicPeriod"/>
            </a:pPr>
            <a:r>
              <a:rPr lang="en-US" sz="2400" dirty="0" smtClean="0"/>
              <a:t>Add </a:t>
            </a:r>
            <a:r>
              <a:rPr lang="en-US" sz="2400" dirty="0"/>
              <a:t>the VGG16 output as </a:t>
            </a:r>
            <a:r>
              <a:rPr lang="en-US" sz="2400" dirty="0" smtClean="0"/>
              <a:t>the convolutional </a:t>
            </a:r>
            <a:r>
              <a:rPr lang="en-US" sz="2400" dirty="0"/>
              <a:t>base model input</a:t>
            </a:r>
            <a:endParaRPr lang="en-US" sz="2400" dirty="0" smtClean="0"/>
          </a:p>
          <a:p>
            <a:pPr marL="514350" indent="-514350">
              <a:buAutoNum type="arabicPeriod"/>
            </a:pPr>
            <a:r>
              <a:rPr lang="en-US" sz="2400" dirty="0" smtClean="0"/>
              <a:t>Optimizer: </a:t>
            </a:r>
            <a:r>
              <a:rPr lang="en-US" sz="2400" dirty="0" err="1" smtClean="0"/>
              <a:t>RMSprop</a:t>
            </a:r>
            <a:r>
              <a:rPr lang="en-US" sz="2400" dirty="0" smtClean="0"/>
              <a:t>  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s-C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06" y="4275132"/>
            <a:ext cx="7995528" cy="442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B254E9FB-5359-41F0-BABF-122544A5017D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10" y="324696"/>
            <a:ext cx="2304256" cy="729744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58E9192B-DD50-44ED-BD09-549E353F16B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7274274" y="2173693"/>
            <a:ext cx="2595860" cy="1856219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283" y="2068444"/>
            <a:ext cx="1280424" cy="1996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Conector recto 8"/>
          <p:cNvCxnSpPr/>
          <p:nvPr/>
        </p:nvCxnSpPr>
        <p:spPr>
          <a:xfrm flipV="1">
            <a:off x="3682314" y="1013250"/>
            <a:ext cx="7671486" cy="41190"/>
          </a:xfrm>
          <a:prstGeom prst="line">
            <a:avLst/>
          </a:prstGeom>
          <a:ln w="28575">
            <a:solidFill>
              <a:srgbClr val="FFCC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V="1">
            <a:off x="3875904" y="1058558"/>
            <a:ext cx="7671486" cy="41190"/>
          </a:xfrm>
          <a:prstGeom prst="line">
            <a:avLst/>
          </a:prstGeom>
          <a:ln w="28575">
            <a:solidFill>
              <a:srgbClr val="FFCC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4028304" y="1103865"/>
            <a:ext cx="7671486" cy="41190"/>
          </a:xfrm>
          <a:prstGeom prst="line">
            <a:avLst/>
          </a:prstGeom>
          <a:ln w="28575">
            <a:solidFill>
              <a:srgbClr val="FFCC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49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1F59C0-0F26-42C5-B9B6-87CC987E6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556" y="-149560"/>
            <a:ext cx="10515600" cy="1325563"/>
          </a:xfrm>
        </p:spPr>
        <p:txBody>
          <a:bodyPr/>
          <a:lstStyle/>
          <a:p>
            <a:r>
              <a:rPr lang="en-US" dirty="0"/>
              <a:t>			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Imagen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Model</a:t>
            </a:r>
            <a:endParaRPr lang="es-CO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DF450F2-9AD4-424A-839B-4B81DEE71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362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254E9FB-5359-41F0-BABF-122544A5017D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51" y="250554"/>
            <a:ext cx="2304256" cy="729744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51" y="1122845"/>
            <a:ext cx="5773405" cy="5653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103" y="1531891"/>
            <a:ext cx="3816494" cy="220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714" y="3739645"/>
            <a:ext cx="3713272" cy="2388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Conector recto 15"/>
          <p:cNvCxnSpPr/>
          <p:nvPr/>
        </p:nvCxnSpPr>
        <p:spPr>
          <a:xfrm flipV="1">
            <a:off x="3682314" y="939108"/>
            <a:ext cx="7671486" cy="41190"/>
          </a:xfrm>
          <a:prstGeom prst="line">
            <a:avLst/>
          </a:prstGeom>
          <a:ln w="28575">
            <a:solidFill>
              <a:srgbClr val="FFCC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3875904" y="984416"/>
            <a:ext cx="7671486" cy="41190"/>
          </a:xfrm>
          <a:prstGeom prst="line">
            <a:avLst/>
          </a:prstGeom>
          <a:ln w="28575">
            <a:solidFill>
              <a:srgbClr val="FFCC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4028304" y="1029723"/>
            <a:ext cx="7671486" cy="41190"/>
          </a:xfrm>
          <a:prstGeom prst="line">
            <a:avLst/>
          </a:prstGeom>
          <a:ln w="28575">
            <a:solidFill>
              <a:srgbClr val="FFCC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2470" y="6128452"/>
            <a:ext cx="4982696" cy="56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9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1F59C0-0F26-42C5-B9B6-87CC987E6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72"/>
            <a:ext cx="10515600" cy="1325563"/>
          </a:xfrm>
        </p:spPr>
        <p:txBody>
          <a:bodyPr/>
          <a:lstStyle/>
          <a:p>
            <a:r>
              <a:rPr lang="en-US" dirty="0"/>
              <a:t>			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Text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Model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s-CO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DF450F2-9AD4-424A-839B-4B81DEE71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65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Steps</a:t>
            </a:r>
          </a:p>
          <a:p>
            <a:pPr marL="514350" indent="-514350">
              <a:buAutoNum type="arabicPeriod"/>
            </a:pPr>
            <a:r>
              <a:rPr lang="en-US" dirty="0"/>
              <a:t>Remove punctuation</a:t>
            </a:r>
          </a:p>
          <a:p>
            <a:pPr marL="514350" indent="-514350">
              <a:buAutoNum type="arabicPeriod"/>
            </a:pPr>
            <a:r>
              <a:rPr lang="en-US" dirty="0"/>
              <a:t>Convert words to lower case and split them</a:t>
            </a:r>
          </a:p>
          <a:p>
            <a:pPr marL="514350" indent="-514350">
              <a:buAutoNum type="arabicPeriod"/>
            </a:pPr>
            <a:r>
              <a:rPr lang="en-US" dirty="0"/>
              <a:t>Remove stop words</a:t>
            </a:r>
          </a:p>
          <a:p>
            <a:pPr marL="514350" indent="-514350">
              <a:buAutoNum type="arabicPeriod"/>
            </a:pPr>
            <a:r>
              <a:rPr lang="en-US" dirty="0"/>
              <a:t>Clean </a:t>
            </a:r>
            <a:r>
              <a:rPr lang="en-US" dirty="0" smtClean="0"/>
              <a:t>up the text </a:t>
            </a:r>
            <a:r>
              <a:rPr lang="en-US" dirty="0" smtClean="0"/>
              <a:t>(special characters</a:t>
            </a:r>
            <a:r>
              <a:rPr lang="en-US" dirty="0" smtClean="0"/>
              <a:t>) 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CO" dirty="0" err="1" smtClean="0"/>
              <a:t>Create</a:t>
            </a:r>
            <a:r>
              <a:rPr lang="es-CO" dirty="0" smtClean="0"/>
              <a:t> </a:t>
            </a:r>
            <a:r>
              <a:rPr lang="es-CO" dirty="0" err="1" smtClean="0"/>
              <a:t>embedding</a:t>
            </a:r>
            <a:endParaRPr lang="es-CO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s-CO" dirty="0"/>
          </a:p>
          <a:p>
            <a:pPr marL="514350" indent="-514350">
              <a:buAutoNum type="arabicPeriod"/>
            </a:pPr>
            <a:endParaRPr lang="en-US" dirty="0"/>
          </a:p>
          <a:p>
            <a:endParaRPr lang="en-US" dirty="0"/>
          </a:p>
          <a:p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254E9FB-5359-41F0-BABF-122544A5017D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40" y="261141"/>
            <a:ext cx="2304256" cy="729744"/>
          </a:xfrm>
          <a:prstGeom prst="rect">
            <a:avLst/>
          </a:prstGeom>
        </p:spPr>
      </p:pic>
      <p:cxnSp>
        <p:nvCxnSpPr>
          <p:cNvPr id="16" name="Conector recto 15"/>
          <p:cNvCxnSpPr/>
          <p:nvPr/>
        </p:nvCxnSpPr>
        <p:spPr>
          <a:xfrm flipV="1">
            <a:off x="3682314" y="1013250"/>
            <a:ext cx="7671486" cy="41190"/>
          </a:xfrm>
          <a:prstGeom prst="line">
            <a:avLst/>
          </a:prstGeom>
          <a:ln w="28575">
            <a:solidFill>
              <a:srgbClr val="FFCC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3875904" y="1058558"/>
            <a:ext cx="7671486" cy="41190"/>
          </a:xfrm>
          <a:prstGeom prst="line">
            <a:avLst/>
          </a:prstGeom>
          <a:ln w="28575">
            <a:solidFill>
              <a:srgbClr val="FFCC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4028304" y="1103865"/>
            <a:ext cx="7671486" cy="41190"/>
          </a:xfrm>
          <a:prstGeom prst="line">
            <a:avLst/>
          </a:prstGeom>
          <a:ln w="28575">
            <a:solidFill>
              <a:srgbClr val="FFCC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9" name="Picture 5">
            <a:extLst>
              <a:ext uri="{FF2B5EF4-FFF2-40B4-BE49-F238E27FC236}">
                <a16:creationId xmlns="" xmlns:a16="http://schemas.microsoft.com/office/drawing/2014/main" id="{14F4FC6B-BB14-4C68-8B1C-D68E6738C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268" y="4530853"/>
            <a:ext cx="6882611" cy="163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9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9F314F-054D-4FAE-B2CD-A80283B0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599" y="7996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Text Model</a:t>
            </a:r>
            <a:endParaRPr lang="es-CO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15413EC-4555-4410-9C00-7D42E9F66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16" y="1270164"/>
            <a:ext cx="3177888" cy="21843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C5B338F-51D7-4C12-A390-F96230ABD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816" y="1298613"/>
            <a:ext cx="3059241" cy="2100566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030" y="1715762"/>
            <a:ext cx="3637360" cy="69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="" xmlns:a16="http://schemas.microsoft.com/office/drawing/2014/main" id="{B254E9FB-5359-41F0-BABF-122544A5017D}"/>
              </a:ext>
            </a:extLst>
          </p:cNvPr>
          <p:cNvPicPr/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7" y="374121"/>
            <a:ext cx="2304256" cy="729744"/>
          </a:xfrm>
          <a:prstGeom prst="rect">
            <a:avLst/>
          </a:prstGeom>
        </p:spPr>
      </p:pic>
      <p:cxnSp>
        <p:nvCxnSpPr>
          <p:cNvPr id="16" name="Conector recto 15"/>
          <p:cNvCxnSpPr/>
          <p:nvPr/>
        </p:nvCxnSpPr>
        <p:spPr>
          <a:xfrm flipV="1">
            <a:off x="3682314" y="946138"/>
            <a:ext cx="7671486" cy="41190"/>
          </a:xfrm>
          <a:prstGeom prst="line">
            <a:avLst/>
          </a:prstGeom>
          <a:ln w="28575">
            <a:solidFill>
              <a:srgbClr val="FFCC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3875904" y="991446"/>
            <a:ext cx="7671486" cy="41190"/>
          </a:xfrm>
          <a:prstGeom prst="line">
            <a:avLst/>
          </a:prstGeom>
          <a:ln w="28575">
            <a:solidFill>
              <a:srgbClr val="FFCC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4028304" y="1036753"/>
            <a:ext cx="7671486" cy="41190"/>
          </a:xfrm>
          <a:prstGeom prst="line">
            <a:avLst/>
          </a:prstGeom>
          <a:ln w="28575">
            <a:solidFill>
              <a:srgbClr val="FFCC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602947" y="4574878"/>
            <a:ext cx="10074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Note: </a:t>
            </a:r>
            <a:r>
              <a:rPr lang="es-CO" b="1" dirty="0" err="1" smtClean="0"/>
              <a:t>The</a:t>
            </a:r>
            <a:r>
              <a:rPr lang="es-CO" b="1" dirty="0" smtClean="0"/>
              <a:t> final </a:t>
            </a:r>
            <a:r>
              <a:rPr lang="es-CO" b="1" dirty="0" err="1" smtClean="0"/>
              <a:t>outcome</a:t>
            </a:r>
            <a:r>
              <a:rPr lang="es-CO" b="1" dirty="0" smtClean="0"/>
              <a:t> </a:t>
            </a:r>
            <a:r>
              <a:rPr lang="es-CO" b="1" dirty="0" err="1" smtClean="0"/>
              <a:t>is</a:t>
            </a:r>
            <a:r>
              <a:rPr lang="es-CO" b="1" dirty="0" smtClean="0"/>
              <a:t> </a:t>
            </a:r>
            <a:r>
              <a:rPr lang="es-CO" b="1" dirty="0" err="1" smtClean="0"/>
              <a:t>the</a:t>
            </a:r>
            <a:r>
              <a:rPr lang="es-CO" b="1" dirty="0" smtClean="0"/>
              <a:t> </a:t>
            </a:r>
            <a:r>
              <a:rPr lang="es-CO" b="1" dirty="0" err="1" smtClean="0"/>
              <a:t>result</a:t>
            </a:r>
            <a:r>
              <a:rPr lang="es-CO" b="1" dirty="0" smtClean="0"/>
              <a:t> of </a:t>
            </a:r>
            <a:r>
              <a:rPr lang="es-CO" b="1" dirty="0" err="1" smtClean="0"/>
              <a:t>averaging</a:t>
            </a:r>
            <a:r>
              <a:rPr lang="es-CO" b="1" dirty="0" smtClean="0"/>
              <a:t> </a:t>
            </a:r>
            <a:r>
              <a:rPr lang="es-CO" b="1" dirty="0" err="1" smtClean="0"/>
              <a:t>the</a:t>
            </a:r>
            <a:r>
              <a:rPr lang="es-CO" b="1" dirty="0" smtClean="0"/>
              <a:t> </a:t>
            </a:r>
            <a:r>
              <a:rPr lang="es-CO" b="1" dirty="0" err="1" smtClean="0"/>
              <a:t>text</a:t>
            </a:r>
            <a:r>
              <a:rPr lang="es-CO" b="1" dirty="0" smtClean="0"/>
              <a:t> </a:t>
            </a:r>
            <a:r>
              <a:rPr lang="es-CO" b="1" dirty="0" err="1" smtClean="0"/>
              <a:t>model’s</a:t>
            </a:r>
            <a:r>
              <a:rPr lang="es-CO" b="1" dirty="0" smtClean="0"/>
              <a:t> output and </a:t>
            </a:r>
            <a:r>
              <a:rPr lang="es-CO" b="1" dirty="0" err="1" smtClean="0"/>
              <a:t>the</a:t>
            </a:r>
            <a:r>
              <a:rPr lang="es-CO" b="1" dirty="0" smtClean="0"/>
              <a:t> imagen </a:t>
            </a:r>
            <a:r>
              <a:rPr lang="es-CO" b="1" dirty="0" err="1" smtClean="0"/>
              <a:t>model’s</a:t>
            </a:r>
            <a:r>
              <a:rPr lang="es-CO" b="1" dirty="0" smtClean="0"/>
              <a:t> output  </a:t>
            </a:r>
            <a:endParaRPr lang="es-CO" b="1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0E9F314F-054D-4FAE-B2CD-A80283B0F1BC}"/>
              </a:ext>
            </a:extLst>
          </p:cNvPr>
          <p:cNvSpPr txBox="1">
            <a:spLocks/>
          </p:cNvSpPr>
          <p:nvPr/>
        </p:nvSpPr>
        <p:spPr>
          <a:xfrm>
            <a:off x="3416402" y="3399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Average two Model</a:t>
            </a:r>
            <a:endParaRPr lang="es-CO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13" name="Conector recto 12"/>
          <p:cNvCxnSpPr/>
          <p:nvPr/>
        </p:nvCxnSpPr>
        <p:spPr>
          <a:xfrm flipV="1">
            <a:off x="3834714" y="4298938"/>
            <a:ext cx="7671486" cy="41190"/>
          </a:xfrm>
          <a:prstGeom prst="line">
            <a:avLst/>
          </a:prstGeom>
          <a:ln w="28575">
            <a:solidFill>
              <a:srgbClr val="FFCC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V="1">
            <a:off x="4028304" y="4344246"/>
            <a:ext cx="7671486" cy="41190"/>
          </a:xfrm>
          <a:prstGeom prst="line">
            <a:avLst/>
          </a:prstGeom>
          <a:ln w="28575">
            <a:solidFill>
              <a:srgbClr val="FFCC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4180704" y="4389553"/>
            <a:ext cx="7671486" cy="41190"/>
          </a:xfrm>
          <a:prstGeom prst="line">
            <a:avLst/>
          </a:prstGeom>
          <a:ln w="28575">
            <a:solidFill>
              <a:srgbClr val="FFCC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6197" y="5369903"/>
            <a:ext cx="6899678" cy="8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0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90</Words>
  <Application>Microsoft Office PowerPoint</Application>
  <PresentationFormat>Panorámica</PresentationFormat>
  <Paragraphs>54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Movie Genre Classification</vt:lpstr>
      <vt:lpstr>   Description</vt:lpstr>
      <vt:lpstr>    Imagen Model</vt:lpstr>
      <vt:lpstr>   Imagen Model</vt:lpstr>
      <vt:lpstr>   Text Model </vt:lpstr>
      <vt:lpstr>Text Model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Usuario de Windows</dc:creator>
  <cp:lastModifiedBy>Acero Acero Oscar Eduardo</cp:lastModifiedBy>
  <cp:revision>34</cp:revision>
  <dcterms:created xsi:type="dcterms:W3CDTF">2018-07-23T00:03:56Z</dcterms:created>
  <dcterms:modified xsi:type="dcterms:W3CDTF">2018-07-23T20:59:11Z</dcterms:modified>
</cp:coreProperties>
</file>