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sldIdLst>
    <p:sldId id="270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2D5"/>
    <a:srgbClr val="C5E0B3"/>
    <a:srgbClr val="FF7C80"/>
    <a:srgbClr val="5B9BD5"/>
    <a:srgbClr val="FF0000"/>
    <a:srgbClr val="002060"/>
    <a:srgbClr val="366092"/>
    <a:srgbClr val="00B050"/>
    <a:srgbClr val="8DB4E2"/>
    <a:srgbClr val="DCE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7" autoAdjust="0"/>
    <p:restoredTop sz="96187" autoAdjust="0"/>
  </p:normalViewPr>
  <p:slideViewPr>
    <p:cSldViewPr>
      <p:cViewPr>
        <p:scale>
          <a:sx n="92" d="100"/>
          <a:sy n="92" d="100"/>
        </p:scale>
        <p:origin x="-1354" y="-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170138" cy="481028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l">
              <a:defRPr sz="11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30" y="3"/>
            <a:ext cx="3170138" cy="481028"/>
          </a:xfrm>
          <a:prstGeom prst="rect">
            <a:avLst/>
          </a:prstGeom>
        </p:spPr>
        <p:txBody>
          <a:bodyPr vert="horz" lIns="91418" tIns="45708" rIns="91418" bIns="45708" rtlCol="0"/>
          <a:lstStyle>
            <a:lvl1pPr algn="r">
              <a:defRPr sz="1100"/>
            </a:lvl1pPr>
          </a:lstStyle>
          <a:p>
            <a:fld id="{861B7F53-6ED0-486C-9710-5D44584BBF20}" type="datetimeFigureOut">
              <a:rPr lang="en-AU" smtClean="0"/>
              <a:t>29/08/2018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8" tIns="45708" rIns="91418" bIns="45708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5" y="4621146"/>
            <a:ext cx="5852814" cy="3779718"/>
          </a:xfrm>
          <a:prstGeom prst="rect">
            <a:avLst/>
          </a:prstGeom>
        </p:spPr>
        <p:txBody>
          <a:bodyPr vert="horz" lIns="91418" tIns="45708" rIns="91418" bIns="457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20174"/>
            <a:ext cx="3170138" cy="481028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l">
              <a:defRPr sz="11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30" y="9120174"/>
            <a:ext cx="3170138" cy="481028"/>
          </a:xfrm>
          <a:prstGeom prst="rect">
            <a:avLst/>
          </a:prstGeom>
        </p:spPr>
        <p:txBody>
          <a:bodyPr vert="horz" lIns="91418" tIns="45708" rIns="91418" bIns="45708" rtlCol="0" anchor="b"/>
          <a:lstStyle>
            <a:lvl1pPr algn="r">
              <a:defRPr sz="1100"/>
            </a:lvl1pPr>
          </a:lstStyle>
          <a:p>
            <a:fld id="{A9822EA7-AECF-4F73-BC37-283C6AF73A9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44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822EA7-AECF-4F73-BC37-283C6AF73A9D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615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 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6FDA-EE01-4D7F-B52B-119D3A5FCA08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256874" y="263460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DRAFT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7504" y="0"/>
            <a:ext cx="24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Strategy Toolkit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CCD9-C9C5-4700-A2E0-DAE259C28FD3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8869-DF53-4716-AE7E-09BCB3A08B64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   Digital Strategy Toolkit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AB68-CE25-4F90-B6FB-FF6A83D9527B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B8E8D-A12E-44BD-BDA3-B3E42198325A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7504" y="0"/>
            <a:ext cx="24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Strategy Toolkit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8671-6D14-401C-B53F-B64C72DCBC34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/>
            </a:r>
            <a:br>
              <a:rPr lang="en-US" smtClean="0"/>
            </a:b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92E8-F52D-4696-AFBC-262C7DBF3DD0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7562" y="13020"/>
            <a:ext cx="24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Strategy Toolkit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BCA43-27C4-413C-A834-23765663061D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662-C752-4AB7-8C4D-18226C4DBC92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t" anchorCtr="0">
            <a:noAutofit/>
          </a:bodyPr>
          <a:lstStyle>
            <a:lvl1pPr algn="l">
              <a:defRPr/>
            </a:lvl1pPr>
          </a:lstStyle>
          <a:p>
            <a:r>
              <a:rPr lang="en-US" smtClean="0"/>
              <a:t/>
            </a:r>
            <a:br>
              <a:rPr lang="en-US" smtClean="0"/>
            </a:br>
            <a:endParaRPr lang="en-AU"/>
          </a:p>
        </p:txBody>
      </p:sp>
      <p:sp>
        <p:nvSpPr>
          <p:cNvPr id="8" name="Rectangle 7"/>
          <p:cNvSpPr/>
          <p:nvPr userDrawn="1"/>
        </p:nvSpPr>
        <p:spPr>
          <a:xfrm>
            <a:off x="127562" y="-3341"/>
            <a:ext cx="2463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Strategy Toolkit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A986-C480-4247-9270-C2759139BD70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1BB1-D0C7-4FE5-BA97-7BCE7F3551CC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  Digital Strategy Tools and Resources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30646-CB84-48E7-9438-D83A2AF303E6}" type="datetime1">
              <a:rPr lang="en-AU" smtClean="0"/>
              <a:t>29/08/2018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49BB-36A4-429A-922E-CFDA980D1329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884368" y="7952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DRAFT</a:t>
            </a:r>
            <a:endParaRPr lang="en-AU" sz="2400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766975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63" y="201690"/>
            <a:ext cx="1307501" cy="3613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1800" b="0" kern="1200" baseline="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5098923" y="816053"/>
            <a:ext cx="3860961" cy="228184"/>
          </a:xfrm>
          <a:prstGeom prst="rect">
            <a:avLst/>
          </a:prstGeom>
          <a:solidFill>
            <a:srgbClr val="E5DA93"/>
          </a:solidFill>
          <a:ln>
            <a:noFill/>
          </a:ln>
        </p:spPr>
        <p:txBody>
          <a:bodyPr wrap="square" lIns="72000" tIns="0" rIns="72000" bIns="0" rtlCol="0" anchor="t" anchorCtr="0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1200" b="1" spc="100" dirty="0" smtClean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endParaRPr lang="en-AU" sz="1200" b="1" spc="100" dirty="0">
              <a:solidFill>
                <a:srgbClr val="00206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142" y="5517233"/>
            <a:ext cx="8810355" cy="1160290"/>
          </a:xfrm>
          <a:prstGeom prst="rect">
            <a:avLst/>
          </a:prstGeom>
          <a:solidFill>
            <a:srgbClr val="D6B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979712" y="1116245"/>
            <a:ext cx="14401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090" y="5589368"/>
            <a:ext cx="1838801" cy="1050057"/>
          </a:xfrm>
          <a:prstGeom prst="rect">
            <a:avLst/>
          </a:prstGeom>
          <a:noFill/>
        </p:spPr>
        <p:txBody>
          <a:bodyPr wrap="square" lIns="72000" tIns="0" rIns="72000" bIns="0" rtlCol="0">
            <a:noAutofit/>
          </a:bodyPr>
          <a:lstStyle/>
          <a:p>
            <a:pPr marL="182563" indent="-182563"/>
            <a:r>
              <a:rPr lang="en-AU" sz="1200" b="1" dirty="0" smtClean="0">
                <a:ea typeface="Tahoma" panose="020B0604030504040204" pitchFamily="34" charset="0"/>
                <a:cs typeface="Tahoma" panose="020B0604030504040204" pitchFamily="34" charset="0"/>
              </a:rPr>
              <a:t>Better… </a:t>
            </a:r>
            <a:r>
              <a:rPr lang="en-AU" sz="1200" i="1" dirty="0" smtClean="0"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endParaRPr lang="en-AU" sz="12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customer </a:t>
            </a:r>
            <a:r>
              <a:rPr lang="en-GB" sz="800" i="1" dirty="0">
                <a:ea typeface="Tahoma" panose="020B0604030504040204" pitchFamily="34" charset="0"/>
                <a:cs typeface="Tahoma" panose="020B0604030504040204" pitchFamily="34" charset="0"/>
              </a:rPr>
              <a:t>experience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GB" sz="800" i="1" dirty="0"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ducation </a:t>
            </a:r>
            <a:r>
              <a:rPr lang="en-GB" sz="800" i="1" dirty="0"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advice that</a:t>
            </a:r>
            <a:r>
              <a:rPr lang="en-GB" sz="800" i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is easy to find, understand and act on 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understanding of customers and the changing workplace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GB" sz="800" i="1" dirty="0"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GB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onsistency of service delivery</a:t>
            </a:r>
            <a:endParaRPr lang="en-GB" sz="800" i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83463" y="5589368"/>
            <a:ext cx="2094610" cy="1050057"/>
          </a:xfrm>
          <a:prstGeom prst="rect">
            <a:avLst/>
          </a:prstGeom>
          <a:noFill/>
        </p:spPr>
        <p:txBody>
          <a:bodyPr wrap="square" lIns="72000" tIns="0" rIns="72000" bIns="0" rtlCol="0">
            <a:noAutofit/>
          </a:bodyPr>
          <a:lstStyle/>
          <a:p>
            <a:pPr marL="182563" indent="-182563"/>
            <a:r>
              <a:rPr lang="en-AU" sz="1200" b="1" dirty="0" smtClean="0">
                <a:ea typeface="Tahoma" panose="020B0604030504040204" pitchFamily="34" charset="0"/>
                <a:cs typeface="Tahoma" panose="020B0604030504040204" pitchFamily="34" charset="0"/>
              </a:rPr>
              <a:t>More… </a:t>
            </a:r>
            <a:r>
              <a:rPr lang="en-AU" sz="1200" i="1" dirty="0"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customers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self-serving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ime for Agency staff to provide quality service due to less time doing admin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customers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acting as our advocates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services tailored to customer needs </a:t>
            </a:r>
          </a:p>
          <a:p>
            <a:pPr marL="88900" indent="-88900">
              <a:buFont typeface="Wingdings" panose="05000000000000000000" pitchFamily="2" charset="2"/>
              <a:buChar char="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collaboration across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Agency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in devising and delivering services to customers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54964" y="5589368"/>
            <a:ext cx="1909524" cy="1050057"/>
          </a:xfrm>
          <a:prstGeom prst="rect">
            <a:avLst/>
          </a:prstGeom>
          <a:noFill/>
        </p:spPr>
        <p:txBody>
          <a:bodyPr wrap="square" lIns="72000" tIns="0" rIns="72000" bIns="0" rtlCol="0">
            <a:noAutofit/>
          </a:bodyPr>
          <a:lstStyle/>
          <a:p>
            <a:pPr marL="182563" indent="-182563"/>
            <a:r>
              <a:rPr lang="en-AU" sz="1200" b="1" dirty="0" smtClean="0">
                <a:ea typeface="Tahoma" panose="020B0604030504040204" pitchFamily="34" charset="0"/>
                <a:cs typeface="Tahoma" panose="020B0604030504040204" pitchFamily="34" charset="0"/>
              </a:rPr>
              <a:t>Reduced… </a:t>
            </a:r>
            <a:r>
              <a:rPr lang="en-AU" sz="1200" i="1" dirty="0"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red-tape and barriers to customers doing business with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us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cost to serve</a:t>
            </a: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number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of customers visiting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us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time spent by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our staff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on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administrative tasks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05366" y="5627466"/>
            <a:ext cx="1980000" cy="1050057"/>
          </a:xfrm>
          <a:prstGeom prst="rect">
            <a:avLst/>
          </a:prstGeom>
          <a:noFill/>
        </p:spPr>
        <p:txBody>
          <a:bodyPr wrap="square" lIns="72000" tIns="0" rIns="72000" bIns="0" rtlCol="0">
            <a:noAutofit/>
          </a:bodyPr>
          <a:lstStyle/>
          <a:p>
            <a:pPr marL="182563" indent="-182563"/>
            <a:r>
              <a:rPr lang="en-AU" sz="1200" b="1" dirty="0" smtClean="0">
                <a:ea typeface="Tahoma" panose="020B0604030504040204" pitchFamily="34" charset="0"/>
                <a:cs typeface="Tahoma" panose="020B0604030504040204" pitchFamily="34" charset="0"/>
              </a:rPr>
              <a:t>Shorter… </a:t>
            </a:r>
            <a:r>
              <a:rPr lang="en-AU" sz="1200" i="1" dirty="0"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finding the right answers and responding to customer queries  </a:t>
            </a: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Face-to-face time with customers because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they are </a:t>
            </a:r>
            <a:r>
              <a:rPr lang="en-AU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assisted by </a:t>
            </a:r>
            <a:r>
              <a:rPr lang="en-AU" sz="800" i="1" dirty="0">
                <a:ea typeface="Tahoma" panose="020B0604030504040204" pitchFamily="34" charset="0"/>
                <a:cs typeface="Tahoma" panose="020B0604030504040204" pitchFamily="34" charset="0"/>
              </a:rPr>
              <a:t>digital technologies</a:t>
            </a:r>
          </a:p>
          <a:p>
            <a:pPr marL="88900" indent="-88900">
              <a:buFont typeface="Wingdings" panose="05000000000000000000" pitchFamily="2" charset="2"/>
              <a:buChar char=""/>
            </a:pPr>
            <a:r>
              <a:rPr lang="en-AU" sz="800" i="1" dirty="0" smtClean="0"/>
              <a:t>time </a:t>
            </a:r>
            <a:r>
              <a:rPr lang="en-AU" sz="800" i="1" dirty="0"/>
              <a:t>to </a:t>
            </a:r>
            <a:r>
              <a:rPr lang="en-AU" sz="800" i="1" dirty="0" smtClean="0"/>
              <a:t>determine a customer’s </a:t>
            </a:r>
            <a:r>
              <a:rPr lang="en-AU" sz="800" i="1" dirty="0"/>
              <a:t>issue </a:t>
            </a:r>
            <a:endParaRPr lang="en-AU" sz="800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0997" y="816053"/>
            <a:ext cx="4538871" cy="216000"/>
          </a:xfrm>
          <a:prstGeom prst="rect">
            <a:avLst/>
          </a:prstGeom>
          <a:solidFill>
            <a:srgbClr val="8ED699"/>
          </a:solidFill>
          <a:ln>
            <a:noFill/>
          </a:ln>
        </p:spPr>
        <p:txBody>
          <a:bodyPr wrap="square" lIns="72000" tIns="0" rIns="72000" bIns="0" rtlCol="0" anchor="ctr" anchorCtr="0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1200" b="1" spc="100" dirty="0" smtClean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</a:t>
            </a:r>
            <a:endParaRPr lang="en-AU" sz="1200" b="1" spc="100" dirty="0">
              <a:solidFill>
                <a:srgbClr val="00206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5" name="Arc 94"/>
          <p:cNvSpPr/>
          <p:nvPr/>
        </p:nvSpPr>
        <p:spPr>
          <a:xfrm rot="10252121">
            <a:off x="0" y="44624"/>
            <a:ext cx="395536" cy="576064"/>
          </a:xfrm>
          <a:prstGeom prst="arc">
            <a:avLst>
              <a:gd name="adj1" fmla="val 16479318"/>
              <a:gd name="adj2" fmla="val 21486017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6" name="Arc 95"/>
          <p:cNvSpPr/>
          <p:nvPr/>
        </p:nvSpPr>
        <p:spPr>
          <a:xfrm rot="20397673">
            <a:off x="6411536" y="86697"/>
            <a:ext cx="395536" cy="576064"/>
          </a:xfrm>
          <a:prstGeom prst="arc">
            <a:avLst>
              <a:gd name="adj1" fmla="val 17221162"/>
              <a:gd name="adj2" fmla="val 34894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TextBox 21"/>
          <p:cNvSpPr txBox="1"/>
          <p:nvPr/>
        </p:nvSpPr>
        <p:spPr>
          <a:xfrm>
            <a:off x="143564" y="300460"/>
            <a:ext cx="445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F5A3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‘Organisation Name’ - Digital Strategy</a:t>
            </a:r>
            <a:endParaRPr lang="en-AU" sz="2000" dirty="0">
              <a:solidFill>
                <a:srgbClr val="F5A3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04712" y="1096468"/>
            <a:ext cx="1052127" cy="1967410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Digital transformation</a:t>
            </a:r>
          </a:p>
          <a:p>
            <a:pPr algn="ctr"/>
            <a:endParaRPr lang="en-US" sz="9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800" i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How and what will be transformed</a:t>
            </a:r>
            <a:endParaRPr lang="en-AU" sz="800" i="1" dirty="0" smtClean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73741" y="1099621"/>
            <a:ext cx="1376501" cy="772352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</a:p>
          <a:p>
            <a:pPr algn="ctr"/>
            <a:r>
              <a:rPr lang="en-US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What are your aspirations for innovation?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28184" y="1096467"/>
            <a:ext cx="1271891" cy="758677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 smtClean="0">
                <a:ea typeface="Tahoma" panose="020B0604030504040204" pitchFamily="34" charset="0"/>
                <a:cs typeface="Tahoma" panose="020B0604030504040204" pitchFamily="34" charset="0"/>
              </a:rPr>
              <a:t>Customer service</a:t>
            </a:r>
          </a:p>
          <a:p>
            <a:pPr algn="ctr"/>
            <a:r>
              <a:rPr lang="en-US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Customer service promise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AU" sz="8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73741" y="4654884"/>
            <a:ext cx="1387379" cy="781150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 smtClean="0">
                <a:ea typeface="Tahoma" panose="020B0604030504040204" pitchFamily="34" charset="0"/>
                <a:cs typeface="Tahoma" panose="020B0604030504040204" pitchFamily="34" charset="0"/>
              </a:rPr>
              <a:t>Enabling technologies</a:t>
            </a:r>
          </a:p>
          <a:p>
            <a:pPr indent="-228600" algn="ctr"/>
            <a:r>
              <a:rPr lang="en-US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What hardware and software do you need e.g. new CRM, </a:t>
            </a:r>
            <a:endParaRPr lang="en-AU" sz="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228600" algn="ctr"/>
            <a:r>
              <a:rPr lang="en-AU" sz="800" dirty="0" smtClean="0">
                <a:ea typeface="Tahoma" panose="020B0604030504040204" pitchFamily="34" charset="0"/>
                <a:cs typeface="Tahoma" panose="020B0604030504040204" pitchFamily="34" charset="0"/>
              </a:rPr>
              <a:t>etc.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28184" y="4667569"/>
            <a:ext cx="1271891" cy="777655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 smtClean="0">
                <a:ea typeface="Tahoma" panose="020B0604030504040204" pitchFamily="34" charset="0"/>
                <a:cs typeface="Tahoma" panose="020B0604030504040204" pitchFamily="34" charset="0"/>
              </a:rPr>
              <a:t>Governance</a:t>
            </a:r>
            <a:endParaRPr lang="en-AU" sz="800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What management structure and resourcing is required.  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57212" y="2249987"/>
            <a:ext cx="1980000" cy="19800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62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85891" y="3549016"/>
            <a:ext cx="74006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/>
              <a:t>Call Centres</a:t>
            </a:r>
            <a:endParaRPr lang="en-AU" sz="800" b="1" dirty="0"/>
          </a:p>
        </p:txBody>
      </p:sp>
      <p:sp>
        <p:nvSpPr>
          <p:cNvPr id="43" name="TextBox 24"/>
          <p:cNvSpPr txBox="1"/>
          <p:nvPr/>
        </p:nvSpPr>
        <p:spPr>
          <a:xfrm>
            <a:off x="7248157" y="2454811"/>
            <a:ext cx="83049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/>
              <a:t>Website</a:t>
            </a:r>
          </a:p>
        </p:txBody>
      </p:sp>
      <p:sp>
        <p:nvSpPr>
          <p:cNvPr id="44" name="TextBox 27"/>
          <p:cNvSpPr txBox="1"/>
          <p:nvPr/>
        </p:nvSpPr>
        <p:spPr>
          <a:xfrm>
            <a:off x="8136770" y="2793368"/>
            <a:ext cx="763500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/>
              <a:t>m</a:t>
            </a:r>
            <a:r>
              <a:rPr lang="en-AU" sz="800" b="1" dirty="0" smtClean="0"/>
              <a:t>obile/apps</a:t>
            </a:r>
            <a:endParaRPr lang="en-AU" sz="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98405" y="4154407"/>
            <a:ext cx="6138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/>
              <a:t>site visits</a:t>
            </a:r>
            <a:endParaRPr lang="en-AU" sz="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436911" y="4357185"/>
            <a:ext cx="73548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/>
              <a:t>p</a:t>
            </a:r>
            <a:r>
              <a:rPr lang="en-AU" sz="800" b="1" dirty="0" smtClean="0"/>
              <a:t>ublications</a:t>
            </a:r>
            <a:endParaRPr lang="en-AU" sz="800" b="1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49045" y="3828406"/>
            <a:ext cx="494488" cy="32509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5" name="TextBox 28"/>
          <p:cNvSpPr txBox="1"/>
          <p:nvPr/>
        </p:nvSpPr>
        <p:spPr>
          <a:xfrm>
            <a:off x="6264391" y="3053572"/>
            <a:ext cx="73845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/>
              <a:t>s</a:t>
            </a:r>
            <a:r>
              <a:rPr lang="en-AU" sz="800" b="1" dirty="0" smtClean="0"/>
              <a:t>ocial </a:t>
            </a:r>
            <a:r>
              <a:rPr lang="en-AU" sz="800" b="1" dirty="0"/>
              <a:t>m</a:t>
            </a:r>
            <a:r>
              <a:rPr lang="en-AU" sz="800" b="1" dirty="0" smtClean="0"/>
              <a:t>edia</a:t>
            </a:r>
            <a:endParaRPr lang="en-AU" sz="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086443" y="3145078"/>
            <a:ext cx="1059688" cy="2290955"/>
          </a:xfrm>
          <a:prstGeom prst="rect">
            <a:avLst/>
          </a:prstGeom>
          <a:noFill/>
          <a:ln w="12700">
            <a:solidFill>
              <a:srgbClr val="E5DA93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pPr algn="ctr"/>
            <a:r>
              <a:rPr lang="en-AU" sz="900" b="1" dirty="0" smtClean="0">
                <a:ea typeface="Tahoma" panose="020B0604030504040204" pitchFamily="34" charset="0"/>
                <a:cs typeface="Tahoma" panose="020B0604030504040204" pitchFamily="34" charset="0"/>
              </a:rPr>
              <a:t>Capability </a:t>
            </a:r>
            <a:r>
              <a:rPr lang="en-AU" sz="900" b="1" dirty="0">
                <a:ea typeface="Tahoma" panose="020B0604030504040204" pitchFamily="34" charset="0"/>
                <a:cs typeface="Tahoma" panose="020B0604030504040204" pitchFamily="34" charset="0"/>
              </a:rPr>
              <a:t>and change </a:t>
            </a:r>
            <a:r>
              <a:rPr lang="en-AU" sz="900" b="1" dirty="0" smtClean="0"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algn="ctr"/>
            <a:endParaRPr lang="en-US" sz="800" i="1" dirty="0" smtClean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800" i="1" dirty="0" smtClean="0">
                <a:ea typeface="Tahoma" panose="020B0604030504040204" pitchFamily="34" charset="0"/>
                <a:cs typeface="Tahoma" panose="020B0604030504040204" pitchFamily="34" charset="0"/>
              </a:rPr>
              <a:t>What policies, procedures, staff training and change management are required.  </a:t>
            </a:r>
            <a:endParaRPr lang="en-AU" sz="800" i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267861" y="3765298"/>
            <a:ext cx="75684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/>
              <a:t>w</a:t>
            </a:r>
            <a:r>
              <a:rPr lang="en-AU" sz="800" b="1" dirty="0" smtClean="0"/>
              <a:t>alk-in</a:t>
            </a:r>
            <a:endParaRPr lang="en-AU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916425" y="4288304"/>
            <a:ext cx="414212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/>
              <a:t>post</a:t>
            </a:r>
            <a:endParaRPr lang="en-AU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0192" y="1916832"/>
            <a:ext cx="9364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800" b="1" dirty="0" smtClean="0">
                <a:solidFill>
                  <a:srgbClr val="002060"/>
                </a:solidFill>
              </a:rPr>
              <a:t>All service channels are digitally enabled and aligned </a:t>
            </a:r>
            <a:endParaRPr lang="en-AU" sz="800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67450" y="5919999"/>
            <a:ext cx="117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8845" y="2484421"/>
            <a:ext cx="4538874" cy="216000"/>
          </a:xfrm>
          <a:prstGeom prst="rect">
            <a:avLst/>
          </a:prstGeom>
          <a:solidFill>
            <a:srgbClr val="8BCBEE"/>
          </a:solidFill>
          <a:ln>
            <a:noFill/>
          </a:ln>
        </p:spPr>
        <p:txBody>
          <a:bodyPr wrap="square" lIns="72000" tIns="0" rIns="72000" bIns="0" rtlCol="0" anchor="ctr" anchorCtr="0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1200" b="1" spc="100" dirty="0" smtClean="0">
                <a:solidFill>
                  <a:srgbClr val="00206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endParaRPr lang="en-AU" sz="1200" b="1" spc="100" dirty="0">
              <a:solidFill>
                <a:srgbClr val="00206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59" y="1125691"/>
            <a:ext cx="784774" cy="1139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3729" y="1124208"/>
            <a:ext cx="2619832" cy="11543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 smtClean="0"/>
              <a:t>Agency mission and vision</a:t>
            </a:r>
          </a:p>
          <a:p>
            <a:pPr algn="ctr"/>
            <a:endParaRPr lang="en-US" sz="1200" b="1" dirty="0"/>
          </a:p>
          <a:p>
            <a:pPr algn="ctr"/>
            <a:r>
              <a:rPr lang="en-US" sz="900" i="1" dirty="0" smtClean="0"/>
              <a:t>Insert here your  mission statement, strategic intent, service charter etc</a:t>
            </a:r>
            <a:endParaRPr lang="en-AU" sz="9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1168133" y="1105178"/>
            <a:ext cx="95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Premier’s Digital by Default Declaration</a:t>
            </a:r>
            <a:endParaRPr lang="en-AU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152" y="1923075"/>
            <a:ext cx="814847" cy="5504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205" y="2615026"/>
            <a:ext cx="496998" cy="4729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2117" y="2049176"/>
            <a:ext cx="395810" cy="7750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4302" y="3344874"/>
            <a:ext cx="597559" cy="4396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429" y="3952216"/>
            <a:ext cx="486944" cy="38591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5846" y="3907926"/>
            <a:ext cx="344689" cy="48574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2567" y="3100643"/>
            <a:ext cx="433926" cy="48252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347"/>
          <a:stretch/>
        </p:blipFill>
        <p:spPr>
          <a:xfrm>
            <a:off x="7054964" y="2919679"/>
            <a:ext cx="1233797" cy="88784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5" name="TextBox 28"/>
          <p:cNvSpPr txBox="1"/>
          <p:nvPr/>
        </p:nvSpPr>
        <p:spPr>
          <a:xfrm>
            <a:off x="7107546" y="2663621"/>
            <a:ext cx="10997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 smtClean="0">
                <a:solidFill>
                  <a:srgbClr val="002060"/>
                </a:solidFill>
              </a:rPr>
              <a:t>Channels to Customers</a:t>
            </a:r>
            <a:endParaRPr lang="en-AU" sz="1400" b="1" dirty="0">
              <a:solidFill>
                <a:srgbClr val="00206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72014" y="2897937"/>
            <a:ext cx="4497854" cy="2399239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1200" b="1" dirty="0" smtClean="0"/>
              <a:t>What is the Strategy </a:t>
            </a:r>
          </a:p>
          <a:p>
            <a:pPr algn="ctr"/>
            <a:endParaRPr lang="en-US" sz="1200" b="1" dirty="0"/>
          </a:p>
          <a:p>
            <a:pPr marL="1524000"/>
            <a:r>
              <a:rPr lang="en-US" sz="900" i="1" dirty="0" smtClean="0"/>
              <a:t>Insert here the </a:t>
            </a:r>
          </a:p>
          <a:p>
            <a:pPr marL="1616075" indent="-920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i="1" dirty="0" smtClean="0"/>
              <a:t>purpose of the DS</a:t>
            </a:r>
          </a:p>
          <a:p>
            <a:pPr marL="1616075" indent="-920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i="1" dirty="0" smtClean="0"/>
              <a:t>guiding principles</a:t>
            </a:r>
          </a:p>
          <a:p>
            <a:pPr marL="1616075" indent="-92075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i="1" dirty="0" smtClean="0"/>
              <a:t>defining characteristics</a:t>
            </a:r>
            <a:endParaRPr lang="en-US" sz="900" i="1" dirty="0"/>
          </a:p>
          <a:p>
            <a:pPr marL="1616075" indent="-92075" algn="ctr">
              <a:spcBef>
                <a:spcPts val="200"/>
              </a:spcBef>
            </a:pPr>
            <a:endParaRPr lang="en-AU" sz="90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9BB-36A4-429A-922E-CFDA980D1329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72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On-screen Show (4:3)</PresentationFormat>
  <Paragraphs>62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2016-03-04T05:36:29Z</dcterms:created>
  <dcterms:modified xsi:type="dcterms:W3CDTF">2018-08-29T15:02:55Z</dcterms:modified>
</cp:coreProperties>
</file>