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56" r:id="rId2"/>
    <p:sldId id="330" r:id="rId3"/>
    <p:sldId id="433" r:id="rId4"/>
    <p:sldId id="365" r:id="rId5"/>
    <p:sldId id="381" r:id="rId6"/>
    <p:sldId id="259" r:id="rId7"/>
    <p:sldId id="411" r:id="rId8"/>
    <p:sldId id="430" r:id="rId9"/>
    <p:sldId id="413" r:id="rId10"/>
    <p:sldId id="427" r:id="rId11"/>
    <p:sldId id="412" r:id="rId12"/>
    <p:sldId id="428" r:id="rId13"/>
    <p:sldId id="429" r:id="rId14"/>
    <p:sldId id="418" r:id="rId15"/>
    <p:sldId id="261" r:id="rId16"/>
    <p:sldId id="313" r:id="rId17"/>
    <p:sldId id="262" r:id="rId18"/>
    <p:sldId id="364" r:id="rId19"/>
    <p:sldId id="359" r:id="rId20"/>
    <p:sldId id="361" r:id="rId21"/>
    <p:sldId id="279" r:id="rId22"/>
    <p:sldId id="396" r:id="rId23"/>
    <p:sldId id="378" r:id="rId24"/>
    <p:sldId id="317" r:id="rId25"/>
    <p:sldId id="314" r:id="rId26"/>
    <p:sldId id="315" r:id="rId27"/>
    <p:sldId id="316" r:id="rId28"/>
    <p:sldId id="263" r:id="rId29"/>
    <p:sldId id="300" r:id="rId30"/>
    <p:sldId id="298" r:id="rId31"/>
    <p:sldId id="264" r:id="rId32"/>
    <p:sldId id="362" r:id="rId33"/>
    <p:sldId id="408" r:id="rId34"/>
    <p:sldId id="265" r:id="rId35"/>
    <p:sldId id="266" r:id="rId36"/>
    <p:sldId id="267" r:id="rId37"/>
    <p:sldId id="289" r:id="rId38"/>
    <p:sldId id="268" r:id="rId39"/>
    <p:sldId id="269" r:id="rId40"/>
    <p:sldId id="284" r:id="rId41"/>
    <p:sldId id="278" r:id="rId42"/>
    <p:sldId id="318" r:id="rId43"/>
    <p:sldId id="319" r:id="rId44"/>
    <p:sldId id="320" r:id="rId45"/>
    <p:sldId id="321" r:id="rId46"/>
    <p:sldId id="322" r:id="rId47"/>
    <p:sldId id="323" r:id="rId48"/>
    <p:sldId id="294" r:id="rId49"/>
    <p:sldId id="295" r:id="rId50"/>
    <p:sldId id="296" r:id="rId51"/>
    <p:sldId id="425" r:id="rId52"/>
    <p:sldId id="431" r:id="rId53"/>
    <p:sldId id="434" r:id="rId54"/>
    <p:sldId id="435" r:id="rId55"/>
    <p:sldId id="436" r:id="rId56"/>
    <p:sldId id="437" r:id="rId57"/>
    <p:sldId id="438" r:id="rId58"/>
    <p:sldId id="401" r:id="rId59"/>
  </p:sldIdLst>
  <p:sldSz cx="9144000" cy="6858000" type="screen4x3"/>
  <p:notesSz cx="6797675" cy="9926638"/>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o Fernandez Rodriguez" initials="FFR" lastIdx="3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97" autoAdjust="0"/>
    <p:restoredTop sz="75252" autoAdjust="0"/>
  </p:normalViewPr>
  <p:slideViewPr>
    <p:cSldViewPr>
      <p:cViewPr varScale="1">
        <p:scale>
          <a:sx n="70" d="100"/>
          <a:sy n="70" d="100"/>
        </p:scale>
        <p:origin x="1128" y="48"/>
      </p:cViewPr>
      <p:guideLst>
        <p:guide orient="horz" pos="2160"/>
        <p:guide pos="2880"/>
      </p:guideLst>
    </p:cSldViewPr>
  </p:slideViewPr>
  <p:outlineViewPr>
    <p:cViewPr>
      <p:scale>
        <a:sx n="33" d="100"/>
        <a:sy n="33" d="100"/>
      </p:scale>
      <p:origin x="0" y="-34416"/>
    </p:cViewPr>
  </p:outlineViewPr>
  <p:notesTextViewPr>
    <p:cViewPr>
      <p:scale>
        <a:sx n="1" d="1"/>
        <a:sy n="1" d="1"/>
      </p:scale>
      <p:origin x="0" y="0"/>
    </p:cViewPr>
  </p:notesTextViewPr>
  <p:sorterViewPr>
    <p:cViewPr>
      <p:scale>
        <a:sx n="100" d="100"/>
        <a:sy n="100" d="100"/>
      </p:scale>
      <p:origin x="0" y="-1548"/>
    </p:cViewPr>
  </p:sorterViewPr>
  <p:notesViewPr>
    <p:cSldViewPr>
      <p:cViewPr varScale="1">
        <p:scale>
          <a:sx n="64" d="100"/>
          <a:sy n="64" d="100"/>
        </p:scale>
        <p:origin x="-2964" y="-114"/>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81A9F993-A824-423D-A42E-18BCA5C49FE6}" type="datetimeFigureOut">
              <a:rPr lang="es-ES" smtClean="0"/>
              <a:t>24/10/2019</a:t>
            </a:fld>
            <a:endParaRPr lang="es-ES"/>
          </a:p>
        </p:txBody>
      </p:sp>
      <p:sp>
        <p:nvSpPr>
          <p:cNvPr id="4" name="3 Marcador de pie de página"/>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63F479D6-DEE9-47DA-8FDC-44BB47FE2180}" type="slidenum">
              <a:rPr lang="es-ES" smtClean="0"/>
              <a:t>‹Nº›</a:t>
            </a:fld>
            <a:endParaRPr lang="es-ES"/>
          </a:p>
        </p:txBody>
      </p:sp>
    </p:spTree>
    <p:extLst>
      <p:ext uri="{BB962C8B-B14F-4D97-AF65-F5344CB8AC3E}">
        <p14:creationId xmlns:p14="http://schemas.microsoft.com/office/powerpoint/2010/main" val="556327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E21C5B8C-FC40-4719-ADDD-4005CE4CF82E}" type="datetimeFigureOut">
              <a:rPr lang="es-ES" smtClean="0"/>
              <a:t>24/10/2019</a:t>
            </a:fld>
            <a:endParaRPr lang="es-ES"/>
          </a:p>
        </p:txBody>
      </p:sp>
      <p:sp>
        <p:nvSpPr>
          <p:cNvPr id="4" name="3 Marcador de imagen de diapositiva"/>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4311C794-9A0D-4A6F-8D36-D7683667657D}" type="slidenum">
              <a:rPr lang="es-ES" smtClean="0"/>
              <a:t>‹Nº›</a:t>
            </a:fld>
            <a:endParaRPr lang="es-ES"/>
          </a:p>
        </p:txBody>
      </p:sp>
    </p:spTree>
    <p:extLst>
      <p:ext uri="{BB962C8B-B14F-4D97-AF65-F5344CB8AC3E}">
        <p14:creationId xmlns:p14="http://schemas.microsoft.com/office/powerpoint/2010/main" val="2280225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stat.stanford.edu/~tibs/ElemStatLearn/"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cv4.ucm.es/moodle/login/index.php"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es.wikipedia.org/wiki/Ciencias_de_la_computaci%C3%B3n" TargetMode="External"/><Relationship Id="rId2" Type="http://schemas.openxmlformats.org/officeDocument/2006/relationships/slide" Target="../slides/slide58.xml"/><Relationship Id="rId1" Type="http://schemas.openxmlformats.org/officeDocument/2006/relationships/notesMaster" Target="../notesMasters/notesMaster1.xml"/><Relationship Id="rId4" Type="http://schemas.openxmlformats.org/officeDocument/2006/relationships/hyperlink" Target="https://es.wikipedia.org/wiki/Inteligencia_artificial"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s.wikipedia.org/wiki/Estad%C3%ADstica"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a:t>https://www.coursera.org/learn/machine-learning</a:t>
            </a:r>
          </a:p>
          <a:p>
            <a:r>
              <a:rPr lang="en-US" dirty="0"/>
              <a:t>Machine learning is the science of getting computers to act without being explicitly programmed. In the past decade, machine learning has given us self-driving cars, practical speech recognition, effective web search, and a vastly improved understanding of the human genome. Machine learning is so pervasive today that you probably use it dozens of times a day without knowing it. Many researchers also think it is the best way to make progress towards human-level AI. In this class, you will learn about the most effective machine learning techniques, and gain practice implementing them and getting them to work for yourself. More importantly, you'll learn about not only the theoretical underpinnings of learning, but also gain the practical know-how needed to quickly and powerfully apply these techniques to new problems. Finally, you'll learn about some of Silicon Valley's best practices in innovation as it pertains to machine learning and AI.</a:t>
            </a:r>
          </a:p>
          <a:p>
            <a:endParaRPr lang="en-US" dirty="0"/>
          </a:p>
          <a:p>
            <a:r>
              <a:rPr lang="en-US" dirty="0"/>
              <a:t>This course provides a broad introduction to machine learning, datamining, and statistical pattern recognition. Topics include: (</a:t>
            </a:r>
            <a:r>
              <a:rPr lang="en-US" dirty="0" err="1"/>
              <a:t>i</a:t>
            </a:r>
            <a:r>
              <a:rPr lang="en-US" dirty="0"/>
              <a:t>) Supervised learning (parametric/non-parametric algorithms, support vector machines, kernels, neural networks). (ii) Unsupervised learning (clustering, dimensionality reduction, recommender systems, deep learning). (iii) Best practices in machine learning (bias/variance theory; innovation process in machine learning and AI). The course will also draw from numerous case studies and applications, so that you'll also learn how to apply learning algorithms to building smart robots (perception, control), text understanding (web search, anti-spam), computer vision, medical informatics, audio, database mining, and other areas.</a:t>
            </a:r>
          </a:p>
        </p:txBody>
      </p:sp>
      <p:sp>
        <p:nvSpPr>
          <p:cNvPr id="4" name="3 Marcador de número de diapositiva"/>
          <p:cNvSpPr>
            <a:spLocks noGrp="1"/>
          </p:cNvSpPr>
          <p:nvPr>
            <p:ph type="sldNum" sz="quarter" idx="10"/>
          </p:nvPr>
        </p:nvSpPr>
        <p:spPr/>
        <p:txBody>
          <a:bodyPr/>
          <a:lstStyle/>
          <a:p>
            <a:fld id="{4311C794-9A0D-4A6F-8D36-D7683667657D}" type="slidenum">
              <a:rPr lang="es-ES" smtClean="0"/>
              <a:t>1</a:t>
            </a:fld>
            <a:endParaRPr lang="es-ES"/>
          </a:p>
        </p:txBody>
      </p:sp>
    </p:spTree>
    <p:extLst>
      <p:ext uri="{BB962C8B-B14F-4D97-AF65-F5344CB8AC3E}">
        <p14:creationId xmlns:p14="http://schemas.microsoft.com/office/powerpoint/2010/main" val="1380564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un </a:t>
            </a:r>
            <a:r>
              <a:rPr lang="es-ES" b="1" dirty="0"/>
              <a:t>precio que pagar con el uso masivo de datos </a:t>
            </a:r>
          </a:p>
          <a:p>
            <a:r>
              <a:rPr lang="es-ES" dirty="0"/>
              <a:t>Los cinco jinetes del Apocalipsis</a:t>
            </a:r>
          </a:p>
          <a:p>
            <a:r>
              <a:rPr lang="es-ES" dirty="0"/>
              <a:t>Estos peligros están presentes tanto en la estadística clásica como en el Machine </a:t>
            </a:r>
            <a:r>
              <a:rPr lang="es-ES" dirty="0" err="1"/>
              <a:t>Learning</a:t>
            </a:r>
            <a:endParaRPr lang="es-ES" dirty="0"/>
          </a:p>
        </p:txBody>
      </p:sp>
      <p:sp>
        <p:nvSpPr>
          <p:cNvPr id="4" name="Marcador de número de diapositiva 3"/>
          <p:cNvSpPr>
            <a:spLocks noGrp="1"/>
          </p:cNvSpPr>
          <p:nvPr>
            <p:ph type="sldNum" sz="quarter" idx="10"/>
          </p:nvPr>
        </p:nvSpPr>
        <p:spPr/>
        <p:txBody>
          <a:bodyPr/>
          <a:lstStyle/>
          <a:p>
            <a:fld id="{4311C794-9A0D-4A6F-8D36-D7683667657D}" type="slidenum">
              <a:rPr lang="es-ES" smtClean="0"/>
              <a:t>15</a:t>
            </a:fld>
            <a:endParaRPr lang="es-ES"/>
          </a:p>
        </p:txBody>
      </p:sp>
    </p:spTree>
    <p:extLst>
      <p:ext uri="{BB962C8B-B14F-4D97-AF65-F5344CB8AC3E}">
        <p14:creationId xmlns:p14="http://schemas.microsoft.com/office/powerpoint/2010/main" val="2445356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dirty="0"/>
              <a:t>Era pre-silicon: </a:t>
            </a:r>
            <a:r>
              <a:rPr lang="en-US" sz="1200" dirty="0" err="1"/>
              <a:t>contrastes</a:t>
            </a:r>
            <a:r>
              <a:rPr lang="en-US" sz="1200" dirty="0"/>
              <a:t> </a:t>
            </a:r>
            <a:r>
              <a:rPr lang="en-US" sz="1200" dirty="0" err="1"/>
              <a:t>múltiples</a:t>
            </a:r>
            <a:r>
              <a:rPr lang="en-US" sz="1200" dirty="0"/>
              <a:t> </a:t>
            </a:r>
            <a:r>
              <a:rPr lang="en-US" sz="1200" dirty="0" err="1"/>
              <a:t>poco</a:t>
            </a:r>
            <a:r>
              <a:rPr lang="en-US" sz="1200" dirty="0"/>
              <a:t> </a:t>
            </a:r>
            <a:r>
              <a:rPr lang="en-US" sz="1200" dirty="0" err="1"/>
              <a:t>corriente</a:t>
            </a:r>
            <a:endParaRPr lang="en-US" sz="1200" dirty="0"/>
          </a:p>
          <a:p>
            <a:r>
              <a:rPr lang="es-ES" sz="1200" dirty="0"/>
              <a:t>Era Big Data: pueden hacerse billones de estos contrastes cada día</a:t>
            </a:r>
          </a:p>
          <a:p>
            <a:r>
              <a:rPr lang="es-ES" dirty="0"/>
              <a:t>Harvey especialmente preocupado por las </a:t>
            </a:r>
            <a:r>
              <a:rPr lang="es-ES" b="1" dirty="0"/>
              <a:t>prácticas poco ortodoxas de la era Big Data y los falsos descubrimientos en finanzas </a:t>
            </a:r>
            <a:r>
              <a:rPr lang="es-ES" dirty="0"/>
              <a:t>( un descubrimiento es rechazar H0) </a:t>
            </a:r>
          </a:p>
          <a:p>
            <a:r>
              <a:rPr lang="es-ES" dirty="0"/>
              <a:t>Los test de significación estadística se basan en el control del riesgo de llagar a una conclusión equivocada. Ese nivel de riesgo α=P(rechazar falsamente H0) se llama significación.</a:t>
            </a:r>
          </a:p>
          <a:p>
            <a:r>
              <a:rPr lang="es-ES" dirty="0"/>
              <a:t>P-valor=P(probabilidad de obtener un resultado, al menos tan extremo, con H0 cierta)</a:t>
            </a:r>
          </a:p>
          <a:p>
            <a:r>
              <a:rPr lang="es-ES" dirty="0"/>
              <a:t>Cuando se realizan muchos </a:t>
            </a:r>
            <a:r>
              <a:rPr lang="es-ES" dirty="0" err="1"/>
              <a:t>tests</a:t>
            </a:r>
            <a:r>
              <a:rPr lang="es-ES" dirty="0"/>
              <a:t>, algunos producen falsos resultados: el 5% de las hipótesis se rechazan con significación α=5% solo por azar </a:t>
            </a:r>
          </a:p>
          <a:p>
            <a:endParaRPr lang="es-ES" dirty="0"/>
          </a:p>
        </p:txBody>
      </p:sp>
      <p:sp>
        <p:nvSpPr>
          <p:cNvPr id="4" name="Marcador de número de diapositiva 3"/>
          <p:cNvSpPr>
            <a:spLocks noGrp="1"/>
          </p:cNvSpPr>
          <p:nvPr>
            <p:ph type="sldNum" sz="quarter" idx="10"/>
          </p:nvPr>
        </p:nvSpPr>
        <p:spPr/>
        <p:txBody>
          <a:bodyPr/>
          <a:lstStyle/>
          <a:p>
            <a:fld id="{4311C794-9A0D-4A6F-8D36-D7683667657D}" type="slidenum">
              <a:rPr lang="es-ES" smtClean="0"/>
              <a:t>16</a:t>
            </a:fld>
            <a:endParaRPr lang="es-ES"/>
          </a:p>
        </p:txBody>
      </p:sp>
    </p:spTree>
    <p:extLst>
      <p:ext uri="{BB962C8B-B14F-4D97-AF65-F5344CB8AC3E}">
        <p14:creationId xmlns:p14="http://schemas.microsoft.com/office/powerpoint/2010/main" val="3153498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kern="1200" dirty="0">
                <a:solidFill>
                  <a:schemeClr val="tx1"/>
                </a:solidFill>
                <a:effectLst/>
                <a:latin typeface="+mn-lt"/>
                <a:ea typeface="+mn-ea"/>
                <a:cs typeface="+mn-cs"/>
              </a:rPr>
              <a:t>Data </a:t>
            </a:r>
            <a:r>
              <a:rPr lang="es-ES" sz="1200" kern="1200" dirty="0" err="1">
                <a:solidFill>
                  <a:schemeClr val="tx1"/>
                </a:solidFill>
                <a:effectLst/>
                <a:latin typeface="+mn-lt"/>
                <a:ea typeface="+mn-ea"/>
                <a:cs typeface="+mn-cs"/>
              </a:rPr>
              <a:t>snooping</a:t>
            </a:r>
            <a:r>
              <a:rPr lang="es-ES" sz="1200" kern="1200" dirty="0">
                <a:solidFill>
                  <a:schemeClr val="tx1"/>
                </a:solidFill>
                <a:effectLst/>
                <a:latin typeface="+mn-lt"/>
                <a:ea typeface="+mn-ea"/>
                <a:cs typeface="+mn-cs"/>
              </a:rPr>
              <a:t>: Forzar los datos </a:t>
            </a:r>
            <a:r>
              <a:rPr lang="es-ES" sz="1200" b="1" kern="1200" dirty="0">
                <a:solidFill>
                  <a:schemeClr val="tx1"/>
                </a:solidFill>
                <a:effectLst/>
                <a:latin typeface="+mn-lt"/>
                <a:ea typeface="+mn-ea"/>
                <a:cs typeface="+mn-cs"/>
              </a:rPr>
              <a:t>en busca de patrones estadísticos que realmente no existen</a:t>
            </a:r>
            <a:r>
              <a:rPr lang="es-ES" sz="1200" kern="1200" dirty="0">
                <a:solidFill>
                  <a:schemeClr val="tx1"/>
                </a:solidFill>
                <a:effectLst/>
                <a:latin typeface="+mn-lt"/>
                <a:ea typeface="+mn-ea"/>
                <a:cs typeface="+mn-cs"/>
              </a:rPr>
              <a:t>. Reconocimiento espurio de patrones</a:t>
            </a:r>
          </a:p>
          <a:p>
            <a:r>
              <a:rPr lang="es-ES" sz="1200" kern="1200" dirty="0">
                <a:solidFill>
                  <a:schemeClr val="tx1"/>
                </a:solidFill>
                <a:effectLst/>
                <a:latin typeface="+mn-lt"/>
                <a:ea typeface="+mn-ea"/>
                <a:cs typeface="+mn-cs"/>
              </a:rPr>
              <a:t>Data </a:t>
            </a:r>
            <a:r>
              <a:rPr lang="es-ES" sz="1200" kern="1200" dirty="0" err="1">
                <a:solidFill>
                  <a:schemeClr val="tx1"/>
                </a:solidFill>
                <a:effectLst/>
                <a:latin typeface="+mn-lt"/>
                <a:ea typeface="+mn-ea"/>
                <a:cs typeface="+mn-cs"/>
              </a:rPr>
              <a:t>snooping</a:t>
            </a:r>
            <a:r>
              <a:rPr lang="es-ES" sz="1200" kern="1200" dirty="0">
                <a:solidFill>
                  <a:schemeClr val="tx1"/>
                </a:solidFill>
                <a:effectLst/>
                <a:latin typeface="+mn-lt"/>
                <a:ea typeface="+mn-ea"/>
                <a:cs typeface="+mn-cs"/>
              </a:rPr>
              <a:t>: </a:t>
            </a:r>
            <a:r>
              <a:rPr lang="es-ES" sz="1200" b="1" kern="1200" dirty="0">
                <a:solidFill>
                  <a:schemeClr val="tx1"/>
                </a:solidFill>
                <a:effectLst/>
                <a:latin typeface="+mn-lt"/>
                <a:ea typeface="+mn-ea"/>
                <a:cs typeface="+mn-cs"/>
              </a:rPr>
              <a:t>inferencia estadística </a:t>
            </a:r>
            <a:r>
              <a:rPr lang="es-ES" sz="1200" kern="1200" dirty="0">
                <a:solidFill>
                  <a:schemeClr val="tx1"/>
                </a:solidFill>
                <a:effectLst/>
                <a:latin typeface="+mn-lt"/>
                <a:ea typeface="+mn-ea"/>
                <a:cs typeface="+mn-cs"/>
              </a:rPr>
              <a:t>que el investigador decide llevar a cabo </a:t>
            </a:r>
            <a:r>
              <a:rPr lang="es-ES" sz="1200" b="1" kern="1200" dirty="0">
                <a:solidFill>
                  <a:schemeClr val="tx1"/>
                </a:solidFill>
                <a:effectLst/>
                <a:latin typeface="+mn-lt"/>
                <a:ea typeface="+mn-ea"/>
                <a:cs typeface="+mn-cs"/>
              </a:rPr>
              <a:t>después</a:t>
            </a:r>
            <a:r>
              <a:rPr lang="es-ES" sz="1200" kern="1200" dirty="0">
                <a:solidFill>
                  <a:schemeClr val="tx1"/>
                </a:solidFill>
                <a:effectLst/>
                <a:latin typeface="+mn-lt"/>
                <a:ea typeface="+mn-ea"/>
                <a:cs typeface="+mn-cs"/>
              </a:rPr>
              <a:t> </a:t>
            </a:r>
            <a:r>
              <a:rPr lang="es-ES" sz="1200" b="1" kern="1200" dirty="0">
                <a:solidFill>
                  <a:schemeClr val="tx1"/>
                </a:solidFill>
                <a:effectLst/>
                <a:latin typeface="+mn-lt"/>
                <a:ea typeface="+mn-ea"/>
                <a:cs typeface="+mn-cs"/>
              </a:rPr>
              <a:t>de examinar los datos</a:t>
            </a:r>
            <a:r>
              <a:rPr lang="es-ES" sz="1200" kern="1200" dirty="0">
                <a:solidFill>
                  <a:schemeClr val="tx1"/>
                </a:solidFill>
                <a:effectLst/>
                <a:latin typeface="+mn-lt"/>
                <a:ea typeface="+mn-ea"/>
                <a:cs typeface="+mn-cs"/>
              </a:rPr>
              <a:t>.</a:t>
            </a:r>
          </a:p>
          <a:p>
            <a:r>
              <a:rPr lang="es-ES" sz="1200" kern="1200" dirty="0">
                <a:solidFill>
                  <a:schemeClr val="tx1"/>
                </a:solidFill>
                <a:effectLst/>
                <a:latin typeface="+mn-lt"/>
                <a:ea typeface="+mn-ea"/>
                <a:cs typeface="+mn-cs"/>
              </a:rPr>
              <a:t>Contrasta con la inferencia pre planeada: inferencia antes de examinar los datos (guiado por una teoría).</a:t>
            </a:r>
          </a:p>
          <a:p>
            <a:r>
              <a:rPr lang="es-ES" sz="1200" kern="1200" dirty="0">
                <a:solidFill>
                  <a:schemeClr val="tx1"/>
                </a:solidFill>
                <a:effectLst/>
                <a:latin typeface="+mn-lt"/>
                <a:ea typeface="+mn-ea"/>
                <a:cs typeface="+mn-cs"/>
              </a:rPr>
              <a:t>Ejemplo</a:t>
            </a:r>
          </a:p>
          <a:p>
            <a:r>
              <a:rPr lang="es-ES" sz="1200" kern="1200" dirty="0">
                <a:solidFill>
                  <a:schemeClr val="tx1"/>
                </a:solidFill>
                <a:effectLst/>
                <a:latin typeface="+mn-lt"/>
                <a:ea typeface="+mn-ea"/>
                <a:cs typeface="+mn-cs"/>
              </a:rPr>
              <a:t>Contraste H0: igualdad de medias con varianza conocida = 1</a:t>
            </a:r>
          </a:p>
          <a:p>
            <a:r>
              <a:rPr lang="es-ES" dirty="0"/>
              <a:t>(</a:t>
            </a:r>
            <a:r>
              <a:rPr lang="es-ES" dirty="0" err="1"/>
              <a:t>a_media</a:t>
            </a:r>
            <a:r>
              <a:rPr lang="es-ES" dirty="0"/>
              <a:t>(1)-</a:t>
            </a:r>
            <a:r>
              <a:rPr lang="es-ES" dirty="0" err="1"/>
              <a:t>a_media</a:t>
            </a:r>
            <a:r>
              <a:rPr lang="es-ES" dirty="0"/>
              <a:t>(2))/</a:t>
            </a:r>
            <a:r>
              <a:rPr lang="es-ES" dirty="0" err="1"/>
              <a:t>sqrt</a:t>
            </a:r>
            <a:r>
              <a:rPr lang="es-ES" dirty="0"/>
              <a:t>(2/n)= 0.3222  %contrastamos igualdad de medias de las dos primeras filas</a:t>
            </a:r>
          </a:p>
          <a:p>
            <a:r>
              <a:rPr lang="es-ES" dirty="0"/>
              <a:t>No rechazamos H0</a:t>
            </a:r>
          </a:p>
          <a:p>
            <a:endParaRPr lang="es-ES" dirty="0"/>
          </a:p>
          <a:p>
            <a:r>
              <a:rPr lang="es-ES" dirty="0"/>
              <a:t>(maxi-mini)/</a:t>
            </a:r>
            <a:r>
              <a:rPr lang="es-ES" dirty="0" err="1"/>
              <a:t>sqrt</a:t>
            </a:r>
            <a:r>
              <a:rPr lang="es-ES" dirty="0"/>
              <a:t>(2/n)= 3.3303    %contrastamos igualdad de medias de las filas de media máxima y mínima</a:t>
            </a:r>
          </a:p>
          <a:p>
            <a:r>
              <a:rPr lang="es-ES" dirty="0"/>
              <a:t>Rechazamos H0</a:t>
            </a:r>
          </a:p>
          <a:p>
            <a:r>
              <a:rPr lang="es-ES" sz="1200" b="1" kern="1200" dirty="0">
                <a:solidFill>
                  <a:schemeClr val="tx1"/>
                </a:solidFill>
                <a:effectLst/>
                <a:latin typeface="+mn-lt"/>
                <a:ea typeface="+mn-ea"/>
                <a:cs typeface="+mn-cs"/>
              </a:rPr>
              <a:t>¿Porqué rechazamos H0? : Hemos fisgoneado</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Otro experimento similar: lanzar sucesivamente 100 monedas y ver que en una de ellas el 80% de las veces sale cara.</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Remedios contra el data </a:t>
            </a:r>
            <a:r>
              <a:rPr lang="es-ES" sz="1200" kern="1200" dirty="0" err="1">
                <a:solidFill>
                  <a:schemeClr val="tx1"/>
                </a:solidFill>
                <a:effectLst/>
                <a:latin typeface="+mn-lt"/>
                <a:ea typeface="+mn-ea"/>
                <a:cs typeface="+mn-cs"/>
              </a:rPr>
              <a:t>snooping</a:t>
            </a:r>
            <a:r>
              <a:rPr lang="es-ES" sz="1200" kern="1200" dirty="0">
                <a:solidFill>
                  <a:schemeClr val="tx1"/>
                </a:solidFill>
                <a:effectLst/>
                <a:latin typeface="+mn-lt"/>
                <a:ea typeface="+mn-ea"/>
                <a:cs typeface="+mn-cs"/>
              </a:rPr>
              <a:t>:</a:t>
            </a:r>
          </a:p>
          <a:p>
            <a:r>
              <a:rPr lang="es-ES" sz="1200" kern="1200" dirty="0">
                <a:solidFill>
                  <a:schemeClr val="tx1"/>
                </a:solidFill>
                <a:effectLst/>
                <a:latin typeface="+mn-lt"/>
                <a:ea typeface="+mn-ea"/>
                <a:cs typeface="+mn-cs"/>
              </a:rPr>
              <a:t>Inferencia guiada por una teoría</a:t>
            </a:r>
          </a:p>
          <a:p>
            <a:pPr lvl="0"/>
            <a:r>
              <a:rPr lang="es-ES" sz="1200" kern="1200" dirty="0">
                <a:solidFill>
                  <a:schemeClr val="tx1"/>
                </a:solidFill>
                <a:effectLst/>
                <a:latin typeface="+mn-lt"/>
                <a:ea typeface="+mn-ea"/>
                <a:cs typeface="+mn-cs"/>
              </a:rPr>
              <a:t>No usar pequeños conjuntos de datos para buscar patrones</a:t>
            </a:r>
          </a:p>
          <a:p>
            <a:pPr lvl="0"/>
            <a:r>
              <a:rPr lang="es-ES" sz="1200" kern="1200" dirty="0">
                <a:solidFill>
                  <a:schemeClr val="tx1"/>
                </a:solidFill>
                <a:effectLst/>
                <a:latin typeface="+mn-lt"/>
                <a:ea typeface="+mn-ea"/>
                <a:cs typeface="+mn-cs"/>
              </a:rPr>
              <a:t>Usar una teoría para construir el modelo</a:t>
            </a:r>
          </a:p>
          <a:p>
            <a:pPr lvl="0"/>
            <a:r>
              <a:rPr lang="es-ES" sz="1200" kern="1200" dirty="0">
                <a:solidFill>
                  <a:schemeClr val="tx1"/>
                </a:solidFill>
                <a:effectLst/>
                <a:latin typeface="+mn-lt"/>
                <a:ea typeface="+mn-ea"/>
                <a:cs typeface="+mn-cs"/>
              </a:rPr>
              <a:t>Usar un procedimiento de selección de modelos</a:t>
            </a:r>
          </a:p>
          <a:p>
            <a:endParaRPr lang="es-ES" dirty="0"/>
          </a:p>
        </p:txBody>
      </p:sp>
      <p:sp>
        <p:nvSpPr>
          <p:cNvPr id="4" name="3 Marcador de número de diapositiva"/>
          <p:cNvSpPr>
            <a:spLocks noGrp="1"/>
          </p:cNvSpPr>
          <p:nvPr>
            <p:ph type="sldNum" sz="quarter" idx="10"/>
          </p:nvPr>
        </p:nvSpPr>
        <p:spPr/>
        <p:txBody>
          <a:bodyPr/>
          <a:lstStyle/>
          <a:p>
            <a:fld id="{4311C794-9A0D-4A6F-8D36-D7683667657D}" type="slidenum">
              <a:rPr lang="es-ES" smtClean="0"/>
              <a:t>17</a:t>
            </a:fld>
            <a:endParaRPr lang="es-ES"/>
          </a:p>
        </p:txBody>
      </p:sp>
    </p:spTree>
    <p:extLst>
      <p:ext uri="{BB962C8B-B14F-4D97-AF65-F5344CB8AC3E}">
        <p14:creationId xmlns:p14="http://schemas.microsoft.com/office/powerpoint/2010/main" val="899262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todos estos casos se platea el problema de que al tierra 100 monedas en alguna casi todas son cara</a:t>
            </a:r>
          </a:p>
          <a:p>
            <a:r>
              <a:rPr lang="es-ES" dirty="0" err="1"/>
              <a:t>Cowles</a:t>
            </a:r>
            <a:r>
              <a:rPr lang="es-ES" dirty="0"/>
              <a:t> (1933) Volumen 1 de Econométrica.</a:t>
            </a:r>
          </a:p>
          <a:p>
            <a:r>
              <a:rPr lang="es-ES" dirty="0"/>
              <a:t>Compara la ejecución de los asesores con lanzamientos al azar de dardos para seleccionar activos. Si elegimos numerosas carteras por este procedimiento podemos encontrar la distribución de rentabilidades de las posibles carteras y establecer un contraste de buen comportamiento, no debido al zar, con nivel de significación del 5%.</a:t>
            </a:r>
          </a:p>
        </p:txBody>
      </p:sp>
      <p:sp>
        <p:nvSpPr>
          <p:cNvPr id="4" name="Marcador de número de diapositiva 3"/>
          <p:cNvSpPr>
            <a:spLocks noGrp="1"/>
          </p:cNvSpPr>
          <p:nvPr>
            <p:ph type="sldNum" sz="quarter" idx="10"/>
          </p:nvPr>
        </p:nvSpPr>
        <p:spPr/>
        <p:txBody>
          <a:bodyPr/>
          <a:lstStyle/>
          <a:p>
            <a:fld id="{4311C794-9A0D-4A6F-8D36-D7683667657D}" type="slidenum">
              <a:rPr lang="es-ES" smtClean="0"/>
              <a:t>18</a:t>
            </a:fld>
            <a:endParaRPr lang="es-ES"/>
          </a:p>
        </p:txBody>
      </p:sp>
    </p:spTree>
    <p:extLst>
      <p:ext uri="{BB962C8B-B14F-4D97-AF65-F5344CB8AC3E}">
        <p14:creationId xmlns:p14="http://schemas.microsoft.com/office/powerpoint/2010/main" val="534704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cualquier número primo se verifica al dividir 2^(p-1) entre p el resto es 1.</a:t>
            </a:r>
          </a:p>
          <a:p>
            <a:r>
              <a:rPr lang="es-ES" dirty="0"/>
              <a:t>2^(5-1)=5.3+1</a:t>
            </a:r>
          </a:p>
          <a:p>
            <a:r>
              <a:rPr lang="es-ES" dirty="0"/>
              <a:t>No tiene nada que ver con el legendario último teorema de Fermat resuelto por Andrew </a:t>
            </a:r>
            <a:r>
              <a:rPr lang="es-ES" dirty="0" err="1"/>
              <a:t>Wiles</a:t>
            </a:r>
            <a:r>
              <a:rPr lang="es-ES" dirty="0"/>
              <a:t> en 1995 tras 350 años</a:t>
            </a:r>
          </a:p>
          <a:p>
            <a:r>
              <a:rPr lang="es-ES" dirty="0"/>
              <a:t>Número de </a:t>
            </a:r>
            <a:r>
              <a:rPr lang="es-ES" dirty="0" err="1"/>
              <a:t>Carmichel</a:t>
            </a:r>
            <a:r>
              <a:rPr lang="es-ES" dirty="0"/>
              <a:t> : verifican el teorema de Fermat sin ser primos</a:t>
            </a:r>
          </a:p>
          <a:p>
            <a:r>
              <a:rPr lang="es-ES" dirty="0"/>
              <a:t>Hay un único stock, que haya sobrevivido entre 1926 y 1991, con número de identificación CUSIP que coincida con un número de </a:t>
            </a:r>
            <a:r>
              <a:rPr lang="es-ES" dirty="0" err="1"/>
              <a:t>Carmichel</a:t>
            </a:r>
            <a:r>
              <a:rPr lang="es-ES" dirty="0"/>
              <a:t>: </a:t>
            </a:r>
          </a:p>
          <a:p>
            <a:r>
              <a:rPr lang="es-ES" dirty="0"/>
              <a:t>AMETEK, INC (rendimiento medio anual 20.4, </a:t>
            </a:r>
            <a:r>
              <a:rPr lang="es-ES" dirty="0" err="1"/>
              <a:t>vola</a:t>
            </a:r>
            <a:r>
              <a:rPr lang="es-ES" dirty="0"/>
              <a:t> anual 49.19%, Ratio Sharpe 0.86</a:t>
            </a:r>
          </a:p>
          <a:p>
            <a:r>
              <a:rPr lang="es-ES" dirty="0"/>
              <a:t>En USA muchas empresas se financian directamente en la bolsa</a:t>
            </a:r>
          </a:p>
          <a:p>
            <a:endParaRPr lang="es-ES" dirty="0"/>
          </a:p>
          <a:p>
            <a:r>
              <a:rPr lang="es-ES" dirty="0"/>
              <a:t>Sesgo de selección: tirar un dardo a la lista de activos que han sobrevivido 65 años obtendríamos muy buenas rentabilidades</a:t>
            </a:r>
          </a:p>
        </p:txBody>
      </p:sp>
      <p:sp>
        <p:nvSpPr>
          <p:cNvPr id="4" name="Marcador de número de diapositiva 3"/>
          <p:cNvSpPr>
            <a:spLocks noGrp="1"/>
          </p:cNvSpPr>
          <p:nvPr>
            <p:ph type="sldNum" sz="quarter" idx="10"/>
          </p:nvPr>
        </p:nvSpPr>
        <p:spPr/>
        <p:txBody>
          <a:bodyPr/>
          <a:lstStyle/>
          <a:p>
            <a:fld id="{4311C794-9A0D-4A6F-8D36-D7683667657D}" type="slidenum">
              <a:rPr lang="es-ES" smtClean="0"/>
              <a:t>19</a:t>
            </a:fld>
            <a:endParaRPr lang="es-ES"/>
          </a:p>
        </p:txBody>
      </p:sp>
    </p:spTree>
    <p:extLst>
      <p:ext uri="{BB962C8B-B14F-4D97-AF65-F5344CB8AC3E}">
        <p14:creationId xmlns:p14="http://schemas.microsoft.com/office/powerpoint/2010/main" val="1030234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Marcador de notas 2"/>
              <p:cNvSpPr>
                <a:spLocks noGrp="1"/>
              </p:cNvSpPr>
              <p:nvPr>
                <p:ph type="body" idx="1"/>
              </p:nvPr>
            </p:nvSpPr>
            <p:spPr/>
            <p:txBody>
              <a:bodyPr/>
              <a:lstStyle/>
              <a:p>
                <a:r>
                  <a:rPr lang="es-ES" dirty="0"/>
                  <a:t>Tenemos n activos de rentabilidades independientes, con comportamiento anual similar al histórico del S&amp;P500</a:t>
                </a:r>
              </a:p>
              <a:p>
                <a:pPr/>
                <a14:m>
                  <m:oMathPara xmlns:m="http://schemas.openxmlformats.org/officeDocument/2006/math">
                    <m:oMathParaPr>
                      <m:jc m:val="left"/>
                    </m:oMathParaPr>
                    <m:oMath xmlns:m="http://schemas.openxmlformats.org/officeDocument/2006/math">
                      <m:d>
                        <m:dPr>
                          <m:begChr m:val="{"/>
                          <m:endChr m:val="}"/>
                          <m:ctrlPr>
                            <a:rPr lang="es-ES" i="1" smtClean="0">
                              <a:latin typeface="Cambria Math" panose="02040503050406030204" pitchFamily="18" charset="0"/>
                            </a:rPr>
                          </m:ctrlPr>
                        </m:dPr>
                        <m:e>
                          <m:sSub>
                            <m:sSubPr>
                              <m:ctrlPr>
                                <a:rPr lang="es-ES" i="1" smtClean="0">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2</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𝑅</m:t>
                              </m:r>
                            </m:e>
                            <m:sub>
                              <m:r>
                                <a:rPr lang="es-ES" b="0" i="1" smtClean="0">
                                  <a:latin typeface="Cambria Math" panose="02040503050406030204" pitchFamily="18" charset="0"/>
                                </a:rPr>
                                <m:t>𝑛</m:t>
                              </m:r>
                            </m:sub>
                          </m:sSub>
                        </m:e>
                      </m:d>
                      <m:r>
                        <a:rPr lang="es-ES" b="0" i="1" smtClean="0">
                          <a:latin typeface="Cambria Math" panose="02040503050406030204" pitchFamily="18" charset="0"/>
                        </a:rPr>
                        <m:t> , </m:t>
                      </m:r>
                      <m:r>
                        <a:rPr lang="es-ES" b="0" i="1" smtClean="0">
                          <a:latin typeface="Cambria Math" panose="02040503050406030204" pitchFamily="18" charset="0"/>
                        </a:rPr>
                        <m:t>𝑁</m:t>
                      </m:r>
                      <m:d>
                        <m:dPr>
                          <m:ctrlPr>
                            <a:rPr lang="es-ES" b="0" i="1" smtClean="0">
                              <a:latin typeface="Cambria Math" panose="02040503050406030204" pitchFamily="18" charset="0"/>
                            </a:rPr>
                          </m:ctrlPr>
                        </m:dPr>
                        <m:e>
                          <m:r>
                            <a:rPr lang="es-ES" b="0" i="1" smtClean="0">
                              <a:latin typeface="Cambria Math" panose="02040503050406030204" pitchFamily="18" charset="0"/>
                            </a:rPr>
                            <m:t>0.1,</m:t>
                          </m:r>
                          <m:sSup>
                            <m:sSupPr>
                              <m:ctrlPr>
                                <a:rPr lang="es-ES" b="0" i="1" smtClean="0">
                                  <a:latin typeface="Cambria Math" panose="02040503050406030204" pitchFamily="18" charset="0"/>
                                </a:rPr>
                              </m:ctrlPr>
                            </m:sSupPr>
                            <m:e>
                              <m:r>
                                <a:rPr lang="es-ES" b="0" i="1" smtClean="0">
                                  <a:latin typeface="Cambria Math" panose="02040503050406030204" pitchFamily="18" charset="0"/>
                                </a:rPr>
                                <m:t>0.2</m:t>
                              </m:r>
                            </m:e>
                            <m:sup>
                              <m:r>
                                <a:rPr lang="es-ES" b="0" i="1" smtClean="0">
                                  <a:latin typeface="Cambria Math" panose="02040503050406030204" pitchFamily="18" charset="0"/>
                                </a:rPr>
                                <m:t>2</m:t>
                              </m:r>
                            </m:sup>
                          </m:sSup>
                        </m:e>
                      </m:d>
                    </m:oMath>
                  </m:oMathPara>
                </a14:m>
                <a:endParaRPr lang="es-ES" dirty="0"/>
              </a:p>
              <a:p>
                <a:r>
                  <a:rPr lang="es-ES" dirty="0"/>
                  <a:t>Supongamos que este año el ganador es el activo 34. ¿Seguirá siéndolo el año pasado?</a:t>
                </a:r>
              </a:p>
              <a:p>
                <a:r>
                  <a:rPr lang="es-ES" dirty="0"/>
                  <a:t>¿Homenajeamos a las personas que han ganado la lotería?</a:t>
                </a:r>
              </a:p>
              <a:p>
                <a:r>
                  <a:rPr lang="es-ES" dirty="0"/>
                  <a:t>Seleccionarlas por su habilidad es incurrir en un gran sesgo de selección?</a:t>
                </a:r>
              </a:p>
              <a:p>
                <a:r>
                  <a:rPr lang="es-ES" dirty="0"/>
                  <a:t>Problema ¿Cómo distinguir entre los gestores de fondos que aciertan por azar de los que tienen verdadera habilidad? </a:t>
                </a:r>
              </a:p>
              <a:p>
                <a:r>
                  <a:rPr lang="es-ES" dirty="0" err="1"/>
                  <a:t>Trade</a:t>
                </a:r>
                <a:r>
                  <a:rPr lang="es-ES" dirty="0"/>
                  <a:t>-off entre errores de tipo 1 y tipo 2. Con listón muy alto podemos dejar fuera a los que son realmente hábiles. Con listón bajo entran los que aciertan por azar.</a:t>
                </a:r>
              </a:p>
            </p:txBody>
          </p:sp>
        </mc:Choice>
        <mc:Fallback xmlns="">
          <p:sp>
            <p:nvSpPr>
              <p:cNvPr id="3" name="Marcador de notas 2"/>
              <p:cNvSpPr>
                <a:spLocks noGrp="1"/>
              </p:cNvSpPr>
              <p:nvPr>
                <p:ph type="body" idx="1"/>
              </p:nvPr>
            </p:nvSpPr>
            <p:spPr/>
            <p:txBody>
              <a:bodyPr/>
              <a:lstStyle/>
              <a:p>
                <a:r>
                  <a:rPr lang="es-ES" dirty="0"/>
                  <a:t>Tenemos n activos de rentabilidades independientes, con comportamiento anual similar al histórico del S&amp;P500</a:t>
                </a:r>
              </a:p>
              <a:p>
                <a:pPr/>
                <a:r>
                  <a:rPr lang="es-ES" i="0">
                    <a:latin typeface="Cambria Math" panose="02040503050406030204" pitchFamily="18" charset="0"/>
                  </a:rPr>
                  <a:t>{</a:t>
                </a:r>
                <a:r>
                  <a:rPr lang="es-ES" b="0" i="0">
                    <a:latin typeface="Cambria Math" panose="02040503050406030204" pitchFamily="18" charset="0"/>
                  </a:rPr>
                  <a:t>𝑅_1,𝑅_2,…,𝑅_𝑛 }  , 𝑁(0.1,〖0.2〗^2 )</a:t>
                </a:r>
                <a:endParaRPr lang="es-ES" dirty="0"/>
              </a:p>
              <a:p>
                <a:pPr/>
                <a:r>
                  <a:rPr lang="es-ES" dirty="0"/>
                  <a:t>Supongamos que este año el ganador es el activo 34. ¿Seguirá siéndolo el año pasado?</a:t>
                </a:r>
              </a:p>
              <a:p>
                <a:pPr/>
                <a:r>
                  <a:rPr lang="es-ES" dirty="0"/>
                  <a:t>¿Homenajeamos a las personas que han ganado la lotería?</a:t>
                </a:r>
              </a:p>
              <a:p>
                <a:pPr/>
                <a:r>
                  <a:rPr lang="es-ES" dirty="0"/>
                  <a:t>Seleccionarlas por su habilidad es incurrir en un gran sesgo de selección?</a:t>
                </a:r>
              </a:p>
              <a:p>
                <a:pPr/>
                <a:r>
                  <a:rPr lang="es-ES" dirty="0"/>
                  <a:t>Problema ¿Cómo distinguir entre los gestores de fondos que aciertan por azar de los que tienen verdadera habilidad? </a:t>
                </a:r>
              </a:p>
              <a:p>
                <a:pPr/>
                <a:r>
                  <a:rPr lang="es-ES" dirty="0" err="1"/>
                  <a:t>Trade</a:t>
                </a:r>
                <a:r>
                  <a:rPr lang="es-ES" dirty="0"/>
                  <a:t>-off entre errores de tipo 1 y tipo 2. Con listón muy alto podemos dejar fuera a los que son realmente hábiles. Con listón bajo entran los que aciertan por azar.</a:t>
                </a:r>
              </a:p>
            </p:txBody>
          </p:sp>
        </mc:Fallback>
      </mc:AlternateContent>
      <p:sp>
        <p:nvSpPr>
          <p:cNvPr id="4" name="Marcador de número de diapositiva 3"/>
          <p:cNvSpPr>
            <a:spLocks noGrp="1"/>
          </p:cNvSpPr>
          <p:nvPr>
            <p:ph type="sldNum" sz="quarter" idx="10"/>
          </p:nvPr>
        </p:nvSpPr>
        <p:spPr/>
        <p:txBody>
          <a:bodyPr/>
          <a:lstStyle/>
          <a:p>
            <a:fld id="{4311C794-9A0D-4A6F-8D36-D7683667657D}" type="slidenum">
              <a:rPr lang="es-ES" smtClean="0"/>
              <a:t>20</a:t>
            </a:fld>
            <a:endParaRPr lang="es-ES"/>
          </a:p>
        </p:txBody>
      </p:sp>
    </p:spTree>
    <p:extLst>
      <p:ext uri="{BB962C8B-B14F-4D97-AF65-F5344CB8AC3E}">
        <p14:creationId xmlns:p14="http://schemas.microsoft.com/office/powerpoint/2010/main" val="3072022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1" kern="1200" dirty="0" err="1">
                <a:solidFill>
                  <a:schemeClr val="tx1"/>
                </a:solidFill>
                <a:effectLst/>
                <a:latin typeface="+mn-lt"/>
                <a:ea typeface="+mn-ea"/>
                <a:cs typeface="+mn-cs"/>
              </a:rPr>
              <a:t>Lovell</a:t>
            </a:r>
            <a:r>
              <a:rPr lang="es-ES" sz="1200" b="1" kern="1200" dirty="0">
                <a:solidFill>
                  <a:schemeClr val="tx1"/>
                </a:solidFill>
                <a:effectLst/>
                <a:latin typeface="+mn-lt"/>
                <a:ea typeface="+mn-ea"/>
                <a:cs typeface="+mn-cs"/>
              </a:rPr>
              <a:t> (1983)</a:t>
            </a:r>
            <a:r>
              <a:rPr lang="es-ES" sz="1200" kern="1200" dirty="0">
                <a:solidFill>
                  <a:schemeClr val="tx1"/>
                </a:solidFill>
                <a:effectLst/>
                <a:latin typeface="+mn-lt"/>
                <a:ea typeface="+mn-ea"/>
                <a:cs typeface="+mn-cs"/>
              </a:rPr>
              <a:t>: probando alternativamente con la introducción y extracción de variables respuesta en un modelo pueden encontrarse relaciones completamente espurias</a:t>
            </a:r>
          </a:p>
          <a:p>
            <a:r>
              <a:rPr lang="es-ES" sz="1200" kern="1200" dirty="0">
                <a:solidFill>
                  <a:schemeClr val="tx1"/>
                </a:solidFill>
                <a:effectLst/>
                <a:latin typeface="+mn-lt"/>
                <a:ea typeface="+mn-ea"/>
                <a:cs typeface="+mn-cs"/>
              </a:rPr>
              <a:t>Remedios contra el data </a:t>
            </a:r>
            <a:r>
              <a:rPr lang="es-ES" sz="1200" kern="1200" dirty="0" err="1">
                <a:solidFill>
                  <a:schemeClr val="tx1"/>
                </a:solidFill>
                <a:effectLst/>
                <a:latin typeface="+mn-lt"/>
                <a:ea typeface="+mn-ea"/>
                <a:cs typeface="+mn-cs"/>
              </a:rPr>
              <a:t>snooping</a:t>
            </a:r>
            <a:r>
              <a:rPr lang="es-ES" sz="1200" kern="1200" dirty="0">
                <a:solidFill>
                  <a:schemeClr val="tx1"/>
                </a:solidFill>
                <a:effectLst/>
                <a:latin typeface="+mn-lt"/>
                <a:ea typeface="+mn-ea"/>
                <a:cs typeface="+mn-cs"/>
              </a:rPr>
              <a:t>:</a:t>
            </a:r>
          </a:p>
          <a:p>
            <a:pPr lvl="0"/>
            <a:r>
              <a:rPr lang="es-ES" sz="1200" kern="1200" dirty="0">
                <a:solidFill>
                  <a:schemeClr val="tx1"/>
                </a:solidFill>
                <a:effectLst/>
                <a:latin typeface="+mn-lt"/>
                <a:ea typeface="+mn-ea"/>
                <a:cs typeface="+mn-cs"/>
              </a:rPr>
              <a:t>No usar pequeños conjuntos de datos para buscar patrones</a:t>
            </a:r>
          </a:p>
          <a:p>
            <a:pPr lvl="0"/>
            <a:r>
              <a:rPr lang="es-ES" sz="1200" kern="1200" dirty="0">
                <a:solidFill>
                  <a:schemeClr val="tx1"/>
                </a:solidFill>
                <a:effectLst/>
                <a:latin typeface="+mn-lt"/>
                <a:ea typeface="+mn-ea"/>
                <a:cs typeface="+mn-cs"/>
              </a:rPr>
              <a:t>Usar una teoría para construir el modelo</a:t>
            </a:r>
          </a:p>
          <a:p>
            <a:pPr lvl="0"/>
            <a:r>
              <a:rPr lang="es-ES" sz="1200" kern="1200" dirty="0">
                <a:solidFill>
                  <a:schemeClr val="tx1"/>
                </a:solidFill>
                <a:effectLst/>
                <a:latin typeface="+mn-lt"/>
                <a:ea typeface="+mn-ea"/>
                <a:cs typeface="+mn-cs"/>
              </a:rPr>
              <a:t>Usar un procedimiento de selección de modelos</a:t>
            </a:r>
          </a:p>
          <a:p>
            <a:endParaRPr lang="es-ES" dirty="0"/>
          </a:p>
        </p:txBody>
      </p:sp>
      <p:sp>
        <p:nvSpPr>
          <p:cNvPr id="4" name="3 Marcador de número de diapositiva"/>
          <p:cNvSpPr>
            <a:spLocks noGrp="1"/>
          </p:cNvSpPr>
          <p:nvPr>
            <p:ph type="sldNum" sz="quarter" idx="10"/>
          </p:nvPr>
        </p:nvSpPr>
        <p:spPr/>
        <p:txBody>
          <a:bodyPr/>
          <a:lstStyle/>
          <a:p>
            <a:fld id="{4311C794-9A0D-4A6F-8D36-D7683667657D}" type="slidenum">
              <a:rPr lang="es-ES" smtClean="0"/>
              <a:t>21</a:t>
            </a:fld>
            <a:endParaRPr lang="es-ES"/>
          </a:p>
        </p:txBody>
      </p:sp>
    </p:spTree>
    <p:extLst>
      <p:ext uri="{BB962C8B-B14F-4D97-AF65-F5344CB8AC3E}">
        <p14:creationId xmlns:p14="http://schemas.microsoft.com/office/powerpoint/2010/main" val="899262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teoría empezó a circular en Wall Street a principios de los años 20 del siglo pasado: se decía que el largo de las faldas de las mujeres era un buen indicador para medir la tendencia del mercado bursátil; de esta manera, cuando la falda era corta seguramente el mercado se comportaría en fase alcista </a:t>
            </a:r>
            <a:r>
              <a:rPr lang="es-ES" dirty="0" err="1"/>
              <a:t>bull</a:t>
            </a:r>
            <a:r>
              <a:rPr lang="es-ES" dirty="0"/>
              <a:t> </a:t>
            </a:r>
            <a:r>
              <a:rPr lang="es-ES" dirty="0" err="1"/>
              <a:t>market</a:t>
            </a:r>
            <a:r>
              <a:rPr lang="es-ES" dirty="0"/>
              <a:t>, en términos bursátiles), mientras que una falda más larga indicaba un mercado de valores con tendencia negativa </a:t>
            </a:r>
            <a:r>
              <a:rPr lang="es-ES" dirty="0" err="1"/>
              <a:t>ibeor</a:t>
            </a:r>
            <a:r>
              <a:rPr lang="es-ES" dirty="0"/>
              <a:t> </a:t>
            </a:r>
            <a:r>
              <a:rPr lang="es-ES" dirty="0" err="1"/>
              <a:t>morket</a:t>
            </a:r>
            <a:r>
              <a:rPr lang="es-ES" dirty="0"/>
              <a:t>).</a:t>
            </a:r>
          </a:p>
          <a:p>
            <a:r>
              <a:rPr lang="es-ES" dirty="0"/>
              <a:t>Asimismo, esta extraña teoría descansaba en la creencia general de que la moda de Faldas cortas indicaba una economía fuerte, ya que la gente era más desinhibida; mientras que al dominar las faldas largas la economía tenía problemas y las personas eran más conservadoras para vestirse, dado su estado de ánimo.</a:t>
            </a:r>
          </a:p>
        </p:txBody>
      </p:sp>
      <p:sp>
        <p:nvSpPr>
          <p:cNvPr id="4" name="Marcador de número de diapositiva 3"/>
          <p:cNvSpPr>
            <a:spLocks noGrp="1"/>
          </p:cNvSpPr>
          <p:nvPr>
            <p:ph type="sldNum" sz="quarter" idx="10"/>
          </p:nvPr>
        </p:nvSpPr>
        <p:spPr/>
        <p:txBody>
          <a:bodyPr/>
          <a:lstStyle/>
          <a:p>
            <a:fld id="{4311C794-9A0D-4A6F-8D36-D7683667657D}" type="slidenum">
              <a:rPr lang="es-ES" smtClean="0"/>
              <a:t>22</a:t>
            </a:fld>
            <a:endParaRPr lang="es-ES"/>
          </a:p>
        </p:txBody>
      </p:sp>
    </p:spTree>
    <p:extLst>
      <p:ext uri="{BB962C8B-B14F-4D97-AF65-F5344CB8AC3E}">
        <p14:creationId xmlns:p14="http://schemas.microsoft.com/office/powerpoint/2010/main" val="686160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Página especializada en buscar correlaciones espurias.</a:t>
            </a:r>
          </a:p>
          <a:p>
            <a:r>
              <a:rPr lang="es-ES" dirty="0"/>
              <a:t>Cuando no hay un modelo detrás de lo que buscamos podemos encontrar correlaciones absurdas: consumo de queso y abogados en Mississippi</a:t>
            </a:r>
          </a:p>
        </p:txBody>
      </p:sp>
      <p:sp>
        <p:nvSpPr>
          <p:cNvPr id="4" name="Marcador de número de diapositiva 3"/>
          <p:cNvSpPr>
            <a:spLocks noGrp="1"/>
          </p:cNvSpPr>
          <p:nvPr>
            <p:ph type="sldNum" sz="quarter" idx="10"/>
          </p:nvPr>
        </p:nvSpPr>
        <p:spPr/>
        <p:txBody>
          <a:bodyPr/>
          <a:lstStyle/>
          <a:p>
            <a:fld id="{4311C794-9A0D-4A6F-8D36-D7683667657D}" type="slidenum">
              <a:rPr lang="es-ES" smtClean="0"/>
              <a:t>23</a:t>
            </a:fld>
            <a:endParaRPr lang="es-ES"/>
          </a:p>
        </p:txBody>
      </p:sp>
    </p:spTree>
    <p:extLst>
      <p:ext uri="{BB962C8B-B14F-4D97-AF65-F5344CB8AC3E}">
        <p14:creationId xmlns:p14="http://schemas.microsoft.com/office/powerpoint/2010/main" val="2830197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Contraste de hipótesis iniciado por Fisher y fundamentada posteriormente por </a:t>
            </a:r>
            <a:r>
              <a:rPr lang="es-ES" dirty="0" err="1"/>
              <a:t>Neyman</a:t>
            </a:r>
            <a:r>
              <a:rPr lang="es-ES" dirty="0"/>
              <a:t> y Pearson (1930)</a:t>
            </a:r>
          </a:p>
          <a:p>
            <a:r>
              <a:rPr lang="es-ES" dirty="0"/>
              <a:t>Procedimiento para </a:t>
            </a:r>
            <a:r>
              <a:rPr lang="es-ES" b="1" dirty="0"/>
              <a:t>juzgar si una propiedad que se supone en una población estadística es compatible con lo observado en una muestra de dicha población</a:t>
            </a:r>
          </a:p>
          <a:p>
            <a:r>
              <a:rPr lang="es-ES" dirty="0"/>
              <a:t>La hipótesis H0 nunca se considera probada, aunque puede ser rechazada por los datos.</a:t>
            </a:r>
          </a:p>
          <a:p>
            <a:r>
              <a:rPr lang="es-ES" b="1" dirty="0"/>
              <a:t>Falso</a:t>
            </a:r>
            <a:r>
              <a:rPr lang="es-ES" dirty="0"/>
              <a:t> resultado </a:t>
            </a:r>
            <a:r>
              <a:rPr lang="es-ES" b="1" dirty="0"/>
              <a:t>positivo</a:t>
            </a:r>
            <a:r>
              <a:rPr lang="es-ES" dirty="0"/>
              <a:t>: rechazar H0 siendo cierta</a:t>
            </a:r>
          </a:p>
          <a:p>
            <a:r>
              <a:rPr lang="es-ES" dirty="0"/>
              <a:t>el error de tipo I también denominado error de tipo alfa (α),​ o falso positivo, es el error que se comete cuando el investigador rechaza la hipótesis nula H0, siendo esta verdadera</a:t>
            </a:r>
          </a:p>
        </p:txBody>
      </p:sp>
      <p:sp>
        <p:nvSpPr>
          <p:cNvPr id="4" name="Marcador de número de diapositiva 3"/>
          <p:cNvSpPr>
            <a:spLocks noGrp="1"/>
          </p:cNvSpPr>
          <p:nvPr>
            <p:ph type="sldNum" sz="quarter" idx="10"/>
          </p:nvPr>
        </p:nvSpPr>
        <p:spPr/>
        <p:txBody>
          <a:bodyPr/>
          <a:lstStyle/>
          <a:p>
            <a:fld id="{4311C794-9A0D-4A6F-8D36-D7683667657D}" type="slidenum">
              <a:rPr lang="es-ES" smtClean="0"/>
              <a:t>24</a:t>
            </a:fld>
            <a:endParaRPr lang="es-ES"/>
          </a:p>
        </p:txBody>
      </p:sp>
    </p:spTree>
    <p:extLst>
      <p:ext uri="{BB962C8B-B14F-4D97-AF65-F5344CB8AC3E}">
        <p14:creationId xmlns:p14="http://schemas.microsoft.com/office/powerpoint/2010/main" val="4152059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4311C794-9A0D-4A6F-8D36-D7683667657D}" type="slidenum">
              <a:rPr lang="es-ES" smtClean="0"/>
              <a:t>2</a:t>
            </a:fld>
            <a:endParaRPr lang="es-ES"/>
          </a:p>
        </p:txBody>
      </p:sp>
    </p:spTree>
    <p:extLst>
      <p:ext uri="{BB962C8B-B14F-4D97-AF65-F5344CB8AC3E}">
        <p14:creationId xmlns:p14="http://schemas.microsoft.com/office/powerpoint/2010/main" val="1391804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Falso positivo: rechazar H0 cuando es cierta</a:t>
            </a:r>
          </a:p>
          <a:p>
            <a:r>
              <a:rPr lang="es-ES" dirty="0" err="1"/>
              <a:t>Neyman</a:t>
            </a:r>
            <a:r>
              <a:rPr lang="es-ES" dirty="0"/>
              <a:t> y Pearson (1933): procedimiento del contraste de hipótesis alternativas</a:t>
            </a:r>
          </a:p>
          <a:p>
            <a:r>
              <a:rPr lang="es-ES" dirty="0"/>
              <a:t>Error de Tipo I: rechazar H0 cuando es cierta: un falso descubrimiento</a:t>
            </a:r>
          </a:p>
        </p:txBody>
      </p:sp>
      <p:sp>
        <p:nvSpPr>
          <p:cNvPr id="4" name="Marcador de número de diapositiva 3"/>
          <p:cNvSpPr>
            <a:spLocks noGrp="1"/>
          </p:cNvSpPr>
          <p:nvPr>
            <p:ph type="sldNum" sz="quarter" idx="10"/>
          </p:nvPr>
        </p:nvSpPr>
        <p:spPr/>
        <p:txBody>
          <a:bodyPr/>
          <a:lstStyle/>
          <a:p>
            <a:fld id="{4311C794-9A0D-4A6F-8D36-D7683667657D}" type="slidenum">
              <a:rPr lang="es-ES" smtClean="0"/>
              <a:t>25</a:t>
            </a:fld>
            <a:endParaRPr lang="es-ES"/>
          </a:p>
        </p:txBody>
      </p:sp>
    </p:spTree>
    <p:extLst>
      <p:ext uri="{BB962C8B-B14F-4D97-AF65-F5344CB8AC3E}">
        <p14:creationId xmlns:p14="http://schemas.microsoft.com/office/powerpoint/2010/main" val="3148944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Error Tipo 1: Nivel de significación</a:t>
            </a:r>
          </a:p>
        </p:txBody>
      </p:sp>
      <p:sp>
        <p:nvSpPr>
          <p:cNvPr id="4" name="Marcador de número de diapositiva 3"/>
          <p:cNvSpPr>
            <a:spLocks noGrp="1"/>
          </p:cNvSpPr>
          <p:nvPr>
            <p:ph type="sldNum" sz="quarter" idx="10"/>
          </p:nvPr>
        </p:nvSpPr>
        <p:spPr/>
        <p:txBody>
          <a:bodyPr/>
          <a:lstStyle/>
          <a:p>
            <a:fld id="{4311C794-9A0D-4A6F-8D36-D7683667657D}" type="slidenum">
              <a:rPr lang="es-ES" smtClean="0"/>
              <a:t>26</a:t>
            </a:fld>
            <a:endParaRPr lang="es-ES"/>
          </a:p>
        </p:txBody>
      </p:sp>
    </p:spTree>
    <p:extLst>
      <p:ext uri="{BB962C8B-B14F-4D97-AF65-F5344CB8AC3E}">
        <p14:creationId xmlns:p14="http://schemas.microsoft.com/office/powerpoint/2010/main" val="1047132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Grupo experimental frente a grupo de control</a:t>
            </a:r>
          </a:p>
          <a:p>
            <a:r>
              <a:rPr lang="es-ES" dirty="0"/>
              <a:t>En finanzas es muy fácil incurrir en sesgo de selección</a:t>
            </a:r>
          </a:p>
        </p:txBody>
      </p:sp>
      <p:sp>
        <p:nvSpPr>
          <p:cNvPr id="4" name="Marcador de número de diapositiva 3"/>
          <p:cNvSpPr>
            <a:spLocks noGrp="1"/>
          </p:cNvSpPr>
          <p:nvPr>
            <p:ph type="sldNum" sz="quarter" idx="10"/>
          </p:nvPr>
        </p:nvSpPr>
        <p:spPr/>
        <p:txBody>
          <a:bodyPr/>
          <a:lstStyle/>
          <a:p>
            <a:fld id="{4311C794-9A0D-4A6F-8D36-D7683667657D}" type="slidenum">
              <a:rPr lang="es-ES" smtClean="0"/>
              <a:t>27</a:t>
            </a:fld>
            <a:endParaRPr lang="es-ES"/>
          </a:p>
        </p:txBody>
      </p:sp>
    </p:spTree>
    <p:extLst>
      <p:ext uri="{BB962C8B-B14F-4D97-AF65-F5344CB8AC3E}">
        <p14:creationId xmlns:p14="http://schemas.microsoft.com/office/powerpoint/2010/main" val="2637274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Un polinomio de grado n pasa por n+1 puntos. </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Un modelo de pocos parámetros consigue, </a:t>
            </a:r>
            <a:r>
              <a:rPr lang="es-ES" sz="1200" kern="1200" dirty="0" err="1">
                <a:solidFill>
                  <a:schemeClr val="tx1"/>
                </a:solidFill>
                <a:effectLst/>
                <a:latin typeface="+mn-lt"/>
                <a:ea typeface="+mn-ea"/>
                <a:cs typeface="+mn-cs"/>
              </a:rPr>
              <a:t>extramuestralmente</a:t>
            </a:r>
            <a:r>
              <a:rPr lang="es-ES" sz="1200" kern="1200" dirty="0">
                <a:solidFill>
                  <a:schemeClr val="tx1"/>
                </a:solidFill>
                <a:effectLst/>
                <a:latin typeface="+mn-lt"/>
                <a:ea typeface="+mn-ea"/>
                <a:cs typeface="+mn-cs"/>
              </a:rPr>
              <a:t>, mucho seso y poca varianza.</a:t>
            </a:r>
          </a:p>
          <a:p>
            <a:endParaRPr lang="es-ES" dirty="0"/>
          </a:p>
        </p:txBody>
      </p:sp>
      <p:sp>
        <p:nvSpPr>
          <p:cNvPr id="4" name="3 Marcador de número de diapositiva"/>
          <p:cNvSpPr>
            <a:spLocks noGrp="1"/>
          </p:cNvSpPr>
          <p:nvPr>
            <p:ph type="sldNum" sz="quarter" idx="10"/>
          </p:nvPr>
        </p:nvSpPr>
        <p:spPr/>
        <p:txBody>
          <a:bodyPr/>
          <a:lstStyle/>
          <a:p>
            <a:fld id="{4311C794-9A0D-4A6F-8D36-D7683667657D}" type="slidenum">
              <a:rPr lang="es-ES" smtClean="0"/>
              <a:t>28</a:t>
            </a:fld>
            <a:endParaRPr lang="es-ES"/>
          </a:p>
        </p:txBody>
      </p:sp>
    </p:spTree>
    <p:extLst>
      <p:ext uri="{BB962C8B-B14F-4D97-AF65-F5344CB8AC3E}">
        <p14:creationId xmlns:p14="http://schemas.microsoft.com/office/powerpoint/2010/main" val="2621418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Recomendación de </a:t>
            </a:r>
            <a:r>
              <a:rPr lang="en-US" dirty="0">
                <a:hlinkClick r:id="rId3"/>
              </a:rPr>
              <a:t>Hastie, </a:t>
            </a:r>
            <a:r>
              <a:rPr lang="en-US" dirty="0" err="1">
                <a:hlinkClick r:id="rId3"/>
              </a:rPr>
              <a:t>Tibshirani</a:t>
            </a:r>
            <a:r>
              <a:rPr lang="en-US" dirty="0">
                <a:hlinkClick r:id="rId3"/>
              </a:rPr>
              <a:t> y Friedman</a:t>
            </a:r>
            <a:r>
              <a:rPr lang="en-US" dirty="0"/>
              <a:t> </a:t>
            </a:r>
            <a:r>
              <a:rPr lang="en-US" dirty="0" err="1"/>
              <a:t>en</a:t>
            </a:r>
            <a:r>
              <a:rPr lang="en-US" dirty="0"/>
              <a:t> </a:t>
            </a:r>
            <a:r>
              <a:rPr lang="en-US" dirty="0" err="1"/>
              <a:t>su</a:t>
            </a:r>
            <a:r>
              <a:rPr lang="en-US" dirty="0"/>
              <a:t> </a:t>
            </a:r>
            <a:r>
              <a:rPr lang="en-US" dirty="0" err="1"/>
              <a:t>libro</a:t>
            </a:r>
            <a:r>
              <a:rPr lang="en-US" dirty="0"/>
              <a:t> </a:t>
            </a:r>
            <a:r>
              <a:rPr lang="en-US" i="1" dirty="0"/>
              <a:t>The Elements of Statistical Learning</a:t>
            </a:r>
            <a:endParaRPr lang="es-ES" dirty="0"/>
          </a:p>
          <a:p>
            <a:r>
              <a:rPr lang="es-ES" dirty="0"/>
              <a:t>Muestra de Entrenamiento (TRAINING) : datos con los que se entrenan los modelos.</a:t>
            </a:r>
          </a:p>
          <a:p>
            <a:r>
              <a:rPr lang="es-ES" dirty="0"/>
              <a:t>Muestra de Validación (VALIDATION) : selecciona el mejor de los modelos entrenados.</a:t>
            </a:r>
          </a:p>
          <a:p>
            <a:r>
              <a:rPr lang="es-ES" dirty="0"/>
              <a:t>Muestra de Prueba (TEST) : Entrega el error real cometido con el modelo seleccionado.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De cara a la selección del mejor modelo, incluso se aconseja dividir los datos en  tres subconjuntos </a:t>
            </a:r>
          </a:p>
          <a:p>
            <a:r>
              <a:rPr lang="es-ES" dirty="0"/>
              <a:t>Proceso de selección del mejor modelo: </a:t>
            </a:r>
          </a:p>
          <a:p>
            <a:pPr marL="228600" indent="-228600">
              <a:buAutoNum type="arabicParenR"/>
            </a:pPr>
            <a:r>
              <a:rPr lang="es-ES" b="1" dirty="0"/>
              <a:t>Los modelos se ajustan a los datos de entrenamiento </a:t>
            </a:r>
          </a:p>
          <a:p>
            <a:pPr marL="228600" indent="-228600">
              <a:buAutoNum type="arabicParenR"/>
            </a:pPr>
            <a:r>
              <a:rPr lang="es-ES" dirty="0"/>
              <a:t>Usar el </a:t>
            </a:r>
            <a:r>
              <a:rPr lang="es-ES" b="1" dirty="0"/>
              <a:t>error de predicción en los datos de validación para para seleccionar el mejor modelo</a:t>
            </a:r>
            <a:r>
              <a:rPr lang="es-ES" dirty="0"/>
              <a:t>. </a:t>
            </a:r>
          </a:p>
          <a:p>
            <a:pPr marL="228600" indent="-228600">
              <a:buAutoNum type="arabicParenR"/>
            </a:pPr>
            <a:r>
              <a:rPr lang="es-ES" dirty="0"/>
              <a:t>Una vez seleccionado el mejor modelo, se pueden </a:t>
            </a:r>
            <a:r>
              <a:rPr lang="es-ES" b="1" dirty="0"/>
              <a:t>utilizar los datos de test para evaluar el modelo seleccionado </a:t>
            </a:r>
            <a:r>
              <a:rPr lang="es-ES" dirty="0"/>
              <a:t>en los datos que no jugaron ningún papel en la selección del mismo.</a:t>
            </a:r>
          </a:p>
          <a:p>
            <a:endParaRPr lang="es-ES" dirty="0"/>
          </a:p>
        </p:txBody>
      </p:sp>
      <p:sp>
        <p:nvSpPr>
          <p:cNvPr id="4" name="Marcador de número de diapositiva 3"/>
          <p:cNvSpPr>
            <a:spLocks noGrp="1"/>
          </p:cNvSpPr>
          <p:nvPr>
            <p:ph type="sldNum" sz="quarter" idx="10"/>
          </p:nvPr>
        </p:nvSpPr>
        <p:spPr/>
        <p:txBody>
          <a:bodyPr/>
          <a:lstStyle/>
          <a:p>
            <a:fld id="{4311C794-9A0D-4A6F-8D36-D7683667657D}" type="slidenum">
              <a:rPr lang="es-ES" smtClean="0"/>
              <a:t>29</a:t>
            </a:fld>
            <a:endParaRPr lang="es-ES"/>
          </a:p>
        </p:txBody>
      </p:sp>
    </p:spTree>
    <p:extLst>
      <p:ext uri="{BB962C8B-B14F-4D97-AF65-F5344CB8AC3E}">
        <p14:creationId xmlns:p14="http://schemas.microsoft.com/office/powerpoint/2010/main" val="2246387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CV promedia los errores que produce el modelo en un subconjunto de datos, entrenado en el conjunto de datos restantes. </a:t>
            </a:r>
          </a:p>
          <a:p>
            <a:r>
              <a:rPr lang="es-ES" dirty="0"/>
              <a:t>L es una función de pérdida que da valor a los errores. </a:t>
            </a:r>
          </a:p>
          <a:p>
            <a:r>
              <a:rPr lang="es-ES" dirty="0"/>
              <a:t>Estimar el parámetro alfa como el que minimiza la CV(alfa)</a:t>
            </a:r>
          </a:p>
          <a:p>
            <a:r>
              <a:rPr lang="es-ES" dirty="0"/>
              <a:t>Para comparar modelos consideramos el de menor CV</a:t>
            </a:r>
          </a:p>
        </p:txBody>
      </p:sp>
      <p:sp>
        <p:nvSpPr>
          <p:cNvPr id="4" name="Marcador de número de diapositiva 3"/>
          <p:cNvSpPr>
            <a:spLocks noGrp="1"/>
          </p:cNvSpPr>
          <p:nvPr>
            <p:ph type="sldNum" sz="quarter" idx="10"/>
          </p:nvPr>
        </p:nvSpPr>
        <p:spPr/>
        <p:txBody>
          <a:bodyPr/>
          <a:lstStyle/>
          <a:p>
            <a:fld id="{4311C794-9A0D-4A6F-8D36-D7683667657D}" type="slidenum">
              <a:rPr lang="es-ES" smtClean="0"/>
              <a:t>30</a:t>
            </a:fld>
            <a:endParaRPr lang="es-ES"/>
          </a:p>
        </p:txBody>
      </p:sp>
    </p:spTree>
    <p:extLst>
      <p:ext uri="{BB962C8B-B14F-4D97-AF65-F5344CB8AC3E}">
        <p14:creationId xmlns:p14="http://schemas.microsoft.com/office/powerpoint/2010/main" val="2228694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Si el modelo es muy complejo tiene poco sesgo, pero al cambiar de muestra tiene gran variabilidad</a:t>
            </a:r>
          </a:p>
          <a:p>
            <a:r>
              <a:rPr lang="es-ES" b="1" dirty="0"/>
              <a:t>El error contrario al </a:t>
            </a:r>
            <a:r>
              <a:rPr lang="es-ES" b="1" dirty="0" err="1"/>
              <a:t>overfitting</a:t>
            </a:r>
            <a:r>
              <a:rPr lang="es-ES" b="1" dirty="0"/>
              <a:t> es el </a:t>
            </a:r>
            <a:r>
              <a:rPr lang="es-ES" b="1" dirty="0" err="1"/>
              <a:t>underfitting</a:t>
            </a:r>
            <a:endParaRPr lang="es-ES" b="1" dirty="0"/>
          </a:p>
          <a:p>
            <a:r>
              <a:rPr lang="es-ES" b="0" dirty="0"/>
              <a:t>En los modelos de pocos parámetros, al cambiar de muestra, el modelo ajustado varía muy poco, pero tiene mucho sesgo.</a:t>
            </a:r>
          </a:p>
          <a:p>
            <a:r>
              <a:rPr lang="es-ES" b="0" dirty="0"/>
              <a:t>En los de muchos parámetros, al cambiar la muestra, el modelo ajustado varía mucho, pero tiene poco sesgo</a:t>
            </a:r>
          </a:p>
          <a:p>
            <a:r>
              <a:rPr lang="es-ES" b="1" dirty="0"/>
              <a:t>La disyuntiva sesgo-varianza se resuelve con </a:t>
            </a:r>
            <a:r>
              <a:rPr lang="es-ES" b="1" dirty="0" err="1"/>
              <a:t>cross-validation</a:t>
            </a:r>
            <a:endParaRPr lang="es-ES" b="1" dirty="0"/>
          </a:p>
        </p:txBody>
      </p:sp>
      <p:sp>
        <p:nvSpPr>
          <p:cNvPr id="4" name="Marcador de número de diapositiva 3"/>
          <p:cNvSpPr>
            <a:spLocks noGrp="1"/>
          </p:cNvSpPr>
          <p:nvPr>
            <p:ph type="sldNum" sz="quarter" idx="10"/>
          </p:nvPr>
        </p:nvSpPr>
        <p:spPr/>
        <p:txBody>
          <a:bodyPr/>
          <a:lstStyle/>
          <a:p>
            <a:fld id="{4311C794-9A0D-4A6F-8D36-D7683667657D}" type="slidenum">
              <a:rPr lang="es-ES" smtClean="0"/>
              <a:t>31</a:t>
            </a:fld>
            <a:endParaRPr lang="es-ES"/>
          </a:p>
        </p:txBody>
      </p:sp>
    </p:spTree>
    <p:extLst>
      <p:ext uri="{BB962C8B-B14F-4D97-AF65-F5344CB8AC3E}">
        <p14:creationId xmlns:p14="http://schemas.microsoft.com/office/powerpoint/2010/main" val="30614798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Curva verde: proceso generador de datos que se perturba con un </a:t>
            </a:r>
            <a:r>
              <a:rPr lang="es-ES" dirty="0" err="1"/>
              <a:t>randn</a:t>
            </a:r>
            <a:endParaRPr lang="es-ES" dirty="0"/>
          </a:p>
          <a:p>
            <a:r>
              <a:rPr lang="es-ES" dirty="0"/>
              <a:t>Si ajustamos los datos con un polinomio de grado 1 obtenemos mucho sesgo (error de regresión); pero si variamos un poco los datos el polinomio ajustado apenas varía (poca varianza).</a:t>
            </a:r>
          </a:p>
          <a:p>
            <a:r>
              <a:rPr lang="es-ES" dirty="0"/>
              <a:t>Si ajustamos con un polinomio de grado 5 obtenemos muy poco sesgo, pero al variar un poco los datos se producen grandes cambios en el polinomio (mucha varianza)</a:t>
            </a:r>
          </a:p>
        </p:txBody>
      </p:sp>
      <p:sp>
        <p:nvSpPr>
          <p:cNvPr id="4" name="Marcador de número de diapositiva 3"/>
          <p:cNvSpPr>
            <a:spLocks noGrp="1"/>
          </p:cNvSpPr>
          <p:nvPr>
            <p:ph type="sldNum" sz="quarter" idx="10"/>
          </p:nvPr>
        </p:nvSpPr>
        <p:spPr/>
        <p:txBody>
          <a:bodyPr/>
          <a:lstStyle/>
          <a:p>
            <a:fld id="{4311C794-9A0D-4A6F-8D36-D7683667657D}" type="slidenum">
              <a:rPr lang="es-ES" smtClean="0"/>
              <a:t>32</a:t>
            </a:fld>
            <a:endParaRPr lang="es-ES"/>
          </a:p>
        </p:txBody>
      </p:sp>
    </p:spTree>
    <p:extLst>
      <p:ext uri="{BB962C8B-B14F-4D97-AF65-F5344CB8AC3E}">
        <p14:creationId xmlns:p14="http://schemas.microsoft.com/office/powerpoint/2010/main" val="29087408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Marcador de notas 2"/>
              <p:cNvSpPr>
                <a:spLocks noGrp="1"/>
              </p:cNvSpPr>
              <p:nvPr>
                <p:ph type="body" idx="1"/>
              </p:nvPr>
            </p:nvSpPr>
            <p:spPr/>
            <p:txBody>
              <a:bodyPr/>
              <a:lstStyle/>
              <a:p>
                <a:r>
                  <a:rPr lang="es-ES" dirty="0"/>
                  <a:t>Si disminuimos el sesgo persiguiendo los puntos, aumentamos la varianza</a:t>
                </a:r>
              </a:p>
              <a:p>
                <a:r>
                  <a:rPr lang="es-ES" dirty="0"/>
                  <a:t>En general el error de generalización se descompone sesgo y varianza + error irreducible.</a:t>
                </a:r>
              </a:p>
              <a:p>
                <a:r>
                  <a:rPr lang="es-ES" dirty="0"/>
                  <a:t>Para un x fijo, la </a:t>
                </a:r>
                <a14:m>
                  <m:oMath xmlns:m="http://schemas.openxmlformats.org/officeDocument/2006/math">
                    <m:r>
                      <a:rPr lang="es-ES" b="0" i="1" smtClean="0">
                        <a:latin typeface="Cambria Math" panose="02040503050406030204" pitchFamily="18" charset="0"/>
                      </a:rPr>
                      <m:t>𝑉𝑎𝑟</m:t>
                    </m:r>
                    <m:d>
                      <m:dPr>
                        <m:ctrlPr>
                          <a:rPr lang="es-ES" b="0" i="1" smtClean="0">
                            <a:latin typeface="Cambria Math" panose="02040503050406030204" pitchFamily="18" charset="0"/>
                          </a:rPr>
                        </m:ctrlPr>
                      </m:dPr>
                      <m:e>
                        <m:acc>
                          <m:accPr>
                            <m:chr m:val="̂"/>
                            <m:ctrlPr>
                              <a:rPr lang="es-ES" b="0" i="1" smtClean="0">
                                <a:latin typeface="Cambria Math" panose="02040503050406030204" pitchFamily="18" charset="0"/>
                              </a:rPr>
                            </m:ctrlPr>
                          </m:accPr>
                          <m:e>
                            <m:r>
                              <a:rPr lang="es-ES" b="0" i="1" smtClean="0">
                                <a:latin typeface="Cambria Math" panose="02040503050406030204" pitchFamily="18" charset="0"/>
                              </a:rPr>
                              <m:t>𝑓</m:t>
                            </m:r>
                          </m:e>
                        </m:acc>
                        <m:d>
                          <m:dPr>
                            <m:ctrlPr>
                              <a:rPr lang="es-ES" b="0" i="1" smtClean="0">
                                <a:latin typeface="Cambria Math" panose="02040503050406030204" pitchFamily="18" charset="0"/>
                              </a:rPr>
                            </m:ctrlPr>
                          </m:dPr>
                          <m:e>
                            <m:r>
                              <a:rPr lang="es-ES" b="0" i="1" smtClean="0">
                                <a:latin typeface="Cambria Math" panose="02040503050406030204" pitchFamily="18" charset="0"/>
                              </a:rPr>
                              <m:t>𝑥</m:t>
                            </m:r>
                          </m:e>
                        </m:d>
                      </m:e>
                    </m:d>
                  </m:oMath>
                </a14:m>
                <a:r>
                  <a:rPr lang="es-ES" dirty="0"/>
                  <a:t> se refiere a la varianza producida por un cambio en </a:t>
                </a:r>
                <a14:m>
                  <m:oMath xmlns:m="http://schemas.openxmlformats.org/officeDocument/2006/math">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𝑓</m:t>
                        </m:r>
                      </m:e>
                    </m:acc>
                  </m:oMath>
                </a14:m>
                <a:r>
                  <a:rPr lang="es-ES" dirty="0"/>
                  <a:t>  debido a un cambio en la muestra utilizada para su estimación.</a:t>
                </a:r>
              </a:p>
              <a:p>
                <a:r>
                  <a:rPr lang="es-ES" dirty="0"/>
                  <a:t>Siempre estaremos en esta tesitura: </a:t>
                </a:r>
                <a:r>
                  <a:rPr lang="es-ES" b="1" dirty="0"/>
                  <a:t>si nuestro modelo persigue demasiado los puntos de la muestra (poco sesgo), cuando lo ajustemos con otros datos tendrá gran variabilidad (mucha varianza).</a:t>
                </a:r>
              </a:p>
            </p:txBody>
          </p:sp>
        </mc:Choice>
        <mc:Fallback xmlns="">
          <p:sp>
            <p:nvSpPr>
              <p:cNvPr id="3" name="Marcador de notas 2"/>
              <p:cNvSpPr>
                <a:spLocks noGrp="1"/>
              </p:cNvSpPr>
              <p:nvPr>
                <p:ph type="body" idx="1"/>
              </p:nvPr>
            </p:nvSpPr>
            <p:spPr/>
            <p:txBody>
              <a:bodyPr/>
              <a:lstStyle/>
              <a:p>
                <a:r>
                  <a:rPr lang="es-ES" dirty="0"/>
                  <a:t>En general el error de generalización se descompone sesgo y varianza + error irreducible.</a:t>
                </a:r>
              </a:p>
              <a:p>
                <a:r>
                  <a:rPr lang="es-ES" dirty="0"/>
                  <a:t>Para un x fijo, la </a:t>
                </a:r>
                <a:r>
                  <a:rPr lang="es-ES" b="0" i="0">
                    <a:latin typeface="Cambria Math" panose="02040503050406030204" pitchFamily="18" charset="0"/>
                  </a:rPr>
                  <a:t>𝑉𝑎𝑟(𝑓 ̂(𝑥))</a:t>
                </a:r>
                <a:r>
                  <a:rPr lang="es-ES" dirty="0"/>
                  <a:t> se refiere a la varianza producida por un cambio en </a:t>
                </a:r>
                <a:r>
                  <a:rPr lang="es-ES" b="0" i="0">
                    <a:latin typeface="Cambria Math" panose="02040503050406030204" pitchFamily="18" charset="0"/>
                  </a:rPr>
                  <a:t>𝑓 ̂</a:t>
                </a:r>
                <a:r>
                  <a:rPr lang="es-ES" dirty="0"/>
                  <a:t>  debido a un cambio en la muestra utilizada para su estimación.</a:t>
                </a:r>
              </a:p>
            </p:txBody>
          </p:sp>
        </mc:Fallback>
      </mc:AlternateContent>
      <p:sp>
        <p:nvSpPr>
          <p:cNvPr id="4" name="Marcador de número de diapositiva 3"/>
          <p:cNvSpPr>
            <a:spLocks noGrp="1"/>
          </p:cNvSpPr>
          <p:nvPr>
            <p:ph type="sldNum" sz="quarter" idx="10"/>
          </p:nvPr>
        </p:nvSpPr>
        <p:spPr/>
        <p:txBody>
          <a:bodyPr/>
          <a:lstStyle/>
          <a:p>
            <a:fld id="{4311C794-9A0D-4A6F-8D36-D7683667657D}" type="slidenum">
              <a:rPr lang="es-ES" smtClean="0"/>
              <a:t>34</a:t>
            </a:fld>
            <a:endParaRPr lang="es-ES"/>
          </a:p>
        </p:txBody>
      </p:sp>
    </p:spTree>
    <p:extLst>
      <p:ext uri="{BB962C8B-B14F-4D97-AF65-F5344CB8AC3E}">
        <p14:creationId xmlns:p14="http://schemas.microsoft.com/office/powerpoint/2010/main" val="20161601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Dificultades para obtener significatividad estadística </a:t>
            </a:r>
            <a:r>
              <a:rPr lang="es-ES" dirty="0"/>
              <a:t>en bases de datos donde el número de variables es grande. En ese caso se requiere un número mucho mayor de observaciones.</a:t>
            </a:r>
          </a:p>
          <a:p>
            <a:r>
              <a:rPr lang="es-ES" dirty="0"/>
              <a:t>Tener muchas observaciones de cada variable es muy importante. En tal caso podemos </a:t>
            </a:r>
            <a:r>
              <a:rPr lang="es-ES" dirty="0" err="1"/>
              <a:t>clusterizar</a:t>
            </a:r>
            <a:r>
              <a:rPr lang="es-ES" dirty="0"/>
              <a:t> la variable y dividirla en otras. Por ejemplo, hombres y mujeres, provincias, etc.</a:t>
            </a:r>
          </a:p>
          <a:p>
            <a:r>
              <a:rPr lang="es-ES" dirty="0"/>
              <a:t>Queremos diseñar un algoritmo que clasifique una empresa entre sana o propensa al fracaso por medio de ratios financieros</a:t>
            </a:r>
            <a:r>
              <a:rPr lang="es-ES" baseline="0" dirty="0"/>
              <a:t>. Por medio de </a:t>
            </a:r>
            <a:r>
              <a:rPr lang="es-ES" dirty="0"/>
              <a:t>un conjunto de imágenes de dos tipos de animales, un gato o un perro, queremos diseñar un clasificador que nos permita saber que tipo de animal aparece en la imagen, mediante una serie de atributos correspondientes a una de las dos especies (pero, color, altura, tamaño de la cabeza).</a:t>
            </a:r>
          </a:p>
          <a:p>
            <a:r>
              <a:rPr lang="es-ES" dirty="0"/>
              <a:t>Nuestro primer pensamiento es que entre más atributos (ratios a tener</a:t>
            </a:r>
            <a:r>
              <a:rPr lang="es-ES" baseline="0" dirty="0"/>
              <a:t> en cuenta) </a:t>
            </a:r>
            <a:r>
              <a:rPr lang="es-ES" dirty="0"/>
              <a:t>es mejor para clasificar. En la figura 1 podemos observar que el desempeño de nuestro clasificador disminuye al pasar cierta cantidad de atributos (ratios).</a:t>
            </a:r>
          </a:p>
        </p:txBody>
      </p:sp>
      <p:sp>
        <p:nvSpPr>
          <p:cNvPr id="4" name="Marcador de número de diapositiva 3"/>
          <p:cNvSpPr>
            <a:spLocks noGrp="1"/>
          </p:cNvSpPr>
          <p:nvPr>
            <p:ph type="sldNum" sz="quarter" idx="10"/>
          </p:nvPr>
        </p:nvSpPr>
        <p:spPr/>
        <p:txBody>
          <a:bodyPr/>
          <a:lstStyle/>
          <a:p>
            <a:fld id="{4311C794-9A0D-4A6F-8D36-D7683667657D}" type="slidenum">
              <a:rPr lang="es-ES" smtClean="0"/>
              <a:t>35</a:t>
            </a:fld>
            <a:endParaRPr lang="es-ES"/>
          </a:p>
        </p:txBody>
      </p:sp>
    </p:spTree>
    <p:extLst>
      <p:ext uri="{BB962C8B-B14F-4D97-AF65-F5344CB8AC3E}">
        <p14:creationId xmlns:p14="http://schemas.microsoft.com/office/powerpoint/2010/main" val="3647166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a:t>
            </a:r>
            <a:r>
              <a:rPr lang="es-ES" dirty="0" err="1"/>
              <a:t>Clusters</a:t>
            </a:r>
            <a:r>
              <a:rPr lang="es-ES" dirty="0"/>
              <a:t> jerárquicos y no jerárquicos, </a:t>
            </a:r>
            <a:r>
              <a:rPr lang="es-ES" dirty="0" err="1"/>
              <a:t>clusters</a:t>
            </a:r>
            <a:r>
              <a:rPr lang="es-ES" dirty="0"/>
              <a:t> de k-medias, mixturas de distribuciones, modelos </a:t>
            </a:r>
            <a:r>
              <a:rPr lang="es-ES" dirty="0" err="1"/>
              <a:t>Markow-Switching</a:t>
            </a:r>
            <a:r>
              <a:rPr lang="es-ES" dirty="0"/>
              <a:t>, redes neuronales de </a:t>
            </a:r>
            <a:r>
              <a:rPr lang="es-ES" dirty="0" err="1"/>
              <a:t>Self-Organizing</a:t>
            </a:r>
            <a:r>
              <a:rPr lang="es-ES" dirty="0"/>
              <a:t> </a:t>
            </a:r>
            <a:r>
              <a:rPr lang="es-ES" dirty="0" err="1"/>
              <a:t>Maps</a:t>
            </a:r>
            <a:r>
              <a:rPr lang="es-ES" dirty="0"/>
              <a:t> (SOM) 	</a:t>
            </a:r>
          </a:p>
          <a:p>
            <a:endParaRPr lang="es-ES" dirty="0"/>
          </a:p>
        </p:txBody>
      </p:sp>
      <p:sp>
        <p:nvSpPr>
          <p:cNvPr id="4" name="3 Marcador de número de diapositiva"/>
          <p:cNvSpPr>
            <a:spLocks noGrp="1"/>
          </p:cNvSpPr>
          <p:nvPr>
            <p:ph type="sldNum" sz="quarter" idx="10"/>
          </p:nvPr>
        </p:nvSpPr>
        <p:spPr/>
        <p:txBody>
          <a:bodyPr/>
          <a:lstStyle/>
          <a:p>
            <a:fld id="{4311C794-9A0D-4A6F-8D36-D7683667657D}" type="slidenum">
              <a:rPr lang="es-ES" smtClean="0"/>
              <a:t>3</a:t>
            </a:fld>
            <a:endParaRPr lang="es-ES"/>
          </a:p>
        </p:txBody>
      </p:sp>
    </p:spTree>
    <p:extLst>
      <p:ext uri="{BB962C8B-B14F-4D97-AF65-F5344CB8AC3E}">
        <p14:creationId xmlns:p14="http://schemas.microsoft.com/office/powerpoint/2010/main" val="16528425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Si pretendiésemos obtener una función de densidad a partir de los datos, 20 datos serían insuficientes para dimensión superior a 2</a:t>
            </a:r>
          </a:p>
          <a:p>
            <a:r>
              <a:rPr lang="es-ES" b="1" dirty="0"/>
              <a:t>Histograma con 4 intervalos de clase</a:t>
            </a:r>
          </a:p>
          <a:p>
            <a:r>
              <a:rPr lang="es-ES" dirty="0"/>
              <a:t>D=1: las 4 regiones contienen un número homogéneo de observaciones</a:t>
            </a:r>
          </a:p>
          <a:p>
            <a:r>
              <a:rPr lang="es-ES" dirty="0"/>
              <a:t>D=2: 16 regiones </a:t>
            </a:r>
          </a:p>
          <a:p>
            <a:r>
              <a:rPr lang="es-ES" dirty="0"/>
              <a:t>D=3 : 64 regiones. La distribución de puntos pierde la homogeneidad</a:t>
            </a:r>
          </a:p>
          <a:p>
            <a:r>
              <a:rPr lang="es-ES" dirty="0"/>
              <a:t>DESHECHOS</a:t>
            </a:r>
          </a:p>
          <a:p>
            <a:r>
              <a:rPr lang="es-ES" sz="1200" dirty="0"/>
              <a:t>Densidad de 100  objetos  en un hipercubo de lado 10</a:t>
            </a:r>
          </a:p>
          <a:p>
            <a:r>
              <a:rPr lang="es-ES" sz="1200" dirty="0"/>
              <a:t>Intervalo: D=100/10=10, Cuadrado: D=100/10^2=1</a:t>
            </a:r>
          </a:p>
          <a:p>
            <a:r>
              <a:rPr lang="es-ES" sz="1200" dirty="0"/>
              <a:t>Cubo : D=100/10^3=0.1</a:t>
            </a:r>
          </a:p>
          <a:p>
            <a:endParaRPr lang="es-ES" dirty="0"/>
          </a:p>
          <a:p>
            <a:endParaRPr lang="es-ES" dirty="0"/>
          </a:p>
        </p:txBody>
      </p:sp>
      <p:sp>
        <p:nvSpPr>
          <p:cNvPr id="4" name="Marcador de número de diapositiva 3"/>
          <p:cNvSpPr>
            <a:spLocks noGrp="1"/>
          </p:cNvSpPr>
          <p:nvPr>
            <p:ph type="sldNum" sz="quarter" idx="10"/>
          </p:nvPr>
        </p:nvSpPr>
        <p:spPr/>
        <p:txBody>
          <a:bodyPr/>
          <a:lstStyle/>
          <a:p>
            <a:fld id="{4311C794-9A0D-4A6F-8D36-D7683667657D}" type="slidenum">
              <a:rPr lang="es-ES" smtClean="0"/>
              <a:t>36</a:t>
            </a:fld>
            <a:endParaRPr lang="es-ES"/>
          </a:p>
        </p:txBody>
      </p:sp>
    </p:spTree>
    <p:extLst>
      <p:ext uri="{BB962C8B-B14F-4D97-AF65-F5344CB8AC3E}">
        <p14:creationId xmlns:p14="http://schemas.microsoft.com/office/powerpoint/2010/main" val="14239699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Partimos de un cubo de lado unitario.</a:t>
            </a:r>
          </a:p>
          <a:p>
            <a:r>
              <a:rPr lang="es-ES" dirty="0"/>
              <a:t>En dimensión 10, para capturar dentro de un hipercubo un 1% de los datos necesitamos que el lado sea el 63% del lado total.</a:t>
            </a:r>
          </a:p>
          <a:p>
            <a:r>
              <a:rPr lang="en-US" dirty="0"/>
              <a:t>n= 1, ½, 1/3, ¼,…., 1/10</a:t>
            </a:r>
          </a:p>
          <a:p>
            <a:r>
              <a:rPr lang="en-US" dirty="0"/>
              <a:t>0.1.^n =    0.1000    0.3162    0.4642    0.5623    0.6310    0.6813    0.7197    0.7499    0.7743    0.7943</a:t>
            </a:r>
          </a:p>
          <a:p>
            <a:endParaRPr lang="en-US" dirty="0"/>
          </a:p>
          <a:p>
            <a:r>
              <a:rPr lang="en-US" dirty="0"/>
              <a:t>0.01.^n =    0.0100    0.1000    0.2154    0.3162    0.3981    0.4642    0.5179    0.5623    0.5995    0.6310</a:t>
            </a:r>
            <a:endParaRPr lang="es-ES" dirty="0"/>
          </a:p>
        </p:txBody>
      </p:sp>
      <p:sp>
        <p:nvSpPr>
          <p:cNvPr id="4" name="Marcador de número de diapositiva 3"/>
          <p:cNvSpPr>
            <a:spLocks noGrp="1"/>
          </p:cNvSpPr>
          <p:nvPr>
            <p:ph type="sldNum" sz="quarter" idx="10"/>
          </p:nvPr>
        </p:nvSpPr>
        <p:spPr/>
        <p:txBody>
          <a:bodyPr/>
          <a:lstStyle/>
          <a:p>
            <a:fld id="{4311C794-9A0D-4A6F-8D36-D7683667657D}" type="slidenum">
              <a:rPr lang="es-ES" smtClean="0"/>
              <a:t>37</a:t>
            </a:fld>
            <a:endParaRPr lang="es-ES"/>
          </a:p>
        </p:txBody>
      </p:sp>
    </p:spTree>
    <p:extLst>
      <p:ext uri="{BB962C8B-B14F-4D97-AF65-F5344CB8AC3E}">
        <p14:creationId xmlns:p14="http://schemas.microsoft.com/office/powerpoint/2010/main" val="8991074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una gran lucha por reducir la dimensionalidad</a:t>
            </a:r>
          </a:p>
        </p:txBody>
      </p:sp>
      <p:sp>
        <p:nvSpPr>
          <p:cNvPr id="4" name="Marcador de número de diapositiva 3"/>
          <p:cNvSpPr>
            <a:spLocks noGrp="1"/>
          </p:cNvSpPr>
          <p:nvPr>
            <p:ph type="sldNum" sz="quarter" idx="10"/>
          </p:nvPr>
        </p:nvSpPr>
        <p:spPr/>
        <p:txBody>
          <a:bodyPr/>
          <a:lstStyle/>
          <a:p>
            <a:fld id="{4311C794-9A0D-4A6F-8D36-D7683667657D}" type="slidenum">
              <a:rPr lang="es-ES" smtClean="0"/>
              <a:t>38</a:t>
            </a:fld>
            <a:endParaRPr lang="es-ES"/>
          </a:p>
        </p:txBody>
      </p:sp>
    </p:spTree>
    <p:extLst>
      <p:ext uri="{BB962C8B-B14F-4D97-AF65-F5344CB8AC3E}">
        <p14:creationId xmlns:p14="http://schemas.microsoft.com/office/powerpoint/2010/main" val="25815983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4311C794-9A0D-4A6F-8D36-D7683667657D}" type="slidenum">
              <a:rPr lang="es-ES" smtClean="0"/>
              <a:t>39</a:t>
            </a:fld>
            <a:endParaRPr lang="es-ES"/>
          </a:p>
        </p:txBody>
      </p:sp>
    </p:spTree>
    <p:extLst>
      <p:ext uri="{BB962C8B-B14F-4D97-AF65-F5344CB8AC3E}">
        <p14:creationId xmlns:p14="http://schemas.microsoft.com/office/powerpoint/2010/main" val="35886057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4311C794-9A0D-4A6F-8D36-D7683667657D}" type="slidenum">
              <a:rPr lang="es-ES" smtClean="0"/>
              <a:t>40</a:t>
            </a:fld>
            <a:endParaRPr lang="es-ES"/>
          </a:p>
        </p:txBody>
      </p:sp>
    </p:spTree>
    <p:extLst>
      <p:ext uri="{BB962C8B-B14F-4D97-AF65-F5344CB8AC3E}">
        <p14:creationId xmlns:p14="http://schemas.microsoft.com/office/powerpoint/2010/main" val="2677335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4311C794-9A0D-4A6F-8D36-D7683667657D}" type="slidenum">
              <a:rPr lang="es-ES" smtClean="0"/>
              <a:t>41</a:t>
            </a:fld>
            <a:endParaRPr lang="es-ES"/>
          </a:p>
        </p:txBody>
      </p:sp>
    </p:spTree>
    <p:extLst>
      <p:ext uri="{BB962C8B-B14F-4D97-AF65-F5344CB8AC3E}">
        <p14:creationId xmlns:p14="http://schemas.microsoft.com/office/powerpoint/2010/main" val="13796440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4311C794-9A0D-4A6F-8D36-D7683667657D}" type="slidenum">
              <a:rPr lang="es-ES" smtClean="0"/>
              <a:t>42</a:t>
            </a:fld>
            <a:endParaRPr lang="es-ES"/>
          </a:p>
        </p:txBody>
      </p:sp>
    </p:spTree>
    <p:extLst>
      <p:ext uri="{BB962C8B-B14F-4D97-AF65-F5344CB8AC3E}">
        <p14:creationId xmlns:p14="http://schemas.microsoft.com/office/powerpoint/2010/main" val="29010245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Cualquier regla técnica busca explorar una ineficiencia del mercado.</a:t>
            </a:r>
          </a:p>
          <a:p>
            <a:r>
              <a:rPr lang="es-ES" dirty="0"/>
              <a:t>Observar que hay contrastes múltiples: nº medio de visitas las pasadas 3 semanas. Vender semana t+1 comprar la t+2.</a:t>
            </a:r>
          </a:p>
          <a:p>
            <a:r>
              <a:rPr lang="es-ES" dirty="0"/>
              <a:t>Los autores aplican la corrección de </a:t>
            </a:r>
            <a:r>
              <a:rPr lang="es-ES" dirty="0" err="1"/>
              <a:t>Bonferoni</a:t>
            </a:r>
            <a:r>
              <a:rPr lang="es-ES" dirty="0"/>
              <a:t> </a:t>
            </a:r>
          </a:p>
        </p:txBody>
      </p:sp>
      <p:sp>
        <p:nvSpPr>
          <p:cNvPr id="4" name="Marcador de número de diapositiva 3"/>
          <p:cNvSpPr>
            <a:spLocks noGrp="1"/>
          </p:cNvSpPr>
          <p:nvPr>
            <p:ph type="sldNum" sz="quarter" idx="10"/>
          </p:nvPr>
        </p:nvSpPr>
        <p:spPr/>
        <p:txBody>
          <a:bodyPr/>
          <a:lstStyle/>
          <a:p>
            <a:fld id="{4311C794-9A0D-4A6F-8D36-D7683667657D}" type="slidenum">
              <a:rPr lang="es-ES" smtClean="0"/>
              <a:t>43</a:t>
            </a:fld>
            <a:endParaRPr lang="es-ES"/>
          </a:p>
        </p:txBody>
      </p:sp>
    </p:spTree>
    <p:extLst>
      <p:ext uri="{BB962C8B-B14F-4D97-AF65-F5344CB8AC3E}">
        <p14:creationId xmlns:p14="http://schemas.microsoft.com/office/powerpoint/2010/main" val="22367660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Rentabilidades semanales, entre Diciembre de 2007 y Abril de 2012, de tres tipos de estrategias sobre los 30 activos del DJIA. </a:t>
            </a:r>
          </a:p>
          <a:p>
            <a:r>
              <a:rPr lang="es-ES" b="0" dirty="0"/>
              <a:t>En azul estrategias basadas en comprar un activo del DJ según el cambio en el número de visitas; en rojo estrategias basadas en el número de ediciones </a:t>
            </a:r>
            <a:endParaRPr lang="es-E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En gris 10000 estrategias aleatorias diferentes.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Contrastan que las estrategias guiadas por las visitas a Wikipedia producen ganancias significativamente mayores que las estrategias aleatorias. No ocurre así con las estrategias guiadas por ediciones de la Wiki.</a:t>
            </a:r>
          </a:p>
          <a:p>
            <a:r>
              <a:rPr lang="es-ES" dirty="0" err="1"/>
              <a:t>Kernel</a:t>
            </a:r>
            <a:r>
              <a:rPr lang="es-ES" dirty="0"/>
              <a:t> Gaussiano anchura de banda de Silverman. Aplicada corrección de Bonferroni</a:t>
            </a:r>
          </a:p>
          <a:p>
            <a:r>
              <a:rPr lang="en-US" dirty="0"/>
              <a:t> </a:t>
            </a:r>
            <a:endParaRPr lang="es-ES" dirty="0"/>
          </a:p>
        </p:txBody>
      </p:sp>
      <p:sp>
        <p:nvSpPr>
          <p:cNvPr id="4" name="Marcador de número de diapositiva 3"/>
          <p:cNvSpPr>
            <a:spLocks noGrp="1"/>
          </p:cNvSpPr>
          <p:nvPr>
            <p:ph type="sldNum" sz="quarter" idx="10"/>
          </p:nvPr>
        </p:nvSpPr>
        <p:spPr/>
        <p:txBody>
          <a:bodyPr/>
          <a:lstStyle/>
          <a:p>
            <a:fld id="{4311C794-9A0D-4A6F-8D36-D7683667657D}" type="slidenum">
              <a:rPr lang="es-ES" smtClean="0"/>
              <a:t>44</a:t>
            </a:fld>
            <a:endParaRPr lang="es-ES"/>
          </a:p>
        </p:txBody>
      </p:sp>
    </p:spTree>
    <p:extLst>
      <p:ext uri="{BB962C8B-B14F-4D97-AF65-F5344CB8AC3E}">
        <p14:creationId xmlns:p14="http://schemas.microsoft.com/office/powerpoint/2010/main" val="30165910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285 estrategias semanales diferentes basadas en las visitas a las 285 páginas de Wikipedia sobre tópicos financieros más generales ¿donde figuran las empresas del DJIA?. Se compara con 10000 estrategias aleatorias</a:t>
            </a:r>
          </a:p>
        </p:txBody>
      </p:sp>
      <p:sp>
        <p:nvSpPr>
          <p:cNvPr id="4" name="Marcador de número de diapositiva 3"/>
          <p:cNvSpPr>
            <a:spLocks noGrp="1"/>
          </p:cNvSpPr>
          <p:nvPr>
            <p:ph type="sldNum" sz="quarter" idx="10"/>
          </p:nvPr>
        </p:nvSpPr>
        <p:spPr/>
        <p:txBody>
          <a:bodyPr/>
          <a:lstStyle/>
          <a:p>
            <a:fld id="{4311C794-9A0D-4A6F-8D36-D7683667657D}" type="slidenum">
              <a:rPr lang="es-ES" smtClean="0"/>
              <a:t>45</a:t>
            </a:fld>
            <a:endParaRPr lang="es-ES"/>
          </a:p>
        </p:txBody>
      </p:sp>
    </p:spTree>
    <p:extLst>
      <p:ext uri="{BB962C8B-B14F-4D97-AF65-F5344CB8AC3E}">
        <p14:creationId xmlns:p14="http://schemas.microsoft.com/office/powerpoint/2010/main" val="1805466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El machine </a:t>
            </a:r>
            <a:r>
              <a:rPr lang="es-ES" dirty="0" err="1"/>
              <a:t>learning</a:t>
            </a:r>
            <a:r>
              <a:rPr lang="es-ES" dirty="0"/>
              <a:t> es un método de análisis de datos que automatiza la construcción de modelos analíticos. </a:t>
            </a:r>
          </a:p>
          <a:p>
            <a:r>
              <a:rPr lang="es-ES" dirty="0"/>
              <a:t>Los sistemas pueden aprender de datos, identificar patrones y tomar decisiones con mínima intervención humana.</a:t>
            </a:r>
          </a:p>
          <a:p>
            <a:r>
              <a:rPr lang="es-ES" dirty="0"/>
              <a:t>Teoría de que las computadoras pueden aprender sin ser programadas para realizar tareas específicas: jugar al ajedrez aprendiendo con ejemplos. </a:t>
            </a:r>
          </a:p>
          <a:p>
            <a:r>
              <a:rPr lang="es-ES" dirty="0"/>
              <a:t>Aunque muchos algoritmos de aprendizaje basado en máquina han estado entre nosotros por largo tiempo, la posibilidad de aplicar automáticamente cálculos matemáticos complejos al </a:t>
            </a:r>
            <a:r>
              <a:rPr lang="es-ES" dirty="0" err="1"/>
              <a:t>big</a:t>
            </a:r>
            <a:r>
              <a:rPr lang="es-ES" dirty="0"/>
              <a:t> data es un logro reciente.</a:t>
            </a:r>
          </a:p>
          <a:p>
            <a:r>
              <a:rPr lang="es-ES" dirty="0"/>
              <a:t>Desarrollar técnicas que permitan aprender a las </a:t>
            </a:r>
            <a:r>
              <a:rPr lang="es-ES" b="1" dirty="0"/>
              <a:t>computadoras</a:t>
            </a:r>
            <a:r>
              <a:rPr lang="es-ES" dirty="0"/>
              <a:t> a </a:t>
            </a:r>
            <a:r>
              <a:rPr lang="es-ES" b="1" dirty="0"/>
              <a:t>tomar decisiones</a:t>
            </a:r>
          </a:p>
          <a:p>
            <a:r>
              <a:rPr lang="es-ES" dirty="0"/>
              <a:t>Crear programas capaces de generalizar comportamientos a partir de una </a:t>
            </a:r>
            <a:r>
              <a:rPr lang="es-ES" b="1" dirty="0"/>
              <a:t>información</a:t>
            </a:r>
            <a:r>
              <a:rPr lang="es-ES" dirty="0"/>
              <a:t> suministrada </a:t>
            </a:r>
            <a:r>
              <a:rPr lang="es-ES" b="1" dirty="0"/>
              <a:t>en forma de ejemplos</a:t>
            </a:r>
          </a:p>
          <a:p>
            <a:r>
              <a:rPr lang="es-ES" b="1" dirty="0"/>
              <a:t>La era del algoritmo</a:t>
            </a:r>
            <a:r>
              <a:rPr lang="es-ES" dirty="0"/>
              <a:t>: </a:t>
            </a:r>
            <a:r>
              <a:rPr lang="es-ES" b="1" dirty="0"/>
              <a:t>coches sin conductor</a:t>
            </a:r>
            <a:r>
              <a:rPr lang="es-ES" dirty="0"/>
              <a:t>, aviones sin piloto, reconocimiento de la voz, robots que amenazan el empleo…</a:t>
            </a:r>
            <a:endParaRPr lang="es-ES" b="1" dirty="0"/>
          </a:p>
          <a:p>
            <a:endParaRPr lang="es-ES" dirty="0"/>
          </a:p>
        </p:txBody>
      </p:sp>
      <p:sp>
        <p:nvSpPr>
          <p:cNvPr id="4" name="3 Marcador de número de diapositiva"/>
          <p:cNvSpPr>
            <a:spLocks noGrp="1"/>
          </p:cNvSpPr>
          <p:nvPr>
            <p:ph type="sldNum" sz="quarter" idx="10"/>
          </p:nvPr>
        </p:nvSpPr>
        <p:spPr/>
        <p:txBody>
          <a:bodyPr/>
          <a:lstStyle/>
          <a:p>
            <a:fld id="{4311C794-9A0D-4A6F-8D36-D7683667657D}" type="slidenum">
              <a:rPr lang="es-ES" smtClean="0"/>
              <a:t>4</a:t>
            </a:fld>
            <a:endParaRPr lang="es-ES"/>
          </a:p>
        </p:txBody>
      </p:sp>
    </p:spTree>
    <p:extLst>
      <p:ext uri="{BB962C8B-B14F-4D97-AF65-F5344CB8AC3E}">
        <p14:creationId xmlns:p14="http://schemas.microsoft.com/office/powerpoint/2010/main" val="3929856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periodos donde no funciona</a:t>
            </a:r>
          </a:p>
        </p:txBody>
      </p:sp>
      <p:sp>
        <p:nvSpPr>
          <p:cNvPr id="4" name="Marcador de número de diapositiva 3"/>
          <p:cNvSpPr>
            <a:spLocks noGrp="1"/>
          </p:cNvSpPr>
          <p:nvPr>
            <p:ph type="sldNum" sz="quarter" idx="10"/>
          </p:nvPr>
        </p:nvSpPr>
        <p:spPr/>
        <p:txBody>
          <a:bodyPr/>
          <a:lstStyle/>
          <a:p>
            <a:fld id="{4311C794-9A0D-4A6F-8D36-D7683667657D}" type="slidenum">
              <a:rPr lang="es-ES" smtClean="0"/>
              <a:t>46</a:t>
            </a:fld>
            <a:endParaRPr lang="es-ES"/>
          </a:p>
        </p:txBody>
      </p:sp>
    </p:spTree>
    <p:extLst>
      <p:ext uri="{BB962C8B-B14F-4D97-AF65-F5344CB8AC3E}">
        <p14:creationId xmlns:p14="http://schemas.microsoft.com/office/powerpoint/2010/main" val="21912713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Si, en cambio, las estrategias de inversión se asocian a visitas en la Wiki a páginas de actores y directores de cine, la estrategia es indistinguible de la aleatoria.</a:t>
            </a:r>
          </a:p>
        </p:txBody>
      </p:sp>
      <p:sp>
        <p:nvSpPr>
          <p:cNvPr id="4" name="3 Marcador de número de diapositiva"/>
          <p:cNvSpPr>
            <a:spLocks noGrp="1"/>
          </p:cNvSpPr>
          <p:nvPr>
            <p:ph type="sldNum" sz="quarter" idx="10"/>
          </p:nvPr>
        </p:nvSpPr>
        <p:spPr/>
        <p:txBody>
          <a:bodyPr/>
          <a:lstStyle/>
          <a:p>
            <a:fld id="{4311C794-9A0D-4A6F-8D36-D7683667657D}" type="slidenum">
              <a:rPr lang="es-ES" smtClean="0"/>
              <a:t>47</a:t>
            </a:fld>
            <a:endParaRPr lang="es-ES"/>
          </a:p>
        </p:txBody>
      </p:sp>
    </p:spTree>
    <p:extLst>
      <p:ext uri="{BB962C8B-B14F-4D97-AF65-F5344CB8AC3E}">
        <p14:creationId xmlns:p14="http://schemas.microsoft.com/office/powerpoint/2010/main" val="40202580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Curso C06</a:t>
            </a:r>
          </a:p>
          <a:p>
            <a:r>
              <a:rPr lang="es-ES" dirty="0"/>
              <a:t>Del 8 al 26 de julio de 2019. De 16 a 21 horas.</a:t>
            </a:r>
          </a:p>
          <a:p>
            <a:r>
              <a:rPr lang="es-ES" dirty="0"/>
              <a:t>NOMBRE DE USUARIO: fernaf04@ucm.es</a:t>
            </a:r>
          </a:p>
          <a:p>
            <a:r>
              <a:rPr lang="es-ES" dirty="0"/>
              <a:t>CONTRASEÑA</a:t>
            </a:r>
          </a:p>
          <a:p>
            <a:r>
              <a:rPr lang="es-ES" dirty="0"/>
              <a:t>Acceso con cuenta UCM</a:t>
            </a:r>
          </a:p>
          <a:p>
            <a:r>
              <a:rPr lang="es-ES" dirty="0">
                <a:hlinkClick r:id="rId3"/>
              </a:rPr>
              <a:t>https://cv4.ucm.es/moodle/login/index.php</a:t>
            </a:r>
            <a:endParaRPr lang="es-ES" dirty="0"/>
          </a:p>
          <a:p>
            <a:endParaRPr lang="es-ES" dirty="0"/>
          </a:p>
        </p:txBody>
      </p:sp>
      <p:sp>
        <p:nvSpPr>
          <p:cNvPr id="4" name="Marcador de número de diapositiva 3"/>
          <p:cNvSpPr>
            <a:spLocks noGrp="1"/>
          </p:cNvSpPr>
          <p:nvPr>
            <p:ph type="sldNum" sz="quarter" idx="5"/>
          </p:nvPr>
        </p:nvSpPr>
        <p:spPr/>
        <p:txBody>
          <a:bodyPr/>
          <a:lstStyle/>
          <a:p>
            <a:fld id="{4311C794-9A0D-4A6F-8D36-D7683667657D}" type="slidenum">
              <a:rPr lang="es-ES" smtClean="0"/>
              <a:t>51</a:t>
            </a:fld>
            <a:endParaRPr lang="es-ES"/>
          </a:p>
        </p:txBody>
      </p:sp>
    </p:spTree>
    <p:extLst>
      <p:ext uri="{BB962C8B-B14F-4D97-AF65-F5344CB8AC3E}">
        <p14:creationId xmlns:p14="http://schemas.microsoft.com/office/powerpoint/2010/main" val="2276819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4311C794-9A0D-4A6F-8D36-D7683667657D}" type="slidenum">
              <a:rPr lang="es-ES" smtClean="0"/>
              <a:t>52</a:t>
            </a:fld>
            <a:endParaRPr lang="es-ES"/>
          </a:p>
        </p:txBody>
      </p:sp>
    </p:spTree>
    <p:extLst>
      <p:ext uri="{BB962C8B-B14F-4D97-AF65-F5344CB8AC3E}">
        <p14:creationId xmlns:p14="http://schemas.microsoft.com/office/powerpoint/2010/main" val="42614081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1" dirty="0"/>
              <a:t>Hicham</a:t>
            </a:r>
            <a:r>
              <a:rPr lang="es-ES" dirty="0"/>
              <a:t> trabaja con </a:t>
            </a:r>
            <a:r>
              <a:rPr lang="es-ES" b="1" dirty="0"/>
              <a:t>millones de datos de Google, en la nube, sin descargarlos al ordenador</a:t>
            </a:r>
            <a:r>
              <a:rPr lang="es-ES" dirty="0"/>
              <a:t>.</a:t>
            </a:r>
          </a:p>
          <a:p>
            <a:r>
              <a:rPr lang="es-ES" dirty="0"/>
              <a:t>Estudia </a:t>
            </a:r>
            <a:r>
              <a:rPr lang="es-ES" b="1" dirty="0"/>
              <a:t>información sobre tarjetas de crédito</a:t>
            </a:r>
            <a:r>
              <a:rPr lang="es-ES" dirty="0"/>
              <a:t>.</a:t>
            </a:r>
          </a:p>
          <a:p>
            <a:r>
              <a:rPr lang="es-ES" dirty="0"/>
              <a:t>Ha dirigido una Tesina sobre la devolución de productos del </a:t>
            </a:r>
            <a:r>
              <a:rPr lang="es-ES" b="1" dirty="0"/>
              <a:t>Comercio Electrónico de Amazon</a:t>
            </a:r>
            <a:r>
              <a:rPr lang="es-ES" dirty="0"/>
              <a:t>.</a:t>
            </a:r>
          </a:p>
          <a:p>
            <a:endParaRPr lang="es-ES" dirty="0"/>
          </a:p>
        </p:txBody>
      </p:sp>
      <p:sp>
        <p:nvSpPr>
          <p:cNvPr id="4" name="3 Marcador de número de diapositiva"/>
          <p:cNvSpPr>
            <a:spLocks noGrp="1"/>
          </p:cNvSpPr>
          <p:nvPr>
            <p:ph type="sldNum" sz="quarter" idx="10"/>
          </p:nvPr>
        </p:nvSpPr>
        <p:spPr/>
        <p:txBody>
          <a:bodyPr/>
          <a:lstStyle/>
          <a:p>
            <a:fld id="{4311C794-9A0D-4A6F-8D36-D7683667657D}" type="slidenum">
              <a:rPr lang="es-ES" smtClean="0"/>
              <a:t>53</a:t>
            </a:fld>
            <a:endParaRPr lang="es-ES"/>
          </a:p>
        </p:txBody>
      </p:sp>
    </p:spTree>
    <p:extLst>
      <p:ext uri="{BB962C8B-B14F-4D97-AF65-F5344CB8AC3E}">
        <p14:creationId xmlns:p14="http://schemas.microsoft.com/office/powerpoint/2010/main" val="7003804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Credit</a:t>
            </a:r>
            <a:r>
              <a:rPr lang="es-ES" dirty="0"/>
              <a:t> </a:t>
            </a:r>
            <a:r>
              <a:rPr lang="es-ES" dirty="0" err="1"/>
              <a:t>scoring</a:t>
            </a:r>
            <a:r>
              <a:rPr lang="es-ES" dirty="0"/>
              <a:t>, rating crediticio, clasificación crediticia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Arbitraje estadístico</a:t>
            </a:r>
          </a:p>
          <a:p>
            <a:endParaRPr lang="es-ES" dirty="0"/>
          </a:p>
        </p:txBody>
      </p:sp>
      <p:sp>
        <p:nvSpPr>
          <p:cNvPr id="4" name="Marcador de número de diapositiva 3"/>
          <p:cNvSpPr>
            <a:spLocks noGrp="1"/>
          </p:cNvSpPr>
          <p:nvPr>
            <p:ph type="sldNum" sz="quarter" idx="10"/>
          </p:nvPr>
        </p:nvSpPr>
        <p:spPr/>
        <p:txBody>
          <a:bodyPr/>
          <a:lstStyle/>
          <a:p>
            <a:fld id="{4311C794-9A0D-4A6F-8D36-D7683667657D}" type="slidenum">
              <a:rPr lang="es-ES" smtClean="0"/>
              <a:t>55</a:t>
            </a:fld>
            <a:endParaRPr lang="es-ES"/>
          </a:p>
        </p:txBody>
      </p:sp>
    </p:spTree>
    <p:extLst>
      <p:ext uri="{BB962C8B-B14F-4D97-AF65-F5344CB8AC3E}">
        <p14:creationId xmlns:p14="http://schemas.microsoft.com/office/powerpoint/2010/main" val="33256832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r>
              <a:rPr lang="es-ES" dirty="0"/>
              <a:t>Reglas de asociación: estudiar como los consumidores asocian unos productos con otros en sus compras. Muy útil en marketing y gestión de inventarios</a:t>
            </a:r>
          </a:p>
        </p:txBody>
      </p:sp>
      <p:sp>
        <p:nvSpPr>
          <p:cNvPr id="4" name="Marcador de número de diapositiva 3"/>
          <p:cNvSpPr>
            <a:spLocks noGrp="1"/>
          </p:cNvSpPr>
          <p:nvPr>
            <p:ph type="sldNum" sz="quarter" idx="10"/>
          </p:nvPr>
        </p:nvSpPr>
        <p:spPr/>
        <p:txBody>
          <a:bodyPr/>
          <a:lstStyle/>
          <a:p>
            <a:fld id="{4311C794-9A0D-4A6F-8D36-D7683667657D}" type="slidenum">
              <a:rPr lang="es-ES" smtClean="0"/>
              <a:t>57</a:t>
            </a:fld>
            <a:endParaRPr lang="es-ES"/>
          </a:p>
        </p:txBody>
      </p:sp>
    </p:spTree>
    <p:extLst>
      <p:ext uri="{BB962C8B-B14F-4D97-AF65-F5344CB8AC3E}">
        <p14:creationId xmlns:p14="http://schemas.microsoft.com/office/powerpoint/2010/main" val="8254787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Aprendizaje automático: </a:t>
            </a:r>
            <a:r>
              <a:rPr lang="es-ES" b="1" dirty="0"/>
              <a:t>técnicas que permitan a las computadoras </a:t>
            </a:r>
            <a:r>
              <a:rPr lang="es-ES" b="1" i="0" dirty="0"/>
              <a:t>aprender y tomar decisiones por su cuenta</a:t>
            </a:r>
            <a:r>
              <a:rPr lang="es-ES" i="0" dirty="0"/>
              <a:t>. Ejemplo: </a:t>
            </a:r>
            <a:r>
              <a:rPr lang="es-ES" b="1" i="0" dirty="0"/>
              <a:t>árbol de clasificación </a:t>
            </a:r>
            <a:r>
              <a:rPr lang="es-ES" i="0" dirty="0"/>
              <a:t>que permita mediante preguntas SI, NO </a:t>
            </a:r>
            <a:r>
              <a:rPr lang="es-ES" b="1" i="0" dirty="0"/>
              <a:t>diagnosticar la enfermedad de un paciente</a:t>
            </a:r>
            <a:r>
              <a:rPr lang="es-ES" i="0" dirty="0"/>
              <a:t>, si una empresa está sana o propensa a la quiebra, </a:t>
            </a:r>
            <a:r>
              <a:rPr lang="es-ES" i="0" dirty="0" err="1"/>
              <a:t>etc</a:t>
            </a:r>
            <a:endParaRPr lang="es-ES" i="0" dirty="0"/>
          </a:p>
          <a:p>
            <a:r>
              <a:rPr lang="es-ES" i="0" dirty="0"/>
              <a:t>En la </a:t>
            </a:r>
            <a:r>
              <a:rPr lang="es-ES" b="1" i="0" dirty="0"/>
              <a:t>epidemia de gripe A </a:t>
            </a:r>
            <a:r>
              <a:rPr lang="es-ES" i="0" dirty="0"/>
              <a:t>se instauró en Inglaterra un servicio telefónico para atender a los pacientes.</a:t>
            </a:r>
          </a:p>
          <a:p>
            <a:r>
              <a:rPr lang="es-ES" dirty="0"/>
              <a:t>El </a:t>
            </a:r>
            <a:r>
              <a:rPr lang="es-ES" b="1" dirty="0"/>
              <a:t>aprendizaje automático</a:t>
            </a:r>
            <a:r>
              <a:rPr lang="es-ES" dirty="0"/>
              <a:t> o </a:t>
            </a:r>
            <a:r>
              <a:rPr lang="es-ES" b="1" dirty="0"/>
              <a:t>aprendizaje de máquinas</a:t>
            </a:r>
            <a:r>
              <a:rPr lang="es-ES" dirty="0"/>
              <a:t> ("Machine </a:t>
            </a:r>
            <a:r>
              <a:rPr lang="es-ES" dirty="0" err="1"/>
              <a:t>Learning</a:t>
            </a:r>
            <a:r>
              <a:rPr lang="es-ES" dirty="0"/>
              <a:t>") es el subcampo de las </a:t>
            </a:r>
            <a:r>
              <a:rPr lang="es-ES" dirty="0">
                <a:hlinkClick r:id="rId3" tooltip="Ciencias de la computación"/>
              </a:rPr>
              <a:t>ciencias de la computación</a:t>
            </a:r>
            <a:r>
              <a:rPr lang="es-ES" dirty="0"/>
              <a:t> y una rama de la </a:t>
            </a:r>
            <a:r>
              <a:rPr lang="es-ES" dirty="0">
                <a:hlinkClick r:id="rId4" tooltip="Inteligencia artificial"/>
              </a:rPr>
              <a:t>inteligencia artificial</a:t>
            </a:r>
            <a:r>
              <a:rPr lang="es-ES" dirty="0"/>
              <a:t> cuyo objetivo es desarrollar técnicas que permitan a las computadoras </a:t>
            </a:r>
            <a:r>
              <a:rPr lang="es-ES" i="1" dirty="0"/>
              <a:t>aprender</a:t>
            </a:r>
            <a:r>
              <a:rPr lang="es-ES" dirty="0"/>
              <a:t>. De forma más concreta, se trata de crear programas capaces de generalizar comportamientos a partir de una información suministrada en forma de ejemplos. </a:t>
            </a:r>
          </a:p>
          <a:p>
            <a:r>
              <a:rPr lang="es-ES" dirty="0"/>
              <a:t>Árboles de decisiones: Conjuntos de preguntas clave que permiten clasificar un objeto: ¿Tiene gripe? ¿El banco debe concederle un crédito? ¿La empresa </a:t>
            </a:r>
            <a:r>
              <a:rPr lang="es-ES" dirty="0" err="1"/>
              <a:t>quiebrará</a:t>
            </a:r>
            <a:r>
              <a:rPr lang="es-ES" dirty="0"/>
              <a:t>?</a:t>
            </a:r>
          </a:p>
          <a:p>
            <a:r>
              <a:rPr lang="es-ES" dirty="0"/>
              <a:t>Reglas de asociación</a:t>
            </a:r>
          </a:p>
          <a:p>
            <a:r>
              <a:rPr lang="es-ES" dirty="0"/>
              <a:t>Relaciones interesantes entre variables</a:t>
            </a:r>
          </a:p>
          <a:p>
            <a:r>
              <a:rPr lang="es-ES" dirty="0"/>
              <a:t>Algoritmos de agrupamiento</a:t>
            </a:r>
          </a:p>
          <a:p>
            <a:r>
              <a:rPr lang="es-ES" dirty="0"/>
              <a:t>clasificación de observaciones en subgrupos - </a:t>
            </a:r>
            <a:r>
              <a:rPr lang="es-ES" dirty="0" err="1"/>
              <a:t>clusters</a:t>
            </a:r>
            <a:r>
              <a:rPr lang="es-ES" dirty="0"/>
              <a:t> - para que las observaciones en cada grupo se asemejen entre sí según ciertos criterios.</a:t>
            </a:r>
          </a:p>
          <a:p>
            <a:endParaRPr lang="es-ES" dirty="0"/>
          </a:p>
        </p:txBody>
      </p:sp>
      <p:sp>
        <p:nvSpPr>
          <p:cNvPr id="4" name="Marcador de número de diapositiva 3"/>
          <p:cNvSpPr>
            <a:spLocks noGrp="1"/>
          </p:cNvSpPr>
          <p:nvPr>
            <p:ph type="sldNum" sz="quarter" idx="10"/>
          </p:nvPr>
        </p:nvSpPr>
        <p:spPr/>
        <p:txBody>
          <a:bodyPr/>
          <a:lstStyle/>
          <a:p>
            <a:fld id="{4311C794-9A0D-4A6F-8D36-D7683667657D}" type="slidenum">
              <a:rPr lang="es-ES" smtClean="0"/>
              <a:t>58</a:t>
            </a:fld>
            <a:endParaRPr lang="es-ES"/>
          </a:p>
        </p:txBody>
      </p:sp>
    </p:spTree>
    <p:extLst>
      <p:ext uri="{BB962C8B-B14F-4D97-AF65-F5344CB8AC3E}">
        <p14:creationId xmlns:p14="http://schemas.microsoft.com/office/powerpoint/2010/main" val="981357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Blaise Pascal  y Pierre Fermat (1654) Teoría de la probabilidad </a:t>
            </a:r>
          </a:p>
          <a:p>
            <a:r>
              <a:rPr lang="es-ES" b="1" dirty="0"/>
              <a:t>¿Qué es lo que ha cambiado ahora?</a:t>
            </a:r>
          </a:p>
          <a:p>
            <a:r>
              <a:rPr lang="es-ES" dirty="0"/>
              <a:t>La capacidad de computación y la posibilidad de trabajar con un </a:t>
            </a:r>
            <a:r>
              <a:rPr lang="es-ES" b="1" dirty="0"/>
              <a:t>diluvio de datos</a:t>
            </a:r>
          </a:p>
          <a:p>
            <a:r>
              <a:rPr lang="es-ES" dirty="0"/>
              <a:t>La primera solución al </a:t>
            </a:r>
            <a:r>
              <a:rPr lang="es-ES" b="1" dirty="0"/>
              <a:t>problema de la clasificación </a:t>
            </a:r>
            <a:r>
              <a:rPr lang="es-ES" dirty="0"/>
              <a:t>es debida a Fisher en 1933 para clasificar un cráneo encontrado en una excavación arqueológica como perteneciente a un homínido o no. </a:t>
            </a:r>
            <a:r>
              <a:rPr lang="es-ES" b="1" dirty="0"/>
              <a:t>La idea de Fisher es encontrar una variable indicadora, combinación lineal de las variables originales de las medidas del cráneo, que consiga máxima separación entre las dos poblaciones en consideración</a:t>
            </a:r>
            <a:r>
              <a:rPr lang="es-ES" dirty="0"/>
              <a:t>. En 1937 Fisher visita la India invitado por P. C. </a:t>
            </a:r>
            <a:r>
              <a:rPr lang="es-ES" dirty="0" err="1"/>
              <a:t>Mahalanobis</a:t>
            </a:r>
            <a:r>
              <a:rPr lang="es-ES" dirty="0"/>
              <a:t> (19***), que había inventado la medida de distancia que lleva su nombre, para investigar las diferentes razas en la India. </a:t>
            </a:r>
          </a:p>
          <a:p>
            <a:r>
              <a:rPr lang="en-US" dirty="0"/>
              <a:t>Friedman, J. H., </a:t>
            </a:r>
            <a:r>
              <a:rPr lang="en-US" dirty="0" err="1"/>
              <a:t>Baskett</a:t>
            </a:r>
            <a:r>
              <a:rPr lang="en-US" dirty="0"/>
              <a:t>, F., and </a:t>
            </a:r>
            <a:r>
              <a:rPr lang="en-US" dirty="0" err="1"/>
              <a:t>Shustek</a:t>
            </a:r>
            <a:r>
              <a:rPr lang="en-US" dirty="0"/>
              <a:t>, L. J.1975.    An algorithm for finding nearest neighbors. IEEE Trans. </a:t>
            </a:r>
            <a:r>
              <a:rPr lang="en-US" dirty="0" err="1"/>
              <a:t>Comput</a:t>
            </a:r>
            <a:r>
              <a:rPr lang="en-US" dirty="0"/>
              <a:t>. C-24, 10, 1000-1006.</a:t>
            </a:r>
          </a:p>
          <a:p>
            <a:r>
              <a:rPr lang="es-ES" b="1" dirty="0"/>
              <a:t>Análisis factorial</a:t>
            </a:r>
            <a:r>
              <a:rPr lang="es-ES" dirty="0"/>
              <a:t> es una técnica </a:t>
            </a:r>
            <a:r>
              <a:rPr lang="es-ES" u="none" dirty="0">
                <a:solidFill>
                  <a:schemeClr val="tx1"/>
                </a:solidFill>
                <a:hlinkClick r:id="rId3" tooltip="Estadística">
                  <a:extLst>
                    <a:ext uri="{A12FA001-AC4F-418D-AE19-62706E023703}">
                      <ahyp:hlinkClr xmlns:ahyp="http://schemas.microsoft.com/office/drawing/2018/hyperlinkcolor" val="tx"/>
                    </a:ext>
                  </a:extLst>
                </a:hlinkClick>
              </a:rPr>
              <a:t>estadística</a:t>
            </a:r>
            <a:r>
              <a:rPr lang="es-ES" u="none" dirty="0">
                <a:solidFill>
                  <a:schemeClr val="tx1"/>
                </a:solidFill>
              </a:rPr>
              <a:t> </a:t>
            </a:r>
            <a:r>
              <a:rPr lang="es-ES" dirty="0"/>
              <a:t>de reducción de datos usada para explicar las correlaciones entre las variables observadas en términos de un número menor de variables no observadas llamadas factores. Las variables observadas se modelan como combinaciones lineales de factores más expresiones de error. </a:t>
            </a:r>
          </a:p>
        </p:txBody>
      </p:sp>
      <p:sp>
        <p:nvSpPr>
          <p:cNvPr id="4" name="Marcador de número de diapositiva 3"/>
          <p:cNvSpPr>
            <a:spLocks noGrp="1"/>
          </p:cNvSpPr>
          <p:nvPr>
            <p:ph type="sldNum" sz="quarter" idx="10"/>
          </p:nvPr>
        </p:nvSpPr>
        <p:spPr/>
        <p:txBody>
          <a:bodyPr/>
          <a:lstStyle/>
          <a:p>
            <a:fld id="{4311C794-9A0D-4A6F-8D36-D7683667657D}" type="slidenum">
              <a:rPr lang="es-ES" smtClean="0"/>
              <a:t>5</a:t>
            </a:fld>
            <a:endParaRPr lang="es-ES"/>
          </a:p>
        </p:txBody>
      </p:sp>
    </p:spTree>
    <p:extLst>
      <p:ext uri="{BB962C8B-B14F-4D97-AF65-F5344CB8AC3E}">
        <p14:creationId xmlns:p14="http://schemas.microsoft.com/office/powerpoint/2010/main" val="2750566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Los ladrillos con que se ha construido el Machine </a:t>
            </a:r>
            <a:r>
              <a:rPr lang="es-ES" b="1" dirty="0" err="1"/>
              <a:t>learning</a:t>
            </a:r>
            <a:endParaRPr lang="es-ES" b="1" dirty="0"/>
          </a:p>
          <a:p>
            <a:r>
              <a:rPr lang="es-ES" dirty="0"/>
              <a:t>Sin ellos no sería posible el Big Data</a:t>
            </a:r>
            <a:endParaRPr lang="es-ES" b="1" dirty="0"/>
          </a:p>
          <a:p>
            <a:r>
              <a:rPr lang="es-ES" b="1" dirty="0"/>
              <a:t>Inferencia estadística: </a:t>
            </a:r>
            <a:r>
              <a:rPr lang="es-ES" b="0" dirty="0"/>
              <a:t>Estimar parámetros de un modelo a partir de datos</a:t>
            </a:r>
          </a:p>
          <a:p>
            <a:r>
              <a:rPr lang="es-ES" b="1" dirty="0"/>
              <a:t>Estadística no paramétrica: </a:t>
            </a:r>
            <a:r>
              <a:rPr lang="es-ES" b="0" dirty="0"/>
              <a:t>Prescindir del modelo. Dejar que los datos hablen </a:t>
            </a:r>
          </a:p>
          <a:p>
            <a:r>
              <a:rPr lang="es-ES" b="1" dirty="0"/>
              <a:t>Estadística bayesiana </a:t>
            </a:r>
            <a:r>
              <a:rPr lang="es-ES" b="0" dirty="0"/>
              <a:t>(carteras Black </a:t>
            </a:r>
            <a:r>
              <a:rPr lang="es-ES" b="0" dirty="0" err="1"/>
              <a:t>Litterman</a:t>
            </a:r>
            <a:r>
              <a:rPr lang="es-ES" b="0" dirty="0"/>
              <a:t>). La probabilidad es subjetivo y depende del grado de información poseída</a:t>
            </a:r>
          </a:p>
          <a:p>
            <a:r>
              <a:rPr lang="es-ES" b="1" dirty="0"/>
              <a:t>Big Data: Obtención de información intuitiva pasando por alto los contrastes</a:t>
            </a:r>
          </a:p>
          <a:p>
            <a:r>
              <a:rPr lang="es-ES" b="1" dirty="0"/>
              <a:t>Inteligencia Artificial: </a:t>
            </a:r>
            <a:r>
              <a:rPr lang="es-ES" sz="1200" dirty="0"/>
              <a:t>Algoritmos genéticos, Redes neuronales artificiales </a:t>
            </a:r>
          </a:p>
          <a:p>
            <a:r>
              <a:rPr lang="es-ES" sz="1200" b="1" dirty="0"/>
              <a:t>"Machine </a:t>
            </a:r>
            <a:r>
              <a:rPr lang="es-ES" sz="1200" b="1" dirty="0" err="1"/>
              <a:t>Learning</a:t>
            </a:r>
            <a:r>
              <a:rPr lang="es-ES" sz="1200" b="1" dirty="0"/>
              <a:t>”: </a:t>
            </a:r>
            <a:r>
              <a:rPr lang="es-ES" dirty="0"/>
              <a:t>técnicas que permitan aprender a las computadoras</a:t>
            </a:r>
            <a:endParaRPr lang="es-ES" sz="1200" b="1" dirty="0"/>
          </a:p>
          <a:p>
            <a:r>
              <a:rPr lang="es-ES" b="1" dirty="0"/>
              <a:t> Deep </a:t>
            </a:r>
            <a:r>
              <a:rPr lang="es-ES" b="1" dirty="0" err="1"/>
              <a:t>learning</a:t>
            </a:r>
            <a:r>
              <a:rPr lang="es-ES" b="1" dirty="0"/>
              <a:t>: </a:t>
            </a:r>
            <a:r>
              <a:rPr lang="es-ES" b="0" dirty="0"/>
              <a:t>aprendizaje por ensayo error para entrenar un sistema. Por ejemplo, </a:t>
            </a:r>
            <a:r>
              <a:rPr lang="es-ES" b="1" dirty="0"/>
              <a:t>aprender a jugar al ajedrez enseñando al sistema millones de partidas</a:t>
            </a:r>
            <a:r>
              <a:rPr lang="es-ES" b="0" dirty="0"/>
              <a:t>, sin enseñarle las reglas de juego. Se basan en redes neuronales con miles de neuronas y capas ocultas. Estos algoritmos superan a los seres humanos en clasificación de imágenes, ajedrez o juego GO de estrategias. Base de </a:t>
            </a:r>
            <a:r>
              <a:rPr lang="es-ES" b="1" dirty="0"/>
              <a:t>vehículos sin conductor o reconocimiento de la voz</a:t>
            </a:r>
          </a:p>
        </p:txBody>
      </p:sp>
      <p:sp>
        <p:nvSpPr>
          <p:cNvPr id="4" name="Marcador de número de diapositiva 3"/>
          <p:cNvSpPr>
            <a:spLocks noGrp="1"/>
          </p:cNvSpPr>
          <p:nvPr>
            <p:ph type="sldNum" sz="quarter" idx="10"/>
          </p:nvPr>
        </p:nvSpPr>
        <p:spPr/>
        <p:txBody>
          <a:bodyPr/>
          <a:lstStyle/>
          <a:p>
            <a:fld id="{4311C794-9A0D-4A6F-8D36-D7683667657D}" type="slidenum">
              <a:rPr lang="es-ES" smtClean="0"/>
              <a:t>6</a:t>
            </a:fld>
            <a:endParaRPr lang="es-ES"/>
          </a:p>
        </p:txBody>
      </p:sp>
    </p:spTree>
    <p:extLst>
      <p:ext uri="{BB962C8B-B14F-4D97-AF65-F5344CB8AC3E}">
        <p14:creationId xmlns:p14="http://schemas.microsoft.com/office/powerpoint/2010/main" val="1004737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Los </a:t>
            </a:r>
            <a:r>
              <a:rPr lang="en-US" dirty="0" err="1"/>
              <a:t>modelos</a:t>
            </a:r>
            <a:r>
              <a:rPr lang="en-US" dirty="0"/>
              <a:t> </a:t>
            </a:r>
            <a:r>
              <a:rPr lang="en-US" dirty="0" err="1"/>
              <a:t>econométricos</a:t>
            </a:r>
            <a:r>
              <a:rPr lang="en-US" dirty="0"/>
              <a:t> </a:t>
            </a:r>
            <a:r>
              <a:rPr lang="en-US" dirty="0" err="1"/>
              <a:t>tradicionales</a:t>
            </a:r>
            <a:r>
              <a:rPr lang="en-US" dirty="0"/>
              <a:t> se </a:t>
            </a:r>
            <a:r>
              <a:rPr lang="en-US" dirty="0" err="1"/>
              <a:t>basan</a:t>
            </a:r>
            <a:r>
              <a:rPr lang="en-US" dirty="0"/>
              <a:t> </a:t>
            </a:r>
            <a:r>
              <a:rPr lang="en-US" dirty="0" err="1"/>
              <a:t>en</a:t>
            </a:r>
            <a:r>
              <a:rPr lang="en-US" dirty="0"/>
              <a:t> </a:t>
            </a:r>
            <a:r>
              <a:rPr lang="en-US" dirty="0" err="1"/>
              <a:t>ajustar</a:t>
            </a:r>
            <a:r>
              <a:rPr lang="en-US" dirty="0"/>
              <a:t> los </a:t>
            </a:r>
            <a:r>
              <a:rPr lang="en-US" dirty="0" err="1"/>
              <a:t>datos</a:t>
            </a:r>
            <a:r>
              <a:rPr lang="en-US" dirty="0"/>
              <a:t> a una </a:t>
            </a:r>
            <a:r>
              <a:rPr lang="en-US" dirty="0" err="1"/>
              <a:t>relación</a:t>
            </a:r>
            <a:r>
              <a:rPr lang="en-US" dirty="0"/>
              <a:t> </a:t>
            </a:r>
            <a:r>
              <a:rPr lang="en-US" dirty="0" err="1"/>
              <a:t>predeterminada</a:t>
            </a:r>
            <a:r>
              <a:rPr lang="en-US" dirty="0"/>
              <a:t> entre las variables input y output. </a:t>
            </a:r>
            <a:r>
              <a:rPr lang="en-US" dirty="0" err="1"/>
              <a:t>Asumen</a:t>
            </a:r>
            <a:r>
              <a:rPr lang="en-US" dirty="0"/>
              <a:t> la </a:t>
            </a:r>
            <a:r>
              <a:rPr lang="en-US" dirty="0" err="1"/>
              <a:t>existencia</a:t>
            </a:r>
            <a:r>
              <a:rPr lang="en-US" dirty="0"/>
              <a:t> de un </a:t>
            </a:r>
            <a:r>
              <a:rPr lang="en-US" dirty="0" err="1"/>
              <a:t>proceso</a:t>
            </a:r>
            <a:r>
              <a:rPr lang="en-US" dirty="0"/>
              <a:t> </a:t>
            </a:r>
            <a:r>
              <a:rPr lang="en-US" dirty="0" err="1"/>
              <a:t>estoscático</a:t>
            </a:r>
            <a:r>
              <a:rPr lang="en-US" dirty="0"/>
              <a:t> </a:t>
            </a:r>
            <a:r>
              <a:rPr lang="en-US" dirty="0" err="1"/>
              <a:t>subyacente</a:t>
            </a:r>
            <a:r>
              <a:rPr lang="en-US" dirty="0"/>
              <a:t> que es la </a:t>
            </a:r>
            <a:r>
              <a:rPr lang="en-US" dirty="0" err="1"/>
              <a:t>verdadera</a:t>
            </a:r>
            <a:r>
              <a:rPr lang="en-US" dirty="0"/>
              <a:t> </a:t>
            </a:r>
            <a:r>
              <a:rPr lang="en-US" dirty="0" err="1"/>
              <a:t>relación</a:t>
            </a:r>
            <a:r>
              <a:rPr lang="en-US" dirty="0"/>
              <a:t> entre las variables </a:t>
            </a:r>
            <a:r>
              <a:rPr lang="en-US" dirty="0" err="1"/>
              <a:t>en</a:t>
            </a:r>
            <a:r>
              <a:rPr lang="en-US" dirty="0"/>
              <a:t> </a:t>
            </a:r>
            <a:r>
              <a:rPr lang="en-US" dirty="0" err="1"/>
              <a:t>cuestión</a:t>
            </a:r>
            <a:r>
              <a:rPr lang="en-US" dirty="0"/>
              <a:t>. Lo </a:t>
            </a:r>
            <a:r>
              <a:rPr lang="en-US" dirty="0" err="1"/>
              <a:t>esencial</a:t>
            </a:r>
            <a:r>
              <a:rPr lang="en-US" dirty="0"/>
              <a:t> del </a:t>
            </a:r>
            <a:r>
              <a:rPr lang="en-US" dirty="0" err="1"/>
              <a:t>modelo</a:t>
            </a:r>
            <a:r>
              <a:rPr lang="en-US" dirty="0"/>
              <a:t> </a:t>
            </a:r>
            <a:r>
              <a:rPr lang="en-US" dirty="0" err="1"/>
              <a:t>será</a:t>
            </a:r>
            <a:r>
              <a:rPr lang="en-US" dirty="0"/>
              <a:t> </a:t>
            </a:r>
            <a:r>
              <a:rPr lang="en-US" dirty="0" err="1"/>
              <a:t>su</a:t>
            </a:r>
            <a:r>
              <a:rPr lang="en-US" dirty="0"/>
              <a:t> </a:t>
            </a:r>
            <a:r>
              <a:rPr lang="en-US" dirty="0" err="1"/>
              <a:t>especificación</a:t>
            </a:r>
            <a:r>
              <a:rPr lang="en-US" dirty="0"/>
              <a:t> que se </a:t>
            </a:r>
            <a:r>
              <a:rPr lang="en-US" dirty="0" err="1"/>
              <a:t>impone</a:t>
            </a:r>
            <a:r>
              <a:rPr lang="en-US" dirty="0"/>
              <a:t> a los </a:t>
            </a:r>
            <a:r>
              <a:rPr lang="en-US" dirty="0" err="1"/>
              <a:t>datos</a:t>
            </a:r>
            <a:r>
              <a:rPr lang="en-US" dirty="0"/>
              <a:t> </a:t>
            </a:r>
            <a:r>
              <a:rPr lang="en-US" dirty="0" err="1"/>
              <a:t>existentes</a:t>
            </a:r>
            <a:r>
              <a:rPr lang="en-US" dirty="0"/>
              <a:t>.</a:t>
            </a:r>
          </a:p>
          <a:p>
            <a:r>
              <a:rPr lang="en-US" dirty="0"/>
              <a:t>Los </a:t>
            </a:r>
            <a:r>
              <a:rPr lang="en-US" dirty="0" err="1"/>
              <a:t>algoritmos</a:t>
            </a:r>
            <a:r>
              <a:rPr lang="en-US" dirty="0"/>
              <a:t> de machine learning no </a:t>
            </a:r>
            <a:r>
              <a:rPr lang="en-US" dirty="0" err="1"/>
              <a:t>hacen</a:t>
            </a:r>
            <a:r>
              <a:rPr lang="en-US" dirty="0"/>
              <a:t> </a:t>
            </a:r>
            <a:r>
              <a:rPr lang="en-US" dirty="0" err="1"/>
              <a:t>ninguna</a:t>
            </a:r>
            <a:r>
              <a:rPr lang="en-US" dirty="0"/>
              <a:t> </a:t>
            </a:r>
            <a:r>
              <a:rPr lang="en-US" dirty="0" err="1"/>
              <a:t>suposición</a:t>
            </a:r>
            <a:r>
              <a:rPr lang="en-US" dirty="0"/>
              <a:t> </a:t>
            </a:r>
            <a:r>
              <a:rPr lang="en-US" dirty="0" err="1"/>
              <a:t>sobre</a:t>
            </a:r>
            <a:r>
              <a:rPr lang="en-US" dirty="0"/>
              <a:t> la </a:t>
            </a:r>
            <a:r>
              <a:rPr lang="en-US" dirty="0" err="1"/>
              <a:t>relación</a:t>
            </a:r>
            <a:r>
              <a:rPr lang="en-US" dirty="0"/>
              <a:t> </a:t>
            </a:r>
            <a:r>
              <a:rPr lang="en-US" dirty="0" err="1"/>
              <a:t>subyacente</a:t>
            </a:r>
            <a:r>
              <a:rPr lang="en-US" dirty="0"/>
              <a:t> entre las variables input y output. </a:t>
            </a:r>
            <a:r>
              <a:rPr lang="en-US" dirty="0" err="1"/>
              <a:t>En</a:t>
            </a:r>
            <a:r>
              <a:rPr lang="en-US" dirty="0"/>
              <a:t> </a:t>
            </a:r>
            <a:r>
              <a:rPr lang="en-US" dirty="0" err="1"/>
              <a:t>su</a:t>
            </a:r>
            <a:r>
              <a:rPr lang="en-US" dirty="0"/>
              <a:t> </a:t>
            </a:r>
            <a:r>
              <a:rPr lang="en-US" dirty="0" err="1"/>
              <a:t>lugar</a:t>
            </a:r>
            <a:r>
              <a:rPr lang="en-US" dirty="0"/>
              <a:t> se </a:t>
            </a:r>
            <a:r>
              <a:rPr lang="en-US" dirty="0" err="1"/>
              <a:t>basan</a:t>
            </a:r>
            <a:r>
              <a:rPr lang="en-US" dirty="0"/>
              <a:t> </a:t>
            </a:r>
            <a:r>
              <a:rPr lang="en-US" dirty="0" err="1"/>
              <a:t>en</a:t>
            </a:r>
            <a:r>
              <a:rPr lang="en-US" dirty="0"/>
              <a:t> una </a:t>
            </a:r>
            <a:r>
              <a:rPr lang="en-US" dirty="0" err="1"/>
              <a:t>aproximación</a:t>
            </a:r>
            <a:r>
              <a:rPr lang="en-US" dirty="0"/>
              <a:t> </a:t>
            </a:r>
            <a:r>
              <a:rPr lang="en-US" dirty="0" err="1"/>
              <a:t>algorítmica</a:t>
            </a:r>
            <a:r>
              <a:rPr lang="en-US" dirty="0"/>
              <a:t> que </a:t>
            </a:r>
            <a:r>
              <a:rPr lang="en-US" dirty="0" err="1"/>
              <a:t>represente</a:t>
            </a:r>
            <a:r>
              <a:rPr lang="en-US" dirty="0"/>
              <a:t> </a:t>
            </a:r>
            <a:r>
              <a:rPr lang="en-US" dirty="0" err="1"/>
              <a:t>dicha</a:t>
            </a:r>
            <a:r>
              <a:rPr lang="en-US" dirty="0"/>
              <a:t> </a:t>
            </a:r>
            <a:r>
              <a:rPr lang="en-US" dirty="0" err="1"/>
              <a:t>relación</a:t>
            </a:r>
            <a:r>
              <a:rPr lang="en-US" dirty="0"/>
              <a:t>. </a:t>
            </a:r>
            <a:r>
              <a:rPr lang="en-US" dirty="0" err="1"/>
              <a:t>Esta</a:t>
            </a:r>
            <a:r>
              <a:rPr lang="en-US" dirty="0"/>
              <a:t> </a:t>
            </a:r>
            <a:r>
              <a:rPr lang="en-US" dirty="0" err="1"/>
              <a:t>aproximación</a:t>
            </a:r>
            <a:r>
              <a:rPr lang="en-US" dirty="0"/>
              <a:t> ha </a:t>
            </a:r>
            <a:r>
              <a:rPr lang="en-US" dirty="0" err="1"/>
              <a:t>sido</a:t>
            </a:r>
            <a:r>
              <a:rPr lang="en-US" dirty="0"/>
              <a:t> </a:t>
            </a:r>
            <a:r>
              <a:rPr lang="en-US" dirty="0" err="1"/>
              <a:t>ignorada</a:t>
            </a:r>
            <a:r>
              <a:rPr lang="en-US" dirty="0"/>
              <a:t> </a:t>
            </a:r>
            <a:r>
              <a:rPr lang="en-US" dirty="0" err="1"/>
              <a:t>durante</a:t>
            </a:r>
            <a:r>
              <a:rPr lang="en-US" dirty="0"/>
              <a:t> </a:t>
            </a:r>
            <a:r>
              <a:rPr lang="en-US" dirty="0" err="1"/>
              <a:t>mucho</a:t>
            </a:r>
            <a:r>
              <a:rPr lang="en-US" dirty="0"/>
              <a:t> </a:t>
            </a:r>
            <a:r>
              <a:rPr lang="en-US" dirty="0" err="1"/>
              <a:t>tiempo</a:t>
            </a:r>
            <a:r>
              <a:rPr lang="en-US" dirty="0"/>
              <a:t> (Bang, Sen, and </a:t>
            </a:r>
            <a:r>
              <a:rPr lang="en-US" dirty="0" err="1"/>
              <a:t>Basuchoudhary</a:t>
            </a:r>
            <a:r>
              <a:rPr lang="en-US" dirty="0"/>
              <a:t>, 2015).</a:t>
            </a:r>
          </a:p>
          <a:p>
            <a:r>
              <a:rPr lang="en-US" dirty="0"/>
              <a:t>Machine-learning Techniques in Economics: New Tools for Predicting Economic Growth (2017). </a:t>
            </a:r>
            <a:r>
              <a:rPr lang="en-US" dirty="0" err="1"/>
              <a:t>Atin</a:t>
            </a:r>
            <a:r>
              <a:rPr lang="en-US" dirty="0"/>
              <a:t> </a:t>
            </a:r>
            <a:r>
              <a:rPr lang="en-US" dirty="0" err="1"/>
              <a:t>Basuchoudhary</a:t>
            </a:r>
            <a:r>
              <a:rPr lang="en-US" dirty="0"/>
              <a:t>, James T. </a:t>
            </a:r>
            <a:r>
              <a:rPr lang="en-US" dirty="0" err="1"/>
              <a:t>Bang,Tinni</a:t>
            </a:r>
            <a:r>
              <a:rPr lang="en-US" dirty="0"/>
              <a:t> Sen. </a:t>
            </a:r>
            <a:r>
              <a:rPr lang="en-US" dirty="0" err="1"/>
              <a:t>SpringerBriefs</a:t>
            </a:r>
            <a:r>
              <a:rPr lang="en-US" dirty="0"/>
              <a:t> in Economics</a:t>
            </a:r>
          </a:p>
          <a:p>
            <a:r>
              <a:rPr lang="en-US" dirty="0"/>
              <a:t> </a:t>
            </a:r>
          </a:p>
          <a:p>
            <a:r>
              <a:rPr lang="en-US" dirty="0"/>
              <a:t>Machine learning </a:t>
            </a:r>
            <a:r>
              <a:rPr lang="en-US" dirty="0" err="1"/>
              <a:t>tiene</a:t>
            </a:r>
            <a:r>
              <a:rPr lang="en-US" dirty="0"/>
              <a:t> dos </a:t>
            </a:r>
            <a:r>
              <a:rPr lang="en-US" dirty="0" err="1"/>
              <a:t>pasos</a:t>
            </a:r>
            <a:r>
              <a:rPr lang="en-US" dirty="0"/>
              <a:t>:</a:t>
            </a:r>
          </a:p>
          <a:p>
            <a:r>
              <a:rPr lang="en-US" dirty="0" err="1"/>
              <a:t>Método</a:t>
            </a:r>
            <a:r>
              <a:rPr lang="en-US" dirty="0"/>
              <a:t> de </a:t>
            </a:r>
            <a:r>
              <a:rPr lang="en-US" dirty="0" err="1"/>
              <a:t>aprendizaje</a:t>
            </a:r>
            <a:r>
              <a:rPr lang="en-US" dirty="0"/>
              <a:t> </a:t>
            </a:r>
            <a:r>
              <a:rPr lang="en-US" dirty="0" err="1"/>
              <a:t>donde</a:t>
            </a:r>
            <a:r>
              <a:rPr lang="en-US" dirty="0"/>
              <a:t> los </a:t>
            </a:r>
            <a:r>
              <a:rPr lang="en-US" dirty="0" err="1"/>
              <a:t>datos</a:t>
            </a:r>
            <a:r>
              <a:rPr lang="en-US" dirty="0"/>
              <a:t> se </a:t>
            </a:r>
            <a:r>
              <a:rPr lang="en-US" dirty="0" err="1"/>
              <a:t>usan</a:t>
            </a:r>
            <a:r>
              <a:rPr lang="en-US" dirty="0"/>
              <a:t> para determiner el major </a:t>
            </a:r>
            <a:r>
              <a:rPr lang="en-US" dirty="0" err="1"/>
              <a:t>ajuste</a:t>
            </a:r>
            <a:r>
              <a:rPr lang="en-US" dirty="0"/>
              <a:t> entre las variables input</a:t>
            </a:r>
          </a:p>
          <a:p>
            <a:r>
              <a:rPr lang="en-US" dirty="0"/>
              <a:t>Un </a:t>
            </a:r>
            <a:r>
              <a:rPr lang="en-US" dirty="0" err="1"/>
              <a:t>algoritmo</a:t>
            </a:r>
            <a:r>
              <a:rPr lang="en-US" dirty="0"/>
              <a:t> que </a:t>
            </a:r>
            <a:r>
              <a:rPr lang="en-US" dirty="0" err="1"/>
              <a:t>modeliza</a:t>
            </a:r>
            <a:r>
              <a:rPr lang="en-US" dirty="0"/>
              <a:t> la </a:t>
            </a:r>
            <a:r>
              <a:rPr lang="en-US" dirty="0" err="1"/>
              <a:t>relación</a:t>
            </a:r>
            <a:r>
              <a:rPr lang="en-US" dirty="0"/>
              <a:t> entre los inputs y outputs.</a:t>
            </a:r>
          </a:p>
          <a:p>
            <a:r>
              <a:rPr lang="es-ES" dirty="0"/>
              <a:t>Al igual que los modelos estadísticos, el objetivo es entender la estructura de los datos – ajustar distribuciones teóricas a los datos que son bien entendidos. Con </a:t>
            </a:r>
            <a:r>
              <a:rPr lang="es-ES" b="1" dirty="0"/>
              <a:t>modelos estadísticos hay una teoría detrás del modelo</a:t>
            </a:r>
            <a:r>
              <a:rPr lang="es-ES" dirty="0"/>
              <a:t>, pero esto requiere que los datos cumplan también con ciertas suposiciones de rigor. El </a:t>
            </a:r>
            <a:r>
              <a:rPr lang="es-ES" b="1" dirty="0"/>
              <a:t>machine </a:t>
            </a:r>
            <a:r>
              <a:rPr lang="es-ES" b="1" dirty="0" err="1"/>
              <a:t>learning</a:t>
            </a:r>
            <a:r>
              <a:rPr lang="es-ES" b="1" dirty="0"/>
              <a:t> </a:t>
            </a:r>
            <a:r>
              <a:rPr lang="es-ES" dirty="0"/>
              <a:t>se ha desarrollado con base en la posibilidad de usar computadoras para </a:t>
            </a:r>
            <a:r>
              <a:rPr lang="es-ES" b="1" dirty="0"/>
              <a:t>sondear la estructura de los datos, incluso si no tenemos una teoría de qué aspecto tiene la estructura</a:t>
            </a:r>
            <a:r>
              <a:rPr lang="es-ES" dirty="0"/>
              <a:t>. La prueba para un modelo de machine </a:t>
            </a:r>
            <a:r>
              <a:rPr lang="es-ES" dirty="0" err="1"/>
              <a:t>learning</a:t>
            </a:r>
            <a:r>
              <a:rPr lang="es-ES" dirty="0"/>
              <a:t> es un error de validación en nuevos datos, no un contraste de </a:t>
            </a:r>
            <a:r>
              <a:rPr lang="es-ES" dirty="0" err="1"/>
              <a:t>hipótesis</a:t>
            </a:r>
            <a:r>
              <a:rPr lang="es-ES" dirty="0"/>
              <a:t> para rechazar una </a:t>
            </a:r>
            <a:r>
              <a:rPr lang="es-ES" dirty="0" err="1"/>
              <a:t>hipótesis</a:t>
            </a:r>
            <a:r>
              <a:rPr lang="es-ES" dirty="0"/>
              <a:t> nula.</a:t>
            </a:r>
            <a:endParaRPr lang="en-US" dirty="0"/>
          </a:p>
        </p:txBody>
      </p:sp>
      <p:sp>
        <p:nvSpPr>
          <p:cNvPr id="4" name="Marcador de número de diapositiva 3"/>
          <p:cNvSpPr>
            <a:spLocks noGrp="1"/>
          </p:cNvSpPr>
          <p:nvPr>
            <p:ph type="sldNum" sz="quarter" idx="5"/>
          </p:nvPr>
        </p:nvSpPr>
        <p:spPr/>
        <p:txBody>
          <a:bodyPr/>
          <a:lstStyle/>
          <a:p>
            <a:fld id="{4311C794-9A0D-4A6F-8D36-D7683667657D}" type="slidenum">
              <a:rPr lang="es-ES" smtClean="0"/>
              <a:t>7</a:t>
            </a:fld>
            <a:endParaRPr lang="es-ES"/>
          </a:p>
        </p:txBody>
      </p:sp>
    </p:spTree>
    <p:extLst>
      <p:ext uri="{BB962C8B-B14F-4D97-AF65-F5344CB8AC3E}">
        <p14:creationId xmlns:p14="http://schemas.microsoft.com/office/powerpoint/2010/main" val="1433160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Los </a:t>
            </a:r>
            <a:r>
              <a:rPr lang="en-US" dirty="0" err="1"/>
              <a:t>modelos</a:t>
            </a:r>
            <a:r>
              <a:rPr lang="en-US" dirty="0"/>
              <a:t> </a:t>
            </a:r>
            <a:r>
              <a:rPr lang="en-US" dirty="0" err="1"/>
              <a:t>econométricos</a:t>
            </a:r>
            <a:r>
              <a:rPr lang="en-US" dirty="0"/>
              <a:t> </a:t>
            </a:r>
            <a:r>
              <a:rPr lang="en-US" dirty="0" err="1"/>
              <a:t>tradicionales</a:t>
            </a:r>
            <a:r>
              <a:rPr lang="en-US" dirty="0"/>
              <a:t> se </a:t>
            </a:r>
            <a:r>
              <a:rPr lang="en-US" dirty="0" err="1"/>
              <a:t>basan</a:t>
            </a:r>
            <a:r>
              <a:rPr lang="en-US" dirty="0"/>
              <a:t> </a:t>
            </a:r>
            <a:r>
              <a:rPr lang="en-US" dirty="0" err="1"/>
              <a:t>en</a:t>
            </a:r>
            <a:r>
              <a:rPr lang="en-US" dirty="0"/>
              <a:t> </a:t>
            </a:r>
            <a:r>
              <a:rPr lang="en-US" dirty="0" err="1"/>
              <a:t>ajustar</a:t>
            </a:r>
            <a:r>
              <a:rPr lang="en-US" dirty="0"/>
              <a:t> los </a:t>
            </a:r>
            <a:r>
              <a:rPr lang="en-US" dirty="0" err="1"/>
              <a:t>datos</a:t>
            </a:r>
            <a:r>
              <a:rPr lang="en-US" dirty="0"/>
              <a:t> a una </a:t>
            </a:r>
            <a:r>
              <a:rPr lang="en-US" dirty="0" err="1"/>
              <a:t>relación</a:t>
            </a:r>
            <a:r>
              <a:rPr lang="en-US" dirty="0"/>
              <a:t> </a:t>
            </a:r>
            <a:r>
              <a:rPr lang="en-US" dirty="0" err="1"/>
              <a:t>predeterminada</a:t>
            </a:r>
            <a:r>
              <a:rPr lang="en-US" dirty="0"/>
              <a:t> entre las variables input y output. </a:t>
            </a:r>
            <a:r>
              <a:rPr lang="en-US" dirty="0" err="1"/>
              <a:t>Asumen</a:t>
            </a:r>
            <a:r>
              <a:rPr lang="en-US" dirty="0"/>
              <a:t> la </a:t>
            </a:r>
            <a:r>
              <a:rPr lang="en-US" dirty="0" err="1"/>
              <a:t>existencia</a:t>
            </a:r>
            <a:r>
              <a:rPr lang="en-US" dirty="0"/>
              <a:t> de un </a:t>
            </a:r>
            <a:r>
              <a:rPr lang="en-US" dirty="0" err="1"/>
              <a:t>proceso</a:t>
            </a:r>
            <a:r>
              <a:rPr lang="en-US" dirty="0"/>
              <a:t> </a:t>
            </a:r>
            <a:r>
              <a:rPr lang="en-US" dirty="0" err="1"/>
              <a:t>estoscático</a:t>
            </a:r>
            <a:r>
              <a:rPr lang="en-US" dirty="0"/>
              <a:t> </a:t>
            </a:r>
            <a:r>
              <a:rPr lang="en-US" dirty="0" err="1"/>
              <a:t>subyacente</a:t>
            </a:r>
            <a:r>
              <a:rPr lang="en-US" dirty="0"/>
              <a:t> que es la </a:t>
            </a:r>
            <a:r>
              <a:rPr lang="en-US" dirty="0" err="1"/>
              <a:t>verdadera</a:t>
            </a:r>
            <a:r>
              <a:rPr lang="en-US" dirty="0"/>
              <a:t> </a:t>
            </a:r>
            <a:r>
              <a:rPr lang="en-US" dirty="0" err="1"/>
              <a:t>relación</a:t>
            </a:r>
            <a:r>
              <a:rPr lang="en-US" dirty="0"/>
              <a:t> entre las variables </a:t>
            </a:r>
            <a:r>
              <a:rPr lang="en-US" dirty="0" err="1"/>
              <a:t>en</a:t>
            </a:r>
            <a:r>
              <a:rPr lang="en-US" dirty="0"/>
              <a:t> </a:t>
            </a:r>
            <a:r>
              <a:rPr lang="en-US" dirty="0" err="1"/>
              <a:t>cuestión</a:t>
            </a:r>
            <a:r>
              <a:rPr lang="en-US" dirty="0"/>
              <a:t>. Lo </a:t>
            </a:r>
            <a:r>
              <a:rPr lang="en-US" dirty="0" err="1"/>
              <a:t>esencial</a:t>
            </a:r>
            <a:r>
              <a:rPr lang="en-US" dirty="0"/>
              <a:t> del </a:t>
            </a:r>
            <a:r>
              <a:rPr lang="en-US" dirty="0" err="1"/>
              <a:t>modelo</a:t>
            </a:r>
            <a:r>
              <a:rPr lang="en-US" dirty="0"/>
              <a:t> </a:t>
            </a:r>
            <a:r>
              <a:rPr lang="en-US" dirty="0" err="1"/>
              <a:t>será</a:t>
            </a:r>
            <a:r>
              <a:rPr lang="en-US" dirty="0"/>
              <a:t> </a:t>
            </a:r>
            <a:r>
              <a:rPr lang="en-US" dirty="0" err="1"/>
              <a:t>su</a:t>
            </a:r>
            <a:r>
              <a:rPr lang="en-US" dirty="0"/>
              <a:t> </a:t>
            </a:r>
            <a:r>
              <a:rPr lang="en-US" dirty="0" err="1"/>
              <a:t>especificación</a:t>
            </a:r>
            <a:r>
              <a:rPr lang="en-US" dirty="0"/>
              <a:t> que se </a:t>
            </a:r>
            <a:r>
              <a:rPr lang="en-US" dirty="0" err="1"/>
              <a:t>impone</a:t>
            </a:r>
            <a:r>
              <a:rPr lang="en-US" dirty="0"/>
              <a:t> a los </a:t>
            </a:r>
            <a:r>
              <a:rPr lang="en-US" dirty="0" err="1"/>
              <a:t>datos</a:t>
            </a:r>
            <a:r>
              <a:rPr lang="en-US" dirty="0"/>
              <a:t> </a:t>
            </a:r>
            <a:r>
              <a:rPr lang="en-US" dirty="0" err="1"/>
              <a:t>existentes</a:t>
            </a:r>
            <a:r>
              <a:rPr lang="en-US" dirty="0"/>
              <a:t>.</a:t>
            </a:r>
          </a:p>
          <a:p>
            <a:r>
              <a:rPr lang="en-US" dirty="0"/>
              <a:t>Los </a:t>
            </a:r>
            <a:r>
              <a:rPr lang="en-US" dirty="0" err="1"/>
              <a:t>algoritmos</a:t>
            </a:r>
            <a:r>
              <a:rPr lang="en-US" dirty="0"/>
              <a:t> de machine learning no </a:t>
            </a:r>
            <a:r>
              <a:rPr lang="en-US" dirty="0" err="1"/>
              <a:t>hacen</a:t>
            </a:r>
            <a:r>
              <a:rPr lang="en-US" dirty="0"/>
              <a:t> </a:t>
            </a:r>
            <a:r>
              <a:rPr lang="en-US" dirty="0" err="1"/>
              <a:t>ninguna</a:t>
            </a:r>
            <a:r>
              <a:rPr lang="en-US" dirty="0"/>
              <a:t> </a:t>
            </a:r>
            <a:r>
              <a:rPr lang="en-US" dirty="0" err="1"/>
              <a:t>suposición</a:t>
            </a:r>
            <a:r>
              <a:rPr lang="en-US" dirty="0"/>
              <a:t> </a:t>
            </a:r>
            <a:r>
              <a:rPr lang="en-US" dirty="0" err="1"/>
              <a:t>sobre</a:t>
            </a:r>
            <a:r>
              <a:rPr lang="en-US" dirty="0"/>
              <a:t> la </a:t>
            </a:r>
            <a:r>
              <a:rPr lang="en-US" dirty="0" err="1"/>
              <a:t>relación</a:t>
            </a:r>
            <a:r>
              <a:rPr lang="en-US" dirty="0"/>
              <a:t> </a:t>
            </a:r>
            <a:r>
              <a:rPr lang="en-US" dirty="0" err="1"/>
              <a:t>subyacente</a:t>
            </a:r>
            <a:r>
              <a:rPr lang="en-US" dirty="0"/>
              <a:t> entre las variables input y output. </a:t>
            </a:r>
            <a:r>
              <a:rPr lang="en-US" dirty="0" err="1"/>
              <a:t>En</a:t>
            </a:r>
            <a:r>
              <a:rPr lang="en-US" dirty="0"/>
              <a:t> </a:t>
            </a:r>
            <a:r>
              <a:rPr lang="en-US" dirty="0" err="1"/>
              <a:t>su</a:t>
            </a:r>
            <a:r>
              <a:rPr lang="en-US" dirty="0"/>
              <a:t> </a:t>
            </a:r>
            <a:r>
              <a:rPr lang="en-US" dirty="0" err="1"/>
              <a:t>lugar</a:t>
            </a:r>
            <a:r>
              <a:rPr lang="en-US" dirty="0"/>
              <a:t> se </a:t>
            </a:r>
            <a:r>
              <a:rPr lang="en-US" dirty="0" err="1"/>
              <a:t>basan</a:t>
            </a:r>
            <a:r>
              <a:rPr lang="en-US" dirty="0"/>
              <a:t> </a:t>
            </a:r>
            <a:r>
              <a:rPr lang="en-US" dirty="0" err="1"/>
              <a:t>en</a:t>
            </a:r>
            <a:r>
              <a:rPr lang="en-US" dirty="0"/>
              <a:t> una </a:t>
            </a:r>
            <a:r>
              <a:rPr lang="en-US" dirty="0" err="1"/>
              <a:t>aproximación</a:t>
            </a:r>
            <a:r>
              <a:rPr lang="en-US" dirty="0"/>
              <a:t> </a:t>
            </a:r>
            <a:r>
              <a:rPr lang="en-US" dirty="0" err="1"/>
              <a:t>algorítmica</a:t>
            </a:r>
            <a:r>
              <a:rPr lang="en-US" dirty="0"/>
              <a:t> que </a:t>
            </a:r>
            <a:r>
              <a:rPr lang="en-US" dirty="0" err="1"/>
              <a:t>represente</a:t>
            </a:r>
            <a:r>
              <a:rPr lang="en-US" dirty="0"/>
              <a:t> </a:t>
            </a:r>
            <a:r>
              <a:rPr lang="en-US" dirty="0" err="1"/>
              <a:t>dicha</a:t>
            </a:r>
            <a:r>
              <a:rPr lang="en-US" dirty="0"/>
              <a:t> </a:t>
            </a:r>
            <a:r>
              <a:rPr lang="en-US" dirty="0" err="1"/>
              <a:t>relación</a:t>
            </a:r>
            <a:r>
              <a:rPr lang="en-US" dirty="0"/>
              <a:t>. </a:t>
            </a:r>
            <a:r>
              <a:rPr lang="en-US" dirty="0" err="1"/>
              <a:t>Esta</a:t>
            </a:r>
            <a:r>
              <a:rPr lang="en-US" dirty="0"/>
              <a:t> </a:t>
            </a:r>
            <a:r>
              <a:rPr lang="en-US" dirty="0" err="1"/>
              <a:t>aproximación</a:t>
            </a:r>
            <a:r>
              <a:rPr lang="en-US" dirty="0"/>
              <a:t> ha </a:t>
            </a:r>
            <a:r>
              <a:rPr lang="en-US" dirty="0" err="1"/>
              <a:t>sido</a:t>
            </a:r>
            <a:r>
              <a:rPr lang="en-US" dirty="0"/>
              <a:t> </a:t>
            </a:r>
            <a:r>
              <a:rPr lang="en-US" dirty="0" err="1"/>
              <a:t>ignorada</a:t>
            </a:r>
            <a:r>
              <a:rPr lang="en-US" dirty="0"/>
              <a:t> </a:t>
            </a:r>
            <a:r>
              <a:rPr lang="en-US" dirty="0" err="1"/>
              <a:t>durante</a:t>
            </a:r>
            <a:r>
              <a:rPr lang="en-US" dirty="0"/>
              <a:t> </a:t>
            </a:r>
            <a:r>
              <a:rPr lang="en-US" dirty="0" err="1"/>
              <a:t>mucho</a:t>
            </a:r>
            <a:r>
              <a:rPr lang="en-US" dirty="0"/>
              <a:t> </a:t>
            </a:r>
            <a:r>
              <a:rPr lang="en-US" dirty="0" err="1"/>
              <a:t>tiempo</a:t>
            </a:r>
            <a:r>
              <a:rPr lang="en-US" dirty="0"/>
              <a:t> (Bang, Sen, and </a:t>
            </a:r>
            <a:r>
              <a:rPr lang="en-US" dirty="0" err="1"/>
              <a:t>Basuchoudhary</a:t>
            </a:r>
            <a:r>
              <a:rPr lang="en-US" dirty="0"/>
              <a:t>, 2015).</a:t>
            </a:r>
          </a:p>
          <a:p>
            <a:r>
              <a:rPr lang="en-US" dirty="0"/>
              <a:t>Machine-learning Techniques in Economics: New Tools for Predicting Economic Growth (2017). </a:t>
            </a:r>
            <a:r>
              <a:rPr lang="en-US" dirty="0" err="1"/>
              <a:t>Atin</a:t>
            </a:r>
            <a:r>
              <a:rPr lang="en-US" dirty="0"/>
              <a:t> </a:t>
            </a:r>
            <a:r>
              <a:rPr lang="en-US" dirty="0" err="1"/>
              <a:t>Basuchoudhary</a:t>
            </a:r>
            <a:r>
              <a:rPr lang="en-US" dirty="0"/>
              <a:t>, James T. </a:t>
            </a:r>
            <a:r>
              <a:rPr lang="en-US" dirty="0" err="1"/>
              <a:t>Bang,Tinni</a:t>
            </a:r>
            <a:r>
              <a:rPr lang="en-US" dirty="0"/>
              <a:t> Sen. </a:t>
            </a:r>
            <a:r>
              <a:rPr lang="en-US" dirty="0" err="1"/>
              <a:t>SpringerBriefs</a:t>
            </a:r>
            <a:r>
              <a:rPr lang="en-US" dirty="0"/>
              <a:t> in Economics</a:t>
            </a:r>
          </a:p>
          <a:p>
            <a:r>
              <a:rPr lang="en-US" dirty="0"/>
              <a:t> </a:t>
            </a:r>
          </a:p>
          <a:p>
            <a:r>
              <a:rPr lang="en-US" dirty="0"/>
              <a:t>Machine learning </a:t>
            </a:r>
            <a:r>
              <a:rPr lang="en-US" dirty="0" err="1"/>
              <a:t>tiene</a:t>
            </a:r>
            <a:r>
              <a:rPr lang="en-US" dirty="0"/>
              <a:t> dos </a:t>
            </a:r>
            <a:r>
              <a:rPr lang="en-US" dirty="0" err="1"/>
              <a:t>pasos</a:t>
            </a:r>
            <a:r>
              <a:rPr lang="en-US" dirty="0"/>
              <a:t>:</a:t>
            </a:r>
          </a:p>
          <a:p>
            <a:r>
              <a:rPr lang="en-US" dirty="0" err="1"/>
              <a:t>Método</a:t>
            </a:r>
            <a:r>
              <a:rPr lang="en-US" dirty="0"/>
              <a:t> de </a:t>
            </a:r>
            <a:r>
              <a:rPr lang="en-US" dirty="0" err="1"/>
              <a:t>aprendizaje</a:t>
            </a:r>
            <a:r>
              <a:rPr lang="en-US" dirty="0"/>
              <a:t> </a:t>
            </a:r>
            <a:r>
              <a:rPr lang="en-US" dirty="0" err="1"/>
              <a:t>donde</a:t>
            </a:r>
            <a:r>
              <a:rPr lang="en-US" dirty="0"/>
              <a:t> los </a:t>
            </a:r>
            <a:r>
              <a:rPr lang="en-US" dirty="0" err="1"/>
              <a:t>datos</a:t>
            </a:r>
            <a:r>
              <a:rPr lang="en-US" dirty="0"/>
              <a:t> se </a:t>
            </a:r>
            <a:r>
              <a:rPr lang="en-US" dirty="0" err="1"/>
              <a:t>usan</a:t>
            </a:r>
            <a:r>
              <a:rPr lang="en-US" dirty="0"/>
              <a:t> para determiner el major </a:t>
            </a:r>
            <a:r>
              <a:rPr lang="en-US" dirty="0" err="1"/>
              <a:t>ajuste</a:t>
            </a:r>
            <a:r>
              <a:rPr lang="en-US" dirty="0"/>
              <a:t> entre las variables input</a:t>
            </a:r>
          </a:p>
          <a:p>
            <a:r>
              <a:rPr lang="en-US" dirty="0"/>
              <a:t>Un </a:t>
            </a:r>
            <a:r>
              <a:rPr lang="en-US" dirty="0" err="1"/>
              <a:t>algoritmo</a:t>
            </a:r>
            <a:r>
              <a:rPr lang="en-US" dirty="0"/>
              <a:t> que </a:t>
            </a:r>
            <a:r>
              <a:rPr lang="en-US" dirty="0" err="1"/>
              <a:t>modeliza</a:t>
            </a:r>
            <a:r>
              <a:rPr lang="en-US" dirty="0"/>
              <a:t> la </a:t>
            </a:r>
            <a:r>
              <a:rPr lang="en-US" dirty="0" err="1"/>
              <a:t>relación</a:t>
            </a:r>
            <a:r>
              <a:rPr lang="en-US" dirty="0"/>
              <a:t> entre los inputs y outputs.</a:t>
            </a:r>
          </a:p>
          <a:p>
            <a:r>
              <a:rPr lang="es-ES" dirty="0"/>
              <a:t>Al igual que los modelos estadísticos, el objetivo es entender la estructura de los datos – ajustar distribuciones teóricas a los datos que son bien entendidos. Con </a:t>
            </a:r>
            <a:r>
              <a:rPr lang="es-ES" b="1" dirty="0"/>
              <a:t>modelos estadísticos hay una teoría detrás del modelo</a:t>
            </a:r>
            <a:r>
              <a:rPr lang="es-ES" dirty="0"/>
              <a:t>, pero esto requiere que los datos cumplan también con ciertas suposiciones de rigor. El </a:t>
            </a:r>
            <a:r>
              <a:rPr lang="es-ES" b="1" dirty="0"/>
              <a:t>machine </a:t>
            </a:r>
            <a:r>
              <a:rPr lang="es-ES" b="1" dirty="0" err="1"/>
              <a:t>learning</a:t>
            </a:r>
            <a:r>
              <a:rPr lang="es-ES" b="1" dirty="0"/>
              <a:t> </a:t>
            </a:r>
            <a:r>
              <a:rPr lang="es-ES" dirty="0"/>
              <a:t>se ha desarrollado con base en la posibilidad de usar computadoras para </a:t>
            </a:r>
            <a:r>
              <a:rPr lang="es-ES" b="1" dirty="0"/>
              <a:t>sondear la estructura de los datos, incluso si no tenemos una teoría de qué aspecto tiene la estructura</a:t>
            </a:r>
            <a:r>
              <a:rPr lang="es-ES" dirty="0"/>
              <a:t>. La prueba para un modelo de machine </a:t>
            </a:r>
            <a:r>
              <a:rPr lang="es-ES" dirty="0" err="1"/>
              <a:t>learning</a:t>
            </a:r>
            <a:r>
              <a:rPr lang="es-ES" dirty="0"/>
              <a:t> es un error de validación en nuevos datos, no un contraste de </a:t>
            </a:r>
            <a:r>
              <a:rPr lang="es-ES" dirty="0" err="1"/>
              <a:t>hipótesis</a:t>
            </a:r>
            <a:r>
              <a:rPr lang="es-ES" dirty="0"/>
              <a:t> para rechazar una </a:t>
            </a:r>
            <a:r>
              <a:rPr lang="es-ES" dirty="0" err="1"/>
              <a:t>hipótesis</a:t>
            </a:r>
            <a:r>
              <a:rPr lang="es-ES" dirty="0"/>
              <a:t> nula.</a:t>
            </a:r>
            <a:endParaRPr lang="en-US" dirty="0"/>
          </a:p>
        </p:txBody>
      </p:sp>
      <p:sp>
        <p:nvSpPr>
          <p:cNvPr id="4" name="Marcador de número de diapositiva 3"/>
          <p:cNvSpPr>
            <a:spLocks noGrp="1"/>
          </p:cNvSpPr>
          <p:nvPr>
            <p:ph type="sldNum" sz="quarter" idx="5"/>
          </p:nvPr>
        </p:nvSpPr>
        <p:spPr/>
        <p:txBody>
          <a:bodyPr/>
          <a:lstStyle/>
          <a:p>
            <a:fld id="{4311C794-9A0D-4A6F-8D36-D7683667657D}" type="slidenum">
              <a:rPr lang="es-ES" smtClean="0"/>
              <a:t>8</a:t>
            </a:fld>
            <a:endParaRPr lang="es-ES"/>
          </a:p>
        </p:txBody>
      </p:sp>
    </p:spTree>
    <p:extLst>
      <p:ext uri="{BB962C8B-B14F-4D97-AF65-F5344CB8AC3E}">
        <p14:creationId xmlns:p14="http://schemas.microsoft.com/office/powerpoint/2010/main" val="2948181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YouTube: </a:t>
            </a:r>
            <a:r>
              <a:rPr lang="es-ES" dirty="0" err="1"/>
              <a:t>ligdi</a:t>
            </a:r>
            <a:r>
              <a:rPr lang="es-ES" dirty="0"/>
              <a:t> </a:t>
            </a:r>
            <a:r>
              <a:rPr lang="es-ES" dirty="0" err="1"/>
              <a:t>gonzalez</a:t>
            </a:r>
            <a:endParaRPr lang="es-ES" dirty="0"/>
          </a:p>
          <a:p>
            <a:r>
              <a:rPr lang="es-ES" dirty="0"/>
              <a:t>https://www.youtube.com/channel/UCLJV54sFqPiH4MYcJKvGesgUDEMY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TENSOR FLOW: software de código abierto Google para redes neuronales</a:t>
            </a:r>
          </a:p>
          <a:p>
            <a:endParaRPr lang="es-ES" dirty="0"/>
          </a:p>
        </p:txBody>
      </p:sp>
      <p:sp>
        <p:nvSpPr>
          <p:cNvPr id="4" name="Marcador de número de diapositiva 3"/>
          <p:cNvSpPr>
            <a:spLocks noGrp="1"/>
          </p:cNvSpPr>
          <p:nvPr>
            <p:ph type="sldNum" sz="quarter" idx="5"/>
          </p:nvPr>
        </p:nvSpPr>
        <p:spPr/>
        <p:txBody>
          <a:bodyPr/>
          <a:lstStyle/>
          <a:p>
            <a:fld id="{4311C794-9A0D-4A6F-8D36-D7683667657D}" type="slidenum">
              <a:rPr lang="es-ES" smtClean="0"/>
              <a:t>10</a:t>
            </a:fld>
            <a:endParaRPr lang="es-ES"/>
          </a:p>
        </p:txBody>
      </p:sp>
    </p:spTree>
    <p:extLst>
      <p:ext uri="{BB962C8B-B14F-4D97-AF65-F5344CB8AC3E}">
        <p14:creationId xmlns:p14="http://schemas.microsoft.com/office/powerpoint/2010/main" val="793932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r>
              <a:rPr lang="es-ES"/>
              <a:t>Fernando Fernández Rodríguez (ULPGC)</a:t>
            </a:r>
          </a:p>
        </p:txBody>
      </p:sp>
      <p:sp>
        <p:nvSpPr>
          <p:cNvPr id="6" name="5 Marcador de número de diapositiva"/>
          <p:cNvSpPr>
            <a:spLocks noGrp="1"/>
          </p:cNvSpPr>
          <p:nvPr>
            <p:ph type="sldNum" sz="quarter" idx="12"/>
          </p:nvPr>
        </p:nvSpPr>
        <p:spPr/>
        <p:txBody>
          <a:bodyPr/>
          <a:lstStyle/>
          <a:p>
            <a:fld id="{CCB3DA95-6B99-4CF2-991F-2E29FE2BC9C1}" type="slidenum">
              <a:rPr lang="es-ES" smtClean="0"/>
              <a:t>‹Nº›</a:t>
            </a:fld>
            <a:endParaRPr lang="es-ES"/>
          </a:p>
        </p:txBody>
      </p:sp>
    </p:spTree>
    <p:extLst>
      <p:ext uri="{BB962C8B-B14F-4D97-AF65-F5344CB8AC3E}">
        <p14:creationId xmlns:p14="http://schemas.microsoft.com/office/powerpoint/2010/main" val="252022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r>
              <a:rPr lang="es-ES"/>
              <a:t>Fernando Fernández Rodríguez (ULPGC)</a:t>
            </a:r>
          </a:p>
        </p:txBody>
      </p:sp>
      <p:sp>
        <p:nvSpPr>
          <p:cNvPr id="6" name="5 Marcador de número de diapositiva"/>
          <p:cNvSpPr>
            <a:spLocks noGrp="1"/>
          </p:cNvSpPr>
          <p:nvPr>
            <p:ph type="sldNum" sz="quarter" idx="12"/>
          </p:nvPr>
        </p:nvSpPr>
        <p:spPr/>
        <p:txBody>
          <a:bodyPr/>
          <a:lstStyle/>
          <a:p>
            <a:fld id="{CCB3DA95-6B99-4CF2-991F-2E29FE2BC9C1}" type="slidenum">
              <a:rPr lang="es-ES" smtClean="0"/>
              <a:t>‹Nº›</a:t>
            </a:fld>
            <a:endParaRPr lang="es-ES"/>
          </a:p>
        </p:txBody>
      </p:sp>
    </p:spTree>
    <p:extLst>
      <p:ext uri="{BB962C8B-B14F-4D97-AF65-F5344CB8AC3E}">
        <p14:creationId xmlns:p14="http://schemas.microsoft.com/office/powerpoint/2010/main" val="207445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r>
              <a:rPr lang="es-ES"/>
              <a:t>Fernando Fernández Rodríguez (ULPGC)</a:t>
            </a:r>
          </a:p>
        </p:txBody>
      </p:sp>
      <p:sp>
        <p:nvSpPr>
          <p:cNvPr id="6" name="5 Marcador de número de diapositiva"/>
          <p:cNvSpPr>
            <a:spLocks noGrp="1"/>
          </p:cNvSpPr>
          <p:nvPr>
            <p:ph type="sldNum" sz="quarter" idx="12"/>
          </p:nvPr>
        </p:nvSpPr>
        <p:spPr/>
        <p:txBody>
          <a:bodyPr/>
          <a:lstStyle/>
          <a:p>
            <a:fld id="{CCB3DA95-6B99-4CF2-991F-2E29FE2BC9C1}" type="slidenum">
              <a:rPr lang="es-ES" smtClean="0"/>
              <a:t>‹Nº›</a:t>
            </a:fld>
            <a:endParaRPr lang="es-ES"/>
          </a:p>
        </p:txBody>
      </p:sp>
    </p:spTree>
    <p:extLst>
      <p:ext uri="{BB962C8B-B14F-4D97-AF65-F5344CB8AC3E}">
        <p14:creationId xmlns:p14="http://schemas.microsoft.com/office/powerpoint/2010/main" val="2698806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endParaRPr lang="es-ES"/>
          </a:p>
        </p:txBody>
      </p:sp>
      <p:sp>
        <p:nvSpPr>
          <p:cNvPr id="5" name="4 Marcador de pie de página"/>
          <p:cNvSpPr>
            <a:spLocks noGrp="1"/>
          </p:cNvSpPr>
          <p:nvPr>
            <p:ph type="ftr" sz="quarter" idx="11"/>
          </p:nvPr>
        </p:nvSpPr>
        <p:spPr/>
        <p:txBody>
          <a:bodyPr/>
          <a:lstStyle/>
          <a:p>
            <a:r>
              <a:rPr lang="es-ES" dirty="0"/>
              <a:t>Fernando Fernández Rodríguez (ULPGC)</a:t>
            </a:r>
          </a:p>
        </p:txBody>
      </p:sp>
      <p:sp>
        <p:nvSpPr>
          <p:cNvPr id="6" name="5 Marcador de número de diapositiva"/>
          <p:cNvSpPr>
            <a:spLocks noGrp="1"/>
          </p:cNvSpPr>
          <p:nvPr>
            <p:ph type="sldNum" sz="quarter" idx="12"/>
          </p:nvPr>
        </p:nvSpPr>
        <p:spPr/>
        <p:txBody>
          <a:bodyPr/>
          <a:lstStyle/>
          <a:p>
            <a:fld id="{CCB3DA95-6B99-4CF2-991F-2E29FE2BC9C1}" type="slidenum">
              <a:rPr lang="es-ES" smtClean="0"/>
              <a:t>‹Nº›</a:t>
            </a:fld>
            <a:endParaRPr lang="es-ES"/>
          </a:p>
        </p:txBody>
      </p:sp>
    </p:spTree>
    <p:extLst>
      <p:ext uri="{BB962C8B-B14F-4D97-AF65-F5344CB8AC3E}">
        <p14:creationId xmlns:p14="http://schemas.microsoft.com/office/powerpoint/2010/main" val="1596980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7" name="Marcador de fecha 6">
            <a:extLst>
              <a:ext uri="{FF2B5EF4-FFF2-40B4-BE49-F238E27FC236}">
                <a16:creationId xmlns:a16="http://schemas.microsoft.com/office/drawing/2014/main" id="{3C2E894C-28A7-4C62-8984-EBA504970E6F}"/>
              </a:ext>
            </a:extLst>
          </p:cNvPr>
          <p:cNvSpPr>
            <a:spLocks noGrp="1"/>
          </p:cNvSpPr>
          <p:nvPr>
            <p:ph type="dt" sz="half" idx="10"/>
          </p:nvPr>
        </p:nvSpPr>
        <p:spPr/>
        <p:txBody>
          <a:bodyPr/>
          <a:lstStyle/>
          <a:p>
            <a:endParaRPr lang="es-ES"/>
          </a:p>
        </p:txBody>
      </p:sp>
      <p:sp>
        <p:nvSpPr>
          <p:cNvPr id="8" name="Marcador de pie de página 7">
            <a:extLst>
              <a:ext uri="{FF2B5EF4-FFF2-40B4-BE49-F238E27FC236}">
                <a16:creationId xmlns:a16="http://schemas.microsoft.com/office/drawing/2014/main" id="{071B313C-B76C-4C40-B93E-53295D5319D9}"/>
              </a:ext>
            </a:extLst>
          </p:cNvPr>
          <p:cNvSpPr>
            <a:spLocks noGrp="1"/>
          </p:cNvSpPr>
          <p:nvPr>
            <p:ph type="ftr" sz="quarter" idx="11"/>
          </p:nvPr>
        </p:nvSpPr>
        <p:spPr/>
        <p:txBody>
          <a:bodyPr/>
          <a:lstStyle/>
          <a:p>
            <a:r>
              <a:rPr lang="es-ES"/>
              <a:t>Fernando Fernández Rodríguez (ULPGC)</a:t>
            </a:r>
          </a:p>
        </p:txBody>
      </p:sp>
      <p:sp>
        <p:nvSpPr>
          <p:cNvPr id="9" name="Marcador de número de diapositiva 8">
            <a:extLst>
              <a:ext uri="{FF2B5EF4-FFF2-40B4-BE49-F238E27FC236}">
                <a16:creationId xmlns:a16="http://schemas.microsoft.com/office/drawing/2014/main" id="{11BA7ADB-B3B8-443B-BE2D-7644B381F440}"/>
              </a:ext>
            </a:extLst>
          </p:cNvPr>
          <p:cNvSpPr>
            <a:spLocks noGrp="1"/>
          </p:cNvSpPr>
          <p:nvPr>
            <p:ph type="sldNum" sz="quarter" idx="12"/>
          </p:nvPr>
        </p:nvSpPr>
        <p:spPr/>
        <p:txBody>
          <a:bodyPr/>
          <a:lstStyle/>
          <a:p>
            <a:fld id="{CCB3DA95-6B99-4CF2-991F-2E29FE2BC9C1}" type="slidenum">
              <a:rPr lang="es-ES" smtClean="0"/>
              <a:t>‹Nº›</a:t>
            </a:fld>
            <a:endParaRPr lang="es-ES"/>
          </a:p>
        </p:txBody>
      </p:sp>
    </p:spTree>
    <p:extLst>
      <p:ext uri="{BB962C8B-B14F-4D97-AF65-F5344CB8AC3E}">
        <p14:creationId xmlns:p14="http://schemas.microsoft.com/office/powerpoint/2010/main" val="122631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14231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258037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Tree>
    <p:extLst>
      <p:ext uri="{BB962C8B-B14F-4D97-AF65-F5344CB8AC3E}">
        <p14:creationId xmlns:p14="http://schemas.microsoft.com/office/powerpoint/2010/main" val="4105130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8951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endParaRPr lang="es-ES"/>
          </a:p>
        </p:txBody>
      </p:sp>
      <p:sp>
        <p:nvSpPr>
          <p:cNvPr id="6" name="5 Marcador de pie de página"/>
          <p:cNvSpPr>
            <a:spLocks noGrp="1"/>
          </p:cNvSpPr>
          <p:nvPr>
            <p:ph type="ftr" sz="quarter" idx="11"/>
          </p:nvPr>
        </p:nvSpPr>
        <p:spPr/>
        <p:txBody>
          <a:bodyPr/>
          <a:lstStyle/>
          <a:p>
            <a:r>
              <a:rPr lang="es-ES"/>
              <a:t>Fernando Fernández Rodríguez (ULPGC)</a:t>
            </a:r>
          </a:p>
        </p:txBody>
      </p:sp>
      <p:sp>
        <p:nvSpPr>
          <p:cNvPr id="7" name="6 Marcador de número de diapositiva"/>
          <p:cNvSpPr>
            <a:spLocks noGrp="1"/>
          </p:cNvSpPr>
          <p:nvPr>
            <p:ph type="sldNum" sz="quarter" idx="12"/>
          </p:nvPr>
        </p:nvSpPr>
        <p:spPr/>
        <p:txBody>
          <a:bodyPr/>
          <a:lstStyle/>
          <a:p>
            <a:fld id="{CCB3DA95-6B99-4CF2-991F-2E29FE2BC9C1}" type="slidenum">
              <a:rPr lang="es-ES" smtClean="0"/>
              <a:t>‹Nº›</a:t>
            </a:fld>
            <a:endParaRPr lang="es-ES"/>
          </a:p>
        </p:txBody>
      </p:sp>
    </p:spTree>
    <p:extLst>
      <p:ext uri="{BB962C8B-B14F-4D97-AF65-F5344CB8AC3E}">
        <p14:creationId xmlns:p14="http://schemas.microsoft.com/office/powerpoint/2010/main" val="2899142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endParaRPr lang="es-ES"/>
          </a:p>
        </p:txBody>
      </p:sp>
      <p:sp>
        <p:nvSpPr>
          <p:cNvPr id="6" name="5 Marcador de pie de página"/>
          <p:cNvSpPr>
            <a:spLocks noGrp="1"/>
          </p:cNvSpPr>
          <p:nvPr>
            <p:ph type="ftr" sz="quarter" idx="11"/>
          </p:nvPr>
        </p:nvSpPr>
        <p:spPr/>
        <p:txBody>
          <a:bodyPr/>
          <a:lstStyle/>
          <a:p>
            <a:r>
              <a:rPr lang="es-ES"/>
              <a:t>Fernando Fernández Rodríguez (ULPGC)</a:t>
            </a:r>
          </a:p>
        </p:txBody>
      </p:sp>
      <p:sp>
        <p:nvSpPr>
          <p:cNvPr id="7" name="6 Marcador de número de diapositiva"/>
          <p:cNvSpPr>
            <a:spLocks noGrp="1"/>
          </p:cNvSpPr>
          <p:nvPr>
            <p:ph type="sldNum" sz="quarter" idx="12"/>
          </p:nvPr>
        </p:nvSpPr>
        <p:spPr/>
        <p:txBody>
          <a:bodyPr/>
          <a:lstStyle/>
          <a:p>
            <a:fld id="{CCB3DA95-6B99-4CF2-991F-2E29FE2BC9C1}" type="slidenum">
              <a:rPr lang="es-ES" smtClean="0"/>
              <a:t>‹Nº›</a:t>
            </a:fld>
            <a:endParaRPr lang="es-ES"/>
          </a:p>
        </p:txBody>
      </p:sp>
    </p:spTree>
    <p:extLst>
      <p:ext uri="{BB962C8B-B14F-4D97-AF65-F5344CB8AC3E}">
        <p14:creationId xmlns:p14="http://schemas.microsoft.com/office/powerpoint/2010/main" val="1374150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Fernando Fernández Rodríguez (ULPGC)</a:t>
            </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3DA95-6B99-4CF2-991F-2E29FE2BC9C1}" type="slidenum">
              <a:rPr lang="es-ES" smtClean="0"/>
              <a:t>‹Nº›</a:t>
            </a:fld>
            <a:endParaRPr lang="es-ES"/>
          </a:p>
        </p:txBody>
      </p:sp>
    </p:spTree>
    <p:extLst>
      <p:ext uri="{BB962C8B-B14F-4D97-AF65-F5344CB8AC3E}">
        <p14:creationId xmlns:p14="http://schemas.microsoft.com/office/powerpoint/2010/main" val="985374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ernando.fernandez@ulpgc.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mailto:Fjulian.Andrada@ulpgc.es"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8.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3.w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4.wmf"/><Relationship Id="rId4"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7.wmf"/><Relationship Id="rId5" Type="http://schemas.openxmlformats.org/officeDocument/2006/relationships/oleObject" Target="../embeddings/oleObject9.bin"/><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notesSlide" Target="../notesSlides/notesSlide28.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3.wmf"/><Relationship Id="rId5" Type="http://schemas.openxmlformats.org/officeDocument/2006/relationships/oleObject" Target="../embeddings/oleObject10.bin"/><Relationship Id="rId10" Type="http://schemas.openxmlformats.org/officeDocument/2006/relationships/image" Target="../media/image25.wmf"/><Relationship Id="rId4" Type="http://schemas.openxmlformats.org/officeDocument/2006/relationships/image" Target="../media/image39.png"/><Relationship Id="rId9" Type="http://schemas.openxmlformats.org/officeDocument/2006/relationships/oleObject" Target="../embeddings/oleObject12.bin"/></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31.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4.bin"/><Relationship Id="rId5" Type="http://schemas.openxmlformats.org/officeDocument/2006/relationships/image" Target="../media/image29.wmf"/><Relationship Id="rId4" Type="http://schemas.openxmlformats.org/officeDocument/2006/relationships/oleObject" Target="../embeddings/oleObject13.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2.wmf"/><Relationship Id="rId4" Type="http://schemas.openxmlformats.org/officeDocument/2006/relationships/oleObject" Target="../embeddings/oleObject15.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3.wmf"/><Relationship Id="rId4" Type="http://schemas.openxmlformats.org/officeDocument/2006/relationships/oleObject" Target="../embeddings/oleObject16.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4.wmf"/><Relationship Id="rId4" Type="http://schemas.openxmlformats.org/officeDocument/2006/relationships/oleObject" Target="../embeddings/oleObject17.bin"/></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052736"/>
            <a:ext cx="7772400" cy="2833463"/>
          </a:xfrm>
        </p:spPr>
        <p:txBody>
          <a:bodyPr>
            <a:noAutofit/>
          </a:bodyPr>
          <a:lstStyle/>
          <a:p>
            <a:r>
              <a:rPr lang="es-ES" sz="3600" b="1" dirty="0"/>
              <a:t>Primer Workshop en </a:t>
            </a:r>
            <a:br>
              <a:rPr lang="es-ES" sz="3600" b="1" dirty="0"/>
            </a:br>
            <a:r>
              <a:rPr lang="es-ES" sz="3600" b="1" dirty="0"/>
              <a:t>MACHINE LEARNING EN LA MEDICIÓN Y GESTIÓN DE RIESGOS FINANCIEROS</a:t>
            </a:r>
            <a:br>
              <a:rPr lang="es-ES" sz="3600" b="1" dirty="0"/>
            </a:br>
            <a:r>
              <a:rPr lang="es-ES" sz="2800" b="1" dirty="0"/>
              <a:t>ICAE y Departamento de Análisis Económico y Economía Cuantitativa</a:t>
            </a:r>
            <a:br>
              <a:rPr lang="es-ES" sz="2800" b="1" dirty="0"/>
            </a:br>
            <a:r>
              <a:rPr lang="es-ES" sz="2800" b="1" dirty="0"/>
              <a:t>Lun 28– Mar 29 Oct 2019    </a:t>
            </a:r>
          </a:p>
        </p:txBody>
      </p:sp>
      <p:sp>
        <p:nvSpPr>
          <p:cNvPr id="3" name="2 Subtítulo"/>
          <p:cNvSpPr>
            <a:spLocks noGrp="1"/>
          </p:cNvSpPr>
          <p:nvPr>
            <p:ph type="subTitle" idx="1"/>
          </p:nvPr>
        </p:nvSpPr>
        <p:spPr>
          <a:xfrm>
            <a:off x="1371600" y="4227913"/>
            <a:ext cx="6400800" cy="1752600"/>
          </a:xfrm>
        </p:spPr>
        <p:txBody>
          <a:bodyPr>
            <a:normAutofit fontScale="70000" lnSpcReduction="20000"/>
          </a:bodyPr>
          <a:lstStyle/>
          <a:p>
            <a:r>
              <a:rPr lang="es-ES" b="1" dirty="0"/>
              <a:t>Fernando Fernández Rodríguez</a:t>
            </a:r>
          </a:p>
          <a:p>
            <a:r>
              <a:rPr lang="es-ES" b="1" dirty="0">
                <a:hlinkClick r:id="rId3"/>
              </a:rPr>
              <a:t>fernando.fernandez@ulpgc.es</a:t>
            </a:r>
            <a:endParaRPr lang="es-ES" b="1" dirty="0"/>
          </a:p>
          <a:p>
            <a:r>
              <a:rPr lang="es-ES" b="1" dirty="0"/>
              <a:t>Julián Andrada Félix</a:t>
            </a:r>
          </a:p>
          <a:p>
            <a:r>
              <a:rPr lang="es-ES" b="1" dirty="0">
                <a:hlinkClick r:id="rId4"/>
              </a:rPr>
              <a:t>julian.andrada@ulpgc.es</a:t>
            </a:r>
            <a:endParaRPr lang="es-ES" b="1" u="sng" dirty="0"/>
          </a:p>
          <a:p>
            <a:r>
              <a:rPr lang="es-ES" b="1" dirty="0"/>
              <a:t>Universidad de Las Palmas de Gran Canaria</a:t>
            </a:r>
          </a:p>
          <a:p>
            <a:endParaRPr lang="es-ES" b="1" dirty="0"/>
          </a:p>
        </p:txBody>
      </p:sp>
      <p:sp>
        <p:nvSpPr>
          <p:cNvPr id="5" name="Marcador de número de diapositiva 4">
            <a:extLst>
              <a:ext uri="{FF2B5EF4-FFF2-40B4-BE49-F238E27FC236}">
                <a16:creationId xmlns:a16="http://schemas.microsoft.com/office/drawing/2014/main" id="{B2C7A6F3-E685-43C4-86FD-30FE256EBC18}"/>
              </a:ext>
            </a:extLst>
          </p:cNvPr>
          <p:cNvSpPr>
            <a:spLocks noGrp="1"/>
          </p:cNvSpPr>
          <p:nvPr>
            <p:ph type="sldNum" sz="quarter" idx="12"/>
          </p:nvPr>
        </p:nvSpPr>
        <p:spPr/>
        <p:txBody>
          <a:bodyPr/>
          <a:lstStyle/>
          <a:p>
            <a:fld id="{CCB3DA95-6B99-4CF2-991F-2E29FE2BC9C1}" type="slidenum">
              <a:rPr lang="es-ES" smtClean="0"/>
              <a:t>1</a:t>
            </a:fld>
            <a:endParaRPr lang="es-ES"/>
          </a:p>
        </p:txBody>
      </p:sp>
      <p:sp>
        <p:nvSpPr>
          <p:cNvPr id="6" name="Marcador de pie de página 5">
            <a:extLst>
              <a:ext uri="{FF2B5EF4-FFF2-40B4-BE49-F238E27FC236}">
                <a16:creationId xmlns:a16="http://schemas.microsoft.com/office/drawing/2014/main" id="{372B9E53-1E11-4BBF-8AC8-F391ECAE5DE5}"/>
              </a:ext>
            </a:extLst>
          </p:cNvPr>
          <p:cNvSpPr>
            <a:spLocks noGrp="1"/>
          </p:cNvSpPr>
          <p:nvPr>
            <p:ph type="ftr" sz="quarter" idx="11"/>
          </p:nvPr>
        </p:nvSpPr>
        <p:spPr/>
        <p:txBody>
          <a:bodyPr/>
          <a:lstStyle/>
          <a:p>
            <a:r>
              <a:rPr lang="es-ES"/>
              <a:t>Fernando Fernández Rodríguez (ULPGC)</a:t>
            </a:r>
          </a:p>
        </p:txBody>
      </p:sp>
      <p:pic>
        <p:nvPicPr>
          <p:cNvPr id="7" name="Imagen 6">
            <a:extLst>
              <a:ext uri="{FF2B5EF4-FFF2-40B4-BE49-F238E27FC236}">
                <a16:creationId xmlns:a16="http://schemas.microsoft.com/office/drawing/2014/main" id="{09DB0E01-81A5-463E-82C6-067484D2674B}"/>
              </a:ext>
            </a:extLst>
          </p:cNvPr>
          <p:cNvPicPr>
            <a:picLocks noChangeAspect="1"/>
          </p:cNvPicPr>
          <p:nvPr/>
        </p:nvPicPr>
        <p:blipFill>
          <a:blip r:embed="rId5"/>
          <a:stretch>
            <a:fillRect/>
          </a:stretch>
        </p:blipFill>
        <p:spPr>
          <a:xfrm>
            <a:off x="395536" y="206197"/>
            <a:ext cx="1428750" cy="1009650"/>
          </a:xfrm>
          <a:prstGeom prst="rect">
            <a:avLst/>
          </a:prstGeom>
        </p:spPr>
      </p:pic>
      <p:pic>
        <p:nvPicPr>
          <p:cNvPr id="8" name="Imagen 7">
            <a:extLst>
              <a:ext uri="{FF2B5EF4-FFF2-40B4-BE49-F238E27FC236}">
                <a16:creationId xmlns:a16="http://schemas.microsoft.com/office/drawing/2014/main" id="{21779B1E-3B05-4AD1-B663-CAC45E387C8E}"/>
              </a:ext>
            </a:extLst>
          </p:cNvPr>
          <p:cNvPicPr>
            <a:picLocks noChangeAspect="1"/>
          </p:cNvPicPr>
          <p:nvPr/>
        </p:nvPicPr>
        <p:blipFill>
          <a:blip r:embed="rId6"/>
          <a:stretch>
            <a:fillRect/>
          </a:stretch>
        </p:blipFill>
        <p:spPr>
          <a:xfrm>
            <a:off x="6357937" y="191687"/>
            <a:ext cx="2524125" cy="685800"/>
          </a:xfrm>
          <a:prstGeom prst="rect">
            <a:avLst/>
          </a:prstGeom>
        </p:spPr>
      </p:pic>
    </p:spTree>
    <p:extLst>
      <p:ext uri="{BB962C8B-B14F-4D97-AF65-F5344CB8AC3E}">
        <p14:creationId xmlns:p14="http://schemas.microsoft.com/office/powerpoint/2010/main" val="4232665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64918-69E1-4D05-BE1E-33B6F45D45C5}"/>
              </a:ext>
            </a:extLst>
          </p:cNvPr>
          <p:cNvSpPr>
            <a:spLocks noGrp="1"/>
          </p:cNvSpPr>
          <p:nvPr>
            <p:ph type="title"/>
          </p:nvPr>
        </p:nvSpPr>
        <p:spPr/>
        <p:txBody>
          <a:bodyPr>
            <a:normAutofit fontScale="90000"/>
          </a:bodyPr>
          <a:lstStyle/>
          <a:p>
            <a:r>
              <a:rPr lang="es-ES" b="1" dirty="0"/>
              <a:t>CURSOS ON LINE DE MACHINE LEARNIG</a:t>
            </a:r>
          </a:p>
        </p:txBody>
      </p:sp>
      <p:sp>
        <p:nvSpPr>
          <p:cNvPr id="3" name="Marcador de contenido 2">
            <a:extLst>
              <a:ext uri="{FF2B5EF4-FFF2-40B4-BE49-F238E27FC236}">
                <a16:creationId xmlns:a16="http://schemas.microsoft.com/office/drawing/2014/main" id="{4E76DCC0-A581-4082-AD53-3833B9AE08E9}"/>
              </a:ext>
            </a:extLst>
          </p:cNvPr>
          <p:cNvSpPr>
            <a:spLocks noGrp="1"/>
          </p:cNvSpPr>
          <p:nvPr>
            <p:ph idx="1"/>
          </p:nvPr>
        </p:nvSpPr>
        <p:spPr/>
        <p:txBody>
          <a:bodyPr>
            <a:normAutofit fontScale="92500" lnSpcReduction="20000"/>
          </a:bodyPr>
          <a:lstStyle/>
          <a:p>
            <a:r>
              <a:rPr lang="es-ES" dirty="0"/>
              <a:t>COURSERA</a:t>
            </a:r>
          </a:p>
          <a:p>
            <a:r>
              <a:rPr lang="es-ES" dirty="0"/>
              <a:t>EDX</a:t>
            </a:r>
          </a:p>
          <a:p>
            <a:r>
              <a:rPr lang="es-ES" dirty="0"/>
              <a:t>TENSOR FLOW</a:t>
            </a:r>
          </a:p>
          <a:p>
            <a:r>
              <a:rPr lang="es-ES" dirty="0"/>
              <a:t>MATHWORKS</a:t>
            </a:r>
          </a:p>
          <a:p>
            <a:r>
              <a:rPr lang="es-ES" dirty="0"/>
              <a:t>MIT MANAGEMENT</a:t>
            </a:r>
          </a:p>
          <a:p>
            <a:r>
              <a:rPr lang="en-US" dirty="0"/>
              <a:t>STRATEBI</a:t>
            </a:r>
          </a:p>
          <a:p>
            <a:r>
              <a:rPr lang="es-ES" dirty="0"/>
              <a:t>AFI</a:t>
            </a:r>
          </a:p>
          <a:p>
            <a:r>
              <a:rPr lang="es-ES" dirty="0"/>
              <a:t>RISK TRAINING (presencial en Londres)</a:t>
            </a:r>
          </a:p>
          <a:p>
            <a:r>
              <a:rPr lang="es-ES" dirty="0"/>
              <a:t>YouTube: </a:t>
            </a:r>
            <a:r>
              <a:rPr lang="es-ES" dirty="0" err="1"/>
              <a:t>Ligdi</a:t>
            </a:r>
            <a:r>
              <a:rPr lang="es-ES" dirty="0"/>
              <a:t> </a:t>
            </a:r>
            <a:r>
              <a:rPr lang="es-ES" dirty="0" err="1"/>
              <a:t>Gonzalez</a:t>
            </a:r>
            <a:endParaRPr lang="es-ES" dirty="0"/>
          </a:p>
        </p:txBody>
      </p:sp>
      <p:sp>
        <p:nvSpPr>
          <p:cNvPr id="4" name="Marcador de pie de página 3">
            <a:extLst>
              <a:ext uri="{FF2B5EF4-FFF2-40B4-BE49-F238E27FC236}">
                <a16:creationId xmlns:a16="http://schemas.microsoft.com/office/drawing/2014/main" id="{92A3F4A0-B48D-4582-B84F-AB2C5C67F1E0}"/>
              </a:ext>
            </a:extLst>
          </p:cNvPr>
          <p:cNvSpPr>
            <a:spLocks noGrp="1"/>
          </p:cNvSpPr>
          <p:nvPr>
            <p:ph type="ftr" sz="quarter" idx="11"/>
          </p:nvPr>
        </p:nvSpPr>
        <p:spPr/>
        <p:txBody>
          <a:bodyPr/>
          <a:lstStyle/>
          <a:p>
            <a:r>
              <a:rPr lang="es-ES"/>
              <a:t>Fernando Fernández Rodríguez (ULPGC)</a:t>
            </a:r>
            <a:endParaRPr lang="es-ES" dirty="0"/>
          </a:p>
        </p:txBody>
      </p:sp>
      <p:sp>
        <p:nvSpPr>
          <p:cNvPr id="5" name="Marcador de número de diapositiva 4">
            <a:extLst>
              <a:ext uri="{FF2B5EF4-FFF2-40B4-BE49-F238E27FC236}">
                <a16:creationId xmlns:a16="http://schemas.microsoft.com/office/drawing/2014/main" id="{FD0279C3-56B1-4250-BEE3-07BAC53B9387}"/>
              </a:ext>
            </a:extLst>
          </p:cNvPr>
          <p:cNvSpPr>
            <a:spLocks noGrp="1"/>
          </p:cNvSpPr>
          <p:nvPr>
            <p:ph type="sldNum" sz="quarter" idx="12"/>
          </p:nvPr>
        </p:nvSpPr>
        <p:spPr/>
        <p:txBody>
          <a:bodyPr/>
          <a:lstStyle/>
          <a:p>
            <a:fld id="{CCB3DA95-6B99-4CF2-991F-2E29FE2BC9C1}" type="slidenum">
              <a:rPr lang="es-ES" smtClean="0"/>
              <a:t>10</a:t>
            </a:fld>
            <a:endParaRPr lang="es-ES"/>
          </a:p>
        </p:txBody>
      </p:sp>
    </p:spTree>
    <p:extLst>
      <p:ext uri="{BB962C8B-B14F-4D97-AF65-F5344CB8AC3E}">
        <p14:creationId xmlns:p14="http://schemas.microsoft.com/office/powerpoint/2010/main" val="2058101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B0D304-2FE8-47DD-B9C3-79140CCAC0F3}"/>
              </a:ext>
            </a:extLst>
          </p:cNvPr>
          <p:cNvSpPr>
            <a:spLocks noGrp="1"/>
          </p:cNvSpPr>
          <p:nvPr>
            <p:ph type="title"/>
          </p:nvPr>
        </p:nvSpPr>
        <p:spPr/>
        <p:txBody>
          <a:bodyPr>
            <a:normAutofit fontScale="90000"/>
          </a:bodyPr>
          <a:lstStyle/>
          <a:p>
            <a:r>
              <a:rPr lang="es-ES" b="1" dirty="0"/>
              <a:t>REFERENCIAS MACHINE LEARNING FRENTE A LA ESTADÍSTICA CLÁSICA </a:t>
            </a:r>
          </a:p>
        </p:txBody>
      </p:sp>
      <p:sp>
        <p:nvSpPr>
          <p:cNvPr id="3" name="Marcador de contenido 2">
            <a:extLst>
              <a:ext uri="{FF2B5EF4-FFF2-40B4-BE49-F238E27FC236}">
                <a16:creationId xmlns:a16="http://schemas.microsoft.com/office/drawing/2014/main" id="{20CB4B37-92F8-437A-B3A8-038721832DCB}"/>
              </a:ext>
            </a:extLst>
          </p:cNvPr>
          <p:cNvSpPr>
            <a:spLocks noGrp="1"/>
          </p:cNvSpPr>
          <p:nvPr>
            <p:ph idx="1"/>
          </p:nvPr>
        </p:nvSpPr>
        <p:spPr/>
        <p:txBody>
          <a:bodyPr>
            <a:normAutofit fontScale="77500" lnSpcReduction="20000"/>
          </a:bodyPr>
          <a:lstStyle/>
          <a:p>
            <a:r>
              <a:rPr lang="en-US" dirty="0" err="1"/>
              <a:t>Basuchoudhary</a:t>
            </a:r>
            <a:r>
              <a:rPr lang="en-US" dirty="0"/>
              <a:t>, Bang and Sen (2017). Machine-learning Techniques in Economics: New Tools for Predicting Economic Growth. Springer Briefs in Economics</a:t>
            </a:r>
          </a:p>
          <a:p>
            <a:r>
              <a:rPr lang="en-US" dirty="0" err="1"/>
              <a:t>Athey</a:t>
            </a:r>
            <a:r>
              <a:rPr lang="en-US" dirty="0"/>
              <a:t> and </a:t>
            </a:r>
            <a:r>
              <a:rPr lang="en-US" dirty="0" err="1"/>
              <a:t>Imbens</a:t>
            </a:r>
            <a:r>
              <a:rPr lang="en-US" dirty="0"/>
              <a:t> (2019) Machine Learning Methods Economists Should Know About</a:t>
            </a:r>
          </a:p>
          <a:p>
            <a:r>
              <a:rPr lang="en-US" dirty="0"/>
              <a:t>López de Prado (2018) Advances in Financial Machine Learning. Wiley</a:t>
            </a:r>
          </a:p>
          <a:p>
            <a:r>
              <a:rPr lang="en-US" dirty="0" err="1"/>
              <a:t>Nesreen</a:t>
            </a:r>
            <a:r>
              <a:rPr lang="en-US" dirty="0"/>
              <a:t> K. Ahmed et al. (2010). An Empirical Comparison of Machine Learning Models for Time Series Forecasting. Econometric Reviews 29 (5-6)</a:t>
            </a:r>
          </a:p>
          <a:p>
            <a:r>
              <a:rPr lang="en-US" dirty="0"/>
              <a:t>Stefan Wager y </a:t>
            </a:r>
            <a:r>
              <a:rPr lang="en-US" dirty="0" err="1"/>
              <a:t>Athey</a:t>
            </a:r>
            <a:r>
              <a:rPr lang="en-US" dirty="0"/>
              <a:t> (2018). Estimation and Inference of Heterogeneous Treatment Effects using Random Forests. </a:t>
            </a:r>
            <a:r>
              <a:rPr lang="en-US"/>
              <a:t>Journal </a:t>
            </a:r>
            <a:r>
              <a:rPr lang="en-US" dirty="0"/>
              <a:t>of the American </a:t>
            </a:r>
            <a:r>
              <a:rPr lang="en-US"/>
              <a:t>Statistical Association 113 (523)</a:t>
            </a:r>
            <a:endParaRPr lang="en-US" dirty="0"/>
          </a:p>
          <a:p>
            <a:endParaRPr lang="es-ES" dirty="0"/>
          </a:p>
        </p:txBody>
      </p:sp>
      <p:sp>
        <p:nvSpPr>
          <p:cNvPr id="4" name="Marcador de pie de página 3">
            <a:extLst>
              <a:ext uri="{FF2B5EF4-FFF2-40B4-BE49-F238E27FC236}">
                <a16:creationId xmlns:a16="http://schemas.microsoft.com/office/drawing/2014/main" id="{4E05E9EA-C6DA-4520-9F87-E28D696373CE}"/>
              </a:ext>
            </a:extLst>
          </p:cNvPr>
          <p:cNvSpPr>
            <a:spLocks noGrp="1"/>
          </p:cNvSpPr>
          <p:nvPr>
            <p:ph type="ftr" sz="quarter" idx="11"/>
          </p:nvPr>
        </p:nvSpPr>
        <p:spPr/>
        <p:txBody>
          <a:bodyPr/>
          <a:lstStyle/>
          <a:p>
            <a:r>
              <a:rPr lang="es-ES"/>
              <a:t>Fernando Fernández Rodríguez (ULPGC)</a:t>
            </a:r>
            <a:endParaRPr lang="es-ES" dirty="0"/>
          </a:p>
        </p:txBody>
      </p:sp>
      <p:sp>
        <p:nvSpPr>
          <p:cNvPr id="5" name="Marcador de número de diapositiva 4">
            <a:extLst>
              <a:ext uri="{FF2B5EF4-FFF2-40B4-BE49-F238E27FC236}">
                <a16:creationId xmlns:a16="http://schemas.microsoft.com/office/drawing/2014/main" id="{29C73529-9380-4951-B9B9-2459D444E424}"/>
              </a:ext>
            </a:extLst>
          </p:cNvPr>
          <p:cNvSpPr>
            <a:spLocks noGrp="1"/>
          </p:cNvSpPr>
          <p:nvPr>
            <p:ph type="sldNum" sz="quarter" idx="12"/>
          </p:nvPr>
        </p:nvSpPr>
        <p:spPr/>
        <p:txBody>
          <a:bodyPr/>
          <a:lstStyle/>
          <a:p>
            <a:fld id="{CCB3DA95-6B99-4CF2-991F-2E29FE2BC9C1}" type="slidenum">
              <a:rPr lang="es-ES" smtClean="0"/>
              <a:t>11</a:t>
            </a:fld>
            <a:endParaRPr lang="es-ES"/>
          </a:p>
        </p:txBody>
      </p:sp>
    </p:spTree>
    <p:extLst>
      <p:ext uri="{BB962C8B-B14F-4D97-AF65-F5344CB8AC3E}">
        <p14:creationId xmlns:p14="http://schemas.microsoft.com/office/powerpoint/2010/main" val="1086983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BAA26-1825-4282-9CB0-1FEBFDB4F008}"/>
              </a:ext>
            </a:extLst>
          </p:cNvPr>
          <p:cNvSpPr>
            <a:spLocks noGrp="1"/>
          </p:cNvSpPr>
          <p:nvPr>
            <p:ph type="title"/>
          </p:nvPr>
        </p:nvSpPr>
        <p:spPr/>
        <p:txBody>
          <a:bodyPr>
            <a:normAutofit fontScale="90000"/>
          </a:bodyPr>
          <a:lstStyle/>
          <a:p>
            <a:r>
              <a:rPr lang="es-ES" b="1" dirty="0"/>
              <a:t>MACHINE LEARNING EN FINANZAS</a:t>
            </a:r>
            <a:br>
              <a:rPr lang="es-ES" b="1" dirty="0"/>
            </a:br>
            <a:r>
              <a:rPr lang="es-ES" b="1" dirty="0"/>
              <a:t>LOS PREDECESORES</a:t>
            </a:r>
          </a:p>
        </p:txBody>
      </p:sp>
      <p:sp>
        <p:nvSpPr>
          <p:cNvPr id="3" name="Marcador de contenido 2">
            <a:extLst>
              <a:ext uri="{FF2B5EF4-FFF2-40B4-BE49-F238E27FC236}">
                <a16:creationId xmlns:a16="http://schemas.microsoft.com/office/drawing/2014/main" id="{E5DB0480-13C1-44E6-A558-73F2325FB239}"/>
              </a:ext>
            </a:extLst>
          </p:cNvPr>
          <p:cNvSpPr>
            <a:spLocks noGrp="1"/>
          </p:cNvSpPr>
          <p:nvPr>
            <p:ph idx="1"/>
          </p:nvPr>
        </p:nvSpPr>
        <p:spPr/>
        <p:txBody>
          <a:bodyPr>
            <a:normAutofit fontScale="92500" lnSpcReduction="10000"/>
          </a:bodyPr>
          <a:lstStyle/>
          <a:p>
            <a:r>
              <a:rPr lang="en-US" dirty="0"/>
              <a:t>Martin, D. (1977). Early warning of bank failure: A logit regression approach. Journal of Banking &amp; Finance 1(3), 249–276. </a:t>
            </a:r>
          </a:p>
          <a:p>
            <a:r>
              <a:rPr lang="en-US" dirty="0" err="1"/>
              <a:t>Trippi</a:t>
            </a:r>
            <a:r>
              <a:rPr lang="en-US" dirty="0"/>
              <a:t>, R. and D. </a:t>
            </a:r>
            <a:r>
              <a:rPr lang="en-US" dirty="0" err="1"/>
              <a:t>Desieno</a:t>
            </a:r>
            <a:r>
              <a:rPr lang="en-US" dirty="0"/>
              <a:t> (1992). Trading equity index futures with a neural network. 19, 27–33.</a:t>
            </a:r>
          </a:p>
          <a:p>
            <a:r>
              <a:rPr lang="en-US" dirty="0"/>
              <a:t>Swanson, N. R. and H. White (1995). A model-selection approach to assessing the information in the term structure using linear models and artiﬁcial neural networks. Journal of Business &amp; Economic Statistics 13(3), 265–275.</a:t>
            </a:r>
          </a:p>
          <a:p>
            <a:endParaRPr lang="es-ES" dirty="0"/>
          </a:p>
        </p:txBody>
      </p:sp>
      <p:sp>
        <p:nvSpPr>
          <p:cNvPr id="4" name="Marcador de pie de página 3">
            <a:extLst>
              <a:ext uri="{FF2B5EF4-FFF2-40B4-BE49-F238E27FC236}">
                <a16:creationId xmlns:a16="http://schemas.microsoft.com/office/drawing/2014/main" id="{76EB1D99-7E35-4AFE-883A-718DCEA96DF9}"/>
              </a:ext>
            </a:extLst>
          </p:cNvPr>
          <p:cNvSpPr>
            <a:spLocks noGrp="1"/>
          </p:cNvSpPr>
          <p:nvPr>
            <p:ph type="ftr" sz="quarter" idx="11"/>
          </p:nvPr>
        </p:nvSpPr>
        <p:spPr/>
        <p:txBody>
          <a:bodyPr/>
          <a:lstStyle/>
          <a:p>
            <a:r>
              <a:rPr lang="es-ES"/>
              <a:t>Fernando Fernández Rodríguez (ULPGC)</a:t>
            </a:r>
            <a:endParaRPr lang="es-ES" dirty="0"/>
          </a:p>
        </p:txBody>
      </p:sp>
      <p:sp>
        <p:nvSpPr>
          <p:cNvPr id="5" name="Marcador de número de diapositiva 4">
            <a:extLst>
              <a:ext uri="{FF2B5EF4-FFF2-40B4-BE49-F238E27FC236}">
                <a16:creationId xmlns:a16="http://schemas.microsoft.com/office/drawing/2014/main" id="{76E66F51-F4A6-463A-856C-5CD58B27FBEC}"/>
              </a:ext>
            </a:extLst>
          </p:cNvPr>
          <p:cNvSpPr>
            <a:spLocks noGrp="1"/>
          </p:cNvSpPr>
          <p:nvPr>
            <p:ph type="sldNum" sz="quarter" idx="12"/>
          </p:nvPr>
        </p:nvSpPr>
        <p:spPr/>
        <p:txBody>
          <a:bodyPr/>
          <a:lstStyle/>
          <a:p>
            <a:fld id="{CCB3DA95-6B99-4CF2-991F-2E29FE2BC9C1}" type="slidenum">
              <a:rPr lang="es-ES" smtClean="0"/>
              <a:t>12</a:t>
            </a:fld>
            <a:endParaRPr lang="es-ES"/>
          </a:p>
        </p:txBody>
      </p:sp>
    </p:spTree>
    <p:extLst>
      <p:ext uri="{BB962C8B-B14F-4D97-AF65-F5344CB8AC3E}">
        <p14:creationId xmlns:p14="http://schemas.microsoft.com/office/powerpoint/2010/main" val="3774286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BAA26-1825-4282-9CB0-1FEBFDB4F008}"/>
              </a:ext>
            </a:extLst>
          </p:cNvPr>
          <p:cNvSpPr>
            <a:spLocks noGrp="1"/>
          </p:cNvSpPr>
          <p:nvPr>
            <p:ph type="title"/>
          </p:nvPr>
        </p:nvSpPr>
        <p:spPr/>
        <p:txBody>
          <a:bodyPr>
            <a:normAutofit fontScale="90000"/>
          </a:bodyPr>
          <a:lstStyle/>
          <a:p>
            <a:r>
              <a:rPr lang="es-ES" b="1" dirty="0"/>
              <a:t>MACHINE LEARNING EN FINANZAS</a:t>
            </a:r>
            <a:br>
              <a:rPr lang="es-ES" b="1" dirty="0"/>
            </a:br>
            <a:r>
              <a:rPr lang="es-ES" b="1" dirty="0"/>
              <a:t>TRABAJOS RECIENTES</a:t>
            </a:r>
          </a:p>
        </p:txBody>
      </p:sp>
      <p:sp>
        <p:nvSpPr>
          <p:cNvPr id="3" name="Marcador de contenido 2">
            <a:extLst>
              <a:ext uri="{FF2B5EF4-FFF2-40B4-BE49-F238E27FC236}">
                <a16:creationId xmlns:a16="http://schemas.microsoft.com/office/drawing/2014/main" id="{E5DB0480-13C1-44E6-A558-73F2325FB239}"/>
              </a:ext>
            </a:extLst>
          </p:cNvPr>
          <p:cNvSpPr>
            <a:spLocks noGrp="1"/>
          </p:cNvSpPr>
          <p:nvPr>
            <p:ph idx="1"/>
          </p:nvPr>
        </p:nvSpPr>
        <p:spPr/>
        <p:txBody>
          <a:bodyPr>
            <a:normAutofit fontScale="62500" lnSpcReduction="20000"/>
          </a:bodyPr>
          <a:lstStyle/>
          <a:p>
            <a:r>
              <a:rPr lang="es-ES" dirty="0"/>
              <a:t>Dixon, M., D. </a:t>
            </a:r>
            <a:r>
              <a:rPr lang="es-ES" dirty="0" err="1"/>
              <a:t>Klabjan</a:t>
            </a:r>
            <a:r>
              <a:rPr lang="es-ES" dirty="0"/>
              <a:t>, and J. H. </a:t>
            </a:r>
            <a:r>
              <a:rPr lang="es-ES" dirty="0" err="1"/>
              <a:t>Bang</a:t>
            </a:r>
            <a:r>
              <a:rPr lang="es-ES" dirty="0"/>
              <a:t> (2016). </a:t>
            </a:r>
            <a:r>
              <a:rPr lang="es-ES" dirty="0" err="1"/>
              <a:t>Classiﬁcation-based</a:t>
            </a:r>
            <a:r>
              <a:rPr lang="es-ES" dirty="0"/>
              <a:t> </a:t>
            </a:r>
            <a:r>
              <a:rPr lang="es-ES" dirty="0" err="1"/>
              <a:t>ﬁnancial</a:t>
            </a:r>
            <a:r>
              <a:rPr lang="es-ES" dirty="0"/>
              <a:t> </a:t>
            </a:r>
            <a:r>
              <a:rPr lang="es-ES" dirty="0" err="1"/>
              <a:t>markets</a:t>
            </a:r>
            <a:r>
              <a:rPr lang="es-ES" dirty="0"/>
              <a:t> </a:t>
            </a:r>
            <a:r>
              <a:rPr lang="es-ES" dirty="0" err="1"/>
              <a:t>prediction</a:t>
            </a:r>
            <a:r>
              <a:rPr lang="es-ES" dirty="0"/>
              <a:t> </a:t>
            </a:r>
            <a:r>
              <a:rPr lang="es-ES" dirty="0" err="1"/>
              <a:t>using</a:t>
            </a:r>
            <a:r>
              <a:rPr lang="es-ES" dirty="0"/>
              <a:t> </a:t>
            </a:r>
            <a:r>
              <a:rPr lang="es-ES" dirty="0" err="1"/>
              <a:t>deep</a:t>
            </a:r>
            <a:r>
              <a:rPr lang="es-ES" dirty="0"/>
              <a:t> neural </a:t>
            </a:r>
            <a:r>
              <a:rPr lang="es-ES" dirty="0" err="1"/>
              <a:t>networks</a:t>
            </a:r>
            <a:r>
              <a:rPr lang="es-ES" dirty="0"/>
              <a:t>. </a:t>
            </a:r>
            <a:r>
              <a:rPr lang="es-ES" dirty="0" err="1"/>
              <a:t>CoRR</a:t>
            </a:r>
            <a:r>
              <a:rPr lang="es-ES" dirty="0"/>
              <a:t> </a:t>
            </a:r>
            <a:r>
              <a:rPr lang="es-ES" dirty="0" err="1"/>
              <a:t>abs</a:t>
            </a:r>
            <a:r>
              <a:rPr lang="es-ES" dirty="0"/>
              <a:t>/1603.08604.</a:t>
            </a:r>
          </a:p>
          <a:p>
            <a:r>
              <a:rPr lang="en-US" dirty="0"/>
              <a:t>Heaton, J. B., N. G. Polson, and J. H. Witte. Deep learning for ﬁnance: deep portfolios. Applied Stochastic Models in Business and Industry 33(1), 3–12.</a:t>
            </a:r>
          </a:p>
          <a:p>
            <a:r>
              <a:rPr lang="en-US" dirty="0"/>
              <a:t>Bayer, C. and B. </a:t>
            </a:r>
            <a:r>
              <a:rPr lang="en-US" dirty="0" err="1"/>
              <a:t>Stemper</a:t>
            </a:r>
            <a:r>
              <a:rPr lang="en-US" dirty="0"/>
              <a:t> (2018, Oct). Deep calibration of rough stochastic volatility models. </a:t>
            </a:r>
            <a:r>
              <a:rPr lang="en-US" dirty="0" err="1"/>
              <a:t>arXiv</a:t>
            </a:r>
            <a:r>
              <a:rPr lang="en-US" dirty="0"/>
              <a:t> e-prints, arXiv:1810.03399.</a:t>
            </a:r>
          </a:p>
          <a:p>
            <a:r>
              <a:rPr lang="en-US" dirty="0"/>
              <a:t>Feng, G., J. He, and N. G. Polson (2018, Apr). Deep Learning for Predicting Asset Returns. </a:t>
            </a:r>
            <a:r>
              <a:rPr lang="en-US" dirty="0" err="1"/>
              <a:t>arXiv</a:t>
            </a:r>
            <a:r>
              <a:rPr lang="en-US" dirty="0"/>
              <a:t> e-prints, arXiv:1804.09314.</a:t>
            </a:r>
          </a:p>
          <a:p>
            <a:r>
              <a:rPr lang="en-US" dirty="0"/>
              <a:t>Halperin, I. (2017, Dec). QLBS: Q-Learner in the Black-Scholes(-Merton) Worlds. forthcoming in Journal of Derivatives, arXiv:1712.04609.</a:t>
            </a:r>
          </a:p>
          <a:p>
            <a:r>
              <a:rPr lang="es-ES" dirty="0"/>
              <a:t>Bühler, H., L. Gonon, J. </a:t>
            </a:r>
            <a:r>
              <a:rPr lang="es-ES" dirty="0" err="1"/>
              <a:t>Teichmann</a:t>
            </a:r>
            <a:r>
              <a:rPr lang="es-ES" dirty="0"/>
              <a:t>, and B. Wood (2018, Feb). Deep </a:t>
            </a:r>
            <a:r>
              <a:rPr lang="es-ES" dirty="0" err="1"/>
              <a:t>Hedging</a:t>
            </a:r>
            <a:r>
              <a:rPr lang="es-ES" dirty="0"/>
              <a:t>. </a:t>
            </a:r>
            <a:r>
              <a:rPr lang="es-ES" dirty="0" err="1"/>
              <a:t>arXiv</a:t>
            </a:r>
            <a:r>
              <a:rPr lang="es-ES" dirty="0"/>
              <a:t> e-</a:t>
            </a:r>
            <a:r>
              <a:rPr lang="es-ES" dirty="0" err="1"/>
              <a:t>prints</a:t>
            </a:r>
            <a:r>
              <a:rPr lang="es-ES" dirty="0"/>
              <a:t>, arXiv:1802.03042.</a:t>
            </a:r>
          </a:p>
          <a:p>
            <a:r>
              <a:rPr lang="es-ES" dirty="0"/>
              <a:t> </a:t>
            </a:r>
          </a:p>
        </p:txBody>
      </p:sp>
      <p:sp>
        <p:nvSpPr>
          <p:cNvPr id="4" name="Marcador de pie de página 3">
            <a:extLst>
              <a:ext uri="{FF2B5EF4-FFF2-40B4-BE49-F238E27FC236}">
                <a16:creationId xmlns:a16="http://schemas.microsoft.com/office/drawing/2014/main" id="{76EB1D99-7E35-4AFE-883A-718DCEA96DF9}"/>
              </a:ext>
            </a:extLst>
          </p:cNvPr>
          <p:cNvSpPr>
            <a:spLocks noGrp="1"/>
          </p:cNvSpPr>
          <p:nvPr>
            <p:ph type="ftr" sz="quarter" idx="11"/>
          </p:nvPr>
        </p:nvSpPr>
        <p:spPr/>
        <p:txBody>
          <a:bodyPr/>
          <a:lstStyle/>
          <a:p>
            <a:r>
              <a:rPr lang="es-ES"/>
              <a:t>Fernando Fernández Rodríguez (ULPGC)</a:t>
            </a:r>
            <a:endParaRPr lang="es-ES" dirty="0"/>
          </a:p>
        </p:txBody>
      </p:sp>
      <p:sp>
        <p:nvSpPr>
          <p:cNvPr id="5" name="Marcador de número de diapositiva 4">
            <a:extLst>
              <a:ext uri="{FF2B5EF4-FFF2-40B4-BE49-F238E27FC236}">
                <a16:creationId xmlns:a16="http://schemas.microsoft.com/office/drawing/2014/main" id="{76E66F51-F4A6-463A-856C-5CD58B27FBEC}"/>
              </a:ext>
            </a:extLst>
          </p:cNvPr>
          <p:cNvSpPr>
            <a:spLocks noGrp="1"/>
          </p:cNvSpPr>
          <p:nvPr>
            <p:ph type="sldNum" sz="quarter" idx="12"/>
          </p:nvPr>
        </p:nvSpPr>
        <p:spPr/>
        <p:txBody>
          <a:bodyPr/>
          <a:lstStyle/>
          <a:p>
            <a:fld id="{CCB3DA95-6B99-4CF2-991F-2E29FE2BC9C1}" type="slidenum">
              <a:rPr lang="es-ES" smtClean="0"/>
              <a:t>13</a:t>
            </a:fld>
            <a:endParaRPr lang="es-ES"/>
          </a:p>
        </p:txBody>
      </p:sp>
    </p:spTree>
    <p:extLst>
      <p:ext uri="{BB962C8B-B14F-4D97-AF65-F5344CB8AC3E}">
        <p14:creationId xmlns:p14="http://schemas.microsoft.com/office/powerpoint/2010/main" val="388821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B04637F5-3B84-44A2-BAE7-FCE674ED2D52}"/>
              </a:ext>
            </a:extLst>
          </p:cNvPr>
          <p:cNvSpPr>
            <a:spLocks noGrp="1"/>
          </p:cNvSpPr>
          <p:nvPr>
            <p:ph type="ctrTitle"/>
          </p:nvPr>
        </p:nvSpPr>
        <p:spPr/>
        <p:txBody>
          <a:bodyPr/>
          <a:lstStyle/>
          <a:p>
            <a:r>
              <a:rPr lang="es-ES" b="1" dirty="0"/>
              <a:t>APÉNDICE</a:t>
            </a:r>
          </a:p>
        </p:txBody>
      </p:sp>
      <p:sp>
        <p:nvSpPr>
          <p:cNvPr id="9" name="Subtítulo 8">
            <a:extLst>
              <a:ext uri="{FF2B5EF4-FFF2-40B4-BE49-F238E27FC236}">
                <a16:creationId xmlns:a16="http://schemas.microsoft.com/office/drawing/2014/main" id="{5B1E6166-8DC7-43E5-9D38-CCE4B4EEE777}"/>
              </a:ext>
            </a:extLst>
          </p:cNvPr>
          <p:cNvSpPr>
            <a:spLocks noGrp="1"/>
          </p:cNvSpPr>
          <p:nvPr>
            <p:ph type="subTitle" idx="1"/>
          </p:nvPr>
        </p:nvSpPr>
        <p:spPr/>
        <p:txBody>
          <a:bodyPr/>
          <a:lstStyle/>
          <a:p>
            <a:r>
              <a:rPr lang="es-ES" b="1" dirty="0"/>
              <a:t>LOS PELIGROS DEL MANEJO MASIVO DE DATOS</a:t>
            </a:r>
            <a:endParaRPr lang="es-ES" dirty="0"/>
          </a:p>
        </p:txBody>
      </p:sp>
      <p:sp>
        <p:nvSpPr>
          <p:cNvPr id="4" name="Marcador de pie de página 3">
            <a:extLst>
              <a:ext uri="{FF2B5EF4-FFF2-40B4-BE49-F238E27FC236}">
                <a16:creationId xmlns:a16="http://schemas.microsoft.com/office/drawing/2014/main" id="{0DAA1A73-3700-48A5-B0BC-E0AEE54B7133}"/>
              </a:ext>
            </a:extLst>
          </p:cNvPr>
          <p:cNvSpPr>
            <a:spLocks noGrp="1"/>
          </p:cNvSpPr>
          <p:nvPr>
            <p:ph type="ftr" sz="quarter" idx="11"/>
          </p:nvPr>
        </p:nvSpPr>
        <p:spPr/>
        <p:txBody>
          <a:bodyPr/>
          <a:lstStyle/>
          <a:p>
            <a:r>
              <a:rPr lang="es-ES"/>
              <a:t>Fernando Fernández Rodríguez (ULPGC)</a:t>
            </a:r>
            <a:endParaRPr lang="es-ES" dirty="0"/>
          </a:p>
        </p:txBody>
      </p:sp>
      <p:sp>
        <p:nvSpPr>
          <p:cNvPr id="5" name="Marcador de número de diapositiva 4">
            <a:extLst>
              <a:ext uri="{FF2B5EF4-FFF2-40B4-BE49-F238E27FC236}">
                <a16:creationId xmlns:a16="http://schemas.microsoft.com/office/drawing/2014/main" id="{D46B15C2-3D20-4269-B673-9641096D4379}"/>
              </a:ext>
            </a:extLst>
          </p:cNvPr>
          <p:cNvSpPr>
            <a:spLocks noGrp="1"/>
          </p:cNvSpPr>
          <p:nvPr>
            <p:ph type="sldNum" sz="quarter" idx="12"/>
          </p:nvPr>
        </p:nvSpPr>
        <p:spPr/>
        <p:txBody>
          <a:bodyPr/>
          <a:lstStyle/>
          <a:p>
            <a:fld id="{CCB3DA95-6B99-4CF2-991F-2E29FE2BC9C1}" type="slidenum">
              <a:rPr lang="es-ES" smtClean="0"/>
              <a:t>14</a:t>
            </a:fld>
            <a:endParaRPr lang="es-ES"/>
          </a:p>
        </p:txBody>
      </p:sp>
    </p:spTree>
    <p:extLst>
      <p:ext uri="{BB962C8B-B14F-4D97-AF65-F5344CB8AC3E}">
        <p14:creationId xmlns:p14="http://schemas.microsoft.com/office/powerpoint/2010/main" val="1137679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LOS PELIGROS DEL MANEJO MASIVO DE DATOS</a:t>
            </a:r>
            <a:br>
              <a:rPr lang="es-ES" dirty="0"/>
            </a:br>
            <a:endParaRPr lang="es-ES" dirty="0"/>
          </a:p>
        </p:txBody>
      </p:sp>
      <p:sp>
        <p:nvSpPr>
          <p:cNvPr id="3" name="2 Marcador de contenido"/>
          <p:cNvSpPr>
            <a:spLocks noGrp="1"/>
          </p:cNvSpPr>
          <p:nvPr>
            <p:ph idx="1"/>
          </p:nvPr>
        </p:nvSpPr>
        <p:spPr/>
        <p:txBody>
          <a:bodyPr>
            <a:normAutofit fontScale="92500" lnSpcReduction="20000"/>
          </a:bodyPr>
          <a:lstStyle/>
          <a:p>
            <a:r>
              <a:rPr lang="es-ES" b="1" dirty="0"/>
              <a:t>DATA SNOOPING (FISGONEO DE DATOS)</a:t>
            </a:r>
          </a:p>
          <a:p>
            <a:endParaRPr lang="es-ES" b="1" dirty="0"/>
          </a:p>
          <a:p>
            <a:r>
              <a:rPr lang="es-ES" b="1" dirty="0"/>
              <a:t>FALSOS POSITIVOS EN CONTRASTES MÚLTIPLES</a:t>
            </a:r>
          </a:p>
          <a:p>
            <a:endParaRPr lang="es-ES" b="1" dirty="0"/>
          </a:p>
          <a:p>
            <a:r>
              <a:rPr lang="es-ES" b="1" dirty="0"/>
              <a:t>TRADE-OFF SESGO VARIANZA Y OVERFITTING (SOBRE AJUSTE)</a:t>
            </a:r>
          </a:p>
          <a:p>
            <a:endParaRPr lang="es-ES" b="1" dirty="0"/>
          </a:p>
          <a:p>
            <a:r>
              <a:rPr lang="es-ES" b="1" dirty="0"/>
              <a:t>LA MALDICIÓN DE LA DIMENSIONALIDAD</a:t>
            </a:r>
          </a:p>
          <a:p>
            <a:endParaRPr lang="es-ES" b="1" dirty="0"/>
          </a:p>
          <a:p>
            <a:r>
              <a:rPr lang="es-ES" b="1" dirty="0"/>
              <a:t>MULTICOLINEALIDAD</a:t>
            </a:r>
            <a:endParaRPr lang="es-ES" dirty="0"/>
          </a:p>
        </p:txBody>
      </p:sp>
      <p:sp>
        <p:nvSpPr>
          <p:cNvPr id="4" name="Marcador de número de diapositiva 3">
            <a:extLst>
              <a:ext uri="{FF2B5EF4-FFF2-40B4-BE49-F238E27FC236}">
                <a16:creationId xmlns:a16="http://schemas.microsoft.com/office/drawing/2014/main" id="{6D5755A4-0C91-45D7-A62B-40ACADB46B27}"/>
              </a:ext>
            </a:extLst>
          </p:cNvPr>
          <p:cNvSpPr>
            <a:spLocks noGrp="1"/>
          </p:cNvSpPr>
          <p:nvPr>
            <p:ph type="sldNum" sz="quarter" idx="12"/>
          </p:nvPr>
        </p:nvSpPr>
        <p:spPr/>
        <p:txBody>
          <a:bodyPr/>
          <a:lstStyle/>
          <a:p>
            <a:fld id="{CCB3DA95-6B99-4CF2-991F-2E29FE2BC9C1}" type="slidenum">
              <a:rPr lang="es-ES" smtClean="0"/>
              <a:t>15</a:t>
            </a:fld>
            <a:endParaRPr lang="es-ES"/>
          </a:p>
        </p:txBody>
      </p:sp>
      <p:sp>
        <p:nvSpPr>
          <p:cNvPr id="5" name="Marcador de pie de página 4">
            <a:extLst>
              <a:ext uri="{FF2B5EF4-FFF2-40B4-BE49-F238E27FC236}">
                <a16:creationId xmlns:a16="http://schemas.microsoft.com/office/drawing/2014/main" id="{0253783F-49F1-44A3-B3B8-D3872FF9854B}"/>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133189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CBD2EDF-34DB-47CA-8F5F-265DA9D2500B}"/>
              </a:ext>
            </a:extLst>
          </p:cNvPr>
          <p:cNvPicPr>
            <a:picLocks noChangeAspect="1"/>
          </p:cNvPicPr>
          <p:nvPr/>
        </p:nvPicPr>
        <p:blipFill rotWithShape="1">
          <a:blip r:embed="rId3"/>
          <a:srcRect l="6153" r="4400" b="-2"/>
          <a:stretch/>
        </p:blipFill>
        <p:spPr>
          <a:xfrm>
            <a:off x="5940152" y="1904282"/>
            <a:ext cx="2575198" cy="2353648"/>
          </a:xfrm>
          <a:prstGeom prst="rect">
            <a:avLst/>
          </a:prstGeom>
        </p:spPr>
      </p:pic>
      <p:sp>
        <p:nvSpPr>
          <p:cNvPr id="2" name="Título 1">
            <a:extLst>
              <a:ext uri="{FF2B5EF4-FFF2-40B4-BE49-F238E27FC236}">
                <a16:creationId xmlns:a16="http://schemas.microsoft.com/office/drawing/2014/main" id="{ED936C5C-B236-4468-B59F-F260CB407306}"/>
              </a:ext>
            </a:extLst>
          </p:cNvPr>
          <p:cNvSpPr>
            <a:spLocks noGrp="1"/>
          </p:cNvSpPr>
          <p:nvPr>
            <p:ph type="title"/>
          </p:nvPr>
        </p:nvSpPr>
        <p:spPr>
          <a:xfrm>
            <a:off x="628650" y="365125"/>
            <a:ext cx="7886700" cy="1325563"/>
          </a:xfrm>
        </p:spPr>
        <p:txBody>
          <a:bodyPr>
            <a:normAutofit/>
          </a:bodyPr>
          <a:lstStyle/>
          <a:p>
            <a:pPr>
              <a:lnSpc>
                <a:spcPct val="90000"/>
              </a:lnSpc>
            </a:pPr>
            <a:r>
              <a:rPr lang="es-ES" dirty="0"/>
              <a:t>LAS TRIBULACIONES DE CAMPBELL HARVEY</a:t>
            </a:r>
          </a:p>
        </p:txBody>
      </p:sp>
      <p:sp>
        <p:nvSpPr>
          <p:cNvPr id="3" name="Marcador de contenido 2">
            <a:extLst>
              <a:ext uri="{FF2B5EF4-FFF2-40B4-BE49-F238E27FC236}">
                <a16:creationId xmlns:a16="http://schemas.microsoft.com/office/drawing/2014/main" id="{F513D703-EB4B-446D-8A4F-B79489DAB4C8}"/>
              </a:ext>
            </a:extLst>
          </p:cNvPr>
          <p:cNvSpPr>
            <a:spLocks noGrp="1"/>
          </p:cNvSpPr>
          <p:nvPr>
            <p:ph idx="1"/>
          </p:nvPr>
        </p:nvSpPr>
        <p:spPr>
          <a:xfrm>
            <a:off x="628650" y="1825625"/>
            <a:ext cx="4951462" cy="4351338"/>
          </a:xfrm>
        </p:spPr>
        <p:txBody>
          <a:bodyPr>
            <a:normAutofit/>
          </a:bodyPr>
          <a:lstStyle/>
          <a:p>
            <a:r>
              <a:rPr lang="en-US" sz="2800" dirty="0"/>
              <a:t>“Most claimed research findings in financial economics are likely false”.</a:t>
            </a:r>
          </a:p>
          <a:p>
            <a:endParaRPr lang="en-US" sz="2800" dirty="0"/>
          </a:p>
          <a:p>
            <a:r>
              <a:rPr lang="es-ES" sz="2800" dirty="0"/>
              <a:t>Preocupaciones:</a:t>
            </a:r>
          </a:p>
          <a:p>
            <a:pPr lvl="1"/>
            <a:r>
              <a:rPr lang="es-ES" sz="2400" dirty="0"/>
              <a:t>Data </a:t>
            </a:r>
            <a:r>
              <a:rPr lang="es-ES" sz="2400" dirty="0" err="1"/>
              <a:t>Snooping</a:t>
            </a:r>
            <a:endParaRPr lang="es-ES" sz="2400" dirty="0"/>
          </a:p>
          <a:p>
            <a:pPr lvl="1"/>
            <a:r>
              <a:rPr lang="es-ES" sz="2400" dirty="0"/>
              <a:t>Contrastes múltiples</a:t>
            </a:r>
          </a:p>
          <a:p>
            <a:endParaRPr lang="en-US" sz="2800" dirty="0"/>
          </a:p>
        </p:txBody>
      </p:sp>
      <p:sp>
        <p:nvSpPr>
          <p:cNvPr id="6" name="CuadroTexto 5">
            <a:extLst>
              <a:ext uri="{FF2B5EF4-FFF2-40B4-BE49-F238E27FC236}">
                <a16:creationId xmlns:a16="http://schemas.microsoft.com/office/drawing/2014/main" id="{80B09E34-52F7-4127-862A-5ACC663A119C}"/>
              </a:ext>
            </a:extLst>
          </p:cNvPr>
          <p:cNvSpPr txBox="1"/>
          <p:nvPr/>
        </p:nvSpPr>
        <p:spPr>
          <a:xfrm>
            <a:off x="5940152" y="4869160"/>
            <a:ext cx="2664296" cy="1200329"/>
          </a:xfrm>
          <a:prstGeom prst="rect">
            <a:avLst/>
          </a:prstGeom>
          <a:noFill/>
        </p:spPr>
        <p:txBody>
          <a:bodyPr wrap="square" rtlCol="0">
            <a:spAutoFit/>
          </a:bodyPr>
          <a:lstStyle/>
          <a:p>
            <a:pPr algn="ctr"/>
            <a:r>
              <a:rPr lang="es-ES" sz="2400" b="1" dirty="0"/>
              <a:t>Presidente de la American </a:t>
            </a:r>
            <a:r>
              <a:rPr lang="es-ES" sz="2400" b="1" dirty="0" err="1"/>
              <a:t>Finance</a:t>
            </a:r>
            <a:r>
              <a:rPr lang="es-ES" sz="2400" b="1" dirty="0"/>
              <a:t> </a:t>
            </a:r>
            <a:r>
              <a:rPr lang="es-ES" sz="2400" b="1" dirty="0" err="1"/>
              <a:t>Association</a:t>
            </a:r>
            <a:endParaRPr lang="es-ES" sz="2400" b="1" dirty="0"/>
          </a:p>
        </p:txBody>
      </p:sp>
      <p:sp>
        <p:nvSpPr>
          <p:cNvPr id="5" name="Marcador de número de diapositiva 4">
            <a:extLst>
              <a:ext uri="{FF2B5EF4-FFF2-40B4-BE49-F238E27FC236}">
                <a16:creationId xmlns:a16="http://schemas.microsoft.com/office/drawing/2014/main" id="{27314928-8901-40B5-A718-E3A347D78551}"/>
              </a:ext>
            </a:extLst>
          </p:cNvPr>
          <p:cNvSpPr>
            <a:spLocks noGrp="1"/>
          </p:cNvSpPr>
          <p:nvPr>
            <p:ph type="sldNum" sz="quarter" idx="12"/>
          </p:nvPr>
        </p:nvSpPr>
        <p:spPr/>
        <p:txBody>
          <a:bodyPr/>
          <a:lstStyle/>
          <a:p>
            <a:fld id="{CCB3DA95-6B99-4CF2-991F-2E29FE2BC9C1}" type="slidenum">
              <a:rPr lang="es-ES" smtClean="0"/>
              <a:t>16</a:t>
            </a:fld>
            <a:endParaRPr lang="es-ES"/>
          </a:p>
        </p:txBody>
      </p:sp>
      <p:sp>
        <p:nvSpPr>
          <p:cNvPr id="7" name="Marcador de pie de página 6">
            <a:extLst>
              <a:ext uri="{FF2B5EF4-FFF2-40B4-BE49-F238E27FC236}">
                <a16:creationId xmlns:a16="http://schemas.microsoft.com/office/drawing/2014/main" id="{CAAD2372-DC7B-4B55-AF79-FDDB83290479}"/>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4108581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648"/>
            <a:ext cx="8229600" cy="1156990"/>
          </a:xfrm>
        </p:spPr>
        <p:txBody>
          <a:bodyPr>
            <a:normAutofit fontScale="90000"/>
          </a:bodyPr>
          <a:lstStyle/>
          <a:p>
            <a:br>
              <a:rPr lang="es-ES" b="1" dirty="0"/>
            </a:br>
            <a:r>
              <a:rPr lang="es-ES" b="1" dirty="0"/>
              <a:t>DATA SNOOPING (FISGONEO)</a:t>
            </a:r>
            <a:br>
              <a:rPr lang="es-ES" b="1" dirty="0"/>
            </a:br>
            <a:r>
              <a:rPr lang="es-ES" b="1" dirty="0"/>
              <a:t>I</a:t>
            </a:r>
            <a:r>
              <a:rPr lang="es-ES" sz="3600" b="1" dirty="0"/>
              <a:t>nferencia estadística tras examinar los datos</a:t>
            </a:r>
            <a:r>
              <a:rPr lang="es-ES" dirty="0"/>
              <a:t>.</a:t>
            </a:r>
            <a:br>
              <a:rPr lang="es-ES" dirty="0"/>
            </a:br>
            <a:endParaRPr lang="es-ES" dirty="0"/>
          </a:p>
        </p:txBody>
      </p:sp>
      <p:sp>
        <p:nvSpPr>
          <p:cNvPr id="3" name="2 Marcador de contenido"/>
          <p:cNvSpPr>
            <a:spLocks noGrp="1"/>
          </p:cNvSpPr>
          <p:nvPr>
            <p:ph idx="1"/>
          </p:nvPr>
        </p:nvSpPr>
        <p:spPr/>
        <p:txBody>
          <a:bodyPr>
            <a:normAutofit fontScale="92500" lnSpcReduction="20000"/>
          </a:bodyPr>
          <a:lstStyle/>
          <a:p>
            <a:r>
              <a:rPr lang="es-ES" sz="2800" dirty="0"/>
              <a:t>%100 muestras aleatorias de tamaño 20 N(0,1).</a:t>
            </a:r>
          </a:p>
          <a:p>
            <a:r>
              <a:rPr lang="es-ES" sz="2800" dirty="0"/>
              <a:t>%Comparar las medias más alta y más baja con contraste %de igualdad de medias.</a:t>
            </a:r>
          </a:p>
          <a:p>
            <a:r>
              <a:rPr lang="es-ES" dirty="0"/>
              <a:t>a=</a:t>
            </a:r>
            <a:r>
              <a:rPr lang="es-ES" dirty="0" err="1"/>
              <a:t>randn</a:t>
            </a:r>
            <a:r>
              <a:rPr lang="es-ES" dirty="0"/>
              <a:t>(20,100);</a:t>
            </a:r>
          </a:p>
          <a:p>
            <a:r>
              <a:rPr lang="es-ES" dirty="0"/>
              <a:t>[</a:t>
            </a:r>
            <a:r>
              <a:rPr lang="es-ES" dirty="0" err="1"/>
              <a:t>n,p</a:t>
            </a:r>
            <a:r>
              <a:rPr lang="es-ES" dirty="0"/>
              <a:t>]=</a:t>
            </a:r>
            <a:r>
              <a:rPr lang="es-ES" dirty="0" err="1"/>
              <a:t>size</a:t>
            </a:r>
            <a:r>
              <a:rPr lang="es-ES" dirty="0"/>
              <a:t>(a);</a:t>
            </a:r>
          </a:p>
          <a:p>
            <a:r>
              <a:rPr lang="es-ES" dirty="0" err="1"/>
              <a:t>a_media</a:t>
            </a:r>
            <a:r>
              <a:rPr lang="es-ES" dirty="0"/>
              <a:t>=mean(a);</a:t>
            </a:r>
          </a:p>
          <a:p>
            <a:r>
              <a:rPr lang="es-ES" dirty="0"/>
              <a:t>maxi=</a:t>
            </a:r>
            <a:r>
              <a:rPr lang="es-ES" dirty="0" err="1"/>
              <a:t>max</a:t>
            </a:r>
            <a:r>
              <a:rPr lang="es-ES" dirty="0"/>
              <a:t>(</a:t>
            </a:r>
            <a:r>
              <a:rPr lang="es-ES" dirty="0" err="1"/>
              <a:t>a_media</a:t>
            </a:r>
            <a:r>
              <a:rPr lang="es-ES" dirty="0"/>
              <a:t>);</a:t>
            </a:r>
          </a:p>
          <a:p>
            <a:r>
              <a:rPr lang="es-ES" dirty="0"/>
              <a:t>mini=min(</a:t>
            </a:r>
            <a:r>
              <a:rPr lang="es-ES" dirty="0" err="1"/>
              <a:t>a_media</a:t>
            </a:r>
            <a:r>
              <a:rPr lang="es-ES" dirty="0"/>
              <a:t>);</a:t>
            </a:r>
          </a:p>
          <a:p>
            <a:r>
              <a:rPr lang="es-ES" dirty="0"/>
              <a:t>(</a:t>
            </a:r>
            <a:r>
              <a:rPr lang="es-ES" dirty="0" err="1"/>
              <a:t>a_media</a:t>
            </a:r>
            <a:r>
              <a:rPr lang="es-ES" dirty="0"/>
              <a:t>(1)-</a:t>
            </a:r>
            <a:r>
              <a:rPr lang="es-ES" dirty="0" err="1"/>
              <a:t>a_media</a:t>
            </a:r>
            <a:r>
              <a:rPr lang="es-ES" dirty="0"/>
              <a:t>(2))/</a:t>
            </a:r>
            <a:r>
              <a:rPr lang="es-ES" dirty="0" err="1"/>
              <a:t>sqrt</a:t>
            </a:r>
            <a:r>
              <a:rPr lang="es-ES" dirty="0"/>
              <a:t>(2/n)  %= 0.3222</a:t>
            </a:r>
          </a:p>
          <a:p>
            <a:r>
              <a:rPr lang="es-ES" dirty="0"/>
              <a:t>(maxi-mini)/</a:t>
            </a:r>
            <a:r>
              <a:rPr lang="es-ES" dirty="0" err="1"/>
              <a:t>sqrt</a:t>
            </a:r>
            <a:r>
              <a:rPr lang="es-ES" dirty="0"/>
              <a:t>(2/n)  %= 3.3303</a:t>
            </a:r>
          </a:p>
          <a:p>
            <a:endParaRPr lang="es-ES" sz="2800" dirty="0"/>
          </a:p>
        </p:txBody>
      </p:sp>
      <p:graphicFrame>
        <p:nvGraphicFramePr>
          <p:cNvPr id="4" name="Objeto 3">
            <a:extLst>
              <a:ext uri="{FF2B5EF4-FFF2-40B4-BE49-F238E27FC236}">
                <a16:creationId xmlns:a16="http://schemas.microsoft.com/office/drawing/2014/main" id="{FDB8D094-DBAC-4F66-8AFD-359CA31BE2CD}"/>
              </a:ext>
            </a:extLst>
          </p:cNvPr>
          <p:cNvGraphicFramePr>
            <a:graphicFrameLocks noChangeAspect="1"/>
          </p:cNvGraphicFramePr>
          <p:nvPr>
            <p:extLst>
              <p:ext uri="{D42A27DB-BD31-4B8C-83A1-F6EECF244321}">
                <p14:modId xmlns:p14="http://schemas.microsoft.com/office/powerpoint/2010/main" val="1587984724"/>
              </p:ext>
            </p:extLst>
          </p:nvPr>
        </p:nvGraphicFramePr>
        <p:xfrm>
          <a:off x="5076056" y="2564904"/>
          <a:ext cx="3104112" cy="2376264"/>
        </p:xfrm>
        <a:graphic>
          <a:graphicData uri="http://schemas.openxmlformats.org/presentationml/2006/ole">
            <mc:AlternateContent xmlns:mc="http://schemas.openxmlformats.org/markup-compatibility/2006">
              <mc:Choice xmlns:v="urn:schemas-microsoft-com:vml" Requires="v">
                <p:oleObj spid="_x0000_s7675" name="Equation" r:id="rId4" imgW="1295280" imgH="990360" progId="Equation.DSMT4">
                  <p:embed/>
                </p:oleObj>
              </mc:Choice>
              <mc:Fallback>
                <p:oleObj name="Equation" r:id="rId4" imgW="1295280" imgH="990360" progId="Equation.DSMT4">
                  <p:embed/>
                  <p:pic>
                    <p:nvPicPr>
                      <p:cNvPr id="0" name=""/>
                      <p:cNvPicPr/>
                      <p:nvPr/>
                    </p:nvPicPr>
                    <p:blipFill>
                      <a:blip r:embed="rId5"/>
                      <a:stretch>
                        <a:fillRect/>
                      </a:stretch>
                    </p:blipFill>
                    <p:spPr>
                      <a:xfrm>
                        <a:off x="5076056" y="2564904"/>
                        <a:ext cx="3104112" cy="2376264"/>
                      </a:xfrm>
                      <a:prstGeom prst="rect">
                        <a:avLst/>
                      </a:prstGeom>
                    </p:spPr>
                  </p:pic>
                </p:oleObj>
              </mc:Fallback>
            </mc:AlternateContent>
          </a:graphicData>
        </a:graphic>
      </p:graphicFrame>
      <p:sp>
        <p:nvSpPr>
          <p:cNvPr id="5" name="Marcador de número de diapositiva 4">
            <a:extLst>
              <a:ext uri="{FF2B5EF4-FFF2-40B4-BE49-F238E27FC236}">
                <a16:creationId xmlns:a16="http://schemas.microsoft.com/office/drawing/2014/main" id="{CE69C2E2-D349-4E0A-B08A-E95E7B19C712}"/>
              </a:ext>
            </a:extLst>
          </p:cNvPr>
          <p:cNvSpPr>
            <a:spLocks noGrp="1"/>
          </p:cNvSpPr>
          <p:nvPr>
            <p:ph type="sldNum" sz="quarter" idx="12"/>
          </p:nvPr>
        </p:nvSpPr>
        <p:spPr/>
        <p:txBody>
          <a:bodyPr/>
          <a:lstStyle/>
          <a:p>
            <a:fld id="{CCB3DA95-6B99-4CF2-991F-2E29FE2BC9C1}" type="slidenum">
              <a:rPr lang="es-ES" smtClean="0"/>
              <a:t>17</a:t>
            </a:fld>
            <a:endParaRPr lang="es-ES"/>
          </a:p>
        </p:txBody>
      </p:sp>
      <p:sp>
        <p:nvSpPr>
          <p:cNvPr id="6" name="Marcador de pie de página 5">
            <a:extLst>
              <a:ext uri="{FF2B5EF4-FFF2-40B4-BE49-F238E27FC236}">
                <a16:creationId xmlns:a16="http://schemas.microsoft.com/office/drawing/2014/main" id="{1F018224-A939-43FF-9E56-6942245C0336}"/>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1045728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EE10FA-771A-4444-8759-F06CFC6742D3}"/>
              </a:ext>
            </a:extLst>
          </p:cNvPr>
          <p:cNvSpPr>
            <a:spLocks noGrp="1"/>
          </p:cNvSpPr>
          <p:nvPr>
            <p:ph type="title"/>
          </p:nvPr>
        </p:nvSpPr>
        <p:spPr/>
        <p:txBody>
          <a:bodyPr>
            <a:normAutofit fontScale="90000"/>
          </a:bodyPr>
          <a:lstStyle/>
          <a:p>
            <a:r>
              <a:rPr lang="es-ES" b="1" dirty="0"/>
              <a:t>EJEMPLOS DE DATA SNOOPING EN FINANZAS</a:t>
            </a:r>
          </a:p>
        </p:txBody>
      </p:sp>
      <p:sp>
        <p:nvSpPr>
          <p:cNvPr id="3" name="Marcador de contenido 2">
            <a:extLst>
              <a:ext uri="{FF2B5EF4-FFF2-40B4-BE49-F238E27FC236}">
                <a16:creationId xmlns:a16="http://schemas.microsoft.com/office/drawing/2014/main" id="{9BA0D163-16E0-4555-9B97-01435342305A}"/>
              </a:ext>
            </a:extLst>
          </p:cNvPr>
          <p:cNvSpPr>
            <a:spLocks noGrp="1"/>
          </p:cNvSpPr>
          <p:nvPr>
            <p:ph idx="1"/>
          </p:nvPr>
        </p:nvSpPr>
        <p:spPr/>
        <p:txBody>
          <a:bodyPr/>
          <a:lstStyle/>
          <a:p>
            <a:r>
              <a:rPr lang="es-ES" dirty="0"/>
              <a:t>La estafa de cartas con predicciones bursátiles</a:t>
            </a:r>
          </a:p>
          <a:p>
            <a:r>
              <a:rPr lang="es-ES" dirty="0"/>
              <a:t>Asesores de fondos que ofrecen sus servicios en base a sus aciertos en el pasado.</a:t>
            </a:r>
          </a:p>
          <a:p>
            <a:r>
              <a:rPr lang="es-ES" dirty="0" err="1"/>
              <a:t>Cowles</a:t>
            </a:r>
            <a:r>
              <a:rPr lang="es-ES" dirty="0"/>
              <a:t> (1933) estudiar, con simulaciones, si los asesores financieros superan al mercado.</a:t>
            </a:r>
          </a:p>
          <a:p>
            <a:r>
              <a:rPr lang="es-ES" dirty="0"/>
              <a:t>Repetición de contrastes</a:t>
            </a:r>
          </a:p>
          <a:p>
            <a:r>
              <a:rPr lang="es-ES" dirty="0"/>
              <a:t>Se debe contrastar la H0: el mejor modelo no tiene capacidad predictiva  </a:t>
            </a:r>
          </a:p>
        </p:txBody>
      </p:sp>
      <p:sp>
        <p:nvSpPr>
          <p:cNvPr id="4" name="Marcador de número de diapositiva 3">
            <a:extLst>
              <a:ext uri="{FF2B5EF4-FFF2-40B4-BE49-F238E27FC236}">
                <a16:creationId xmlns:a16="http://schemas.microsoft.com/office/drawing/2014/main" id="{2AF6EBE5-6DCB-4000-A850-E6AEEC31EA36}"/>
              </a:ext>
            </a:extLst>
          </p:cNvPr>
          <p:cNvSpPr>
            <a:spLocks noGrp="1"/>
          </p:cNvSpPr>
          <p:nvPr>
            <p:ph type="sldNum" sz="quarter" idx="12"/>
          </p:nvPr>
        </p:nvSpPr>
        <p:spPr/>
        <p:txBody>
          <a:bodyPr/>
          <a:lstStyle/>
          <a:p>
            <a:fld id="{CCB3DA95-6B99-4CF2-991F-2E29FE2BC9C1}" type="slidenum">
              <a:rPr lang="es-ES" smtClean="0"/>
              <a:t>18</a:t>
            </a:fld>
            <a:endParaRPr lang="es-ES"/>
          </a:p>
        </p:txBody>
      </p:sp>
      <p:sp>
        <p:nvSpPr>
          <p:cNvPr id="5" name="Marcador de pie de página 4">
            <a:extLst>
              <a:ext uri="{FF2B5EF4-FFF2-40B4-BE49-F238E27FC236}">
                <a16:creationId xmlns:a16="http://schemas.microsoft.com/office/drawing/2014/main" id="{55FA8595-7E04-4B5B-A2BF-F746803286F3}"/>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4118199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62BCE1-B1EB-468B-96C0-80C45B8012D2}"/>
              </a:ext>
            </a:extLst>
          </p:cNvPr>
          <p:cNvSpPr>
            <a:spLocks noGrp="1"/>
          </p:cNvSpPr>
          <p:nvPr>
            <p:ph type="title"/>
          </p:nvPr>
        </p:nvSpPr>
        <p:spPr/>
        <p:txBody>
          <a:bodyPr>
            <a:normAutofit fontScale="90000"/>
          </a:bodyPr>
          <a:lstStyle/>
          <a:p>
            <a:r>
              <a:rPr lang="es-ES" b="1" dirty="0"/>
              <a:t>LA ESTRATEGIA DE INVERSIÓN DE ANDREW LO</a:t>
            </a:r>
          </a:p>
        </p:txBody>
      </p:sp>
      <p:sp>
        <p:nvSpPr>
          <p:cNvPr id="3" name="Marcador de contenido 2">
            <a:extLst>
              <a:ext uri="{FF2B5EF4-FFF2-40B4-BE49-F238E27FC236}">
                <a16:creationId xmlns:a16="http://schemas.microsoft.com/office/drawing/2014/main" id="{92EFC540-97F3-4C63-9EC4-53FA662783F1}"/>
              </a:ext>
            </a:extLst>
          </p:cNvPr>
          <p:cNvSpPr>
            <a:spLocks noGrp="1"/>
          </p:cNvSpPr>
          <p:nvPr>
            <p:ph idx="1"/>
          </p:nvPr>
        </p:nvSpPr>
        <p:spPr/>
        <p:txBody>
          <a:bodyPr>
            <a:normAutofit lnSpcReduction="10000"/>
          </a:bodyPr>
          <a:lstStyle/>
          <a:p>
            <a:r>
              <a:rPr lang="es-ES" sz="2800" dirty="0"/>
              <a:t>Pequeño teorema de Fermat</a:t>
            </a:r>
          </a:p>
          <a:p>
            <a:endParaRPr lang="es-ES" sz="2800" dirty="0"/>
          </a:p>
          <a:p>
            <a:r>
              <a:rPr lang="es-ES" sz="2800" dirty="0"/>
              <a:t>Invertir siguiendo en los número de </a:t>
            </a:r>
            <a:r>
              <a:rPr lang="es-ES" sz="2800" dirty="0" err="1"/>
              <a:t>Carmichel</a:t>
            </a:r>
            <a:r>
              <a:rPr lang="es-ES" sz="2800" dirty="0"/>
              <a:t> menores que 10.000, </a:t>
            </a:r>
            <a:r>
              <a:rPr lang="es-ES" sz="2800" b="1" dirty="0"/>
              <a:t>anteriores a 1926:</a:t>
            </a:r>
          </a:p>
          <a:p>
            <a:pPr marL="0" indent="0">
              <a:buNone/>
            </a:pPr>
            <a:r>
              <a:rPr lang="es-ES" sz="2800" dirty="0"/>
              <a:t>     - 561, 1.105, 1.729, 2.465, 2.821, 6.601, 8.911 </a:t>
            </a:r>
          </a:p>
          <a:p>
            <a:pPr marL="0" indent="0">
              <a:buNone/>
            </a:pPr>
            <a:r>
              <a:rPr lang="es-ES" sz="2800" dirty="0"/>
              <a:t>     - AMATEK,INC</a:t>
            </a:r>
          </a:p>
          <a:p>
            <a:endParaRPr lang="es-ES" sz="2800" dirty="0"/>
          </a:p>
          <a:p>
            <a:r>
              <a:rPr lang="es-ES" sz="2800" dirty="0"/>
              <a:t>¿Por qué funciona tan bien esta estrategia?: </a:t>
            </a:r>
          </a:p>
          <a:p>
            <a:pPr marL="0" indent="0">
              <a:buNone/>
            </a:pPr>
            <a:r>
              <a:rPr lang="es-ES" sz="2800" dirty="0"/>
              <a:t>	sesgo de selección (estamos fisgoneando)</a:t>
            </a:r>
          </a:p>
        </p:txBody>
      </p:sp>
      <p:graphicFrame>
        <p:nvGraphicFramePr>
          <p:cNvPr id="4" name="Objeto 3">
            <a:extLst>
              <a:ext uri="{FF2B5EF4-FFF2-40B4-BE49-F238E27FC236}">
                <a16:creationId xmlns:a16="http://schemas.microsoft.com/office/drawing/2014/main" id="{7683795E-4F73-4AB7-83A9-275DE54E3963}"/>
              </a:ext>
            </a:extLst>
          </p:cNvPr>
          <p:cNvGraphicFramePr>
            <a:graphicFrameLocks noChangeAspect="1"/>
          </p:cNvGraphicFramePr>
          <p:nvPr>
            <p:extLst>
              <p:ext uri="{D42A27DB-BD31-4B8C-83A1-F6EECF244321}">
                <p14:modId xmlns:p14="http://schemas.microsoft.com/office/powerpoint/2010/main" val="179974312"/>
              </p:ext>
            </p:extLst>
          </p:nvPr>
        </p:nvGraphicFramePr>
        <p:xfrm>
          <a:off x="5868144" y="1600200"/>
          <a:ext cx="1829703" cy="577801"/>
        </p:xfrm>
        <a:graphic>
          <a:graphicData uri="http://schemas.openxmlformats.org/presentationml/2006/ole">
            <mc:AlternateContent xmlns:mc="http://schemas.openxmlformats.org/markup-compatibility/2006">
              <mc:Choice xmlns:v="urn:schemas-microsoft-com:vml" Requires="v">
                <p:oleObj spid="_x0000_s21817" name="Equation" r:id="rId4" imgW="723600" imgH="228600" progId="Equation.DSMT4">
                  <p:embed/>
                </p:oleObj>
              </mc:Choice>
              <mc:Fallback>
                <p:oleObj name="Equation" r:id="rId4" imgW="723600" imgH="228600" progId="Equation.DSMT4">
                  <p:embed/>
                  <p:pic>
                    <p:nvPicPr>
                      <p:cNvPr id="0" name=""/>
                      <p:cNvPicPr/>
                      <p:nvPr/>
                    </p:nvPicPr>
                    <p:blipFill>
                      <a:blip r:embed="rId5"/>
                      <a:stretch>
                        <a:fillRect/>
                      </a:stretch>
                    </p:blipFill>
                    <p:spPr>
                      <a:xfrm>
                        <a:off x="5868144" y="1600200"/>
                        <a:ext cx="1829703" cy="577801"/>
                      </a:xfrm>
                      <a:prstGeom prst="rect">
                        <a:avLst/>
                      </a:prstGeom>
                    </p:spPr>
                  </p:pic>
                </p:oleObj>
              </mc:Fallback>
            </mc:AlternateContent>
          </a:graphicData>
        </a:graphic>
      </p:graphicFrame>
      <p:sp>
        <p:nvSpPr>
          <p:cNvPr id="5" name="Marcador de número de diapositiva 4">
            <a:extLst>
              <a:ext uri="{FF2B5EF4-FFF2-40B4-BE49-F238E27FC236}">
                <a16:creationId xmlns:a16="http://schemas.microsoft.com/office/drawing/2014/main" id="{39047B8B-7AB6-4961-B0D2-9B4F45BB090E}"/>
              </a:ext>
            </a:extLst>
          </p:cNvPr>
          <p:cNvSpPr>
            <a:spLocks noGrp="1"/>
          </p:cNvSpPr>
          <p:nvPr>
            <p:ph type="sldNum" sz="quarter" idx="12"/>
          </p:nvPr>
        </p:nvSpPr>
        <p:spPr/>
        <p:txBody>
          <a:bodyPr/>
          <a:lstStyle/>
          <a:p>
            <a:fld id="{CCB3DA95-6B99-4CF2-991F-2E29FE2BC9C1}" type="slidenum">
              <a:rPr lang="es-ES" smtClean="0"/>
              <a:t>19</a:t>
            </a:fld>
            <a:endParaRPr lang="es-ES"/>
          </a:p>
        </p:txBody>
      </p:sp>
      <p:sp>
        <p:nvSpPr>
          <p:cNvPr id="6" name="Marcador de pie de página 5">
            <a:extLst>
              <a:ext uri="{FF2B5EF4-FFF2-40B4-BE49-F238E27FC236}">
                <a16:creationId xmlns:a16="http://schemas.microsoft.com/office/drawing/2014/main" id="{22B8B6DA-FD7D-4273-B848-CD88DD51C42B}"/>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708251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BCACE80-6572-4FB5-B9F7-BAAD2F180F94}"/>
              </a:ext>
            </a:extLst>
          </p:cNvPr>
          <p:cNvSpPr>
            <a:spLocks noGrp="1"/>
          </p:cNvSpPr>
          <p:nvPr>
            <p:ph type="title"/>
          </p:nvPr>
        </p:nvSpPr>
        <p:spPr>
          <a:xfrm>
            <a:off x="722313" y="2780928"/>
            <a:ext cx="7772400" cy="2988047"/>
          </a:xfrm>
        </p:spPr>
        <p:txBody>
          <a:bodyPr>
            <a:normAutofit/>
          </a:bodyPr>
          <a:lstStyle/>
          <a:p>
            <a:pPr algn="ctr"/>
            <a:r>
              <a:rPr lang="es-ES" dirty="0"/>
              <a:t>CAPÍTULO 1</a:t>
            </a:r>
            <a:br>
              <a:rPr lang="es-ES" dirty="0"/>
            </a:br>
            <a:r>
              <a:rPr lang="es-ES" dirty="0"/>
              <a:t>INTRODUCIÓN AL MACHINE LEARNING Y LA INTELIGENCIA ARTIFICIAL</a:t>
            </a:r>
          </a:p>
        </p:txBody>
      </p:sp>
      <p:sp>
        <p:nvSpPr>
          <p:cNvPr id="2" name="Marcador de número de diapositiva 1">
            <a:extLst>
              <a:ext uri="{FF2B5EF4-FFF2-40B4-BE49-F238E27FC236}">
                <a16:creationId xmlns:a16="http://schemas.microsoft.com/office/drawing/2014/main" id="{F1C22D0B-17E6-49F9-843F-3A4587FB2B89}"/>
              </a:ext>
            </a:extLst>
          </p:cNvPr>
          <p:cNvSpPr>
            <a:spLocks noGrp="1"/>
          </p:cNvSpPr>
          <p:nvPr>
            <p:ph type="sldNum" sz="quarter" idx="12"/>
          </p:nvPr>
        </p:nvSpPr>
        <p:spPr>
          <a:xfrm>
            <a:off x="6553200" y="6356350"/>
            <a:ext cx="2133600" cy="365125"/>
          </a:xfrm>
        </p:spPr>
        <p:txBody>
          <a:bodyPr/>
          <a:lstStyle/>
          <a:p>
            <a:fld id="{CCB3DA95-6B99-4CF2-991F-2E29FE2BC9C1}" type="slidenum">
              <a:rPr lang="es-ES" smtClean="0"/>
              <a:t>2</a:t>
            </a:fld>
            <a:endParaRPr lang="es-ES"/>
          </a:p>
        </p:txBody>
      </p:sp>
      <p:sp>
        <p:nvSpPr>
          <p:cNvPr id="3" name="Marcador de pie de página 2">
            <a:extLst>
              <a:ext uri="{FF2B5EF4-FFF2-40B4-BE49-F238E27FC236}">
                <a16:creationId xmlns:a16="http://schemas.microsoft.com/office/drawing/2014/main" id="{57A3B0A7-F71D-4A83-9653-C58134CB5F0E}"/>
              </a:ext>
            </a:extLst>
          </p:cNvPr>
          <p:cNvSpPr>
            <a:spLocks noGrp="1"/>
          </p:cNvSpPr>
          <p:nvPr>
            <p:ph type="ftr" sz="quarter" idx="11"/>
          </p:nvPr>
        </p:nvSpPr>
        <p:spPr/>
        <p:txBody>
          <a:bodyPr/>
          <a:lstStyle/>
          <a:p>
            <a:r>
              <a:rPr lang="es-ES"/>
              <a:t>Fernando Fernández Rodríguez (ULPGC)</a:t>
            </a:r>
          </a:p>
        </p:txBody>
      </p:sp>
    </p:spTree>
    <p:extLst>
      <p:ext uri="{BB962C8B-B14F-4D97-AF65-F5344CB8AC3E}">
        <p14:creationId xmlns:p14="http://schemas.microsoft.com/office/powerpoint/2010/main" val="2146953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39B269-8ED6-45A5-98D4-6E40DBBF14D6}"/>
              </a:ext>
            </a:extLst>
          </p:cNvPr>
          <p:cNvSpPr>
            <a:spLocks noGrp="1"/>
          </p:cNvSpPr>
          <p:nvPr>
            <p:ph type="title"/>
          </p:nvPr>
        </p:nvSpPr>
        <p:spPr/>
        <p:txBody>
          <a:bodyPr>
            <a:normAutofit fontScale="90000"/>
          </a:bodyPr>
          <a:lstStyle/>
          <a:p>
            <a:r>
              <a:rPr lang="es-ES" b="1" dirty="0"/>
              <a:t>LO: DESVELANDO DATA-SNOOPING CON ESTADÍSTICOS DE ORDEN</a:t>
            </a:r>
          </a:p>
        </p:txBody>
      </p:sp>
      <p:sp>
        <p:nvSpPr>
          <p:cNvPr id="3" name="Marcador de contenido 2">
            <a:extLst>
              <a:ext uri="{FF2B5EF4-FFF2-40B4-BE49-F238E27FC236}">
                <a16:creationId xmlns:a16="http://schemas.microsoft.com/office/drawing/2014/main" id="{1445D696-DFBC-44A2-9B7A-9EB13CF372E3}"/>
              </a:ext>
            </a:extLst>
          </p:cNvPr>
          <p:cNvSpPr>
            <a:spLocks noGrp="1"/>
          </p:cNvSpPr>
          <p:nvPr>
            <p:ph idx="1"/>
          </p:nvPr>
        </p:nvSpPr>
        <p:spPr/>
        <p:txBody>
          <a:bodyPr/>
          <a:lstStyle/>
          <a:p>
            <a:r>
              <a:rPr lang="es-ES" sz="2800" dirty="0"/>
              <a:t>Probabilidad rentabilidad activo </a:t>
            </a:r>
            <a:r>
              <a:rPr lang="es-ES" sz="2800" b="1" dirty="0">
                <a:latin typeface="Brush Script MT" panose="03060802040406070304" pitchFamily="66" charset="0"/>
              </a:rPr>
              <a:t>i</a:t>
            </a:r>
            <a:r>
              <a:rPr lang="es-ES" sz="2800" dirty="0"/>
              <a:t> exceda el 50%</a:t>
            </a:r>
          </a:p>
          <a:p>
            <a:endParaRPr lang="es-ES" sz="2800" dirty="0"/>
          </a:p>
          <a:p>
            <a:endParaRPr lang="es-ES" sz="2800" dirty="0"/>
          </a:p>
          <a:p>
            <a:r>
              <a:rPr lang="es-ES" sz="2800" b="1" dirty="0"/>
              <a:t>Probabilidad de que el activo de mayor rendimiento el año pasado supere este año el 50% </a:t>
            </a:r>
          </a:p>
          <a:p>
            <a:endParaRPr lang="es-ES" dirty="0"/>
          </a:p>
        </p:txBody>
      </p:sp>
      <p:graphicFrame>
        <p:nvGraphicFramePr>
          <p:cNvPr id="4" name="Objeto 3">
            <a:extLst>
              <a:ext uri="{FF2B5EF4-FFF2-40B4-BE49-F238E27FC236}">
                <a16:creationId xmlns:a16="http://schemas.microsoft.com/office/drawing/2014/main" id="{1F8C5F16-C069-4380-B489-0D0A70CEABBA}"/>
              </a:ext>
            </a:extLst>
          </p:cNvPr>
          <p:cNvGraphicFramePr>
            <a:graphicFrameLocks noChangeAspect="1"/>
          </p:cNvGraphicFramePr>
          <p:nvPr>
            <p:extLst>
              <p:ext uri="{D42A27DB-BD31-4B8C-83A1-F6EECF244321}">
                <p14:modId xmlns:p14="http://schemas.microsoft.com/office/powerpoint/2010/main" val="3697165430"/>
              </p:ext>
            </p:extLst>
          </p:nvPr>
        </p:nvGraphicFramePr>
        <p:xfrm>
          <a:off x="611560" y="2204864"/>
          <a:ext cx="8205088" cy="864096"/>
        </p:xfrm>
        <a:graphic>
          <a:graphicData uri="http://schemas.openxmlformats.org/presentationml/2006/ole">
            <mc:AlternateContent xmlns:mc="http://schemas.openxmlformats.org/markup-compatibility/2006">
              <mc:Choice xmlns:v="urn:schemas-microsoft-com:vml" Requires="v">
                <p:oleObj spid="_x0000_s23142" name="Equation" r:id="rId4" imgW="4101840" imgH="431640" progId="Equation.DSMT4">
                  <p:embed/>
                </p:oleObj>
              </mc:Choice>
              <mc:Fallback>
                <p:oleObj name="Equation" r:id="rId4" imgW="4101840" imgH="431640" progId="Equation.DSMT4">
                  <p:embed/>
                  <p:pic>
                    <p:nvPicPr>
                      <p:cNvPr id="0" name=""/>
                      <p:cNvPicPr/>
                      <p:nvPr/>
                    </p:nvPicPr>
                    <p:blipFill>
                      <a:blip r:embed="rId5"/>
                      <a:stretch>
                        <a:fillRect/>
                      </a:stretch>
                    </p:blipFill>
                    <p:spPr>
                      <a:xfrm>
                        <a:off x="611560" y="2204864"/>
                        <a:ext cx="8205088" cy="864096"/>
                      </a:xfrm>
                      <a:prstGeom prst="rect">
                        <a:avLst/>
                      </a:prstGeom>
                    </p:spPr>
                  </p:pic>
                </p:oleObj>
              </mc:Fallback>
            </mc:AlternateContent>
          </a:graphicData>
        </a:graphic>
      </p:graphicFrame>
      <p:graphicFrame>
        <p:nvGraphicFramePr>
          <p:cNvPr id="5" name="Objeto 4">
            <a:extLst>
              <a:ext uri="{FF2B5EF4-FFF2-40B4-BE49-F238E27FC236}">
                <a16:creationId xmlns:a16="http://schemas.microsoft.com/office/drawing/2014/main" id="{2E9D5AF7-388A-4C5E-A4B9-0530421436FA}"/>
              </a:ext>
            </a:extLst>
          </p:cNvPr>
          <p:cNvGraphicFramePr>
            <a:graphicFrameLocks noChangeAspect="1"/>
          </p:cNvGraphicFramePr>
          <p:nvPr>
            <p:extLst>
              <p:ext uri="{D42A27DB-BD31-4B8C-83A1-F6EECF244321}">
                <p14:modId xmlns:p14="http://schemas.microsoft.com/office/powerpoint/2010/main" val="2119615625"/>
              </p:ext>
            </p:extLst>
          </p:nvPr>
        </p:nvGraphicFramePr>
        <p:xfrm>
          <a:off x="933450" y="3994150"/>
          <a:ext cx="7594600" cy="2638425"/>
        </p:xfrm>
        <a:graphic>
          <a:graphicData uri="http://schemas.openxmlformats.org/presentationml/2006/ole">
            <mc:AlternateContent xmlns:mc="http://schemas.openxmlformats.org/markup-compatibility/2006">
              <mc:Choice xmlns:v="urn:schemas-microsoft-com:vml" Requires="v">
                <p:oleObj spid="_x0000_s23143" name="Equation" r:id="rId6" imgW="3670200" imgH="1143000" progId="Equation.DSMT4">
                  <p:embed/>
                </p:oleObj>
              </mc:Choice>
              <mc:Fallback>
                <p:oleObj name="Equation" r:id="rId6" imgW="3670200" imgH="1143000" progId="Equation.DSMT4">
                  <p:embed/>
                  <p:pic>
                    <p:nvPicPr>
                      <p:cNvPr id="0" name=""/>
                      <p:cNvPicPr/>
                      <p:nvPr/>
                    </p:nvPicPr>
                    <p:blipFill>
                      <a:blip r:embed="rId7"/>
                      <a:stretch>
                        <a:fillRect/>
                      </a:stretch>
                    </p:blipFill>
                    <p:spPr>
                      <a:xfrm>
                        <a:off x="933450" y="3994150"/>
                        <a:ext cx="7594600" cy="2638425"/>
                      </a:xfrm>
                      <a:prstGeom prst="rect">
                        <a:avLst/>
                      </a:prstGeom>
                    </p:spPr>
                  </p:pic>
                </p:oleObj>
              </mc:Fallback>
            </mc:AlternateContent>
          </a:graphicData>
        </a:graphic>
      </p:graphicFrame>
      <p:sp>
        <p:nvSpPr>
          <p:cNvPr id="6" name="Marcador de número de diapositiva 5">
            <a:extLst>
              <a:ext uri="{FF2B5EF4-FFF2-40B4-BE49-F238E27FC236}">
                <a16:creationId xmlns:a16="http://schemas.microsoft.com/office/drawing/2014/main" id="{0092D15F-AABF-4F25-81C7-6EC11F05677A}"/>
              </a:ext>
            </a:extLst>
          </p:cNvPr>
          <p:cNvSpPr>
            <a:spLocks noGrp="1"/>
          </p:cNvSpPr>
          <p:nvPr>
            <p:ph type="sldNum" sz="quarter" idx="12"/>
          </p:nvPr>
        </p:nvSpPr>
        <p:spPr/>
        <p:txBody>
          <a:bodyPr/>
          <a:lstStyle/>
          <a:p>
            <a:fld id="{CCB3DA95-6B99-4CF2-991F-2E29FE2BC9C1}" type="slidenum">
              <a:rPr lang="es-ES" smtClean="0"/>
              <a:t>20</a:t>
            </a:fld>
            <a:endParaRPr lang="es-ES"/>
          </a:p>
        </p:txBody>
      </p:sp>
      <p:sp>
        <p:nvSpPr>
          <p:cNvPr id="7" name="Marcador de pie de página 6">
            <a:extLst>
              <a:ext uri="{FF2B5EF4-FFF2-40B4-BE49-F238E27FC236}">
                <a16:creationId xmlns:a16="http://schemas.microsoft.com/office/drawing/2014/main" id="{5354AEF2-91C3-4A6A-B8BD-08F2484F8915}"/>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1903651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br>
              <a:rPr lang="es-ES" b="1" dirty="0"/>
            </a:br>
            <a:r>
              <a:rPr lang="es-ES" b="1" dirty="0"/>
              <a:t>RELACIONES ESPURIAS CON</a:t>
            </a:r>
            <a:br>
              <a:rPr lang="es-ES" dirty="0"/>
            </a:br>
            <a:r>
              <a:rPr lang="es-ES" b="1" dirty="0"/>
              <a:t>DATA SNOOPING </a:t>
            </a:r>
            <a:br>
              <a:rPr lang="es-ES" b="1" dirty="0"/>
            </a:br>
            <a:endParaRPr lang="es-ES" dirty="0"/>
          </a:p>
        </p:txBody>
      </p:sp>
      <p:sp>
        <p:nvSpPr>
          <p:cNvPr id="3" name="2 Marcador de contenido"/>
          <p:cNvSpPr>
            <a:spLocks noGrp="1"/>
          </p:cNvSpPr>
          <p:nvPr>
            <p:ph idx="1"/>
          </p:nvPr>
        </p:nvSpPr>
        <p:spPr/>
        <p:txBody>
          <a:bodyPr>
            <a:normAutofit/>
          </a:bodyPr>
          <a:lstStyle/>
          <a:p>
            <a:r>
              <a:rPr lang="es-ES" sz="2800" dirty="0">
                <a:solidFill>
                  <a:srgbClr val="000000"/>
                </a:solidFill>
                <a:latin typeface="Times New Roman"/>
                <a:ea typeface="Calibri"/>
              </a:rPr>
              <a:t>Ciertos ganadores de la liga de </a:t>
            </a:r>
            <a:r>
              <a:rPr lang="es-ES" sz="2800" dirty="0" err="1">
                <a:solidFill>
                  <a:srgbClr val="000000"/>
                </a:solidFill>
                <a:latin typeface="Times New Roman"/>
                <a:ea typeface="Calibri"/>
              </a:rPr>
              <a:t>footbol</a:t>
            </a:r>
            <a:r>
              <a:rPr lang="es-ES" sz="2800" dirty="0">
                <a:solidFill>
                  <a:srgbClr val="000000"/>
                </a:solidFill>
                <a:latin typeface="Times New Roman"/>
                <a:ea typeface="Calibri"/>
              </a:rPr>
              <a:t> en EEUU anticipan subidas del índice SP500</a:t>
            </a:r>
          </a:p>
          <a:p>
            <a:endParaRPr lang="es-ES" sz="2800" dirty="0"/>
          </a:p>
          <a:p>
            <a:r>
              <a:rPr lang="es-ES" sz="2800" dirty="0"/>
              <a:t>La producción de mantequilla, queso y población de ovejas en Bangladesh </a:t>
            </a:r>
            <a:r>
              <a:rPr lang="es-ES" sz="2800" dirty="0">
                <a:solidFill>
                  <a:srgbClr val="000000"/>
                </a:solidFill>
                <a:latin typeface="Times New Roman"/>
                <a:ea typeface="Calibri"/>
              </a:rPr>
              <a:t>anticipan subidas  bursátiles</a:t>
            </a:r>
          </a:p>
          <a:p>
            <a:endParaRPr lang="es-ES" sz="2800" dirty="0">
              <a:solidFill>
                <a:srgbClr val="000000"/>
              </a:solidFill>
              <a:latin typeface="Times New Roman"/>
            </a:endParaRPr>
          </a:p>
          <a:p>
            <a:r>
              <a:rPr lang="es-ES" sz="2800" dirty="0">
                <a:solidFill>
                  <a:srgbClr val="000000"/>
                </a:solidFill>
                <a:latin typeface="Times New Roman"/>
              </a:rPr>
              <a:t>La moda de las faldas predice la tendencia del mercado bursátil</a:t>
            </a:r>
            <a:endParaRPr lang="es-ES" sz="2800" dirty="0"/>
          </a:p>
        </p:txBody>
      </p:sp>
      <p:sp>
        <p:nvSpPr>
          <p:cNvPr id="4" name="Marcador de número de diapositiva 3">
            <a:extLst>
              <a:ext uri="{FF2B5EF4-FFF2-40B4-BE49-F238E27FC236}">
                <a16:creationId xmlns:a16="http://schemas.microsoft.com/office/drawing/2014/main" id="{F110721E-F09F-49B8-96AE-B72B708E1EE8}"/>
              </a:ext>
            </a:extLst>
          </p:cNvPr>
          <p:cNvSpPr>
            <a:spLocks noGrp="1"/>
          </p:cNvSpPr>
          <p:nvPr>
            <p:ph type="sldNum" sz="quarter" idx="12"/>
          </p:nvPr>
        </p:nvSpPr>
        <p:spPr/>
        <p:txBody>
          <a:bodyPr/>
          <a:lstStyle/>
          <a:p>
            <a:fld id="{CCB3DA95-6B99-4CF2-991F-2E29FE2BC9C1}" type="slidenum">
              <a:rPr lang="es-ES" smtClean="0"/>
              <a:t>21</a:t>
            </a:fld>
            <a:endParaRPr lang="es-ES"/>
          </a:p>
        </p:txBody>
      </p:sp>
      <p:sp>
        <p:nvSpPr>
          <p:cNvPr id="5" name="Marcador de pie de página 4">
            <a:extLst>
              <a:ext uri="{FF2B5EF4-FFF2-40B4-BE49-F238E27FC236}">
                <a16:creationId xmlns:a16="http://schemas.microsoft.com/office/drawing/2014/main" id="{F4E40205-63A8-47E0-A08B-CFBF21C1914E}"/>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3223155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99A52-0612-4DD2-911F-701B40CD7B25}"/>
              </a:ext>
            </a:extLst>
          </p:cNvPr>
          <p:cNvSpPr>
            <a:spLocks noGrp="1"/>
          </p:cNvSpPr>
          <p:nvPr>
            <p:ph type="title"/>
          </p:nvPr>
        </p:nvSpPr>
        <p:spPr/>
        <p:txBody>
          <a:bodyPr>
            <a:normAutofit/>
          </a:bodyPr>
          <a:lstStyle/>
          <a:p>
            <a:r>
              <a:rPr lang="es-ES" b="1" dirty="0"/>
              <a:t>TEORÍA ECONÓMICA DE LA MODA</a:t>
            </a:r>
          </a:p>
        </p:txBody>
      </p:sp>
      <p:sp>
        <p:nvSpPr>
          <p:cNvPr id="3" name="Marcador de contenido 2">
            <a:extLst>
              <a:ext uri="{FF2B5EF4-FFF2-40B4-BE49-F238E27FC236}">
                <a16:creationId xmlns:a16="http://schemas.microsoft.com/office/drawing/2014/main" id="{3BD1EEBD-C211-4420-AB65-7B64416E24A7}"/>
              </a:ext>
            </a:extLst>
          </p:cNvPr>
          <p:cNvSpPr>
            <a:spLocks noGrp="1"/>
          </p:cNvSpPr>
          <p:nvPr>
            <p:ph idx="1"/>
          </p:nvPr>
        </p:nvSpPr>
        <p:spPr/>
        <p:txBody>
          <a:bodyPr/>
          <a:lstStyle/>
          <a:p>
            <a:r>
              <a:rPr lang="es-ES" dirty="0"/>
              <a:t> </a:t>
            </a:r>
          </a:p>
        </p:txBody>
      </p:sp>
      <p:pic>
        <p:nvPicPr>
          <p:cNvPr id="7" name="Imagen 6">
            <a:extLst>
              <a:ext uri="{FF2B5EF4-FFF2-40B4-BE49-F238E27FC236}">
                <a16:creationId xmlns:a16="http://schemas.microsoft.com/office/drawing/2014/main" id="{9E7703F8-E678-484E-B7FF-6D65DF1DB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083" y="1149625"/>
            <a:ext cx="7387833" cy="5688632"/>
          </a:xfrm>
          <a:prstGeom prst="rect">
            <a:avLst/>
          </a:prstGeom>
        </p:spPr>
      </p:pic>
      <p:sp>
        <p:nvSpPr>
          <p:cNvPr id="4" name="Marcador de número de diapositiva 3">
            <a:extLst>
              <a:ext uri="{FF2B5EF4-FFF2-40B4-BE49-F238E27FC236}">
                <a16:creationId xmlns:a16="http://schemas.microsoft.com/office/drawing/2014/main" id="{E505FF97-3BA3-46FD-A442-1B6EBA09696F}"/>
              </a:ext>
            </a:extLst>
          </p:cNvPr>
          <p:cNvSpPr>
            <a:spLocks noGrp="1"/>
          </p:cNvSpPr>
          <p:nvPr>
            <p:ph type="sldNum" sz="quarter" idx="12"/>
          </p:nvPr>
        </p:nvSpPr>
        <p:spPr/>
        <p:txBody>
          <a:bodyPr/>
          <a:lstStyle/>
          <a:p>
            <a:fld id="{CCB3DA95-6B99-4CF2-991F-2E29FE2BC9C1}" type="slidenum">
              <a:rPr lang="es-ES" smtClean="0"/>
              <a:t>22</a:t>
            </a:fld>
            <a:endParaRPr lang="es-ES"/>
          </a:p>
        </p:txBody>
      </p:sp>
      <p:sp>
        <p:nvSpPr>
          <p:cNvPr id="5" name="Marcador de pie de página 4">
            <a:extLst>
              <a:ext uri="{FF2B5EF4-FFF2-40B4-BE49-F238E27FC236}">
                <a16:creationId xmlns:a16="http://schemas.microsoft.com/office/drawing/2014/main" id="{CDE3D2D5-65E9-4D06-BE36-081D1B278DD3}"/>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3732326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325521-928D-49FE-966A-5C4EB45A2E8D}"/>
              </a:ext>
            </a:extLst>
          </p:cNvPr>
          <p:cNvSpPr>
            <a:spLocks noGrp="1"/>
          </p:cNvSpPr>
          <p:nvPr>
            <p:ph type="title"/>
          </p:nvPr>
        </p:nvSpPr>
        <p:spPr/>
        <p:txBody>
          <a:bodyPr/>
          <a:lstStyle/>
          <a:p>
            <a:r>
              <a:rPr lang="es-ES" dirty="0"/>
              <a:t>TYLERVIGEN.COM</a:t>
            </a:r>
          </a:p>
        </p:txBody>
      </p:sp>
      <p:pic>
        <p:nvPicPr>
          <p:cNvPr id="4" name="Marcador de contenido 3">
            <a:extLst>
              <a:ext uri="{FF2B5EF4-FFF2-40B4-BE49-F238E27FC236}">
                <a16:creationId xmlns:a16="http://schemas.microsoft.com/office/drawing/2014/main" id="{4825B350-AFFC-41A2-B23B-20C1E87BD0D4}"/>
              </a:ext>
            </a:extLst>
          </p:cNvPr>
          <p:cNvPicPr>
            <a:picLocks noGrp="1" noChangeAspect="1"/>
          </p:cNvPicPr>
          <p:nvPr>
            <p:ph idx="1"/>
          </p:nvPr>
        </p:nvPicPr>
        <p:blipFill>
          <a:blip r:embed="rId3"/>
          <a:stretch>
            <a:fillRect/>
          </a:stretch>
        </p:blipFill>
        <p:spPr>
          <a:xfrm>
            <a:off x="976779" y="1600200"/>
            <a:ext cx="7190441" cy="4525963"/>
          </a:xfrm>
          <a:prstGeom prst="rect">
            <a:avLst/>
          </a:prstGeom>
        </p:spPr>
      </p:pic>
      <p:sp>
        <p:nvSpPr>
          <p:cNvPr id="3" name="Marcador de número de diapositiva 2">
            <a:extLst>
              <a:ext uri="{FF2B5EF4-FFF2-40B4-BE49-F238E27FC236}">
                <a16:creationId xmlns:a16="http://schemas.microsoft.com/office/drawing/2014/main" id="{170FDE06-63FE-486A-A12F-12C4BD0AF485}"/>
              </a:ext>
            </a:extLst>
          </p:cNvPr>
          <p:cNvSpPr>
            <a:spLocks noGrp="1"/>
          </p:cNvSpPr>
          <p:nvPr>
            <p:ph type="sldNum" sz="quarter" idx="12"/>
          </p:nvPr>
        </p:nvSpPr>
        <p:spPr/>
        <p:txBody>
          <a:bodyPr/>
          <a:lstStyle/>
          <a:p>
            <a:fld id="{CCB3DA95-6B99-4CF2-991F-2E29FE2BC9C1}" type="slidenum">
              <a:rPr lang="es-ES" smtClean="0"/>
              <a:t>23</a:t>
            </a:fld>
            <a:endParaRPr lang="es-ES"/>
          </a:p>
        </p:txBody>
      </p:sp>
      <p:sp>
        <p:nvSpPr>
          <p:cNvPr id="5" name="Marcador de pie de página 4">
            <a:extLst>
              <a:ext uri="{FF2B5EF4-FFF2-40B4-BE49-F238E27FC236}">
                <a16:creationId xmlns:a16="http://schemas.microsoft.com/office/drawing/2014/main" id="{C5E8F0AF-5BCF-4235-9666-D38A759C83C9}"/>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2593685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AFD07A-3A31-4BC1-A357-A8D8022FC4C9}"/>
              </a:ext>
            </a:extLst>
          </p:cNvPr>
          <p:cNvSpPr>
            <a:spLocks noGrp="1"/>
          </p:cNvSpPr>
          <p:nvPr>
            <p:ph type="title"/>
          </p:nvPr>
        </p:nvSpPr>
        <p:spPr/>
        <p:txBody>
          <a:bodyPr>
            <a:normAutofit fontScale="90000"/>
          </a:bodyPr>
          <a:lstStyle/>
          <a:p>
            <a:r>
              <a:rPr lang="es-ES" b="1" dirty="0"/>
              <a:t>FALSOS POSITIVOS EN UN CONTRASTE</a:t>
            </a:r>
          </a:p>
        </p:txBody>
      </p:sp>
      <p:sp>
        <p:nvSpPr>
          <p:cNvPr id="3" name="Marcador de contenido 2">
            <a:extLst>
              <a:ext uri="{FF2B5EF4-FFF2-40B4-BE49-F238E27FC236}">
                <a16:creationId xmlns:a16="http://schemas.microsoft.com/office/drawing/2014/main" id="{CD0B5468-31DB-45ED-BD4F-0BE386EAE442}"/>
              </a:ext>
            </a:extLst>
          </p:cNvPr>
          <p:cNvSpPr>
            <a:spLocks noGrp="1"/>
          </p:cNvSpPr>
          <p:nvPr>
            <p:ph sz="half" idx="1"/>
          </p:nvPr>
        </p:nvSpPr>
        <p:spPr>
          <a:xfrm>
            <a:off x="457200" y="1600200"/>
            <a:ext cx="4419598" cy="4525963"/>
          </a:xfrm>
        </p:spPr>
        <p:txBody>
          <a:bodyPr>
            <a:normAutofit lnSpcReduction="10000"/>
          </a:bodyPr>
          <a:lstStyle/>
          <a:p>
            <a:r>
              <a:rPr lang="es-ES" sz="2800" dirty="0"/>
              <a:t>Ensayo clínico sobre efectividad de un tratamiento</a:t>
            </a:r>
          </a:p>
          <a:p>
            <a:r>
              <a:rPr lang="es-ES" sz="2800" dirty="0"/>
              <a:t>Igualdad de medias grupo de control y experimental</a:t>
            </a:r>
          </a:p>
          <a:p>
            <a:r>
              <a:rPr lang="el-GR" sz="2800" dirty="0"/>
              <a:t>α</a:t>
            </a:r>
            <a:r>
              <a:rPr lang="es-ES" sz="2800" dirty="0"/>
              <a:t>:</a:t>
            </a:r>
            <a:r>
              <a:rPr lang="es-ES" sz="2800" dirty="0" err="1"/>
              <a:t>prob</a:t>
            </a:r>
            <a:r>
              <a:rPr lang="es-ES" sz="2800" dirty="0"/>
              <a:t> de falso resultado positivo (error tipo I)</a:t>
            </a:r>
          </a:p>
          <a:p>
            <a:r>
              <a:rPr lang="es-ES" sz="2800" dirty="0"/>
              <a:t> ¿Qué pasaría si fuésemos repitiendo el contraste por subgrupo de pacientes?</a:t>
            </a:r>
          </a:p>
          <a:p>
            <a:endParaRPr lang="es-ES" sz="2800" dirty="0"/>
          </a:p>
        </p:txBody>
      </p:sp>
      <p:sp>
        <p:nvSpPr>
          <p:cNvPr id="5" name="Marcador de contenido 4">
            <a:extLst>
              <a:ext uri="{FF2B5EF4-FFF2-40B4-BE49-F238E27FC236}">
                <a16:creationId xmlns:a16="http://schemas.microsoft.com/office/drawing/2014/main" id="{03BA9DFC-D0F5-4E12-97ED-0C481273AFCF}"/>
              </a:ext>
            </a:extLst>
          </p:cNvPr>
          <p:cNvSpPr>
            <a:spLocks noGrp="1"/>
          </p:cNvSpPr>
          <p:nvPr>
            <p:ph sz="half" idx="2"/>
          </p:nvPr>
        </p:nvSpPr>
        <p:spPr>
          <a:xfrm>
            <a:off x="5004730" y="1600200"/>
            <a:ext cx="3682069" cy="4525963"/>
          </a:xfrm>
        </p:spPr>
        <p:txBody>
          <a:bodyPr>
            <a:normAutofit lnSpcReduction="10000"/>
          </a:bodyPr>
          <a:lstStyle/>
          <a:p>
            <a:endParaRPr lang="es-ES"/>
          </a:p>
        </p:txBody>
      </p:sp>
      <p:pic>
        <p:nvPicPr>
          <p:cNvPr id="4" name="Imagen 3">
            <a:extLst>
              <a:ext uri="{FF2B5EF4-FFF2-40B4-BE49-F238E27FC236}">
                <a16:creationId xmlns:a16="http://schemas.microsoft.com/office/drawing/2014/main" id="{B4ABB1C5-1842-473D-8D10-D8B9DEEDD910}"/>
              </a:ext>
            </a:extLst>
          </p:cNvPr>
          <p:cNvPicPr>
            <a:picLocks noChangeAspect="1"/>
          </p:cNvPicPr>
          <p:nvPr/>
        </p:nvPicPr>
        <p:blipFill>
          <a:blip r:embed="rId3"/>
          <a:stretch>
            <a:fillRect/>
          </a:stretch>
        </p:blipFill>
        <p:spPr>
          <a:xfrm>
            <a:off x="5004731" y="1628800"/>
            <a:ext cx="3810000" cy="4010025"/>
          </a:xfrm>
          <a:prstGeom prst="rect">
            <a:avLst/>
          </a:prstGeom>
        </p:spPr>
      </p:pic>
      <p:sp>
        <p:nvSpPr>
          <p:cNvPr id="6" name="Marcador de número de diapositiva 5">
            <a:extLst>
              <a:ext uri="{FF2B5EF4-FFF2-40B4-BE49-F238E27FC236}">
                <a16:creationId xmlns:a16="http://schemas.microsoft.com/office/drawing/2014/main" id="{FDDF388A-3FF4-45F4-B41B-A64CB3E14E66}"/>
              </a:ext>
            </a:extLst>
          </p:cNvPr>
          <p:cNvSpPr>
            <a:spLocks noGrp="1"/>
          </p:cNvSpPr>
          <p:nvPr>
            <p:ph type="sldNum" sz="quarter" idx="4294967295"/>
          </p:nvPr>
        </p:nvSpPr>
        <p:spPr>
          <a:xfrm>
            <a:off x="6553200" y="6356350"/>
            <a:ext cx="2133600" cy="365125"/>
          </a:xfrm>
        </p:spPr>
        <p:txBody>
          <a:bodyPr/>
          <a:lstStyle/>
          <a:p>
            <a:fld id="{CCB3DA95-6B99-4CF2-991F-2E29FE2BC9C1}" type="slidenum">
              <a:rPr lang="es-ES" smtClean="0"/>
              <a:t>24</a:t>
            </a:fld>
            <a:endParaRPr lang="es-ES"/>
          </a:p>
        </p:txBody>
      </p:sp>
    </p:spTree>
    <p:extLst>
      <p:ext uri="{BB962C8B-B14F-4D97-AF65-F5344CB8AC3E}">
        <p14:creationId xmlns:p14="http://schemas.microsoft.com/office/powerpoint/2010/main" val="105384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31C44B-CF37-4F12-98CF-CEF0F88F3E5D}"/>
              </a:ext>
            </a:extLst>
          </p:cNvPr>
          <p:cNvSpPr>
            <a:spLocks noGrp="1"/>
          </p:cNvSpPr>
          <p:nvPr>
            <p:ph type="title"/>
          </p:nvPr>
        </p:nvSpPr>
        <p:spPr/>
        <p:txBody>
          <a:bodyPr>
            <a:noAutofit/>
          </a:bodyPr>
          <a:lstStyle/>
          <a:p>
            <a:r>
              <a:rPr lang="es-ES" sz="3600" b="1" dirty="0"/>
              <a:t>FISGONEO EN CONTRASTES MÚLTIPLES</a:t>
            </a:r>
            <a:br>
              <a:rPr lang="es-ES" sz="3600" b="1" dirty="0"/>
            </a:br>
            <a:r>
              <a:rPr lang="es-ES" sz="3600" b="1" dirty="0"/>
              <a:t>LA CORRECCIÓN DE BONFERRONI</a:t>
            </a:r>
          </a:p>
        </p:txBody>
      </p:sp>
      <p:sp>
        <p:nvSpPr>
          <p:cNvPr id="3" name="Marcador de contenido 2">
            <a:extLst>
              <a:ext uri="{FF2B5EF4-FFF2-40B4-BE49-F238E27FC236}">
                <a16:creationId xmlns:a16="http://schemas.microsoft.com/office/drawing/2014/main" id="{452C139E-EFCA-463C-A176-BB5ECAC9B4E6}"/>
              </a:ext>
            </a:extLst>
          </p:cNvPr>
          <p:cNvSpPr>
            <a:spLocks noGrp="1"/>
          </p:cNvSpPr>
          <p:nvPr>
            <p:ph idx="1"/>
          </p:nvPr>
        </p:nvSpPr>
        <p:spPr/>
        <p:txBody>
          <a:bodyPr/>
          <a:lstStyle/>
          <a:p>
            <a:r>
              <a:rPr lang="es-ES" dirty="0"/>
              <a:t>Bonferroni (1936): aplicando un contraste  muchas veces </a:t>
            </a:r>
            <a:r>
              <a:rPr lang="es-ES" b="1" dirty="0"/>
              <a:t>se incrementa la probabilidad de falso descubrimiento</a:t>
            </a:r>
          </a:p>
          <a:p>
            <a:r>
              <a:rPr lang="es-ES" dirty="0"/>
              <a:t>La </a:t>
            </a:r>
            <a:r>
              <a:rPr lang="es-ES" b="1" dirty="0"/>
              <a:t>probabilidad p de algún falso resultado </a:t>
            </a:r>
            <a:r>
              <a:rPr lang="es-ES" dirty="0"/>
              <a:t>positivo será igual a 1 menos la probabilidad de ninguno</a:t>
            </a:r>
          </a:p>
        </p:txBody>
      </p:sp>
      <p:graphicFrame>
        <p:nvGraphicFramePr>
          <p:cNvPr id="4" name="Objeto 3">
            <a:extLst>
              <a:ext uri="{FF2B5EF4-FFF2-40B4-BE49-F238E27FC236}">
                <a16:creationId xmlns:a16="http://schemas.microsoft.com/office/drawing/2014/main" id="{CAB8598E-AEE8-4506-943D-C40B3E5AB78D}"/>
              </a:ext>
            </a:extLst>
          </p:cNvPr>
          <p:cNvGraphicFramePr>
            <a:graphicFrameLocks noChangeAspect="1"/>
          </p:cNvGraphicFramePr>
          <p:nvPr>
            <p:extLst>
              <p:ext uri="{D42A27DB-BD31-4B8C-83A1-F6EECF244321}">
                <p14:modId xmlns:p14="http://schemas.microsoft.com/office/powerpoint/2010/main" val="418584294"/>
              </p:ext>
            </p:extLst>
          </p:nvPr>
        </p:nvGraphicFramePr>
        <p:xfrm>
          <a:off x="1115616" y="4326557"/>
          <a:ext cx="5784448" cy="1799606"/>
        </p:xfrm>
        <a:graphic>
          <a:graphicData uri="http://schemas.openxmlformats.org/presentationml/2006/ole">
            <mc:AlternateContent xmlns:mc="http://schemas.openxmlformats.org/markup-compatibility/2006">
              <mc:Choice xmlns:v="urn:schemas-microsoft-com:vml" Requires="v">
                <p:oleObj spid="_x0000_s14727" name="Equation" r:id="rId4" imgW="2286000" imgH="711000" progId="Equation.DSMT4">
                  <p:embed/>
                </p:oleObj>
              </mc:Choice>
              <mc:Fallback>
                <p:oleObj name="Equation" r:id="rId4" imgW="2286000" imgH="711000" progId="Equation.DSMT4">
                  <p:embed/>
                  <p:pic>
                    <p:nvPicPr>
                      <p:cNvPr id="0" name=""/>
                      <p:cNvPicPr/>
                      <p:nvPr/>
                    </p:nvPicPr>
                    <p:blipFill>
                      <a:blip r:embed="rId5"/>
                      <a:stretch>
                        <a:fillRect/>
                      </a:stretch>
                    </p:blipFill>
                    <p:spPr>
                      <a:xfrm>
                        <a:off x="1115616" y="4326557"/>
                        <a:ext cx="5784448" cy="1799606"/>
                      </a:xfrm>
                      <a:prstGeom prst="rect">
                        <a:avLst/>
                      </a:prstGeom>
                    </p:spPr>
                  </p:pic>
                </p:oleObj>
              </mc:Fallback>
            </mc:AlternateContent>
          </a:graphicData>
        </a:graphic>
      </p:graphicFrame>
      <p:sp>
        <p:nvSpPr>
          <p:cNvPr id="5" name="Marcador de número de diapositiva 4">
            <a:extLst>
              <a:ext uri="{FF2B5EF4-FFF2-40B4-BE49-F238E27FC236}">
                <a16:creationId xmlns:a16="http://schemas.microsoft.com/office/drawing/2014/main" id="{F54D5534-D398-4710-A121-7828DC7CA0A3}"/>
              </a:ext>
            </a:extLst>
          </p:cNvPr>
          <p:cNvSpPr>
            <a:spLocks noGrp="1"/>
          </p:cNvSpPr>
          <p:nvPr>
            <p:ph type="sldNum" sz="quarter" idx="12"/>
          </p:nvPr>
        </p:nvSpPr>
        <p:spPr/>
        <p:txBody>
          <a:bodyPr/>
          <a:lstStyle/>
          <a:p>
            <a:fld id="{CCB3DA95-6B99-4CF2-991F-2E29FE2BC9C1}" type="slidenum">
              <a:rPr lang="es-ES" smtClean="0"/>
              <a:t>25</a:t>
            </a:fld>
            <a:endParaRPr lang="es-ES"/>
          </a:p>
        </p:txBody>
      </p:sp>
      <p:sp>
        <p:nvSpPr>
          <p:cNvPr id="6" name="Marcador de pie de página 5">
            <a:extLst>
              <a:ext uri="{FF2B5EF4-FFF2-40B4-BE49-F238E27FC236}">
                <a16:creationId xmlns:a16="http://schemas.microsoft.com/office/drawing/2014/main" id="{C35C0F46-1A5D-4E93-B88B-8CF259B17232}"/>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4100942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C88D0A-4C8B-42E5-B9CF-330C4408FE12}"/>
              </a:ext>
            </a:extLst>
          </p:cNvPr>
          <p:cNvSpPr>
            <a:spLocks noGrp="1"/>
          </p:cNvSpPr>
          <p:nvPr>
            <p:ph type="title"/>
          </p:nvPr>
        </p:nvSpPr>
        <p:spPr/>
        <p:txBody>
          <a:bodyPr>
            <a:noAutofit/>
          </a:bodyPr>
          <a:lstStyle/>
          <a:p>
            <a:r>
              <a:rPr lang="es-ES" sz="3600" b="1" dirty="0"/>
              <a:t>CONTROL DEL NIVEL DE SIGNIFICACIÓN EN PRUEBAS REPETIDAS</a:t>
            </a:r>
          </a:p>
        </p:txBody>
      </p:sp>
      <p:sp>
        <p:nvSpPr>
          <p:cNvPr id="3" name="Marcador de contenido 2">
            <a:extLst>
              <a:ext uri="{FF2B5EF4-FFF2-40B4-BE49-F238E27FC236}">
                <a16:creationId xmlns:a16="http://schemas.microsoft.com/office/drawing/2014/main" id="{F83C4D3E-9011-4A9C-8E9A-766E944FDA3E}"/>
              </a:ext>
            </a:extLst>
          </p:cNvPr>
          <p:cNvSpPr>
            <a:spLocks noGrp="1"/>
          </p:cNvSpPr>
          <p:nvPr>
            <p:ph idx="1"/>
          </p:nvPr>
        </p:nvSpPr>
        <p:spPr/>
        <p:txBody>
          <a:bodyPr>
            <a:normAutofit/>
          </a:bodyPr>
          <a:lstStyle/>
          <a:p>
            <a:r>
              <a:rPr lang="es-ES" sz="2800" b="1" dirty="0"/>
              <a:t>Fijar en 0.05 la </a:t>
            </a:r>
            <a:r>
              <a:rPr lang="es-ES" sz="2800" b="1" dirty="0" err="1"/>
              <a:t>prob</a:t>
            </a:r>
            <a:r>
              <a:rPr lang="es-ES" sz="2800" b="1" dirty="0"/>
              <a:t> de algún falso positivo</a:t>
            </a:r>
            <a:r>
              <a:rPr lang="es-ES" sz="2800" dirty="0"/>
              <a:t>, para un número n de contrastes, el nivel de significación α obedece a la ecuación</a:t>
            </a:r>
          </a:p>
          <a:p>
            <a:endParaRPr lang="es-ES" sz="2800" dirty="0"/>
          </a:p>
          <a:p>
            <a:endParaRPr lang="es-ES" sz="2800" dirty="0"/>
          </a:p>
          <a:p>
            <a:endParaRPr lang="es-ES" sz="2800" dirty="0"/>
          </a:p>
          <a:p>
            <a:r>
              <a:rPr lang="es-ES" sz="2800" dirty="0"/>
              <a:t>Para conseguir </a:t>
            </a:r>
            <a:r>
              <a:rPr lang="es-ES" sz="2800" b="1" dirty="0" err="1"/>
              <a:t>prob</a:t>
            </a:r>
            <a:r>
              <a:rPr lang="es-ES" sz="2800" b="1" dirty="0"/>
              <a:t> del 95% de no cometer errores en 10 contrastes</a:t>
            </a:r>
            <a:r>
              <a:rPr lang="es-ES" sz="2800" dirty="0"/>
              <a:t> hay que reducir nivel significación diez veces: </a:t>
            </a:r>
            <a:r>
              <a:rPr lang="el-GR" sz="2800" dirty="0"/>
              <a:t>α</a:t>
            </a:r>
            <a:r>
              <a:rPr lang="es-ES" sz="2800" dirty="0"/>
              <a:t>=0.0051</a:t>
            </a:r>
          </a:p>
          <a:p>
            <a:endParaRPr lang="es-ES" sz="2800" dirty="0"/>
          </a:p>
          <a:p>
            <a:endParaRPr lang="es-ES" sz="2800" dirty="0"/>
          </a:p>
          <a:p>
            <a:endParaRPr lang="es-ES" sz="2800" dirty="0"/>
          </a:p>
          <a:p>
            <a:endParaRPr lang="es-ES" sz="2800" dirty="0"/>
          </a:p>
        </p:txBody>
      </p:sp>
      <p:graphicFrame>
        <p:nvGraphicFramePr>
          <p:cNvPr id="5" name="Objeto 4">
            <a:extLst>
              <a:ext uri="{FF2B5EF4-FFF2-40B4-BE49-F238E27FC236}">
                <a16:creationId xmlns:a16="http://schemas.microsoft.com/office/drawing/2014/main" id="{03B290FD-8D41-416E-9635-53FACA5EFA1B}"/>
              </a:ext>
            </a:extLst>
          </p:cNvPr>
          <p:cNvGraphicFramePr>
            <a:graphicFrameLocks noChangeAspect="1"/>
          </p:cNvGraphicFramePr>
          <p:nvPr>
            <p:extLst>
              <p:ext uri="{D42A27DB-BD31-4B8C-83A1-F6EECF244321}">
                <p14:modId xmlns:p14="http://schemas.microsoft.com/office/powerpoint/2010/main" val="3223353563"/>
              </p:ext>
            </p:extLst>
          </p:nvPr>
        </p:nvGraphicFramePr>
        <p:xfrm>
          <a:off x="971600" y="3068960"/>
          <a:ext cx="6944771" cy="1152128"/>
        </p:xfrm>
        <a:graphic>
          <a:graphicData uri="http://schemas.openxmlformats.org/presentationml/2006/ole">
            <mc:AlternateContent xmlns:mc="http://schemas.openxmlformats.org/markup-compatibility/2006">
              <mc:Choice xmlns:v="urn:schemas-microsoft-com:vml" Requires="v">
                <p:oleObj spid="_x0000_s15750" name="Equation" r:id="rId4" imgW="2755800" imgH="457200" progId="Equation.DSMT4">
                  <p:embed/>
                </p:oleObj>
              </mc:Choice>
              <mc:Fallback>
                <p:oleObj name="Equation" r:id="rId4" imgW="2755800" imgH="457200" progId="Equation.DSMT4">
                  <p:embed/>
                  <p:pic>
                    <p:nvPicPr>
                      <p:cNvPr id="0" name=""/>
                      <p:cNvPicPr/>
                      <p:nvPr/>
                    </p:nvPicPr>
                    <p:blipFill>
                      <a:blip r:embed="rId5"/>
                      <a:stretch>
                        <a:fillRect/>
                      </a:stretch>
                    </p:blipFill>
                    <p:spPr>
                      <a:xfrm>
                        <a:off x="971600" y="3068960"/>
                        <a:ext cx="6944771" cy="1152128"/>
                      </a:xfrm>
                      <a:prstGeom prst="rect">
                        <a:avLst/>
                      </a:prstGeom>
                    </p:spPr>
                  </p:pic>
                </p:oleObj>
              </mc:Fallback>
            </mc:AlternateContent>
          </a:graphicData>
        </a:graphic>
      </p:graphicFrame>
      <p:sp>
        <p:nvSpPr>
          <p:cNvPr id="4" name="Marcador de número de diapositiva 3">
            <a:extLst>
              <a:ext uri="{FF2B5EF4-FFF2-40B4-BE49-F238E27FC236}">
                <a16:creationId xmlns:a16="http://schemas.microsoft.com/office/drawing/2014/main" id="{802BD548-2FFF-4D0E-B3B1-29DAA4C3523B}"/>
              </a:ext>
            </a:extLst>
          </p:cNvPr>
          <p:cNvSpPr>
            <a:spLocks noGrp="1"/>
          </p:cNvSpPr>
          <p:nvPr>
            <p:ph type="sldNum" sz="quarter" idx="12"/>
          </p:nvPr>
        </p:nvSpPr>
        <p:spPr/>
        <p:txBody>
          <a:bodyPr/>
          <a:lstStyle/>
          <a:p>
            <a:fld id="{CCB3DA95-6B99-4CF2-991F-2E29FE2BC9C1}" type="slidenum">
              <a:rPr lang="es-ES" smtClean="0"/>
              <a:t>26</a:t>
            </a:fld>
            <a:endParaRPr lang="es-ES"/>
          </a:p>
        </p:txBody>
      </p:sp>
      <p:sp>
        <p:nvSpPr>
          <p:cNvPr id="6" name="Marcador de pie de página 5">
            <a:extLst>
              <a:ext uri="{FF2B5EF4-FFF2-40B4-BE49-F238E27FC236}">
                <a16:creationId xmlns:a16="http://schemas.microsoft.com/office/drawing/2014/main" id="{5F5A2ADB-AEE8-4347-96A0-95CC9071D9EA}"/>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2774608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3FE92F-7699-42F7-BC3E-48FB73215966}"/>
              </a:ext>
            </a:extLst>
          </p:cNvPr>
          <p:cNvSpPr>
            <a:spLocks noGrp="1"/>
          </p:cNvSpPr>
          <p:nvPr>
            <p:ph type="title"/>
          </p:nvPr>
        </p:nvSpPr>
        <p:spPr/>
        <p:txBody>
          <a:bodyPr>
            <a:normAutofit fontScale="90000"/>
          </a:bodyPr>
          <a:lstStyle/>
          <a:p>
            <a:r>
              <a:rPr lang="es-ES" b="1" dirty="0"/>
              <a:t>¿CUÁNDO SE HACEN PRUEBAS REPETIDAS EN FINANZAS?</a:t>
            </a:r>
          </a:p>
        </p:txBody>
      </p:sp>
      <p:sp>
        <p:nvSpPr>
          <p:cNvPr id="3" name="Marcador de contenido 2">
            <a:extLst>
              <a:ext uri="{FF2B5EF4-FFF2-40B4-BE49-F238E27FC236}">
                <a16:creationId xmlns:a16="http://schemas.microsoft.com/office/drawing/2014/main" id="{7E0B30C7-CC87-41F0-88F1-0E2AA978BCD9}"/>
              </a:ext>
            </a:extLst>
          </p:cNvPr>
          <p:cNvSpPr>
            <a:spLocks noGrp="1"/>
          </p:cNvSpPr>
          <p:nvPr>
            <p:ph idx="1"/>
          </p:nvPr>
        </p:nvSpPr>
        <p:spPr>
          <a:xfrm>
            <a:off x="457200" y="1600200"/>
            <a:ext cx="8229600" cy="4781128"/>
          </a:xfrm>
        </p:spPr>
        <p:txBody>
          <a:bodyPr>
            <a:normAutofit lnSpcReduction="10000"/>
          </a:bodyPr>
          <a:lstStyle/>
          <a:p>
            <a:r>
              <a:rPr lang="es-ES" sz="2800" dirty="0"/>
              <a:t>Ensayo clínico: comparar un tratamiento con un grupo de control. Si la diferencia no es significativa dividimos en subgrupos: edad, peso, antecedentes…</a:t>
            </a:r>
          </a:p>
          <a:p>
            <a:r>
              <a:rPr lang="es-ES" sz="2800" dirty="0"/>
              <a:t>En finanzas no tomamos toda la historia de una serie.</a:t>
            </a:r>
          </a:p>
          <a:p>
            <a:r>
              <a:rPr lang="es-ES" sz="2800" dirty="0"/>
              <a:t>Dividimos los datos en subperiodos: subidas, bajadas, antes (después) de la crisis.</a:t>
            </a:r>
          </a:p>
          <a:p>
            <a:r>
              <a:rPr lang="es-ES" sz="2800" dirty="0"/>
              <a:t>Divisiones en áreas geográficas</a:t>
            </a:r>
          </a:p>
          <a:p>
            <a:r>
              <a:rPr lang="es-ES" sz="2800" dirty="0"/>
              <a:t>División en tipos de consumidores para especializar el márquetin.</a:t>
            </a:r>
          </a:p>
          <a:p>
            <a:r>
              <a:rPr lang="es-ES" sz="2800" dirty="0"/>
              <a:t>Es fácil hallar </a:t>
            </a:r>
            <a:r>
              <a:rPr lang="es-ES" sz="2800" b="1" dirty="0"/>
              <a:t>falsos resultados positivos: falsas leyes</a:t>
            </a:r>
          </a:p>
        </p:txBody>
      </p:sp>
      <p:sp>
        <p:nvSpPr>
          <p:cNvPr id="4" name="Marcador de número de diapositiva 3">
            <a:extLst>
              <a:ext uri="{FF2B5EF4-FFF2-40B4-BE49-F238E27FC236}">
                <a16:creationId xmlns:a16="http://schemas.microsoft.com/office/drawing/2014/main" id="{FCEF0FF6-C88B-40FA-873F-A3F43FEB08C4}"/>
              </a:ext>
            </a:extLst>
          </p:cNvPr>
          <p:cNvSpPr>
            <a:spLocks noGrp="1"/>
          </p:cNvSpPr>
          <p:nvPr>
            <p:ph type="sldNum" sz="quarter" idx="12"/>
          </p:nvPr>
        </p:nvSpPr>
        <p:spPr/>
        <p:txBody>
          <a:bodyPr/>
          <a:lstStyle/>
          <a:p>
            <a:fld id="{CCB3DA95-6B99-4CF2-991F-2E29FE2BC9C1}" type="slidenum">
              <a:rPr lang="es-ES" smtClean="0"/>
              <a:t>27</a:t>
            </a:fld>
            <a:endParaRPr lang="es-ES"/>
          </a:p>
        </p:txBody>
      </p:sp>
      <p:sp>
        <p:nvSpPr>
          <p:cNvPr id="5" name="Marcador de pie de página 4">
            <a:extLst>
              <a:ext uri="{FF2B5EF4-FFF2-40B4-BE49-F238E27FC236}">
                <a16:creationId xmlns:a16="http://schemas.microsoft.com/office/drawing/2014/main" id="{9EE6FA21-4809-4843-816E-974F6C4337C0}"/>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2325246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78098"/>
          </a:xfrm>
        </p:spPr>
        <p:txBody>
          <a:bodyPr>
            <a:normAutofit fontScale="90000"/>
          </a:bodyPr>
          <a:lstStyle/>
          <a:p>
            <a:r>
              <a:rPr lang="es-ES" b="1" dirty="0"/>
              <a:t>EL OVERFITTING </a:t>
            </a:r>
            <a:br>
              <a:rPr lang="es-ES" b="1" dirty="0"/>
            </a:br>
            <a:endParaRPr lang="es-ES" dirty="0"/>
          </a:p>
        </p:txBody>
      </p:sp>
      <p:sp>
        <p:nvSpPr>
          <p:cNvPr id="3" name="2 Marcador de contenido"/>
          <p:cNvSpPr>
            <a:spLocks noGrp="1"/>
          </p:cNvSpPr>
          <p:nvPr>
            <p:ph idx="1"/>
          </p:nvPr>
        </p:nvSpPr>
        <p:spPr>
          <a:xfrm>
            <a:off x="457200" y="1268760"/>
            <a:ext cx="8229600" cy="4857403"/>
          </a:xfrm>
        </p:spPr>
        <p:txBody>
          <a:bodyPr>
            <a:normAutofit fontScale="85000" lnSpcReduction="20000"/>
          </a:bodyPr>
          <a:lstStyle/>
          <a:p>
            <a:r>
              <a:rPr lang="es-ES" sz="2800" b="1" dirty="0"/>
              <a:t>SOBRE AJUSTE DE DATOS</a:t>
            </a:r>
            <a:endParaRPr lang="es-ES" sz="2800" dirty="0"/>
          </a:p>
          <a:p>
            <a:r>
              <a:rPr lang="es-ES" sz="2800" b="1" dirty="0"/>
              <a:t>Modelos con demasiados parámetros </a:t>
            </a:r>
            <a:r>
              <a:rPr lang="es-ES" sz="2800" dirty="0"/>
              <a:t>consigue un perfecto ajuste intra-muestral pero poca capacidad predictiva</a:t>
            </a:r>
          </a:p>
          <a:p>
            <a:endParaRPr lang="es-ES" sz="2800" dirty="0"/>
          </a:p>
          <a:p>
            <a:endParaRPr lang="es-ES" sz="2800" dirty="0"/>
          </a:p>
          <a:p>
            <a:endParaRPr lang="es-ES" sz="2800" dirty="0"/>
          </a:p>
          <a:p>
            <a:endParaRPr lang="es-ES" sz="2800" dirty="0"/>
          </a:p>
          <a:p>
            <a:endParaRPr lang="es-ES" sz="2800" dirty="0"/>
          </a:p>
          <a:p>
            <a:endParaRPr lang="es-ES" sz="2800" dirty="0"/>
          </a:p>
          <a:p>
            <a:endParaRPr lang="es-ES" sz="2800" dirty="0"/>
          </a:p>
          <a:p>
            <a:r>
              <a:rPr lang="es-ES" sz="2800" dirty="0"/>
              <a:t>Criterios de información en la bondad de ajuste</a:t>
            </a:r>
          </a:p>
          <a:p>
            <a:r>
              <a:rPr lang="es-ES" sz="2800" dirty="0"/>
              <a:t>Cross-</a:t>
            </a:r>
            <a:r>
              <a:rPr lang="es-ES" sz="2800" dirty="0" err="1"/>
              <a:t>validation</a:t>
            </a:r>
            <a:r>
              <a:rPr lang="es-ES" sz="2800" dirty="0"/>
              <a:t>: validar el modelo en un conjunto de datos diferente del que se ha entrenado.</a:t>
            </a:r>
          </a:p>
        </p:txBody>
      </p:sp>
      <p:pic>
        <p:nvPicPr>
          <p:cNvPr id="6" name="5 Imagen" descr="Imagen relacionada"/>
          <p:cNvPicPr/>
          <p:nvPr/>
        </p:nvPicPr>
        <p:blipFill>
          <a:blip r:embed="rId3">
            <a:extLst>
              <a:ext uri="{28A0092B-C50C-407E-A947-70E740481C1C}">
                <a14:useLocalDpi xmlns:a14="http://schemas.microsoft.com/office/drawing/2010/main" val="0"/>
              </a:ext>
            </a:extLst>
          </a:blip>
          <a:srcRect/>
          <a:stretch>
            <a:fillRect/>
          </a:stretch>
        </p:blipFill>
        <p:spPr bwMode="auto">
          <a:xfrm>
            <a:off x="2915816" y="2132856"/>
            <a:ext cx="3202856" cy="2841099"/>
          </a:xfrm>
          <a:prstGeom prst="rect">
            <a:avLst/>
          </a:prstGeom>
          <a:noFill/>
          <a:ln>
            <a:noFill/>
          </a:ln>
        </p:spPr>
      </p:pic>
      <p:sp>
        <p:nvSpPr>
          <p:cNvPr id="4" name="Marcador de número de diapositiva 3">
            <a:extLst>
              <a:ext uri="{FF2B5EF4-FFF2-40B4-BE49-F238E27FC236}">
                <a16:creationId xmlns:a16="http://schemas.microsoft.com/office/drawing/2014/main" id="{D1D86F2E-F9E2-48E7-94BF-D6352F1BA6B6}"/>
              </a:ext>
            </a:extLst>
          </p:cNvPr>
          <p:cNvSpPr>
            <a:spLocks noGrp="1"/>
          </p:cNvSpPr>
          <p:nvPr>
            <p:ph type="sldNum" sz="quarter" idx="12"/>
          </p:nvPr>
        </p:nvSpPr>
        <p:spPr/>
        <p:txBody>
          <a:bodyPr/>
          <a:lstStyle/>
          <a:p>
            <a:fld id="{CCB3DA95-6B99-4CF2-991F-2E29FE2BC9C1}" type="slidenum">
              <a:rPr lang="es-ES" smtClean="0"/>
              <a:t>28</a:t>
            </a:fld>
            <a:endParaRPr lang="es-ES"/>
          </a:p>
        </p:txBody>
      </p:sp>
      <p:sp>
        <p:nvSpPr>
          <p:cNvPr id="5" name="Marcador de pie de página 4">
            <a:extLst>
              <a:ext uri="{FF2B5EF4-FFF2-40B4-BE49-F238E27FC236}">
                <a16:creationId xmlns:a16="http://schemas.microsoft.com/office/drawing/2014/main" id="{358B4F91-9100-4E49-A2D9-172484E6C5E6}"/>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1289771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3AB8D-D4C8-406D-8298-C32226BB646F}"/>
              </a:ext>
            </a:extLst>
          </p:cNvPr>
          <p:cNvSpPr>
            <a:spLocks noGrp="1"/>
          </p:cNvSpPr>
          <p:nvPr>
            <p:ph type="title"/>
          </p:nvPr>
        </p:nvSpPr>
        <p:spPr/>
        <p:txBody>
          <a:bodyPr>
            <a:noAutofit/>
          </a:bodyPr>
          <a:lstStyle/>
          <a:p>
            <a:r>
              <a:rPr lang="es-ES" sz="3600" b="1" dirty="0"/>
              <a:t>NO SELECCIONAR EL MEJOR MODELO SOBRE LOS DATOS DE ENTRENAMIENYO</a:t>
            </a:r>
          </a:p>
        </p:txBody>
      </p:sp>
      <p:sp>
        <p:nvSpPr>
          <p:cNvPr id="3" name="Marcador de contenido 2">
            <a:extLst>
              <a:ext uri="{FF2B5EF4-FFF2-40B4-BE49-F238E27FC236}">
                <a16:creationId xmlns:a16="http://schemas.microsoft.com/office/drawing/2014/main" id="{BF31B207-A3CB-49FD-853C-2DDE7CC7F308}"/>
              </a:ext>
            </a:extLst>
          </p:cNvPr>
          <p:cNvSpPr>
            <a:spLocks noGrp="1"/>
          </p:cNvSpPr>
          <p:nvPr>
            <p:ph idx="1"/>
          </p:nvPr>
        </p:nvSpPr>
        <p:spPr/>
        <p:txBody>
          <a:bodyPr>
            <a:normAutofit/>
          </a:bodyPr>
          <a:lstStyle/>
          <a:p>
            <a:r>
              <a:rPr lang="es-ES" sz="2800" dirty="0"/>
              <a:t>Dividir la base de datos en tres subconjuntos</a:t>
            </a:r>
          </a:p>
          <a:p>
            <a:r>
              <a:rPr lang="es-ES" sz="2800" b="1" dirty="0"/>
              <a:t>Conjunto de entrenamiento</a:t>
            </a:r>
            <a:r>
              <a:rPr lang="es-ES" sz="2800" dirty="0"/>
              <a:t>: </a:t>
            </a:r>
          </a:p>
          <a:p>
            <a:pPr lvl="1"/>
            <a:r>
              <a:rPr lang="es-ES" sz="2400" dirty="0"/>
              <a:t>Ajustar todos los modelos</a:t>
            </a:r>
          </a:p>
          <a:p>
            <a:endParaRPr lang="es-ES" sz="2800" b="1" dirty="0"/>
          </a:p>
          <a:p>
            <a:r>
              <a:rPr lang="es-ES" sz="2800" b="1" dirty="0"/>
              <a:t>Conjunto de validación</a:t>
            </a:r>
            <a:r>
              <a:rPr lang="es-ES" sz="2800" dirty="0"/>
              <a:t>: </a:t>
            </a:r>
          </a:p>
          <a:p>
            <a:pPr lvl="1"/>
            <a:r>
              <a:rPr lang="es-ES" sz="2400" dirty="0"/>
              <a:t>Seleccionar el mejor de modelo</a:t>
            </a:r>
          </a:p>
          <a:p>
            <a:endParaRPr lang="es-ES" sz="2800" b="1" dirty="0"/>
          </a:p>
          <a:p>
            <a:r>
              <a:rPr lang="es-ES" sz="2800" b="1" dirty="0"/>
              <a:t>Conjunto test</a:t>
            </a:r>
          </a:p>
          <a:p>
            <a:pPr lvl="1"/>
            <a:r>
              <a:rPr lang="es-ES" sz="2400" dirty="0"/>
              <a:t>Error real cometido del modelo seleccionado</a:t>
            </a:r>
          </a:p>
        </p:txBody>
      </p:sp>
      <p:pic>
        <p:nvPicPr>
          <p:cNvPr id="4" name="Imagen 3">
            <a:extLst>
              <a:ext uri="{FF2B5EF4-FFF2-40B4-BE49-F238E27FC236}">
                <a16:creationId xmlns:a16="http://schemas.microsoft.com/office/drawing/2014/main" id="{C57A7E51-301E-4F57-A245-B7B2B22D2F79}"/>
              </a:ext>
            </a:extLst>
          </p:cNvPr>
          <p:cNvPicPr>
            <a:picLocks noChangeAspect="1"/>
          </p:cNvPicPr>
          <p:nvPr/>
        </p:nvPicPr>
        <p:blipFill>
          <a:blip r:embed="rId3"/>
          <a:stretch>
            <a:fillRect/>
          </a:stretch>
        </p:blipFill>
        <p:spPr>
          <a:xfrm>
            <a:off x="5364088" y="2420888"/>
            <a:ext cx="3273917" cy="3024336"/>
          </a:xfrm>
          <a:prstGeom prst="rect">
            <a:avLst/>
          </a:prstGeom>
        </p:spPr>
      </p:pic>
      <p:sp>
        <p:nvSpPr>
          <p:cNvPr id="5" name="Marcador de número de diapositiva 4">
            <a:extLst>
              <a:ext uri="{FF2B5EF4-FFF2-40B4-BE49-F238E27FC236}">
                <a16:creationId xmlns:a16="http://schemas.microsoft.com/office/drawing/2014/main" id="{46727E3C-FD0B-4283-84B1-1C8F9A46E5DE}"/>
              </a:ext>
            </a:extLst>
          </p:cNvPr>
          <p:cNvSpPr>
            <a:spLocks noGrp="1"/>
          </p:cNvSpPr>
          <p:nvPr>
            <p:ph type="sldNum" sz="quarter" idx="12"/>
          </p:nvPr>
        </p:nvSpPr>
        <p:spPr/>
        <p:txBody>
          <a:bodyPr/>
          <a:lstStyle/>
          <a:p>
            <a:fld id="{CCB3DA95-6B99-4CF2-991F-2E29FE2BC9C1}" type="slidenum">
              <a:rPr lang="es-ES" smtClean="0"/>
              <a:t>29</a:t>
            </a:fld>
            <a:endParaRPr lang="es-ES"/>
          </a:p>
        </p:txBody>
      </p:sp>
      <p:sp>
        <p:nvSpPr>
          <p:cNvPr id="6" name="Marcador de pie de página 5">
            <a:extLst>
              <a:ext uri="{FF2B5EF4-FFF2-40B4-BE49-F238E27FC236}">
                <a16:creationId xmlns:a16="http://schemas.microsoft.com/office/drawing/2014/main" id="{B9C4D92C-0A1F-4936-99FF-06BB4C3C5DD2}"/>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2665657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PROGRAMA DEL CURSO </a:t>
            </a:r>
            <a:endParaRPr lang="es-ES" dirty="0"/>
          </a:p>
        </p:txBody>
      </p:sp>
      <p:sp>
        <p:nvSpPr>
          <p:cNvPr id="3" name="2 Marcador de contenido"/>
          <p:cNvSpPr>
            <a:spLocks noGrp="1"/>
          </p:cNvSpPr>
          <p:nvPr>
            <p:ph idx="1"/>
          </p:nvPr>
        </p:nvSpPr>
        <p:spPr>
          <a:xfrm>
            <a:off x="457200" y="1417638"/>
            <a:ext cx="8229600" cy="4963690"/>
          </a:xfrm>
        </p:spPr>
        <p:txBody>
          <a:bodyPr>
            <a:normAutofit fontScale="55000" lnSpcReduction="20000"/>
          </a:bodyPr>
          <a:lstStyle/>
          <a:p>
            <a:r>
              <a:rPr lang="es-ES" b="1" dirty="0"/>
              <a:t>LUNES  28</a:t>
            </a:r>
          </a:p>
          <a:p>
            <a:r>
              <a:rPr lang="es-ES" b="1" dirty="0"/>
              <a:t>10:30 - 12:00 </a:t>
            </a:r>
            <a:r>
              <a:rPr lang="es-ES" dirty="0"/>
              <a:t>	Metodologías no paramétricas: </a:t>
            </a:r>
            <a:r>
              <a:rPr lang="es-ES" dirty="0" err="1"/>
              <a:t>Kernel</a:t>
            </a:r>
            <a:r>
              <a:rPr lang="es-ES" dirty="0"/>
              <a:t> y </a:t>
            </a:r>
            <a:r>
              <a:rPr lang="es-ES" dirty="0" err="1"/>
              <a:t>Bootstrapping</a:t>
            </a:r>
            <a:endParaRPr lang="es-ES" dirty="0"/>
          </a:p>
          <a:p>
            <a:r>
              <a:rPr lang="es-ES" dirty="0"/>
              <a:t> </a:t>
            </a:r>
          </a:p>
          <a:p>
            <a:r>
              <a:rPr lang="es-ES" b="1" dirty="0"/>
              <a:t>12:30 - 14:00 </a:t>
            </a:r>
            <a:r>
              <a:rPr lang="es-ES" dirty="0"/>
              <a:t>	Aprendizaje no supervisado </a:t>
            </a:r>
          </a:p>
          <a:p>
            <a:endParaRPr lang="es-ES" dirty="0"/>
          </a:p>
          <a:p>
            <a:r>
              <a:rPr lang="fr-FR" b="1" dirty="0"/>
              <a:t>15:30 - 17:30 </a:t>
            </a:r>
            <a:r>
              <a:rPr lang="fr-FR" dirty="0"/>
              <a:t>	</a:t>
            </a:r>
            <a:r>
              <a:rPr lang="fr-FR" dirty="0" err="1"/>
              <a:t>Redes</a:t>
            </a:r>
            <a:r>
              <a:rPr lang="fr-FR" dirty="0"/>
              <a:t> neuronales </a:t>
            </a:r>
            <a:r>
              <a:rPr lang="fr-FR" dirty="0" err="1"/>
              <a:t>artificiales</a:t>
            </a:r>
            <a:r>
              <a:rPr lang="fr-FR" dirty="0"/>
              <a:t> I 	</a:t>
            </a:r>
          </a:p>
          <a:p>
            <a:endParaRPr lang="fr-FR" dirty="0"/>
          </a:p>
          <a:p>
            <a:r>
              <a:rPr lang="es-ES" b="1" dirty="0">
                <a:solidFill>
                  <a:srgbClr val="FF0000"/>
                </a:solidFill>
              </a:rPr>
              <a:t>18:00 - 19:00     </a:t>
            </a:r>
            <a:r>
              <a:rPr lang="fr-FR" dirty="0" err="1"/>
              <a:t>Redes</a:t>
            </a:r>
            <a:r>
              <a:rPr lang="fr-FR" dirty="0"/>
              <a:t> neuronales </a:t>
            </a:r>
            <a:r>
              <a:rPr lang="fr-FR" dirty="0" err="1"/>
              <a:t>artificiales</a:t>
            </a:r>
            <a:r>
              <a:rPr lang="fr-FR" dirty="0"/>
              <a:t> II</a:t>
            </a:r>
          </a:p>
          <a:p>
            <a:endParaRPr lang="es-ES" b="1" dirty="0"/>
          </a:p>
          <a:p>
            <a:r>
              <a:rPr lang="es-ES" b="1" dirty="0"/>
              <a:t>MARTES 29 </a:t>
            </a:r>
            <a:r>
              <a:rPr lang="es-ES" dirty="0"/>
              <a:t>	</a:t>
            </a:r>
          </a:p>
          <a:p>
            <a:r>
              <a:rPr lang="en-US" b="1" dirty="0"/>
              <a:t>10:30 -12:00 </a:t>
            </a:r>
            <a:r>
              <a:rPr lang="en-US" dirty="0"/>
              <a:t>- 	</a:t>
            </a:r>
            <a:r>
              <a:rPr lang="es-ES" dirty="0"/>
              <a:t>Árboles de decisión y clasificación 	</a:t>
            </a:r>
          </a:p>
          <a:p>
            <a:r>
              <a:rPr lang="es-ES" dirty="0"/>
              <a:t>	</a:t>
            </a:r>
          </a:p>
          <a:p>
            <a:r>
              <a:rPr lang="es-ES" b="1" dirty="0"/>
              <a:t>12:30: 14:00 </a:t>
            </a:r>
            <a:r>
              <a:rPr lang="es-ES" dirty="0"/>
              <a:t>	Algoritmos genéticos </a:t>
            </a:r>
            <a:r>
              <a:rPr lang="es-ES" dirty="0" err="1"/>
              <a:t>Nearest</a:t>
            </a:r>
            <a:r>
              <a:rPr lang="es-ES" dirty="0"/>
              <a:t> </a:t>
            </a:r>
            <a:r>
              <a:rPr lang="es-ES" dirty="0" err="1"/>
              <a:t>Neigbors</a:t>
            </a:r>
            <a:r>
              <a:rPr lang="es-ES" dirty="0"/>
              <a:t>	</a:t>
            </a:r>
          </a:p>
          <a:p>
            <a:r>
              <a:rPr lang="es-ES" dirty="0"/>
              <a:t>	</a:t>
            </a:r>
          </a:p>
          <a:p>
            <a:r>
              <a:rPr lang="es-ES" b="1" dirty="0"/>
              <a:t>15:30-17:30       </a:t>
            </a:r>
            <a:r>
              <a:rPr lang="en-US" dirty="0"/>
              <a:t>Boosting y Ensemble Learning Methods</a:t>
            </a:r>
            <a:endParaRPr lang="es-ES" b="1" dirty="0"/>
          </a:p>
          <a:p>
            <a:r>
              <a:rPr lang="es-ES" dirty="0"/>
              <a:t>	</a:t>
            </a:r>
          </a:p>
          <a:p>
            <a:r>
              <a:rPr lang="es-ES" b="1" dirty="0">
                <a:solidFill>
                  <a:srgbClr val="FF0000"/>
                </a:solidFill>
              </a:rPr>
              <a:t>18:00 - 19:00     </a:t>
            </a:r>
            <a:r>
              <a:rPr lang="es-ES" dirty="0" err="1"/>
              <a:t>Nearest</a:t>
            </a:r>
            <a:r>
              <a:rPr lang="es-ES" dirty="0"/>
              <a:t> </a:t>
            </a:r>
            <a:r>
              <a:rPr lang="es-ES" dirty="0" err="1"/>
              <a:t>Neigbors</a:t>
            </a:r>
            <a:r>
              <a:rPr lang="es-ES" dirty="0"/>
              <a:t> .</a:t>
            </a:r>
            <a:r>
              <a:rPr lang="en-US" dirty="0"/>
              <a:t> </a:t>
            </a:r>
            <a:r>
              <a:rPr lang="en-US" dirty="0" err="1"/>
              <a:t>Riesgo</a:t>
            </a:r>
            <a:r>
              <a:rPr lang="en-US" dirty="0"/>
              <a:t> </a:t>
            </a:r>
            <a:r>
              <a:rPr lang="en-US" dirty="0" err="1"/>
              <a:t>sistémico</a:t>
            </a:r>
            <a:r>
              <a:rPr lang="en-US" dirty="0"/>
              <a:t>. </a:t>
            </a:r>
            <a:r>
              <a:rPr lang="es-ES" dirty="0"/>
              <a:t>Implementación en Matlab </a:t>
            </a:r>
            <a:endParaRPr lang="en-US" dirty="0"/>
          </a:p>
        </p:txBody>
      </p:sp>
      <p:sp>
        <p:nvSpPr>
          <p:cNvPr id="4" name="3 Marcador de pie de página"/>
          <p:cNvSpPr>
            <a:spLocks noGrp="1"/>
          </p:cNvSpPr>
          <p:nvPr>
            <p:ph type="ftr" sz="quarter" idx="11"/>
          </p:nvPr>
        </p:nvSpPr>
        <p:spPr/>
        <p:txBody>
          <a:bodyPr/>
          <a:lstStyle/>
          <a:p>
            <a:r>
              <a:rPr lang="es-ES"/>
              <a:t>Fernando Fernández Rodríguez (ULPGC)</a:t>
            </a:r>
            <a:endParaRPr lang="es-ES" dirty="0"/>
          </a:p>
        </p:txBody>
      </p:sp>
      <p:sp>
        <p:nvSpPr>
          <p:cNvPr id="5" name="4 Marcador de número de diapositiva"/>
          <p:cNvSpPr>
            <a:spLocks noGrp="1"/>
          </p:cNvSpPr>
          <p:nvPr>
            <p:ph type="sldNum" sz="quarter" idx="12"/>
          </p:nvPr>
        </p:nvSpPr>
        <p:spPr/>
        <p:txBody>
          <a:bodyPr/>
          <a:lstStyle/>
          <a:p>
            <a:fld id="{CCB3DA95-6B99-4CF2-991F-2E29FE2BC9C1}" type="slidenum">
              <a:rPr lang="es-ES" smtClean="0"/>
              <a:t>3</a:t>
            </a:fld>
            <a:endParaRPr lang="es-ES"/>
          </a:p>
        </p:txBody>
      </p:sp>
    </p:spTree>
    <p:extLst>
      <p:ext uri="{BB962C8B-B14F-4D97-AF65-F5344CB8AC3E}">
        <p14:creationId xmlns:p14="http://schemas.microsoft.com/office/powerpoint/2010/main" val="3077171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D3413E-5ECD-40D1-B86E-43DEAA7DA191}"/>
              </a:ext>
            </a:extLst>
          </p:cNvPr>
          <p:cNvSpPr>
            <a:spLocks noGrp="1"/>
          </p:cNvSpPr>
          <p:nvPr>
            <p:ph type="title"/>
          </p:nvPr>
        </p:nvSpPr>
        <p:spPr/>
        <p:txBody>
          <a:bodyPr>
            <a:normAutofit fontScale="90000"/>
          </a:bodyPr>
          <a:lstStyle/>
          <a:p>
            <a:r>
              <a:rPr lang="es-ES" b="1" dirty="0"/>
              <a:t>CROSS-VALIDATION: REMEDIO EFICAZ CONTRA OVERFITTING</a:t>
            </a:r>
          </a:p>
        </p:txBody>
      </p:sp>
      <p:sp>
        <p:nvSpPr>
          <p:cNvPr id="3" name="Marcador de contenido 2">
            <a:extLst>
              <a:ext uri="{FF2B5EF4-FFF2-40B4-BE49-F238E27FC236}">
                <a16:creationId xmlns:a16="http://schemas.microsoft.com/office/drawing/2014/main" id="{55008168-7064-4826-98BD-19B712A99054}"/>
              </a:ext>
            </a:extLst>
          </p:cNvPr>
          <p:cNvSpPr>
            <a:spLocks noGrp="1"/>
          </p:cNvSpPr>
          <p:nvPr>
            <p:ph idx="1"/>
          </p:nvPr>
        </p:nvSpPr>
        <p:spPr/>
        <p:txBody>
          <a:bodyPr>
            <a:normAutofit/>
          </a:bodyPr>
          <a:lstStyle/>
          <a:p>
            <a:r>
              <a:rPr lang="es-ES" sz="2800" dirty="0"/>
              <a:t>El comportamiento de la verosimilitud en el conjunto de entrenamiento no es un buen indicador</a:t>
            </a:r>
          </a:p>
          <a:p>
            <a:r>
              <a:rPr lang="es-ES" sz="2800" dirty="0"/>
              <a:t>Usar conjunto de validación de datos independientes para valorar el comportamiento de un modelo</a:t>
            </a:r>
          </a:p>
          <a:p>
            <a:r>
              <a:rPr lang="es-ES" sz="2800" dirty="0"/>
              <a:t>Validación cruzada: dividir los datos en S grupos; usar S-1 para entrenamiento</a:t>
            </a:r>
          </a:p>
          <a:p>
            <a:r>
              <a:rPr lang="es-ES" sz="2800" dirty="0"/>
              <a:t>Aproximar la verosimilitud</a:t>
            </a:r>
          </a:p>
          <a:p>
            <a:endParaRPr lang="es-ES" sz="2800" dirty="0"/>
          </a:p>
        </p:txBody>
      </p:sp>
      <p:pic>
        <p:nvPicPr>
          <p:cNvPr id="4" name="Imagen 3">
            <a:extLst>
              <a:ext uri="{FF2B5EF4-FFF2-40B4-BE49-F238E27FC236}">
                <a16:creationId xmlns:a16="http://schemas.microsoft.com/office/drawing/2014/main" id="{E4A6ED35-6982-41C9-8E9B-24B42CE0F428}"/>
              </a:ext>
            </a:extLst>
          </p:cNvPr>
          <p:cNvPicPr>
            <a:picLocks noChangeAspect="1"/>
          </p:cNvPicPr>
          <p:nvPr/>
        </p:nvPicPr>
        <p:blipFill>
          <a:blip r:embed="rId4"/>
          <a:stretch>
            <a:fillRect/>
          </a:stretch>
        </p:blipFill>
        <p:spPr>
          <a:xfrm>
            <a:off x="5364163" y="3970338"/>
            <a:ext cx="3000375" cy="2228850"/>
          </a:xfrm>
          <a:prstGeom prst="rect">
            <a:avLst/>
          </a:prstGeom>
        </p:spPr>
      </p:pic>
      <p:graphicFrame>
        <p:nvGraphicFramePr>
          <p:cNvPr id="5" name="Objeto 4">
            <a:extLst>
              <a:ext uri="{FF2B5EF4-FFF2-40B4-BE49-F238E27FC236}">
                <a16:creationId xmlns:a16="http://schemas.microsoft.com/office/drawing/2014/main" id="{C97225EA-1ECF-4F85-85A3-5AEB884EFFFE}"/>
              </a:ext>
            </a:extLst>
          </p:cNvPr>
          <p:cNvGraphicFramePr>
            <a:graphicFrameLocks noChangeAspect="1"/>
          </p:cNvGraphicFramePr>
          <p:nvPr>
            <p:extLst>
              <p:ext uri="{D42A27DB-BD31-4B8C-83A1-F6EECF244321}">
                <p14:modId xmlns:p14="http://schemas.microsoft.com/office/powerpoint/2010/main" val="586921622"/>
              </p:ext>
            </p:extLst>
          </p:nvPr>
        </p:nvGraphicFramePr>
        <p:xfrm>
          <a:off x="515938" y="4791074"/>
          <a:ext cx="4789487" cy="1792288"/>
        </p:xfrm>
        <a:graphic>
          <a:graphicData uri="http://schemas.openxmlformats.org/presentationml/2006/ole">
            <mc:AlternateContent xmlns:mc="http://schemas.openxmlformats.org/markup-compatibility/2006">
              <mc:Choice xmlns:v="urn:schemas-microsoft-com:vml" Requires="v">
                <p:oleObj spid="_x0000_s11711" name="Equation" r:id="rId5" imgW="2171520" imgH="812520" progId="Equation.DSMT4">
                  <p:embed/>
                </p:oleObj>
              </mc:Choice>
              <mc:Fallback>
                <p:oleObj name="Equation" r:id="rId5" imgW="2171520" imgH="812520" progId="Equation.DSMT4">
                  <p:embed/>
                  <p:pic>
                    <p:nvPicPr>
                      <p:cNvPr id="0" name=""/>
                      <p:cNvPicPr/>
                      <p:nvPr/>
                    </p:nvPicPr>
                    <p:blipFill>
                      <a:blip r:embed="rId6"/>
                      <a:stretch>
                        <a:fillRect/>
                      </a:stretch>
                    </p:blipFill>
                    <p:spPr>
                      <a:xfrm>
                        <a:off x="515938" y="4791074"/>
                        <a:ext cx="4789487" cy="1792288"/>
                      </a:xfrm>
                      <a:prstGeom prst="rect">
                        <a:avLst/>
                      </a:prstGeom>
                    </p:spPr>
                  </p:pic>
                </p:oleObj>
              </mc:Fallback>
            </mc:AlternateContent>
          </a:graphicData>
        </a:graphic>
      </p:graphicFrame>
      <p:sp>
        <p:nvSpPr>
          <p:cNvPr id="6" name="Marcador de número de diapositiva 5">
            <a:extLst>
              <a:ext uri="{FF2B5EF4-FFF2-40B4-BE49-F238E27FC236}">
                <a16:creationId xmlns:a16="http://schemas.microsoft.com/office/drawing/2014/main" id="{2FD03769-6CF0-415B-9532-3D3EDFF636FA}"/>
              </a:ext>
            </a:extLst>
          </p:cNvPr>
          <p:cNvSpPr>
            <a:spLocks noGrp="1"/>
          </p:cNvSpPr>
          <p:nvPr>
            <p:ph type="sldNum" sz="quarter" idx="12"/>
          </p:nvPr>
        </p:nvSpPr>
        <p:spPr/>
        <p:txBody>
          <a:bodyPr/>
          <a:lstStyle/>
          <a:p>
            <a:fld id="{CCB3DA95-6B99-4CF2-991F-2E29FE2BC9C1}" type="slidenum">
              <a:rPr lang="es-ES" smtClean="0"/>
              <a:t>30</a:t>
            </a:fld>
            <a:endParaRPr lang="es-ES"/>
          </a:p>
        </p:txBody>
      </p:sp>
      <p:sp>
        <p:nvSpPr>
          <p:cNvPr id="7" name="Marcador de pie de página 6">
            <a:extLst>
              <a:ext uri="{FF2B5EF4-FFF2-40B4-BE49-F238E27FC236}">
                <a16:creationId xmlns:a16="http://schemas.microsoft.com/office/drawing/2014/main" id="{FAF5CA52-E359-478E-AE99-750259A47010}"/>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4203083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BIAS VARIANCE TRADE-OFF</a:t>
            </a:r>
            <a:br>
              <a:rPr lang="es-ES" b="1" dirty="0"/>
            </a:br>
            <a:r>
              <a:rPr lang="es-ES" b="1" dirty="0"/>
              <a:t>OTRA VISIÓN DEL OVERFITTING</a:t>
            </a:r>
          </a:p>
        </p:txBody>
      </p:sp>
      <p:sp>
        <p:nvSpPr>
          <p:cNvPr id="3" name="2 Marcador de contenido"/>
          <p:cNvSpPr>
            <a:spLocks noGrp="1"/>
          </p:cNvSpPr>
          <p:nvPr>
            <p:ph idx="1"/>
          </p:nvPr>
        </p:nvSpPr>
        <p:spPr/>
        <p:txBody>
          <a:bodyPr/>
          <a:lstStyle/>
          <a:p>
            <a:r>
              <a:rPr lang="es-ES" sz="2800" b="1" dirty="0"/>
              <a:t>Los estimadores </a:t>
            </a:r>
            <a:r>
              <a:rPr lang="es-ES" sz="2800" b="1" dirty="0" err="1"/>
              <a:t>polinomiales</a:t>
            </a:r>
            <a:r>
              <a:rPr lang="es-ES" sz="2800" b="1" dirty="0"/>
              <a:t> de alto grado ajustan mejor los datos pero fluctúan </a:t>
            </a:r>
            <a:r>
              <a:rPr lang="es-ES" sz="2800" b="1" dirty="0" err="1"/>
              <a:t>extramuestralmente</a:t>
            </a:r>
            <a:r>
              <a:rPr lang="es-ES" sz="2800" b="1" dirty="0"/>
              <a:t> </a:t>
            </a:r>
            <a:endParaRPr lang="es-ES" sz="2800" dirty="0"/>
          </a:p>
          <a:p>
            <a:endParaRPr lang="es-E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558" y="3140968"/>
            <a:ext cx="7947348"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Marcador de número de diapositiva 3">
            <a:extLst>
              <a:ext uri="{FF2B5EF4-FFF2-40B4-BE49-F238E27FC236}">
                <a16:creationId xmlns:a16="http://schemas.microsoft.com/office/drawing/2014/main" id="{D1576860-9677-4B84-9DB7-396013356F15}"/>
              </a:ext>
            </a:extLst>
          </p:cNvPr>
          <p:cNvSpPr>
            <a:spLocks noGrp="1"/>
          </p:cNvSpPr>
          <p:nvPr>
            <p:ph type="sldNum" sz="quarter" idx="12"/>
          </p:nvPr>
        </p:nvSpPr>
        <p:spPr/>
        <p:txBody>
          <a:bodyPr/>
          <a:lstStyle/>
          <a:p>
            <a:fld id="{CCB3DA95-6B99-4CF2-991F-2E29FE2BC9C1}" type="slidenum">
              <a:rPr lang="es-ES" smtClean="0"/>
              <a:t>31</a:t>
            </a:fld>
            <a:endParaRPr lang="es-ES"/>
          </a:p>
        </p:txBody>
      </p:sp>
      <p:sp>
        <p:nvSpPr>
          <p:cNvPr id="5" name="Marcador de pie de página 4">
            <a:extLst>
              <a:ext uri="{FF2B5EF4-FFF2-40B4-BE49-F238E27FC236}">
                <a16:creationId xmlns:a16="http://schemas.microsoft.com/office/drawing/2014/main" id="{41058C58-CE00-44C9-9A72-E0B695E537F6}"/>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4282180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00EEF3-521D-4240-AF44-7C1FFF76BBC8}"/>
              </a:ext>
            </a:extLst>
          </p:cNvPr>
          <p:cNvSpPr>
            <a:spLocks noGrp="1"/>
          </p:cNvSpPr>
          <p:nvPr>
            <p:ph type="title"/>
          </p:nvPr>
        </p:nvSpPr>
        <p:spPr/>
        <p:txBody>
          <a:bodyPr/>
          <a:lstStyle/>
          <a:p>
            <a:r>
              <a:rPr lang="es-ES" b="1" dirty="0"/>
              <a:t>BIAS VARIANCE TRADE OFF</a:t>
            </a:r>
            <a:endParaRPr lang="es-ES" dirty="0"/>
          </a:p>
        </p:txBody>
      </p:sp>
      <p:pic>
        <p:nvPicPr>
          <p:cNvPr id="4" name="Marcador de contenido 3">
            <a:extLst>
              <a:ext uri="{FF2B5EF4-FFF2-40B4-BE49-F238E27FC236}">
                <a16:creationId xmlns:a16="http://schemas.microsoft.com/office/drawing/2014/main" id="{3711BED5-05A8-4903-8282-F3252A36A41F}"/>
              </a:ext>
            </a:extLst>
          </p:cNvPr>
          <p:cNvPicPr>
            <a:picLocks noGrp="1"/>
          </p:cNvPicPr>
          <p:nvPr>
            <p:ph idx="1"/>
          </p:nvPr>
        </p:nvPicPr>
        <p:blipFill>
          <a:blip r:embed="rId3"/>
          <a:stretch>
            <a:fillRect/>
          </a:stretch>
        </p:blipFill>
        <p:spPr>
          <a:xfrm>
            <a:off x="1403648" y="1628800"/>
            <a:ext cx="6264696" cy="4824536"/>
          </a:xfrm>
          <a:prstGeom prst="rect">
            <a:avLst/>
          </a:prstGeom>
        </p:spPr>
      </p:pic>
      <p:sp>
        <p:nvSpPr>
          <p:cNvPr id="3" name="Marcador de número de diapositiva 2">
            <a:extLst>
              <a:ext uri="{FF2B5EF4-FFF2-40B4-BE49-F238E27FC236}">
                <a16:creationId xmlns:a16="http://schemas.microsoft.com/office/drawing/2014/main" id="{BC6EA206-9352-4DCB-92FA-1B8D18A87B15}"/>
              </a:ext>
            </a:extLst>
          </p:cNvPr>
          <p:cNvSpPr>
            <a:spLocks noGrp="1"/>
          </p:cNvSpPr>
          <p:nvPr>
            <p:ph type="sldNum" sz="quarter" idx="12"/>
          </p:nvPr>
        </p:nvSpPr>
        <p:spPr/>
        <p:txBody>
          <a:bodyPr/>
          <a:lstStyle/>
          <a:p>
            <a:fld id="{CCB3DA95-6B99-4CF2-991F-2E29FE2BC9C1}" type="slidenum">
              <a:rPr lang="es-ES" smtClean="0"/>
              <a:t>32</a:t>
            </a:fld>
            <a:endParaRPr lang="es-ES"/>
          </a:p>
        </p:txBody>
      </p:sp>
      <p:sp>
        <p:nvSpPr>
          <p:cNvPr id="5" name="Marcador de pie de página 4">
            <a:extLst>
              <a:ext uri="{FF2B5EF4-FFF2-40B4-BE49-F238E27FC236}">
                <a16:creationId xmlns:a16="http://schemas.microsoft.com/office/drawing/2014/main" id="{86A4FFF0-004E-4E6D-834A-C946FCF398AC}"/>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292151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2B644-6123-4717-A145-543EC4AD1A89}"/>
              </a:ext>
            </a:extLst>
          </p:cNvPr>
          <p:cNvSpPr>
            <a:spLocks noGrp="1"/>
          </p:cNvSpPr>
          <p:nvPr>
            <p:ph type="title"/>
          </p:nvPr>
        </p:nvSpPr>
        <p:spPr/>
        <p:txBody>
          <a:bodyPr/>
          <a:lstStyle/>
          <a:p>
            <a:r>
              <a:rPr lang="es-ES" b="1" dirty="0"/>
              <a:t>BIAS VARIANCE TRADE OFF</a:t>
            </a:r>
          </a:p>
        </p:txBody>
      </p:sp>
      <p:sp>
        <p:nvSpPr>
          <p:cNvPr id="3" name="Marcador de contenido 2">
            <a:extLst>
              <a:ext uri="{FF2B5EF4-FFF2-40B4-BE49-F238E27FC236}">
                <a16:creationId xmlns:a16="http://schemas.microsoft.com/office/drawing/2014/main" id="{FC778318-F340-448E-B31D-CD963C8BC9D0}"/>
              </a:ext>
            </a:extLst>
          </p:cNvPr>
          <p:cNvSpPr>
            <a:spLocks noGrp="1"/>
          </p:cNvSpPr>
          <p:nvPr>
            <p:ph idx="1"/>
          </p:nvPr>
        </p:nvSpPr>
        <p:spPr/>
        <p:txBody>
          <a:bodyPr/>
          <a:lstStyle/>
          <a:p>
            <a:r>
              <a:rPr lang="es-ES" dirty="0"/>
              <a:t> </a:t>
            </a:r>
          </a:p>
        </p:txBody>
      </p:sp>
      <p:pic>
        <p:nvPicPr>
          <p:cNvPr id="4" name="Imagen 3">
            <a:extLst>
              <a:ext uri="{FF2B5EF4-FFF2-40B4-BE49-F238E27FC236}">
                <a16:creationId xmlns:a16="http://schemas.microsoft.com/office/drawing/2014/main" id="{6533190A-CE2E-4097-83E8-077134B590B7}"/>
              </a:ext>
            </a:extLst>
          </p:cNvPr>
          <p:cNvPicPr>
            <a:picLocks noChangeAspect="1"/>
          </p:cNvPicPr>
          <p:nvPr/>
        </p:nvPicPr>
        <p:blipFill>
          <a:blip r:embed="rId2"/>
          <a:stretch>
            <a:fillRect/>
          </a:stretch>
        </p:blipFill>
        <p:spPr>
          <a:xfrm>
            <a:off x="724150" y="1166516"/>
            <a:ext cx="7695699" cy="2914650"/>
          </a:xfrm>
          <a:prstGeom prst="rect">
            <a:avLst/>
          </a:prstGeom>
        </p:spPr>
      </p:pic>
      <p:pic>
        <p:nvPicPr>
          <p:cNvPr id="5" name="Imagen 4">
            <a:extLst>
              <a:ext uri="{FF2B5EF4-FFF2-40B4-BE49-F238E27FC236}">
                <a16:creationId xmlns:a16="http://schemas.microsoft.com/office/drawing/2014/main" id="{C1146CB5-A7A7-4B78-BED2-DB47AB223AEB}"/>
              </a:ext>
            </a:extLst>
          </p:cNvPr>
          <p:cNvPicPr>
            <a:picLocks noChangeAspect="1"/>
          </p:cNvPicPr>
          <p:nvPr/>
        </p:nvPicPr>
        <p:blipFill>
          <a:blip r:embed="rId3"/>
          <a:stretch>
            <a:fillRect/>
          </a:stretch>
        </p:blipFill>
        <p:spPr>
          <a:xfrm>
            <a:off x="2339752" y="4012363"/>
            <a:ext cx="3590925" cy="2800350"/>
          </a:xfrm>
          <a:prstGeom prst="rect">
            <a:avLst/>
          </a:prstGeom>
        </p:spPr>
      </p:pic>
      <p:sp>
        <p:nvSpPr>
          <p:cNvPr id="6" name="Marcador de número de diapositiva 5">
            <a:extLst>
              <a:ext uri="{FF2B5EF4-FFF2-40B4-BE49-F238E27FC236}">
                <a16:creationId xmlns:a16="http://schemas.microsoft.com/office/drawing/2014/main" id="{53579FE4-2533-45BB-883F-8F4B5EF4EF38}"/>
              </a:ext>
            </a:extLst>
          </p:cNvPr>
          <p:cNvSpPr>
            <a:spLocks noGrp="1"/>
          </p:cNvSpPr>
          <p:nvPr>
            <p:ph type="sldNum" sz="quarter" idx="12"/>
          </p:nvPr>
        </p:nvSpPr>
        <p:spPr/>
        <p:txBody>
          <a:bodyPr/>
          <a:lstStyle/>
          <a:p>
            <a:fld id="{CCB3DA95-6B99-4CF2-991F-2E29FE2BC9C1}" type="slidenum">
              <a:rPr lang="es-ES" smtClean="0"/>
              <a:t>33</a:t>
            </a:fld>
            <a:endParaRPr lang="es-ES"/>
          </a:p>
        </p:txBody>
      </p:sp>
      <p:sp>
        <p:nvSpPr>
          <p:cNvPr id="7" name="Marcador de pie de página 6">
            <a:extLst>
              <a:ext uri="{FF2B5EF4-FFF2-40B4-BE49-F238E27FC236}">
                <a16:creationId xmlns:a16="http://schemas.microsoft.com/office/drawing/2014/main" id="{0A375CF4-C723-4EDF-8553-719C2A2DBFEE}"/>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1782960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BIAS VARIANCE TRADE OFF</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57200" y="1417638"/>
                <a:ext cx="8229600" cy="4708525"/>
              </a:xfrm>
            </p:spPr>
            <p:txBody>
              <a:bodyPr>
                <a:normAutofit/>
              </a:bodyPr>
              <a:lstStyle/>
              <a:p>
                <a:r>
                  <a:rPr lang="es-ES" sz="2800" dirty="0"/>
                  <a:t>Generación de datos con una función desconocida</a:t>
                </a:r>
              </a:p>
              <a:p>
                <a:endParaRPr lang="es-ES" sz="2800" dirty="0"/>
              </a:p>
              <a:p>
                <a:pPr>
                  <a:spcBef>
                    <a:spcPts val="1200"/>
                  </a:spcBef>
                </a:pPr>
                <a:r>
                  <a:rPr lang="es-ES" sz="2800" dirty="0"/>
                  <a:t>Aproximación de f(x) con </a:t>
                </a:r>
                <a14:m>
                  <m:oMath xmlns:m="http://schemas.openxmlformats.org/officeDocument/2006/math">
                    <m:acc>
                      <m:accPr>
                        <m:chr m:val="̂"/>
                        <m:ctrlPr>
                          <a:rPr lang="es-ES" sz="2800" i="1" smtClean="0">
                            <a:latin typeface="Cambria Math" panose="02040503050406030204" pitchFamily="18" charset="0"/>
                          </a:rPr>
                        </m:ctrlPr>
                      </m:accPr>
                      <m:e>
                        <m:r>
                          <a:rPr lang="es-ES" sz="2800" b="0" i="1" smtClean="0">
                            <a:latin typeface="Cambria Math" panose="02040503050406030204" pitchFamily="18" charset="0"/>
                          </a:rPr>
                          <m:t>𝑓</m:t>
                        </m:r>
                      </m:e>
                    </m:acc>
                    <m:d>
                      <m:dPr>
                        <m:ctrlPr>
                          <a:rPr lang="es-ES" sz="2800" i="1" smtClean="0">
                            <a:latin typeface="Cambria Math" panose="02040503050406030204" pitchFamily="18" charset="0"/>
                          </a:rPr>
                        </m:ctrlPr>
                      </m:dPr>
                      <m:e>
                        <m:r>
                          <a:rPr lang="es-ES" sz="2800" b="0" i="1" smtClean="0">
                            <a:latin typeface="Cambria Math" panose="02040503050406030204" pitchFamily="18" charset="0"/>
                          </a:rPr>
                          <m:t>𝑥</m:t>
                        </m:r>
                      </m:e>
                    </m:d>
                  </m:oMath>
                </a14:m>
                <a:r>
                  <a:rPr lang="es-ES" sz="2800" dirty="0"/>
                  <a:t>minimizando el ECM</a:t>
                </a:r>
              </a:p>
              <a:p>
                <a:pPr>
                  <a:spcBef>
                    <a:spcPts val="1200"/>
                  </a:spcBef>
                </a:pPr>
                <a:endParaRPr lang="es-ES" sz="2800" dirty="0"/>
              </a:p>
              <a:p>
                <a:pPr>
                  <a:spcBef>
                    <a:spcPts val="1200"/>
                  </a:spcBef>
                </a:pPr>
                <a:r>
                  <a:rPr lang="es-ES" sz="2800" b="1" dirty="0"/>
                  <a:t>Esperanza cuadrado del error=</a:t>
                </a:r>
                <a14:m>
                  <m:oMath xmlns:m="http://schemas.openxmlformats.org/officeDocument/2006/math">
                    <m:sSup>
                      <m:sSupPr>
                        <m:ctrlPr>
                          <a:rPr lang="es-ES" sz="2800" b="1" i="1" smtClean="0">
                            <a:latin typeface="Cambria Math" panose="02040503050406030204" pitchFamily="18" charset="0"/>
                          </a:rPr>
                        </m:ctrlPr>
                      </m:sSupPr>
                      <m:e>
                        <m:r>
                          <a:rPr lang="es-ES" sz="2800" b="1" i="0" smtClean="0">
                            <a:latin typeface="Cambria Math" panose="02040503050406030204" pitchFamily="18" charset="0"/>
                          </a:rPr>
                          <m:t>𝐬𝐞𝐬𝐠𝐨</m:t>
                        </m:r>
                      </m:e>
                      <m:sup>
                        <m:r>
                          <a:rPr lang="es-ES" sz="2800" b="1" i="1" smtClean="0">
                            <a:latin typeface="Cambria Math" panose="02040503050406030204" pitchFamily="18" charset="0"/>
                          </a:rPr>
                          <m:t>𝟐</m:t>
                        </m:r>
                      </m:sup>
                    </m:sSup>
                  </m:oMath>
                </a14:m>
                <a:r>
                  <a:rPr lang="es-ES" sz="2800" b="1" dirty="0"/>
                  <a:t>+varianza </a:t>
                </a:r>
              </a:p>
              <a:p>
                <a:endParaRPr lang="es-ES" sz="2800" dirty="0"/>
              </a:p>
              <a:p>
                <a:endParaRPr lang="es-ES" sz="2800" dirty="0"/>
              </a:p>
              <a:p>
                <a:endParaRPr lang="es-ES" sz="2800" dirty="0"/>
              </a:p>
              <a:p>
                <a:endParaRPr lang="es-ES" sz="28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57200" y="1417638"/>
                <a:ext cx="8229600" cy="4708525"/>
              </a:xfrm>
              <a:blipFill>
                <a:blip r:embed="rId4"/>
                <a:stretch>
                  <a:fillRect l="-1333" t="-1295"/>
                </a:stretch>
              </a:blipFill>
            </p:spPr>
            <p:txBody>
              <a:bodyPr/>
              <a:lstStyle/>
              <a:p>
                <a:r>
                  <a:rPr lang="es-ES">
                    <a:noFill/>
                  </a:rPr>
                  <a:t> </a:t>
                </a:r>
              </a:p>
            </p:txBody>
          </p:sp>
        </mc:Fallback>
      </mc:AlternateContent>
      <p:graphicFrame>
        <p:nvGraphicFramePr>
          <p:cNvPr id="4" name="3 Objeto"/>
          <p:cNvGraphicFramePr>
            <a:graphicFrameLocks noChangeAspect="1"/>
          </p:cNvGraphicFramePr>
          <p:nvPr>
            <p:extLst>
              <p:ext uri="{D42A27DB-BD31-4B8C-83A1-F6EECF244321}">
                <p14:modId xmlns:p14="http://schemas.microsoft.com/office/powerpoint/2010/main" val="4269877194"/>
              </p:ext>
            </p:extLst>
          </p:nvPr>
        </p:nvGraphicFramePr>
        <p:xfrm>
          <a:off x="1979712" y="1971192"/>
          <a:ext cx="4738126" cy="504056"/>
        </p:xfrm>
        <a:graphic>
          <a:graphicData uri="http://schemas.openxmlformats.org/presentationml/2006/ole">
            <mc:AlternateContent xmlns:mc="http://schemas.openxmlformats.org/markup-compatibility/2006">
              <mc:Choice xmlns:v="urn:schemas-microsoft-com:vml" Requires="v">
                <p:oleObj spid="_x0000_s28176" name="Equation" r:id="rId5" imgW="2387520" imgH="253800" progId="Equation.DSMT4">
                  <p:embed/>
                </p:oleObj>
              </mc:Choice>
              <mc:Fallback>
                <p:oleObj name="Equation" r:id="rId5" imgW="2387520" imgH="253800" progId="Equation.DSMT4">
                  <p:embed/>
                  <p:pic>
                    <p:nvPicPr>
                      <p:cNvPr id="0" name=""/>
                      <p:cNvPicPr/>
                      <p:nvPr/>
                    </p:nvPicPr>
                    <p:blipFill>
                      <a:blip r:embed="rId6"/>
                      <a:stretch>
                        <a:fillRect/>
                      </a:stretch>
                    </p:blipFill>
                    <p:spPr>
                      <a:xfrm>
                        <a:off x="1979712" y="1971192"/>
                        <a:ext cx="4738126" cy="504056"/>
                      </a:xfrm>
                      <a:prstGeom prst="rect">
                        <a:avLst/>
                      </a:prstGeom>
                    </p:spPr>
                  </p:pic>
                </p:oleObj>
              </mc:Fallback>
            </mc:AlternateContent>
          </a:graphicData>
        </a:graphic>
      </p:graphicFrame>
      <p:graphicFrame>
        <p:nvGraphicFramePr>
          <p:cNvPr id="5" name="4 Objeto"/>
          <p:cNvGraphicFramePr>
            <a:graphicFrameLocks noChangeAspect="1"/>
          </p:cNvGraphicFramePr>
          <p:nvPr>
            <p:extLst>
              <p:ext uri="{D42A27DB-BD31-4B8C-83A1-F6EECF244321}">
                <p14:modId xmlns:p14="http://schemas.microsoft.com/office/powerpoint/2010/main" val="364815827"/>
              </p:ext>
            </p:extLst>
          </p:nvPr>
        </p:nvGraphicFramePr>
        <p:xfrm>
          <a:off x="2915816" y="2943893"/>
          <a:ext cx="1933626" cy="792088"/>
        </p:xfrm>
        <a:graphic>
          <a:graphicData uri="http://schemas.openxmlformats.org/presentationml/2006/ole">
            <mc:AlternateContent xmlns:mc="http://schemas.openxmlformats.org/markup-compatibility/2006">
              <mc:Choice xmlns:v="urn:schemas-microsoft-com:vml" Requires="v">
                <p:oleObj spid="_x0000_s28177" name="Equation" r:id="rId7" imgW="1054080" imgH="431640" progId="Equation.DSMT4">
                  <p:embed/>
                </p:oleObj>
              </mc:Choice>
              <mc:Fallback>
                <p:oleObj name="Equation" r:id="rId7" imgW="1054080" imgH="431640" progId="Equation.DSMT4">
                  <p:embed/>
                  <p:pic>
                    <p:nvPicPr>
                      <p:cNvPr id="0" name=""/>
                      <p:cNvPicPr/>
                      <p:nvPr/>
                    </p:nvPicPr>
                    <p:blipFill>
                      <a:blip r:embed="rId8"/>
                      <a:stretch>
                        <a:fillRect/>
                      </a:stretch>
                    </p:blipFill>
                    <p:spPr>
                      <a:xfrm>
                        <a:off x="2915816" y="2943893"/>
                        <a:ext cx="1933626" cy="792088"/>
                      </a:xfrm>
                      <a:prstGeom prst="rect">
                        <a:avLst/>
                      </a:prstGeom>
                    </p:spPr>
                  </p:pic>
                </p:oleObj>
              </mc:Fallback>
            </mc:AlternateContent>
          </a:graphicData>
        </a:graphic>
      </p:graphicFrame>
      <p:graphicFrame>
        <p:nvGraphicFramePr>
          <p:cNvPr id="6" name="5 Objeto"/>
          <p:cNvGraphicFramePr>
            <a:graphicFrameLocks noChangeAspect="1"/>
          </p:cNvGraphicFramePr>
          <p:nvPr>
            <p:extLst>
              <p:ext uri="{D42A27DB-BD31-4B8C-83A1-F6EECF244321}">
                <p14:modId xmlns:p14="http://schemas.microsoft.com/office/powerpoint/2010/main" val="2093129523"/>
              </p:ext>
            </p:extLst>
          </p:nvPr>
        </p:nvGraphicFramePr>
        <p:xfrm>
          <a:off x="892175" y="4312037"/>
          <a:ext cx="7359650" cy="2133600"/>
        </p:xfrm>
        <a:graphic>
          <a:graphicData uri="http://schemas.openxmlformats.org/presentationml/2006/ole">
            <mc:AlternateContent xmlns:mc="http://schemas.openxmlformats.org/markup-compatibility/2006">
              <mc:Choice xmlns:v="urn:schemas-microsoft-com:vml" Requires="v">
                <p:oleObj spid="_x0000_s28178" name="Equation" r:id="rId9" imgW="3848040" imgH="1117440" progId="Equation.DSMT4">
                  <p:embed/>
                </p:oleObj>
              </mc:Choice>
              <mc:Fallback>
                <p:oleObj name="Equation" r:id="rId9" imgW="3848040" imgH="1117440" progId="Equation.DSMT4">
                  <p:embed/>
                  <p:pic>
                    <p:nvPicPr>
                      <p:cNvPr id="0" name=""/>
                      <p:cNvPicPr/>
                      <p:nvPr/>
                    </p:nvPicPr>
                    <p:blipFill>
                      <a:blip r:embed="rId10"/>
                      <a:stretch>
                        <a:fillRect/>
                      </a:stretch>
                    </p:blipFill>
                    <p:spPr>
                      <a:xfrm>
                        <a:off x="892175" y="4312037"/>
                        <a:ext cx="7359650" cy="2133600"/>
                      </a:xfrm>
                      <a:prstGeom prst="rect">
                        <a:avLst/>
                      </a:prstGeom>
                    </p:spPr>
                  </p:pic>
                </p:oleObj>
              </mc:Fallback>
            </mc:AlternateContent>
          </a:graphicData>
        </a:graphic>
      </p:graphicFrame>
      <p:sp>
        <p:nvSpPr>
          <p:cNvPr id="7" name="Marcador de número de diapositiva 6">
            <a:extLst>
              <a:ext uri="{FF2B5EF4-FFF2-40B4-BE49-F238E27FC236}">
                <a16:creationId xmlns:a16="http://schemas.microsoft.com/office/drawing/2014/main" id="{7476F2B7-4E96-47FC-BD72-5B96DC9716D5}"/>
              </a:ext>
            </a:extLst>
          </p:cNvPr>
          <p:cNvSpPr>
            <a:spLocks noGrp="1"/>
          </p:cNvSpPr>
          <p:nvPr>
            <p:ph type="sldNum" sz="quarter" idx="12"/>
          </p:nvPr>
        </p:nvSpPr>
        <p:spPr/>
        <p:txBody>
          <a:bodyPr/>
          <a:lstStyle/>
          <a:p>
            <a:fld id="{CCB3DA95-6B99-4CF2-991F-2E29FE2BC9C1}" type="slidenum">
              <a:rPr lang="es-ES" smtClean="0"/>
              <a:t>34</a:t>
            </a:fld>
            <a:endParaRPr lang="es-ES"/>
          </a:p>
        </p:txBody>
      </p:sp>
      <p:sp>
        <p:nvSpPr>
          <p:cNvPr id="8" name="Marcador de pie de página 7">
            <a:extLst>
              <a:ext uri="{FF2B5EF4-FFF2-40B4-BE49-F238E27FC236}">
                <a16:creationId xmlns:a16="http://schemas.microsoft.com/office/drawing/2014/main" id="{49B507C9-3D00-4DEE-8803-2A919CE9D4E3}"/>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3724036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LA MALDICIÓN DE LA DIMENSIONALIDAD</a:t>
            </a:r>
            <a:r>
              <a:rPr lang="es-ES" dirty="0"/>
              <a:t> </a:t>
            </a:r>
            <a:br>
              <a:rPr lang="es-ES" dirty="0"/>
            </a:br>
            <a:endParaRPr lang="es-ES" dirty="0"/>
          </a:p>
        </p:txBody>
      </p:sp>
      <p:sp>
        <p:nvSpPr>
          <p:cNvPr id="3" name="2 Marcador de contenido"/>
          <p:cNvSpPr>
            <a:spLocks noGrp="1"/>
          </p:cNvSpPr>
          <p:nvPr>
            <p:ph idx="1"/>
          </p:nvPr>
        </p:nvSpPr>
        <p:spPr>
          <a:xfrm>
            <a:off x="457200" y="1268760"/>
            <a:ext cx="8229600" cy="4857403"/>
          </a:xfrm>
        </p:spPr>
        <p:txBody>
          <a:bodyPr/>
          <a:lstStyle/>
          <a:p>
            <a:r>
              <a:rPr lang="es-ES" sz="2400" b="1" dirty="0"/>
              <a:t>Cuando aumenta el número de variables se requiere un aumento exponencial del número de observaciones para conseguir significatividad estadística.</a:t>
            </a:r>
          </a:p>
          <a:p>
            <a:endParaRPr lang="es-ES" sz="2400" b="1" dirty="0"/>
          </a:p>
          <a:p>
            <a:endParaRPr lang="es-ES" sz="2400" b="1" dirty="0"/>
          </a:p>
          <a:p>
            <a:endParaRPr lang="es-ES" sz="2400" b="1" dirty="0"/>
          </a:p>
          <a:p>
            <a:endParaRPr lang="es-ES" sz="2400" b="1" dirty="0"/>
          </a:p>
          <a:p>
            <a:endParaRPr lang="es-ES" sz="2400" b="1" dirty="0"/>
          </a:p>
          <a:p>
            <a:endParaRPr lang="es-ES" sz="2400" b="1" dirty="0"/>
          </a:p>
          <a:p>
            <a:endParaRPr lang="es-ES" sz="2400" b="1" dirty="0"/>
          </a:p>
          <a:p>
            <a:endParaRPr lang="es-ES" sz="2400" dirty="0"/>
          </a:p>
          <a:p>
            <a:endParaRPr lang="es-E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226643"/>
            <a:ext cx="3713163"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Imagen 4">
            <a:extLst>
              <a:ext uri="{FF2B5EF4-FFF2-40B4-BE49-F238E27FC236}">
                <a16:creationId xmlns:a16="http://schemas.microsoft.com/office/drawing/2014/main" id="{DAD8AE39-7D98-464A-8087-8BE61E20CECD}"/>
              </a:ext>
            </a:extLst>
          </p:cNvPr>
          <p:cNvPicPr>
            <a:picLocks noChangeAspect="1"/>
          </p:cNvPicPr>
          <p:nvPr/>
        </p:nvPicPr>
        <p:blipFill>
          <a:blip r:embed="rId4"/>
          <a:stretch>
            <a:fillRect/>
          </a:stretch>
        </p:blipFill>
        <p:spPr>
          <a:xfrm>
            <a:off x="5482355" y="2708920"/>
            <a:ext cx="3237196" cy="3960440"/>
          </a:xfrm>
          <a:prstGeom prst="rect">
            <a:avLst/>
          </a:prstGeom>
        </p:spPr>
      </p:pic>
      <p:sp>
        <p:nvSpPr>
          <p:cNvPr id="4" name="Marcador de número de diapositiva 3">
            <a:extLst>
              <a:ext uri="{FF2B5EF4-FFF2-40B4-BE49-F238E27FC236}">
                <a16:creationId xmlns:a16="http://schemas.microsoft.com/office/drawing/2014/main" id="{90CCFA03-A1B2-4589-A7BD-775E5FBB8439}"/>
              </a:ext>
            </a:extLst>
          </p:cNvPr>
          <p:cNvSpPr>
            <a:spLocks noGrp="1"/>
          </p:cNvSpPr>
          <p:nvPr>
            <p:ph type="sldNum" sz="quarter" idx="12"/>
          </p:nvPr>
        </p:nvSpPr>
        <p:spPr/>
        <p:txBody>
          <a:bodyPr/>
          <a:lstStyle/>
          <a:p>
            <a:fld id="{CCB3DA95-6B99-4CF2-991F-2E29FE2BC9C1}" type="slidenum">
              <a:rPr lang="es-ES" smtClean="0"/>
              <a:t>35</a:t>
            </a:fld>
            <a:endParaRPr lang="es-ES"/>
          </a:p>
        </p:txBody>
      </p:sp>
      <p:sp>
        <p:nvSpPr>
          <p:cNvPr id="6" name="Marcador de pie de página 5">
            <a:extLst>
              <a:ext uri="{FF2B5EF4-FFF2-40B4-BE49-F238E27FC236}">
                <a16:creationId xmlns:a16="http://schemas.microsoft.com/office/drawing/2014/main" id="{8474F90F-976F-4796-B195-66DC65DC8BF7}"/>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1417488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LA MALDICIÓN DE LA DIMENSIONALIDAD</a:t>
            </a:r>
            <a:endParaRPr lang="es-ES" dirty="0"/>
          </a:p>
        </p:txBody>
      </p:sp>
      <p:sp>
        <p:nvSpPr>
          <p:cNvPr id="3" name="2 Marcador de contenido"/>
          <p:cNvSpPr>
            <a:spLocks noGrp="1"/>
          </p:cNvSpPr>
          <p:nvPr>
            <p:ph idx="1"/>
          </p:nvPr>
        </p:nvSpPr>
        <p:spPr/>
        <p:txBody>
          <a:bodyPr/>
          <a:lstStyle/>
          <a:p>
            <a:r>
              <a:rPr lang="es-ES" sz="2800" b="1" dirty="0"/>
              <a:t>Los datos disponibles se vuelven dispersos al aumentar el número de variables (dimensión)</a:t>
            </a:r>
          </a:p>
          <a:p>
            <a:r>
              <a:rPr lang="es-ES" sz="2400" dirty="0"/>
              <a:t>Número medio de objetos en un hipercubo de lado 5</a:t>
            </a:r>
          </a:p>
          <a:p>
            <a:r>
              <a:rPr lang="es-ES" sz="2400" dirty="0"/>
              <a:t>Intervalo: 20/4, Cuadrado: D=20/4^2=1.25</a:t>
            </a:r>
          </a:p>
          <a:p>
            <a:r>
              <a:rPr lang="es-ES" sz="2400" dirty="0"/>
              <a:t>Cubo : 20/4^3=0.3125</a:t>
            </a:r>
          </a:p>
          <a:p>
            <a:endParaRPr lang="es-E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865" y="3971186"/>
            <a:ext cx="7000875"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Marcador de número de diapositiva 3">
            <a:extLst>
              <a:ext uri="{FF2B5EF4-FFF2-40B4-BE49-F238E27FC236}">
                <a16:creationId xmlns:a16="http://schemas.microsoft.com/office/drawing/2014/main" id="{40C65414-BD0B-40EE-9719-20E68457E9D4}"/>
              </a:ext>
            </a:extLst>
          </p:cNvPr>
          <p:cNvSpPr>
            <a:spLocks noGrp="1"/>
          </p:cNvSpPr>
          <p:nvPr>
            <p:ph type="sldNum" sz="quarter" idx="12"/>
          </p:nvPr>
        </p:nvSpPr>
        <p:spPr/>
        <p:txBody>
          <a:bodyPr/>
          <a:lstStyle/>
          <a:p>
            <a:fld id="{CCB3DA95-6B99-4CF2-991F-2E29FE2BC9C1}" type="slidenum">
              <a:rPr lang="es-ES" smtClean="0"/>
              <a:t>36</a:t>
            </a:fld>
            <a:endParaRPr lang="es-ES"/>
          </a:p>
        </p:txBody>
      </p:sp>
      <p:sp>
        <p:nvSpPr>
          <p:cNvPr id="5" name="Marcador de pie de página 4">
            <a:extLst>
              <a:ext uri="{FF2B5EF4-FFF2-40B4-BE49-F238E27FC236}">
                <a16:creationId xmlns:a16="http://schemas.microsoft.com/office/drawing/2014/main" id="{653F2955-7022-4A09-8044-DC9DE4A73249}"/>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2567463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LA MALDICIÓN DE LA DIMENSIONALIDAD</a:t>
            </a:r>
            <a:endParaRPr lang="es-ES" dirty="0"/>
          </a:p>
        </p:txBody>
      </p:sp>
      <p:sp>
        <p:nvSpPr>
          <p:cNvPr id="3" name="2 Marcador de contenido"/>
          <p:cNvSpPr>
            <a:spLocks noGrp="1"/>
          </p:cNvSpPr>
          <p:nvPr>
            <p:ph idx="1"/>
          </p:nvPr>
        </p:nvSpPr>
        <p:spPr>
          <a:xfrm>
            <a:off x="457200" y="1600200"/>
            <a:ext cx="8229600" cy="5069160"/>
          </a:xfrm>
        </p:spPr>
        <p:txBody>
          <a:bodyPr>
            <a:normAutofit/>
          </a:bodyPr>
          <a:lstStyle/>
          <a:p>
            <a:r>
              <a:rPr lang="es-ES" sz="2800" dirty="0"/>
              <a:t>Capturar fracción V% de volumen de un hipercubo</a:t>
            </a:r>
          </a:p>
          <a:p>
            <a:r>
              <a:rPr lang="es-ES" sz="2800" dirty="0"/>
              <a:t>Longitud del lado esperado en dimensión 10</a:t>
            </a:r>
          </a:p>
        </p:txBody>
      </p:sp>
      <p:graphicFrame>
        <p:nvGraphicFramePr>
          <p:cNvPr id="4" name="Objeto 3">
            <a:extLst>
              <a:ext uri="{FF2B5EF4-FFF2-40B4-BE49-F238E27FC236}">
                <a16:creationId xmlns:a16="http://schemas.microsoft.com/office/drawing/2014/main" id="{1F80A23B-BBE4-4843-87A8-4591E47F2AD7}"/>
              </a:ext>
            </a:extLst>
          </p:cNvPr>
          <p:cNvGraphicFramePr>
            <a:graphicFrameLocks noChangeAspect="1"/>
          </p:cNvGraphicFramePr>
          <p:nvPr>
            <p:extLst>
              <p:ext uri="{D42A27DB-BD31-4B8C-83A1-F6EECF244321}">
                <p14:modId xmlns:p14="http://schemas.microsoft.com/office/powerpoint/2010/main" val="3674861615"/>
              </p:ext>
            </p:extLst>
          </p:nvPr>
        </p:nvGraphicFramePr>
        <p:xfrm>
          <a:off x="827584" y="2712908"/>
          <a:ext cx="3353792" cy="419224"/>
        </p:xfrm>
        <a:graphic>
          <a:graphicData uri="http://schemas.openxmlformats.org/presentationml/2006/ole">
            <mc:AlternateContent xmlns:mc="http://schemas.openxmlformats.org/markup-compatibility/2006">
              <mc:Choice xmlns:v="urn:schemas-microsoft-com:vml" Requires="v">
                <p:oleObj spid="_x0000_s11193" name="Equation" r:id="rId4" imgW="1625400" imgH="203040" progId="Equation.DSMT4">
                  <p:embed/>
                </p:oleObj>
              </mc:Choice>
              <mc:Fallback>
                <p:oleObj name="Equation" r:id="rId4" imgW="1625400" imgH="203040" progId="Equation.DSMT4">
                  <p:embed/>
                  <p:pic>
                    <p:nvPicPr>
                      <p:cNvPr id="0" name=""/>
                      <p:cNvPicPr/>
                      <p:nvPr/>
                    </p:nvPicPr>
                    <p:blipFill>
                      <a:blip r:embed="rId5"/>
                      <a:stretch>
                        <a:fillRect/>
                      </a:stretch>
                    </p:blipFill>
                    <p:spPr>
                      <a:xfrm>
                        <a:off x="827584" y="2712908"/>
                        <a:ext cx="3353792" cy="419224"/>
                      </a:xfrm>
                      <a:prstGeom prst="rect">
                        <a:avLst/>
                      </a:prstGeom>
                    </p:spPr>
                  </p:pic>
                </p:oleObj>
              </mc:Fallback>
            </mc:AlternateContent>
          </a:graphicData>
        </a:graphic>
      </p:graphicFrame>
      <p:graphicFrame>
        <p:nvGraphicFramePr>
          <p:cNvPr id="5" name="Objeto 4">
            <a:extLst>
              <a:ext uri="{FF2B5EF4-FFF2-40B4-BE49-F238E27FC236}">
                <a16:creationId xmlns:a16="http://schemas.microsoft.com/office/drawing/2014/main" id="{F33C8FB3-DDB9-458E-9A62-7CBDAE5F00EB}"/>
              </a:ext>
            </a:extLst>
          </p:cNvPr>
          <p:cNvGraphicFramePr>
            <a:graphicFrameLocks noChangeAspect="1"/>
          </p:cNvGraphicFramePr>
          <p:nvPr>
            <p:extLst>
              <p:ext uri="{D42A27DB-BD31-4B8C-83A1-F6EECF244321}">
                <p14:modId xmlns:p14="http://schemas.microsoft.com/office/powerpoint/2010/main" val="1845661680"/>
              </p:ext>
            </p:extLst>
          </p:nvPr>
        </p:nvGraphicFramePr>
        <p:xfrm>
          <a:off x="4329044" y="2556589"/>
          <a:ext cx="3452148" cy="907134"/>
        </p:xfrm>
        <a:graphic>
          <a:graphicData uri="http://schemas.openxmlformats.org/presentationml/2006/ole">
            <mc:AlternateContent xmlns:mc="http://schemas.openxmlformats.org/markup-compatibility/2006">
              <mc:Choice xmlns:v="urn:schemas-microsoft-com:vml" Requires="v">
                <p:oleObj spid="_x0000_s11194" name="Equation" r:id="rId6" imgW="1739880" imgH="457200" progId="Equation.DSMT4">
                  <p:embed/>
                </p:oleObj>
              </mc:Choice>
              <mc:Fallback>
                <p:oleObj name="Equation" r:id="rId6" imgW="1739880" imgH="457200" progId="Equation.DSMT4">
                  <p:embed/>
                  <p:pic>
                    <p:nvPicPr>
                      <p:cNvPr id="0" name=""/>
                      <p:cNvPicPr/>
                      <p:nvPr/>
                    </p:nvPicPr>
                    <p:blipFill>
                      <a:blip r:embed="rId7"/>
                      <a:stretch>
                        <a:fillRect/>
                      </a:stretch>
                    </p:blipFill>
                    <p:spPr>
                      <a:xfrm>
                        <a:off x="4329044" y="2556589"/>
                        <a:ext cx="3452148" cy="907134"/>
                      </a:xfrm>
                      <a:prstGeom prst="rect">
                        <a:avLst/>
                      </a:prstGeom>
                    </p:spPr>
                  </p:pic>
                </p:oleObj>
              </mc:Fallback>
            </mc:AlternateContent>
          </a:graphicData>
        </a:graphic>
      </p:graphicFrame>
      <p:pic>
        <p:nvPicPr>
          <p:cNvPr id="6" name="Imagen 5">
            <a:extLst>
              <a:ext uri="{FF2B5EF4-FFF2-40B4-BE49-F238E27FC236}">
                <a16:creationId xmlns:a16="http://schemas.microsoft.com/office/drawing/2014/main" id="{5476E3DE-99DA-444A-A430-540FF50FC1E5}"/>
              </a:ext>
            </a:extLst>
          </p:cNvPr>
          <p:cNvPicPr>
            <a:picLocks noChangeAspect="1"/>
          </p:cNvPicPr>
          <p:nvPr/>
        </p:nvPicPr>
        <p:blipFill>
          <a:blip r:embed="rId8"/>
          <a:stretch>
            <a:fillRect/>
          </a:stretch>
        </p:blipFill>
        <p:spPr>
          <a:xfrm>
            <a:off x="1791016" y="3463723"/>
            <a:ext cx="5322800" cy="3119639"/>
          </a:xfrm>
          <a:prstGeom prst="rect">
            <a:avLst/>
          </a:prstGeom>
        </p:spPr>
      </p:pic>
      <p:sp>
        <p:nvSpPr>
          <p:cNvPr id="7" name="Marcador de número de diapositiva 6">
            <a:extLst>
              <a:ext uri="{FF2B5EF4-FFF2-40B4-BE49-F238E27FC236}">
                <a16:creationId xmlns:a16="http://schemas.microsoft.com/office/drawing/2014/main" id="{7D910969-2C1F-4A5F-9052-6D618A50FE06}"/>
              </a:ext>
            </a:extLst>
          </p:cNvPr>
          <p:cNvSpPr>
            <a:spLocks noGrp="1"/>
          </p:cNvSpPr>
          <p:nvPr>
            <p:ph type="sldNum" sz="quarter" idx="12"/>
          </p:nvPr>
        </p:nvSpPr>
        <p:spPr/>
        <p:txBody>
          <a:bodyPr/>
          <a:lstStyle/>
          <a:p>
            <a:fld id="{CCB3DA95-6B99-4CF2-991F-2E29FE2BC9C1}" type="slidenum">
              <a:rPr lang="es-ES" smtClean="0"/>
              <a:t>37</a:t>
            </a:fld>
            <a:endParaRPr lang="es-ES"/>
          </a:p>
        </p:txBody>
      </p:sp>
      <p:sp>
        <p:nvSpPr>
          <p:cNvPr id="8" name="Marcador de pie de página 7">
            <a:extLst>
              <a:ext uri="{FF2B5EF4-FFF2-40B4-BE49-F238E27FC236}">
                <a16:creationId xmlns:a16="http://schemas.microsoft.com/office/drawing/2014/main" id="{901FA698-BCA8-4009-A63F-A3D9666DEC5D}"/>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3771288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9598" y="836712"/>
            <a:ext cx="8229600" cy="1143000"/>
          </a:xfrm>
        </p:spPr>
        <p:txBody>
          <a:bodyPr>
            <a:normAutofit fontScale="90000"/>
          </a:bodyPr>
          <a:lstStyle/>
          <a:p>
            <a:r>
              <a:rPr lang="es-ES" b="1" dirty="0"/>
              <a:t>MÉTODOS DE REDUCCIÓN DE LA DIMENSIONALIDAD</a:t>
            </a:r>
            <a:br>
              <a:rPr lang="es-ES" dirty="0"/>
            </a:br>
            <a:endParaRPr lang="es-ES" dirty="0"/>
          </a:p>
        </p:txBody>
      </p:sp>
      <p:sp>
        <p:nvSpPr>
          <p:cNvPr id="3" name="2 Marcador de contenido"/>
          <p:cNvSpPr>
            <a:spLocks noGrp="1"/>
          </p:cNvSpPr>
          <p:nvPr>
            <p:ph idx="1"/>
          </p:nvPr>
        </p:nvSpPr>
        <p:spPr>
          <a:xfrm>
            <a:off x="457200" y="2332037"/>
            <a:ext cx="8229600" cy="4525963"/>
          </a:xfrm>
        </p:spPr>
        <p:txBody>
          <a:bodyPr/>
          <a:lstStyle/>
          <a:p>
            <a:r>
              <a:rPr lang="es-ES" dirty="0"/>
              <a:t>Análisis de componentes principales (PCA)</a:t>
            </a:r>
          </a:p>
          <a:p>
            <a:endParaRPr lang="es-ES" dirty="0"/>
          </a:p>
          <a:p>
            <a:endParaRPr lang="es-ES" dirty="0"/>
          </a:p>
          <a:p>
            <a:r>
              <a:rPr lang="es-ES" dirty="0"/>
              <a:t>Selección de modelos (GASIC)</a:t>
            </a:r>
          </a:p>
          <a:p>
            <a:endParaRPr lang="es-ES" dirty="0"/>
          </a:p>
          <a:p>
            <a:endParaRPr lang="es-ES" dirty="0"/>
          </a:p>
        </p:txBody>
      </p:sp>
      <p:sp>
        <p:nvSpPr>
          <p:cNvPr id="4" name="Marcador de número de diapositiva 3">
            <a:extLst>
              <a:ext uri="{FF2B5EF4-FFF2-40B4-BE49-F238E27FC236}">
                <a16:creationId xmlns:a16="http://schemas.microsoft.com/office/drawing/2014/main" id="{91FB5109-3D77-4ACE-807A-BAB37350772C}"/>
              </a:ext>
            </a:extLst>
          </p:cNvPr>
          <p:cNvSpPr>
            <a:spLocks noGrp="1"/>
          </p:cNvSpPr>
          <p:nvPr>
            <p:ph type="sldNum" sz="quarter" idx="12"/>
          </p:nvPr>
        </p:nvSpPr>
        <p:spPr/>
        <p:txBody>
          <a:bodyPr/>
          <a:lstStyle/>
          <a:p>
            <a:fld id="{CCB3DA95-6B99-4CF2-991F-2E29FE2BC9C1}" type="slidenum">
              <a:rPr lang="es-ES" smtClean="0"/>
              <a:t>38</a:t>
            </a:fld>
            <a:endParaRPr lang="es-ES"/>
          </a:p>
        </p:txBody>
      </p:sp>
      <p:sp>
        <p:nvSpPr>
          <p:cNvPr id="5" name="Marcador de pie de página 4">
            <a:extLst>
              <a:ext uri="{FF2B5EF4-FFF2-40B4-BE49-F238E27FC236}">
                <a16:creationId xmlns:a16="http://schemas.microsoft.com/office/drawing/2014/main" id="{9203F74A-8C7C-4B17-B7AB-9643A02C4E8B}"/>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40719877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MULTICOLINEALIDAD</a:t>
            </a:r>
          </a:p>
        </p:txBody>
      </p:sp>
      <p:sp>
        <p:nvSpPr>
          <p:cNvPr id="3" name="2 Marcador de contenido"/>
          <p:cNvSpPr>
            <a:spLocks noGrp="1"/>
          </p:cNvSpPr>
          <p:nvPr>
            <p:ph idx="1"/>
          </p:nvPr>
        </p:nvSpPr>
        <p:spPr/>
        <p:txBody>
          <a:bodyPr>
            <a:normAutofit lnSpcReduction="10000"/>
          </a:bodyPr>
          <a:lstStyle/>
          <a:p>
            <a:r>
              <a:rPr lang="es-ES" sz="2800" dirty="0"/>
              <a:t>Con muchas observaciones aumenta la potencia de los contrastes de significación de los parámetros</a:t>
            </a:r>
          </a:p>
          <a:p>
            <a:r>
              <a:rPr lang="es-ES" sz="2800" b="1" dirty="0"/>
              <a:t>Demasiadas variables explicativas con </a:t>
            </a:r>
            <a:r>
              <a:rPr lang="es-ES" sz="2800" dirty="0"/>
              <a:t>información redundante conduce a la </a:t>
            </a:r>
            <a:r>
              <a:rPr lang="es-ES" sz="2800" b="1" dirty="0"/>
              <a:t>multicolinealidad</a:t>
            </a:r>
          </a:p>
          <a:p>
            <a:endParaRPr lang="es-ES" sz="2800" b="1" dirty="0"/>
          </a:p>
          <a:p>
            <a:endParaRPr lang="es-ES" sz="2800" b="1" dirty="0"/>
          </a:p>
          <a:p>
            <a:r>
              <a:rPr lang="es-ES" sz="2800" dirty="0"/>
              <a:t>Multicolinealidad se traduce en varianzas muy grandes de los parámetros</a:t>
            </a:r>
          </a:p>
          <a:p>
            <a:r>
              <a:rPr lang="es-ES" sz="2800" dirty="0"/>
              <a:t>Pequeñas variaciones en los datos pueden conducir a grandes variaciones de los coeficientes MCO</a:t>
            </a:r>
          </a:p>
        </p:txBody>
      </p:sp>
      <p:graphicFrame>
        <p:nvGraphicFramePr>
          <p:cNvPr id="4" name="3 Objeto"/>
          <p:cNvGraphicFramePr>
            <a:graphicFrameLocks noChangeAspect="1"/>
          </p:cNvGraphicFramePr>
          <p:nvPr>
            <p:extLst>
              <p:ext uri="{D42A27DB-BD31-4B8C-83A1-F6EECF244321}">
                <p14:modId xmlns:p14="http://schemas.microsoft.com/office/powerpoint/2010/main" val="1259214358"/>
              </p:ext>
            </p:extLst>
          </p:nvPr>
        </p:nvGraphicFramePr>
        <p:xfrm>
          <a:off x="2411760" y="3356992"/>
          <a:ext cx="4197038" cy="864096"/>
        </p:xfrm>
        <a:graphic>
          <a:graphicData uri="http://schemas.openxmlformats.org/presentationml/2006/ole">
            <mc:AlternateContent xmlns:mc="http://schemas.openxmlformats.org/markup-compatibility/2006">
              <mc:Choice xmlns:v="urn:schemas-microsoft-com:vml" Requires="v">
                <p:oleObj spid="_x0000_s6652" name="Equation" r:id="rId4" imgW="2590560" imgH="533160" progId="Equation.DSMT4">
                  <p:embed/>
                </p:oleObj>
              </mc:Choice>
              <mc:Fallback>
                <p:oleObj name="Equation" r:id="rId4" imgW="2590560" imgH="533160" progId="Equation.DSMT4">
                  <p:embed/>
                  <p:pic>
                    <p:nvPicPr>
                      <p:cNvPr id="0" name=""/>
                      <p:cNvPicPr/>
                      <p:nvPr/>
                    </p:nvPicPr>
                    <p:blipFill>
                      <a:blip r:embed="rId5"/>
                      <a:stretch>
                        <a:fillRect/>
                      </a:stretch>
                    </p:blipFill>
                    <p:spPr>
                      <a:xfrm>
                        <a:off x="2411760" y="3356992"/>
                        <a:ext cx="4197038" cy="864096"/>
                      </a:xfrm>
                      <a:prstGeom prst="rect">
                        <a:avLst/>
                      </a:prstGeom>
                    </p:spPr>
                  </p:pic>
                </p:oleObj>
              </mc:Fallback>
            </mc:AlternateContent>
          </a:graphicData>
        </a:graphic>
      </p:graphicFrame>
      <p:sp>
        <p:nvSpPr>
          <p:cNvPr id="5" name="Marcador de número de diapositiva 4">
            <a:extLst>
              <a:ext uri="{FF2B5EF4-FFF2-40B4-BE49-F238E27FC236}">
                <a16:creationId xmlns:a16="http://schemas.microsoft.com/office/drawing/2014/main" id="{9691D2D8-F1E7-416D-B7AF-C9300684A656}"/>
              </a:ext>
            </a:extLst>
          </p:cNvPr>
          <p:cNvSpPr>
            <a:spLocks noGrp="1"/>
          </p:cNvSpPr>
          <p:nvPr>
            <p:ph type="sldNum" sz="quarter" idx="12"/>
          </p:nvPr>
        </p:nvSpPr>
        <p:spPr/>
        <p:txBody>
          <a:bodyPr/>
          <a:lstStyle/>
          <a:p>
            <a:fld id="{CCB3DA95-6B99-4CF2-991F-2E29FE2BC9C1}" type="slidenum">
              <a:rPr lang="es-ES" smtClean="0"/>
              <a:t>39</a:t>
            </a:fld>
            <a:endParaRPr lang="es-ES"/>
          </a:p>
        </p:txBody>
      </p:sp>
      <p:sp>
        <p:nvSpPr>
          <p:cNvPr id="6" name="Marcador de pie de página 5">
            <a:extLst>
              <a:ext uri="{FF2B5EF4-FFF2-40B4-BE49-F238E27FC236}">
                <a16:creationId xmlns:a16="http://schemas.microsoft.com/office/drawing/2014/main" id="{1AD03D18-1A69-4008-9301-E5D56D58EDFF}"/>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227767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1217D70-2D15-4A59-A1BE-149AB2CF1993}"/>
              </a:ext>
            </a:extLst>
          </p:cNvPr>
          <p:cNvSpPr>
            <a:spLocks noGrp="1"/>
          </p:cNvSpPr>
          <p:nvPr>
            <p:ph type="ctrTitle"/>
          </p:nvPr>
        </p:nvSpPr>
        <p:spPr/>
        <p:txBody>
          <a:bodyPr/>
          <a:lstStyle/>
          <a:p>
            <a:pPr algn="ctr"/>
            <a:r>
              <a:rPr lang="es-ES" b="1" dirty="0"/>
              <a:t>¿QUÉ ES EL MACHINE LEARNING?</a:t>
            </a:r>
          </a:p>
        </p:txBody>
      </p:sp>
      <p:sp>
        <p:nvSpPr>
          <p:cNvPr id="6" name="Subtítulo 5">
            <a:extLst>
              <a:ext uri="{FF2B5EF4-FFF2-40B4-BE49-F238E27FC236}">
                <a16:creationId xmlns:a16="http://schemas.microsoft.com/office/drawing/2014/main" id="{171E83AC-569B-4E5B-B8D6-6755B3D373C6}"/>
              </a:ext>
            </a:extLst>
          </p:cNvPr>
          <p:cNvSpPr>
            <a:spLocks noGrp="1"/>
          </p:cNvSpPr>
          <p:nvPr>
            <p:ph type="subTitle" idx="1"/>
          </p:nvPr>
        </p:nvSpPr>
        <p:spPr/>
        <p:txBody>
          <a:bodyPr/>
          <a:lstStyle/>
          <a:p>
            <a:r>
              <a:rPr lang="es-ES" b="1"/>
              <a:t>ALGORITMOS CAPACES DE TOMAR DECISIONES SIN NECESIDAD DE INTERVENCIÓN HUMANA</a:t>
            </a:r>
          </a:p>
          <a:p>
            <a:endParaRPr lang="es-ES"/>
          </a:p>
        </p:txBody>
      </p:sp>
      <p:sp>
        <p:nvSpPr>
          <p:cNvPr id="3" name="Marcador de pie de página 2">
            <a:extLst>
              <a:ext uri="{FF2B5EF4-FFF2-40B4-BE49-F238E27FC236}">
                <a16:creationId xmlns:a16="http://schemas.microsoft.com/office/drawing/2014/main" id="{9874B72B-7CB9-4F10-9BB6-6CF0E84A2623}"/>
              </a:ext>
            </a:extLst>
          </p:cNvPr>
          <p:cNvSpPr>
            <a:spLocks noGrp="1"/>
          </p:cNvSpPr>
          <p:nvPr>
            <p:ph type="ftr" sz="quarter" idx="11"/>
          </p:nvPr>
        </p:nvSpPr>
        <p:spPr/>
        <p:txBody>
          <a:bodyPr/>
          <a:lstStyle/>
          <a:p>
            <a:r>
              <a:rPr lang="es-ES"/>
              <a:t>Fernando Fernández Rodríguez (ULPGC)</a:t>
            </a:r>
          </a:p>
        </p:txBody>
      </p:sp>
      <p:sp>
        <p:nvSpPr>
          <p:cNvPr id="2" name="Marcador de número de diapositiva 1">
            <a:extLst>
              <a:ext uri="{FF2B5EF4-FFF2-40B4-BE49-F238E27FC236}">
                <a16:creationId xmlns:a16="http://schemas.microsoft.com/office/drawing/2014/main" id="{5E4CA1D3-531D-421C-A271-5A2CCA62A5DA}"/>
              </a:ext>
            </a:extLst>
          </p:cNvPr>
          <p:cNvSpPr>
            <a:spLocks noGrp="1"/>
          </p:cNvSpPr>
          <p:nvPr>
            <p:ph type="sldNum" sz="quarter" idx="12"/>
          </p:nvPr>
        </p:nvSpPr>
        <p:spPr/>
        <p:txBody>
          <a:bodyPr/>
          <a:lstStyle/>
          <a:p>
            <a:fld id="{CCB3DA95-6B99-4CF2-991F-2E29FE2BC9C1}" type="slidenum">
              <a:rPr lang="es-ES" smtClean="0"/>
              <a:t>4</a:t>
            </a:fld>
            <a:endParaRPr lang="es-ES"/>
          </a:p>
        </p:txBody>
      </p:sp>
    </p:spTree>
    <p:extLst>
      <p:ext uri="{BB962C8B-B14F-4D97-AF65-F5344CB8AC3E}">
        <p14:creationId xmlns:p14="http://schemas.microsoft.com/office/powerpoint/2010/main" val="2905062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B192E0-141F-4638-97EB-F580E89FDD3E}"/>
              </a:ext>
            </a:extLst>
          </p:cNvPr>
          <p:cNvSpPr>
            <a:spLocks noGrp="1"/>
          </p:cNvSpPr>
          <p:nvPr>
            <p:ph type="title"/>
          </p:nvPr>
        </p:nvSpPr>
        <p:spPr/>
        <p:txBody>
          <a:bodyPr>
            <a:normAutofit fontScale="90000"/>
          </a:bodyPr>
          <a:lstStyle/>
          <a:p>
            <a:r>
              <a:rPr lang="es-ES" b="1" dirty="0"/>
              <a:t>DETECCIÓN DE MULTICOLINEALIDAD</a:t>
            </a:r>
          </a:p>
        </p:txBody>
      </p:sp>
      <p:sp>
        <p:nvSpPr>
          <p:cNvPr id="3" name="Marcador de contenido 2">
            <a:extLst>
              <a:ext uri="{FF2B5EF4-FFF2-40B4-BE49-F238E27FC236}">
                <a16:creationId xmlns:a16="http://schemas.microsoft.com/office/drawing/2014/main" id="{7CC6F040-AE15-4B30-A98A-6C8E2D065DD1}"/>
              </a:ext>
            </a:extLst>
          </p:cNvPr>
          <p:cNvSpPr>
            <a:spLocks noGrp="1"/>
          </p:cNvSpPr>
          <p:nvPr>
            <p:ph idx="1"/>
          </p:nvPr>
        </p:nvSpPr>
        <p:spPr/>
        <p:txBody>
          <a:bodyPr/>
          <a:lstStyle/>
          <a:p>
            <a:r>
              <a:rPr lang="es-ES" dirty="0"/>
              <a:t>Calculando determinante o autovalores de X´X</a:t>
            </a:r>
          </a:p>
          <a:p>
            <a:endParaRPr lang="es-ES" dirty="0"/>
          </a:p>
          <a:p>
            <a:endParaRPr lang="es-ES" dirty="0"/>
          </a:p>
          <a:p>
            <a:r>
              <a:rPr lang="es-ES" dirty="0"/>
              <a:t>load IBEX35_2011_14_ACTIVOS.txt</a:t>
            </a:r>
          </a:p>
          <a:p>
            <a:r>
              <a:rPr lang="es-ES" dirty="0"/>
              <a:t>Precios=IBEX35_2011_14_ACTIVOS;</a:t>
            </a:r>
          </a:p>
          <a:p>
            <a:r>
              <a:rPr lang="en-US" dirty="0"/>
              <a:t>X=diff(log(</a:t>
            </a:r>
            <a:r>
              <a:rPr lang="en-US" dirty="0" err="1"/>
              <a:t>Precios</a:t>
            </a:r>
            <a:r>
              <a:rPr lang="en-US" dirty="0"/>
              <a:t>)); %</a:t>
            </a:r>
            <a:r>
              <a:rPr lang="en-US" dirty="0" err="1"/>
              <a:t>rentabilidades</a:t>
            </a:r>
            <a:endParaRPr lang="es-ES" dirty="0"/>
          </a:p>
          <a:p>
            <a:r>
              <a:rPr lang="es-ES" dirty="0" err="1"/>
              <a:t>det</a:t>
            </a:r>
            <a:r>
              <a:rPr lang="es-ES" dirty="0"/>
              <a:t>(X'*X)  % = 2.6887e-19</a:t>
            </a:r>
          </a:p>
          <a:p>
            <a:endParaRPr lang="es-ES" dirty="0"/>
          </a:p>
        </p:txBody>
      </p:sp>
      <p:graphicFrame>
        <p:nvGraphicFramePr>
          <p:cNvPr id="4" name="Objeto 3">
            <a:extLst>
              <a:ext uri="{FF2B5EF4-FFF2-40B4-BE49-F238E27FC236}">
                <a16:creationId xmlns:a16="http://schemas.microsoft.com/office/drawing/2014/main" id="{B9B46755-0F64-44C1-8AF7-F403E27A174F}"/>
              </a:ext>
            </a:extLst>
          </p:cNvPr>
          <p:cNvGraphicFramePr>
            <a:graphicFrameLocks noChangeAspect="1"/>
          </p:cNvGraphicFramePr>
          <p:nvPr>
            <p:extLst>
              <p:ext uri="{D42A27DB-BD31-4B8C-83A1-F6EECF244321}">
                <p14:modId xmlns:p14="http://schemas.microsoft.com/office/powerpoint/2010/main" val="3838145867"/>
              </p:ext>
            </p:extLst>
          </p:nvPr>
        </p:nvGraphicFramePr>
        <p:xfrm>
          <a:off x="3243452" y="2348880"/>
          <a:ext cx="2657095" cy="648072"/>
        </p:xfrm>
        <a:graphic>
          <a:graphicData uri="http://schemas.openxmlformats.org/presentationml/2006/ole">
            <mc:AlternateContent xmlns:mc="http://schemas.openxmlformats.org/markup-compatibility/2006">
              <mc:Choice xmlns:v="urn:schemas-microsoft-com:vml" Requires="v">
                <p:oleObj spid="_x0000_s9702" name="Equation" r:id="rId4" imgW="1041120" imgH="253800" progId="Equation.DSMT4">
                  <p:embed/>
                </p:oleObj>
              </mc:Choice>
              <mc:Fallback>
                <p:oleObj name="Equation" r:id="rId4" imgW="1041120" imgH="253800" progId="Equation.DSMT4">
                  <p:embed/>
                  <p:pic>
                    <p:nvPicPr>
                      <p:cNvPr id="0" name=""/>
                      <p:cNvPicPr/>
                      <p:nvPr/>
                    </p:nvPicPr>
                    <p:blipFill>
                      <a:blip r:embed="rId5"/>
                      <a:stretch>
                        <a:fillRect/>
                      </a:stretch>
                    </p:blipFill>
                    <p:spPr>
                      <a:xfrm>
                        <a:off x="3243452" y="2348880"/>
                        <a:ext cx="2657095" cy="648072"/>
                      </a:xfrm>
                      <a:prstGeom prst="rect">
                        <a:avLst/>
                      </a:prstGeom>
                    </p:spPr>
                  </p:pic>
                </p:oleObj>
              </mc:Fallback>
            </mc:AlternateContent>
          </a:graphicData>
        </a:graphic>
      </p:graphicFrame>
      <p:sp>
        <p:nvSpPr>
          <p:cNvPr id="5" name="Marcador de número de diapositiva 4">
            <a:extLst>
              <a:ext uri="{FF2B5EF4-FFF2-40B4-BE49-F238E27FC236}">
                <a16:creationId xmlns:a16="http://schemas.microsoft.com/office/drawing/2014/main" id="{9624FB4D-A44A-49DF-8D15-EA40271F3816}"/>
              </a:ext>
            </a:extLst>
          </p:cNvPr>
          <p:cNvSpPr>
            <a:spLocks noGrp="1"/>
          </p:cNvSpPr>
          <p:nvPr>
            <p:ph type="sldNum" sz="quarter" idx="12"/>
          </p:nvPr>
        </p:nvSpPr>
        <p:spPr/>
        <p:txBody>
          <a:bodyPr/>
          <a:lstStyle/>
          <a:p>
            <a:fld id="{CCB3DA95-6B99-4CF2-991F-2E29FE2BC9C1}" type="slidenum">
              <a:rPr lang="es-ES" smtClean="0"/>
              <a:t>40</a:t>
            </a:fld>
            <a:endParaRPr lang="es-ES"/>
          </a:p>
        </p:txBody>
      </p:sp>
      <p:sp>
        <p:nvSpPr>
          <p:cNvPr id="6" name="Marcador de pie de página 5">
            <a:extLst>
              <a:ext uri="{FF2B5EF4-FFF2-40B4-BE49-F238E27FC236}">
                <a16:creationId xmlns:a16="http://schemas.microsoft.com/office/drawing/2014/main" id="{4DCE8FCC-79EF-4368-BB43-08D2F1BC85A4}"/>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8713032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EVITAR LA MULTICOLINEALIDAD</a:t>
            </a:r>
          </a:p>
        </p:txBody>
      </p:sp>
      <p:sp>
        <p:nvSpPr>
          <p:cNvPr id="3" name="2 Marcador de contenido"/>
          <p:cNvSpPr>
            <a:spLocks noGrp="1"/>
          </p:cNvSpPr>
          <p:nvPr>
            <p:ph idx="1"/>
          </p:nvPr>
        </p:nvSpPr>
        <p:spPr/>
        <p:txBody>
          <a:bodyPr/>
          <a:lstStyle/>
          <a:p>
            <a:r>
              <a:rPr lang="es-ES" dirty="0"/>
              <a:t>REDUCCIÓN DEL NÚMERO DE VARIABLES</a:t>
            </a:r>
          </a:p>
          <a:p>
            <a:r>
              <a:rPr lang="es-ES" dirty="0"/>
              <a:t>COMPONENTES PRINCIPALES</a:t>
            </a:r>
          </a:p>
          <a:p>
            <a:r>
              <a:rPr lang="es-ES" dirty="0"/>
              <a:t>STEPWISE</a:t>
            </a:r>
          </a:p>
          <a:p>
            <a:r>
              <a:rPr lang="es-ES" dirty="0"/>
              <a:t>LASSO</a:t>
            </a:r>
          </a:p>
          <a:p>
            <a:r>
              <a:rPr lang="es-ES" dirty="0"/>
              <a:t>RETINA </a:t>
            </a:r>
          </a:p>
          <a:p>
            <a:r>
              <a:rPr lang="es-ES" dirty="0"/>
              <a:t>GASIC</a:t>
            </a:r>
          </a:p>
        </p:txBody>
      </p:sp>
      <p:sp>
        <p:nvSpPr>
          <p:cNvPr id="4" name="Marcador de número de diapositiva 3">
            <a:extLst>
              <a:ext uri="{FF2B5EF4-FFF2-40B4-BE49-F238E27FC236}">
                <a16:creationId xmlns:a16="http://schemas.microsoft.com/office/drawing/2014/main" id="{0F3EEFD9-D138-4768-A3C2-BC8878EC7826}"/>
              </a:ext>
            </a:extLst>
          </p:cNvPr>
          <p:cNvSpPr>
            <a:spLocks noGrp="1"/>
          </p:cNvSpPr>
          <p:nvPr>
            <p:ph type="sldNum" sz="quarter" idx="12"/>
          </p:nvPr>
        </p:nvSpPr>
        <p:spPr/>
        <p:txBody>
          <a:bodyPr/>
          <a:lstStyle/>
          <a:p>
            <a:fld id="{CCB3DA95-6B99-4CF2-991F-2E29FE2BC9C1}" type="slidenum">
              <a:rPr lang="es-ES" smtClean="0"/>
              <a:t>41</a:t>
            </a:fld>
            <a:endParaRPr lang="es-ES"/>
          </a:p>
        </p:txBody>
      </p:sp>
      <p:sp>
        <p:nvSpPr>
          <p:cNvPr id="5" name="Marcador de pie de página 4">
            <a:extLst>
              <a:ext uri="{FF2B5EF4-FFF2-40B4-BE49-F238E27FC236}">
                <a16:creationId xmlns:a16="http://schemas.microsoft.com/office/drawing/2014/main" id="{935E30BA-870C-4275-93D3-795E982C602A}"/>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29997266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FA33933-A0DE-4D43-9D82-42A3583C5BF0}"/>
              </a:ext>
            </a:extLst>
          </p:cNvPr>
          <p:cNvSpPr>
            <a:spLocks noGrp="1"/>
          </p:cNvSpPr>
          <p:nvPr>
            <p:ph type="title"/>
          </p:nvPr>
        </p:nvSpPr>
        <p:spPr>
          <a:xfrm>
            <a:off x="722313" y="3789040"/>
            <a:ext cx="7772400" cy="1979935"/>
          </a:xfrm>
        </p:spPr>
        <p:txBody>
          <a:bodyPr>
            <a:normAutofit fontScale="90000"/>
          </a:bodyPr>
          <a:lstStyle/>
          <a:p>
            <a:pPr algn="ctr"/>
            <a:r>
              <a:rPr lang="es-ES" b="1" dirty="0"/>
              <a:t>PRIMER EJEMPLO</a:t>
            </a:r>
            <a:br>
              <a:rPr lang="es-ES" b="1" dirty="0"/>
            </a:br>
            <a:r>
              <a:rPr lang="es-ES" sz="2700" dirty="0" err="1"/>
              <a:t>Quantifying</a:t>
            </a:r>
            <a:r>
              <a:rPr lang="es-ES" sz="2700" dirty="0"/>
              <a:t> Wikipedia </a:t>
            </a:r>
            <a:r>
              <a:rPr lang="es-ES" sz="2700" dirty="0" err="1"/>
              <a:t>Usage</a:t>
            </a:r>
            <a:r>
              <a:rPr lang="es-ES" sz="2700" dirty="0"/>
              <a:t> </a:t>
            </a:r>
            <a:r>
              <a:rPr lang="es-ES" sz="2700" dirty="0" err="1"/>
              <a:t>Patterns</a:t>
            </a:r>
            <a:r>
              <a:rPr lang="es-ES" sz="2700" dirty="0"/>
              <a:t> </a:t>
            </a:r>
            <a:r>
              <a:rPr lang="es-ES" sz="2700" dirty="0" err="1"/>
              <a:t>Before</a:t>
            </a:r>
            <a:r>
              <a:rPr lang="es-ES" sz="2700" dirty="0"/>
              <a:t> Stock </a:t>
            </a:r>
            <a:r>
              <a:rPr lang="es-ES" sz="2700" dirty="0" err="1"/>
              <a:t>Market</a:t>
            </a:r>
            <a:r>
              <a:rPr lang="es-ES" sz="2700" dirty="0"/>
              <a:t> </a:t>
            </a:r>
            <a:r>
              <a:rPr lang="es-ES" sz="2700" dirty="0" err="1"/>
              <a:t>Moves</a:t>
            </a:r>
            <a:r>
              <a:rPr lang="es-ES" sz="2700" dirty="0"/>
              <a:t>. </a:t>
            </a:r>
            <a:r>
              <a:rPr lang="es-ES" sz="2700" dirty="0" err="1"/>
              <a:t>Moat</a:t>
            </a:r>
            <a:r>
              <a:rPr lang="es-ES" sz="2700" dirty="0"/>
              <a:t>, </a:t>
            </a:r>
            <a:r>
              <a:rPr lang="es-ES" sz="2700" dirty="0" err="1"/>
              <a:t>Curme</a:t>
            </a:r>
            <a:r>
              <a:rPr lang="es-ES" sz="2700" dirty="0"/>
              <a:t>, </a:t>
            </a:r>
            <a:r>
              <a:rPr lang="es-ES" sz="2700" dirty="0" err="1"/>
              <a:t>Avakian</a:t>
            </a:r>
            <a:r>
              <a:rPr lang="es-ES" sz="2700" dirty="0"/>
              <a:t>, </a:t>
            </a:r>
            <a:r>
              <a:rPr lang="es-ES" sz="2700" dirty="0" err="1"/>
              <a:t>Kenett</a:t>
            </a:r>
            <a:r>
              <a:rPr lang="es-ES" sz="2700" dirty="0"/>
              <a:t>, Stanley &amp; </a:t>
            </a:r>
            <a:r>
              <a:rPr lang="es-ES" sz="2700" dirty="0" err="1"/>
              <a:t>Preis</a:t>
            </a:r>
            <a:br>
              <a:rPr lang="es-ES" dirty="0"/>
            </a:br>
            <a:endParaRPr lang="es-ES" b="1" dirty="0"/>
          </a:p>
        </p:txBody>
      </p:sp>
      <p:sp>
        <p:nvSpPr>
          <p:cNvPr id="2" name="Marcador de número de diapositiva 1">
            <a:extLst>
              <a:ext uri="{FF2B5EF4-FFF2-40B4-BE49-F238E27FC236}">
                <a16:creationId xmlns:a16="http://schemas.microsoft.com/office/drawing/2014/main" id="{7E64FE96-D3C6-412B-A23B-DA0AEFDAF9B0}"/>
              </a:ext>
            </a:extLst>
          </p:cNvPr>
          <p:cNvSpPr>
            <a:spLocks noGrp="1"/>
          </p:cNvSpPr>
          <p:nvPr>
            <p:ph type="sldNum" sz="quarter" idx="12"/>
          </p:nvPr>
        </p:nvSpPr>
        <p:spPr>
          <a:xfrm>
            <a:off x="6553200" y="6356350"/>
            <a:ext cx="2133600" cy="365125"/>
          </a:xfrm>
        </p:spPr>
        <p:txBody>
          <a:bodyPr/>
          <a:lstStyle/>
          <a:p>
            <a:fld id="{CCB3DA95-6B99-4CF2-991F-2E29FE2BC9C1}" type="slidenum">
              <a:rPr lang="es-ES" smtClean="0"/>
              <a:t>42</a:t>
            </a:fld>
            <a:endParaRPr lang="es-ES"/>
          </a:p>
        </p:txBody>
      </p:sp>
      <p:sp>
        <p:nvSpPr>
          <p:cNvPr id="3" name="Marcador de pie de página 2">
            <a:extLst>
              <a:ext uri="{FF2B5EF4-FFF2-40B4-BE49-F238E27FC236}">
                <a16:creationId xmlns:a16="http://schemas.microsoft.com/office/drawing/2014/main" id="{B13FDD76-CAC0-4B51-B100-2C0DB0F4131C}"/>
              </a:ext>
            </a:extLst>
          </p:cNvPr>
          <p:cNvSpPr>
            <a:spLocks noGrp="1"/>
          </p:cNvSpPr>
          <p:nvPr>
            <p:ph type="ftr" sz="quarter" idx="11"/>
          </p:nvPr>
        </p:nvSpPr>
        <p:spPr/>
        <p:txBody>
          <a:bodyPr/>
          <a:lstStyle/>
          <a:p>
            <a:r>
              <a:rPr lang="es-ES"/>
              <a:t>Fernando Fernández Rodríguez (ULPGC)</a:t>
            </a:r>
          </a:p>
        </p:txBody>
      </p:sp>
    </p:spTree>
    <p:extLst>
      <p:ext uri="{BB962C8B-B14F-4D97-AF65-F5344CB8AC3E}">
        <p14:creationId xmlns:p14="http://schemas.microsoft.com/office/powerpoint/2010/main" val="24804652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C572AF-8A9B-4B79-A32D-15BEC961C88A}"/>
              </a:ext>
            </a:extLst>
          </p:cNvPr>
          <p:cNvSpPr>
            <a:spLocks noGrp="1"/>
          </p:cNvSpPr>
          <p:nvPr>
            <p:ph type="title"/>
          </p:nvPr>
        </p:nvSpPr>
        <p:spPr>
          <a:xfrm>
            <a:off x="457200" y="274638"/>
            <a:ext cx="8229600" cy="1210146"/>
          </a:xfrm>
        </p:spPr>
        <p:txBody>
          <a:bodyPr>
            <a:normAutofit fontScale="90000"/>
          </a:bodyPr>
          <a:lstStyle/>
          <a:p>
            <a:br>
              <a:rPr lang="es-ES" sz="4000" dirty="0"/>
            </a:br>
            <a:r>
              <a:rPr lang="es-ES" sz="4000" b="1" dirty="0"/>
              <a:t>¿</a:t>
            </a:r>
            <a:r>
              <a:rPr lang="es-ES" sz="3600" b="1" dirty="0"/>
              <a:t>INFLUYE EL USO DE WIKIPEDIA EN DECISIONES SOBRE EL MERCADO DE ACCIONES?</a:t>
            </a:r>
            <a:br>
              <a:rPr lang="es-ES" b="1" dirty="0"/>
            </a:br>
            <a:endParaRPr lang="es-ES" b="1" dirty="0"/>
          </a:p>
        </p:txBody>
      </p:sp>
      <p:sp>
        <p:nvSpPr>
          <p:cNvPr id="3" name="Marcador de contenido 2">
            <a:extLst>
              <a:ext uri="{FF2B5EF4-FFF2-40B4-BE49-F238E27FC236}">
                <a16:creationId xmlns:a16="http://schemas.microsoft.com/office/drawing/2014/main" id="{B727E0F8-AB87-4AF3-9CB6-FA8B8B5B4FA9}"/>
              </a:ext>
            </a:extLst>
          </p:cNvPr>
          <p:cNvSpPr>
            <a:spLocks noGrp="1"/>
          </p:cNvSpPr>
          <p:nvPr>
            <p:ph idx="1"/>
          </p:nvPr>
        </p:nvSpPr>
        <p:spPr/>
        <p:txBody>
          <a:bodyPr>
            <a:normAutofit fontScale="92500" lnSpcReduction="20000"/>
          </a:bodyPr>
          <a:lstStyle/>
          <a:p>
            <a:r>
              <a:rPr lang="es-ES" sz="2800" b="1" dirty="0"/>
              <a:t>Incremento sobre el número medio de visitas </a:t>
            </a:r>
            <a:r>
              <a:rPr lang="es-ES" sz="2800" dirty="0"/>
              <a:t>o ediciones de Wikipedia de empresas </a:t>
            </a:r>
            <a:r>
              <a:rPr lang="es-ES" sz="2800" dirty="0">
                <a:solidFill>
                  <a:srgbClr val="FF0000"/>
                </a:solidFill>
              </a:rPr>
              <a:t>DJIA</a:t>
            </a:r>
            <a:r>
              <a:rPr lang="es-ES" sz="2800" dirty="0"/>
              <a:t>, las pasadas semanas 3 semanas.</a:t>
            </a:r>
          </a:p>
          <a:p>
            <a:endParaRPr lang="es-ES" sz="2800" dirty="0"/>
          </a:p>
          <a:p>
            <a:endParaRPr lang="es-ES" sz="2800" dirty="0"/>
          </a:p>
          <a:p>
            <a:r>
              <a:rPr lang="es-ES" sz="2800" dirty="0"/>
              <a:t>Estrategia de inversión en el Dow Jones:</a:t>
            </a:r>
          </a:p>
          <a:p>
            <a:r>
              <a:rPr lang="es-ES" sz="2800" b="1" dirty="0"/>
              <a:t>Vender</a:t>
            </a:r>
            <a:r>
              <a:rPr lang="es-ES" sz="2800" dirty="0"/>
              <a:t> al comienzo de la semana t+1 </a:t>
            </a:r>
            <a:r>
              <a:rPr lang="es-ES" sz="2800" b="1" dirty="0"/>
              <a:t>si la frecuencia </a:t>
            </a:r>
            <a:r>
              <a:rPr lang="es-ES" sz="2800" dirty="0"/>
              <a:t>de visitas o ediciones en la semana t </a:t>
            </a:r>
            <a:r>
              <a:rPr lang="es-ES" sz="2800" b="1" dirty="0"/>
              <a:t>ha aumentado</a:t>
            </a:r>
            <a:r>
              <a:rPr lang="es-ES" sz="2800" dirty="0"/>
              <a:t>. Comprar a comienzos de t+2.    </a:t>
            </a:r>
            <a:r>
              <a:rPr lang="el-GR" sz="2800" dirty="0"/>
              <a:t>Δ</a:t>
            </a:r>
            <a:r>
              <a:rPr lang="es-ES" sz="2800" dirty="0"/>
              <a:t>n(t,</a:t>
            </a:r>
            <a:r>
              <a:rPr lang="el-GR" sz="2800" dirty="0"/>
              <a:t> Δ</a:t>
            </a:r>
            <a:r>
              <a:rPr lang="es-ES" sz="2800" dirty="0"/>
              <a:t>t)&gt;0 </a:t>
            </a:r>
          </a:p>
          <a:p>
            <a:r>
              <a:rPr lang="es-ES" sz="2800" b="1" dirty="0"/>
              <a:t>Comprar</a:t>
            </a:r>
            <a:r>
              <a:rPr lang="es-ES" sz="2800" dirty="0"/>
              <a:t> al comienzo de la semana t+1 </a:t>
            </a:r>
            <a:r>
              <a:rPr lang="es-ES" sz="2800" b="1" dirty="0"/>
              <a:t>si la frecuencia </a:t>
            </a:r>
            <a:r>
              <a:rPr lang="es-ES" sz="2800" dirty="0"/>
              <a:t>de visitas o ediciones en la semana t </a:t>
            </a:r>
            <a:r>
              <a:rPr lang="es-ES" sz="2800" b="1" dirty="0"/>
              <a:t>ha disminuido</a:t>
            </a:r>
            <a:r>
              <a:rPr lang="es-ES" sz="2800" dirty="0"/>
              <a:t>. Vender a comienzos de t+2.     </a:t>
            </a:r>
            <a:r>
              <a:rPr lang="el-GR" sz="2800" dirty="0"/>
              <a:t>Δ</a:t>
            </a:r>
            <a:r>
              <a:rPr lang="es-ES" sz="2800" dirty="0"/>
              <a:t>n(t, </a:t>
            </a:r>
            <a:r>
              <a:rPr lang="el-GR" sz="2800" dirty="0"/>
              <a:t>Δ</a:t>
            </a:r>
            <a:r>
              <a:rPr lang="es-ES" sz="2800" dirty="0"/>
              <a:t>t)≤0 </a:t>
            </a:r>
          </a:p>
        </p:txBody>
      </p:sp>
      <p:graphicFrame>
        <p:nvGraphicFramePr>
          <p:cNvPr id="4" name="Objeto 3">
            <a:extLst>
              <a:ext uri="{FF2B5EF4-FFF2-40B4-BE49-F238E27FC236}">
                <a16:creationId xmlns:a16="http://schemas.microsoft.com/office/drawing/2014/main" id="{D66D0D4D-5EA7-4722-ACD0-4FD5DDDDB59F}"/>
              </a:ext>
            </a:extLst>
          </p:cNvPr>
          <p:cNvGraphicFramePr>
            <a:graphicFrameLocks noChangeAspect="1"/>
          </p:cNvGraphicFramePr>
          <p:nvPr>
            <p:extLst>
              <p:ext uri="{D42A27DB-BD31-4B8C-83A1-F6EECF244321}">
                <p14:modId xmlns:p14="http://schemas.microsoft.com/office/powerpoint/2010/main" val="2828794187"/>
              </p:ext>
            </p:extLst>
          </p:nvPr>
        </p:nvGraphicFramePr>
        <p:xfrm>
          <a:off x="1331640" y="2420888"/>
          <a:ext cx="6345467" cy="847775"/>
        </p:xfrm>
        <a:graphic>
          <a:graphicData uri="http://schemas.openxmlformats.org/presentationml/2006/ole">
            <mc:AlternateContent xmlns:mc="http://schemas.openxmlformats.org/markup-compatibility/2006">
              <mc:Choice xmlns:v="urn:schemas-microsoft-com:vml" Requires="v">
                <p:oleObj spid="_x0000_s16746" name="Equation" r:id="rId4" imgW="3136680" imgH="419040" progId="Equation.DSMT4">
                  <p:embed/>
                </p:oleObj>
              </mc:Choice>
              <mc:Fallback>
                <p:oleObj name="Equation" r:id="rId4" imgW="3136680" imgH="419040" progId="Equation.DSMT4">
                  <p:embed/>
                  <p:pic>
                    <p:nvPicPr>
                      <p:cNvPr id="0" name=""/>
                      <p:cNvPicPr/>
                      <p:nvPr/>
                    </p:nvPicPr>
                    <p:blipFill>
                      <a:blip r:embed="rId5"/>
                      <a:stretch>
                        <a:fillRect/>
                      </a:stretch>
                    </p:blipFill>
                    <p:spPr>
                      <a:xfrm>
                        <a:off x="1331640" y="2420888"/>
                        <a:ext cx="6345467" cy="847775"/>
                      </a:xfrm>
                      <a:prstGeom prst="rect">
                        <a:avLst/>
                      </a:prstGeom>
                    </p:spPr>
                  </p:pic>
                </p:oleObj>
              </mc:Fallback>
            </mc:AlternateContent>
          </a:graphicData>
        </a:graphic>
      </p:graphicFrame>
      <p:sp>
        <p:nvSpPr>
          <p:cNvPr id="5" name="Marcador de número de diapositiva 4">
            <a:extLst>
              <a:ext uri="{FF2B5EF4-FFF2-40B4-BE49-F238E27FC236}">
                <a16:creationId xmlns:a16="http://schemas.microsoft.com/office/drawing/2014/main" id="{0F4784D7-027C-48E6-8B5F-DF8E68416391}"/>
              </a:ext>
            </a:extLst>
          </p:cNvPr>
          <p:cNvSpPr>
            <a:spLocks noGrp="1"/>
          </p:cNvSpPr>
          <p:nvPr>
            <p:ph type="sldNum" sz="quarter" idx="12"/>
          </p:nvPr>
        </p:nvSpPr>
        <p:spPr/>
        <p:txBody>
          <a:bodyPr/>
          <a:lstStyle/>
          <a:p>
            <a:fld id="{CCB3DA95-6B99-4CF2-991F-2E29FE2BC9C1}" type="slidenum">
              <a:rPr lang="es-ES" smtClean="0"/>
              <a:t>43</a:t>
            </a:fld>
            <a:endParaRPr lang="es-ES"/>
          </a:p>
        </p:txBody>
      </p:sp>
      <p:sp>
        <p:nvSpPr>
          <p:cNvPr id="6" name="Marcador de pie de página 5">
            <a:extLst>
              <a:ext uri="{FF2B5EF4-FFF2-40B4-BE49-F238E27FC236}">
                <a16:creationId xmlns:a16="http://schemas.microsoft.com/office/drawing/2014/main" id="{7092FFA0-6B38-446B-889B-07A576B56848}"/>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8735384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C33B9C-A6BE-45FA-9E8C-3D14379918C4}"/>
              </a:ext>
            </a:extLst>
          </p:cNvPr>
          <p:cNvSpPr>
            <a:spLocks noGrp="1"/>
          </p:cNvSpPr>
          <p:nvPr>
            <p:ph type="title"/>
          </p:nvPr>
        </p:nvSpPr>
        <p:spPr/>
        <p:txBody>
          <a:bodyPr>
            <a:normAutofit fontScale="90000"/>
          </a:bodyPr>
          <a:lstStyle/>
          <a:p>
            <a:br>
              <a:rPr lang="es-ES" sz="3600" dirty="0"/>
            </a:br>
            <a:r>
              <a:rPr lang="es-ES" sz="3600" dirty="0"/>
              <a:t>COMPARACIÓN CON ESTRATEGIA ALEATORIA COMPRAR O VENDER CON PROB 50%</a:t>
            </a:r>
            <a:br>
              <a:rPr lang="es-ES" dirty="0"/>
            </a:br>
            <a:endParaRPr lang="es-ES" dirty="0"/>
          </a:p>
        </p:txBody>
      </p:sp>
      <p:sp>
        <p:nvSpPr>
          <p:cNvPr id="3" name="Marcador de contenido 2">
            <a:extLst>
              <a:ext uri="{FF2B5EF4-FFF2-40B4-BE49-F238E27FC236}">
                <a16:creationId xmlns:a16="http://schemas.microsoft.com/office/drawing/2014/main" id="{01283D1D-7BAB-4EEE-9D85-E8533475B53E}"/>
              </a:ext>
            </a:extLst>
          </p:cNvPr>
          <p:cNvSpPr>
            <a:spLocks noGrp="1"/>
          </p:cNvSpPr>
          <p:nvPr>
            <p:ph idx="1"/>
          </p:nvPr>
        </p:nvSpPr>
        <p:spPr/>
        <p:txBody>
          <a:bodyPr/>
          <a:lstStyle/>
          <a:p>
            <a:r>
              <a:rPr lang="es-ES" sz="2800" dirty="0"/>
              <a:t>Densidades rendimientos estimadas con </a:t>
            </a:r>
            <a:r>
              <a:rPr lang="es-ES" sz="2800" dirty="0" err="1"/>
              <a:t>Kernel</a:t>
            </a:r>
            <a:endParaRPr lang="es-ES" sz="2800" dirty="0"/>
          </a:p>
          <a:p>
            <a:endParaRPr lang="es-ES" dirty="0"/>
          </a:p>
        </p:txBody>
      </p:sp>
      <p:pic>
        <p:nvPicPr>
          <p:cNvPr id="4" name="Imagen 3">
            <a:extLst>
              <a:ext uri="{FF2B5EF4-FFF2-40B4-BE49-F238E27FC236}">
                <a16:creationId xmlns:a16="http://schemas.microsoft.com/office/drawing/2014/main" id="{EE0AF535-B4CF-443D-8D46-0C7E118CC86D}"/>
              </a:ext>
            </a:extLst>
          </p:cNvPr>
          <p:cNvPicPr>
            <a:picLocks noChangeAspect="1"/>
          </p:cNvPicPr>
          <p:nvPr/>
        </p:nvPicPr>
        <p:blipFill>
          <a:blip r:embed="rId3"/>
          <a:stretch>
            <a:fillRect/>
          </a:stretch>
        </p:blipFill>
        <p:spPr>
          <a:xfrm>
            <a:off x="1147601" y="2204864"/>
            <a:ext cx="6451749" cy="4248472"/>
          </a:xfrm>
          <a:prstGeom prst="rect">
            <a:avLst/>
          </a:prstGeom>
        </p:spPr>
      </p:pic>
      <p:sp>
        <p:nvSpPr>
          <p:cNvPr id="5" name="Marcador de número de diapositiva 4">
            <a:extLst>
              <a:ext uri="{FF2B5EF4-FFF2-40B4-BE49-F238E27FC236}">
                <a16:creationId xmlns:a16="http://schemas.microsoft.com/office/drawing/2014/main" id="{FB20AA5E-A871-4C67-8F1E-CE25866693BD}"/>
              </a:ext>
            </a:extLst>
          </p:cNvPr>
          <p:cNvSpPr>
            <a:spLocks noGrp="1"/>
          </p:cNvSpPr>
          <p:nvPr>
            <p:ph type="sldNum" sz="quarter" idx="12"/>
          </p:nvPr>
        </p:nvSpPr>
        <p:spPr/>
        <p:txBody>
          <a:bodyPr/>
          <a:lstStyle/>
          <a:p>
            <a:fld id="{CCB3DA95-6B99-4CF2-991F-2E29FE2BC9C1}" type="slidenum">
              <a:rPr lang="es-ES" smtClean="0"/>
              <a:t>44</a:t>
            </a:fld>
            <a:endParaRPr lang="es-ES"/>
          </a:p>
        </p:txBody>
      </p:sp>
      <p:sp>
        <p:nvSpPr>
          <p:cNvPr id="6" name="Marcador de pie de página 5">
            <a:extLst>
              <a:ext uri="{FF2B5EF4-FFF2-40B4-BE49-F238E27FC236}">
                <a16:creationId xmlns:a16="http://schemas.microsoft.com/office/drawing/2014/main" id="{66D2E2C1-8EF9-4A7E-9D50-A81D45EA2FF3}"/>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3507164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C772CB-0292-4F05-B792-57B7751089B4}"/>
              </a:ext>
            </a:extLst>
          </p:cNvPr>
          <p:cNvSpPr>
            <a:spLocks noGrp="1"/>
          </p:cNvSpPr>
          <p:nvPr>
            <p:ph type="title"/>
          </p:nvPr>
        </p:nvSpPr>
        <p:spPr/>
        <p:txBody>
          <a:bodyPr>
            <a:noAutofit/>
          </a:bodyPr>
          <a:lstStyle/>
          <a:p>
            <a:r>
              <a:rPr lang="es-ES" sz="3600" b="1" dirty="0"/>
              <a:t>VISITAS O EDICIONES DE ARTÍCULOS SOBRE TÓPICOS FINANCIEROS GENERALES</a:t>
            </a:r>
          </a:p>
        </p:txBody>
      </p:sp>
      <p:sp>
        <p:nvSpPr>
          <p:cNvPr id="3" name="Marcador de contenido 2">
            <a:extLst>
              <a:ext uri="{FF2B5EF4-FFF2-40B4-BE49-F238E27FC236}">
                <a16:creationId xmlns:a16="http://schemas.microsoft.com/office/drawing/2014/main" id="{21935A44-3BE5-4CFB-B775-E3829C0D0DB5}"/>
              </a:ext>
            </a:extLst>
          </p:cNvPr>
          <p:cNvSpPr>
            <a:spLocks noGrp="1"/>
          </p:cNvSpPr>
          <p:nvPr>
            <p:ph idx="1"/>
          </p:nvPr>
        </p:nvSpPr>
        <p:spPr/>
        <p:txBody>
          <a:bodyPr>
            <a:normAutofit/>
          </a:bodyPr>
          <a:lstStyle/>
          <a:p>
            <a:r>
              <a:rPr lang="es-ES" sz="2800" dirty="0"/>
              <a:t>285 Webs “</a:t>
            </a:r>
            <a:r>
              <a:rPr lang="es-ES" sz="2800" dirty="0" err="1"/>
              <a:t>Outline</a:t>
            </a:r>
            <a:r>
              <a:rPr lang="es-ES" sz="2800" dirty="0"/>
              <a:t> </a:t>
            </a:r>
            <a:r>
              <a:rPr lang="es-ES" sz="2800" dirty="0" err="1"/>
              <a:t>of</a:t>
            </a:r>
            <a:r>
              <a:rPr lang="es-ES" sz="2800" dirty="0"/>
              <a:t> </a:t>
            </a:r>
            <a:r>
              <a:rPr lang="es-ES" sz="2800" dirty="0" err="1"/>
              <a:t>economics</a:t>
            </a:r>
            <a:r>
              <a:rPr lang="es-ES" sz="2800" dirty="0"/>
              <a:t>”, sección “General </a:t>
            </a:r>
            <a:r>
              <a:rPr lang="es-ES" sz="2800" dirty="0" err="1"/>
              <a:t>economic</a:t>
            </a:r>
            <a:r>
              <a:rPr lang="es-ES" sz="2800" dirty="0"/>
              <a:t> </a:t>
            </a:r>
            <a:r>
              <a:rPr lang="es-ES" sz="2800" dirty="0" err="1"/>
              <a:t>conceps</a:t>
            </a:r>
            <a:r>
              <a:rPr lang="es-ES" sz="2800" dirty="0"/>
              <a:t>”</a:t>
            </a:r>
          </a:p>
        </p:txBody>
      </p:sp>
      <p:pic>
        <p:nvPicPr>
          <p:cNvPr id="4" name="Imagen 3">
            <a:extLst>
              <a:ext uri="{FF2B5EF4-FFF2-40B4-BE49-F238E27FC236}">
                <a16:creationId xmlns:a16="http://schemas.microsoft.com/office/drawing/2014/main" id="{487A38D7-5616-4373-8FD6-7CF475035803}"/>
              </a:ext>
            </a:extLst>
          </p:cNvPr>
          <p:cNvPicPr>
            <a:picLocks noChangeAspect="1"/>
          </p:cNvPicPr>
          <p:nvPr/>
        </p:nvPicPr>
        <p:blipFill>
          <a:blip r:embed="rId3"/>
          <a:stretch>
            <a:fillRect/>
          </a:stretch>
        </p:blipFill>
        <p:spPr>
          <a:xfrm>
            <a:off x="1259632" y="2492896"/>
            <a:ext cx="6408712" cy="4163254"/>
          </a:xfrm>
          <a:prstGeom prst="rect">
            <a:avLst/>
          </a:prstGeom>
        </p:spPr>
      </p:pic>
      <p:sp>
        <p:nvSpPr>
          <p:cNvPr id="5" name="Marcador de número de diapositiva 4">
            <a:extLst>
              <a:ext uri="{FF2B5EF4-FFF2-40B4-BE49-F238E27FC236}">
                <a16:creationId xmlns:a16="http://schemas.microsoft.com/office/drawing/2014/main" id="{D2B30028-983B-49CF-99B4-AAE1E4838D60}"/>
              </a:ext>
            </a:extLst>
          </p:cNvPr>
          <p:cNvSpPr>
            <a:spLocks noGrp="1"/>
          </p:cNvSpPr>
          <p:nvPr>
            <p:ph type="sldNum" sz="quarter" idx="12"/>
          </p:nvPr>
        </p:nvSpPr>
        <p:spPr/>
        <p:txBody>
          <a:bodyPr/>
          <a:lstStyle/>
          <a:p>
            <a:fld id="{CCB3DA95-6B99-4CF2-991F-2E29FE2BC9C1}" type="slidenum">
              <a:rPr lang="es-ES" smtClean="0"/>
              <a:t>45</a:t>
            </a:fld>
            <a:endParaRPr lang="es-ES"/>
          </a:p>
        </p:txBody>
      </p:sp>
      <p:sp>
        <p:nvSpPr>
          <p:cNvPr id="6" name="Marcador de pie de página 5">
            <a:extLst>
              <a:ext uri="{FF2B5EF4-FFF2-40B4-BE49-F238E27FC236}">
                <a16:creationId xmlns:a16="http://schemas.microsoft.com/office/drawing/2014/main" id="{AD054FA7-E65F-4040-9B26-DE04CCC74DE6}"/>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4844493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E472C5E-1E13-44E0-A13F-35192BD475C3}"/>
              </a:ext>
            </a:extLst>
          </p:cNvPr>
          <p:cNvSpPr>
            <a:spLocks noGrp="1"/>
          </p:cNvSpPr>
          <p:nvPr>
            <p:ph type="title"/>
          </p:nvPr>
        </p:nvSpPr>
        <p:spPr/>
        <p:txBody>
          <a:bodyPr>
            <a:noAutofit/>
          </a:bodyPr>
          <a:lstStyle/>
          <a:p>
            <a:r>
              <a:rPr lang="es-ES" sz="3600" dirty="0"/>
              <a:t>ANÁLISIS POR SUBPERIODOS</a:t>
            </a:r>
          </a:p>
        </p:txBody>
      </p:sp>
      <p:pic>
        <p:nvPicPr>
          <p:cNvPr id="7" name="Marcador de contenido 6">
            <a:extLst>
              <a:ext uri="{FF2B5EF4-FFF2-40B4-BE49-F238E27FC236}">
                <a16:creationId xmlns:a16="http://schemas.microsoft.com/office/drawing/2014/main" id="{E177E68D-400E-42E1-BAB7-DE78719EA94E}"/>
              </a:ext>
            </a:extLst>
          </p:cNvPr>
          <p:cNvPicPr>
            <a:picLocks noGrp="1" noChangeAspect="1"/>
          </p:cNvPicPr>
          <p:nvPr>
            <p:ph idx="1"/>
          </p:nvPr>
        </p:nvPicPr>
        <p:blipFill>
          <a:blip r:embed="rId3"/>
          <a:stretch>
            <a:fillRect/>
          </a:stretch>
        </p:blipFill>
        <p:spPr>
          <a:xfrm>
            <a:off x="4572000" y="0"/>
            <a:ext cx="4296615" cy="6545372"/>
          </a:xfrm>
          <a:prstGeom prst="rect">
            <a:avLst/>
          </a:prstGeom>
        </p:spPr>
      </p:pic>
      <p:sp>
        <p:nvSpPr>
          <p:cNvPr id="6" name="Marcador de texto 5">
            <a:extLst>
              <a:ext uri="{FF2B5EF4-FFF2-40B4-BE49-F238E27FC236}">
                <a16:creationId xmlns:a16="http://schemas.microsoft.com/office/drawing/2014/main" id="{A54FCA9B-AFB8-4D0E-AE6C-4CFBE80848F7}"/>
              </a:ext>
            </a:extLst>
          </p:cNvPr>
          <p:cNvSpPr>
            <a:spLocks noGrp="1"/>
          </p:cNvSpPr>
          <p:nvPr>
            <p:ph type="body" sz="half" idx="2"/>
          </p:nvPr>
        </p:nvSpPr>
        <p:spPr/>
        <p:txBody>
          <a:bodyPr>
            <a:normAutofit/>
          </a:bodyPr>
          <a:lstStyle/>
          <a:p>
            <a:endParaRPr lang="es-ES" sz="2800" dirty="0"/>
          </a:p>
          <a:p>
            <a:r>
              <a:rPr lang="es-ES" sz="2800" dirty="0"/>
              <a:t>Periodo total:</a:t>
            </a:r>
          </a:p>
          <a:p>
            <a:r>
              <a:rPr lang="es-ES" sz="2800" dirty="0"/>
              <a:t>10- 12 - 2007</a:t>
            </a:r>
          </a:p>
          <a:p>
            <a:r>
              <a:rPr lang="es-ES" sz="2800" dirty="0"/>
              <a:t>30- 4 - 2012</a:t>
            </a:r>
          </a:p>
        </p:txBody>
      </p:sp>
      <p:sp>
        <p:nvSpPr>
          <p:cNvPr id="2" name="Marcador de número de diapositiva 1">
            <a:extLst>
              <a:ext uri="{FF2B5EF4-FFF2-40B4-BE49-F238E27FC236}">
                <a16:creationId xmlns:a16="http://schemas.microsoft.com/office/drawing/2014/main" id="{89D3387C-785D-4614-BD83-C38EF9CF07FA}"/>
              </a:ext>
            </a:extLst>
          </p:cNvPr>
          <p:cNvSpPr>
            <a:spLocks noGrp="1"/>
          </p:cNvSpPr>
          <p:nvPr>
            <p:ph type="sldNum" sz="quarter" idx="12"/>
          </p:nvPr>
        </p:nvSpPr>
        <p:spPr/>
        <p:txBody>
          <a:bodyPr/>
          <a:lstStyle/>
          <a:p>
            <a:fld id="{CCB3DA95-6B99-4CF2-991F-2E29FE2BC9C1}" type="slidenum">
              <a:rPr lang="es-ES" smtClean="0"/>
              <a:t>46</a:t>
            </a:fld>
            <a:endParaRPr lang="es-ES"/>
          </a:p>
        </p:txBody>
      </p:sp>
      <p:sp>
        <p:nvSpPr>
          <p:cNvPr id="3" name="Marcador de pie de página 2">
            <a:extLst>
              <a:ext uri="{FF2B5EF4-FFF2-40B4-BE49-F238E27FC236}">
                <a16:creationId xmlns:a16="http://schemas.microsoft.com/office/drawing/2014/main" id="{394D3967-2119-4604-ACAF-BCE6987D1B29}"/>
              </a:ext>
            </a:extLst>
          </p:cNvPr>
          <p:cNvSpPr>
            <a:spLocks noGrp="1"/>
          </p:cNvSpPr>
          <p:nvPr>
            <p:ph type="ftr" sz="quarter" idx="11"/>
          </p:nvPr>
        </p:nvSpPr>
        <p:spPr/>
        <p:txBody>
          <a:bodyPr/>
          <a:lstStyle/>
          <a:p>
            <a:r>
              <a:rPr lang="es-ES"/>
              <a:t>Fernando Fernández Rodríguez (ULPGC)</a:t>
            </a:r>
          </a:p>
        </p:txBody>
      </p:sp>
    </p:spTree>
    <p:extLst>
      <p:ext uri="{BB962C8B-B14F-4D97-AF65-F5344CB8AC3E}">
        <p14:creationId xmlns:p14="http://schemas.microsoft.com/office/powerpoint/2010/main" val="1808001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44D59B0-8B43-40EF-9369-C943806FA157}"/>
              </a:ext>
            </a:extLst>
          </p:cNvPr>
          <p:cNvSpPr>
            <a:spLocks noGrp="1"/>
          </p:cNvSpPr>
          <p:nvPr>
            <p:ph type="title"/>
          </p:nvPr>
        </p:nvSpPr>
        <p:spPr/>
        <p:txBody>
          <a:bodyPr>
            <a:normAutofit fontScale="90000"/>
          </a:bodyPr>
          <a:lstStyle/>
          <a:p>
            <a:r>
              <a:rPr lang="es-ES" b="1" dirty="0"/>
              <a:t>VISITAS ARTÍCULOS SOBRE ACTORES Y REALIZADORES DE PELÍCULAS</a:t>
            </a:r>
          </a:p>
        </p:txBody>
      </p:sp>
      <p:pic>
        <p:nvPicPr>
          <p:cNvPr id="7" name="Marcador de contenido 6">
            <a:extLst>
              <a:ext uri="{FF2B5EF4-FFF2-40B4-BE49-F238E27FC236}">
                <a16:creationId xmlns:a16="http://schemas.microsoft.com/office/drawing/2014/main" id="{FEF4CCAB-1577-409E-98B4-9E49D5BC09AC}"/>
              </a:ext>
            </a:extLst>
          </p:cNvPr>
          <p:cNvPicPr>
            <a:picLocks noGrp="1" noChangeAspect="1"/>
          </p:cNvPicPr>
          <p:nvPr>
            <p:ph idx="1"/>
          </p:nvPr>
        </p:nvPicPr>
        <p:blipFill>
          <a:blip r:embed="rId3"/>
          <a:stretch>
            <a:fillRect/>
          </a:stretch>
        </p:blipFill>
        <p:spPr>
          <a:xfrm>
            <a:off x="1443037" y="1891506"/>
            <a:ext cx="6257925" cy="3943350"/>
          </a:xfrm>
          <a:prstGeom prst="rect">
            <a:avLst/>
          </a:prstGeom>
        </p:spPr>
      </p:pic>
      <p:sp>
        <p:nvSpPr>
          <p:cNvPr id="2" name="Marcador de número de diapositiva 1">
            <a:extLst>
              <a:ext uri="{FF2B5EF4-FFF2-40B4-BE49-F238E27FC236}">
                <a16:creationId xmlns:a16="http://schemas.microsoft.com/office/drawing/2014/main" id="{1A9CAA0D-8499-4328-AC03-A8BDAC6EA324}"/>
              </a:ext>
            </a:extLst>
          </p:cNvPr>
          <p:cNvSpPr>
            <a:spLocks noGrp="1"/>
          </p:cNvSpPr>
          <p:nvPr>
            <p:ph type="sldNum" sz="quarter" idx="12"/>
          </p:nvPr>
        </p:nvSpPr>
        <p:spPr/>
        <p:txBody>
          <a:bodyPr/>
          <a:lstStyle/>
          <a:p>
            <a:fld id="{CCB3DA95-6B99-4CF2-991F-2E29FE2BC9C1}" type="slidenum">
              <a:rPr lang="es-ES" smtClean="0"/>
              <a:t>47</a:t>
            </a:fld>
            <a:endParaRPr lang="es-ES"/>
          </a:p>
        </p:txBody>
      </p:sp>
      <p:sp>
        <p:nvSpPr>
          <p:cNvPr id="3" name="Marcador de pie de página 2">
            <a:extLst>
              <a:ext uri="{FF2B5EF4-FFF2-40B4-BE49-F238E27FC236}">
                <a16:creationId xmlns:a16="http://schemas.microsoft.com/office/drawing/2014/main" id="{728E0599-3B88-408D-A93A-B2F00CFDD9FA}"/>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26789597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a:extLst>
              <a:ext uri="{FF2B5EF4-FFF2-40B4-BE49-F238E27FC236}">
                <a16:creationId xmlns:a16="http://schemas.microsoft.com/office/drawing/2014/main" id="{8BD110E9-B1E7-4421-9B43-EB0C28068C1B}"/>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s-E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a:t>Fernando Fernández Rodríguez (ULPGC)</a:t>
            </a:r>
          </a:p>
        </p:txBody>
      </p:sp>
      <p:sp>
        <p:nvSpPr>
          <p:cNvPr id="5" name="Marcador de número de diapositiva 4">
            <a:extLst>
              <a:ext uri="{FF2B5EF4-FFF2-40B4-BE49-F238E27FC236}">
                <a16:creationId xmlns:a16="http://schemas.microsoft.com/office/drawing/2014/main" id="{FAB84A04-8E62-4A76-9053-1DA33DA6D2C4}"/>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3CA43E-AF82-4BBC-A040-F33EFB1BE15C}" type="slidenum">
              <a:rPr lang="es-ES" smtClean="0"/>
              <a:pPr/>
              <a:t>48</a:t>
            </a:fld>
            <a:endParaRPr lang="es-ES"/>
          </a:p>
        </p:txBody>
      </p:sp>
      <p:pic>
        <p:nvPicPr>
          <p:cNvPr id="6" name="Imagen 5">
            <a:extLst>
              <a:ext uri="{FF2B5EF4-FFF2-40B4-BE49-F238E27FC236}">
                <a16:creationId xmlns:a16="http://schemas.microsoft.com/office/drawing/2014/main" id="{A37BFAC0-77C7-43DF-8063-CF79495252F5}"/>
              </a:ext>
            </a:extLst>
          </p:cNvPr>
          <p:cNvPicPr>
            <a:picLocks noChangeAspect="1"/>
          </p:cNvPicPr>
          <p:nvPr/>
        </p:nvPicPr>
        <p:blipFill>
          <a:blip r:embed="rId2"/>
          <a:stretch>
            <a:fillRect/>
          </a:stretch>
        </p:blipFill>
        <p:spPr>
          <a:xfrm>
            <a:off x="252663" y="1149202"/>
            <a:ext cx="8638674" cy="4559597"/>
          </a:xfrm>
          <a:prstGeom prst="rect">
            <a:avLst/>
          </a:prstGeom>
        </p:spPr>
      </p:pic>
    </p:spTree>
    <p:extLst>
      <p:ext uri="{BB962C8B-B14F-4D97-AF65-F5344CB8AC3E}">
        <p14:creationId xmlns:p14="http://schemas.microsoft.com/office/powerpoint/2010/main" val="126021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CFA9F54D-4DE4-4D33-AD91-E8708A5E7225}"/>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s-E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a:t>Fernando Fernández Rodríguez (ULPGC)</a:t>
            </a:r>
          </a:p>
        </p:txBody>
      </p:sp>
      <p:sp>
        <p:nvSpPr>
          <p:cNvPr id="3" name="Marcador de número de diapositiva 2">
            <a:extLst>
              <a:ext uri="{FF2B5EF4-FFF2-40B4-BE49-F238E27FC236}">
                <a16:creationId xmlns:a16="http://schemas.microsoft.com/office/drawing/2014/main" id="{C780A8FE-39B9-4F9E-86EE-FF59D5E0CEAF}"/>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3CA43E-AF82-4BBC-A040-F33EFB1BE15C}" type="slidenum">
              <a:rPr lang="es-ES" smtClean="0"/>
              <a:pPr/>
              <a:t>49</a:t>
            </a:fld>
            <a:endParaRPr lang="es-ES"/>
          </a:p>
        </p:txBody>
      </p:sp>
      <p:pic>
        <p:nvPicPr>
          <p:cNvPr id="4" name="Imagen 3">
            <a:extLst>
              <a:ext uri="{FF2B5EF4-FFF2-40B4-BE49-F238E27FC236}">
                <a16:creationId xmlns:a16="http://schemas.microsoft.com/office/drawing/2014/main" id="{2ED42D76-97EC-4740-A6B1-2610F292F3C1}"/>
              </a:ext>
            </a:extLst>
          </p:cNvPr>
          <p:cNvPicPr>
            <a:picLocks noChangeAspect="1"/>
          </p:cNvPicPr>
          <p:nvPr/>
        </p:nvPicPr>
        <p:blipFill>
          <a:blip r:embed="rId2"/>
          <a:stretch>
            <a:fillRect/>
          </a:stretch>
        </p:blipFill>
        <p:spPr>
          <a:xfrm>
            <a:off x="276727" y="1218198"/>
            <a:ext cx="8504642" cy="4466723"/>
          </a:xfrm>
          <a:prstGeom prst="rect">
            <a:avLst/>
          </a:prstGeom>
        </p:spPr>
      </p:pic>
    </p:spTree>
    <p:extLst>
      <p:ext uri="{BB962C8B-B14F-4D97-AF65-F5344CB8AC3E}">
        <p14:creationId xmlns:p14="http://schemas.microsoft.com/office/powerpoint/2010/main" val="4173982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83942D-BBA6-4ACB-87EA-EB0661CF9758}"/>
              </a:ext>
            </a:extLst>
          </p:cNvPr>
          <p:cNvSpPr>
            <a:spLocks noGrp="1"/>
          </p:cNvSpPr>
          <p:nvPr>
            <p:ph type="title"/>
          </p:nvPr>
        </p:nvSpPr>
        <p:spPr>
          <a:xfrm>
            <a:off x="457200" y="274638"/>
            <a:ext cx="8229600" cy="490066"/>
          </a:xfrm>
        </p:spPr>
        <p:txBody>
          <a:bodyPr>
            <a:normAutofit fontScale="90000"/>
          </a:bodyPr>
          <a:lstStyle/>
          <a:p>
            <a:r>
              <a:rPr lang="es-ES" b="1" dirty="0"/>
              <a:t>VIEJA Y </a:t>
            </a:r>
            <a:r>
              <a:rPr lang="es-ES" b="1" dirty="0">
                <a:solidFill>
                  <a:srgbClr val="0070C0"/>
                </a:solidFill>
              </a:rPr>
              <a:t>NUEVA</a:t>
            </a:r>
            <a:r>
              <a:rPr lang="es-ES" b="1" dirty="0"/>
              <a:t> CIENCIA DE LOS DATOS</a:t>
            </a:r>
          </a:p>
        </p:txBody>
      </p:sp>
      <p:sp>
        <p:nvSpPr>
          <p:cNvPr id="5" name="Marcador de contenido 4">
            <a:extLst>
              <a:ext uri="{FF2B5EF4-FFF2-40B4-BE49-F238E27FC236}">
                <a16:creationId xmlns:a16="http://schemas.microsoft.com/office/drawing/2014/main" id="{F5C32612-993F-446C-AFC7-BF3E9EF5A7DB}"/>
              </a:ext>
            </a:extLst>
          </p:cNvPr>
          <p:cNvSpPr>
            <a:spLocks noGrp="1"/>
          </p:cNvSpPr>
          <p:nvPr>
            <p:ph idx="1"/>
          </p:nvPr>
        </p:nvSpPr>
        <p:spPr>
          <a:xfrm>
            <a:off x="457200" y="764704"/>
            <a:ext cx="8229600" cy="6480720"/>
          </a:xfrm>
        </p:spPr>
        <p:txBody>
          <a:bodyPr>
            <a:noAutofit/>
          </a:bodyPr>
          <a:lstStyle/>
          <a:p>
            <a:r>
              <a:rPr lang="es-ES" sz="2400" b="1" dirty="0"/>
              <a:t>Pascal  y Fermat (1654). </a:t>
            </a:r>
            <a:r>
              <a:rPr lang="es-ES" sz="2400" dirty="0"/>
              <a:t>Teoría de la probabilidad</a:t>
            </a:r>
            <a:endParaRPr lang="es-ES" sz="2200" dirty="0"/>
          </a:p>
          <a:p>
            <a:r>
              <a:rPr lang="es-ES" sz="2200" b="1" dirty="0"/>
              <a:t>Probabilidad condicional</a:t>
            </a:r>
            <a:r>
              <a:rPr lang="es-ES" sz="2200" dirty="0"/>
              <a:t>. Thomas Bayes (1702-1761)</a:t>
            </a:r>
          </a:p>
          <a:p>
            <a:r>
              <a:rPr lang="es-ES" sz="2200" b="1" dirty="0"/>
              <a:t>Recta de regresión</a:t>
            </a:r>
            <a:r>
              <a:rPr lang="es-ES" sz="2200" dirty="0"/>
              <a:t>. Francis Galton (1822-1911)</a:t>
            </a:r>
          </a:p>
          <a:p>
            <a:r>
              <a:rPr lang="es-ES" sz="2200" b="1" dirty="0"/>
              <a:t>Normal </a:t>
            </a:r>
            <a:r>
              <a:rPr lang="es-ES" sz="2200" b="1" dirty="0" err="1"/>
              <a:t>multiv</a:t>
            </a:r>
            <a:r>
              <a:rPr lang="es-ES" sz="2200" b="1" dirty="0"/>
              <a:t>, matriz de correlación</a:t>
            </a:r>
            <a:r>
              <a:rPr lang="es-ES" sz="2200" dirty="0"/>
              <a:t>. </a:t>
            </a:r>
            <a:r>
              <a:rPr lang="es-ES" sz="2200" dirty="0" err="1"/>
              <a:t>Edgeworth</a:t>
            </a:r>
            <a:r>
              <a:rPr lang="es-ES" sz="2200" dirty="0"/>
              <a:t> (1845-1926)</a:t>
            </a:r>
          </a:p>
          <a:p>
            <a:r>
              <a:rPr lang="es-ES" sz="2200" b="1" dirty="0"/>
              <a:t>Contraste chi-2 de homogeneidad</a:t>
            </a:r>
            <a:r>
              <a:rPr lang="es-ES" sz="2200" dirty="0"/>
              <a:t>. Karl Pearson (1857-1936)</a:t>
            </a:r>
          </a:p>
          <a:p>
            <a:r>
              <a:rPr lang="es-ES" sz="2200" b="1" dirty="0"/>
              <a:t>Componentes principales</a:t>
            </a:r>
            <a:r>
              <a:rPr lang="es-ES" sz="2200" dirty="0"/>
              <a:t>. Hotelling (1933)</a:t>
            </a:r>
          </a:p>
          <a:p>
            <a:r>
              <a:rPr lang="es-ES" sz="2200" b="1" dirty="0"/>
              <a:t>Análisis factorial</a:t>
            </a:r>
            <a:r>
              <a:rPr lang="es-ES" sz="2200" dirty="0"/>
              <a:t>. Charles Spearman (1863-1945)</a:t>
            </a:r>
          </a:p>
          <a:p>
            <a:r>
              <a:rPr lang="es-ES" sz="2200" b="1" dirty="0"/>
              <a:t>Análisis discriminante (Clasificación en categorías)</a:t>
            </a:r>
            <a:r>
              <a:rPr lang="es-ES" sz="2200" dirty="0"/>
              <a:t>. Fisher (1933)</a:t>
            </a:r>
          </a:p>
          <a:p>
            <a:r>
              <a:rPr lang="es-ES" sz="2200" b="1" dirty="0">
                <a:solidFill>
                  <a:srgbClr val="0070C0"/>
                </a:solidFill>
              </a:rPr>
              <a:t>Redes Neuronales Artificiales</a:t>
            </a:r>
            <a:r>
              <a:rPr lang="es-ES" sz="2200" dirty="0">
                <a:solidFill>
                  <a:srgbClr val="0070C0"/>
                </a:solidFill>
              </a:rPr>
              <a:t>. Rosenblatt (1956) </a:t>
            </a:r>
          </a:p>
          <a:p>
            <a:r>
              <a:rPr lang="es-ES" sz="2200" b="1" dirty="0">
                <a:solidFill>
                  <a:srgbClr val="0070C0"/>
                </a:solidFill>
              </a:rPr>
              <a:t>Densidad </a:t>
            </a:r>
            <a:r>
              <a:rPr lang="es-ES" sz="2200" b="1" dirty="0" err="1">
                <a:solidFill>
                  <a:srgbClr val="0070C0"/>
                </a:solidFill>
              </a:rPr>
              <a:t>Kernel</a:t>
            </a:r>
            <a:r>
              <a:rPr lang="es-ES" sz="2200" dirty="0">
                <a:solidFill>
                  <a:srgbClr val="0070C0"/>
                </a:solidFill>
              </a:rPr>
              <a:t>. </a:t>
            </a:r>
            <a:r>
              <a:rPr lang="es-ES" sz="2200" dirty="0" err="1">
                <a:solidFill>
                  <a:srgbClr val="0070C0"/>
                </a:solidFill>
              </a:rPr>
              <a:t>Parzen</a:t>
            </a:r>
            <a:r>
              <a:rPr lang="es-ES" sz="2200" dirty="0">
                <a:solidFill>
                  <a:srgbClr val="0070C0"/>
                </a:solidFill>
              </a:rPr>
              <a:t> (1962) </a:t>
            </a:r>
          </a:p>
          <a:p>
            <a:r>
              <a:rPr lang="es-ES" sz="2200" b="1" dirty="0">
                <a:solidFill>
                  <a:srgbClr val="0070C0"/>
                </a:solidFill>
              </a:rPr>
              <a:t>Árboles de decisión </a:t>
            </a:r>
            <a:r>
              <a:rPr lang="es-ES" sz="2200" dirty="0">
                <a:solidFill>
                  <a:srgbClr val="0070C0"/>
                </a:solidFill>
              </a:rPr>
              <a:t>(1960). </a:t>
            </a:r>
            <a:r>
              <a:rPr lang="es-ES" sz="2200" dirty="0" err="1">
                <a:solidFill>
                  <a:srgbClr val="0070C0"/>
                </a:solidFill>
              </a:rPr>
              <a:t>Quinlan</a:t>
            </a:r>
            <a:r>
              <a:rPr lang="es-ES" sz="2200" dirty="0">
                <a:solidFill>
                  <a:srgbClr val="0070C0"/>
                </a:solidFill>
              </a:rPr>
              <a:t> (1983)</a:t>
            </a:r>
          </a:p>
          <a:p>
            <a:r>
              <a:rPr lang="es-ES" sz="2200" b="1" dirty="0" err="1">
                <a:solidFill>
                  <a:srgbClr val="0070C0"/>
                </a:solidFill>
              </a:rPr>
              <a:t>Nearest</a:t>
            </a:r>
            <a:r>
              <a:rPr lang="es-ES" sz="2200" b="1" dirty="0">
                <a:solidFill>
                  <a:srgbClr val="0070C0"/>
                </a:solidFill>
              </a:rPr>
              <a:t> </a:t>
            </a:r>
            <a:r>
              <a:rPr lang="es-ES" sz="2200" b="1" dirty="0" err="1">
                <a:solidFill>
                  <a:srgbClr val="0070C0"/>
                </a:solidFill>
              </a:rPr>
              <a:t>Neighbors</a:t>
            </a:r>
            <a:r>
              <a:rPr lang="es-ES" sz="2200" dirty="0">
                <a:solidFill>
                  <a:srgbClr val="0070C0"/>
                </a:solidFill>
              </a:rPr>
              <a:t>. </a:t>
            </a:r>
            <a:r>
              <a:rPr lang="en-US" sz="2200" dirty="0">
                <a:solidFill>
                  <a:srgbClr val="0070C0"/>
                </a:solidFill>
              </a:rPr>
              <a:t>Friedman (1975)</a:t>
            </a:r>
            <a:endParaRPr lang="es-ES" sz="2200" dirty="0">
              <a:solidFill>
                <a:srgbClr val="0070C0"/>
              </a:solidFill>
            </a:endParaRPr>
          </a:p>
          <a:p>
            <a:r>
              <a:rPr lang="es-ES" sz="2200" b="1" dirty="0">
                <a:solidFill>
                  <a:srgbClr val="0070C0"/>
                </a:solidFill>
              </a:rPr>
              <a:t>Algoritmos Genéticos</a:t>
            </a:r>
            <a:r>
              <a:rPr lang="es-ES" sz="2200" dirty="0">
                <a:solidFill>
                  <a:srgbClr val="0070C0"/>
                </a:solidFill>
              </a:rPr>
              <a:t>. </a:t>
            </a:r>
            <a:r>
              <a:rPr lang="es-ES" sz="2200" dirty="0" err="1">
                <a:solidFill>
                  <a:srgbClr val="0070C0"/>
                </a:solidFill>
              </a:rPr>
              <a:t>Holland</a:t>
            </a:r>
            <a:r>
              <a:rPr lang="es-ES" sz="2200" dirty="0">
                <a:solidFill>
                  <a:srgbClr val="0070C0"/>
                </a:solidFill>
              </a:rPr>
              <a:t> (1975) </a:t>
            </a:r>
          </a:p>
          <a:p>
            <a:r>
              <a:rPr lang="es-ES" sz="2200" b="1" dirty="0" err="1">
                <a:solidFill>
                  <a:srgbClr val="0070C0"/>
                </a:solidFill>
              </a:rPr>
              <a:t>Bootstrapping</a:t>
            </a:r>
            <a:r>
              <a:rPr lang="es-ES" sz="2200" dirty="0">
                <a:solidFill>
                  <a:srgbClr val="0070C0"/>
                </a:solidFill>
              </a:rPr>
              <a:t>. </a:t>
            </a:r>
            <a:r>
              <a:rPr lang="es-ES" sz="2200" dirty="0" err="1">
                <a:solidFill>
                  <a:srgbClr val="0070C0"/>
                </a:solidFill>
              </a:rPr>
              <a:t>Efron</a:t>
            </a:r>
            <a:r>
              <a:rPr lang="es-ES" sz="2200" dirty="0">
                <a:solidFill>
                  <a:srgbClr val="0070C0"/>
                </a:solidFill>
              </a:rPr>
              <a:t> (1979)</a:t>
            </a:r>
          </a:p>
          <a:p>
            <a:r>
              <a:rPr lang="es-ES" sz="2200" b="1" dirty="0" err="1">
                <a:solidFill>
                  <a:srgbClr val="0070C0"/>
                </a:solidFill>
              </a:rPr>
              <a:t>Support</a:t>
            </a:r>
            <a:r>
              <a:rPr lang="es-ES" sz="2200" b="1" dirty="0">
                <a:solidFill>
                  <a:srgbClr val="0070C0"/>
                </a:solidFill>
              </a:rPr>
              <a:t> Vector Machines</a:t>
            </a:r>
            <a:r>
              <a:rPr lang="es-ES" sz="2200" dirty="0">
                <a:solidFill>
                  <a:srgbClr val="0070C0"/>
                </a:solidFill>
              </a:rPr>
              <a:t>. </a:t>
            </a:r>
            <a:r>
              <a:rPr lang="es-ES" sz="2200" dirty="0" err="1">
                <a:solidFill>
                  <a:srgbClr val="0070C0"/>
                </a:solidFill>
              </a:rPr>
              <a:t>Vapnik</a:t>
            </a:r>
            <a:r>
              <a:rPr lang="es-ES" sz="2200" dirty="0">
                <a:solidFill>
                  <a:srgbClr val="0070C0"/>
                </a:solidFill>
              </a:rPr>
              <a:t> (1995) </a:t>
            </a:r>
          </a:p>
          <a:p>
            <a:endParaRPr lang="es-ES" sz="2200" dirty="0">
              <a:solidFill>
                <a:srgbClr val="0070C0"/>
              </a:solidFill>
            </a:endParaRPr>
          </a:p>
        </p:txBody>
      </p:sp>
      <p:sp>
        <p:nvSpPr>
          <p:cNvPr id="2" name="Marcador de número de diapositiva 1">
            <a:extLst>
              <a:ext uri="{FF2B5EF4-FFF2-40B4-BE49-F238E27FC236}">
                <a16:creationId xmlns:a16="http://schemas.microsoft.com/office/drawing/2014/main" id="{9EC14AC8-894E-48AA-B4C0-2E226C4A51B1}"/>
              </a:ext>
            </a:extLst>
          </p:cNvPr>
          <p:cNvSpPr>
            <a:spLocks noGrp="1"/>
          </p:cNvSpPr>
          <p:nvPr>
            <p:ph type="sldNum" sz="quarter" idx="12"/>
          </p:nvPr>
        </p:nvSpPr>
        <p:spPr/>
        <p:txBody>
          <a:bodyPr/>
          <a:lstStyle/>
          <a:p>
            <a:fld id="{CCB3DA95-6B99-4CF2-991F-2E29FE2BC9C1}" type="slidenum">
              <a:rPr lang="es-ES" smtClean="0"/>
              <a:t>5</a:t>
            </a:fld>
            <a:endParaRPr lang="es-ES"/>
          </a:p>
        </p:txBody>
      </p:sp>
      <p:sp>
        <p:nvSpPr>
          <p:cNvPr id="3" name="Marcador de pie de página 2">
            <a:extLst>
              <a:ext uri="{FF2B5EF4-FFF2-40B4-BE49-F238E27FC236}">
                <a16:creationId xmlns:a16="http://schemas.microsoft.com/office/drawing/2014/main" id="{825A26A1-4390-406E-B497-F2C42C682CF5}"/>
              </a:ext>
            </a:extLst>
          </p:cNvPr>
          <p:cNvSpPr>
            <a:spLocks noGrp="1"/>
          </p:cNvSpPr>
          <p:nvPr>
            <p:ph type="ftr" sz="quarter" idx="11"/>
          </p:nvPr>
        </p:nvSpPr>
        <p:spPr/>
        <p:txBody>
          <a:bodyPr/>
          <a:lstStyle/>
          <a:p>
            <a:r>
              <a:rPr lang="es-ES" dirty="0"/>
              <a:t>Fernando Fernández Rodríguez (ULPGC)</a:t>
            </a:r>
          </a:p>
        </p:txBody>
      </p:sp>
    </p:spTree>
    <p:extLst>
      <p:ext uri="{BB962C8B-B14F-4D97-AF65-F5344CB8AC3E}">
        <p14:creationId xmlns:p14="http://schemas.microsoft.com/office/powerpoint/2010/main" val="2442049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530A4616-7E4A-4918-97B3-FD1140589234}"/>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s-E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a:t>Fernando Fernández Rodríguez (ULPGC)</a:t>
            </a:r>
          </a:p>
        </p:txBody>
      </p:sp>
      <p:sp>
        <p:nvSpPr>
          <p:cNvPr id="3" name="Marcador de número de diapositiva 2">
            <a:extLst>
              <a:ext uri="{FF2B5EF4-FFF2-40B4-BE49-F238E27FC236}">
                <a16:creationId xmlns:a16="http://schemas.microsoft.com/office/drawing/2014/main" id="{8BDFCF88-9D27-4AF2-91D9-1B28DF6ADAC5}"/>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3CA43E-AF82-4BBC-A040-F33EFB1BE15C}" type="slidenum">
              <a:rPr lang="es-ES" smtClean="0"/>
              <a:pPr/>
              <a:t>50</a:t>
            </a:fld>
            <a:endParaRPr lang="es-ES"/>
          </a:p>
        </p:txBody>
      </p:sp>
      <p:pic>
        <p:nvPicPr>
          <p:cNvPr id="4" name="Imagen 3">
            <a:extLst>
              <a:ext uri="{FF2B5EF4-FFF2-40B4-BE49-F238E27FC236}">
                <a16:creationId xmlns:a16="http://schemas.microsoft.com/office/drawing/2014/main" id="{30E17899-8FB6-400E-A8C4-9EBF492451A1}"/>
              </a:ext>
            </a:extLst>
          </p:cNvPr>
          <p:cNvPicPr>
            <a:picLocks noChangeAspect="1"/>
          </p:cNvPicPr>
          <p:nvPr/>
        </p:nvPicPr>
        <p:blipFill>
          <a:blip r:embed="rId2"/>
          <a:stretch>
            <a:fillRect/>
          </a:stretch>
        </p:blipFill>
        <p:spPr>
          <a:xfrm>
            <a:off x="204669" y="1362577"/>
            <a:ext cx="8672003" cy="4162926"/>
          </a:xfrm>
          <a:prstGeom prst="rect">
            <a:avLst/>
          </a:prstGeom>
        </p:spPr>
      </p:pic>
    </p:spTree>
    <p:extLst>
      <p:ext uri="{BB962C8B-B14F-4D97-AF65-F5344CB8AC3E}">
        <p14:creationId xmlns:p14="http://schemas.microsoft.com/office/powerpoint/2010/main" val="3492169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n 17"/>
          <p:cNvPicPr>
            <a:picLocks noChangeAspect="1"/>
          </p:cNvPicPr>
          <p:nvPr/>
        </p:nvPicPr>
        <p:blipFill>
          <a:blip r:embed="rId3"/>
          <a:stretch>
            <a:fillRect/>
          </a:stretch>
        </p:blipFill>
        <p:spPr>
          <a:xfrm>
            <a:off x="-36976" y="-49070"/>
            <a:ext cx="9217951" cy="6956139"/>
          </a:xfrm>
          <a:prstGeom prst="rect">
            <a:avLst/>
          </a:prstGeom>
        </p:spPr>
      </p:pic>
      <p:grpSp>
        <p:nvGrpSpPr>
          <p:cNvPr id="28" name="Grupo 27"/>
          <p:cNvGrpSpPr/>
          <p:nvPr/>
        </p:nvGrpSpPr>
        <p:grpSpPr>
          <a:xfrm>
            <a:off x="2765683" y="1533465"/>
            <a:ext cx="6151456" cy="5324535"/>
            <a:chOff x="2684403" y="1609776"/>
            <a:chExt cx="6151456" cy="5324535"/>
          </a:xfrm>
        </p:grpSpPr>
        <p:sp>
          <p:nvSpPr>
            <p:cNvPr id="29" name="CuadroTexto 28"/>
            <p:cNvSpPr txBox="1"/>
            <p:nvPr/>
          </p:nvSpPr>
          <p:spPr>
            <a:xfrm>
              <a:off x="2684403" y="1609776"/>
              <a:ext cx="6151456" cy="532453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 sz="2000" b="1" dirty="0">
                  <a:solidFill>
                    <a:schemeClr val="tx2"/>
                  </a:solidFill>
                </a:rPr>
                <a:t>Análisis y gestión de riesgos financieros: </a:t>
              </a:r>
            </a:p>
            <a:p>
              <a:r>
                <a:rPr lang="es-ES" sz="2000" b="1" dirty="0">
                  <a:solidFill>
                    <a:schemeClr val="tx2"/>
                  </a:solidFill>
                </a:rPr>
                <a:t>En el </a:t>
              </a:r>
              <a:r>
                <a:rPr lang="es-ES" sz="2000" b="1" dirty="0" err="1">
                  <a:solidFill>
                    <a:schemeClr val="tx2"/>
                  </a:solidFill>
                </a:rPr>
                <a:t>cutting-edge</a:t>
              </a:r>
              <a:r>
                <a:rPr lang="es-ES" sz="2000" b="1" dirty="0">
                  <a:solidFill>
                    <a:schemeClr val="tx2"/>
                  </a:solidFill>
                </a:rPr>
                <a:t> de la estadística clásica</a:t>
              </a:r>
              <a:endParaRPr lang="es-ES" sz="2000" dirty="0">
                <a:solidFill>
                  <a:schemeClr val="tx2"/>
                </a:solidFill>
              </a:endParaRPr>
            </a:p>
            <a:p>
              <a:endParaRPr lang="es-ES_tradnl" b="1" dirty="0"/>
            </a:p>
            <a:p>
              <a:endParaRPr lang="es-ES_tradnl" b="1" dirty="0"/>
            </a:p>
            <a:p>
              <a:r>
                <a:rPr lang="es-ES_tradnl" b="1" dirty="0"/>
                <a:t>MODULO 5. </a:t>
              </a:r>
              <a:r>
                <a:rPr lang="es-ES" dirty="0"/>
                <a:t>- Machine </a:t>
              </a:r>
              <a:r>
                <a:rPr lang="es-ES" dirty="0" err="1"/>
                <a:t>Learning</a:t>
              </a:r>
              <a:r>
                <a:rPr lang="es-ES" dirty="0"/>
                <a:t> y Data </a:t>
              </a:r>
              <a:r>
                <a:rPr lang="es-ES" dirty="0" err="1"/>
                <a:t>Science</a:t>
              </a:r>
              <a:r>
                <a:rPr lang="es-ES" dirty="0"/>
                <a:t> en el Riesgo Financiero </a:t>
              </a:r>
            </a:p>
            <a:p>
              <a:endParaRPr lang="es-ES_tradnl" dirty="0"/>
            </a:p>
            <a:p>
              <a:endParaRPr lang="es-ES_tradnl" dirty="0"/>
            </a:p>
            <a:p>
              <a:r>
                <a:rPr lang="es-ES_tradnl" dirty="0"/>
                <a:t>Profesor: </a:t>
              </a:r>
            </a:p>
            <a:p>
              <a:r>
                <a:rPr lang="es-ES" dirty="0"/>
                <a:t>Fernando Fernández Rodríguez. Universidad de Las Palmas de Gran Canaria</a:t>
              </a:r>
            </a:p>
            <a:p>
              <a:endParaRPr lang="es-ES" dirty="0"/>
            </a:p>
            <a:p>
              <a:endParaRPr lang="es-ES" dirty="0"/>
            </a:p>
            <a:p>
              <a:r>
                <a:rPr lang="es-ES" dirty="0"/>
                <a:t>fernando.fernandez@ulpgc.es</a:t>
              </a:r>
            </a:p>
            <a:p>
              <a:endParaRPr lang="es-ES" sz="1200" dirty="0"/>
            </a:p>
            <a:p>
              <a:endParaRPr lang="es-ES" sz="1200" dirty="0"/>
            </a:p>
            <a:p>
              <a:endParaRPr lang="es-ES" sz="1200" dirty="0"/>
            </a:p>
            <a:p>
              <a:endParaRPr lang="es-ES" sz="1200" dirty="0"/>
            </a:p>
            <a:p>
              <a:endParaRPr lang="es-ES" sz="1200" dirty="0"/>
            </a:p>
            <a:p>
              <a:endParaRPr lang="es-ES" sz="1200" dirty="0"/>
            </a:p>
            <a:p>
              <a:endParaRPr lang="es-ES" sz="1200" dirty="0"/>
            </a:p>
          </p:txBody>
        </p:sp>
        <p:cxnSp>
          <p:nvCxnSpPr>
            <p:cNvPr id="30" name="Conector recto 29"/>
            <p:cNvCxnSpPr/>
            <p:nvPr/>
          </p:nvCxnSpPr>
          <p:spPr>
            <a:xfrm flipV="1">
              <a:off x="2771800" y="2564904"/>
              <a:ext cx="5976663" cy="72008"/>
            </a:xfrm>
            <a:prstGeom prst="line">
              <a:avLst/>
            </a:prstGeom>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3674078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03D0E-3C8F-49EF-B8CC-03B81A9AA1A0}"/>
              </a:ext>
            </a:extLst>
          </p:cNvPr>
          <p:cNvSpPr>
            <a:spLocks noGrp="1"/>
          </p:cNvSpPr>
          <p:nvPr>
            <p:ph type="title"/>
          </p:nvPr>
        </p:nvSpPr>
        <p:spPr/>
        <p:txBody>
          <a:bodyPr>
            <a:normAutofit fontScale="90000"/>
          </a:bodyPr>
          <a:lstStyle/>
          <a:p>
            <a:r>
              <a:rPr lang="es-ES" b="1" dirty="0"/>
              <a:t>LO QUE VEREMOS EN ESTE MÓDULO</a:t>
            </a:r>
          </a:p>
        </p:txBody>
      </p:sp>
      <p:sp>
        <p:nvSpPr>
          <p:cNvPr id="3" name="Marcador de contenido 2">
            <a:extLst>
              <a:ext uri="{FF2B5EF4-FFF2-40B4-BE49-F238E27FC236}">
                <a16:creationId xmlns:a16="http://schemas.microsoft.com/office/drawing/2014/main" id="{E047C763-B235-4982-A2A0-604551DD9612}"/>
              </a:ext>
            </a:extLst>
          </p:cNvPr>
          <p:cNvSpPr>
            <a:spLocks noGrp="1"/>
          </p:cNvSpPr>
          <p:nvPr>
            <p:ph idx="1"/>
          </p:nvPr>
        </p:nvSpPr>
        <p:spPr/>
        <p:txBody>
          <a:bodyPr>
            <a:normAutofit fontScale="92500" lnSpcReduction="20000"/>
          </a:bodyPr>
          <a:lstStyle/>
          <a:p>
            <a:r>
              <a:rPr lang="es-ES" sz="2800" b="1" dirty="0"/>
              <a:t>HERRAMIENTAS DEL MACHINE LEARNING, Y LA INTELIGENCIA ARTIFICIAL :</a:t>
            </a:r>
          </a:p>
          <a:p>
            <a:endParaRPr lang="es-ES" sz="2800" b="1" dirty="0"/>
          </a:p>
          <a:p>
            <a:r>
              <a:rPr lang="es-ES" sz="2800" b="1" dirty="0"/>
              <a:t> NUEVAS METODOLOGÍAS EN EL ANÁLISIS DE DATOS</a:t>
            </a:r>
          </a:p>
          <a:p>
            <a:endParaRPr lang="es-ES" sz="2800" b="1" dirty="0"/>
          </a:p>
          <a:p>
            <a:r>
              <a:rPr lang="es-ES" sz="2800" b="1" dirty="0"/>
              <a:t>EJEMPLOS EN LA GESTIÓN DEL RIESGO</a:t>
            </a:r>
          </a:p>
          <a:p>
            <a:pPr lvl="1"/>
            <a:r>
              <a:rPr lang="es-ES" sz="2400" b="1" dirty="0"/>
              <a:t>Riesgo de mercado</a:t>
            </a:r>
          </a:p>
          <a:p>
            <a:pPr lvl="1"/>
            <a:r>
              <a:rPr lang="es-ES" sz="2400" b="1" dirty="0"/>
              <a:t>Riesgo de crédito: </a:t>
            </a:r>
            <a:r>
              <a:rPr lang="es-ES" sz="2400" b="1" dirty="0" err="1"/>
              <a:t>Credit</a:t>
            </a:r>
            <a:r>
              <a:rPr lang="es-ES" sz="2400" b="1" dirty="0"/>
              <a:t> </a:t>
            </a:r>
            <a:r>
              <a:rPr lang="es-ES" sz="2400" b="1" dirty="0" err="1"/>
              <a:t>Scoring</a:t>
            </a:r>
            <a:r>
              <a:rPr lang="es-ES" sz="2400" b="1" dirty="0"/>
              <a:t>, Fracaso</a:t>
            </a:r>
          </a:p>
          <a:p>
            <a:pPr lvl="1"/>
            <a:r>
              <a:rPr lang="es-ES" sz="2400" b="1" dirty="0"/>
              <a:t>Riesgo operacional y fraude financiero</a:t>
            </a:r>
          </a:p>
          <a:p>
            <a:endParaRPr lang="es-ES" sz="2800" b="1" dirty="0"/>
          </a:p>
          <a:p>
            <a:r>
              <a:rPr lang="es-ES" sz="2800" b="1" dirty="0"/>
              <a:t>IMPLEMENTACIÓN EN MATLAB DE LAS TÉCNICAS</a:t>
            </a:r>
          </a:p>
          <a:p>
            <a:endParaRPr lang="es-ES" b="1" dirty="0"/>
          </a:p>
          <a:p>
            <a:endParaRPr lang="es-ES" b="1" dirty="0"/>
          </a:p>
          <a:p>
            <a:endParaRPr lang="es-ES" b="1" dirty="0"/>
          </a:p>
          <a:p>
            <a:endParaRPr lang="es-ES" dirty="0"/>
          </a:p>
        </p:txBody>
      </p:sp>
      <p:sp>
        <p:nvSpPr>
          <p:cNvPr id="4" name="Marcador de número de diapositiva 3">
            <a:extLst>
              <a:ext uri="{FF2B5EF4-FFF2-40B4-BE49-F238E27FC236}">
                <a16:creationId xmlns:a16="http://schemas.microsoft.com/office/drawing/2014/main" id="{356D49FE-80EB-4814-AC3D-EA61C8212C66}"/>
              </a:ext>
            </a:extLst>
          </p:cNvPr>
          <p:cNvSpPr>
            <a:spLocks noGrp="1"/>
          </p:cNvSpPr>
          <p:nvPr>
            <p:ph type="sldNum" sz="quarter" idx="12"/>
          </p:nvPr>
        </p:nvSpPr>
        <p:spPr/>
        <p:txBody>
          <a:bodyPr/>
          <a:lstStyle/>
          <a:p>
            <a:fld id="{CCB3DA95-6B99-4CF2-991F-2E29FE2BC9C1}" type="slidenum">
              <a:rPr lang="es-ES" smtClean="0"/>
              <a:t>52</a:t>
            </a:fld>
            <a:endParaRPr lang="es-ES"/>
          </a:p>
        </p:txBody>
      </p:sp>
      <p:sp>
        <p:nvSpPr>
          <p:cNvPr id="5" name="Marcador de pie de página 4">
            <a:extLst>
              <a:ext uri="{FF2B5EF4-FFF2-40B4-BE49-F238E27FC236}">
                <a16:creationId xmlns:a16="http://schemas.microsoft.com/office/drawing/2014/main" id="{679FB661-4990-4FEC-9B18-5728B29C206E}"/>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37291072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562074"/>
          </a:xfrm>
        </p:spPr>
        <p:txBody>
          <a:bodyPr>
            <a:normAutofit fontScale="90000"/>
          </a:bodyPr>
          <a:lstStyle/>
          <a:p>
            <a:r>
              <a:rPr lang="es-ES" b="1" dirty="0"/>
              <a:t>PROGRAMA DEL MÓDULO </a:t>
            </a:r>
          </a:p>
        </p:txBody>
      </p:sp>
      <p:sp>
        <p:nvSpPr>
          <p:cNvPr id="3" name="2 Marcador de contenido"/>
          <p:cNvSpPr>
            <a:spLocks noGrp="1"/>
          </p:cNvSpPr>
          <p:nvPr>
            <p:ph idx="1"/>
          </p:nvPr>
        </p:nvSpPr>
        <p:spPr>
          <a:xfrm>
            <a:off x="457200" y="836712"/>
            <a:ext cx="8229600" cy="6021288"/>
          </a:xfrm>
        </p:spPr>
        <p:txBody>
          <a:bodyPr>
            <a:noAutofit/>
          </a:bodyPr>
          <a:lstStyle/>
          <a:p>
            <a:r>
              <a:rPr lang="es-ES" sz="2800" dirty="0"/>
              <a:t>1.-Introducción Machine </a:t>
            </a:r>
            <a:r>
              <a:rPr lang="es-ES" sz="2800" dirty="0" err="1"/>
              <a:t>Learning</a:t>
            </a:r>
            <a:r>
              <a:rPr lang="es-ES" sz="2800" dirty="0"/>
              <a:t> y la Inteligencia Artificial</a:t>
            </a:r>
          </a:p>
          <a:p>
            <a:r>
              <a:rPr lang="es-ES" sz="2800" dirty="0"/>
              <a:t>2.- Modelos no normales de rentabilidades </a:t>
            </a:r>
          </a:p>
          <a:p>
            <a:pPr lvl="1"/>
            <a:r>
              <a:rPr lang="es-ES" sz="2600" dirty="0"/>
              <a:t>3.1 Modelos t, Pareto-Lévy, </a:t>
            </a:r>
            <a:r>
              <a:rPr lang="es-ES" sz="2600" b="1" dirty="0"/>
              <a:t>mixtura de normales</a:t>
            </a:r>
          </a:p>
          <a:p>
            <a:pPr lvl="1"/>
            <a:r>
              <a:rPr lang="es-ES" sz="2600" dirty="0"/>
              <a:t>3.2 Modelos  no paramétricos : </a:t>
            </a:r>
            <a:r>
              <a:rPr lang="es-ES" sz="2600" dirty="0" err="1"/>
              <a:t>Kernel</a:t>
            </a:r>
            <a:endParaRPr lang="es-ES" sz="2600" dirty="0"/>
          </a:p>
          <a:p>
            <a:pPr lvl="1"/>
            <a:r>
              <a:rPr lang="es-ES" sz="2600" dirty="0"/>
              <a:t>3.3 Inflación de la ratio de Sharpe </a:t>
            </a:r>
            <a:endParaRPr lang="en-US" sz="2600" dirty="0"/>
          </a:p>
          <a:p>
            <a:r>
              <a:rPr lang="es-ES" sz="2800" dirty="0"/>
              <a:t>3. – </a:t>
            </a:r>
            <a:r>
              <a:rPr lang="en-US" sz="2800" dirty="0"/>
              <a:t>Bootstrapping y Kernel</a:t>
            </a:r>
            <a:endParaRPr lang="es-ES" sz="2800" dirty="0"/>
          </a:p>
          <a:p>
            <a:pPr lvl="1"/>
            <a:r>
              <a:rPr lang="en-US" sz="2600" dirty="0"/>
              <a:t>4.1 </a:t>
            </a:r>
            <a:r>
              <a:rPr lang="es-ES" sz="2400" dirty="0"/>
              <a:t>VaR no paramétrico</a:t>
            </a:r>
            <a:r>
              <a:rPr lang="es-ES" sz="2600" dirty="0"/>
              <a:t> </a:t>
            </a:r>
            <a:endParaRPr lang="en-US" sz="2600" dirty="0"/>
          </a:p>
          <a:p>
            <a:pPr lvl="1"/>
            <a:r>
              <a:rPr lang="en-US" sz="2600" dirty="0"/>
              <a:t>4.2 </a:t>
            </a:r>
            <a:r>
              <a:rPr lang="en-US" sz="2600" dirty="0" err="1"/>
              <a:t>Estimación</a:t>
            </a:r>
            <a:r>
              <a:rPr lang="en-US" sz="2600" dirty="0"/>
              <a:t> </a:t>
            </a:r>
            <a:r>
              <a:rPr lang="en-US" sz="2600" dirty="0" err="1"/>
              <a:t>robusta</a:t>
            </a:r>
            <a:r>
              <a:rPr lang="en-US" sz="2600" dirty="0"/>
              <a:t> de la </a:t>
            </a:r>
            <a:r>
              <a:rPr lang="en-US" sz="2600" dirty="0" err="1"/>
              <a:t>frontera</a:t>
            </a:r>
            <a:r>
              <a:rPr lang="en-US" sz="2600" dirty="0"/>
              <a:t> </a:t>
            </a:r>
            <a:r>
              <a:rPr lang="en-US" sz="2600" dirty="0" err="1"/>
              <a:t>eficiente</a:t>
            </a:r>
            <a:endParaRPr lang="es-ES" sz="2600" dirty="0"/>
          </a:p>
          <a:p>
            <a:pPr lvl="1"/>
            <a:r>
              <a:rPr lang="en-US" sz="2600" dirty="0"/>
              <a:t>4.2 Reality test de White</a:t>
            </a:r>
          </a:p>
          <a:p>
            <a:pPr lvl="1"/>
            <a:r>
              <a:rPr lang="en-US" sz="2600" dirty="0"/>
              <a:t>4.3 </a:t>
            </a:r>
            <a:r>
              <a:rPr lang="en-US" sz="2600" dirty="0" err="1"/>
              <a:t>Teoría</a:t>
            </a:r>
            <a:r>
              <a:rPr lang="en-US" sz="2600" dirty="0"/>
              <a:t> de </a:t>
            </a:r>
            <a:r>
              <a:rPr lang="en-US" sz="2600" dirty="0" err="1"/>
              <a:t>valores</a:t>
            </a:r>
            <a:r>
              <a:rPr lang="en-US" sz="2600" dirty="0"/>
              <a:t> </a:t>
            </a:r>
            <a:r>
              <a:rPr lang="en-US" sz="2600" dirty="0" err="1"/>
              <a:t>extremos</a:t>
            </a:r>
            <a:endParaRPr lang="es-ES" sz="2600" dirty="0"/>
          </a:p>
        </p:txBody>
      </p:sp>
      <p:sp>
        <p:nvSpPr>
          <p:cNvPr id="4" name="Marcador de número de diapositiva 3">
            <a:extLst>
              <a:ext uri="{FF2B5EF4-FFF2-40B4-BE49-F238E27FC236}">
                <a16:creationId xmlns:a16="http://schemas.microsoft.com/office/drawing/2014/main" id="{D97FE143-3C4F-4752-A0BC-745839C3DD41}"/>
              </a:ext>
            </a:extLst>
          </p:cNvPr>
          <p:cNvSpPr>
            <a:spLocks noGrp="1"/>
          </p:cNvSpPr>
          <p:nvPr>
            <p:ph type="sldNum" sz="quarter" idx="12"/>
          </p:nvPr>
        </p:nvSpPr>
        <p:spPr/>
        <p:txBody>
          <a:bodyPr/>
          <a:lstStyle/>
          <a:p>
            <a:fld id="{CCB3DA95-6B99-4CF2-991F-2E29FE2BC9C1}" type="slidenum">
              <a:rPr lang="es-ES" smtClean="0"/>
              <a:t>53</a:t>
            </a:fld>
            <a:endParaRPr lang="es-ES"/>
          </a:p>
        </p:txBody>
      </p:sp>
      <p:sp>
        <p:nvSpPr>
          <p:cNvPr id="5" name="Marcador de pie de página 4">
            <a:extLst>
              <a:ext uri="{FF2B5EF4-FFF2-40B4-BE49-F238E27FC236}">
                <a16:creationId xmlns:a16="http://schemas.microsoft.com/office/drawing/2014/main" id="{5B598B85-0A72-46DA-80F1-BD80C9926A9B}"/>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10539620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2F16A-C414-415A-9465-9C3763EFEFDB}"/>
              </a:ext>
            </a:extLst>
          </p:cNvPr>
          <p:cNvSpPr>
            <a:spLocks noGrp="1"/>
          </p:cNvSpPr>
          <p:nvPr>
            <p:ph type="title"/>
          </p:nvPr>
        </p:nvSpPr>
        <p:spPr/>
        <p:txBody>
          <a:bodyPr/>
          <a:lstStyle/>
          <a:p>
            <a:r>
              <a:rPr lang="es-ES" b="1" dirty="0"/>
              <a:t>PROGRAMA DEL MÓDULO </a:t>
            </a:r>
          </a:p>
        </p:txBody>
      </p:sp>
      <p:sp>
        <p:nvSpPr>
          <p:cNvPr id="3" name="Marcador de contenido 2">
            <a:extLst>
              <a:ext uri="{FF2B5EF4-FFF2-40B4-BE49-F238E27FC236}">
                <a16:creationId xmlns:a16="http://schemas.microsoft.com/office/drawing/2014/main" id="{F5E2F2AF-2605-4741-BA92-5CD7FC4C6B56}"/>
              </a:ext>
            </a:extLst>
          </p:cNvPr>
          <p:cNvSpPr>
            <a:spLocks noGrp="1"/>
          </p:cNvSpPr>
          <p:nvPr>
            <p:ph idx="1"/>
          </p:nvPr>
        </p:nvSpPr>
        <p:spPr/>
        <p:txBody>
          <a:bodyPr>
            <a:normAutofit fontScale="85000" lnSpcReduction="20000"/>
          </a:bodyPr>
          <a:lstStyle/>
          <a:p>
            <a:r>
              <a:rPr lang="es-ES" sz="3000" dirty="0"/>
              <a:t>4.- Reducción dimensionalidad: componentes principales</a:t>
            </a:r>
          </a:p>
          <a:p>
            <a:pPr lvl="1"/>
            <a:r>
              <a:rPr lang="es-ES" sz="3000" dirty="0"/>
              <a:t>5.1 Movimientos de la curva de tipos de interés</a:t>
            </a:r>
          </a:p>
          <a:p>
            <a:pPr lvl="1"/>
            <a:r>
              <a:rPr lang="es-ES" sz="3000" dirty="0"/>
              <a:t>5.2 Limpieza de matrices y matrices estocásticas</a:t>
            </a:r>
          </a:p>
          <a:p>
            <a:r>
              <a:rPr lang="es-ES" sz="3000" dirty="0"/>
              <a:t>5.-Análisis </a:t>
            </a:r>
            <a:r>
              <a:rPr lang="es-ES" sz="3000" dirty="0" err="1"/>
              <a:t>Cluster</a:t>
            </a:r>
            <a:endParaRPr lang="es-ES" sz="3000" dirty="0"/>
          </a:p>
          <a:p>
            <a:pPr lvl="1"/>
            <a:r>
              <a:rPr lang="es-ES" sz="3000" dirty="0"/>
              <a:t>Diversificación de carteras en tiempos de crisis</a:t>
            </a:r>
          </a:p>
          <a:p>
            <a:pPr lvl="1"/>
            <a:r>
              <a:rPr lang="es-ES" sz="3000" dirty="0"/>
              <a:t>Algoritmo de k-medias y formación de carteras</a:t>
            </a:r>
          </a:p>
          <a:p>
            <a:pPr lvl="1"/>
            <a:r>
              <a:rPr lang="es-ES" sz="3000" dirty="0"/>
              <a:t>Construcción de carteras jerarquizadas</a:t>
            </a:r>
          </a:p>
          <a:p>
            <a:pPr lvl="1"/>
            <a:r>
              <a:rPr lang="es-ES" sz="3000" dirty="0"/>
              <a:t>Cambio de régimen en la volatilidad con modelos </a:t>
            </a:r>
            <a:r>
              <a:rPr lang="es-ES" sz="3000" dirty="0" err="1"/>
              <a:t>Markov-Switching</a:t>
            </a:r>
            <a:endParaRPr lang="es-ES" sz="3000" dirty="0"/>
          </a:p>
          <a:p>
            <a:r>
              <a:rPr lang="es-ES" sz="3000" dirty="0"/>
              <a:t>6.-Arboles de regresión y clasificación</a:t>
            </a:r>
          </a:p>
          <a:p>
            <a:pPr lvl="1"/>
            <a:r>
              <a:rPr lang="es-ES" sz="3000" dirty="0" err="1"/>
              <a:t>Support</a:t>
            </a:r>
            <a:r>
              <a:rPr lang="es-ES" sz="3000" dirty="0"/>
              <a:t> Vector Machines</a:t>
            </a:r>
          </a:p>
          <a:p>
            <a:endParaRPr lang="es-ES" dirty="0"/>
          </a:p>
        </p:txBody>
      </p:sp>
      <p:sp>
        <p:nvSpPr>
          <p:cNvPr id="4" name="Marcador de número de diapositiva 3">
            <a:extLst>
              <a:ext uri="{FF2B5EF4-FFF2-40B4-BE49-F238E27FC236}">
                <a16:creationId xmlns:a16="http://schemas.microsoft.com/office/drawing/2014/main" id="{A6886ED3-3EFA-4F3A-B3AD-E2CCD37BE663}"/>
              </a:ext>
            </a:extLst>
          </p:cNvPr>
          <p:cNvSpPr>
            <a:spLocks noGrp="1"/>
          </p:cNvSpPr>
          <p:nvPr>
            <p:ph type="sldNum" sz="quarter" idx="12"/>
          </p:nvPr>
        </p:nvSpPr>
        <p:spPr/>
        <p:txBody>
          <a:bodyPr/>
          <a:lstStyle/>
          <a:p>
            <a:fld id="{CCB3DA95-6B99-4CF2-991F-2E29FE2BC9C1}" type="slidenum">
              <a:rPr lang="es-ES" smtClean="0"/>
              <a:t>54</a:t>
            </a:fld>
            <a:endParaRPr lang="es-ES"/>
          </a:p>
        </p:txBody>
      </p:sp>
      <p:sp>
        <p:nvSpPr>
          <p:cNvPr id="5" name="Marcador de pie de página 4">
            <a:extLst>
              <a:ext uri="{FF2B5EF4-FFF2-40B4-BE49-F238E27FC236}">
                <a16:creationId xmlns:a16="http://schemas.microsoft.com/office/drawing/2014/main" id="{928FBDE6-1250-47A3-AA48-A1075E4C22DA}"/>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33534575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23C814-ACF4-4499-91F4-4146B8F5161C}"/>
              </a:ext>
            </a:extLst>
          </p:cNvPr>
          <p:cNvSpPr>
            <a:spLocks noGrp="1"/>
          </p:cNvSpPr>
          <p:nvPr>
            <p:ph type="title"/>
          </p:nvPr>
        </p:nvSpPr>
        <p:spPr/>
        <p:txBody>
          <a:bodyPr/>
          <a:lstStyle/>
          <a:p>
            <a:r>
              <a:rPr lang="es-ES" b="1" dirty="0"/>
              <a:t>PROGRAMA DEL MÓDULO </a:t>
            </a:r>
          </a:p>
        </p:txBody>
      </p:sp>
      <p:sp>
        <p:nvSpPr>
          <p:cNvPr id="3" name="Marcador de contenido 2">
            <a:extLst>
              <a:ext uri="{FF2B5EF4-FFF2-40B4-BE49-F238E27FC236}">
                <a16:creationId xmlns:a16="http://schemas.microsoft.com/office/drawing/2014/main" id="{9828FFDB-E93D-446A-92D7-1E3806B56761}"/>
              </a:ext>
            </a:extLst>
          </p:cNvPr>
          <p:cNvSpPr>
            <a:spLocks noGrp="1"/>
          </p:cNvSpPr>
          <p:nvPr>
            <p:ph idx="1"/>
          </p:nvPr>
        </p:nvSpPr>
        <p:spPr/>
        <p:txBody>
          <a:bodyPr>
            <a:normAutofit fontScale="92500" lnSpcReduction="10000"/>
          </a:bodyPr>
          <a:lstStyle/>
          <a:p>
            <a:r>
              <a:rPr lang="es-ES" dirty="0"/>
              <a:t>7.-Algoritmos Genéticos</a:t>
            </a:r>
          </a:p>
          <a:p>
            <a:pPr lvl="1"/>
            <a:r>
              <a:rPr lang="es-ES" dirty="0"/>
              <a:t>Carteras con restricciones realistas</a:t>
            </a:r>
          </a:p>
          <a:p>
            <a:pPr lvl="1"/>
            <a:r>
              <a:rPr lang="es-ES" dirty="0"/>
              <a:t>Estructura temporal de los tipos con nudos libres</a:t>
            </a:r>
          </a:p>
          <a:p>
            <a:pPr lvl="1"/>
            <a:r>
              <a:rPr lang="es-ES" dirty="0"/>
              <a:t>GASIC</a:t>
            </a:r>
          </a:p>
          <a:p>
            <a:pPr lvl="1"/>
            <a:r>
              <a:rPr lang="es-ES" dirty="0" err="1"/>
              <a:t>Index</a:t>
            </a:r>
            <a:r>
              <a:rPr lang="es-ES" dirty="0"/>
              <a:t> tracking y </a:t>
            </a:r>
            <a:r>
              <a:rPr lang="es-ES" dirty="0" err="1"/>
              <a:t>statistical</a:t>
            </a:r>
            <a:r>
              <a:rPr lang="es-ES" dirty="0"/>
              <a:t> arbitraje</a:t>
            </a:r>
          </a:p>
          <a:p>
            <a:pPr lvl="1"/>
            <a:endParaRPr lang="es-ES" dirty="0"/>
          </a:p>
          <a:p>
            <a:r>
              <a:rPr lang="es-ES" sz="3000" dirty="0"/>
              <a:t>8.-Nearest </a:t>
            </a:r>
            <a:r>
              <a:rPr lang="es-ES" sz="3000" dirty="0" err="1"/>
              <a:t>Neighbors</a:t>
            </a:r>
            <a:endParaRPr lang="es-ES" sz="3000" dirty="0"/>
          </a:p>
          <a:p>
            <a:pPr lvl="1"/>
            <a:r>
              <a:rPr lang="es-ES" sz="3000" dirty="0"/>
              <a:t>Predicción del caos determinista</a:t>
            </a:r>
          </a:p>
          <a:p>
            <a:pPr lvl="1"/>
            <a:r>
              <a:rPr lang="es-ES" sz="3000" dirty="0"/>
              <a:t>Predicción de la volatilidad realizada: estrategias de volatilidad</a:t>
            </a:r>
          </a:p>
          <a:p>
            <a:pPr marL="457200" lvl="1" indent="0">
              <a:buNone/>
            </a:pPr>
            <a:endParaRPr lang="es-ES" dirty="0"/>
          </a:p>
        </p:txBody>
      </p:sp>
      <p:sp>
        <p:nvSpPr>
          <p:cNvPr id="4" name="Marcador de número de diapositiva 3">
            <a:extLst>
              <a:ext uri="{FF2B5EF4-FFF2-40B4-BE49-F238E27FC236}">
                <a16:creationId xmlns:a16="http://schemas.microsoft.com/office/drawing/2014/main" id="{5EACC5AD-C6ED-4AE4-B717-1B8F879427D7}"/>
              </a:ext>
            </a:extLst>
          </p:cNvPr>
          <p:cNvSpPr>
            <a:spLocks noGrp="1"/>
          </p:cNvSpPr>
          <p:nvPr>
            <p:ph type="sldNum" sz="quarter" idx="12"/>
          </p:nvPr>
        </p:nvSpPr>
        <p:spPr/>
        <p:txBody>
          <a:bodyPr/>
          <a:lstStyle/>
          <a:p>
            <a:fld id="{CCB3DA95-6B99-4CF2-991F-2E29FE2BC9C1}" type="slidenum">
              <a:rPr lang="es-ES" smtClean="0"/>
              <a:t>55</a:t>
            </a:fld>
            <a:endParaRPr lang="es-ES"/>
          </a:p>
        </p:txBody>
      </p:sp>
      <p:sp>
        <p:nvSpPr>
          <p:cNvPr id="5" name="Marcador de pie de página 4">
            <a:extLst>
              <a:ext uri="{FF2B5EF4-FFF2-40B4-BE49-F238E27FC236}">
                <a16:creationId xmlns:a16="http://schemas.microsoft.com/office/drawing/2014/main" id="{555CA059-674F-408B-AAAE-C5C154EA6181}"/>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1711027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9CB7FC-8DB4-4838-9FCF-521D3777BAFA}"/>
              </a:ext>
            </a:extLst>
          </p:cNvPr>
          <p:cNvSpPr>
            <a:spLocks noGrp="1"/>
          </p:cNvSpPr>
          <p:nvPr>
            <p:ph type="title"/>
          </p:nvPr>
        </p:nvSpPr>
        <p:spPr/>
        <p:txBody>
          <a:bodyPr/>
          <a:lstStyle/>
          <a:p>
            <a:r>
              <a:rPr lang="es-ES" b="1" dirty="0"/>
              <a:t>PROGRAMA DEL MÓDULO </a:t>
            </a:r>
          </a:p>
        </p:txBody>
      </p:sp>
      <p:sp>
        <p:nvSpPr>
          <p:cNvPr id="3" name="Marcador de contenido 2">
            <a:extLst>
              <a:ext uri="{FF2B5EF4-FFF2-40B4-BE49-F238E27FC236}">
                <a16:creationId xmlns:a16="http://schemas.microsoft.com/office/drawing/2014/main" id="{F8CD9716-E25C-4F42-B925-1A14854F6A5F}"/>
              </a:ext>
            </a:extLst>
          </p:cNvPr>
          <p:cNvSpPr>
            <a:spLocks noGrp="1"/>
          </p:cNvSpPr>
          <p:nvPr>
            <p:ph idx="1"/>
          </p:nvPr>
        </p:nvSpPr>
        <p:spPr>
          <a:xfrm>
            <a:off x="457200" y="1600200"/>
            <a:ext cx="8229600" cy="4853136"/>
          </a:xfrm>
        </p:spPr>
        <p:txBody>
          <a:bodyPr>
            <a:normAutofit fontScale="92500" lnSpcReduction="20000"/>
          </a:bodyPr>
          <a:lstStyle/>
          <a:p>
            <a:r>
              <a:rPr lang="es-ES" dirty="0"/>
              <a:t>9.- Modelos </a:t>
            </a:r>
            <a:r>
              <a:rPr lang="es-ES" dirty="0" err="1"/>
              <a:t>Logit</a:t>
            </a:r>
            <a:r>
              <a:rPr lang="es-ES" dirty="0"/>
              <a:t> y </a:t>
            </a:r>
            <a:r>
              <a:rPr lang="es-ES" dirty="0" err="1"/>
              <a:t>Probit</a:t>
            </a:r>
            <a:endParaRPr lang="es-ES" dirty="0"/>
          </a:p>
          <a:p>
            <a:pPr lvl="1"/>
            <a:r>
              <a:rPr lang="es-ES" dirty="0"/>
              <a:t>Detección del fracaso empresarial con ratios financieros y variables macro, mediante </a:t>
            </a:r>
            <a:r>
              <a:rPr lang="es-ES" dirty="0" err="1"/>
              <a:t>Logit</a:t>
            </a:r>
            <a:r>
              <a:rPr lang="es-ES" dirty="0"/>
              <a:t> y A.G. </a:t>
            </a:r>
          </a:p>
          <a:p>
            <a:pPr lvl="1"/>
            <a:r>
              <a:rPr lang="es-ES" dirty="0" err="1"/>
              <a:t>Credit</a:t>
            </a:r>
            <a:r>
              <a:rPr lang="es-ES" dirty="0"/>
              <a:t> </a:t>
            </a:r>
            <a:r>
              <a:rPr lang="es-ES" dirty="0" err="1"/>
              <a:t>scoring</a:t>
            </a:r>
            <a:endParaRPr lang="es-ES" dirty="0"/>
          </a:p>
          <a:p>
            <a:pPr lvl="1"/>
            <a:r>
              <a:rPr lang="es-ES" dirty="0"/>
              <a:t>Curvas ROC </a:t>
            </a:r>
          </a:p>
          <a:p>
            <a:r>
              <a:rPr lang="es-ES" sz="3000" dirty="0"/>
              <a:t>10.- Redes neuronales artificiales</a:t>
            </a:r>
          </a:p>
          <a:p>
            <a:pPr lvl="1"/>
            <a:r>
              <a:rPr lang="es-ES" sz="3000" dirty="0"/>
              <a:t>11.1 Redes de </a:t>
            </a:r>
            <a:r>
              <a:rPr lang="es-ES" sz="3000" dirty="0" err="1"/>
              <a:t>retropropagación</a:t>
            </a:r>
            <a:endParaRPr lang="es-ES" sz="3000" dirty="0"/>
          </a:p>
          <a:p>
            <a:pPr lvl="1"/>
            <a:r>
              <a:rPr lang="es-ES" sz="3000" dirty="0"/>
              <a:t>11.2 Predicción de rentabilidades bursátiles</a:t>
            </a:r>
          </a:p>
          <a:p>
            <a:pPr lvl="1"/>
            <a:r>
              <a:rPr lang="es-ES" sz="3000" dirty="0"/>
              <a:t>11.3 Fórmula de Black </a:t>
            </a:r>
            <a:r>
              <a:rPr lang="es-ES" sz="3000" dirty="0" err="1"/>
              <a:t>Scholes</a:t>
            </a:r>
            <a:r>
              <a:rPr lang="es-ES" sz="3000" dirty="0"/>
              <a:t> sin sonrisa</a:t>
            </a:r>
          </a:p>
          <a:p>
            <a:pPr lvl="1"/>
            <a:r>
              <a:rPr lang="es-ES" sz="3000" dirty="0"/>
              <a:t>11.4 Mapas auto-organizados de </a:t>
            </a:r>
            <a:r>
              <a:rPr lang="es-ES" sz="3000" dirty="0" err="1"/>
              <a:t>Kohonen</a:t>
            </a:r>
            <a:r>
              <a:rPr lang="es-ES" sz="3000" dirty="0"/>
              <a:t> y fracaso bancario. Aprendizaje no supervisado</a:t>
            </a:r>
          </a:p>
          <a:p>
            <a:endParaRPr lang="es-ES" sz="3000" dirty="0"/>
          </a:p>
          <a:p>
            <a:endParaRPr lang="es-ES" dirty="0"/>
          </a:p>
        </p:txBody>
      </p:sp>
      <p:sp>
        <p:nvSpPr>
          <p:cNvPr id="4" name="Marcador de número de diapositiva 3">
            <a:extLst>
              <a:ext uri="{FF2B5EF4-FFF2-40B4-BE49-F238E27FC236}">
                <a16:creationId xmlns:a16="http://schemas.microsoft.com/office/drawing/2014/main" id="{3AC33894-3190-4313-84E7-BFC96AF11DFA}"/>
              </a:ext>
            </a:extLst>
          </p:cNvPr>
          <p:cNvSpPr>
            <a:spLocks noGrp="1"/>
          </p:cNvSpPr>
          <p:nvPr>
            <p:ph type="sldNum" sz="quarter" idx="12"/>
          </p:nvPr>
        </p:nvSpPr>
        <p:spPr/>
        <p:txBody>
          <a:bodyPr/>
          <a:lstStyle/>
          <a:p>
            <a:fld id="{CCB3DA95-6B99-4CF2-991F-2E29FE2BC9C1}" type="slidenum">
              <a:rPr lang="es-ES" smtClean="0"/>
              <a:t>56</a:t>
            </a:fld>
            <a:endParaRPr lang="es-ES"/>
          </a:p>
        </p:txBody>
      </p:sp>
      <p:sp>
        <p:nvSpPr>
          <p:cNvPr id="5" name="Marcador de pie de página 4">
            <a:extLst>
              <a:ext uri="{FF2B5EF4-FFF2-40B4-BE49-F238E27FC236}">
                <a16:creationId xmlns:a16="http://schemas.microsoft.com/office/drawing/2014/main" id="{CD6BAA6D-0EC1-4CD9-81FE-E5ED029B8703}"/>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18821870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62B324-263B-4F34-9EF6-79053369A26D}"/>
              </a:ext>
            </a:extLst>
          </p:cNvPr>
          <p:cNvSpPr>
            <a:spLocks noGrp="1"/>
          </p:cNvSpPr>
          <p:nvPr>
            <p:ph type="title"/>
          </p:nvPr>
        </p:nvSpPr>
        <p:spPr/>
        <p:txBody>
          <a:bodyPr/>
          <a:lstStyle/>
          <a:p>
            <a:r>
              <a:rPr lang="es-ES" b="1" dirty="0"/>
              <a:t>PROGRAMA DEL MÓDULO </a:t>
            </a:r>
          </a:p>
        </p:txBody>
      </p:sp>
      <p:sp>
        <p:nvSpPr>
          <p:cNvPr id="3" name="Marcador de contenido 2">
            <a:extLst>
              <a:ext uri="{FF2B5EF4-FFF2-40B4-BE49-F238E27FC236}">
                <a16:creationId xmlns:a16="http://schemas.microsoft.com/office/drawing/2014/main" id="{01B4D0B2-137D-4965-BC7A-52BDCBE0548A}"/>
              </a:ext>
            </a:extLst>
          </p:cNvPr>
          <p:cNvSpPr>
            <a:spLocks noGrp="1"/>
          </p:cNvSpPr>
          <p:nvPr>
            <p:ph idx="1"/>
          </p:nvPr>
        </p:nvSpPr>
        <p:spPr/>
        <p:txBody>
          <a:bodyPr>
            <a:normAutofit fontScale="92500" lnSpcReduction="10000"/>
          </a:bodyPr>
          <a:lstStyle/>
          <a:p>
            <a:r>
              <a:rPr lang="es-ES" dirty="0"/>
              <a:t>11.-Boosting y </a:t>
            </a:r>
            <a:r>
              <a:rPr lang="es-ES" dirty="0" err="1"/>
              <a:t>ensemble</a:t>
            </a:r>
            <a:r>
              <a:rPr lang="es-ES" dirty="0"/>
              <a:t> </a:t>
            </a:r>
            <a:r>
              <a:rPr lang="es-ES" dirty="0" err="1"/>
              <a:t>learning</a:t>
            </a:r>
            <a:r>
              <a:rPr lang="es-ES" dirty="0"/>
              <a:t> </a:t>
            </a:r>
            <a:r>
              <a:rPr lang="es-ES" dirty="0" err="1"/>
              <a:t>methods</a:t>
            </a:r>
            <a:endParaRPr lang="es-ES" dirty="0"/>
          </a:p>
          <a:p>
            <a:pPr lvl="1"/>
            <a:r>
              <a:rPr lang="es-ES" dirty="0"/>
              <a:t>Algoritmo de </a:t>
            </a:r>
            <a:r>
              <a:rPr lang="es-ES" dirty="0" err="1"/>
              <a:t>Freund</a:t>
            </a:r>
            <a:r>
              <a:rPr lang="es-ES" dirty="0"/>
              <a:t> y </a:t>
            </a:r>
            <a:r>
              <a:rPr lang="es-ES" dirty="0" err="1"/>
              <a:t>Schapire</a:t>
            </a:r>
            <a:r>
              <a:rPr lang="es-ES" dirty="0"/>
              <a:t> (1997)</a:t>
            </a:r>
          </a:p>
          <a:p>
            <a:pPr lvl="1"/>
            <a:r>
              <a:rPr lang="es-ES" dirty="0"/>
              <a:t>Combinación de reglas técnicas de contratación</a:t>
            </a:r>
          </a:p>
          <a:p>
            <a:r>
              <a:rPr lang="es-ES" dirty="0"/>
              <a:t>12.-Detección del riesgo sistémico</a:t>
            </a:r>
          </a:p>
          <a:p>
            <a:pPr lvl="1"/>
            <a:r>
              <a:rPr lang="es-ES" dirty="0" err="1"/>
              <a:t>Early</a:t>
            </a:r>
            <a:r>
              <a:rPr lang="es-ES" dirty="0"/>
              <a:t> </a:t>
            </a:r>
            <a:r>
              <a:rPr lang="es-ES" dirty="0" err="1"/>
              <a:t>warning</a:t>
            </a:r>
            <a:r>
              <a:rPr lang="es-ES" dirty="0"/>
              <a:t> </a:t>
            </a:r>
            <a:r>
              <a:rPr lang="es-ES" dirty="0" err="1"/>
              <a:t>system</a:t>
            </a:r>
            <a:endParaRPr lang="es-ES" dirty="0"/>
          </a:p>
          <a:p>
            <a:pPr lvl="1"/>
            <a:r>
              <a:rPr lang="es-ES" altLang="es-ES" dirty="0"/>
              <a:t>Factores que explican la severidad de la crisis de 2008</a:t>
            </a:r>
          </a:p>
          <a:p>
            <a:pPr lvl="1"/>
            <a:r>
              <a:rPr lang="es-ES" altLang="es-ES" dirty="0"/>
              <a:t>Analogías históricas de la crisis de 2008</a:t>
            </a:r>
          </a:p>
          <a:p>
            <a:r>
              <a:rPr lang="es-ES" dirty="0"/>
              <a:t>13.- Detección del fraude financiero </a:t>
            </a:r>
          </a:p>
          <a:p>
            <a:r>
              <a:rPr lang="es-ES" dirty="0"/>
              <a:t>14.- Reglas de asociación</a:t>
            </a:r>
          </a:p>
        </p:txBody>
      </p:sp>
      <p:sp>
        <p:nvSpPr>
          <p:cNvPr id="4" name="Marcador de número de diapositiva 3">
            <a:extLst>
              <a:ext uri="{FF2B5EF4-FFF2-40B4-BE49-F238E27FC236}">
                <a16:creationId xmlns:a16="http://schemas.microsoft.com/office/drawing/2014/main" id="{31057D41-76F4-498B-A55B-1C6E55DA8F9B}"/>
              </a:ext>
            </a:extLst>
          </p:cNvPr>
          <p:cNvSpPr>
            <a:spLocks noGrp="1"/>
          </p:cNvSpPr>
          <p:nvPr>
            <p:ph type="sldNum" sz="quarter" idx="12"/>
          </p:nvPr>
        </p:nvSpPr>
        <p:spPr/>
        <p:txBody>
          <a:bodyPr/>
          <a:lstStyle/>
          <a:p>
            <a:fld id="{CCB3DA95-6B99-4CF2-991F-2E29FE2BC9C1}" type="slidenum">
              <a:rPr lang="es-ES" smtClean="0"/>
              <a:t>57</a:t>
            </a:fld>
            <a:endParaRPr lang="es-ES"/>
          </a:p>
        </p:txBody>
      </p:sp>
      <p:sp>
        <p:nvSpPr>
          <p:cNvPr id="5" name="Marcador de pie de página 4">
            <a:extLst>
              <a:ext uri="{FF2B5EF4-FFF2-40B4-BE49-F238E27FC236}">
                <a16:creationId xmlns:a16="http://schemas.microsoft.com/office/drawing/2014/main" id="{4610530D-7531-4E2F-895D-2A42133A19BB}"/>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2492555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E55117-5A7F-40D9-8D68-66192793FD8C}"/>
              </a:ext>
            </a:extLst>
          </p:cNvPr>
          <p:cNvSpPr>
            <a:spLocks noGrp="1"/>
          </p:cNvSpPr>
          <p:nvPr>
            <p:ph type="title"/>
          </p:nvPr>
        </p:nvSpPr>
        <p:spPr/>
        <p:txBody>
          <a:bodyPr>
            <a:normAutofit fontScale="90000"/>
          </a:bodyPr>
          <a:lstStyle/>
          <a:p>
            <a:r>
              <a:rPr lang="es-ES" b="1" dirty="0"/>
              <a:t>APRENDIZAJE AUTOMÁTICO</a:t>
            </a:r>
            <a:br>
              <a:rPr lang="es-ES" b="1" dirty="0"/>
            </a:br>
            <a:r>
              <a:rPr lang="es-ES" b="1" dirty="0"/>
              <a:t>"Machine </a:t>
            </a:r>
            <a:r>
              <a:rPr lang="es-ES" b="1" dirty="0" err="1"/>
              <a:t>Learning</a:t>
            </a:r>
            <a:r>
              <a:rPr lang="es-ES" dirty="0"/>
              <a:t>"</a:t>
            </a:r>
          </a:p>
        </p:txBody>
      </p:sp>
      <p:sp>
        <p:nvSpPr>
          <p:cNvPr id="3" name="Marcador de contenido 2">
            <a:extLst>
              <a:ext uri="{FF2B5EF4-FFF2-40B4-BE49-F238E27FC236}">
                <a16:creationId xmlns:a16="http://schemas.microsoft.com/office/drawing/2014/main" id="{AC70EF64-0F8E-4129-A093-6DBF17D54592}"/>
              </a:ext>
            </a:extLst>
          </p:cNvPr>
          <p:cNvSpPr>
            <a:spLocks noGrp="1"/>
          </p:cNvSpPr>
          <p:nvPr>
            <p:ph idx="1"/>
          </p:nvPr>
        </p:nvSpPr>
        <p:spPr/>
        <p:txBody>
          <a:bodyPr>
            <a:normAutofit/>
          </a:bodyPr>
          <a:lstStyle/>
          <a:p>
            <a:r>
              <a:rPr lang="es-ES" dirty="0"/>
              <a:t>Desarrollar técnicas que permitan aprender a las </a:t>
            </a:r>
            <a:r>
              <a:rPr lang="es-ES" b="1" dirty="0"/>
              <a:t>computadoras</a:t>
            </a:r>
            <a:r>
              <a:rPr lang="es-ES" dirty="0"/>
              <a:t> a </a:t>
            </a:r>
            <a:r>
              <a:rPr lang="es-ES" b="1" dirty="0"/>
              <a:t>tomar decisiones</a:t>
            </a:r>
          </a:p>
          <a:p>
            <a:r>
              <a:rPr lang="es-ES" dirty="0"/>
              <a:t>Crear programas capaces de generalizar comportamientos a partir de una </a:t>
            </a:r>
            <a:r>
              <a:rPr lang="es-ES" b="1" dirty="0"/>
              <a:t>información</a:t>
            </a:r>
            <a:r>
              <a:rPr lang="es-ES" dirty="0"/>
              <a:t> suministrada </a:t>
            </a:r>
            <a:r>
              <a:rPr lang="es-ES" b="1" dirty="0"/>
              <a:t>en forma de ejemplos</a:t>
            </a:r>
          </a:p>
          <a:p>
            <a:r>
              <a:rPr lang="es-ES" b="1" dirty="0"/>
              <a:t>La era del algoritmo</a:t>
            </a:r>
            <a:r>
              <a:rPr lang="es-ES" dirty="0"/>
              <a:t>: </a:t>
            </a:r>
            <a:r>
              <a:rPr lang="es-ES" b="1" dirty="0"/>
              <a:t>coches sin conductor</a:t>
            </a:r>
            <a:r>
              <a:rPr lang="es-ES" dirty="0"/>
              <a:t>, aviones sin piloto, reconocimiento de la voz, robots que amenazan el empleo…</a:t>
            </a:r>
            <a:endParaRPr lang="es-ES" b="1" dirty="0"/>
          </a:p>
        </p:txBody>
      </p:sp>
      <p:sp>
        <p:nvSpPr>
          <p:cNvPr id="4" name="Marcador de número de diapositiva 3">
            <a:extLst>
              <a:ext uri="{FF2B5EF4-FFF2-40B4-BE49-F238E27FC236}">
                <a16:creationId xmlns:a16="http://schemas.microsoft.com/office/drawing/2014/main" id="{857C5064-FDD2-4DB7-84F9-7C91BAA5FAAB}"/>
              </a:ext>
            </a:extLst>
          </p:cNvPr>
          <p:cNvSpPr>
            <a:spLocks noGrp="1"/>
          </p:cNvSpPr>
          <p:nvPr>
            <p:ph type="sldNum" sz="quarter" idx="12"/>
          </p:nvPr>
        </p:nvSpPr>
        <p:spPr/>
        <p:txBody>
          <a:bodyPr/>
          <a:lstStyle/>
          <a:p>
            <a:fld id="{CCB3DA95-6B99-4CF2-991F-2E29FE2BC9C1}" type="slidenum">
              <a:rPr lang="es-ES" smtClean="0"/>
              <a:t>58</a:t>
            </a:fld>
            <a:endParaRPr lang="es-ES"/>
          </a:p>
        </p:txBody>
      </p:sp>
      <p:sp>
        <p:nvSpPr>
          <p:cNvPr id="5" name="Marcador de pie de página 4">
            <a:extLst>
              <a:ext uri="{FF2B5EF4-FFF2-40B4-BE49-F238E27FC236}">
                <a16:creationId xmlns:a16="http://schemas.microsoft.com/office/drawing/2014/main" id="{2415F868-A750-41CA-9998-6DDC85967CD8}"/>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1951222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z="3600" b="1" dirty="0"/>
              <a:t>MACHINE LEARNING INTERSECCIÓN DE DISCIPLINAS CIENTÍFICAS </a:t>
            </a:r>
          </a:p>
        </p:txBody>
      </p:sp>
      <p:sp>
        <p:nvSpPr>
          <p:cNvPr id="3" name="2 Marcador de contenido"/>
          <p:cNvSpPr>
            <a:spLocks noGrp="1"/>
          </p:cNvSpPr>
          <p:nvPr>
            <p:ph idx="1"/>
          </p:nvPr>
        </p:nvSpPr>
        <p:spPr/>
        <p:txBody>
          <a:bodyPr>
            <a:normAutofit fontScale="85000" lnSpcReduction="20000"/>
          </a:bodyPr>
          <a:lstStyle/>
          <a:p>
            <a:r>
              <a:rPr lang="es-ES" b="1" dirty="0"/>
              <a:t>Ciencias de la computación e ingeniería informática</a:t>
            </a:r>
          </a:p>
          <a:p>
            <a:pPr lvl="1"/>
            <a:r>
              <a:rPr lang="es-ES" b="1" dirty="0"/>
              <a:t>Nuevas tecnologías de microprocesadores </a:t>
            </a:r>
            <a:r>
              <a:rPr lang="es-ES" dirty="0"/>
              <a:t>para tratar y almacenar datos</a:t>
            </a:r>
          </a:p>
          <a:p>
            <a:pPr lvl="0"/>
            <a:r>
              <a:rPr lang="es-ES" dirty="0"/>
              <a:t>Metodologías para </a:t>
            </a:r>
            <a:r>
              <a:rPr lang="es-ES" b="1" dirty="0"/>
              <a:t>extraer información de datos</a:t>
            </a:r>
          </a:p>
          <a:p>
            <a:pPr lvl="1"/>
            <a:r>
              <a:rPr lang="es-ES" b="1" dirty="0"/>
              <a:t>Estadística no paramétrica y Bayesiana</a:t>
            </a:r>
          </a:p>
          <a:p>
            <a:pPr lvl="1"/>
            <a:r>
              <a:rPr lang="es-ES" b="1" dirty="0"/>
              <a:t>Algoritmos de optimización</a:t>
            </a:r>
          </a:p>
          <a:p>
            <a:pPr lvl="1"/>
            <a:r>
              <a:rPr lang="es-ES" b="1" dirty="0"/>
              <a:t>Inteligencia Artificial </a:t>
            </a:r>
            <a:r>
              <a:rPr lang="es-ES" dirty="0"/>
              <a:t>(simular funcionamiento del cerebro)</a:t>
            </a:r>
          </a:p>
          <a:p>
            <a:pPr lvl="1"/>
            <a:r>
              <a:rPr lang="es-ES" b="1" dirty="0"/>
              <a:t>Minería de Datos </a:t>
            </a:r>
            <a:r>
              <a:rPr lang="es-ES" dirty="0"/>
              <a:t>(reconocimiento de patrones)</a:t>
            </a:r>
          </a:p>
          <a:p>
            <a:pPr lvl="1"/>
            <a:r>
              <a:rPr lang="es-ES" b="1" dirty="0"/>
              <a:t>Aprendizaje Automático </a:t>
            </a:r>
            <a:r>
              <a:rPr lang="es-ES" dirty="0"/>
              <a:t>(computadoras que toman decisiones)</a:t>
            </a:r>
          </a:p>
          <a:p>
            <a:pPr lvl="1"/>
            <a:r>
              <a:rPr lang="es-ES" b="1" dirty="0"/>
              <a:t>Deep </a:t>
            </a:r>
            <a:r>
              <a:rPr lang="es-ES" b="1" dirty="0" err="1"/>
              <a:t>Learning</a:t>
            </a:r>
            <a:r>
              <a:rPr lang="es-ES" b="1" dirty="0"/>
              <a:t> vehículos sin conductor o reconocimiento de la voz</a:t>
            </a:r>
            <a:endParaRPr lang="es-ES" dirty="0"/>
          </a:p>
          <a:p>
            <a:endParaRPr lang="es-ES" dirty="0"/>
          </a:p>
        </p:txBody>
      </p:sp>
      <p:sp>
        <p:nvSpPr>
          <p:cNvPr id="4" name="Marcador de número de diapositiva 3">
            <a:extLst>
              <a:ext uri="{FF2B5EF4-FFF2-40B4-BE49-F238E27FC236}">
                <a16:creationId xmlns:a16="http://schemas.microsoft.com/office/drawing/2014/main" id="{D4805D19-67D2-4205-85EB-84257DB9B590}"/>
              </a:ext>
            </a:extLst>
          </p:cNvPr>
          <p:cNvSpPr>
            <a:spLocks noGrp="1"/>
          </p:cNvSpPr>
          <p:nvPr>
            <p:ph type="sldNum" sz="quarter" idx="12"/>
          </p:nvPr>
        </p:nvSpPr>
        <p:spPr/>
        <p:txBody>
          <a:bodyPr/>
          <a:lstStyle/>
          <a:p>
            <a:fld id="{CCB3DA95-6B99-4CF2-991F-2E29FE2BC9C1}" type="slidenum">
              <a:rPr lang="es-ES" smtClean="0"/>
              <a:t>6</a:t>
            </a:fld>
            <a:endParaRPr lang="es-ES"/>
          </a:p>
        </p:txBody>
      </p:sp>
      <p:sp>
        <p:nvSpPr>
          <p:cNvPr id="5" name="Marcador de pie de página 4">
            <a:extLst>
              <a:ext uri="{FF2B5EF4-FFF2-40B4-BE49-F238E27FC236}">
                <a16:creationId xmlns:a16="http://schemas.microsoft.com/office/drawing/2014/main" id="{2AE017C5-03CA-4172-B252-DA25F521B31C}"/>
              </a:ext>
            </a:extLst>
          </p:cNvPr>
          <p:cNvSpPr>
            <a:spLocks noGrp="1"/>
          </p:cNvSpPr>
          <p:nvPr>
            <p:ph type="ftr" sz="quarter" idx="11"/>
          </p:nvPr>
        </p:nvSpPr>
        <p:spPr/>
        <p:txBody>
          <a:bodyPr/>
          <a:lstStyle/>
          <a:p>
            <a:r>
              <a:rPr lang="es-ES"/>
              <a:t>Fernando Fernández Rodríguez (ULPGC)</a:t>
            </a:r>
            <a:endParaRPr lang="es-ES" dirty="0"/>
          </a:p>
        </p:txBody>
      </p:sp>
    </p:spTree>
    <p:extLst>
      <p:ext uri="{BB962C8B-B14F-4D97-AF65-F5344CB8AC3E}">
        <p14:creationId xmlns:p14="http://schemas.microsoft.com/office/powerpoint/2010/main" val="2608911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6894A-C24B-4BFC-8D2A-9D4BC6E3404C}"/>
              </a:ext>
            </a:extLst>
          </p:cNvPr>
          <p:cNvSpPr>
            <a:spLocks noGrp="1"/>
          </p:cNvSpPr>
          <p:nvPr>
            <p:ph type="title"/>
          </p:nvPr>
        </p:nvSpPr>
        <p:spPr/>
        <p:txBody>
          <a:bodyPr>
            <a:normAutofit fontScale="90000"/>
          </a:bodyPr>
          <a:lstStyle/>
          <a:p>
            <a:r>
              <a:rPr lang="es-ES" b="1" dirty="0"/>
              <a:t>METODOLOGÍA DE LA</a:t>
            </a:r>
            <a:br>
              <a:rPr lang="es-ES" b="1" dirty="0"/>
            </a:br>
            <a:r>
              <a:rPr lang="es-ES" b="1" dirty="0"/>
              <a:t>ESTADÍSTICA CLÁSICA </a:t>
            </a:r>
          </a:p>
        </p:txBody>
      </p:sp>
      <p:sp>
        <p:nvSpPr>
          <p:cNvPr id="3" name="Marcador de contenido 2">
            <a:extLst>
              <a:ext uri="{FF2B5EF4-FFF2-40B4-BE49-F238E27FC236}">
                <a16:creationId xmlns:a16="http://schemas.microsoft.com/office/drawing/2014/main" id="{E80E5C97-80D7-4F89-81CF-B28F230162D2}"/>
              </a:ext>
            </a:extLst>
          </p:cNvPr>
          <p:cNvSpPr>
            <a:spLocks noGrp="1"/>
          </p:cNvSpPr>
          <p:nvPr>
            <p:ph idx="1"/>
          </p:nvPr>
        </p:nvSpPr>
        <p:spPr>
          <a:xfrm>
            <a:off x="457200" y="1417638"/>
            <a:ext cx="8229600" cy="5440362"/>
          </a:xfrm>
        </p:spPr>
        <p:txBody>
          <a:bodyPr>
            <a:noAutofit/>
          </a:bodyPr>
          <a:lstStyle/>
          <a:p>
            <a:endParaRPr lang="es-ES" sz="2400" b="1" dirty="0"/>
          </a:p>
          <a:p>
            <a:r>
              <a:rPr lang="es-ES" sz="2400" b="1" dirty="0"/>
              <a:t>Suponen un proceso estocástico subyacente </a:t>
            </a:r>
            <a:r>
              <a:rPr lang="es-ES" sz="2400" dirty="0"/>
              <a:t>entre input y outputs. </a:t>
            </a:r>
          </a:p>
          <a:p>
            <a:r>
              <a:rPr lang="es-ES" sz="2400" b="1" dirty="0"/>
              <a:t>Especificar</a:t>
            </a:r>
            <a:r>
              <a:rPr lang="es-ES" sz="2400" dirty="0"/>
              <a:t> </a:t>
            </a:r>
            <a:r>
              <a:rPr lang="es-ES" sz="2400" b="1" dirty="0"/>
              <a:t>modelo</a:t>
            </a:r>
            <a:r>
              <a:rPr lang="es-ES" sz="2400" dirty="0"/>
              <a:t> (variables explicativas, linealidad)</a:t>
            </a:r>
          </a:p>
          <a:p>
            <a:r>
              <a:rPr lang="es-ES" sz="2400" b="1" dirty="0"/>
              <a:t>Ajuste</a:t>
            </a:r>
            <a:r>
              <a:rPr lang="es-ES" sz="2400" dirty="0"/>
              <a:t> </a:t>
            </a:r>
            <a:r>
              <a:rPr lang="es-ES" sz="2400" b="1" dirty="0" err="1"/>
              <a:t>intra-muestral</a:t>
            </a:r>
            <a:r>
              <a:rPr lang="es-ES" sz="2400" b="1" dirty="0"/>
              <a:t> de parámetros </a:t>
            </a:r>
            <a:r>
              <a:rPr lang="es-ES" sz="2400" dirty="0"/>
              <a:t>(MCO, </a:t>
            </a:r>
            <a:r>
              <a:rPr lang="es-ES" sz="2400" dirty="0" err="1"/>
              <a:t>Máx</a:t>
            </a:r>
            <a:r>
              <a:rPr lang="es-ES" sz="2400" dirty="0"/>
              <a:t> </a:t>
            </a:r>
            <a:r>
              <a:rPr lang="es-ES" sz="2400" dirty="0" err="1"/>
              <a:t>Verosimil</a:t>
            </a:r>
            <a:r>
              <a:rPr lang="es-ES" sz="2400" dirty="0"/>
              <a:t>)</a:t>
            </a:r>
            <a:r>
              <a:rPr lang="es-ES" sz="2400" b="1" dirty="0"/>
              <a:t> </a:t>
            </a:r>
          </a:p>
          <a:p>
            <a:r>
              <a:rPr lang="es-ES" sz="2400" b="1" dirty="0"/>
              <a:t>Contraste de </a:t>
            </a:r>
            <a:r>
              <a:rPr lang="es-ES" sz="2400" b="1" dirty="0" err="1"/>
              <a:t>hipótesis</a:t>
            </a:r>
            <a:r>
              <a:rPr lang="es-ES" sz="2400" b="1" dirty="0"/>
              <a:t> sobre sobre los parámetros</a:t>
            </a:r>
            <a:endParaRPr lang="es-ES" sz="2400" dirty="0"/>
          </a:p>
          <a:p>
            <a:r>
              <a:rPr lang="es-ES" sz="2400" dirty="0"/>
              <a:t>Usa </a:t>
            </a:r>
            <a:r>
              <a:rPr lang="es-ES" sz="2400" b="1" dirty="0"/>
              <a:t>propiedades de grandes muestras </a:t>
            </a:r>
            <a:r>
              <a:rPr lang="es-ES" sz="2400" dirty="0"/>
              <a:t>de los estimadores: consistencia, normalidad y eficiencia</a:t>
            </a:r>
          </a:p>
          <a:p>
            <a:r>
              <a:rPr lang="es-ES" sz="2400" dirty="0"/>
              <a:t>Importancia del </a:t>
            </a:r>
            <a:r>
              <a:rPr lang="es-ES" sz="2400" b="1" dirty="0"/>
              <a:t>análisis estructural </a:t>
            </a:r>
            <a:r>
              <a:rPr lang="es-ES" sz="2400" b="1" dirty="0" err="1"/>
              <a:t>ceteris</a:t>
            </a:r>
            <a:r>
              <a:rPr lang="es-ES" sz="2400" b="1" dirty="0"/>
              <a:t> </a:t>
            </a:r>
            <a:r>
              <a:rPr lang="es-ES" sz="2400" b="1" dirty="0" err="1"/>
              <a:t>paribus</a:t>
            </a:r>
            <a:endParaRPr lang="es-ES" sz="2400" b="1" dirty="0"/>
          </a:p>
          <a:p>
            <a:r>
              <a:rPr lang="es-ES" sz="2400" b="1" dirty="0"/>
              <a:t>La prueba del algodón</a:t>
            </a:r>
            <a:r>
              <a:rPr lang="es-ES" sz="2400" dirty="0"/>
              <a:t>: </a:t>
            </a:r>
          </a:p>
          <a:p>
            <a:pPr lvl="1"/>
            <a:r>
              <a:rPr lang="es-ES" sz="2000" b="1" dirty="0"/>
              <a:t>Bondad de ajuste </a:t>
            </a:r>
            <a:r>
              <a:rPr lang="es-ES" sz="2000" b="1" dirty="0" err="1"/>
              <a:t>intra-muestral</a:t>
            </a:r>
            <a:endParaRPr lang="es-ES" sz="2000" b="1" dirty="0"/>
          </a:p>
          <a:p>
            <a:pPr lvl="1"/>
            <a:r>
              <a:rPr lang="es-ES" sz="2000" b="1" dirty="0"/>
              <a:t>Significación de parámetros</a:t>
            </a:r>
          </a:p>
          <a:p>
            <a:pPr lvl="1"/>
            <a:endParaRPr lang="es-ES" sz="2000" b="1" dirty="0"/>
          </a:p>
        </p:txBody>
      </p:sp>
      <p:sp>
        <p:nvSpPr>
          <p:cNvPr id="4" name="Marcador de pie de página 3">
            <a:extLst>
              <a:ext uri="{FF2B5EF4-FFF2-40B4-BE49-F238E27FC236}">
                <a16:creationId xmlns:a16="http://schemas.microsoft.com/office/drawing/2014/main" id="{D9607766-EBA3-41BC-AA76-4F79185A787F}"/>
              </a:ext>
            </a:extLst>
          </p:cNvPr>
          <p:cNvSpPr>
            <a:spLocks noGrp="1"/>
          </p:cNvSpPr>
          <p:nvPr>
            <p:ph type="ftr" sz="quarter" idx="11"/>
          </p:nvPr>
        </p:nvSpPr>
        <p:spPr/>
        <p:txBody>
          <a:bodyPr/>
          <a:lstStyle/>
          <a:p>
            <a:r>
              <a:rPr lang="es-ES" dirty="0"/>
              <a:t>Fernando Fernández Rodríguez (ULPGC)</a:t>
            </a:r>
          </a:p>
        </p:txBody>
      </p:sp>
      <p:sp>
        <p:nvSpPr>
          <p:cNvPr id="5" name="Marcador de número de diapositiva 4">
            <a:extLst>
              <a:ext uri="{FF2B5EF4-FFF2-40B4-BE49-F238E27FC236}">
                <a16:creationId xmlns:a16="http://schemas.microsoft.com/office/drawing/2014/main" id="{671CDB3E-2A17-4160-9A44-351E6A848679}"/>
              </a:ext>
            </a:extLst>
          </p:cNvPr>
          <p:cNvSpPr>
            <a:spLocks noGrp="1"/>
          </p:cNvSpPr>
          <p:nvPr>
            <p:ph type="sldNum" sz="quarter" idx="12"/>
          </p:nvPr>
        </p:nvSpPr>
        <p:spPr/>
        <p:txBody>
          <a:bodyPr/>
          <a:lstStyle/>
          <a:p>
            <a:fld id="{CCB3DA95-6B99-4CF2-991F-2E29FE2BC9C1}" type="slidenum">
              <a:rPr lang="es-ES" smtClean="0"/>
              <a:t>7</a:t>
            </a:fld>
            <a:endParaRPr lang="es-ES"/>
          </a:p>
        </p:txBody>
      </p:sp>
      <p:graphicFrame>
        <p:nvGraphicFramePr>
          <p:cNvPr id="6" name="Objeto 5">
            <a:extLst>
              <a:ext uri="{FF2B5EF4-FFF2-40B4-BE49-F238E27FC236}">
                <a16:creationId xmlns:a16="http://schemas.microsoft.com/office/drawing/2014/main" id="{A68A17AC-0833-408F-8113-13E5C6C9C38B}"/>
              </a:ext>
            </a:extLst>
          </p:cNvPr>
          <p:cNvGraphicFramePr>
            <a:graphicFrameLocks noChangeAspect="1"/>
          </p:cNvGraphicFramePr>
          <p:nvPr>
            <p:extLst>
              <p:ext uri="{D42A27DB-BD31-4B8C-83A1-F6EECF244321}">
                <p14:modId xmlns:p14="http://schemas.microsoft.com/office/powerpoint/2010/main" val="162470088"/>
              </p:ext>
            </p:extLst>
          </p:nvPr>
        </p:nvGraphicFramePr>
        <p:xfrm>
          <a:off x="2627784" y="1439771"/>
          <a:ext cx="3576037" cy="483975"/>
        </p:xfrm>
        <a:graphic>
          <a:graphicData uri="http://schemas.openxmlformats.org/presentationml/2006/ole">
            <mc:AlternateContent xmlns:mc="http://schemas.openxmlformats.org/markup-compatibility/2006">
              <mc:Choice xmlns:v="urn:schemas-microsoft-com:vml" Requires="v">
                <p:oleObj spid="_x0000_s31771" name="Equation" r:id="rId4" imgW="1688760" imgH="228600" progId="Equation.DSMT4">
                  <p:embed/>
                </p:oleObj>
              </mc:Choice>
              <mc:Fallback>
                <p:oleObj name="Equation" r:id="rId4" imgW="1688760" imgH="228600" progId="Equation.DSMT4">
                  <p:embed/>
                  <p:pic>
                    <p:nvPicPr>
                      <p:cNvPr id="0" name=""/>
                      <p:cNvPicPr/>
                      <p:nvPr/>
                    </p:nvPicPr>
                    <p:blipFill>
                      <a:blip r:embed="rId5"/>
                      <a:stretch>
                        <a:fillRect/>
                      </a:stretch>
                    </p:blipFill>
                    <p:spPr>
                      <a:xfrm>
                        <a:off x="2627784" y="1439771"/>
                        <a:ext cx="3576037" cy="483975"/>
                      </a:xfrm>
                      <a:prstGeom prst="rect">
                        <a:avLst/>
                      </a:prstGeom>
                    </p:spPr>
                  </p:pic>
                </p:oleObj>
              </mc:Fallback>
            </mc:AlternateContent>
          </a:graphicData>
        </a:graphic>
      </p:graphicFrame>
    </p:spTree>
    <p:extLst>
      <p:ext uri="{BB962C8B-B14F-4D97-AF65-F5344CB8AC3E}">
        <p14:creationId xmlns:p14="http://schemas.microsoft.com/office/powerpoint/2010/main" val="2735186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6894A-C24B-4BFC-8D2A-9D4BC6E3404C}"/>
              </a:ext>
            </a:extLst>
          </p:cNvPr>
          <p:cNvSpPr>
            <a:spLocks noGrp="1"/>
          </p:cNvSpPr>
          <p:nvPr>
            <p:ph type="title"/>
          </p:nvPr>
        </p:nvSpPr>
        <p:spPr/>
        <p:txBody>
          <a:bodyPr>
            <a:normAutofit fontScale="90000"/>
          </a:bodyPr>
          <a:lstStyle/>
          <a:p>
            <a:r>
              <a:rPr lang="es-ES" b="1" dirty="0"/>
              <a:t>METODOLOGÍA MACHINE LEARNING</a:t>
            </a:r>
          </a:p>
        </p:txBody>
      </p:sp>
      <p:sp>
        <p:nvSpPr>
          <p:cNvPr id="3" name="Marcador de contenido 2">
            <a:extLst>
              <a:ext uri="{FF2B5EF4-FFF2-40B4-BE49-F238E27FC236}">
                <a16:creationId xmlns:a16="http://schemas.microsoft.com/office/drawing/2014/main" id="{E80E5C97-80D7-4F89-81CF-B28F230162D2}"/>
              </a:ext>
            </a:extLst>
          </p:cNvPr>
          <p:cNvSpPr>
            <a:spLocks noGrp="1"/>
          </p:cNvSpPr>
          <p:nvPr>
            <p:ph idx="1"/>
          </p:nvPr>
        </p:nvSpPr>
        <p:spPr>
          <a:xfrm>
            <a:off x="457200" y="1417638"/>
            <a:ext cx="8229600" cy="5440362"/>
          </a:xfrm>
        </p:spPr>
        <p:txBody>
          <a:bodyPr>
            <a:noAutofit/>
          </a:bodyPr>
          <a:lstStyle/>
          <a:p>
            <a:r>
              <a:rPr lang="es-ES" sz="2400" dirty="0"/>
              <a:t> </a:t>
            </a:r>
          </a:p>
          <a:p>
            <a:endParaRPr lang="es-ES" sz="2400" b="1" dirty="0"/>
          </a:p>
          <a:p>
            <a:r>
              <a:rPr lang="es-ES" sz="2400" b="1" dirty="0"/>
              <a:t>No imponer especificación </a:t>
            </a:r>
            <a:r>
              <a:rPr lang="es-ES" sz="2400" dirty="0"/>
              <a:t>ni teoría. </a:t>
            </a:r>
          </a:p>
          <a:p>
            <a:r>
              <a:rPr lang="es-ES" sz="2400" dirty="0"/>
              <a:t>Dejar que </a:t>
            </a:r>
            <a:r>
              <a:rPr lang="es-ES" sz="2400" b="1" dirty="0"/>
              <a:t>hablen los datos por si mismos</a:t>
            </a:r>
          </a:p>
          <a:p>
            <a:r>
              <a:rPr lang="es-ES" sz="2400" dirty="0"/>
              <a:t>Un </a:t>
            </a:r>
            <a:r>
              <a:rPr lang="es-ES" sz="2400" b="1" dirty="0"/>
              <a:t>algoritmo</a:t>
            </a:r>
            <a:r>
              <a:rPr lang="es-ES" sz="2400" dirty="0"/>
              <a:t> encuentra la </a:t>
            </a:r>
            <a:r>
              <a:rPr lang="es-ES" sz="2400" b="1" dirty="0"/>
              <a:t>relación input-output</a:t>
            </a:r>
            <a:r>
              <a:rPr lang="es-ES" sz="2400" dirty="0"/>
              <a:t>.</a:t>
            </a:r>
          </a:p>
          <a:p>
            <a:r>
              <a:rPr lang="es-ES" sz="2400" b="1" dirty="0"/>
              <a:t>Priorizar</a:t>
            </a:r>
            <a:r>
              <a:rPr lang="es-ES" sz="2400" dirty="0"/>
              <a:t> importancia de </a:t>
            </a:r>
            <a:r>
              <a:rPr lang="es-ES" sz="2400" b="1" dirty="0"/>
              <a:t>predicción</a:t>
            </a:r>
            <a:r>
              <a:rPr lang="es-ES" sz="2400" dirty="0"/>
              <a:t> frente a inferencia.</a:t>
            </a:r>
          </a:p>
          <a:p>
            <a:r>
              <a:rPr lang="es-ES" sz="2400" dirty="0"/>
              <a:t>Herramienta fundamental: </a:t>
            </a:r>
            <a:r>
              <a:rPr lang="es-ES" sz="2400" b="1" dirty="0"/>
              <a:t>validación cruzada </a:t>
            </a:r>
            <a:r>
              <a:rPr lang="es-ES" sz="2400" dirty="0" err="1"/>
              <a:t>extra-muestral</a:t>
            </a:r>
            <a:r>
              <a:rPr lang="es-ES" sz="2400" dirty="0"/>
              <a:t> frente a la bondad del ajuste </a:t>
            </a:r>
            <a:r>
              <a:rPr lang="es-ES" sz="2400" dirty="0" err="1"/>
              <a:t>intra-muestral</a:t>
            </a:r>
            <a:endParaRPr lang="es-ES" sz="2400" dirty="0"/>
          </a:p>
          <a:p>
            <a:r>
              <a:rPr lang="es-ES" sz="2400" b="1" dirty="0"/>
              <a:t>La prueba del algodón: reducir error </a:t>
            </a:r>
            <a:r>
              <a:rPr lang="es-ES" sz="2400" b="1" dirty="0" err="1"/>
              <a:t>extra-muestral</a:t>
            </a:r>
            <a:endParaRPr lang="es-ES" sz="2400" b="1" dirty="0"/>
          </a:p>
          <a:p>
            <a:r>
              <a:rPr lang="es-ES" sz="2400" b="1" dirty="0"/>
              <a:t>No se realiza análisis estructural </a:t>
            </a:r>
            <a:r>
              <a:rPr lang="es-ES" sz="2400" b="1" dirty="0" err="1"/>
              <a:t>ceteris</a:t>
            </a:r>
            <a:r>
              <a:rPr lang="es-ES" sz="2400" b="1" dirty="0"/>
              <a:t> </a:t>
            </a:r>
            <a:r>
              <a:rPr lang="es-ES" sz="2400" b="1" dirty="0" err="1"/>
              <a:t>paribus</a:t>
            </a:r>
            <a:endParaRPr lang="es-ES" sz="2400" dirty="0"/>
          </a:p>
          <a:p>
            <a:endParaRPr lang="es-ES" sz="2400" dirty="0"/>
          </a:p>
        </p:txBody>
      </p:sp>
      <p:sp>
        <p:nvSpPr>
          <p:cNvPr id="4" name="Marcador de pie de página 3">
            <a:extLst>
              <a:ext uri="{FF2B5EF4-FFF2-40B4-BE49-F238E27FC236}">
                <a16:creationId xmlns:a16="http://schemas.microsoft.com/office/drawing/2014/main" id="{D9607766-EBA3-41BC-AA76-4F79185A787F}"/>
              </a:ext>
            </a:extLst>
          </p:cNvPr>
          <p:cNvSpPr>
            <a:spLocks noGrp="1"/>
          </p:cNvSpPr>
          <p:nvPr>
            <p:ph type="ftr" sz="quarter" idx="11"/>
          </p:nvPr>
        </p:nvSpPr>
        <p:spPr/>
        <p:txBody>
          <a:bodyPr/>
          <a:lstStyle/>
          <a:p>
            <a:r>
              <a:rPr lang="es-ES"/>
              <a:t>Fernando Fernández Rodríguez (ULPGC)</a:t>
            </a:r>
            <a:endParaRPr lang="es-ES" dirty="0"/>
          </a:p>
        </p:txBody>
      </p:sp>
      <p:sp>
        <p:nvSpPr>
          <p:cNvPr id="5" name="Marcador de número de diapositiva 4">
            <a:extLst>
              <a:ext uri="{FF2B5EF4-FFF2-40B4-BE49-F238E27FC236}">
                <a16:creationId xmlns:a16="http://schemas.microsoft.com/office/drawing/2014/main" id="{671CDB3E-2A17-4160-9A44-351E6A848679}"/>
              </a:ext>
            </a:extLst>
          </p:cNvPr>
          <p:cNvSpPr>
            <a:spLocks noGrp="1"/>
          </p:cNvSpPr>
          <p:nvPr>
            <p:ph type="sldNum" sz="quarter" idx="12"/>
          </p:nvPr>
        </p:nvSpPr>
        <p:spPr/>
        <p:txBody>
          <a:bodyPr/>
          <a:lstStyle/>
          <a:p>
            <a:fld id="{CCB3DA95-6B99-4CF2-991F-2E29FE2BC9C1}" type="slidenum">
              <a:rPr lang="es-ES" smtClean="0"/>
              <a:t>8</a:t>
            </a:fld>
            <a:endParaRPr lang="es-ES"/>
          </a:p>
        </p:txBody>
      </p:sp>
      <p:graphicFrame>
        <p:nvGraphicFramePr>
          <p:cNvPr id="6" name="Objeto 5">
            <a:extLst>
              <a:ext uri="{FF2B5EF4-FFF2-40B4-BE49-F238E27FC236}">
                <a16:creationId xmlns:a16="http://schemas.microsoft.com/office/drawing/2014/main" id="{C03EA1E1-D665-450F-B3E3-6E0A63F2BF61}"/>
              </a:ext>
            </a:extLst>
          </p:cNvPr>
          <p:cNvGraphicFramePr>
            <a:graphicFrameLocks noChangeAspect="1"/>
          </p:cNvGraphicFramePr>
          <p:nvPr>
            <p:extLst>
              <p:ext uri="{D42A27DB-BD31-4B8C-83A1-F6EECF244321}">
                <p14:modId xmlns:p14="http://schemas.microsoft.com/office/powerpoint/2010/main" val="2271884474"/>
              </p:ext>
            </p:extLst>
          </p:nvPr>
        </p:nvGraphicFramePr>
        <p:xfrm>
          <a:off x="1475656" y="1556792"/>
          <a:ext cx="5962263" cy="576064"/>
        </p:xfrm>
        <a:graphic>
          <a:graphicData uri="http://schemas.openxmlformats.org/presentationml/2006/ole">
            <mc:AlternateContent xmlns:mc="http://schemas.openxmlformats.org/markup-compatibility/2006">
              <mc:Choice xmlns:v="urn:schemas-microsoft-com:vml" Requires="v">
                <p:oleObj spid="_x0000_s32793" name="Equation" r:id="rId4" imgW="2628720" imgH="253800" progId="Equation.DSMT4">
                  <p:embed/>
                </p:oleObj>
              </mc:Choice>
              <mc:Fallback>
                <p:oleObj name="Equation" r:id="rId4" imgW="2628720" imgH="253800" progId="Equation.DSMT4">
                  <p:embed/>
                  <p:pic>
                    <p:nvPicPr>
                      <p:cNvPr id="0" name=""/>
                      <p:cNvPicPr/>
                      <p:nvPr/>
                    </p:nvPicPr>
                    <p:blipFill>
                      <a:blip r:embed="rId5"/>
                      <a:stretch>
                        <a:fillRect/>
                      </a:stretch>
                    </p:blipFill>
                    <p:spPr>
                      <a:xfrm>
                        <a:off x="1475656" y="1556792"/>
                        <a:ext cx="5962263" cy="576064"/>
                      </a:xfrm>
                      <a:prstGeom prst="rect">
                        <a:avLst/>
                      </a:prstGeom>
                    </p:spPr>
                  </p:pic>
                </p:oleObj>
              </mc:Fallback>
            </mc:AlternateContent>
          </a:graphicData>
        </a:graphic>
      </p:graphicFrame>
    </p:spTree>
    <p:extLst>
      <p:ext uri="{BB962C8B-B14F-4D97-AF65-F5344CB8AC3E}">
        <p14:creationId xmlns:p14="http://schemas.microsoft.com/office/powerpoint/2010/main" val="4147857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80B6C5-00C9-4AA3-9934-8661CBBCEE06}"/>
              </a:ext>
            </a:extLst>
          </p:cNvPr>
          <p:cNvSpPr>
            <a:spLocks noGrp="1"/>
          </p:cNvSpPr>
          <p:nvPr>
            <p:ph type="title"/>
          </p:nvPr>
        </p:nvSpPr>
        <p:spPr/>
        <p:txBody>
          <a:bodyPr>
            <a:normAutofit fontScale="90000"/>
          </a:bodyPr>
          <a:lstStyle/>
          <a:p>
            <a:r>
              <a:rPr lang="es-ES" b="1" dirty="0"/>
              <a:t>DILEMA ESTADÍSTICA CLÁSICA MACHINE LEARNING</a:t>
            </a:r>
          </a:p>
        </p:txBody>
      </p:sp>
      <p:sp>
        <p:nvSpPr>
          <p:cNvPr id="3" name="Marcador de contenido 2">
            <a:extLst>
              <a:ext uri="{FF2B5EF4-FFF2-40B4-BE49-F238E27FC236}">
                <a16:creationId xmlns:a16="http://schemas.microsoft.com/office/drawing/2014/main" id="{B29F077B-4074-4591-9F3F-F30508DB4701}"/>
              </a:ext>
            </a:extLst>
          </p:cNvPr>
          <p:cNvSpPr>
            <a:spLocks noGrp="1"/>
          </p:cNvSpPr>
          <p:nvPr>
            <p:ph idx="1"/>
          </p:nvPr>
        </p:nvSpPr>
        <p:spPr/>
        <p:txBody>
          <a:bodyPr/>
          <a:lstStyle/>
          <a:p>
            <a:r>
              <a:rPr lang="es-ES" dirty="0"/>
              <a:t>¿Debe </a:t>
            </a:r>
            <a:r>
              <a:rPr lang="es-ES" b="1" dirty="0"/>
              <a:t>primar</a:t>
            </a:r>
            <a:r>
              <a:rPr lang="es-ES" dirty="0"/>
              <a:t> el buen </a:t>
            </a:r>
            <a:r>
              <a:rPr lang="es-ES" b="1" dirty="0"/>
              <a:t>comportamiento intra </a:t>
            </a:r>
            <a:r>
              <a:rPr lang="es-ES" dirty="0"/>
              <a:t>muestral frente al </a:t>
            </a:r>
            <a:r>
              <a:rPr lang="es-ES" b="1" dirty="0"/>
              <a:t>extra muestral</a:t>
            </a:r>
            <a:r>
              <a:rPr lang="es-ES" dirty="0"/>
              <a:t>?</a:t>
            </a:r>
          </a:p>
          <a:p>
            <a:r>
              <a:rPr lang="es-ES" dirty="0"/>
              <a:t>¿Debe </a:t>
            </a:r>
            <a:r>
              <a:rPr lang="es-ES" b="1" dirty="0"/>
              <a:t>primar la interpretabilidad del modelo </a:t>
            </a:r>
            <a:r>
              <a:rPr lang="es-ES" dirty="0"/>
              <a:t>frente a su capacidad de hacer buenos pronósticos?</a:t>
            </a:r>
          </a:p>
          <a:p>
            <a:r>
              <a:rPr lang="es-ES" dirty="0"/>
              <a:t>¿Debemos </a:t>
            </a:r>
            <a:r>
              <a:rPr lang="es-ES" b="1" dirty="0"/>
              <a:t>desechar las cajas negras</a:t>
            </a:r>
            <a:r>
              <a:rPr lang="es-ES" dirty="0"/>
              <a:t>?</a:t>
            </a:r>
          </a:p>
          <a:p>
            <a:r>
              <a:rPr lang="es-ES" dirty="0"/>
              <a:t>¿Podemos </a:t>
            </a:r>
            <a:r>
              <a:rPr lang="es-ES" b="1" dirty="0"/>
              <a:t>predecir sin contar con una teoría económica </a:t>
            </a:r>
            <a:r>
              <a:rPr lang="es-ES" dirty="0"/>
              <a:t>que sustente el modelo?</a:t>
            </a:r>
          </a:p>
        </p:txBody>
      </p:sp>
      <p:sp>
        <p:nvSpPr>
          <p:cNvPr id="4" name="Marcador de pie de página 3">
            <a:extLst>
              <a:ext uri="{FF2B5EF4-FFF2-40B4-BE49-F238E27FC236}">
                <a16:creationId xmlns:a16="http://schemas.microsoft.com/office/drawing/2014/main" id="{4C823A52-C7F3-40E2-8581-EED3F6F6B755}"/>
              </a:ext>
            </a:extLst>
          </p:cNvPr>
          <p:cNvSpPr>
            <a:spLocks noGrp="1"/>
          </p:cNvSpPr>
          <p:nvPr>
            <p:ph type="ftr" sz="quarter" idx="11"/>
          </p:nvPr>
        </p:nvSpPr>
        <p:spPr/>
        <p:txBody>
          <a:bodyPr/>
          <a:lstStyle/>
          <a:p>
            <a:r>
              <a:rPr lang="es-ES"/>
              <a:t>Fernando Fernández Rodríguez (ULPGC)</a:t>
            </a:r>
            <a:endParaRPr lang="es-ES" dirty="0"/>
          </a:p>
        </p:txBody>
      </p:sp>
      <p:sp>
        <p:nvSpPr>
          <p:cNvPr id="5" name="Marcador de número de diapositiva 4">
            <a:extLst>
              <a:ext uri="{FF2B5EF4-FFF2-40B4-BE49-F238E27FC236}">
                <a16:creationId xmlns:a16="http://schemas.microsoft.com/office/drawing/2014/main" id="{F46C0A75-638B-4581-BB76-08809403B0EF}"/>
              </a:ext>
            </a:extLst>
          </p:cNvPr>
          <p:cNvSpPr>
            <a:spLocks noGrp="1"/>
          </p:cNvSpPr>
          <p:nvPr>
            <p:ph type="sldNum" sz="quarter" idx="12"/>
          </p:nvPr>
        </p:nvSpPr>
        <p:spPr/>
        <p:txBody>
          <a:bodyPr/>
          <a:lstStyle/>
          <a:p>
            <a:fld id="{CCB3DA95-6B99-4CF2-991F-2E29FE2BC9C1}" type="slidenum">
              <a:rPr lang="es-ES" smtClean="0"/>
              <a:t>9</a:t>
            </a:fld>
            <a:endParaRPr lang="es-ES"/>
          </a:p>
        </p:txBody>
      </p:sp>
    </p:spTree>
    <p:extLst>
      <p:ext uri="{BB962C8B-B14F-4D97-AF65-F5344CB8AC3E}">
        <p14:creationId xmlns:p14="http://schemas.microsoft.com/office/powerpoint/2010/main" val="297704569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20701</TotalTime>
  <Words>6822</Words>
  <Application>Microsoft Office PowerPoint</Application>
  <PresentationFormat>Presentación en pantalla (4:3)</PresentationFormat>
  <Paragraphs>730</Paragraphs>
  <Slides>58</Slides>
  <Notes>47</Notes>
  <HiddenSlides>7</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58</vt:i4>
      </vt:variant>
    </vt:vector>
  </HeadingPairs>
  <TitlesOfParts>
    <vt:vector size="65" baseType="lpstr">
      <vt:lpstr>Arial</vt:lpstr>
      <vt:lpstr>Brush Script MT</vt:lpstr>
      <vt:lpstr>Calibri</vt:lpstr>
      <vt:lpstr>Cambria Math</vt:lpstr>
      <vt:lpstr>Times New Roman</vt:lpstr>
      <vt:lpstr>Tema de Office</vt:lpstr>
      <vt:lpstr>Equation</vt:lpstr>
      <vt:lpstr>Primer Workshop en  MACHINE LEARNING EN LA MEDICIÓN Y GESTIÓN DE RIESGOS FINANCIEROS ICAE y Departamento de Análisis Económico y Economía Cuantitativa Lun 28– Mar 29 Oct 2019    </vt:lpstr>
      <vt:lpstr>CAPÍTULO 1 INTRODUCIÓN AL MACHINE LEARNING Y LA INTELIGENCIA ARTIFICIAL</vt:lpstr>
      <vt:lpstr>PROGRAMA DEL CURSO </vt:lpstr>
      <vt:lpstr>¿QUÉ ES EL MACHINE LEARNING?</vt:lpstr>
      <vt:lpstr>VIEJA Y NUEVA CIENCIA DE LOS DATOS</vt:lpstr>
      <vt:lpstr>MACHINE LEARNING INTERSECCIÓN DE DISCIPLINAS CIENTÍFICAS </vt:lpstr>
      <vt:lpstr>METODOLOGÍA DE LA ESTADÍSTICA CLÁSICA </vt:lpstr>
      <vt:lpstr>METODOLOGÍA MACHINE LEARNING</vt:lpstr>
      <vt:lpstr>DILEMA ESTADÍSTICA CLÁSICA MACHINE LEARNING</vt:lpstr>
      <vt:lpstr>CURSOS ON LINE DE MACHINE LEARNIG</vt:lpstr>
      <vt:lpstr>REFERENCIAS MACHINE LEARNING FRENTE A LA ESTADÍSTICA CLÁSICA </vt:lpstr>
      <vt:lpstr>MACHINE LEARNING EN FINANZAS LOS PREDECESORES</vt:lpstr>
      <vt:lpstr>MACHINE LEARNING EN FINANZAS TRABAJOS RECIENTES</vt:lpstr>
      <vt:lpstr>APÉNDICE</vt:lpstr>
      <vt:lpstr>LOS PELIGROS DEL MANEJO MASIVO DE DATOS </vt:lpstr>
      <vt:lpstr>LAS TRIBULACIONES DE CAMPBELL HARVEY</vt:lpstr>
      <vt:lpstr> DATA SNOOPING (FISGONEO) Inferencia estadística tras examinar los datos. </vt:lpstr>
      <vt:lpstr>EJEMPLOS DE DATA SNOOPING EN FINANZAS</vt:lpstr>
      <vt:lpstr>LA ESTRATEGIA DE INVERSIÓN DE ANDREW LO</vt:lpstr>
      <vt:lpstr>LO: DESVELANDO DATA-SNOOPING CON ESTADÍSTICOS DE ORDEN</vt:lpstr>
      <vt:lpstr> RELACIONES ESPURIAS CON DATA SNOOPING  </vt:lpstr>
      <vt:lpstr>TEORÍA ECONÓMICA DE LA MODA</vt:lpstr>
      <vt:lpstr>TYLERVIGEN.COM</vt:lpstr>
      <vt:lpstr>FALSOS POSITIVOS EN UN CONTRASTE</vt:lpstr>
      <vt:lpstr>FISGONEO EN CONTRASTES MÚLTIPLES LA CORRECCIÓN DE BONFERRONI</vt:lpstr>
      <vt:lpstr>CONTROL DEL NIVEL DE SIGNIFICACIÓN EN PRUEBAS REPETIDAS</vt:lpstr>
      <vt:lpstr>¿CUÁNDO SE HACEN PRUEBAS REPETIDAS EN FINANZAS?</vt:lpstr>
      <vt:lpstr>EL OVERFITTING  </vt:lpstr>
      <vt:lpstr>NO SELECCIONAR EL MEJOR MODELO SOBRE LOS DATOS DE ENTRENAMIENYO</vt:lpstr>
      <vt:lpstr>CROSS-VALIDATION: REMEDIO EFICAZ CONTRA OVERFITTING</vt:lpstr>
      <vt:lpstr>BIAS VARIANCE TRADE-OFF OTRA VISIÓN DEL OVERFITTING</vt:lpstr>
      <vt:lpstr>BIAS VARIANCE TRADE OFF</vt:lpstr>
      <vt:lpstr>BIAS VARIANCE TRADE OFF</vt:lpstr>
      <vt:lpstr>BIAS VARIANCE TRADE OFF</vt:lpstr>
      <vt:lpstr>LA MALDICIÓN DE LA DIMENSIONALIDAD  </vt:lpstr>
      <vt:lpstr>LA MALDICIÓN DE LA DIMENSIONALIDAD</vt:lpstr>
      <vt:lpstr>LA MALDICIÓN DE LA DIMENSIONALIDAD</vt:lpstr>
      <vt:lpstr>MÉTODOS DE REDUCCIÓN DE LA DIMENSIONALIDAD </vt:lpstr>
      <vt:lpstr>MULTICOLINEALIDAD</vt:lpstr>
      <vt:lpstr>DETECCIÓN DE MULTICOLINEALIDAD</vt:lpstr>
      <vt:lpstr>EVITAR LA MULTICOLINEALIDAD</vt:lpstr>
      <vt:lpstr>PRIMER EJEMPLO Quantifying Wikipedia Usage Patterns Before Stock Market Moves. Moat, Curme, Avakian, Kenett, Stanley &amp; Preis </vt:lpstr>
      <vt:lpstr> ¿INFLUYE EL USO DE WIKIPEDIA EN DECISIONES SOBRE EL MERCADO DE ACCIONES? </vt:lpstr>
      <vt:lpstr> COMPARACIÓN CON ESTRATEGIA ALEATORIA COMPRAR O VENDER CON PROB 50% </vt:lpstr>
      <vt:lpstr>VISITAS O EDICIONES DE ARTÍCULOS SOBRE TÓPICOS FINANCIEROS GENERALES</vt:lpstr>
      <vt:lpstr>ANÁLISIS POR SUBPERIODOS</vt:lpstr>
      <vt:lpstr>VISITAS ARTÍCULOS SOBRE ACTORES Y REALIZADORES DE PELÍCULAS</vt:lpstr>
      <vt:lpstr>Presentación de PowerPoint</vt:lpstr>
      <vt:lpstr>Presentación de PowerPoint</vt:lpstr>
      <vt:lpstr>Presentación de PowerPoint</vt:lpstr>
      <vt:lpstr>Presentación de PowerPoint</vt:lpstr>
      <vt:lpstr>LO QUE VEREMOS EN ESTE MÓDULO</vt:lpstr>
      <vt:lpstr>PROGRAMA DEL MÓDULO </vt:lpstr>
      <vt:lpstr>PROGRAMA DEL MÓDULO </vt:lpstr>
      <vt:lpstr>PROGRAMA DEL MÓDULO </vt:lpstr>
      <vt:lpstr>PROGRAMA DEL MÓDULO </vt:lpstr>
      <vt:lpstr>PROGRAMA DEL MÓDULO </vt:lpstr>
      <vt:lpstr>APRENDIZAJE AUTOMÁTICO "Machine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usuario1</dc:creator>
  <cp:lastModifiedBy>Fernando Fernandez Rodriguez</cp:lastModifiedBy>
  <cp:revision>507</cp:revision>
  <cp:lastPrinted>2019-10-21T10:10:26Z</cp:lastPrinted>
  <dcterms:created xsi:type="dcterms:W3CDTF">2017-12-22T09:00:41Z</dcterms:created>
  <dcterms:modified xsi:type="dcterms:W3CDTF">2019-10-24T10:25:50Z</dcterms:modified>
</cp:coreProperties>
</file>