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0" r:id="rId2"/>
  </p:sldIdLst>
  <p:sldSz cx="39600188" cy="2736056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18" userDrawn="1">
          <p15:clr>
            <a:srgbClr val="A4A3A4"/>
          </p15:clr>
        </p15:guide>
        <p15:guide id="2" pos="127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99FF33"/>
    <a:srgbClr val="CCFF66"/>
    <a:srgbClr val="33CCFF"/>
    <a:srgbClr val="99FF99"/>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15" autoAdjust="0"/>
    <p:restoredTop sz="95264" autoAdjust="0"/>
  </p:normalViewPr>
  <p:slideViewPr>
    <p:cSldViewPr snapToGrid="0">
      <p:cViewPr varScale="1">
        <p:scale>
          <a:sx n="18" d="100"/>
          <a:sy n="18" d="100"/>
        </p:scale>
        <p:origin x="1494" y="90"/>
      </p:cViewPr>
      <p:guideLst>
        <p:guide orient="horz" pos="8618"/>
        <p:guide pos="127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970014" y="4477762"/>
            <a:ext cx="33660160" cy="9525529"/>
          </a:xfrm>
        </p:spPr>
        <p:txBody>
          <a:bodyPr anchor="b"/>
          <a:lstStyle>
            <a:lvl1pPr algn="ctr">
              <a:defRPr sz="23939"/>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950026" y="14370631"/>
            <a:ext cx="29700141" cy="6605801"/>
          </a:xfrm>
        </p:spPr>
        <p:txBody>
          <a:bodyPr/>
          <a:lstStyle>
            <a:lvl1pPr marL="0" indent="0" algn="ctr">
              <a:buNone/>
              <a:defRPr sz="9576"/>
            </a:lvl1pPr>
            <a:lvl2pPr marL="1824149" indent="0" algn="ctr">
              <a:buNone/>
              <a:defRPr sz="7980"/>
            </a:lvl2pPr>
            <a:lvl3pPr marL="3648297" indent="0" algn="ctr">
              <a:buNone/>
              <a:defRPr sz="7182"/>
            </a:lvl3pPr>
            <a:lvl4pPr marL="5472446" indent="0" algn="ctr">
              <a:buNone/>
              <a:defRPr sz="6384"/>
            </a:lvl4pPr>
            <a:lvl5pPr marL="7296595" indent="0" algn="ctr">
              <a:buNone/>
              <a:defRPr sz="6384"/>
            </a:lvl5pPr>
            <a:lvl6pPr marL="9120745" indent="0" algn="ctr">
              <a:buNone/>
              <a:defRPr sz="6384"/>
            </a:lvl6pPr>
            <a:lvl7pPr marL="10944894" indent="0" algn="ctr">
              <a:buNone/>
              <a:defRPr sz="6384"/>
            </a:lvl7pPr>
            <a:lvl8pPr marL="12769043" indent="0" algn="ctr">
              <a:buNone/>
              <a:defRPr sz="6384"/>
            </a:lvl8pPr>
            <a:lvl9pPr marL="14593191" indent="0" algn="ctr">
              <a:buNone/>
              <a:defRPr sz="638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D784CDE-8B19-40A8-9F59-8D1C5F119A81}" type="datetimeFigureOut">
              <a:rPr lang="es-CO" smtClean="0"/>
              <a:t>12/05/2020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418941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784CDE-8B19-40A8-9F59-8D1C5F119A81}" type="datetimeFigureOut">
              <a:rPr lang="es-CO" smtClean="0"/>
              <a:t>12/05/2020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212064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338888" y="1456697"/>
            <a:ext cx="8538791" cy="2318681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722515" y="1456697"/>
            <a:ext cx="25121369" cy="2318681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784CDE-8B19-40A8-9F59-8D1C5F119A81}" type="datetimeFigureOut">
              <a:rPr lang="es-CO" smtClean="0"/>
              <a:t>12/05/2020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205218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784CDE-8B19-40A8-9F59-8D1C5F119A81}" type="datetimeFigureOut">
              <a:rPr lang="es-CO" smtClean="0"/>
              <a:t>12/05/2020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382626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701890" y="6821149"/>
            <a:ext cx="34155162" cy="11381232"/>
          </a:xfrm>
        </p:spPr>
        <p:txBody>
          <a:bodyPr anchor="b"/>
          <a:lstStyle>
            <a:lvl1pPr>
              <a:defRPr sz="23939"/>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01890" y="18310052"/>
            <a:ext cx="34155162" cy="5985121"/>
          </a:xfrm>
        </p:spPr>
        <p:txBody>
          <a:bodyPr/>
          <a:lstStyle>
            <a:lvl1pPr marL="0" indent="0">
              <a:buNone/>
              <a:defRPr sz="9576">
                <a:solidFill>
                  <a:schemeClr val="tx1"/>
                </a:solidFill>
              </a:defRPr>
            </a:lvl1pPr>
            <a:lvl2pPr marL="1824149" indent="0">
              <a:buNone/>
              <a:defRPr sz="7980">
                <a:solidFill>
                  <a:schemeClr val="tx1">
                    <a:tint val="75000"/>
                  </a:schemeClr>
                </a:solidFill>
              </a:defRPr>
            </a:lvl2pPr>
            <a:lvl3pPr marL="3648297" indent="0">
              <a:buNone/>
              <a:defRPr sz="7182">
                <a:solidFill>
                  <a:schemeClr val="tx1">
                    <a:tint val="75000"/>
                  </a:schemeClr>
                </a:solidFill>
              </a:defRPr>
            </a:lvl3pPr>
            <a:lvl4pPr marL="5472446" indent="0">
              <a:buNone/>
              <a:defRPr sz="6384">
                <a:solidFill>
                  <a:schemeClr val="tx1">
                    <a:tint val="75000"/>
                  </a:schemeClr>
                </a:solidFill>
              </a:defRPr>
            </a:lvl4pPr>
            <a:lvl5pPr marL="7296595" indent="0">
              <a:buNone/>
              <a:defRPr sz="6384">
                <a:solidFill>
                  <a:schemeClr val="tx1">
                    <a:tint val="75000"/>
                  </a:schemeClr>
                </a:solidFill>
              </a:defRPr>
            </a:lvl5pPr>
            <a:lvl6pPr marL="9120745" indent="0">
              <a:buNone/>
              <a:defRPr sz="6384">
                <a:solidFill>
                  <a:schemeClr val="tx1">
                    <a:tint val="75000"/>
                  </a:schemeClr>
                </a:solidFill>
              </a:defRPr>
            </a:lvl6pPr>
            <a:lvl7pPr marL="10944894" indent="0">
              <a:buNone/>
              <a:defRPr sz="6384">
                <a:solidFill>
                  <a:schemeClr val="tx1">
                    <a:tint val="75000"/>
                  </a:schemeClr>
                </a:solidFill>
              </a:defRPr>
            </a:lvl7pPr>
            <a:lvl8pPr marL="12769043" indent="0">
              <a:buNone/>
              <a:defRPr sz="6384">
                <a:solidFill>
                  <a:schemeClr val="tx1">
                    <a:tint val="75000"/>
                  </a:schemeClr>
                </a:solidFill>
              </a:defRPr>
            </a:lvl8pPr>
            <a:lvl9pPr marL="14593191" indent="0">
              <a:buNone/>
              <a:defRPr sz="6384">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784CDE-8B19-40A8-9F59-8D1C5F119A81}" type="datetimeFigureOut">
              <a:rPr lang="es-CO" smtClean="0"/>
              <a:t>12/05/2020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239763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722513" y="7283483"/>
            <a:ext cx="16830080" cy="1736002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20047595" y="7283483"/>
            <a:ext cx="16830080" cy="1736002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784CDE-8B19-40A8-9F59-8D1C5F119A81}" type="datetimeFigureOut">
              <a:rPr lang="es-CO" smtClean="0"/>
              <a:t>12/05/2020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227932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727671" y="1456703"/>
            <a:ext cx="34155162" cy="528844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27677" y="6707141"/>
            <a:ext cx="16752733" cy="3287066"/>
          </a:xfrm>
        </p:spPr>
        <p:txBody>
          <a:bodyPr anchor="b"/>
          <a:lstStyle>
            <a:lvl1pPr marL="0" indent="0">
              <a:buNone/>
              <a:defRPr sz="9576" b="1"/>
            </a:lvl1pPr>
            <a:lvl2pPr marL="1824149" indent="0">
              <a:buNone/>
              <a:defRPr sz="7980" b="1"/>
            </a:lvl2pPr>
            <a:lvl3pPr marL="3648297" indent="0">
              <a:buNone/>
              <a:defRPr sz="7182" b="1"/>
            </a:lvl3pPr>
            <a:lvl4pPr marL="5472446" indent="0">
              <a:buNone/>
              <a:defRPr sz="6384" b="1"/>
            </a:lvl4pPr>
            <a:lvl5pPr marL="7296595" indent="0">
              <a:buNone/>
              <a:defRPr sz="6384" b="1"/>
            </a:lvl5pPr>
            <a:lvl6pPr marL="9120745" indent="0">
              <a:buNone/>
              <a:defRPr sz="6384" b="1"/>
            </a:lvl6pPr>
            <a:lvl7pPr marL="10944894" indent="0">
              <a:buNone/>
              <a:defRPr sz="6384" b="1"/>
            </a:lvl7pPr>
            <a:lvl8pPr marL="12769043" indent="0">
              <a:buNone/>
              <a:defRPr sz="6384" b="1"/>
            </a:lvl8pPr>
            <a:lvl9pPr marL="14593191" indent="0">
              <a:buNone/>
              <a:defRPr sz="6384" b="1"/>
            </a:lvl9pPr>
          </a:lstStyle>
          <a:p>
            <a:pPr lvl="0"/>
            <a:r>
              <a:rPr lang="es-ES"/>
              <a:t>Haga clic para modificar los estilos de texto del patrón</a:t>
            </a:r>
          </a:p>
        </p:txBody>
      </p:sp>
      <p:sp>
        <p:nvSpPr>
          <p:cNvPr id="4" name="Content Placeholder 3"/>
          <p:cNvSpPr>
            <a:spLocks noGrp="1"/>
          </p:cNvSpPr>
          <p:nvPr>
            <p:ph sz="half" idx="2"/>
          </p:nvPr>
        </p:nvSpPr>
        <p:spPr>
          <a:xfrm>
            <a:off x="2727677" y="9994207"/>
            <a:ext cx="16752733" cy="146999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20047597" y="6707141"/>
            <a:ext cx="16835238" cy="3287066"/>
          </a:xfrm>
        </p:spPr>
        <p:txBody>
          <a:bodyPr anchor="b"/>
          <a:lstStyle>
            <a:lvl1pPr marL="0" indent="0">
              <a:buNone/>
              <a:defRPr sz="9576" b="1"/>
            </a:lvl1pPr>
            <a:lvl2pPr marL="1824149" indent="0">
              <a:buNone/>
              <a:defRPr sz="7980" b="1"/>
            </a:lvl2pPr>
            <a:lvl3pPr marL="3648297" indent="0">
              <a:buNone/>
              <a:defRPr sz="7182" b="1"/>
            </a:lvl3pPr>
            <a:lvl4pPr marL="5472446" indent="0">
              <a:buNone/>
              <a:defRPr sz="6384" b="1"/>
            </a:lvl4pPr>
            <a:lvl5pPr marL="7296595" indent="0">
              <a:buNone/>
              <a:defRPr sz="6384" b="1"/>
            </a:lvl5pPr>
            <a:lvl6pPr marL="9120745" indent="0">
              <a:buNone/>
              <a:defRPr sz="6384" b="1"/>
            </a:lvl6pPr>
            <a:lvl7pPr marL="10944894" indent="0">
              <a:buNone/>
              <a:defRPr sz="6384" b="1"/>
            </a:lvl7pPr>
            <a:lvl8pPr marL="12769043" indent="0">
              <a:buNone/>
              <a:defRPr sz="6384" b="1"/>
            </a:lvl8pPr>
            <a:lvl9pPr marL="14593191" indent="0">
              <a:buNone/>
              <a:defRPr sz="6384" b="1"/>
            </a:lvl9pPr>
          </a:lstStyle>
          <a:p>
            <a:pPr lvl="0"/>
            <a:r>
              <a:rPr lang="es-ES"/>
              <a:t>Haga clic para modificar los estilos de texto del patrón</a:t>
            </a:r>
          </a:p>
        </p:txBody>
      </p:sp>
      <p:sp>
        <p:nvSpPr>
          <p:cNvPr id="6" name="Content Placeholder 5"/>
          <p:cNvSpPr>
            <a:spLocks noGrp="1"/>
          </p:cNvSpPr>
          <p:nvPr>
            <p:ph sz="quarter" idx="4"/>
          </p:nvPr>
        </p:nvSpPr>
        <p:spPr>
          <a:xfrm>
            <a:off x="20047597" y="9994207"/>
            <a:ext cx="16835238" cy="146999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784CDE-8B19-40A8-9F59-8D1C5F119A81}" type="datetimeFigureOut">
              <a:rPr lang="es-CO" smtClean="0"/>
              <a:t>12/05/2020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22053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784CDE-8B19-40A8-9F59-8D1C5F119A81}" type="datetimeFigureOut">
              <a:rPr lang="es-CO" smtClean="0"/>
              <a:t>12/05/2020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2830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84CDE-8B19-40A8-9F59-8D1C5F119A81}" type="datetimeFigureOut">
              <a:rPr lang="es-CO" smtClean="0"/>
              <a:t>12/05/2020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321553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727673" y="1824039"/>
            <a:ext cx="12772091" cy="6384131"/>
          </a:xfrm>
        </p:spPr>
        <p:txBody>
          <a:bodyPr anchor="b"/>
          <a:lstStyle>
            <a:lvl1pPr>
              <a:defRPr sz="12768"/>
            </a:lvl1pPr>
          </a:lstStyle>
          <a:p>
            <a:r>
              <a:rPr lang="es-ES"/>
              <a:t>Haga clic para modificar el estilo de título del patrón</a:t>
            </a:r>
            <a:endParaRPr lang="en-US" dirty="0"/>
          </a:p>
        </p:txBody>
      </p:sp>
      <p:sp>
        <p:nvSpPr>
          <p:cNvPr id="3" name="Content Placeholder 2"/>
          <p:cNvSpPr>
            <a:spLocks noGrp="1"/>
          </p:cNvSpPr>
          <p:nvPr>
            <p:ph idx="1"/>
          </p:nvPr>
        </p:nvSpPr>
        <p:spPr>
          <a:xfrm>
            <a:off x="16835240" y="3939422"/>
            <a:ext cx="20047595" cy="19443733"/>
          </a:xfrm>
        </p:spPr>
        <p:txBody>
          <a:bodyPr/>
          <a:lstStyle>
            <a:lvl1pPr>
              <a:defRPr sz="12768"/>
            </a:lvl1pPr>
            <a:lvl2pPr>
              <a:defRPr sz="11172"/>
            </a:lvl2pPr>
            <a:lvl3pPr>
              <a:defRPr sz="9576"/>
            </a:lvl3pPr>
            <a:lvl4pPr>
              <a:defRPr sz="7980"/>
            </a:lvl4pPr>
            <a:lvl5pPr>
              <a:defRPr sz="7980"/>
            </a:lvl5pPr>
            <a:lvl6pPr>
              <a:defRPr sz="7980"/>
            </a:lvl6pPr>
            <a:lvl7pPr>
              <a:defRPr sz="7980"/>
            </a:lvl7pPr>
            <a:lvl8pPr>
              <a:defRPr sz="7980"/>
            </a:lvl8pPr>
            <a:lvl9pPr>
              <a:defRPr sz="798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727673" y="8208169"/>
            <a:ext cx="12772091" cy="15206648"/>
          </a:xfrm>
        </p:spPr>
        <p:txBody>
          <a:bodyPr/>
          <a:lstStyle>
            <a:lvl1pPr marL="0" indent="0">
              <a:buNone/>
              <a:defRPr sz="6384"/>
            </a:lvl1pPr>
            <a:lvl2pPr marL="1824149" indent="0">
              <a:buNone/>
              <a:defRPr sz="5586"/>
            </a:lvl2pPr>
            <a:lvl3pPr marL="3648297" indent="0">
              <a:buNone/>
              <a:defRPr sz="4788"/>
            </a:lvl3pPr>
            <a:lvl4pPr marL="5472446" indent="0">
              <a:buNone/>
              <a:defRPr sz="3990"/>
            </a:lvl4pPr>
            <a:lvl5pPr marL="7296595" indent="0">
              <a:buNone/>
              <a:defRPr sz="3990"/>
            </a:lvl5pPr>
            <a:lvl6pPr marL="9120745" indent="0">
              <a:buNone/>
              <a:defRPr sz="3990"/>
            </a:lvl6pPr>
            <a:lvl7pPr marL="10944894" indent="0">
              <a:buNone/>
              <a:defRPr sz="3990"/>
            </a:lvl7pPr>
            <a:lvl8pPr marL="12769043" indent="0">
              <a:buNone/>
              <a:defRPr sz="3990"/>
            </a:lvl8pPr>
            <a:lvl9pPr marL="14593191" indent="0">
              <a:buNone/>
              <a:defRPr sz="399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784CDE-8B19-40A8-9F59-8D1C5F119A81}" type="datetimeFigureOut">
              <a:rPr lang="es-CO" smtClean="0"/>
              <a:t>12/05/2020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258072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727673" y="1824039"/>
            <a:ext cx="12772091" cy="6384131"/>
          </a:xfrm>
        </p:spPr>
        <p:txBody>
          <a:bodyPr anchor="b"/>
          <a:lstStyle>
            <a:lvl1pPr>
              <a:defRPr sz="12768"/>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6835240" y="3939422"/>
            <a:ext cx="20047595" cy="19443733"/>
          </a:xfrm>
        </p:spPr>
        <p:txBody>
          <a:bodyPr anchor="t"/>
          <a:lstStyle>
            <a:lvl1pPr marL="0" indent="0">
              <a:buNone/>
              <a:defRPr sz="12768"/>
            </a:lvl1pPr>
            <a:lvl2pPr marL="1824149" indent="0">
              <a:buNone/>
              <a:defRPr sz="11172"/>
            </a:lvl2pPr>
            <a:lvl3pPr marL="3648297" indent="0">
              <a:buNone/>
              <a:defRPr sz="9576"/>
            </a:lvl3pPr>
            <a:lvl4pPr marL="5472446" indent="0">
              <a:buNone/>
              <a:defRPr sz="7980"/>
            </a:lvl4pPr>
            <a:lvl5pPr marL="7296595" indent="0">
              <a:buNone/>
              <a:defRPr sz="7980"/>
            </a:lvl5pPr>
            <a:lvl6pPr marL="9120745" indent="0">
              <a:buNone/>
              <a:defRPr sz="7980"/>
            </a:lvl6pPr>
            <a:lvl7pPr marL="10944894" indent="0">
              <a:buNone/>
              <a:defRPr sz="7980"/>
            </a:lvl7pPr>
            <a:lvl8pPr marL="12769043" indent="0">
              <a:buNone/>
              <a:defRPr sz="7980"/>
            </a:lvl8pPr>
            <a:lvl9pPr marL="14593191" indent="0">
              <a:buNone/>
              <a:defRPr sz="798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727673" y="8208169"/>
            <a:ext cx="12772091" cy="15206648"/>
          </a:xfrm>
        </p:spPr>
        <p:txBody>
          <a:bodyPr/>
          <a:lstStyle>
            <a:lvl1pPr marL="0" indent="0">
              <a:buNone/>
              <a:defRPr sz="6384"/>
            </a:lvl1pPr>
            <a:lvl2pPr marL="1824149" indent="0">
              <a:buNone/>
              <a:defRPr sz="5586"/>
            </a:lvl2pPr>
            <a:lvl3pPr marL="3648297" indent="0">
              <a:buNone/>
              <a:defRPr sz="4788"/>
            </a:lvl3pPr>
            <a:lvl4pPr marL="5472446" indent="0">
              <a:buNone/>
              <a:defRPr sz="3990"/>
            </a:lvl4pPr>
            <a:lvl5pPr marL="7296595" indent="0">
              <a:buNone/>
              <a:defRPr sz="3990"/>
            </a:lvl5pPr>
            <a:lvl6pPr marL="9120745" indent="0">
              <a:buNone/>
              <a:defRPr sz="3990"/>
            </a:lvl6pPr>
            <a:lvl7pPr marL="10944894" indent="0">
              <a:buNone/>
              <a:defRPr sz="3990"/>
            </a:lvl7pPr>
            <a:lvl8pPr marL="12769043" indent="0">
              <a:buNone/>
              <a:defRPr sz="3990"/>
            </a:lvl8pPr>
            <a:lvl9pPr marL="14593191" indent="0">
              <a:buNone/>
              <a:defRPr sz="399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784CDE-8B19-40A8-9F59-8D1C5F119A81}" type="datetimeFigureOut">
              <a:rPr lang="es-CO" smtClean="0"/>
              <a:t>12/05/2020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F4FE9D-6C07-49E3-999F-7E79393B1FE7}" type="slidenum">
              <a:rPr lang="es-CO" smtClean="0"/>
              <a:t>‹Nº›</a:t>
            </a:fld>
            <a:endParaRPr lang="es-CO"/>
          </a:p>
        </p:txBody>
      </p:sp>
    </p:spTree>
    <p:extLst>
      <p:ext uri="{BB962C8B-B14F-4D97-AF65-F5344CB8AC3E}">
        <p14:creationId xmlns:p14="http://schemas.microsoft.com/office/powerpoint/2010/main" val="82929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22513" y="1456703"/>
            <a:ext cx="34155162" cy="52884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22513" y="7283483"/>
            <a:ext cx="34155162" cy="1736002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722513" y="25359195"/>
            <a:ext cx="8910042" cy="1456697"/>
          </a:xfrm>
          <a:prstGeom prst="rect">
            <a:avLst/>
          </a:prstGeom>
        </p:spPr>
        <p:txBody>
          <a:bodyPr vert="horz" lIns="91440" tIns="45720" rIns="91440" bIns="45720" rtlCol="0" anchor="ctr"/>
          <a:lstStyle>
            <a:lvl1pPr algn="l">
              <a:defRPr sz="4788">
                <a:solidFill>
                  <a:schemeClr val="tx1">
                    <a:tint val="75000"/>
                  </a:schemeClr>
                </a:solidFill>
              </a:defRPr>
            </a:lvl1pPr>
          </a:lstStyle>
          <a:p>
            <a:fld id="{2D784CDE-8B19-40A8-9F59-8D1C5F119A81}" type="datetimeFigureOut">
              <a:rPr lang="es-CO" smtClean="0"/>
              <a:t>12/05/2020</a:t>
            </a:fld>
            <a:endParaRPr lang="es-CO"/>
          </a:p>
        </p:txBody>
      </p:sp>
      <p:sp>
        <p:nvSpPr>
          <p:cNvPr id="5" name="Footer Placeholder 4"/>
          <p:cNvSpPr>
            <a:spLocks noGrp="1"/>
          </p:cNvSpPr>
          <p:nvPr>
            <p:ph type="ftr" sz="quarter" idx="3"/>
          </p:nvPr>
        </p:nvSpPr>
        <p:spPr>
          <a:xfrm>
            <a:off x="13117565" y="25359195"/>
            <a:ext cx="13365063" cy="1456697"/>
          </a:xfrm>
          <a:prstGeom prst="rect">
            <a:avLst/>
          </a:prstGeom>
        </p:spPr>
        <p:txBody>
          <a:bodyPr vert="horz" lIns="91440" tIns="45720" rIns="91440" bIns="45720" rtlCol="0" anchor="ctr"/>
          <a:lstStyle>
            <a:lvl1pPr algn="ctr">
              <a:defRPr sz="4788">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27967633" y="25359195"/>
            <a:ext cx="8910042" cy="1456697"/>
          </a:xfrm>
          <a:prstGeom prst="rect">
            <a:avLst/>
          </a:prstGeom>
        </p:spPr>
        <p:txBody>
          <a:bodyPr vert="horz" lIns="91440" tIns="45720" rIns="91440" bIns="45720" rtlCol="0" anchor="ctr"/>
          <a:lstStyle>
            <a:lvl1pPr algn="r">
              <a:defRPr sz="4788">
                <a:solidFill>
                  <a:schemeClr val="tx1">
                    <a:tint val="75000"/>
                  </a:schemeClr>
                </a:solidFill>
              </a:defRPr>
            </a:lvl1pPr>
          </a:lstStyle>
          <a:p>
            <a:fld id="{59F4FE9D-6C07-49E3-999F-7E79393B1FE7}" type="slidenum">
              <a:rPr lang="es-CO" smtClean="0"/>
              <a:t>‹Nº›</a:t>
            </a:fld>
            <a:endParaRPr lang="es-CO"/>
          </a:p>
        </p:txBody>
      </p:sp>
    </p:spTree>
    <p:extLst>
      <p:ext uri="{BB962C8B-B14F-4D97-AF65-F5344CB8AC3E}">
        <p14:creationId xmlns:p14="http://schemas.microsoft.com/office/powerpoint/2010/main" val="9147405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648297" rtl="0" eaLnBrk="1" latinLnBrk="0" hangingPunct="1">
        <a:lnSpc>
          <a:spcPct val="90000"/>
        </a:lnSpc>
        <a:spcBef>
          <a:spcPct val="0"/>
        </a:spcBef>
        <a:buNone/>
        <a:defRPr sz="17555" kern="1200">
          <a:solidFill>
            <a:schemeClr val="tx1"/>
          </a:solidFill>
          <a:latin typeface="+mj-lt"/>
          <a:ea typeface="+mj-ea"/>
          <a:cs typeface="+mj-cs"/>
        </a:defRPr>
      </a:lvl1pPr>
    </p:titleStyle>
    <p:bodyStyle>
      <a:lvl1pPr marL="912075" indent="-912075" algn="l" defTabSz="3648297" rtl="0" eaLnBrk="1" latinLnBrk="0" hangingPunct="1">
        <a:lnSpc>
          <a:spcPct val="90000"/>
        </a:lnSpc>
        <a:spcBef>
          <a:spcPts val="3990"/>
        </a:spcBef>
        <a:buFont typeface="Arial" panose="020B0604020202020204" pitchFamily="34" charset="0"/>
        <a:buChar char="•"/>
        <a:defRPr sz="11172" kern="1200">
          <a:solidFill>
            <a:schemeClr val="tx1"/>
          </a:solidFill>
          <a:latin typeface="+mn-lt"/>
          <a:ea typeface="+mn-ea"/>
          <a:cs typeface="+mn-cs"/>
        </a:defRPr>
      </a:lvl1pPr>
      <a:lvl2pPr marL="2736224" indent="-912075" algn="l" defTabSz="3648297" rtl="0" eaLnBrk="1" latinLnBrk="0" hangingPunct="1">
        <a:lnSpc>
          <a:spcPct val="90000"/>
        </a:lnSpc>
        <a:spcBef>
          <a:spcPts val="1995"/>
        </a:spcBef>
        <a:buFont typeface="Arial" panose="020B0604020202020204" pitchFamily="34" charset="0"/>
        <a:buChar char="•"/>
        <a:defRPr sz="9576" kern="1200">
          <a:solidFill>
            <a:schemeClr val="tx1"/>
          </a:solidFill>
          <a:latin typeface="+mn-lt"/>
          <a:ea typeface="+mn-ea"/>
          <a:cs typeface="+mn-cs"/>
        </a:defRPr>
      </a:lvl2pPr>
      <a:lvl3pPr marL="4560373" indent="-912075" algn="l" defTabSz="3648297" rtl="0" eaLnBrk="1" latinLnBrk="0" hangingPunct="1">
        <a:lnSpc>
          <a:spcPct val="90000"/>
        </a:lnSpc>
        <a:spcBef>
          <a:spcPts val="1995"/>
        </a:spcBef>
        <a:buFont typeface="Arial" panose="020B0604020202020204" pitchFamily="34" charset="0"/>
        <a:buChar char="•"/>
        <a:defRPr sz="7980" kern="1200">
          <a:solidFill>
            <a:schemeClr val="tx1"/>
          </a:solidFill>
          <a:latin typeface="+mn-lt"/>
          <a:ea typeface="+mn-ea"/>
          <a:cs typeface="+mn-cs"/>
        </a:defRPr>
      </a:lvl3pPr>
      <a:lvl4pPr marL="6384521" indent="-912075" algn="l" defTabSz="3648297" rtl="0" eaLnBrk="1" latinLnBrk="0" hangingPunct="1">
        <a:lnSpc>
          <a:spcPct val="90000"/>
        </a:lnSpc>
        <a:spcBef>
          <a:spcPts val="1995"/>
        </a:spcBef>
        <a:buFont typeface="Arial" panose="020B0604020202020204" pitchFamily="34" charset="0"/>
        <a:buChar char="•"/>
        <a:defRPr sz="7182" kern="1200">
          <a:solidFill>
            <a:schemeClr val="tx1"/>
          </a:solidFill>
          <a:latin typeface="+mn-lt"/>
          <a:ea typeface="+mn-ea"/>
          <a:cs typeface="+mn-cs"/>
        </a:defRPr>
      </a:lvl4pPr>
      <a:lvl5pPr marL="8208670" indent="-912075" algn="l" defTabSz="3648297" rtl="0" eaLnBrk="1" latinLnBrk="0" hangingPunct="1">
        <a:lnSpc>
          <a:spcPct val="90000"/>
        </a:lnSpc>
        <a:spcBef>
          <a:spcPts val="1995"/>
        </a:spcBef>
        <a:buFont typeface="Arial" panose="020B0604020202020204" pitchFamily="34" charset="0"/>
        <a:buChar char="•"/>
        <a:defRPr sz="7182" kern="1200">
          <a:solidFill>
            <a:schemeClr val="tx1"/>
          </a:solidFill>
          <a:latin typeface="+mn-lt"/>
          <a:ea typeface="+mn-ea"/>
          <a:cs typeface="+mn-cs"/>
        </a:defRPr>
      </a:lvl5pPr>
      <a:lvl6pPr marL="10032819" indent="-912075" algn="l" defTabSz="3648297" rtl="0" eaLnBrk="1" latinLnBrk="0" hangingPunct="1">
        <a:lnSpc>
          <a:spcPct val="90000"/>
        </a:lnSpc>
        <a:spcBef>
          <a:spcPts val="1995"/>
        </a:spcBef>
        <a:buFont typeface="Arial" panose="020B0604020202020204" pitchFamily="34" charset="0"/>
        <a:buChar char="•"/>
        <a:defRPr sz="7182" kern="1200">
          <a:solidFill>
            <a:schemeClr val="tx1"/>
          </a:solidFill>
          <a:latin typeface="+mn-lt"/>
          <a:ea typeface="+mn-ea"/>
          <a:cs typeface="+mn-cs"/>
        </a:defRPr>
      </a:lvl6pPr>
      <a:lvl7pPr marL="11856967" indent="-912075" algn="l" defTabSz="3648297" rtl="0" eaLnBrk="1" latinLnBrk="0" hangingPunct="1">
        <a:lnSpc>
          <a:spcPct val="90000"/>
        </a:lnSpc>
        <a:spcBef>
          <a:spcPts val="1995"/>
        </a:spcBef>
        <a:buFont typeface="Arial" panose="020B0604020202020204" pitchFamily="34" charset="0"/>
        <a:buChar char="•"/>
        <a:defRPr sz="7182" kern="1200">
          <a:solidFill>
            <a:schemeClr val="tx1"/>
          </a:solidFill>
          <a:latin typeface="+mn-lt"/>
          <a:ea typeface="+mn-ea"/>
          <a:cs typeface="+mn-cs"/>
        </a:defRPr>
      </a:lvl7pPr>
      <a:lvl8pPr marL="13681116" indent="-912075" algn="l" defTabSz="3648297" rtl="0" eaLnBrk="1" latinLnBrk="0" hangingPunct="1">
        <a:lnSpc>
          <a:spcPct val="90000"/>
        </a:lnSpc>
        <a:spcBef>
          <a:spcPts val="1995"/>
        </a:spcBef>
        <a:buFont typeface="Arial" panose="020B0604020202020204" pitchFamily="34" charset="0"/>
        <a:buChar char="•"/>
        <a:defRPr sz="7182" kern="1200">
          <a:solidFill>
            <a:schemeClr val="tx1"/>
          </a:solidFill>
          <a:latin typeface="+mn-lt"/>
          <a:ea typeface="+mn-ea"/>
          <a:cs typeface="+mn-cs"/>
        </a:defRPr>
      </a:lvl8pPr>
      <a:lvl9pPr marL="15505267" indent="-912075" algn="l" defTabSz="3648297" rtl="0" eaLnBrk="1" latinLnBrk="0" hangingPunct="1">
        <a:lnSpc>
          <a:spcPct val="90000"/>
        </a:lnSpc>
        <a:spcBef>
          <a:spcPts val="1995"/>
        </a:spcBef>
        <a:buFont typeface="Arial" panose="020B0604020202020204" pitchFamily="34" charset="0"/>
        <a:buChar char="•"/>
        <a:defRPr sz="7182" kern="1200">
          <a:solidFill>
            <a:schemeClr val="tx1"/>
          </a:solidFill>
          <a:latin typeface="+mn-lt"/>
          <a:ea typeface="+mn-ea"/>
          <a:cs typeface="+mn-cs"/>
        </a:defRPr>
      </a:lvl9pPr>
    </p:bodyStyle>
    <p:otherStyle>
      <a:defPPr>
        <a:defRPr lang="en-US"/>
      </a:defPPr>
      <a:lvl1pPr marL="0" algn="l" defTabSz="3648297" rtl="0" eaLnBrk="1" latinLnBrk="0" hangingPunct="1">
        <a:defRPr sz="7182" kern="1200">
          <a:solidFill>
            <a:schemeClr val="tx1"/>
          </a:solidFill>
          <a:latin typeface="+mn-lt"/>
          <a:ea typeface="+mn-ea"/>
          <a:cs typeface="+mn-cs"/>
        </a:defRPr>
      </a:lvl1pPr>
      <a:lvl2pPr marL="1824149" algn="l" defTabSz="3648297" rtl="0" eaLnBrk="1" latinLnBrk="0" hangingPunct="1">
        <a:defRPr sz="7182" kern="1200">
          <a:solidFill>
            <a:schemeClr val="tx1"/>
          </a:solidFill>
          <a:latin typeface="+mn-lt"/>
          <a:ea typeface="+mn-ea"/>
          <a:cs typeface="+mn-cs"/>
        </a:defRPr>
      </a:lvl2pPr>
      <a:lvl3pPr marL="3648297" algn="l" defTabSz="3648297" rtl="0" eaLnBrk="1" latinLnBrk="0" hangingPunct="1">
        <a:defRPr sz="7182" kern="1200">
          <a:solidFill>
            <a:schemeClr val="tx1"/>
          </a:solidFill>
          <a:latin typeface="+mn-lt"/>
          <a:ea typeface="+mn-ea"/>
          <a:cs typeface="+mn-cs"/>
        </a:defRPr>
      </a:lvl3pPr>
      <a:lvl4pPr marL="5472446" algn="l" defTabSz="3648297" rtl="0" eaLnBrk="1" latinLnBrk="0" hangingPunct="1">
        <a:defRPr sz="7182" kern="1200">
          <a:solidFill>
            <a:schemeClr val="tx1"/>
          </a:solidFill>
          <a:latin typeface="+mn-lt"/>
          <a:ea typeface="+mn-ea"/>
          <a:cs typeface="+mn-cs"/>
        </a:defRPr>
      </a:lvl4pPr>
      <a:lvl5pPr marL="7296595" algn="l" defTabSz="3648297" rtl="0" eaLnBrk="1" latinLnBrk="0" hangingPunct="1">
        <a:defRPr sz="7182" kern="1200">
          <a:solidFill>
            <a:schemeClr val="tx1"/>
          </a:solidFill>
          <a:latin typeface="+mn-lt"/>
          <a:ea typeface="+mn-ea"/>
          <a:cs typeface="+mn-cs"/>
        </a:defRPr>
      </a:lvl5pPr>
      <a:lvl6pPr marL="9120745" algn="l" defTabSz="3648297" rtl="0" eaLnBrk="1" latinLnBrk="0" hangingPunct="1">
        <a:defRPr sz="7182" kern="1200">
          <a:solidFill>
            <a:schemeClr val="tx1"/>
          </a:solidFill>
          <a:latin typeface="+mn-lt"/>
          <a:ea typeface="+mn-ea"/>
          <a:cs typeface="+mn-cs"/>
        </a:defRPr>
      </a:lvl6pPr>
      <a:lvl7pPr marL="10944894" algn="l" defTabSz="3648297" rtl="0" eaLnBrk="1" latinLnBrk="0" hangingPunct="1">
        <a:defRPr sz="7182" kern="1200">
          <a:solidFill>
            <a:schemeClr val="tx1"/>
          </a:solidFill>
          <a:latin typeface="+mn-lt"/>
          <a:ea typeface="+mn-ea"/>
          <a:cs typeface="+mn-cs"/>
        </a:defRPr>
      </a:lvl7pPr>
      <a:lvl8pPr marL="12769043" algn="l" defTabSz="3648297" rtl="0" eaLnBrk="1" latinLnBrk="0" hangingPunct="1">
        <a:defRPr sz="7182" kern="1200">
          <a:solidFill>
            <a:schemeClr val="tx1"/>
          </a:solidFill>
          <a:latin typeface="+mn-lt"/>
          <a:ea typeface="+mn-ea"/>
          <a:cs typeface="+mn-cs"/>
        </a:defRPr>
      </a:lvl8pPr>
      <a:lvl9pPr marL="14593191" algn="l" defTabSz="3648297" rtl="0" eaLnBrk="1" latinLnBrk="0" hangingPunct="1">
        <a:defRPr sz="71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federaciondecafeteros.org/"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323CDD2-1D13-461F-884C-688DE39F248D}"/>
              </a:ext>
            </a:extLst>
          </p:cNvPr>
          <p:cNvSpPr txBox="1"/>
          <p:nvPr/>
        </p:nvSpPr>
        <p:spPr>
          <a:xfrm>
            <a:off x="790071" y="354318"/>
            <a:ext cx="38164168" cy="4016869"/>
          </a:xfrm>
          <a:prstGeom prst="rect">
            <a:avLst/>
          </a:prstGeom>
          <a:noFill/>
          <a:ln>
            <a:solidFill>
              <a:schemeClr val="accent6">
                <a:lumMod val="60000"/>
                <a:lumOff val="40000"/>
              </a:schemeClr>
            </a:solidFill>
          </a:ln>
        </p:spPr>
        <p:txBody>
          <a:bodyPr wrap="square" rtlCol="0">
            <a:spAutoFit/>
          </a:bodyPr>
          <a:lstStyle/>
          <a:p>
            <a:pPr algn="ctr"/>
            <a:endParaRPr lang="es-CO" sz="8501" dirty="0"/>
          </a:p>
          <a:p>
            <a:pPr algn="ctr"/>
            <a:endParaRPr lang="es-CO" sz="8501" dirty="0"/>
          </a:p>
          <a:p>
            <a:pPr algn="ctr"/>
            <a:endParaRPr lang="es-CO" sz="8501" dirty="0"/>
          </a:p>
        </p:txBody>
      </p:sp>
      <p:pic>
        <p:nvPicPr>
          <p:cNvPr id="3" name="Imagen 2">
            <a:extLst>
              <a:ext uri="{FF2B5EF4-FFF2-40B4-BE49-F238E27FC236}">
                <a16:creationId xmlns:a16="http://schemas.microsoft.com/office/drawing/2014/main" id="{F49487D2-135C-4E32-9F78-817145035D25}"/>
              </a:ext>
            </a:extLst>
          </p:cNvPr>
          <p:cNvPicPr>
            <a:picLocks noChangeAspect="1"/>
          </p:cNvPicPr>
          <p:nvPr/>
        </p:nvPicPr>
        <p:blipFill rotWithShape="1">
          <a:blip r:embed="rId2"/>
          <a:srcRect t="11553" r="4929" b="11714"/>
          <a:stretch/>
        </p:blipFill>
        <p:spPr>
          <a:xfrm>
            <a:off x="1366989" y="722495"/>
            <a:ext cx="8430680" cy="3300246"/>
          </a:xfrm>
          <a:prstGeom prst="rect">
            <a:avLst/>
          </a:prstGeom>
        </p:spPr>
      </p:pic>
      <p:sp>
        <p:nvSpPr>
          <p:cNvPr id="4" name="Título 1">
            <a:extLst>
              <a:ext uri="{FF2B5EF4-FFF2-40B4-BE49-F238E27FC236}">
                <a16:creationId xmlns:a16="http://schemas.microsoft.com/office/drawing/2014/main" id="{2C9343F4-8EB6-4AE9-8502-20296126A1E8}"/>
              </a:ext>
            </a:extLst>
          </p:cNvPr>
          <p:cNvSpPr txBox="1">
            <a:spLocks/>
          </p:cNvSpPr>
          <p:nvPr/>
        </p:nvSpPr>
        <p:spPr>
          <a:xfrm>
            <a:off x="790074" y="4739364"/>
            <a:ext cx="12240000" cy="4758597"/>
          </a:xfrm>
          <a:prstGeom prst="rect">
            <a:avLst/>
          </a:prstGeom>
          <a:ln>
            <a:solidFill>
              <a:srgbClr val="C00000"/>
            </a:solidFill>
          </a:ln>
        </p:spPr>
        <p:txBody>
          <a:bodyPr/>
          <a:lstStyle>
            <a:lvl1pPr algn="l" defTabSz="3648297" rtl="0" eaLnBrk="1" latinLnBrk="0" hangingPunct="1">
              <a:lnSpc>
                <a:spcPct val="90000"/>
              </a:lnSpc>
              <a:spcBef>
                <a:spcPct val="0"/>
              </a:spcBef>
              <a:buNone/>
              <a:defRPr sz="17555" kern="1200">
                <a:solidFill>
                  <a:schemeClr val="tx1"/>
                </a:solidFill>
                <a:latin typeface="+mj-lt"/>
                <a:ea typeface="+mj-ea"/>
                <a:cs typeface="+mj-cs"/>
              </a:defRPr>
            </a:lvl1pPr>
          </a:lstStyle>
          <a:p>
            <a:endParaRPr lang="es-CO" sz="6000" b="1" dirty="0"/>
          </a:p>
          <a:p>
            <a:endParaRPr lang="es-CO" sz="6000" b="1" dirty="0"/>
          </a:p>
          <a:p>
            <a:r>
              <a:rPr lang="es-CO" sz="4000" dirty="0"/>
              <a:t>Brindar una herramienta para la automatización de la selección y clasificación del café de exportación, dado que estos procesos son manuales a excepción de la etapa de filtro por malla del café.  </a:t>
            </a:r>
            <a:endParaRPr lang="es-CO" sz="4000" b="1" dirty="0"/>
          </a:p>
        </p:txBody>
      </p:sp>
      <p:sp>
        <p:nvSpPr>
          <p:cNvPr id="7" name="Título 1">
            <a:extLst>
              <a:ext uri="{FF2B5EF4-FFF2-40B4-BE49-F238E27FC236}">
                <a16:creationId xmlns:a16="http://schemas.microsoft.com/office/drawing/2014/main" id="{8A05422D-8576-4EFA-BA18-A32913F33347}"/>
              </a:ext>
            </a:extLst>
          </p:cNvPr>
          <p:cNvSpPr txBox="1">
            <a:spLocks/>
          </p:cNvSpPr>
          <p:nvPr/>
        </p:nvSpPr>
        <p:spPr>
          <a:xfrm>
            <a:off x="13680095" y="4739363"/>
            <a:ext cx="12240000" cy="9619733"/>
          </a:xfrm>
          <a:prstGeom prst="rect">
            <a:avLst/>
          </a:prstGeom>
          <a:ln>
            <a:solidFill>
              <a:srgbClr val="C00000"/>
            </a:solidFill>
          </a:ln>
        </p:spPr>
        <p:txBody>
          <a:bodyPr/>
          <a:lstStyle>
            <a:lvl1pPr algn="l" defTabSz="3648297" rtl="0" eaLnBrk="1" latinLnBrk="0" hangingPunct="1">
              <a:lnSpc>
                <a:spcPct val="90000"/>
              </a:lnSpc>
              <a:spcBef>
                <a:spcPct val="0"/>
              </a:spcBef>
              <a:buNone/>
              <a:defRPr sz="17555" kern="1200">
                <a:solidFill>
                  <a:schemeClr val="tx1"/>
                </a:solidFill>
                <a:latin typeface="+mj-lt"/>
                <a:ea typeface="+mj-ea"/>
                <a:cs typeface="+mj-cs"/>
              </a:defRPr>
            </a:lvl1pPr>
          </a:lstStyle>
          <a:p>
            <a:endParaRPr lang="es-CO" sz="6000" dirty="0"/>
          </a:p>
          <a:p>
            <a:endParaRPr lang="es-CO" sz="6000" dirty="0"/>
          </a:p>
          <a:p>
            <a:pPr algn="just"/>
            <a:r>
              <a:rPr lang="es-CO" sz="4000" dirty="0"/>
              <a:t>El comité nacional de cafeteros mediante la resolución 5 de 2002 dicta las medidas que se deben cumplir para la exportación del café entre las cuales se encuentran:</a:t>
            </a:r>
          </a:p>
          <a:p>
            <a:pPr marL="571500" indent="-571500">
              <a:buFont typeface="Arial" panose="020B0604020202020204" pitchFamily="34" charset="0"/>
              <a:buChar char="•"/>
            </a:pPr>
            <a:r>
              <a:rPr lang="es-CO" sz="4000" dirty="0"/>
              <a:t>50% de los granos deben pasar por la malla 15.</a:t>
            </a:r>
          </a:p>
          <a:p>
            <a:pPr marL="571500" indent="-571500">
              <a:buFont typeface="Arial" panose="020B0604020202020204" pitchFamily="34" charset="0"/>
              <a:buChar char="•"/>
            </a:pPr>
            <a:r>
              <a:rPr lang="es-CO" sz="4000" dirty="0"/>
              <a:t>Humedad menor al 12%</a:t>
            </a:r>
          </a:p>
          <a:p>
            <a:pPr marL="571500" indent="-571500">
              <a:buFont typeface="Arial" panose="020B0604020202020204" pitchFamily="34" charset="0"/>
              <a:buChar char="•"/>
            </a:pPr>
            <a:r>
              <a:rPr lang="es-CO" sz="4000" dirty="0"/>
              <a:t>Máximo 72 granos defectuosos por cada 500 granos.</a:t>
            </a:r>
          </a:p>
          <a:p>
            <a:pPr marL="571500" indent="-571500">
              <a:buFont typeface="Arial" panose="020B0604020202020204" pitchFamily="34" charset="0"/>
              <a:buChar char="•"/>
            </a:pPr>
            <a:r>
              <a:rPr lang="es-CO" sz="4000" dirty="0"/>
              <a:t>Hasta 10 gramos adicionales por granos brocados.</a:t>
            </a:r>
          </a:p>
          <a:p>
            <a:pPr marL="571500" indent="-571500">
              <a:buFont typeface="Arial" panose="020B0604020202020204" pitchFamily="34" charset="0"/>
              <a:buChar char="•"/>
            </a:pPr>
            <a:r>
              <a:rPr lang="es-CO" sz="4000" dirty="0"/>
              <a:t>Los granos de café deben estar libres de insectos.</a:t>
            </a:r>
          </a:p>
          <a:p>
            <a:pPr marL="571500" indent="-571500">
              <a:buFont typeface="Arial" panose="020B0604020202020204" pitchFamily="34" charset="0"/>
              <a:buChar char="•"/>
            </a:pPr>
            <a:r>
              <a:rPr lang="es-CO" sz="4000" dirty="0"/>
              <a:t>Pasar la prueba de olor y color.</a:t>
            </a:r>
          </a:p>
          <a:p>
            <a:endParaRPr lang="es-CO" sz="4000" dirty="0"/>
          </a:p>
          <a:p>
            <a:endParaRPr lang="es-CO" sz="4000" dirty="0"/>
          </a:p>
        </p:txBody>
      </p:sp>
      <p:sp>
        <p:nvSpPr>
          <p:cNvPr id="8" name="Título 1">
            <a:extLst>
              <a:ext uri="{FF2B5EF4-FFF2-40B4-BE49-F238E27FC236}">
                <a16:creationId xmlns:a16="http://schemas.microsoft.com/office/drawing/2014/main" id="{FB6EE2D1-0B51-48E3-9A5E-5C2219C023AD}"/>
              </a:ext>
            </a:extLst>
          </p:cNvPr>
          <p:cNvSpPr txBox="1">
            <a:spLocks/>
          </p:cNvSpPr>
          <p:nvPr/>
        </p:nvSpPr>
        <p:spPr>
          <a:xfrm>
            <a:off x="26570116" y="4739364"/>
            <a:ext cx="12240000" cy="4660838"/>
          </a:xfrm>
          <a:prstGeom prst="rect">
            <a:avLst/>
          </a:prstGeom>
          <a:ln>
            <a:solidFill>
              <a:srgbClr val="C00000"/>
            </a:solidFill>
          </a:ln>
        </p:spPr>
        <p:txBody>
          <a:bodyPr/>
          <a:lstStyle>
            <a:lvl1pPr algn="l" defTabSz="3648297" rtl="0" eaLnBrk="1" latinLnBrk="0" hangingPunct="1">
              <a:lnSpc>
                <a:spcPct val="90000"/>
              </a:lnSpc>
              <a:spcBef>
                <a:spcPct val="0"/>
              </a:spcBef>
              <a:buNone/>
              <a:defRPr sz="17555" kern="1200">
                <a:solidFill>
                  <a:schemeClr val="tx1"/>
                </a:solidFill>
                <a:latin typeface="+mj-lt"/>
                <a:ea typeface="+mj-ea"/>
                <a:cs typeface="+mj-cs"/>
              </a:defRPr>
            </a:lvl1pPr>
          </a:lstStyle>
          <a:p>
            <a:endParaRPr lang="es-CO" sz="6000" dirty="0"/>
          </a:p>
          <a:p>
            <a:endParaRPr lang="es-CO" sz="6000" dirty="0"/>
          </a:p>
          <a:p>
            <a:pPr marL="857250" indent="-857250" algn="just">
              <a:buFont typeface="Arial" panose="020B0604020202020204" pitchFamily="34" charset="0"/>
              <a:buChar char="•"/>
            </a:pPr>
            <a:r>
              <a:rPr lang="es-CO" sz="4000" dirty="0"/>
              <a:t>Desarrollar un prototipo capaz de clasificar los granos del café. </a:t>
            </a:r>
          </a:p>
          <a:p>
            <a:pPr marL="857250" indent="-857250" algn="just">
              <a:buFont typeface="Arial" panose="020B0604020202020204" pitchFamily="34" charset="0"/>
              <a:buChar char="•"/>
            </a:pPr>
            <a:r>
              <a:rPr lang="es-CO" sz="4000" dirty="0"/>
              <a:t>Reducir el porcentaje de error de error de clasificación para evitar realizar una compensación o la devolución del cargamento. </a:t>
            </a:r>
          </a:p>
        </p:txBody>
      </p:sp>
      <p:sp>
        <p:nvSpPr>
          <p:cNvPr id="9" name="Título 1">
            <a:extLst>
              <a:ext uri="{FF2B5EF4-FFF2-40B4-BE49-F238E27FC236}">
                <a16:creationId xmlns:a16="http://schemas.microsoft.com/office/drawing/2014/main" id="{B45B4B04-406C-44F6-B1BA-DB93B3F2C620}"/>
              </a:ext>
            </a:extLst>
          </p:cNvPr>
          <p:cNvSpPr txBox="1">
            <a:spLocks/>
          </p:cNvSpPr>
          <p:nvPr/>
        </p:nvSpPr>
        <p:spPr>
          <a:xfrm>
            <a:off x="790074" y="10026032"/>
            <a:ext cx="12240000" cy="13961403"/>
          </a:xfrm>
          <a:prstGeom prst="rect">
            <a:avLst/>
          </a:prstGeom>
          <a:ln>
            <a:solidFill>
              <a:srgbClr val="0070C0"/>
            </a:solidFill>
          </a:ln>
        </p:spPr>
        <p:txBody>
          <a:bodyPr/>
          <a:lstStyle>
            <a:lvl1pPr algn="l" defTabSz="3648297" rtl="0" eaLnBrk="1" latinLnBrk="0" hangingPunct="1">
              <a:lnSpc>
                <a:spcPct val="90000"/>
              </a:lnSpc>
              <a:spcBef>
                <a:spcPct val="0"/>
              </a:spcBef>
              <a:buNone/>
              <a:defRPr sz="17555" kern="1200">
                <a:solidFill>
                  <a:schemeClr val="tx1"/>
                </a:solidFill>
                <a:latin typeface="+mj-lt"/>
                <a:ea typeface="+mj-ea"/>
                <a:cs typeface="+mj-cs"/>
              </a:defRPr>
            </a:lvl1pPr>
          </a:lstStyle>
          <a:p>
            <a:endParaRPr lang="es-CO" sz="6000" dirty="0"/>
          </a:p>
          <a:p>
            <a:endParaRPr lang="es-CO" sz="6000" dirty="0"/>
          </a:p>
          <a:p>
            <a:endParaRPr lang="es-CO" sz="4000" dirty="0"/>
          </a:p>
          <a:p>
            <a:pPr marL="571500" indent="-571500">
              <a:buFont typeface="Arial" panose="020B0604020202020204" pitchFamily="34" charset="0"/>
              <a:buChar char="•"/>
            </a:pPr>
            <a:r>
              <a:rPr lang="es-CO" sz="4000" dirty="0"/>
              <a:t>Arrugado                       </a:t>
            </a:r>
            <a:r>
              <a:rPr lang="es-CO" sz="3200" dirty="0"/>
              <a:t>Desarrollo pobre del cafeto por sequía.</a:t>
            </a:r>
          </a:p>
          <a:p>
            <a:pPr marL="571500" indent="-571500">
              <a:buFont typeface="Arial" panose="020B0604020202020204" pitchFamily="34" charset="0"/>
              <a:buChar char="•"/>
            </a:pPr>
            <a:endParaRPr lang="es-CO" sz="4000" dirty="0"/>
          </a:p>
          <a:p>
            <a:endParaRPr lang="es-CO" sz="4000" dirty="0"/>
          </a:p>
          <a:p>
            <a:pPr marL="571500" indent="-571500">
              <a:buFont typeface="Arial" panose="020B0604020202020204" pitchFamily="34" charset="0"/>
              <a:buChar char="•"/>
            </a:pPr>
            <a:r>
              <a:rPr lang="es-CO" sz="4000" dirty="0"/>
              <a:t>Brocado</a:t>
            </a:r>
            <a:r>
              <a:rPr lang="es-CO" sz="4800" dirty="0"/>
              <a:t>                     </a:t>
            </a:r>
            <a:r>
              <a:rPr lang="es-CO" sz="3200" dirty="0"/>
              <a:t>Grano con pequeños orificios.</a:t>
            </a:r>
          </a:p>
          <a:p>
            <a:pPr marL="571500" indent="-571500">
              <a:buFont typeface="Arial" panose="020B0604020202020204" pitchFamily="34" charset="0"/>
              <a:buChar char="•"/>
            </a:pPr>
            <a:endParaRPr lang="es-CO" sz="4000" dirty="0"/>
          </a:p>
          <a:p>
            <a:pPr marL="571500" indent="-571500">
              <a:buFont typeface="Arial" panose="020B0604020202020204" pitchFamily="34" charset="0"/>
              <a:buChar char="•"/>
            </a:pPr>
            <a:endParaRPr lang="es-CO" sz="4000" dirty="0"/>
          </a:p>
          <a:p>
            <a:pPr marL="571500" indent="-571500">
              <a:buFont typeface="Arial" panose="020B0604020202020204" pitchFamily="34" charset="0"/>
              <a:buChar char="•"/>
            </a:pPr>
            <a:r>
              <a:rPr lang="es-CO" sz="4000" dirty="0"/>
              <a:t>Decolorado                    </a:t>
            </a:r>
            <a:r>
              <a:rPr lang="es-CO" sz="3200" dirty="0"/>
              <a:t>Grano con alteraciones en su color.</a:t>
            </a:r>
          </a:p>
          <a:p>
            <a:pPr marL="571500" indent="-571500">
              <a:buFont typeface="Arial" panose="020B0604020202020204" pitchFamily="34" charset="0"/>
              <a:buChar char="•"/>
            </a:pPr>
            <a:endParaRPr lang="es-CO" sz="4000" dirty="0"/>
          </a:p>
          <a:p>
            <a:pPr marL="571500" indent="-571500">
              <a:buFont typeface="Arial" panose="020B0604020202020204" pitchFamily="34" charset="0"/>
              <a:buChar char="•"/>
            </a:pPr>
            <a:endParaRPr lang="es-CO" sz="4000" dirty="0"/>
          </a:p>
          <a:p>
            <a:pPr marL="571500" indent="-571500">
              <a:buFont typeface="Arial" panose="020B0604020202020204" pitchFamily="34" charset="0"/>
              <a:buChar char="•"/>
            </a:pPr>
            <a:r>
              <a:rPr lang="es-CO" sz="4000" dirty="0"/>
              <a:t>Inmaduro                       </a:t>
            </a:r>
            <a:r>
              <a:rPr lang="es-CO" sz="3200" dirty="0"/>
              <a:t>Grano de color verdoso o gris claro</a:t>
            </a:r>
            <a:r>
              <a:rPr lang="es-CO" sz="4000" dirty="0"/>
              <a:t>.</a:t>
            </a:r>
          </a:p>
          <a:p>
            <a:pPr marL="571500" indent="-571500">
              <a:buFont typeface="Arial" panose="020B0604020202020204" pitchFamily="34" charset="0"/>
              <a:buChar char="•"/>
            </a:pPr>
            <a:endParaRPr lang="es-CO" sz="4000" dirty="0"/>
          </a:p>
          <a:p>
            <a:pPr marL="571500" indent="-571500">
              <a:buFont typeface="Arial" panose="020B0604020202020204" pitchFamily="34" charset="0"/>
              <a:buChar char="•"/>
            </a:pPr>
            <a:endParaRPr lang="es-CO" sz="4000" dirty="0"/>
          </a:p>
          <a:p>
            <a:pPr marL="571500" indent="-571500">
              <a:buFont typeface="Arial" panose="020B0604020202020204" pitchFamily="34" charset="0"/>
              <a:buChar char="•"/>
            </a:pPr>
            <a:r>
              <a:rPr lang="es-CO" sz="4000" dirty="0"/>
              <a:t>Mordido                         </a:t>
            </a:r>
            <a:r>
              <a:rPr lang="es-CO" sz="3200" dirty="0"/>
              <a:t>Grano con una herida o cortada.</a:t>
            </a:r>
          </a:p>
          <a:p>
            <a:pPr marL="571500" indent="-571500">
              <a:buFont typeface="Arial" panose="020B0604020202020204" pitchFamily="34" charset="0"/>
              <a:buChar char="•"/>
            </a:pPr>
            <a:endParaRPr lang="es-CO" sz="4000" dirty="0"/>
          </a:p>
          <a:p>
            <a:pPr marL="571500" indent="-571500">
              <a:buFont typeface="Arial" panose="020B0604020202020204" pitchFamily="34" charset="0"/>
              <a:buChar char="•"/>
            </a:pPr>
            <a:endParaRPr lang="es-CO" sz="4000" dirty="0"/>
          </a:p>
          <a:p>
            <a:pPr marL="571500" indent="-571500">
              <a:buFont typeface="Arial" panose="020B0604020202020204" pitchFamily="34" charset="0"/>
              <a:buChar char="•"/>
            </a:pPr>
            <a:r>
              <a:rPr lang="es-CO" sz="4000" dirty="0"/>
              <a:t>Negro                              </a:t>
            </a:r>
            <a:r>
              <a:rPr lang="es-CO" sz="3200" dirty="0"/>
              <a:t>Grano con coloración del pardo al negro.</a:t>
            </a:r>
          </a:p>
          <a:p>
            <a:pPr marL="571500" indent="-571500">
              <a:buFont typeface="Arial" panose="020B0604020202020204" pitchFamily="34" charset="0"/>
              <a:buChar char="•"/>
            </a:pPr>
            <a:endParaRPr lang="es-CO" sz="4000" dirty="0"/>
          </a:p>
          <a:p>
            <a:pPr marL="571500" indent="-571500">
              <a:buFont typeface="Arial" panose="020B0604020202020204" pitchFamily="34" charset="0"/>
              <a:buChar char="•"/>
            </a:pPr>
            <a:endParaRPr lang="es-CO" sz="4000" dirty="0"/>
          </a:p>
          <a:p>
            <a:pPr marL="571500" indent="-571500">
              <a:buFont typeface="Arial" panose="020B0604020202020204" pitchFamily="34" charset="0"/>
              <a:buChar char="•"/>
            </a:pPr>
            <a:r>
              <a:rPr lang="es-CO" sz="4000" dirty="0"/>
              <a:t>Vinagre                           </a:t>
            </a:r>
            <a:r>
              <a:rPr lang="es-CO" sz="3200" dirty="0"/>
              <a:t>Grano con coloración carmelita.</a:t>
            </a:r>
          </a:p>
          <a:p>
            <a:endParaRPr lang="es-CO" sz="4000" dirty="0"/>
          </a:p>
          <a:p>
            <a:pPr marL="571500" indent="-571500">
              <a:buFont typeface="Arial" panose="020B0604020202020204" pitchFamily="34" charset="0"/>
              <a:buChar char="•"/>
            </a:pPr>
            <a:endParaRPr lang="es-CO" sz="4000" dirty="0"/>
          </a:p>
        </p:txBody>
      </p:sp>
      <p:sp>
        <p:nvSpPr>
          <p:cNvPr id="10" name="Título 1">
            <a:extLst>
              <a:ext uri="{FF2B5EF4-FFF2-40B4-BE49-F238E27FC236}">
                <a16:creationId xmlns:a16="http://schemas.microsoft.com/office/drawing/2014/main" id="{E42835C4-CA3F-4767-B461-E03E0067152F}"/>
              </a:ext>
            </a:extLst>
          </p:cNvPr>
          <p:cNvSpPr txBox="1">
            <a:spLocks/>
          </p:cNvSpPr>
          <p:nvPr/>
        </p:nvSpPr>
        <p:spPr>
          <a:xfrm>
            <a:off x="13680095" y="19325631"/>
            <a:ext cx="12240000" cy="4661804"/>
          </a:xfrm>
          <a:prstGeom prst="rect">
            <a:avLst/>
          </a:prstGeom>
          <a:ln>
            <a:solidFill>
              <a:srgbClr val="0070C0"/>
            </a:solidFill>
          </a:ln>
        </p:spPr>
        <p:txBody>
          <a:bodyPr/>
          <a:lstStyle>
            <a:lvl1pPr algn="l" defTabSz="3648297" rtl="0" eaLnBrk="1" latinLnBrk="0" hangingPunct="1">
              <a:lnSpc>
                <a:spcPct val="90000"/>
              </a:lnSpc>
              <a:spcBef>
                <a:spcPct val="0"/>
              </a:spcBef>
              <a:buNone/>
              <a:defRPr sz="17555" kern="1200">
                <a:solidFill>
                  <a:schemeClr val="tx1"/>
                </a:solidFill>
                <a:latin typeface="+mj-lt"/>
                <a:ea typeface="+mj-ea"/>
                <a:cs typeface="+mj-cs"/>
              </a:defRPr>
            </a:lvl1pPr>
          </a:lstStyle>
          <a:p>
            <a:endParaRPr lang="es-CO" sz="6000" dirty="0"/>
          </a:p>
          <a:p>
            <a:endParaRPr lang="es-CO" sz="4000" dirty="0"/>
          </a:p>
          <a:p>
            <a:pPr algn="just"/>
            <a:r>
              <a:rPr lang="es-CO" sz="4000" dirty="0"/>
              <a:t>Se realizo el ajuste de dos modelos, el primero un modelo por regresión logística y el segundo un modelo de redes neuronales convolucionales CNN.</a:t>
            </a:r>
          </a:p>
          <a:p>
            <a:pPr algn="just"/>
            <a:r>
              <a:rPr lang="es-CO" sz="4000" dirty="0"/>
              <a:t>Se utilizaron las métricas de ACC, la matriz de confusión y el tiempo de ajuste para la respectiva comparación.</a:t>
            </a:r>
          </a:p>
          <a:p>
            <a:endParaRPr lang="es-CO" sz="4000" dirty="0"/>
          </a:p>
          <a:p>
            <a:endParaRPr lang="es-CO" sz="4000" dirty="0"/>
          </a:p>
          <a:p>
            <a:endParaRPr lang="es-CO" sz="4000" dirty="0"/>
          </a:p>
          <a:p>
            <a:endParaRPr lang="es-CO" sz="4000" dirty="0"/>
          </a:p>
          <a:p>
            <a:endParaRPr lang="es-CO" sz="4000" dirty="0"/>
          </a:p>
        </p:txBody>
      </p:sp>
      <p:sp>
        <p:nvSpPr>
          <p:cNvPr id="11" name="Título 1">
            <a:extLst>
              <a:ext uri="{FF2B5EF4-FFF2-40B4-BE49-F238E27FC236}">
                <a16:creationId xmlns:a16="http://schemas.microsoft.com/office/drawing/2014/main" id="{45E2638F-47CC-4227-A6A7-5324C2454C7F}"/>
              </a:ext>
            </a:extLst>
          </p:cNvPr>
          <p:cNvSpPr txBox="1">
            <a:spLocks/>
          </p:cNvSpPr>
          <p:nvPr/>
        </p:nvSpPr>
        <p:spPr>
          <a:xfrm>
            <a:off x="26570116" y="9928273"/>
            <a:ext cx="12240000" cy="14059162"/>
          </a:xfrm>
          <a:prstGeom prst="rect">
            <a:avLst/>
          </a:prstGeom>
          <a:ln>
            <a:solidFill>
              <a:srgbClr val="0070C0"/>
            </a:solidFill>
          </a:ln>
        </p:spPr>
        <p:txBody>
          <a:bodyPr/>
          <a:lstStyle>
            <a:lvl1pPr algn="l" defTabSz="3648297" rtl="0" eaLnBrk="1" latinLnBrk="0" hangingPunct="1">
              <a:lnSpc>
                <a:spcPct val="90000"/>
              </a:lnSpc>
              <a:spcBef>
                <a:spcPct val="0"/>
              </a:spcBef>
              <a:buNone/>
              <a:defRPr sz="17555" kern="1200">
                <a:solidFill>
                  <a:schemeClr val="tx1"/>
                </a:solidFill>
                <a:latin typeface="+mj-lt"/>
                <a:ea typeface="+mj-ea"/>
                <a:cs typeface="+mj-cs"/>
              </a:defRPr>
            </a:lvl1pPr>
          </a:lstStyle>
          <a:p>
            <a:endParaRPr lang="es-CO" sz="6000" dirty="0"/>
          </a:p>
          <a:p>
            <a:endParaRPr lang="es-CO" sz="6000" dirty="0"/>
          </a:p>
          <a:p>
            <a:r>
              <a:rPr lang="es-CO" sz="4000" dirty="0"/>
              <a:t>Métricas y la tabla de confusión:</a:t>
            </a:r>
          </a:p>
          <a:p>
            <a:endParaRPr lang="es-CO" sz="4000" dirty="0"/>
          </a:p>
          <a:p>
            <a:endParaRPr lang="es-CO" sz="4000" dirty="0"/>
          </a:p>
          <a:p>
            <a:endParaRPr lang="es-CO" sz="4000" dirty="0"/>
          </a:p>
          <a:p>
            <a:endParaRPr lang="es-CO" sz="4000" dirty="0"/>
          </a:p>
          <a:p>
            <a:endParaRPr lang="es-CO" sz="4000" dirty="0"/>
          </a:p>
          <a:p>
            <a:endParaRPr lang="es-CO" sz="4000" dirty="0"/>
          </a:p>
          <a:p>
            <a:endParaRPr lang="es-CO" sz="4000" dirty="0"/>
          </a:p>
          <a:p>
            <a:endParaRPr lang="es-CO" sz="4000" dirty="0"/>
          </a:p>
          <a:p>
            <a:endParaRPr lang="es-CO" sz="4000" dirty="0"/>
          </a:p>
          <a:p>
            <a:endParaRPr lang="es-CO" sz="4000" dirty="0"/>
          </a:p>
          <a:p>
            <a:endParaRPr lang="es-CO" sz="4000" dirty="0"/>
          </a:p>
          <a:p>
            <a:endParaRPr lang="es-CO" sz="4000" dirty="0"/>
          </a:p>
          <a:p>
            <a:endParaRPr lang="es-CO" sz="4000" dirty="0"/>
          </a:p>
          <a:p>
            <a:endParaRPr lang="es-CO" sz="4000" dirty="0"/>
          </a:p>
          <a:p>
            <a:endParaRPr lang="es-CO" sz="4000" dirty="0"/>
          </a:p>
          <a:p>
            <a:endParaRPr lang="es-CO" sz="4000" dirty="0"/>
          </a:p>
          <a:p>
            <a:pPr algn="just"/>
            <a:r>
              <a:rPr lang="es-CO" sz="4000" dirty="0"/>
              <a:t>Al contar únicamente con 1114 imágenes no es conveniente usar un CNN ya que se podría sobre ajustar fácilmente, se elige el modelo de LR ya que el tiempo de ajuste es mucho menor y las métricas son superiores a la CNN y el RF.</a:t>
            </a:r>
          </a:p>
        </p:txBody>
      </p:sp>
      <p:sp>
        <p:nvSpPr>
          <p:cNvPr id="12" name="Título 1">
            <a:extLst>
              <a:ext uri="{FF2B5EF4-FFF2-40B4-BE49-F238E27FC236}">
                <a16:creationId xmlns:a16="http://schemas.microsoft.com/office/drawing/2014/main" id="{12259E24-480A-4405-B3F6-91BE1B68152A}"/>
              </a:ext>
            </a:extLst>
          </p:cNvPr>
          <p:cNvSpPr txBox="1">
            <a:spLocks/>
          </p:cNvSpPr>
          <p:nvPr/>
        </p:nvSpPr>
        <p:spPr>
          <a:xfrm>
            <a:off x="790074" y="24515506"/>
            <a:ext cx="29824397" cy="2163459"/>
          </a:xfrm>
          <a:prstGeom prst="rect">
            <a:avLst/>
          </a:prstGeom>
          <a:ln>
            <a:solidFill>
              <a:srgbClr val="00B050"/>
            </a:solidFill>
          </a:ln>
        </p:spPr>
        <p:txBody>
          <a:bodyPr/>
          <a:lstStyle>
            <a:lvl1pPr algn="l" defTabSz="3648297" rtl="0" eaLnBrk="1" latinLnBrk="0" hangingPunct="1">
              <a:lnSpc>
                <a:spcPct val="90000"/>
              </a:lnSpc>
              <a:spcBef>
                <a:spcPct val="0"/>
              </a:spcBef>
              <a:buNone/>
              <a:defRPr sz="17555" kern="1200">
                <a:solidFill>
                  <a:schemeClr val="tx1"/>
                </a:solidFill>
                <a:latin typeface="+mj-lt"/>
                <a:ea typeface="+mj-ea"/>
                <a:cs typeface="+mj-cs"/>
              </a:defRPr>
            </a:lvl1pPr>
          </a:lstStyle>
          <a:p>
            <a:endParaRPr lang="es-CO" sz="4000" dirty="0"/>
          </a:p>
          <a:p>
            <a:endParaRPr lang="es-CO" sz="4000" dirty="0"/>
          </a:p>
          <a:p>
            <a:endParaRPr lang="es-CO" sz="2000" dirty="0"/>
          </a:p>
          <a:p>
            <a:r>
              <a:rPr lang="es-CO" sz="2000" dirty="0" err="1"/>
              <a:t>Cafedecolombia</a:t>
            </a:r>
            <a:r>
              <a:rPr lang="es-CO" sz="2000" dirty="0"/>
              <a:t>. Defectos de Café Verde. Recuperado de: </a:t>
            </a:r>
            <a:r>
              <a:rPr lang="es-CO" sz="2000" dirty="0">
                <a:hlinkClick r:id="rId3"/>
              </a:rPr>
              <a:t>https://federaciondecafeteros.org</a:t>
            </a:r>
            <a:endParaRPr lang="es-CO" sz="2000" dirty="0"/>
          </a:p>
          <a:p>
            <a:r>
              <a:rPr lang="es-CO" sz="2000" dirty="0"/>
              <a:t>Sandoval, Z., (2005). Caracterización y clasificación de café cereza usando visión artificial (Tesis de maestría). Facultad de ingeniería y arquitectura, Universidad Nacional de Colombia. Manizales. Colombia. </a:t>
            </a:r>
          </a:p>
          <a:p>
            <a:r>
              <a:rPr lang="es-CO" sz="4000" dirty="0"/>
              <a:t> </a:t>
            </a:r>
            <a:endParaRPr lang="es-CO" sz="4000" b="1" dirty="0"/>
          </a:p>
        </p:txBody>
      </p:sp>
      <p:sp>
        <p:nvSpPr>
          <p:cNvPr id="14" name="CuadroTexto 13">
            <a:extLst>
              <a:ext uri="{FF2B5EF4-FFF2-40B4-BE49-F238E27FC236}">
                <a16:creationId xmlns:a16="http://schemas.microsoft.com/office/drawing/2014/main" id="{A4C1067D-72C4-4FBC-85EF-B4C9B832AD11}"/>
              </a:ext>
            </a:extLst>
          </p:cNvPr>
          <p:cNvSpPr txBox="1"/>
          <p:nvPr/>
        </p:nvSpPr>
        <p:spPr>
          <a:xfrm>
            <a:off x="790071" y="4771855"/>
            <a:ext cx="5719011" cy="1323439"/>
          </a:xfrm>
          <a:prstGeom prst="rect">
            <a:avLst/>
          </a:prstGeom>
          <a:solidFill>
            <a:srgbClr val="C00000"/>
          </a:solidFill>
          <a:ln>
            <a:solidFill>
              <a:schemeClr val="tx1"/>
            </a:solidFill>
          </a:ln>
        </p:spPr>
        <p:txBody>
          <a:bodyPr wrap="square" rtlCol="0">
            <a:spAutoFit/>
          </a:bodyPr>
          <a:lstStyle/>
          <a:p>
            <a:r>
              <a:rPr lang="es-CO" sz="8000" dirty="0">
                <a:solidFill>
                  <a:schemeClr val="bg1"/>
                </a:solidFill>
              </a:rPr>
              <a:t>Motivación</a:t>
            </a:r>
          </a:p>
        </p:txBody>
      </p:sp>
      <p:sp>
        <p:nvSpPr>
          <p:cNvPr id="16" name="CuadroTexto 15">
            <a:extLst>
              <a:ext uri="{FF2B5EF4-FFF2-40B4-BE49-F238E27FC236}">
                <a16:creationId xmlns:a16="http://schemas.microsoft.com/office/drawing/2014/main" id="{D9105BDD-67CC-42FD-A1C7-1988CA1E4A97}"/>
              </a:ext>
            </a:extLst>
          </p:cNvPr>
          <p:cNvSpPr txBox="1"/>
          <p:nvPr/>
        </p:nvSpPr>
        <p:spPr>
          <a:xfrm>
            <a:off x="13680095" y="4751883"/>
            <a:ext cx="8879305" cy="1323439"/>
          </a:xfrm>
          <a:prstGeom prst="rect">
            <a:avLst/>
          </a:prstGeom>
          <a:solidFill>
            <a:srgbClr val="C00000"/>
          </a:solidFill>
          <a:ln>
            <a:solidFill>
              <a:schemeClr val="tx1"/>
            </a:solidFill>
          </a:ln>
        </p:spPr>
        <p:txBody>
          <a:bodyPr wrap="square" rtlCol="0">
            <a:spAutoFit/>
          </a:bodyPr>
          <a:lstStyle/>
          <a:p>
            <a:r>
              <a:rPr lang="es-CO" sz="8000" dirty="0">
                <a:solidFill>
                  <a:schemeClr val="bg1"/>
                </a:solidFill>
              </a:rPr>
              <a:t>Problema General</a:t>
            </a:r>
          </a:p>
        </p:txBody>
      </p:sp>
      <p:sp>
        <p:nvSpPr>
          <p:cNvPr id="17" name="CuadroTexto 16">
            <a:extLst>
              <a:ext uri="{FF2B5EF4-FFF2-40B4-BE49-F238E27FC236}">
                <a16:creationId xmlns:a16="http://schemas.microsoft.com/office/drawing/2014/main" id="{F938A003-4E8C-4FFB-838C-A592798BC817}"/>
              </a:ext>
            </a:extLst>
          </p:cNvPr>
          <p:cNvSpPr txBox="1"/>
          <p:nvPr/>
        </p:nvSpPr>
        <p:spPr>
          <a:xfrm>
            <a:off x="26570116" y="4751883"/>
            <a:ext cx="8879305" cy="1323439"/>
          </a:xfrm>
          <a:prstGeom prst="rect">
            <a:avLst/>
          </a:prstGeom>
          <a:solidFill>
            <a:srgbClr val="C00000"/>
          </a:solidFill>
          <a:ln>
            <a:solidFill>
              <a:schemeClr val="tx1"/>
            </a:solidFill>
          </a:ln>
        </p:spPr>
        <p:txBody>
          <a:bodyPr wrap="square" rtlCol="0">
            <a:spAutoFit/>
          </a:bodyPr>
          <a:lstStyle/>
          <a:p>
            <a:r>
              <a:rPr lang="es-CO" sz="8000" dirty="0">
                <a:solidFill>
                  <a:schemeClr val="bg1"/>
                </a:solidFill>
              </a:rPr>
              <a:t>Objetivos</a:t>
            </a:r>
          </a:p>
        </p:txBody>
      </p:sp>
      <p:sp>
        <p:nvSpPr>
          <p:cNvPr id="20" name="CuadroTexto 19">
            <a:extLst>
              <a:ext uri="{FF2B5EF4-FFF2-40B4-BE49-F238E27FC236}">
                <a16:creationId xmlns:a16="http://schemas.microsoft.com/office/drawing/2014/main" id="{E3EEE5A4-96B9-4A73-8832-65F0DC807AB9}"/>
              </a:ext>
            </a:extLst>
          </p:cNvPr>
          <p:cNvSpPr txBox="1"/>
          <p:nvPr/>
        </p:nvSpPr>
        <p:spPr>
          <a:xfrm>
            <a:off x="13680094" y="19339116"/>
            <a:ext cx="7224373" cy="1323439"/>
          </a:xfrm>
          <a:prstGeom prst="rect">
            <a:avLst/>
          </a:prstGeom>
          <a:solidFill>
            <a:srgbClr val="0070C0"/>
          </a:solidFill>
          <a:ln>
            <a:solidFill>
              <a:schemeClr val="tx1"/>
            </a:solidFill>
          </a:ln>
        </p:spPr>
        <p:txBody>
          <a:bodyPr wrap="square" rtlCol="0">
            <a:spAutoFit/>
          </a:bodyPr>
          <a:lstStyle/>
          <a:p>
            <a:r>
              <a:rPr lang="es-CO" sz="8000" dirty="0">
                <a:solidFill>
                  <a:schemeClr val="bg1"/>
                </a:solidFill>
              </a:rPr>
              <a:t>Metodología</a:t>
            </a:r>
          </a:p>
        </p:txBody>
      </p:sp>
      <p:sp>
        <p:nvSpPr>
          <p:cNvPr id="21" name="CuadroTexto 20">
            <a:extLst>
              <a:ext uri="{FF2B5EF4-FFF2-40B4-BE49-F238E27FC236}">
                <a16:creationId xmlns:a16="http://schemas.microsoft.com/office/drawing/2014/main" id="{E37E070B-5C58-4312-983E-AAA285CF16B7}"/>
              </a:ext>
            </a:extLst>
          </p:cNvPr>
          <p:cNvSpPr txBox="1"/>
          <p:nvPr/>
        </p:nvSpPr>
        <p:spPr>
          <a:xfrm>
            <a:off x="26570116" y="9928273"/>
            <a:ext cx="7224373" cy="1323439"/>
          </a:xfrm>
          <a:prstGeom prst="rect">
            <a:avLst/>
          </a:prstGeom>
          <a:solidFill>
            <a:srgbClr val="0070C0"/>
          </a:solidFill>
          <a:ln>
            <a:solidFill>
              <a:schemeClr val="tx1"/>
            </a:solidFill>
          </a:ln>
        </p:spPr>
        <p:txBody>
          <a:bodyPr wrap="square" rtlCol="0">
            <a:spAutoFit/>
          </a:bodyPr>
          <a:lstStyle/>
          <a:p>
            <a:r>
              <a:rPr lang="es-CO" sz="8000" dirty="0">
                <a:solidFill>
                  <a:schemeClr val="bg1"/>
                </a:solidFill>
              </a:rPr>
              <a:t>Conclusiones</a:t>
            </a:r>
          </a:p>
        </p:txBody>
      </p:sp>
      <p:sp>
        <p:nvSpPr>
          <p:cNvPr id="22" name="CuadroTexto 21">
            <a:extLst>
              <a:ext uri="{FF2B5EF4-FFF2-40B4-BE49-F238E27FC236}">
                <a16:creationId xmlns:a16="http://schemas.microsoft.com/office/drawing/2014/main" id="{347EFACD-F265-43DE-B277-95894F6C1018}"/>
              </a:ext>
            </a:extLst>
          </p:cNvPr>
          <p:cNvSpPr txBox="1"/>
          <p:nvPr/>
        </p:nvSpPr>
        <p:spPr>
          <a:xfrm>
            <a:off x="824502" y="24514952"/>
            <a:ext cx="7224373" cy="1323439"/>
          </a:xfrm>
          <a:prstGeom prst="rect">
            <a:avLst/>
          </a:prstGeom>
          <a:solidFill>
            <a:srgbClr val="00B050"/>
          </a:solidFill>
          <a:ln>
            <a:solidFill>
              <a:schemeClr val="tx1"/>
            </a:solidFill>
          </a:ln>
        </p:spPr>
        <p:txBody>
          <a:bodyPr wrap="square" rtlCol="0">
            <a:spAutoFit/>
          </a:bodyPr>
          <a:lstStyle/>
          <a:p>
            <a:r>
              <a:rPr lang="es-CO" sz="8000" dirty="0">
                <a:solidFill>
                  <a:schemeClr val="bg1"/>
                </a:solidFill>
              </a:rPr>
              <a:t>Referencias</a:t>
            </a:r>
          </a:p>
        </p:txBody>
      </p:sp>
      <p:sp>
        <p:nvSpPr>
          <p:cNvPr id="23" name="CuadroTexto 22">
            <a:extLst>
              <a:ext uri="{FF2B5EF4-FFF2-40B4-BE49-F238E27FC236}">
                <a16:creationId xmlns:a16="http://schemas.microsoft.com/office/drawing/2014/main" id="{7D669318-D1AC-48EE-AD65-0EB426BEB53D}"/>
              </a:ext>
            </a:extLst>
          </p:cNvPr>
          <p:cNvSpPr txBox="1"/>
          <p:nvPr/>
        </p:nvSpPr>
        <p:spPr>
          <a:xfrm>
            <a:off x="790071" y="10063166"/>
            <a:ext cx="7224373" cy="1323439"/>
          </a:xfrm>
          <a:prstGeom prst="rect">
            <a:avLst/>
          </a:prstGeom>
          <a:solidFill>
            <a:srgbClr val="0070C0"/>
          </a:solidFill>
          <a:ln>
            <a:solidFill>
              <a:schemeClr val="tx1"/>
            </a:solidFill>
          </a:ln>
        </p:spPr>
        <p:txBody>
          <a:bodyPr wrap="square" rtlCol="0">
            <a:spAutoFit/>
          </a:bodyPr>
          <a:lstStyle/>
          <a:p>
            <a:r>
              <a:rPr lang="es-CO" sz="8000" dirty="0">
                <a:solidFill>
                  <a:schemeClr val="bg1"/>
                </a:solidFill>
              </a:rPr>
              <a:t>Descripción</a:t>
            </a:r>
          </a:p>
        </p:txBody>
      </p:sp>
      <p:pic>
        <p:nvPicPr>
          <p:cNvPr id="5" name="Imagen 4">
            <a:extLst>
              <a:ext uri="{FF2B5EF4-FFF2-40B4-BE49-F238E27FC236}">
                <a16:creationId xmlns:a16="http://schemas.microsoft.com/office/drawing/2014/main" id="{A72E6902-8D09-4CB0-8102-E3A9FA109BCD}"/>
              </a:ext>
            </a:extLst>
          </p:cNvPr>
          <p:cNvPicPr>
            <a:picLocks noChangeAspect="1"/>
          </p:cNvPicPr>
          <p:nvPr/>
        </p:nvPicPr>
        <p:blipFill>
          <a:blip r:embed="rId4"/>
          <a:stretch>
            <a:fillRect/>
          </a:stretch>
        </p:blipFill>
        <p:spPr>
          <a:xfrm>
            <a:off x="3760414" y="11787273"/>
            <a:ext cx="1219200" cy="1600200"/>
          </a:xfrm>
          <a:prstGeom prst="rect">
            <a:avLst/>
          </a:prstGeom>
        </p:spPr>
      </p:pic>
      <p:pic>
        <p:nvPicPr>
          <p:cNvPr id="6" name="Imagen 5">
            <a:extLst>
              <a:ext uri="{FF2B5EF4-FFF2-40B4-BE49-F238E27FC236}">
                <a16:creationId xmlns:a16="http://schemas.microsoft.com/office/drawing/2014/main" id="{75D325EA-E150-4610-B50C-7D99311AC8F3}"/>
              </a:ext>
            </a:extLst>
          </p:cNvPr>
          <p:cNvPicPr>
            <a:picLocks noChangeAspect="1"/>
          </p:cNvPicPr>
          <p:nvPr/>
        </p:nvPicPr>
        <p:blipFill>
          <a:blip r:embed="rId5"/>
          <a:stretch>
            <a:fillRect/>
          </a:stretch>
        </p:blipFill>
        <p:spPr>
          <a:xfrm>
            <a:off x="3836614" y="13580724"/>
            <a:ext cx="1143000" cy="1504950"/>
          </a:xfrm>
          <a:prstGeom prst="rect">
            <a:avLst/>
          </a:prstGeom>
        </p:spPr>
      </p:pic>
      <p:pic>
        <p:nvPicPr>
          <p:cNvPr id="25" name="Imagen 24">
            <a:extLst>
              <a:ext uri="{FF2B5EF4-FFF2-40B4-BE49-F238E27FC236}">
                <a16:creationId xmlns:a16="http://schemas.microsoft.com/office/drawing/2014/main" id="{0B0EE35E-93BD-4413-B02D-62D45C6F4633}"/>
              </a:ext>
            </a:extLst>
          </p:cNvPr>
          <p:cNvPicPr>
            <a:picLocks noChangeAspect="1"/>
          </p:cNvPicPr>
          <p:nvPr/>
        </p:nvPicPr>
        <p:blipFill>
          <a:blip r:embed="rId6"/>
          <a:stretch>
            <a:fillRect/>
          </a:stretch>
        </p:blipFill>
        <p:spPr>
          <a:xfrm>
            <a:off x="18372173" y="11597145"/>
            <a:ext cx="1783802" cy="2519228"/>
          </a:xfrm>
          <a:prstGeom prst="rect">
            <a:avLst/>
          </a:prstGeom>
        </p:spPr>
      </p:pic>
      <p:pic>
        <p:nvPicPr>
          <p:cNvPr id="26" name="Imagen 25">
            <a:extLst>
              <a:ext uri="{FF2B5EF4-FFF2-40B4-BE49-F238E27FC236}">
                <a16:creationId xmlns:a16="http://schemas.microsoft.com/office/drawing/2014/main" id="{1B627164-05F4-45AB-9299-43C1D503304C}"/>
              </a:ext>
            </a:extLst>
          </p:cNvPr>
          <p:cNvPicPr>
            <a:picLocks noChangeAspect="1"/>
          </p:cNvPicPr>
          <p:nvPr/>
        </p:nvPicPr>
        <p:blipFill>
          <a:blip r:embed="rId7"/>
          <a:stretch>
            <a:fillRect/>
          </a:stretch>
        </p:blipFill>
        <p:spPr>
          <a:xfrm>
            <a:off x="3893764" y="15278925"/>
            <a:ext cx="1085850" cy="1495425"/>
          </a:xfrm>
          <a:prstGeom prst="rect">
            <a:avLst/>
          </a:prstGeom>
        </p:spPr>
      </p:pic>
      <p:pic>
        <p:nvPicPr>
          <p:cNvPr id="27" name="Imagen 26">
            <a:extLst>
              <a:ext uri="{FF2B5EF4-FFF2-40B4-BE49-F238E27FC236}">
                <a16:creationId xmlns:a16="http://schemas.microsoft.com/office/drawing/2014/main" id="{9B676C81-A96F-4668-B5E6-EEA7E6653FB5}"/>
              </a:ext>
            </a:extLst>
          </p:cNvPr>
          <p:cNvPicPr>
            <a:picLocks noChangeAspect="1"/>
          </p:cNvPicPr>
          <p:nvPr/>
        </p:nvPicPr>
        <p:blipFill>
          <a:blip r:embed="rId8"/>
          <a:stretch>
            <a:fillRect/>
          </a:stretch>
        </p:blipFill>
        <p:spPr>
          <a:xfrm>
            <a:off x="3927593" y="17009846"/>
            <a:ext cx="1066800" cy="1314450"/>
          </a:xfrm>
          <a:prstGeom prst="rect">
            <a:avLst/>
          </a:prstGeom>
        </p:spPr>
      </p:pic>
      <p:pic>
        <p:nvPicPr>
          <p:cNvPr id="28" name="Imagen 27">
            <a:extLst>
              <a:ext uri="{FF2B5EF4-FFF2-40B4-BE49-F238E27FC236}">
                <a16:creationId xmlns:a16="http://schemas.microsoft.com/office/drawing/2014/main" id="{00BDD412-8690-4AC5-BAFF-7EB2FBDD3748}"/>
              </a:ext>
            </a:extLst>
          </p:cNvPr>
          <p:cNvPicPr>
            <a:picLocks noChangeAspect="1"/>
          </p:cNvPicPr>
          <p:nvPr/>
        </p:nvPicPr>
        <p:blipFill>
          <a:blip r:embed="rId9"/>
          <a:stretch>
            <a:fillRect/>
          </a:stretch>
        </p:blipFill>
        <p:spPr>
          <a:xfrm>
            <a:off x="3922830" y="18548775"/>
            <a:ext cx="1076325" cy="1438275"/>
          </a:xfrm>
          <a:prstGeom prst="rect">
            <a:avLst/>
          </a:prstGeom>
        </p:spPr>
      </p:pic>
      <p:pic>
        <p:nvPicPr>
          <p:cNvPr id="29" name="Imagen 28">
            <a:extLst>
              <a:ext uri="{FF2B5EF4-FFF2-40B4-BE49-F238E27FC236}">
                <a16:creationId xmlns:a16="http://schemas.microsoft.com/office/drawing/2014/main" id="{D32E3752-1995-49B5-B181-8F07F271B19C}"/>
              </a:ext>
            </a:extLst>
          </p:cNvPr>
          <p:cNvPicPr>
            <a:picLocks noChangeAspect="1"/>
          </p:cNvPicPr>
          <p:nvPr/>
        </p:nvPicPr>
        <p:blipFill>
          <a:blip r:embed="rId10"/>
          <a:stretch>
            <a:fillRect/>
          </a:stretch>
        </p:blipFill>
        <p:spPr>
          <a:xfrm>
            <a:off x="3930589" y="20211529"/>
            <a:ext cx="1114425" cy="1504950"/>
          </a:xfrm>
          <a:prstGeom prst="rect">
            <a:avLst/>
          </a:prstGeom>
        </p:spPr>
      </p:pic>
      <p:sp>
        <p:nvSpPr>
          <p:cNvPr id="30" name="Rectángulo 29">
            <a:extLst>
              <a:ext uri="{FF2B5EF4-FFF2-40B4-BE49-F238E27FC236}">
                <a16:creationId xmlns:a16="http://schemas.microsoft.com/office/drawing/2014/main" id="{75932837-0743-4428-B542-58020CF068B1}"/>
              </a:ext>
            </a:extLst>
          </p:cNvPr>
          <p:cNvSpPr/>
          <p:nvPr/>
        </p:nvSpPr>
        <p:spPr>
          <a:xfrm>
            <a:off x="20460522" y="12416683"/>
            <a:ext cx="3178003" cy="707886"/>
          </a:xfrm>
          <a:prstGeom prst="rect">
            <a:avLst/>
          </a:prstGeom>
        </p:spPr>
        <p:txBody>
          <a:bodyPr wrap="square">
            <a:spAutoFit/>
          </a:bodyPr>
          <a:lstStyle/>
          <a:p>
            <a:r>
              <a:rPr lang="es-CO" sz="4000" dirty="0"/>
              <a:t>Bueno</a:t>
            </a:r>
          </a:p>
        </p:txBody>
      </p:sp>
      <p:pic>
        <p:nvPicPr>
          <p:cNvPr id="31" name="Imagen 30">
            <a:extLst>
              <a:ext uri="{FF2B5EF4-FFF2-40B4-BE49-F238E27FC236}">
                <a16:creationId xmlns:a16="http://schemas.microsoft.com/office/drawing/2014/main" id="{4358BF80-4DAA-4166-9A5F-219A4D2FC3EC}"/>
              </a:ext>
            </a:extLst>
          </p:cNvPr>
          <p:cNvPicPr>
            <a:picLocks noChangeAspect="1"/>
          </p:cNvPicPr>
          <p:nvPr/>
        </p:nvPicPr>
        <p:blipFill>
          <a:blip r:embed="rId11"/>
          <a:stretch>
            <a:fillRect/>
          </a:stretch>
        </p:blipFill>
        <p:spPr>
          <a:xfrm>
            <a:off x="3992528" y="21895044"/>
            <a:ext cx="1114425" cy="1371600"/>
          </a:xfrm>
          <a:prstGeom prst="rect">
            <a:avLst/>
          </a:prstGeom>
        </p:spPr>
      </p:pic>
      <p:sp>
        <p:nvSpPr>
          <p:cNvPr id="33" name="CuadroTexto 32">
            <a:extLst>
              <a:ext uri="{FF2B5EF4-FFF2-40B4-BE49-F238E27FC236}">
                <a16:creationId xmlns:a16="http://schemas.microsoft.com/office/drawing/2014/main" id="{0CB92511-9FEC-4DC8-929E-0A0361B1EA35}"/>
              </a:ext>
            </a:extLst>
          </p:cNvPr>
          <p:cNvSpPr txBox="1"/>
          <p:nvPr/>
        </p:nvSpPr>
        <p:spPr>
          <a:xfrm>
            <a:off x="13680094" y="14645264"/>
            <a:ext cx="7616577" cy="1323439"/>
          </a:xfrm>
          <a:prstGeom prst="rect">
            <a:avLst/>
          </a:prstGeom>
          <a:solidFill>
            <a:srgbClr val="00B050"/>
          </a:solidFill>
          <a:ln>
            <a:solidFill>
              <a:schemeClr val="tx1"/>
            </a:solidFill>
          </a:ln>
        </p:spPr>
        <p:txBody>
          <a:bodyPr wrap="square" rtlCol="0">
            <a:spAutoFit/>
          </a:bodyPr>
          <a:lstStyle/>
          <a:p>
            <a:r>
              <a:rPr lang="es-CO" sz="8000" dirty="0">
                <a:solidFill>
                  <a:schemeClr val="bg1"/>
                </a:solidFill>
              </a:rPr>
              <a:t>Trabajos Previos</a:t>
            </a:r>
          </a:p>
        </p:txBody>
      </p:sp>
      <p:sp>
        <p:nvSpPr>
          <p:cNvPr id="35" name="Título 1">
            <a:extLst>
              <a:ext uri="{FF2B5EF4-FFF2-40B4-BE49-F238E27FC236}">
                <a16:creationId xmlns:a16="http://schemas.microsoft.com/office/drawing/2014/main" id="{D27F3D3C-F1E9-4333-A289-4A4740996E2A}"/>
              </a:ext>
            </a:extLst>
          </p:cNvPr>
          <p:cNvSpPr txBox="1">
            <a:spLocks/>
          </p:cNvSpPr>
          <p:nvPr/>
        </p:nvSpPr>
        <p:spPr>
          <a:xfrm>
            <a:off x="13680095" y="14644444"/>
            <a:ext cx="12240000" cy="4395840"/>
          </a:xfrm>
          <a:prstGeom prst="rect">
            <a:avLst/>
          </a:prstGeom>
          <a:ln>
            <a:solidFill>
              <a:srgbClr val="00B050"/>
            </a:solidFill>
          </a:ln>
        </p:spPr>
        <p:txBody>
          <a:bodyPr/>
          <a:lstStyle>
            <a:lvl1pPr algn="l" defTabSz="3648297" rtl="0" eaLnBrk="1" latinLnBrk="0" hangingPunct="1">
              <a:lnSpc>
                <a:spcPct val="90000"/>
              </a:lnSpc>
              <a:spcBef>
                <a:spcPct val="0"/>
              </a:spcBef>
              <a:buNone/>
              <a:defRPr sz="17555" kern="1200">
                <a:solidFill>
                  <a:schemeClr val="tx1"/>
                </a:solidFill>
                <a:latin typeface="+mj-lt"/>
                <a:ea typeface="+mj-ea"/>
                <a:cs typeface="+mj-cs"/>
              </a:defRPr>
            </a:lvl1pPr>
          </a:lstStyle>
          <a:p>
            <a:endParaRPr lang="es-CO" sz="6000" b="1" dirty="0"/>
          </a:p>
          <a:p>
            <a:endParaRPr lang="es-CO" sz="4000" dirty="0"/>
          </a:p>
          <a:p>
            <a:pPr algn="just"/>
            <a:r>
              <a:rPr lang="es-CO" sz="4000" dirty="0"/>
              <a:t>Tesis de maestría de la ING Sandoval, Z., clasificación del estado de madurez del café, 3300 imágenes, se usaron clasificador Bayesiano con una precisión del 94.57%, RN con una precisión del 92.54% y clustering difuso con una precisión del 80.54%.</a:t>
            </a:r>
            <a:endParaRPr lang="es-CO" sz="4000" b="1" dirty="0"/>
          </a:p>
        </p:txBody>
      </p:sp>
      <p:pic>
        <p:nvPicPr>
          <p:cNvPr id="37" name="Imagen 36" descr="Imagen que contiene texto&#10;&#10;Descripción generada automáticamente">
            <a:extLst>
              <a:ext uri="{FF2B5EF4-FFF2-40B4-BE49-F238E27FC236}">
                <a16:creationId xmlns:a16="http://schemas.microsoft.com/office/drawing/2014/main" id="{228D32C4-7B37-4B9C-98F5-CF674081A388}"/>
              </a:ext>
            </a:extLst>
          </p:cNvPr>
          <p:cNvPicPr>
            <a:picLocks noChangeAspect="1"/>
          </p:cNvPicPr>
          <p:nvPr/>
        </p:nvPicPr>
        <p:blipFill rotWithShape="1">
          <a:blip r:embed="rId12">
            <a:extLst>
              <a:ext uri="{28A0092B-C50C-407E-A947-70E740481C1C}">
                <a14:useLocalDpi xmlns:a14="http://schemas.microsoft.com/office/drawing/2010/main" val="0"/>
              </a:ext>
            </a:extLst>
          </a:blip>
          <a:srcRect l="3728" t="12144" r="12096" b="6810"/>
          <a:stretch/>
        </p:blipFill>
        <p:spPr>
          <a:xfrm>
            <a:off x="28840787" y="13928514"/>
            <a:ext cx="6993927" cy="6734042"/>
          </a:xfrm>
          <a:prstGeom prst="rect">
            <a:avLst/>
          </a:prstGeom>
        </p:spPr>
      </p:pic>
      <p:sp>
        <p:nvSpPr>
          <p:cNvPr id="39" name="Título 1">
            <a:extLst>
              <a:ext uri="{FF2B5EF4-FFF2-40B4-BE49-F238E27FC236}">
                <a16:creationId xmlns:a16="http://schemas.microsoft.com/office/drawing/2014/main" id="{8D1902CE-09B7-4A19-A856-5EB813770D42}"/>
              </a:ext>
            </a:extLst>
          </p:cNvPr>
          <p:cNvSpPr txBox="1">
            <a:spLocks/>
          </p:cNvSpPr>
          <p:nvPr/>
        </p:nvSpPr>
        <p:spPr>
          <a:xfrm>
            <a:off x="19872155" y="994992"/>
            <a:ext cx="18433105" cy="2849018"/>
          </a:xfrm>
          <a:prstGeom prst="rect">
            <a:avLst/>
          </a:prstGeom>
          <a:ln>
            <a:solidFill>
              <a:srgbClr val="00B050"/>
            </a:solidFill>
          </a:ln>
        </p:spPr>
        <p:txBody>
          <a:bodyPr/>
          <a:lstStyle>
            <a:lvl1pPr algn="l" defTabSz="3648297" rtl="0" eaLnBrk="1" latinLnBrk="0" hangingPunct="1">
              <a:lnSpc>
                <a:spcPct val="90000"/>
              </a:lnSpc>
              <a:spcBef>
                <a:spcPct val="0"/>
              </a:spcBef>
              <a:buNone/>
              <a:defRPr sz="17555" kern="1200">
                <a:solidFill>
                  <a:schemeClr val="tx1"/>
                </a:solidFill>
                <a:latin typeface="+mj-lt"/>
                <a:ea typeface="+mj-ea"/>
                <a:cs typeface="+mj-cs"/>
              </a:defRPr>
            </a:lvl1pPr>
          </a:lstStyle>
          <a:p>
            <a:pPr algn="r"/>
            <a:r>
              <a:rPr lang="es-CO" sz="4000" dirty="0"/>
              <a:t>Santiago Campos Giraldo</a:t>
            </a:r>
          </a:p>
          <a:p>
            <a:pPr algn="r"/>
            <a:r>
              <a:rPr lang="es-CO" sz="4000" dirty="0"/>
              <a:t>Juan Pablo Chaves Morales</a:t>
            </a:r>
          </a:p>
          <a:p>
            <a:pPr algn="r"/>
            <a:r>
              <a:rPr lang="es-CO" sz="4000" dirty="0"/>
              <a:t>Oscar Eduardo Correcha Guzman</a:t>
            </a:r>
          </a:p>
          <a:p>
            <a:pPr algn="r"/>
            <a:r>
              <a:rPr lang="es-CO" sz="4000" dirty="0"/>
              <a:t>Alejandro Mejía Osorio</a:t>
            </a:r>
          </a:p>
          <a:p>
            <a:pPr algn="r"/>
            <a:r>
              <a:rPr lang="es-CO" sz="4000" dirty="0"/>
              <a:t>Juan Manuel Montoya Mesa</a:t>
            </a:r>
          </a:p>
        </p:txBody>
      </p:sp>
      <p:graphicFrame>
        <p:nvGraphicFramePr>
          <p:cNvPr id="41" name="Tabla 2">
            <a:extLst>
              <a:ext uri="{FF2B5EF4-FFF2-40B4-BE49-F238E27FC236}">
                <a16:creationId xmlns:a16="http://schemas.microsoft.com/office/drawing/2014/main" id="{2777BA50-8E04-4101-8101-41148D78FF02}"/>
              </a:ext>
            </a:extLst>
          </p:cNvPr>
          <p:cNvGraphicFramePr>
            <a:graphicFrameLocks noGrp="1"/>
          </p:cNvGraphicFramePr>
          <p:nvPr>
            <p:extLst>
              <p:ext uri="{D42A27DB-BD31-4B8C-83A1-F6EECF244321}">
                <p14:modId xmlns:p14="http://schemas.microsoft.com/office/powerpoint/2010/main" val="4188120778"/>
              </p:ext>
            </p:extLst>
          </p:nvPr>
        </p:nvGraphicFramePr>
        <p:xfrm>
          <a:off x="29188151" y="12125510"/>
          <a:ext cx="6299198" cy="1584960"/>
        </p:xfrm>
        <a:graphic>
          <a:graphicData uri="http://schemas.openxmlformats.org/drawingml/2006/table">
            <a:tbl>
              <a:tblPr firstRow="1" bandRow="1">
                <a:tableStyleId>{073A0DAA-6AF3-43AB-8588-CEC1D06C72B9}</a:tableStyleId>
              </a:tblPr>
              <a:tblGrid>
                <a:gridCol w="1347773">
                  <a:extLst>
                    <a:ext uri="{9D8B030D-6E8A-4147-A177-3AD203B41FA5}">
                      <a16:colId xmlns:a16="http://schemas.microsoft.com/office/drawing/2014/main" val="2796299581"/>
                    </a:ext>
                  </a:extLst>
                </a:gridCol>
                <a:gridCol w="1650475">
                  <a:extLst>
                    <a:ext uri="{9D8B030D-6E8A-4147-A177-3AD203B41FA5}">
                      <a16:colId xmlns:a16="http://schemas.microsoft.com/office/drawing/2014/main" val="1354721515"/>
                    </a:ext>
                  </a:extLst>
                </a:gridCol>
                <a:gridCol w="1650475">
                  <a:extLst>
                    <a:ext uri="{9D8B030D-6E8A-4147-A177-3AD203B41FA5}">
                      <a16:colId xmlns:a16="http://schemas.microsoft.com/office/drawing/2014/main" val="3800944871"/>
                    </a:ext>
                  </a:extLst>
                </a:gridCol>
                <a:gridCol w="1650475">
                  <a:extLst>
                    <a:ext uri="{9D8B030D-6E8A-4147-A177-3AD203B41FA5}">
                      <a16:colId xmlns:a16="http://schemas.microsoft.com/office/drawing/2014/main" val="1820321263"/>
                    </a:ext>
                  </a:extLst>
                </a:gridCol>
              </a:tblGrid>
              <a:tr h="384032">
                <a:tc>
                  <a:txBody>
                    <a:bodyPr/>
                    <a:lstStyle/>
                    <a:p>
                      <a:pPr algn="ctr"/>
                      <a:r>
                        <a:rPr lang="es-CO" sz="2000" dirty="0"/>
                        <a:t>Modelo</a:t>
                      </a:r>
                    </a:p>
                  </a:txBody>
                  <a:tcPr/>
                </a:tc>
                <a:tc>
                  <a:txBody>
                    <a:bodyPr/>
                    <a:lstStyle/>
                    <a:p>
                      <a:pPr algn="ctr"/>
                      <a:r>
                        <a:rPr lang="es-CO" sz="2000" dirty="0"/>
                        <a:t>ACC TRAIN</a:t>
                      </a:r>
                    </a:p>
                  </a:txBody>
                  <a:tcPr/>
                </a:tc>
                <a:tc>
                  <a:txBody>
                    <a:bodyPr/>
                    <a:lstStyle/>
                    <a:p>
                      <a:pPr algn="ctr"/>
                      <a:r>
                        <a:rPr lang="es-CO" sz="2000" dirty="0"/>
                        <a:t>ACC TEST</a:t>
                      </a:r>
                    </a:p>
                  </a:txBody>
                  <a:tcPr/>
                </a:tc>
                <a:tc>
                  <a:txBody>
                    <a:bodyPr/>
                    <a:lstStyle/>
                    <a:p>
                      <a:pPr algn="ctr"/>
                      <a:r>
                        <a:rPr lang="es-CO" sz="2000" dirty="0"/>
                        <a:t>TIME</a:t>
                      </a:r>
                    </a:p>
                  </a:txBody>
                  <a:tcPr/>
                </a:tc>
                <a:extLst>
                  <a:ext uri="{0D108BD9-81ED-4DB2-BD59-A6C34878D82A}">
                    <a16:rowId xmlns:a16="http://schemas.microsoft.com/office/drawing/2014/main" val="2739455465"/>
                  </a:ext>
                </a:extLst>
              </a:tr>
              <a:tr h="395230">
                <a:tc>
                  <a:txBody>
                    <a:bodyPr/>
                    <a:lstStyle/>
                    <a:p>
                      <a:pPr algn="r"/>
                      <a:r>
                        <a:rPr lang="es-CO" sz="2000" dirty="0"/>
                        <a:t>LR</a:t>
                      </a:r>
                    </a:p>
                  </a:txBody>
                  <a:tcPr/>
                </a:tc>
                <a:tc>
                  <a:txBody>
                    <a:bodyPr/>
                    <a:lstStyle/>
                    <a:p>
                      <a:pPr algn="ctr"/>
                      <a:r>
                        <a:rPr lang="es-CO" sz="2000" dirty="0"/>
                        <a:t>99.7</a:t>
                      </a:r>
                    </a:p>
                  </a:txBody>
                  <a:tcPr/>
                </a:tc>
                <a:tc>
                  <a:txBody>
                    <a:bodyPr/>
                    <a:lstStyle/>
                    <a:p>
                      <a:pPr algn="ctr"/>
                      <a:r>
                        <a:rPr lang="es-CO" sz="2000" dirty="0"/>
                        <a:t>97.3</a:t>
                      </a:r>
                    </a:p>
                  </a:txBody>
                  <a:tcPr/>
                </a:tc>
                <a:tc>
                  <a:txBody>
                    <a:bodyPr/>
                    <a:lstStyle/>
                    <a:p>
                      <a:pPr algn="l"/>
                      <a:r>
                        <a:rPr lang="es-CO" sz="2000" dirty="0"/>
                        <a:t>1 </a:t>
                      </a:r>
                      <a:r>
                        <a:rPr lang="es-CO" sz="2000" dirty="0" err="1"/>
                        <a:t>Seg</a:t>
                      </a:r>
                      <a:endParaRPr lang="es-CO" sz="2000" dirty="0"/>
                    </a:p>
                  </a:txBody>
                  <a:tcPr/>
                </a:tc>
                <a:extLst>
                  <a:ext uri="{0D108BD9-81ED-4DB2-BD59-A6C34878D82A}">
                    <a16:rowId xmlns:a16="http://schemas.microsoft.com/office/drawing/2014/main" val="4214741534"/>
                  </a:ext>
                </a:extLst>
              </a:tr>
              <a:tr h="395230">
                <a:tc>
                  <a:txBody>
                    <a:bodyPr/>
                    <a:lstStyle/>
                    <a:p>
                      <a:pPr algn="r"/>
                      <a:r>
                        <a:rPr lang="es-CO" sz="2000" dirty="0"/>
                        <a:t>RF</a:t>
                      </a:r>
                    </a:p>
                  </a:txBody>
                  <a:tcPr/>
                </a:tc>
                <a:tc>
                  <a:txBody>
                    <a:bodyPr/>
                    <a:lstStyle/>
                    <a:p>
                      <a:pPr algn="ctr"/>
                      <a:r>
                        <a:rPr lang="es-CO" sz="2000" dirty="0"/>
                        <a:t>99.6</a:t>
                      </a:r>
                    </a:p>
                  </a:txBody>
                  <a:tcPr/>
                </a:tc>
                <a:tc>
                  <a:txBody>
                    <a:bodyPr/>
                    <a:lstStyle/>
                    <a:p>
                      <a:pPr algn="ctr"/>
                      <a:r>
                        <a:rPr lang="es-CO" sz="2000" dirty="0"/>
                        <a:t>96.86</a:t>
                      </a:r>
                    </a:p>
                  </a:txBody>
                  <a:tcPr/>
                </a:tc>
                <a:tc>
                  <a:txBody>
                    <a:bodyPr/>
                    <a:lstStyle/>
                    <a:p>
                      <a:pPr algn="l"/>
                      <a:r>
                        <a:rPr lang="es-CO" sz="2000" dirty="0"/>
                        <a:t>1 </a:t>
                      </a:r>
                      <a:r>
                        <a:rPr lang="es-CO" sz="2000" dirty="0" err="1"/>
                        <a:t>Seg</a:t>
                      </a:r>
                      <a:endParaRPr lang="es-CO" sz="2000" dirty="0"/>
                    </a:p>
                  </a:txBody>
                  <a:tcPr/>
                </a:tc>
                <a:extLst>
                  <a:ext uri="{0D108BD9-81ED-4DB2-BD59-A6C34878D82A}">
                    <a16:rowId xmlns:a16="http://schemas.microsoft.com/office/drawing/2014/main" val="2859633901"/>
                  </a:ext>
                </a:extLst>
              </a:tr>
              <a:tr h="395230">
                <a:tc>
                  <a:txBody>
                    <a:bodyPr/>
                    <a:lstStyle/>
                    <a:p>
                      <a:pPr algn="r"/>
                      <a:r>
                        <a:rPr lang="es-CO" sz="2000" dirty="0"/>
                        <a:t>CNN</a:t>
                      </a:r>
                    </a:p>
                  </a:txBody>
                  <a:tcPr/>
                </a:tc>
                <a:tc>
                  <a:txBody>
                    <a:bodyPr/>
                    <a:lstStyle/>
                    <a:p>
                      <a:pPr marL="0" marR="0" lvl="0" indent="0" algn="ctr" defTabSz="3648297" rtl="0" eaLnBrk="1" fontAlgn="auto" latinLnBrk="0" hangingPunct="1">
                        <a:lnSpc>
                          <a:spcPct val="100000"/>
                        </a:lnSpc>
                        <a:spcBef>
                          <a:spcPts val="0"/>
                        </a:spcBef>
                        <a:spcAft>
                          <a:spcPts val="0"/>
                        </a:spcAft>
                        <a:buClrTx/>
                        <a:buSzTx/>
                        <a:buFontTx/>
                        <a:buNone/>
                        <a:tabLst/>
                        <a:defRPr/>
                      </a:pPr>
                      <a:r>
                        <a:rPr lang="es-CO" sz="2000" dirty="0"/>
                        <a:t>86.72</a:t>
                      </a:r>
                    </a:p>
                  </a:txBody>
                  <a:tcPr/>
                </a:tc>
                <a:tc>
                  <a:txBody>
                    <a:bodyPr/>
                    <a:lstStyle/>
                    <a:p>
                      <a:pPr marL="0" marR="0" lvl="0" indent="0" algn="ctr" defTabSz="3648297" rtl="0" eaLnBrk="1" fontAlgn="auto" latinLnBrk="0" hangingPunct="1">
                        <a:lnSpc>
                          <a:spcPct val="100000"/>
                        </a:lnSpc>
                        <a:spcBef>
                          <a:spcPts val="0"/>
                        </a:spcBef>
                        <a:spcAft>
                          <a:spcPts val="0"/>
                        </a:spcAft>
                        <a:buClrTx/>
                        <a:buSzTx/>
                        <a:buFontTx/>
                        <a:buNone/>
                        <a:tabLst/>
                        <a:defRPr/>
                      </a:pPr>
                      <a:r>
                        <a:rPr lang="es-CO" sz="2000" dirty="0"/>
                        <a:t>83.67</a:t>
                      </a:r>
                    </a:p>
                  </a:txBody>
                  <a:tcPr/>
                </a:tc>
                <a:tc>
                  <a:txBody>
                    <a:bodyPr/>
                    <a:lstStyle/>
                    <a:p>
                      <a:pPr algn="l"/>
                      <a:r>
                        <a:rPr lang="es-CO" sz="2000" dirty="0"/>
                        <a:t>15 Min</a:t>
                      </a:r>
                    </a:p>
                  </a:txBody>
                  <a:tcPr/>
                </a:tc>
                <a:extLst>
                  <a:ext uri="{0D108BD9-81ED-4DB2-BD59-A6C34878D82A}">
                    <a16:rowId xmlns:a16="http://schemas.microsoft.com/office/drawing/2014/main" val="1887863190"/>
                  </a:ext>
                </a:extLst>
              </a:tr>
            </a:tbl>
          </a:graphicData>
        </a:graphic>
      </p:graphicFrame>
    </p:spTree>
    <p:extLst>
      <p:ext uri="{BB962C8B-B14F-4D97-AF65-F5344CB8AC3E}">
        <p14:creationId xmlns:p14="http://schemas.microsoft.com/office/powerpoint/2010/main" val="287666307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solidFill>
            <a:schemeClr val="accent6">
              <a:lumMod val="75000"/>
            </a:schemeClr>
          </a:solidFill>
        </a:ln>
      </a:spPr>
      <a:bodyPr wrap="square" rtlCol="0">
        <a:spAutoFit/>
      </a:bodyPr>
      <a:lstStyle>
        <a:defPPr algn="l">
          <a:defRPr sz="85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1435</TotalTime>
  <Words>449</Words>
  <Application>Microsoft Office PowerPoint</Application>
  <PresentationFormat>Personalizado</PresentationFormat>
  <Paragraphs>105</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Autores</dc:title>
  <dc:creator>Laura Vanesa Daza Olivella</dc:creator>
  <cp:lastModifiedBy>Oscar Guzman</cp:lastModifiedBy>
  <cp:revision>127</cp:revision>
  <dcterms:created xsi:type="dcterms:W3CDTF">2015-11-19T21:43:18Z</dcterms:created>
  <dcterms:modified xsi:type="dcterms:W3CDTF">2020-05-13T04:31:23Z</dcterms:modified>
</cp:coreProperties>
</file>