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  <p:sldMasterId id="2147484321" r:id="rId2"/>
    <p:sldMasterId id="2147484333" r:id="rId3"/>
    <p:sldMasterId id="2147484368" r:id="rId4"/>
    <p:sldMasterId id="2147484400" r:id="rId5"/>
    <p:sldMasterId id="2147484431" r:id="rId6"/>
    <p:sldMasterId id="2147484445" r:id="rId7"/>
    <p:sldMasterId id="2147484453" r:id="rId8"/>
  </p:sldMasterIdLst>
  <p:notesMasterIdLst>
    <p:notesMasterId r:id="rId27"/>
  </p:notesMasterIdLst>
  <p:handoutMasterIdLst>
    <p:handoutMasterId r:id="rId28"/>
  </p:handoutMasterIdLst>
  <p:sldIdLst>
    <p:sldId id="2160" r:id="rId9"/>
    <p:sldId id="2161" r:id="rId10"/>
    <p:sldId id="2164" r:id="rId11"/>
    <p:sldId id="1997" r:id="rId12"/>
    <p:sldId id="1998" r:id="rId13"/>
    <p:sldId id="1999" r:id="rId14"/>
    <p:sldId id="2000" r:id="rId15"/>
    <p:sldId id="2001" r:id="rId16"/>
    <p:sldId id="2141" r:id="rId17"/>
    <p:sldId id="2169" r:id="rId18"/>
    <p:sldId id="2175" r:id="rId19"/>
    <p:sldId id="2165" r:id="rId20"/>
    <p:sldId id="2158" r:id="rId21"/>
    <p:sldId id="2166" r:id="rId22"/>
    <p:sldId id="2174" r:id="rId23"/>
    <p:sldId id="2170" r:id="rId24"/>
    <p:sldId id="2173" r:id="rId25"/>
    <p:sldId id="2167" r:id="rId2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50DC311-9FEE-4F38-935A-8ECBAEA49028}">
          <p14:sldIdLst>
            <p14:sldId id="2160"/>
            <p14:sldId id="2161"/>
            <p14:sldId id="2164"/>
            <p14:sldId id="1997"/>
            <p14:sldId id="1998"/>
            <p14:sldId id="1999"/>
            <p14:sldId id="2000"/>
            <p14:sldId id="2001"/>
            <p14:sldId id="2141"/>
            <p14:sldId id="2169"/>
            <p14:sldId id="2175"/>
            <p14:sldId id="2165"/>
            <p14:sldId id="2158"/>
            <p14:sldId id="2166"/>
            <p14:sldId id="2174"/>
            <p14:sldId id="2170"/>
            <p14:sldId id="2173"/>
            <p14:sldId id="21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0000FF"/>
    <a:srgbClr val="FFCCFF"/>
    <a:srgbClr val="99FFCC"/>
    <a:srgbClr val="CCECFF"/>
    <a:srgbClr val="009900"/>
    <a:srgbClr val="FF3333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9" autoAdjust="0"/>
    <p:restoredTop sz="91988" autoAdjust="0"/>
  </p:normalViewPr>
  <p:slideViewPr>
    <p:cSldViewPr>
      <p:cViewPr varScale="1">
        <p:scale>
          <a:sx n="104" d="100"/>
          <a:sy n="104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/>
          <a:lstStyle>
            <a:lvl1pPr algn="r">
              <a:defRPr sz="1300"/>
            </a:lvl1pPr>
          </a:lstStyle>
          <a:p>
            <a:fld id="{31ACFB64-B5BA-2E43-A898-17A4C9B5EFEC}" type="datetimeFigureOut">
              <a:rPr kumimoji="1" lang="ja-JP" altLang="en-US" smtClean="0"/>
              <a:pPr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 anchor="b"/>
          <a:lstStyle>
            <a:lvl1pPr algn="r">
              <a:defRPr sz="1300"/>
            </a:lvl1pPr>
          </a:lstStyle>
          <a:p>
            <a:fld id="{B6017743-95F9-7F4E-8437-3CF004A6767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26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/>
          <a:lstStyle>
            <a:lvl1pPr algn="r">
              <a:defRPr sz="1300"/>
            </a:lvl1pPr>
          </a:lstStyle>
          <a:p>
            <a:fld id="{A52A7AE0-BFAA-4ED3-A032-5C288DD596DC}" type="datetimeFigureOut">
              <a:rPr kumimoji="1" lang="ja-JP" altLang="en-US" smtClean="0"/>
              <a:pPr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29" tIns="46965" rIns="93929" bIns="46965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5"/>
          </a:xfrm>
          <a:prstGeom prst="rect">
            <a:avLst/>
          </a:prstGeom>
        </p:spPr>
        <p:txBody>
          <a:bodyPr vert="horz" lIns="93929" tIns="46965" rIns="93929" bIns="46965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3929" tIns="46965" rIns="93929" bIns="46965" rtlCol="0" anchor="b"/>
          <a:lstStyle>
            <a:lvl1pPr algn="r">
              <a:defRPr sz="1300"/>
            </a:lvl1pPr>
          </a:lstStyle>
          <a:p>
            <a:fld id="{760D29D6-10ED-4442-8182-EC018A7E6D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05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0D29D6-10ED-4442-8182-EC018A7E6DB9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83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D29D6-10ED-4442-8182-EC018A7E6DB9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F0BDCE-5850-49BE-9151-29185A869622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48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F0BDCE-5850-49BE-9151-29185A869622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8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F0BDCE-5850-49BE-9151-29185A869622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F0BDCE-5850-49BE-9151-29185A869622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2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F0BDCE-5850-49BE-9151-29185A869622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67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e431bf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e431bf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e431bfd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e431bfd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27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D29D6-10ED-4442-8182-EC018A7E6DB9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6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EA9639-2843-4E3A-9D63-486531F2A939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8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951E-B614-45F8-932E-ABE301F4A9F4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4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2A9D5-2736-4856-9927-B758BD641FAD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74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164288" y="64482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280546F3-69CC-4AA7-AB6F-92285C9997F8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Back Home">
            <a:extLst>
              <a:ext uri="{FF2B5EF4-FFF2-40B4-BE49-F238E27FC236}">
                <a16:creationId xmlns:a16="http://schemas.microsoft.com/office/drawing/2014/main" id="{D8F82EE1-7DAA-4425-AC21-57110028EE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4" descr="Back Home">
            <a:extLst>
              <a:ext uri="{FF2B5EF4-FFF2-40B4-BE49-F238E27FC236}">
                <a16:creationId xmlns:a16="http://schemas.microsoft.com/office/drawing/2014/main" id="{A6DC5228-0798-4DA1-A6A7-F2D2C320B13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2E86CF-EEDF-4DD4-9316-BE8D3507F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075785A4-928E-4EB9-A2B0-034B401A6D2A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185624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67944" y="53752"/>
            <a:ext cx="5076056" cy="710952"/>
          </a:xfrm>
        </p:spPr>
        <p:txBody>
          <a:bodyPr>
            <a:normAutofit/>
          </a:bodyPr>
          <a:lstStyle>
            <a:lvl1pPr algn="l"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buFont typeface="Wingdings" pitchFamily="2" charset="2"/>
              <a:buChar char="Ø"/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buFont typeface="Wingdings" pitchFamily="2" charset="2"/>
              <a:buChar char="ü"/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/>
          <p:cNvCxnSpPr/>
          <p:nvPr userDrawn="1"/>
        </p:nvCxnSpPr>
        <p:spPr bwMode="auto">
          <a:xfrm>
            <a:off x="0" y="6329213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 bwMode="auto">
          <a:xfrm>
            <a:off x="0" y="764704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付プレースホルダ 3">
            <a:extLst>
              <a:ext uri="{FF2B5EF4-FFF2-40B4-BE49-F238E27FC236}">
                <a16:creationId xmlns:a16="http://schemas.microsoft.com/office/drawing/2014/main" id="{27F06A21-EB15-4F34-B35B-78C96F40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4288" y="64482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617A989-1DE4-428B-9D97-809E5477D9E9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17C24F83-1ED6-42FB-ADDE-37149C9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ãã¬ãã¸ã°ã©ãæ¨è«ãã£ã¬ã³ã¸">
            <a:extLst>
              <a:ext uri="{FF2B5EF4-FFF2-40B4-BE49-F238E27FC236}">
                <a16:creationId xmlns:a16="http://schemas.microsoft.com/office/drawing/2014/main" id="{3BF1D109-3AA1-47BD-9069-8EA6D24C3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" y="116632"/>
            <a:ext cx="4018632" cy="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3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B6A6DC-39C3-40D5-862B-C736CB343D1F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7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268AEFF9-A187-4BAF-9893-F384BBD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293F4499-7055-4CA9-AA70-8D5560C836EF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FB78F1C3-F92F-49DE-9C1C-DC93A81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93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97AEDA-771A-4CE5-9748-568D0AF723FE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0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E6D133-EAEB-46F4-9C59-139D418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6F42783-9666-4B0E-8435-4C24588474DB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A54C9551-5E91-4F33-B5DD-2479597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49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61B268E-CDCF-47B2-8378-06458D8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A055C6D5-73F6-4181-B022-7C616244114F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E92A5BB2-AE5A-4323-A996-EB11DD4A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901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ACD467-18B8-48E6-9128-032F85388630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0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430B5-7802-44C1-9A2E-C42DCA8BF558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15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0517B-98EF-4C24-8270-ECC3E65E1858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41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4C8C06-4567-4A8A-B1F8-D9E32109BE05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523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6DFAB-A038-4630-82D6-726CB978BE12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77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7CB5562-A35E-4F94-BCEC-857D24F0879E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Back Home">
            <a:extLst>
              <a:ext uri="{FF2B5EF4-FFF2-40B4-BE49-F238E27FC236}">
                <a16:creationId xmlns:a16="http://schemas.microsoft.com/office/drawing/2014/main" id="{D8F82EE1-7DAA-4425-AC21-57110028EE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4" descr="Back Home">
            <a:extLst>
              <a:ext uri="{FF2B5EF4-FFF2-40B4-BE49-F238E27FC236}">
                <a16:creationId xmlns:a16="http://schemas.microsoft.com/office/drawing/2014/main" id="{A6DC5228-0798-4DA1-A6A7-F2D2C320B13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2E86CF-EEDF-4DD4-9316-BE8D3507F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075785A4-928E-4EB9-A2B0-034B401A6D2A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2730032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67944" y="53752"/>
            <a:ext cx="5076056" cy="710952"/>
          </a:xfrm>
        </p:spPr>
        <p:txBody>
          <a:bodyPr>
            <a:normAutofit/>
          </a:bodyPr>
          <a:lstStyle>
            <a:lvl1pPr algn="l"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buFont typeface="Wingdings" pitchFamily="2" charset="2"/>
              <a:buChar char="Ø"/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buFont typeface="Wingdings" pitchFamily="2" charset="2"/>
              <a:buChar char="ü"/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/>
          <p:cNvCxnSpPr/>
          <p:nvPr userDrawn="1"/>
        </p:nvCxnSpPr>
        <p:spPr bwMode="auto">
          <a:xfrm>
            <a:off x="0" y="6329213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 bwMode="auto">
          <a:xfrm>
            <a:off x="0" y="764704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付プレースホルダ 3">
            <a:extLst>
              <a:ext uri="{FF2B5EF4-FFF2-40B4-BE49-F238E27FC236}">
                <a16:creationId xmlns:a16="http://schemas.microsoft.com/office/drawing/2014/main" id="{27F06A21-EB15-4F34-B35B-78C96F40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CD02F6B-AC17-41F3-AC2B-FCEFCDC3E3AF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17C24F83-1ED6-42FB-ADDE-37149C9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ãã¬ãã¸ã°ã©ãæ¨è«ãã£ã¬ã³ã¸">
            <a:extLst>
              <a:ext uri="{FF2B5EF4-FFF2-40B4-BE49-F238E27FC236}">
                <a16:creationId xmlns:a16="http://schemas.microsoft.com/office/drawing/2014/main" id="{3BF1D109-3AA1-47BD-9069-8EA6D24C3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" y="116632"/>
            <a:ext cx="4018632" cy="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58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5118A-EE78-4DF8-90B5-4AACB414B177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61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268AEFF9-A187-4BAF-9893-F384BBD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E20DED4-3549-40F1-938C-788C4FA43277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FB78F1C3-F92F-49DE-9C1C-DC93A81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20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D086BA-D54F-4E06-B062-73CA0C2FE33C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51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E6D133-EAEB-46F4-9C59-139D418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2BD81FB-00ED-4C4B-B947-666E08936122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A54C9551-5E91-4F33-B5DD-2479597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788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61B268E-CDCF-47B2-8378-06458D8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13006EA-CEEE-4673-B172-7DFE549C5688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E92A5BB2-AE5A-4323-A996-EB11DD4A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23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13FB7-96B8-4415-9350-5876F6CF0831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374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3EF1B7-5444-4BE4-BEBD-8CD28093BBA8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924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F99F32-B750-4B00-9E1B-976067792684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26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5C3D1C-1BC9-40EB-8EF3-7A36188B7E91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73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8D0C7E-82E0-40E7-B724-BD83CD057B78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5967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C6616B7C-7777-478A-ADEB-C0031E45EE5F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Back Home">
            <a:extLst>
              <a:ext uri="{FF2B5EF4-FFF2-40B4-BE49-F238E27FC236}">
                <a16:creationId xmlns:a16="http://schemas.microsoft.com/office/drawing/2014/main" id="{D8F82EE1-7DAA-4425-AC21-57110028EE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4" descr="Back Home">
            <a:extLst>
              <a:ext uri="{FF2B5EF4-FFF2-40B4-BE49-F238E27FC236}">
                <a16:creationId xmlns:a16="http://schemas.microsoft.com/office/drawing/2014/main" id="{A6DC5228-0798-4DA1-A6A7-F2D2C320B13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2E86CF-EEDF-4DD4-9316-BE8D3507F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075785A4-928E-4EB9-A2B0-034B401A6D2A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4143450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67944" y="53752"/>
            <a:ext cx="5076056" cy="710952"/>
          </a:xfrm>
        </p:spPr>
        <p:txBody>
          <a:bodyPr>
            <a:normAutofit/>
          </a:bodyPr>
          <a:lstStyle>
            <a:lvl1pPr algn="l"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buFont typeface="Wingdings" pitchFamily="2" charset="2"/>
              <a:buChar char="Ø"/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buFont typeface="Wingdings" pitchFamily="2" charset="2"/>
              <a:buChar char="ü"/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/>
          <p:cNvCxnSpPr/>
          <p:nvPr userDrawn="1"/>
        </p:nvCxnSpPr>
        <p:spPr bwMode="auto">
          <a:xfrm>
            <a:off x="0" y="6329213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 bwMode="auto">
          <a:xfrm>
            <a:off x="0" y="764704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付プレースホルダ 3">
            <a:extLst>
              <a:ext uri="{FF2B5EF4-FFF2-40B4-BE49-F238E27FC236}">
                <a16:creationId xmlns:a16="http://schemas.microsoft.com/office/drawing/2014/main" id="{27F06A21-EB15-4F34-B35B-78C96F40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5D3D2A7-BA8F-40B9-B2D8-4C31A9BFF932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17C24F83-1ED6-42FB-ADDE-37149C9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ãã¬ãã¸ã°ã©ãæ¨è«ãã£ã¬ã³ã¸">
            <a:extLst>
              <a:ext uri="{FF2B5EF4-FFF2-40B4-BE49-F238E27FC236}">
                <a16:creationId xmlns:a16="http://schemas.microsoft.com/office/drawing/2014/main" id="{3BF1D109-3AA1-47BD-9069-8EA6D24C3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" y="116632"/>
            <a:ext cx="4018632" cy="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784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5D6867-0A00-4418-A73A-D2A6CA9F756E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41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268AEFF9-A187-4BAF-9893-F384BBD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7466DE0-4A84-48B7-BAA9-092E2B7554F9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FB78F1C3-F92F-49DE-9C1C-DC93A81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129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E24EC-1490-4D38-9A7C-879F8E50C92D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50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E6D133-EAEB-46F4-9C59-139D418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2DFA8F69-29BD-4566-82DA-26376B2B892C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A54C9551-5E91-4F33-B5DD-2479597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42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9EC14-8EC8-44DB-92D3-81AB2796952A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50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61B268E-CDCF-47B2-8378-06458D8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C6A19D8-52A9-4FF0-871B-DF8AF2C62E2C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E92A5BB2-AE5A-4323-A996-EB11DD4A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99672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98AF68-557A-4CDA-B6B3-4CEEBA44301E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724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32AE2C-9345-4A33-9170-52B3452FECEA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558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D43B6D-03D2-46B1-AACA-A5F8208D38F2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700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830780-02EE-4CC0-880B-38DF15B669C2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8571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147FEA-A8E9-4619-88F8-A497F5FD2D7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73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CFE26-A25C-4B31-AC3F-3393C7A981E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458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468F29-7A5D-4A82-9899-469BB3B1F35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244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4855F-D8ED-4690-B786-E18C6C0822A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78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14AE5-1DEE-4F44-8E65-D4A797FB557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5A5DCF-D933-452C-9091-DC670D3FC1BB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637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DD80F1-39FC-4144-8761-A6EABEFC902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83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9703BA-E743-471B-BFC7-CFEC4E5B506E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93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3030B-6F04-42B8-BB73-0FA75F57A1E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189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E4E23-9724-42B5-9B6A-C3B68415809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9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3D151-DD2E-4D54-9184-8B9C004D8BD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72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DDC5A-816B-4DA5-B846-60839900B83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061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D7B8E1E-154A-493B-B81F-E1C7FFA262C1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Back Home">
            <a:extLst>
              <a:ext uri="{FF2B5EF4-FFF2-40B4-BE49-F238E27FC236}">
                <a16:creationId xmlns:a16="http://schemas.microsoft.com/office/drawing/2014/main" id="{D8F82EE1-7DAA-4425-AC21-57110028EE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4" descr="Back Home">
            <a:extLst>
              <a:ext uri="{FF2B5EF4-FFF2-40B4-BE49-F238E27FC236}">
                <a16:creationId xmlns:a16="http://schemas.microsoft.com/office/drawing/2014/main" id="{A6DC5228-0798-4DA1-A6A7-F2D2C320B13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2E86CF-EEDF-4DD4-9316-BE8D3507F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075785A4-928E-4EB9-A2B0-034B401A6D2A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10631023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67944" y="53752"/>
            <a:ext cx="5076056" cy="710952"/>
          </a:xfrm>
        </p:spPr>
        <p:txBody>
          <a:bodyPr>
            <a:normAutofit/>
          </a:bodyPr>
          <a:lstStyle>
            <a:lvl1pPr algn="l"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buFont typeface="Wingdings" pitchFamily="2" charset="2"/>
              <a:buChar char="Ø"/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buFont typeface="Wingdings" pitchFamily="2" charset="2"/>
              <a:buChar char="ü"/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/>
          <p:cNvCxnSpPr/>
          <p:nvPr userDrawn="1"/>
        </p:nvCxnSpPr>
        <p:spPr bwMode="auto">
          <a:xfrm>
            <a:off x="0" y="6329213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 bwMode="auto">
          <a:xfrm>
            <a:off x="0" y="764704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付プレースホルダ 3">
            <a:extLst>
              <a:ext uri="{FF2B5EF4-FFF2-40B4-BE49-F238E27FC236}">
                <a16:creationId xmlns:a16="http://schemas.microsoft.com/office/drawing/2014/main" id="{27F06A21-EB15-4F34-B35B-78C96F40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22413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F4CE2DB-4312-48FA-9C10-05562B9A2074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17C24F83-1ED6-42FB-ADDE-37149C9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ãã¬ãã¸ã°ã©ãæ¨è«ãã£ã¬ã³ã¸">
            <a:extLst>
              <a:ext uri="{FF2B5EF4-FFF2-40B4-BE49-F238E27FC236}">
                <a16:creationId xmlns:a16="http://schemas.microsoft.com/office/drawing/2014/main" id="{3BF1D109-3AA1-47BD-9069-8EA6D24C32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" y="116632"/>
            <a:ext cx="4018632" cy="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040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B086DB-7D56-4CE9-B780-15D9B90849FC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508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268AEFF9-A187-4BAF-9893-F384BBD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815EAB-C23A-4B18-B35A-62292F361405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FB78F1C3-F92F-49DE-9C1C-DC93A81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37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D4D3D-0633-430D-8851-D04ADD72F49E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41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4BBFDB-B84B-4152-B843-14BB4920D7F5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7997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E6D133-EAEB-46F4-9C59-139D418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20B99A89-2D8F-45C4-AA1E-24B064C1B797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A54C9551-5E91-4F33-B5DD-2479597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9832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61B268E-CDCF-47B2-8378-06458D8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5B5EC043-7829-409C-9195-52C92593D42D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E92A5BB2-AE5A-4323-A996-EB11DD4A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5420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616FED-D284-4402-ABD2-2391EEBC24E8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382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C4B1FC-4B4A-4A08-A127-5AEF0D243846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228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29C424-0860-4020-9391-31ABFB1DC5EF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80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4E6E12-E6E3-4728-8138-1461415B04C7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7ED883-6E03-4C4F-AA50-22709C8155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0128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27088" y="184467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15963" y="173196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976313"/>
            <a:ext cx="439261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542213" cy="167163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050" y="6237288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18068153-9DD2-4B83-90B4-11C1278B4D45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CCB9069-B649-4B95-B256-89F35AAFB2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504847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27088" y="90926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15963" y="79655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893390"/>
            <a:ext cx="7542213" cy="167163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96952"/>
            <a:ext cx="6400800" cy="26418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050" y="6237288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91D53F1-D6EF-40F1-9794-70960B1A6F77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CCB9069-B649-4B95-B256-89F35AAFB2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90432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B9B661B-F519-4633-A547-8EFF05873BB4}" type="datetime1">
              <a:rPr lang="ja-JP" altLang="en-US" smtClean="0"/>
              <a:t>2021/1/22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7072DD2-8213-4A9D-8E31-AF987D2FB2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6679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92581-1527-4800-BDB9-F781D9CC8A21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8953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90E97CD8-4A52-4E3B-938E-D0E9E03D2784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D2DBB263-0AAD-4029-9FE0-A58EB4A78D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14201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6BBA3671-5C57-4968-81CC-96B288AE247A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12AC6E8B-9426-4704-B287-5826E465C7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72234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48159949-B1B2-4BC5-A07E-0A7ED2A91759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7A707BC9-B099-477D-819E-CAE0EAAF3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27290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1A91BF22-12C3-48AE-BBBA-783418E94BB4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fld id="{953EBDAF-71FA-40C7-9860-0EF50A0A93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084391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27088" y="184467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15963" y="173196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976313"/>
            <a:ext cx="439261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542213" cy="167163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050" y="6237288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B2408-6983-4BD2-B9CC-094685A82376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6725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B9069-B649-4B95-B256-89F35AAFB297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96205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08088" y="1269305"/>
            <a:ext cx="7848599" cy="2560441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96963" y="1156593"/>
            <a:ext cx="7848600" cy="256044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50" y="400943"/>
            <a:ext cx="4392613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1253430"/>
            <a:ext cx="7542213" cy="239159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312" y="4241004"/>
            <a:ext cx="7924856" cy="751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050" y="6237288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6DF182-455B-465D-B439-9E36FBDB72EE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6725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B9069-B649-4B95-B256-89F35AAFB297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42851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27088" y="909265"/>
            <a:ext cx="7848600" cy="1871663"/>
          </a:xfrm>
          <a:prstGeom prst="rect">
            <a:avLst/>
          </a:prstGeom>
          <a:noFill/>
          <a:ln w="1905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15963" y="796553"/>
            <a:ext cx="7848600" cy="18716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893390"/>
            <a:ext cx="7542213" cy="1671638"/>
          </a:xfrm>
        </p:spPr>
        <p:txBody>
          <a:bodyPr/>
          <a:lstStyle>
            <a:lvl1pPr>
              <a:defRPr b="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96952"/>
            <a:ext cx="6400800" cy="26418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050" y="6237288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B51D5-AA58-4F13-B291-D53296A6D45D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B9069-B649-4B95-B256-89F35AAFB297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34315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2EBFD3-8FDB-4D00-A865-F01F7AE42166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072DD2-8213-4A9D-8E31-AF987D2FB2B2}" type="slidenum"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016845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70908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79F3A-C815-4B33-8E43-5C6DA9E9D23D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AC6E8B-9426-4704-B287-5826E465C7E7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059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245337-ADB0-47C6-B724-1755EB2AD683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2359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374B5-8E06-412A-AB45-3CED93DDC930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07BC9-B099-477D-819E-CAE0EAAF340D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43482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69A134-B1E5-4E76-8C84-9A0DC4C65368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EBDAF-71FA-40C7-9860-0EF50A0A93F2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3989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26F0A145-C131-4FEB-B224-B3D111DAAD13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Back Home">
            <a:extLst>
              <a:ext uri="{FF2B5EF4-FFF2-40B4-BE49-F238E27FC236}">
                <a16:creationId xmlns:a16="http://schemas.microsoft.com/office/drawing/2014/main" id="{D8F82EE1-7DAA-4425-AC21-57110028EE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4" descr="Back Home">
            <a:extLst>
              <a:ext uri="{FF2B5EF4-FFF2-40B4-BE49-F238E27FC236}">
                <a16:creationId xmlns:a16="http://schemas.microsoft.com/office/drawing/2014/main" id="{A6DC5228-0798-4DA1-A6A7-F2D2C320B13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2E86CF-EEDF-4DD4-9316-BE8D3507F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075785A4-928E-4EB9-A2B0-034B401A6D2A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243545228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fld id="{E79C9A95-A77A-4CEF-BEC1-46E756F1DAB1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Back Home">
            <a:extLst>
              <a:ext uri="{FF2B5EF4-FFF2-40B4-BE49-F238E27FC236}">
                <a16:creationId xmlns:a16="http://schemas.microsoft.com/office/drawing/2014/main" id="{D8F82EE1-7DAA-4425-AC21-57110028EE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4" descr="Back Home">
            <a:extLst>
              <a:ext uri="{FF2B5EF4-FFF2-40B4-BE49-F238E27FC236}">
                <a16:creationId xmlns:a16="http://schemas.microsoft.com/office/drawing/2014/main" id="{A6DC5228-0798-4DA1-A6A7-F2D2C320B13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2E86CF-EEDF-4DD4-9316-BE8D3507F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84879"/>
            <a:ext cx="1691680" cy="4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38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EE22B6-9060-4AF0-A3FD-9681D97034BF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5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378F9-F64E-4CE3-9A88-4A4FC1B2D72F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2021/1/22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84B0FE-5471-4170-BE15-AA2746F9E14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55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CAE2C04F-7774-4114-B025-991126A74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F7DAE01-3644-4A22-8AA3-933E643BA757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2ADF7F24-0BE0-4346-921E-1CE6EEBD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DFFAF4A0-B93C-44B1-8877-08A63804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B259434-DA73-4C84-88AD-3813F8EC6B3A}"/>
              </a:ext>
            </a:extLst>
          </p:cNvPr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83C7734-8A7D-4B8D-B1D2-611CE0BF1C8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8ABB55F7-5BE6-44DC-AB52-068A396FD318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34988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CAE2C04F-7774-4114-B025-991126A74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F46C3487-7B35-4568-95F1-F625A1868CC1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2ADF7F24-0BE0-4346-921E-1CE6EEBD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DFFAF4A0-B93C-44B1-8877-08A63804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B259434-DA73-4C84-88AD-3813F8EC6B3A}"/>
              </a:ext>
            </a:extLst>
          </p:cNvPr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83C7734-8A7D-4B8D-B1D2-611CE0BF1C8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8ABB55F7-5BE6-44DC-AB52-068A396FD318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3456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CAE2C04F-7774-4114-B025-991126A74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A873BFE-E3E1-4445-ABA2-269711DC5142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2ADF7F24-0BE0-4346-921E-1CE6EEBD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DFFAF4A0-B93C-44B1-8877-08A63804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B259434-DA73-4C84-88AD-3813F8EC6B3A}"/>
              </a:ext>
            </a:extLst>
          </p:cNvPr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83C7734-8A7D-4B8D-B1D2-611CE0BF1C8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8ABB55F7-5BE6-44DC-AB52-068A396FD318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177380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988FA6-E8D0-47A0-9E0B-8A4B27C1CB2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2021/1/22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84B0FE-5471-4170-BE15-AA2746F9E14D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CAE2C04F-7774-4114-B025-991126A74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6296" y="6448251"/>
            <a:ext cx="1152128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BEE65EF-1635-41AA-B4E0-723EC2BC8C49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2ADF7F24-0BE0-4346-921E-1CE6EEBD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知的情報処理論：</a:t>
            </a:r>
            <a:r>
              <a:rPr kumimoji="1" lang="en-US" altLang="zh-TW"/>
              <a:t>LOD</a:t>
            </a:r>
            <a:r>
              <a:rPr kumimoji="1" lang="zh-TW" altLang="en-US"/>
              <a:t>構築演習</a:t>
            </a:r>
            <a:endParaRPr kumimoji="1" lang="ja-JP" altLang="en-US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DFFAF4A0-B93C-44B1-8877-08A63804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448251"/>
            <a:ext cx="792088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defRPr>
            </a:lvl1pPr>
          </a:lstStyle>
          <a:p>
            <a:fld id="{867ED883-6E03-4C4F-AA50-22709C8155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B259434-DA73-4C84-88AD-3813F8EC6B3A}"/>
              </a:ext>
            </a:extLst>
          </p:cNvPr>
          <p:cNvCxnSpPr/>
          <p:nvPr userDrawn="1"/>
        </p:nvCxnSpPr>
        <p:spPr>
          <a:xfrm>
            <a:off x="0" y="6334259"/>
            <a:ext cx="9144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83C7734-8A7D-4B8D-B1D2-611CE0BF1C8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" y="6368253"/>
            <a:ext cx="1691680" cy="469441"/>
          </a:xfrm>
          <a:prstGeom prst="rect">
            <a:avLst/>
          </a:prstGeom>
        </p:spPr>
      </p:pic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8ABB55F7-5BE6-44DC-AB52-068A396FD318}"/>
              </a:ext>
            </a:extLst>
          </p:cNvPr>
          <p:cNvSpPr txBox="1">
            <a:spLocks/>
          </p:cNvSpPr>
          <p:nvPr userDrawn="1"/>
        </p:nvSpPr>
        <p:spPr>
          <a:xfrm>
            <a:off x="1763688" y="6453336"/>
            <a:ext cx="5560627" cy="36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+mj-ea"/>
                <a:ea typeface="+mj-ea"/>
              </a:rPr>
              <a:t>CC-BY4.0:</a:t>
            </a:r>
            <a:r>
              <a:rPr lang="ja-JP" altLang="en-US" sz="1400" dirty="0">
                <a:latin typeface="+mj-ea"/>
                <a:ea typeface="+mj-ea"/>
              </a:rPr>
              <a:t>人工知能学会 セマンティク</a:t>
            </a:r>
            <a:r>
              <a:rPr lang="en-US" altLang="ja-JP" sz="1400" b="1" dirty="0">
                <a:latin typeface="+mj-ea"/>
                <a:ea typeface="+mj-ea"/>
                <a:cs typeface="Arial" pitchFamily="34" charset="0"/>
              </a:rPr>
              <a:t>Web</a:t>
            </a:r>
            <a:r>
              <a:rPr lang="ja-JP" altLang="en-US" sz="1400" dirty="0">
                <a:latin typeface="+mj-ea"/>
                <a:ea typeface="+mj-ea"/>
              </a:rPr>
              <a:t>とオントロジー（</a:t>
            </a:r>
            <a:r>
              <a:rPr lang="en-US" altLang="ja-JP" sz="1400" b="1" dirty="0">
                <a:latin typeface="+mj-ea"/>
                <a:ea typeface="+mj-ea"/>
                <a:cs typeface="Arial" panose="020B0604020202020204" pitchFamily="34" charset="0"/>
              </a:rPr>
              <a:t>SWO</a:t>
            </a:r>
            <a:r>
              <a:rPr lang="ja-JP" altLang="en-US" sz="1400" dirty="0">
                <a:latin typeface="+mj-ea"/>
                <a:ea typeface="+mj-ea"/>
              </a:rPr>
              <a:t>）研究会</a:t>
            </a:r>
          </a:p>
        </p:txBody>
      </p:sp>
    </p:spTree>
    <p:extLst>
      <p:ext uri="{BB962C8B-B14F-4D97-AF65-F5344CB8AC3E}">
        <p14:creationId xmlns:p14="http://schemas.microsoft.com/office/powerpoint/2010/main" val="81974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46050"/>
            <a:ext cx="5975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CFC0EA-1E35-4888-8BFC-919B0C349782}" type="datetime1">
              <a:rPr lang="ja-JP" altLang="en-US" smtClean="0"/>
              <a:t>2021/1/22</a:t>
            </a:fld>
            <a:endParaRPr lang="en-US" altLang="ja-JP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400800"/>
            <a:ext cx="504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05835-885F-46B4-9C29-6C1A4474A660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9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</p:sldLayoutIdLst>
  <p:transition>
    <p:fade/>
  </p:transition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itchFamily="2" charset="2"/>
        <a:buChar char="n"/>
        <a:defRPr kumimoji="1" sz="3200" b="1" u="sng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146050"/>
            <a:ext cx="5975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C5A4C1-C46B-496C-A5AD-6A60ECBBDBEC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400800"/>
            <a:ext cx="504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05835-885F-46B4-9C29-6C1A4474A660}" type="slidenum"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8100" y="895350"/>
            <a:ext cx="6300788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41288"/>
            <a:ext cx="28082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250825" y="955675"/>
            <a:ext cx="87137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1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</p:sldLayoutIdLst>
  <p:transition>
    <p:fade/>
  </p:transition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600">
          <a:solidFill>
            <a:srgbClr val="008000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itchFamily="2" charset="2"/>
        <a:buChar char="n"/>
        <a:defRPr kumimoji="1" sz="3200" b="1" u="sng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99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ecu-kozaki-lab/JavaRDFsample" TargetMode="External"/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ena.apache.org/documentation/javadoc/arq/index.html?org/apache/jena/query/ResultSet.html" TargetMode="External"/><Relationship Id="rId2" Type="http://schemas.openxmlformats.org/officeDocument/2006/relationships/hyperlink" Target="https://jena.apache.org/documentation/javadoc/jena/org/apache/jena/rdf/model/Model.html" TargetMode="Externa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ryo-sato/items/87d05021fcc0519e88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Relationship Id="rId4" Type="http://schemas.openxmlformats.org/officeDocument/2006/relationships/hyperlink" Target="https://sevenzip.osdn.j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9940" y="1988840"/>
            <a:ext cx="7836516" cy="1671638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ja-JP" sz="4800" dirty="0"/>
              <a:t>Java</a:t>
            </a:r>
            <a:r>
              <a:rPr lang="ja-JP" altLang="en-US" sz="4800" dirty="0"/>
              <a:t>による</a:t>
            </a:r>
            <a:r>
              <a:rPr lang="en-US" altLang="ja-JP" sz="4800" dirty="0"/>
              <a:t>RDF</a:t>
            </a:r>
            <a:r>
              <a:rPr lang="ja-JP" altLang="en-US" sz="4800" dirty="0"/>
              <a:t>の処理入門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72808" cy="2207096"/>
          </a:xfrm>
        </p:spPr>
        <p:txBody>
          <a:bodyPr anchor="ctr"/>
          <a:lstStyle/>
          <a:p>
            <a:r>
              <a:rPr lang="zh-CN" altLang="en-US" sz="2800" b="0" u="none" dirty="0">
                <a:solidFill>
                  <a:srgbClr val="0000FF"/>
                </a:solidFill>
              </a:rPr>
              <a:t>大阪</a:t>
            </a:r>
            <a:r>
              <a:rPr lang="ja-JP" altLang="en-US" sz="2800" b="0" u="none" dirty="0">
                <a:solidFill>
                  <a:srgbClr val="0000FF"/>
                </a:solidFill>
              </a:rPr>
              <a:t>電気通信大学</a:t>
            </a:r>
            <a:endParaRPr lang="en-US" altLang="ja-JP" sz="2800" b="0" u="none" dirty="0">
              <a:solidFill>
                <a:srgbClr val="0000FF"/>
              </a:solidFill>
            </a:endParaRPr>
          </a:p>
          <a:p>
            <a:r>
              <a:rPr lang="ja-JP" altLang="en-US" sz="2800" b="0" u="none" dirty="0">
                <a:solidFill>
                  <a:srgbClr val="0000FF"/>
                </a:solidFill>
              </a:rPr>
              <a:t>情報通信工学部　情報工学科</a:t>
            </a:r>
            <a:endParaRPr lang="en-US" altLang="zh-CN" sz="2800" b="0" u="none" dirty="0">
              <a:solidFill>
                <a:srgbClr val="0000FF"/>
              </a:solidFill>
            </a:endParaRPr>
          </a:p>
          <a:p>
            <a:r>
              <a:rPr lang="ja-JP" altLang="en-US" sz="3600" b="0" u="none" dirty="0"/>
              <a:t>古崎晃司</a:t>
            </a:r>
            <a:endParaRPr lang="en-US" altLang="ja-JP" sz="3600" b="0" u="none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7CC39-3EBE-4ED6-BBDA-381AC80C8926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2021/1/22</a:t>
            </a:fld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B9069-B649-4B95-B256-89F35AAFB297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16016" y="90211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20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21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年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22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日（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金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）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版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ＭＳ Ｐゴシック"/>
                <a:cs typeface="+mn-cs"/>
              </a:rPr>
              <a:t>古崎研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2FE8B-7795-48C6-A781-CD8C58AB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3AD1E-FE55-4D1C-B526-C74C2505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70164-29D0-4976-ADFC-D24E0076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7C043A-CE1D-454E-B581-26FB31B3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758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0C2159F-ECBA-4F6E-B9C6-A287F1175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ja-JP" altLang="en-US" sz="4400" dirty="0"/>
              <a:t>基本的なサンプルプログラムの概要解説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A5B0C0D1-20AD-4C06-B081-7AF26D48C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38DF0-DE25-417B-A91A-07C6B4D6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99EC0-1101-4D68-A1C1-785FD6CF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1396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ja" b="1"/>
              <a:t>サンプルプログラムの実行</a:t>
            </a:r>
            <a:endParaRPr b="1"/>
          </a:p>
        </p:txBody>
      </p:sp>
      <p:sp>
        <p:nvSpPr>
          <p:cNvPr id="104" name="Google Shape;104;p21"/>
          <p:cNvSpPr txBox="1">
            <a:spLocks noGrp="1"/>
          </p:cNvSpPr>
          <p:nvPr>
            <p:ph idx="1"/>
          </p:nvPr>
        </p:nvSpPr>
        <p:spPr>
          <a:xfrm>
            <a:off x="179512" y="836042"/>
            <a:ext cx="8964488" cy="59053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ja" altLang="en-US" sz="2400" u="none" dirty="0">
                <a:solidFill>
                  <a:schemeClr val="dk1"/>
                </a:solidFill>
              </a:rPr>
              <a:t>それぞれのプログラムを選択し，</a:t>
            </a:r>
            <a:br>
              <a:rPr lang="ja" altLang="en-US" sz="2400" u="none" dirty="0">
                <a:solidFill>
                  <a:schemeClr val="dk1"/>
                </a:solidFill>
              </a:rPr>
            </a:br>
            <a:r>
              <a:rPr lang="ja" altLang="en-US" sz="2400" u="none" dirty="0">
                <a:solidFill>
                  <a:srgbClr val="FF0000"/>
                </a:solidFill>
              </a:rPr>
              <a:t>右クリック＞実行＞</a:t>
            </a:r>
            <a:r>
              <a:rPr lang="en-US" altLang="ja" sz="2400" u="none" dirty="0">
                <a:solidFill>
                  <a:srgbClr val="FF0000"/>
                </a:solidFill>
              </a:rPr>
              <a:t>Java</a:t>
            </a:r>
            <a:r>
              <a:rPr lang="ja" altLang="en-US" sz="2400" u="none" dirty="0">
                <a:solidFill>
                  <a:srgbClr val="FF0000"/>
                </a:solidFill>
              </a:rPr>
              <a:t>アプリケーション　</a:t>
            </a:r>
            <a:r>
              <a:rPr lang="ja" altLang="en-US" sz="2400" u="none" dirty="0">
                <a:solidFill>
                  <a:schemeClr val="dk1"/>
                </a:solidFill>
              </a:rPr>
              <a:t>で実行してみる</a:t>
            </a:r>
            <a:endParaRPr sz="2400" u="none" dirty="0">
              <a:solidFill>
                <a:schemeClr val="dk1"/>
              </a:solidFill>
            </a:endParaRPr>
          </a:p>
          <a:p>
            <a:pPr indent="-381000">
              <a:spcBef>
                <a:spcPts val="1600"/>
              </a:spcBef>
              <a:buClr>
                <a:schemeClr val="dk1"/>
              </a:buClr>
              <a:buSzPts val="2400"/>
            </a:pPr>
            <a:r>
              <a:rPr lang="en-US" altLang="ja" sz="2400" b="1" u="none" dirty="0">
                <a:solidFill>
                  <a:srgbClr val="0000FF"/>
                </a:solidFill>
              </a:rPr>
              <a:t>readRDF.java</a:t>
            </a:r>
            <a:r>
              <a:rPr lang="ja-JP" altLang="en-US" sz="2400" b="1" u="none" dirty="0">
                <a:solidFill>
                  <a:srgbClr val="0000FF"/>
                </a:solidFill>
              </a:rPr>
              <a:t>　</a:t>
            </a:r>
            <a:r>
              <a:rPr lang="en-US" altLang="ja" sz="2400" b="0" u="none" dirty="0">
                <a:solidFill>
                  <a:schemeClr val="dk1"/>
                </a:solidFill>
              </a:rPr>
              <a:t>	RDF</a:t>
            </a:r>
            <a:r>
              <a:rPr lang="ja" altLang="en-US" sz="2400" b="0" u="none" dirty="0">
                <a:solidFill>
                  <a:schemeClr val="dk1"/>
                </a:solidFill>
              </a:rPr>
              <a:t>ファイルを読み込み，別の形式で保存する．</a:t>
            </a:r>
            <a:endParaRPr sz="2400" b="0" u="none" dirty="0">
              <a:solidFill>
                <a:schemeClr val="dk1"/>
              </a:solidFill>
            </a:endParaRPr>
          </a:p>
          <a:p>
            <a:pPr indent="-381000">
              <a:buClr>
                <a:schemeClr val="dk1"/>
              </a:buClr>
              <a:buSzPts val="2400"/>
            </a:pPr>
            <a:r>
              <a:rPr lang="en-US" altLang="ja" sz="2400" b="1" u="none" dirty="0">
                <a:solidFill>
                  <a:srgbClr val="0000FF"/>
                </a:solidFill>
              </a:rPr>
              <a:t>searchRDF.java</a:t>
            </a:r>
            <a:br>
              <a:rPr lang="en-US" altLang="ja" sz="2400" u="none" dirty="0">
                <a:solidFill>
                  <a:schemeClr val="dk1"/>
                </a:solidFill>
              </a:rPr>
            </a:br>
            <a:r>
              <a:rPr lang="ja" altLang="en-US" sz="2400" b="0" u="none" dirty="0">
                <a:solidFill>
                  <a:schemeClr val="dk1"/>
                </a:solidFill>
              </a:rPr>
              <a:t>読み込んだ</a:t>
            </a:r>
            <a:r>
              <a:rPr lang="en-US" altLang="ja" sz="2400" b="0" u="none" dirty="0">
                <a:solidFill>
                  <a:schemeClr val="dk1"/>
                </a:solidFill>
              </a:rPr>
              <a:t>RDF</a:t>
            </a:r>
            <a:r>
              <a:rPr lang="ja" altLang="en-US" sz="2400" b="0" u="none" dirty="0">
                <a:solidFill>
                  <a:schemeClr val="dk1"/>
                </a:solidFill>
              </a:rPr>
              <a:t>に対して，検索を行う</a:t>
            </a:r>
            <a:endParaRPr sz="2400" b="0" u="none" dirty="0">
              <a:solidFill>
                <a:schemeClr val="dk1"/>
              </a:solidFill>
            </a:endParaRPr>
          </a:p>
          <a:p>
            <a:pPr indent="-381000">
              <a:buClr>
                <a:schemeClr val="dk1"/>
              </a:buClr>
              <a:buSzPts val="2400"/>
            </a:pPr>
            <a:r>
              <a:rPr lang="en-US" altLang="ja" sz="2400" b="1" u="none" dirty="0">
                <a:solidFill>
                  <a:srgbClr val="0000FF"/>
                </a:solidFill>
              </a:rPr>
              <a:t>searchRDFusingSPARQL.java</a:t>
            </a:r>
            <a:br>
              <a:rPr lang="en-US" altLang="ja" sz="2400" u="none" dirty="0">
                <a:solidFill>
                  <a:schemeClr val="dk1"/>
                </a:solidFill>
              </a:rPr>
            </a:br>
            <a:r>
              <a:rPr lang="ja" altLang="en-US" sz="2400" b="0" u="none" dirty="0">
                <a:solidFill>
                  <a:schemeClr val="dk1"/>
                </a:solidFill>
              </a:rPr>
              <a:t>読み込んだ</a:t>
            </a:r>
            <a:r>
              <a:rPr lang="en-US" altLang="ja" sz="2400" b="0" u="none" dirty="0">
                <a:solidFill>
                  <a:schemeClr val="dk1"/>
                </a:solidFill>
              </a:rPr>
              <a:t>RDF</a:t>
            </a:r>
            <a:r>
              <a:rPr lang="ja" altLang="en-US" sz="2400" b="0" u="none" dirty="0">
                <a:solidFill>
                  <a:schemeClr val="dk1"/>
                </a:solidFill>
              </a:rPr>
              <a:t>に対して，</a:t>
            </a:r>
            <a:r>
              <a:rPr lang="en-US" altLang="ja" sz="2400" b="0" u="none" dirty="0">
                <a:solidFill>
                  <a:schemeClr val="dk1"/>
                </a:solidFill>
              </a:rPr>
              <a:t>SPARQL</a:t>
            </a:r>
            <a:r>
              <a:rPr lang="ja" altLang="en-US" sz="2400" b="0" u="none" dirty="0">
                <a:solidFill>
                  <a:schemeClr val="dk1"/>
                </a:solidFill>
              </a:rPr>
              <a:t>で検索を行う．</a:t>
            </a:r>
            <a:endParaRPr lang="en-US" altLang="ja" sz="2400" b="0" u="none" dirty="0">
              <a:solidFill>
                <a:schemeClr val="dk1"/>
              </a:solidFill>
            </a:endParaRPr>
          </a:p>
          <a:p>
            <a:pPr indent="-381000">
              <a:buClr>
                <a:schemeClr val="dk1"/>
              </a:buClr>
              <a:buSzPts val="2400"/>
            </a:pPr>
            <a:r>
              <a:rPr lang="en-US" altLang="ja-JP" sz="2400" u="none" dirty="0">
                <a:solidFill>
                  <a:srgbClr val="0000FF"/>
                </a:solidFill>
              </a:rPr>
              <a:t>searchRDFfromSPARQLendpoint.java</a:t>
            </a:r>
            <a:br>
              <a:rPr lang="en-US" altLang="ja-JP" sz="2400" u="none" dirty="0"/>
            </a:br>
            <a:r>
              <a:rPr lang="en-US" altLang="ja-JP" sz="2400" b="0" u="none" dirty="0"/>
              <a:t>SPARQL</a:t>
            </a:r>
            <a:r>
              <a:rPr lang="ja-JP" altLang="en-US" sz="2400" b="0" u="none" dirty="0"/>
              <a:t>エンドポイントに対して</a:t>
            </a:r>
            <a:r>
              <a:rPr lang="en-US" altLang="ja-JP" sz="2400" b="0" u="none" dirty="0"/>
              <a:t>SPARQL</a:t>
            </a:r>
            <a:r>
              <a:rPr lang="ja-JP" altLang="en-US" sz="2400" b="0" u="none" dirty="0"/>
              <a:t>クエリで検索する</a:t>
            </a:r>
            <a:br>
              <a:rPr lang="en-US" altLang="ja-JP" sz="2400" b="0" u="none" dirty="0"/>
            </a:br>
            <a:r>
              <a:rPr lang="en-US" altLang="ja-JP" sz="2400" b="0" u="none" dirty="0"/>
              <a:t>※</a:t>
            </a:r>
            <a:r>
              <a:rPr lang="ja-JP" altLang="en-US" sz="2400" b="0" u="none" dirty="0"/>
              <a:t>研究室内からの実行時に</a:t>
            </a:r>
            <a:r>
              <a:rPr lang="en-US" altLang="ja-JP" sz="2400" b="0" u="none" dirty="0"/>
              <a:t>Proxy</a:t>
            </a:r>
            <a:r>
              <a:rPr lang="ja-JP" altLang="en-US" sz="2400" b="0" u="none" dirty="0"/>
              <a:t>設定が必要</a:t>
            </a:r>
            <a:r>
              <a:rPr lang="en-US" altLang="ja-JP" sz="2400" b="0" u="none" dirty="0"/>
              <a:t>【</a:t>
            </a:r>
            <a:r>
              <a:rPr lang="ja-JP" altLang="en-US" sz="2400" b="0" u="none" dirty="0"/>
              <a:t>後述</a:t>
            </a:r>
            <a:r>
              <a:rPr lang="en-US" altLang="ja-JP" sz="2400" b="0" u="none" dirty="0"/>
              <a:t>】</a:t>
            </a:r>
          </a:p>
          <a:p>
            <a:pPr indent="-381000">
              <a:buClr>
                <a:schemeClr val="dk1"/>
              </a:buClr>
              <a:buSzPts val="2400"/>
            </a:pPr>
            <a:r>
              <a:rPr lang="en-US" altLang="ja-JP" sz="2400" b="1" u="none" dirty="0">
                <a:solidFill>
                  <a:srgbClr val="FF0000"/>
                </a:solidFill>
              </a:rPr>
              <a:t>mappingWithLODbySPARQL.java</a:t>
            </a:r>
            <a:r>
              <a:rPr lang="ja-JP" altLang="en-US" sz="2400" b="1" u="none" dirty="0">
                <a:solidFill>
                  <a:srgbClr val="FF0000"/>
                </a:solidFill>
              </a:rPr>
              <a:t>　</a:t>
            </a:r>
            <a:r>
              <a:rPr lang="en-US" altLang="ja-JP" sz="2400" b="1" u="none" dirty="0">
                <a:solidFill>
                  <a:srgbClr val="FF0000"/>
                </a:solidFill>
              </a:rPr>
              <a:t>【New</a:t>
            </a:r>
            <a:r>
              <a:rPr lang="ja-JP" altLang="en-US" sz="2400" b="1" u="none" dirty="0">
                <a:solidFill>
                  <a:srgbClr val="FF0000"/>
                </a:solidFill>
              </a:rPr>
              <a:t>！</a:t>
            </a:r>
            <a:r>
              <a:rPr lang="en-US" altLang="ja-JP" sz="2400" b="1" u="none" dirty="0">
                <a:solidFill>
                  <a:srgbClr val="FF0000"/>
                </a:solidFill>
              </a:rPr>
              <a:t>】</a:t>
            </a:r>
            <a:br>
              <a:rPr lang="ja-JP" altLang="en-US" sz="2400" u="none" dirty="0">
                <a:solidFill>
                  <a:schemeClr val="dk1"/>
                </a:solidFill>
              </a:rPr>
            </a:br>
            <a:r>
              <a:rPr lang="ja-JP" altLang="en-US" sz="2400" b="0" u="none" dirty="0">
                <a:solidFill>
                  <a:schemeClr val="dk1"/>
                </a:solidFill>
              </a:rPr>
              <a:t>単語一覧を読み込み，</a:t>
            </a:r>
            <a:r>
              <a:rPr lang="en-US" altLang="ja-JP" sz="2400" b="0" u="none" dirty="0">
                <a:solidFill>
                  <a:schemeClr val="dk1"/>
                </a:solidFill>
              </a:rPr>
              <a:t>LOD</a:t>
            </a:r>
            <a:r>
              <a:rPr lang="ja-JP" altLang="en-US" sz="2400" b="0" u="none" dirty="0">
                <a:solidFill>
                  <a:schemeClr val="dk1"/>
                </a:solidFill>
              </a:rPr>
              <a:t>で対応するデータ検索・マッピングする．</a:t>
            </a:r>
          </a:p>
          <a:p>
            <a:pPr indent="-381000">
              <a:buClr>
                <a:schemeClr val="dk1"/>
              </a:buClr>
              <a:buSzPts val="2400"/>
            </a:pPr>
            <a:r>
              <a:rPr lang="en-US" altLang="ja-JP" sz="2400" u="none" dirty="0">
                <a:solidFill>
                  <a:srgbClr val="FF0000"/>
                </a:solidFill>
              </a:rPr>
              <a:t>linkingLODsample</a:t>
            </a:r>
            <a:r>
              <a:rPr lang="en-US" altLang="ja-JP" sz="2400" b="1" u="none" dirty="0">
                <a:solidFill>
                  <a:srgbClr val="FF0000"/>
                </a:solidFill>
              </a:rPr>
              <a:t>.java</a:t>
            </a:r>
            <a:r>
              <a:rPr lang="ja-JP" altLang="en-US" sz="2400" b="1" u="none" dirty="0">
                <a:solidFill>
                  <a:srgbClr val="FF0000"/>
                </a:solidFill>
              </a:rPr>
              <a:t>　</a:t>
            </a:r>
            <a:r>
              <a:rPr lang="en-US" altLang="ja-JP" sz="2400" b="1" u="none" dirty="0">
                <a:solidFill>
                  <a:srgbClr val="FF0000"/>
                </a:solidFill>
              </a:rPr>
              <a:t>【New</a:t>
            </a:r>
            <a:r>
              <a:rPr lang="ja-JP" altLang="en-US" sz="2400" b="1" u="none" dirty="0">
                <a:solidFill>
                  <a:srgbClr val="FF0000"/>
                </a:solidFill>
              </a:rPr>
              <a:t>！</a:t>
            </a:r>
            <a:r>
              <a:rPr lang="en-US" altLang="ja-JP" sz="2400" b="1" u="none" dirty="0">
                <a:solidFill>
                  <a:srgbClr val="FF0000"/>
                </a:solidFill>
              </a:rPr>
              <a:t>】</a:t>
            </a:r>
            <a:br>
              <a:rPr lang="ja-JP" altLang="en-US" sz="2400" u="none" dirty="0">
                <a:solidFill>
                  <a:schemeClr val="dk1"/>
                </a:solidFill>
              </a:rPr>
            </a:br>
            <a:r>
              <a:rPr lang="ja-JP" altLang="en-US" sz="2400" u="none" dirty="0">
                <a:solidFill>
                  <a:schemeClr val="dk1"/>
                </a:solidFill>
              </a:rPr>
              <a:t>テキスト</a:t>
            </a:r>
            <a:r>
              <a:rPr lang="ja-JP" altLang="en-US" sz="2400" b="0" u="none" dirty="0">
                <a:solidFill>
                  <a:schemeClr val="dk1"/>
                </a:solidFill>
              </a:rPr>
              <a:t>ファイル内で，</a:t>
            </a:r>
            <a:r>
              <a:rPr lang="en-US" altLang="ja-JP" sz="2400" b="0" u="none" dirty="0">
                <a:solidFill>
                  <a:schemeClr val="dk1"/>
                </a:solidFill>
              </a:rPr>
              <a:t>LOD</a:t>
            </a:r>
            <a:r>
              <a:rPr lang="ja-JP" altLang="en-US" sz="2400" b="0" u="none" dirty="0">
                <a:solidFill>
                  <a:schemeClr val="dk1"/>
                </a:solidFill>
              </a:rPr>
              <a:t>で定義されている用語をリンクする．</a:t>
            </a:r>
            <a:endParaRPr lang="en-US" altLang="ja-JP" sz="2400" u="none" dirty="0"/>
          </a:p>
          <a:p>
            <a:pPr marL="0" indent="0">
              <a:buClr>
                <a:schemeClr val="dk1"/>
              </a:buClr>
              <a:buSzPts val="2400"/>
              <a:buNone/>
            </a:pPr>
            <a:endParaRPr sz="2400" u="none" dirty="0"/>
          </a:p>
        </p:txBody>
      </p:sp>
    </p:spTree>
    <p:extLst>
      <p:ext uri="{BB962C8B-B14F-4D97-AF65-F5344CB8AC3E}">
        <p14:creationId xmlns:p14="http://schemas.microsoft.com/office/powerpoint/2010/main" val="9039383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52A1C-E445-4EF8-A29E-9B5415D7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/>
              <a:t>サンプルプロジェクトの</a:t>
            </a:r>
            <a:br>
              <a:rPr kumimoji="1" lang="en-US" altLang="ja-JP" sz="3200" dirty="0"/>
            </a:br>
            <a:r>
              <a:rPr kumimoji="1" lang="ja-JP" altLang="en-US" sz="3200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69F48-4BD6-4EA4-85E7-525CA42A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7248"/>
            <a:ext cx="8640960" cy="5034040"/>
          </a:xfrm>
        </p:spPr>
        <p:txBody>
          <a:bodyPr/>
          <a:lstStyle/>
          <a:p>
            <a:r>
              <a:rPr kumimoji="1" lang="ja-JP" altLang="en-US" sz="2800" dirty="0"/>
              <a:t>サンプルプロジェクト</a:t>
            </a:r>
            <a:r>
              <a:rPr lang="ja-JP" altLang="en-US" sz="2800" dirty="0"/>
              <a:t>のダウンロード</a:t>
            </a:r>
            <a:endParaRPr lang="en-US" altLang="ja-JP" sz="2800" dirty="0"/>
          </a:p>
          <a:p>
            <a:pPr lvl="1"/>
            <a:r>
              <a:rPr lang="en-US" altLang="ja-JP" sz="2400" dirty="0">
                <a:hlinkClick r:id="rId2"/>
              </a:rPr>
              <a:t>https://github.com/oecu-kozaki-lab/JavaRDFsample</a:t>
            </a:r>
            <a:endParaRPr lang="en-US" altLang="ja-JP" sz="2400" dirty="0"/>
          </a:p>
          <a:p>
            <a:pPr lvl="1"/>
            <a:r>
              <a:rPr lang="ja-JP" altLang="en-US" sz="2400" dirty="0"/>
              <a:t>から「</a:t>
            </a:r>
            <a:r>
              <a:rPr lang="en-US" altLang="ja-JP" sz="2400" dirty="0"/>
              <a:t>Clone</a:t>
            </a:r>
            <a:r>
              <a:rPr lang="ja-JP" altLang="en-US" sz="2400" dirty="0"/>
              <a:t> </a:t>
            </a:r>
            <a:r>
              <a:rPr lang="en-US" altLang="ja-JP" sz="2400" dirty="0"/>
              <a:t>or</a:t>
            </a:r>
            <a:r>
              <a:rPr lang="ja-JP" altLang="en-US" sz="2400" dirty="0"/>
              <a:t> </a:t>
            </a:r>
            <a:r>
              <a:rPr lang="en-US" altLang="ja-JP" sz="2400" dirty="0"/>
              <a:t>download</a:t>
            </a:r>
            <a:r>
              <a:rPr lang="ja-JP" altLang="en-US" sz="2400" dirty="0"/>
              <a:t>」</a:t>
            </a:r>
            <a:br>
              <a:rPr lang="en-US" altLang="ja-JP" sz="2400" dirty="0"/>
            </a:br>
            <a:r>
              <a:rPr lang="ja-JP" altLang="en-US" sz="2400" dirty="0"/>
              <a:t>→</a:t>
            </a:r>
            <a:r>
              <a:rPr lang="en-US" altLang="ja-JP" sz="2400" dirty="0" err="1"/>
              <a:t>Dwonload</a:t>
            </a:r>
            <a:r>
              <a:rPr lang="ja-JP" altLang="en-US" sz="2400" dirty="0"/>
              <a:t> </a:t>
            </a:r>
            <a:r>
              <a:rPr lang="en-US" altLang="ja-JP" sz="2400" dirty="0"/>
              <a:t>ZIP</a:t>
            </a:r>
          </a:p>
          <a:p>
            <a:r>
              <a:rPr lang="en-US" altLang="ja-JP" sz="2800" dirty="0"/>
              <a:t>Eclipse</a:t>
            </a:r>
            <a:r>
              <a:rPr lang="ja-JP" altLang="en-US" sz="2800" dirty="0"/>
              <a:t>へのインポート</a:t>
            </a:r>
            <a:endParaRPr lang="en-US" altLang="ja-JP" sz="2800" dirty="0"/>
          </a:p>
          <a:p>
            <a:pPr lvl="1"/>
            <a:r>
              <a:rPr lang="ja-JP" altLang="en-US" sz="2400" dirty="0"/>
              <a:t>ファイル＞インポート＞一般</a:t>
            </a:r>
            <a:br>
              <a:rPr lang="en-US" altLang="ja-JP" sz="2400" dirty="0"/>
            </a:br>
            <a:r>
              <a:rPr lang="ja-JP" altLang="en-US" sz="2400" dirty="0"/>
              <a:t>＞既存プロジェクトをワークスペースへ</a:t>
            </a:r>
            <a:endParaRPr lang="en-US" altLang="ja-JP" sz="2400" dirty="0"/>
          </a:p>
          <a:p>
            <a:pPr lvl="1"/>
            <a:r>
              <a:rPr lang="ja-JP" altLang="en-US" sz="2400" dirty="0"/>
              <a:t>アーカイブファイルを選択し「参照」</a:t>
            </a:r>
            <a:endParaRPr lang="en-US" altLang="ja-JP" sz="2400" dirty="0"/>
          </a:p>
          <a:p>
            <a:pPr lvl="1"/>
            <a:r>
              <a:rPr lang="ja-JP" altLang="en-US" sz="2400" dirty="0"/>
              <a:t>プロジェクトを選択し「完了」</a:t>
            </a:r>
            <a:endParaRPr lang="en-US" altLang="ja-JP" sz="2400" dirty="0"/>
          </a:p>
          <a:p>
            <a:pPr lvl="1"/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DD8C7-372B-4141-A42D-8E876AE1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2DB-4312-48FA-9C10-05562B9A2074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C9F0F8-6399-4C53-B241-5B9309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883-6E03-4C4F-AA50-22709C81552A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F457742-2DB4-46BD-9D0C-39FA06EC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65" y="1988840"/>
            <a:ext cx="3157513" cy="427016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26E81B-6C1C-4577-9B06-5E30FA536A6B}"/>
              </a:ext>
            </a:extLst>
          </p:cNvPr>
          <p:cNvSpPr txBox="1"/>
          <p:nvPr/>
        </p:nvSpPr>
        <p:spPr>
          <a:xfrm>
            <a:off x="1173037" y="5085922"/>
            <a:ext cx="4342856" cy="156966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Eclipse</a:t>
            </a:r>
            <a:r>
              <a:rPr kumimoji="1" lang="ja-JP" altLang="en-US" sz="2400" dirty="0"/>
              <a:t>のバージョンによって</a:t>
            </a:r>
            <a:endParaRPr kumimoji="1" lang="en-US" altLang="ja-JP" sz="2400" dirty="0"/>
          </a:p>
          <a:p>
            <a:r>
              <a:rPr lang="ja-JP" altLang="en-US" sz="2400" dirty="0"/>
              <a:t>上手くインポートできないときは</a:t>
            </a:r>
            <a:endParaRPr lang="en-US" altLang="ja-JP" sz="2400" dirty="0"/>
          </a:p>
          <a:p>
            <a:r>
              <a:rPr kumimoji="1" lang="ja-JP" altLang="en-US" sz="2400" dirty="0"/>
              <a:t>新しいプロジェクトを作って，</a:t>
            </a:r>
            <a:endParaRPr kumimoji="1" lang="en-US" altLang="ja-JP" sz="2400" dirty="0"/>
          </a:p>
          <a:p>
            <a:r>
              <a:rPr kumimoji="1" lang="ja-JP" altLang="en-US" sz="2400" dirty="0"/>
              <a:t>各フォルダをコピーして設定する</a:t>
            </a:r>
          </a:p>
        </p:txBody>
      </p:sp>
    </p:spTree>
    <p:extLst>
      <p:ext uri="{BB962C8B-B14F-4D97-AF65-F5344CB8AC3E}">
        <p14:creationId xmlns:p14="http://schemas.microsoft.com/office/powerpoint/2010/main" val="27785956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776A0-2E61-4F5C-B027-A66A4C9C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 dirty="0"/>
            </a:br>
            <a:r>
              <a:rPr kumimoji="1" lang="en-US" altLang="ja-JP" dirty="0"/>
              <a:t>Proxy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9020AA-6EA0-483C-B6CD-71D9AACB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184576"/>
          </a:xfrm>
        </p:spPr>
        <p:txBody>
          <a:bodyPr/>
          <a:lstStyle/>
          <a:p>
            <a:r>
              <a:rPr kumimoji="1" lang="en-US" altLang="ja-JP" dirty="0"/>
              <a:t>Proxy</a:t>
            </a:r>
            <a:r>
              <a:rPr kumimoji="1" lang="ja-JP" altLang="en-US" dirty="0"/>
              <a:t>の設定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を実行する際のコマンドに以下のオプションを追加する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-</a:t>
            </a:r>
            <a:r>
              <a:rPr lang="en-US" altLang="ja-JP" dirty="0" err="1"/>
              <a:t>DproxySet</a:t>
            </a:r>
            <a:r>
              <a:rPr lang="en-US" altLang="ja-JP" dirty="0"/>
              <a:t>=true -DproxyHost=</a:t>
            </a:r>
            <a:r>
              <a:rPr lang="en-US" altLang="ja-JP" dirty="0">
                <a:solidFill>
                  <a:srgbClr val="FF0000"/>
                </a:solidFill>
              </a:rPr>
              <a:t>wwwproxy.osakac.ac.jp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/>
              <a:t>-</a:t>
            </a:r>
            <a:r>
              <a:rPr lang="en-US" altLang="ja-JP" dirty="0" err="1"/>
              <a:t>DproxyPort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rgbClr val="FF0000"/>
                </a:solidFill>
              </a:rPr>
              <a:t>8080</a:t>
            </a:r>
          </a:p>
          <a:p>
            <a:pPr lvl="1"/>
            <a:r>
              <a:rPr lang="en-US" altLang="ja-JP" dirty="0"/>
              <a:t>Eclipse</a:t>
            </a:r>
            <a:r>
              <a:rPr lang="ja-JP" altLang="en-US" dirty="0"/>
              <a:t>の場合は，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「実行＞実行の構成」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「実行するプログラム」の</a:t>
            </a:r>
            <a:br>
              <a:rPr lang="en-US" altLang="ja-JP" dirty="0"/>
            </a:br>
            <a:r>
              <a:rPr lang="ja-JP" altLang="en-US" dirty="0"/>
              <a:t>設定画面の「引数」タブ</a:t>
            </a:r>
            <a:br>
              <a:rPr lang="en-US" altLang="ja-JP" dirty="0"/>
            </a:br>
            <a:r>
              <a:rPr lang="ja-JP" altLang="en-US" dirty="0"/>
              <a:t>の「</a:t>
            </a:r>
            <a:r>
              <a:rPr lang="en-US" altLang="ja-JP" dirty="0"/>
              <a:t>VM</a:t>
            </a:r>
            <a:r>
              <a:rPr lang="ja-JP" altLang="en-US" dirty="0"/>
              <a:t>引数」に書いて</a:t>
            </a:r>
            <a:br>
              <a:rPr lang="en-US" altLang="ja-JP" dirty="0"/>
            </a:br>
            <a:r>
              <a:rPr lang="ja-JP" altLang="en-US" dirty="0"/>
              <a:t>適用・実行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5E820-E01D-4990-9B07-1A1D9F40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2DB-4312-48FA-9C10-05562B9A2074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0C96F-0FDB-4BB9-8E8E-540A3100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883-6E03-4C4F-AA50-22709C81552A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58DCB1-014E-4BC0-8896-263E0316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83" y="2914518"/>
            <a:ext cx="3986505" cy="318920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A1981A-168C-4AD0-872B-4BBED27AC267}"/>
              </a:ext>
            </a:extLst>
          </p:cNvPr>
          <p:cNvSpPr/>
          <p:nvPr/>
        </p:nvSpPr>
        <p:spPr>
          <a:xfrm>
            <a:off x="5868144" y="4293096"/>
            <a:ext cx="3156698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154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0C2159F-ECBA-4F6E-B9C6-A287F1175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以下は，推論チャレンジ用のサンプルプログラム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A5B0C0D1-20AD-4C06-B081-7AF26D48C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38DF0-DE25-417B-A91A-07C6B4D6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99EC0-1101-4D68-A1C1-785FD6CF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4602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B65FA89A-5FC2-4F14-BF9C-09292803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75616" y="977697"/>
            <a:ext cx="4657018" cy="372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BD4F6B9-EA98-45C8-918D-750D323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Sample1</a:t>
            </a:r>
            <a:r>
              <a:rPr lang="ja-JP" altLang="en-US" sz="3200" dirty="0"/>
              <a:t>：</a:t>
            </a:r>
            <a:r>
              <a:rPr lang="ja-JP" altLang="en-US" sz="3200" dirty="0">
                <a:solidFill>
                  <a:srgbClr val="0000FF"/>
                </a:solidFill>
              </a:rPr>
              <a:t>引数を指定して実行</a:t>
            </a:r>
            <a:endParaRPr kumimoji="1" lang="ja-JP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976B3-03B6-45E4-B57B-7EA822D9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FCC8E6-E6EC-4B4B-9982-C7D5EFBA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58908-0ADE-45A6-AC03-B471E68699B1}"/>
              </a:ext>
            </a:extLst>
          </p:cNvPr>
          <p:cNvSpPr/>
          <p:nvPr/>
        </p:nvSpPr>
        <p:spPr>
          <a:xfrm>
            <a:off x="5537632" y="1554143"/>
            <a:ext cx="3384376" cy="1080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6E58AE3-B820-4E10-BE83-D85DB859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32" y="1052736"/>
            <a:ext cx="3804822" cy="5472608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0" u="none" dirty="0"/>
              <a:t>起動する際に入力した引数を使って，クエリを実行する</a:t>
            </a:r>
            <a:endParaRPr kumimoji="1" lang="en-US" altLang="ja-JP" b="0" u="none" dirty="0"/>
          </a:p>
          <a:p>
            <a:pPr lvl="1"/>
            <a:r>
              <a:rPr lang="ja-JP" altLang="en-US" dirty="0"/>
              <a:t>例として，</a:t>
            </a:r>
            <a:r>
              <a:rPr lang="ja-JP" altLang="en-US" dirty="0">
                <a:solidFill>
                  <a:srgbClr val="FF0000"/>
                </a:solidFill>
              </a:rPr>
              <a:t>小説名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シーン番号</a:t>
            </a:r>
            <a:r>
              <a:rPr lang="ja-JP" altLang="en-US" dirty="0"/>
              <a:t>を指定</a:t>
            </a:r>
            <a:endParaRPr lang="en-US" altLang="ja-JP" dirty="0"/>
          </a:p>
          <a:p>
            <a:r>
              <a:rPr lang="ja-JP" altLang="en-US" b="0" u="none" dirty="0"/>
              <a:t>起動時の引数は，</a:t>
            </a:r>
            <a:r>
              <a:rPr lang="en-US" altLang="ja-JP" b="0" u="none" dirty="0"/>
              <a:t>main</a:t>
            </a:r>
            <a:r>
              <a:rPr lang="ja-JP" altLang="en-US" b="0" u="none" dirty="0"/>
              <a:t>関数の引数（</a:t>
            </a:r>
            <a:r>
              <a:rPr lang="en-US" altLang="ja-JP" b="0" u="none" dirty="0" err="1"/>
              <a:t>args</a:t>
            </a:r>
            <a:r>
              <a:rPr lang="en-US" altLang="ja-JP" b="0" u="none" dirty="0"/>
              <a:t>[]</a:t>
            </a:r>
            <a:r>
              <a:rPr lang="ja-JP" altLang="en-US" b="0" u="none" dirty="0"/>
              <a:t>）に入る</a:t>
            </a:r>
            <a:endParaRPr lang="en-US" altLang="ja-JP" b="0" u="none" dirty="0"/>
          </a:p>
          <a:p>
            <a:pPr lvl="1"/>
            <a:r>
              <a:rPr kumimoji="1" lang="ja-JP" altLang="en-US" dirty="0">
                <a:solidFill>
                  <a:srgbClr val="FF0000"/>
                </a:solidFill>
              </a:rPr>
              <a:t>配列</a:t>
            </a:r>
            <a:r>
              <a:rPr lang="en-US" altLang="ja-JP" dirty="0" err="1">
                <a:solidFill>
                  <a:srgbClr val="FF0000"/>
                </a:solidFill>
              </a:rPr>
              <a:t>args</a:t>
            </a:r>
            <a:r>
              <a:rPr lang="en-US" altLang="ja-JP" dirty="0">
                <a:solidFill>
                  <a:srgbClr val="FF0000"/>
                </a:solidFill>
              </a:rPr>
              <a:t>[]</a:t>
            </a:r>
            <a:r>
              <a:rPr kumimoji="1" lang="ja-JP" altLang="en-US" dirty="0">
                <a:solidFill>
                  <a:srgbClr val="FF0000"/>
                </a:solidFill>
              </a:rPr>
              <a:t>から値を取り出し</a:t>
            </a:r>
            <a:r>
              <a:rPr kumimoji="1" lang="ja-JP" altLang="en-US" dirty="0"/>
              <a:t>て，プログラムで利用すればよい</a:t>
            </a:r>
            <a:endParaRPr kumimoji="1" lang="en-US" altLang="ja-JP" b="0" u="none" dirty="0"/>
          </a:p>
          <a:p>
            <a:endParaRPr kumimoji="1" lang="ja-JP" altLang="en-US" b="0" u="none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20FEBA-9048-493F-A42F-9BDE750625C6}"/>
              </a:ext>
            </a:extLst>
          </p:cNvPr>
          <p:cNvSpPr/>
          <p:nvPr/>
        </p:nvSpPr>
        <p:spPr>
          <a:xfrm>
            <a:off x="3818506" y="4703311"/>
            <a:ext cx="50739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55000"/>
              <a:buFont typeface="Wingdings" pitchFamily="2" charset="2"/>
              <a:buChar char="n"/>
            </a:pPr>
            <a:r>
              <a:rPr lang="en-US" altLang="ja-JP" sz="2400" kern="0" dirty="0">
                <a:solidFill>
                  <a:srgbClr val="000000"/>
                </a:solidFill>
              </a:rPr>
              <a:t>Eclipse</a:t>
            </a:r>
            <a:r>
              <a:rPr lang="ja-JP" altLang="en-US" sz="2400" kern="0" dirty="0">
                <a:solidFill>
                  <a:srgbClr val="000000"/>
                </a:solidFill>
              </a:rPr>
              <a:t>での実行時には，</a:t>
            </a:r>
            <a:br>
              <a:rPr lang="en-US" altLang="ja-JP" sz="2400" kern="0" dirty="0">
                <a:solidFill>
                  <a:srgbClr val="000000"/>
                </a:solidFill>
              </a:rPr>
            </a:br>
            <a:r>
              <a:rPr lang="ja-JP" altLang="en-US" sz="2400" kern="0" dirty="0">
                <a:solidFill>
                  <a:srgbClr val="FF0000"/>
                </a:solidFill>
              </a:rPr>
              <a:t>「実行＞実行の構成」</a:t>
            </a:r>
            <a:r>
              <a:rPr lang="ja-JP" altLang="en-US" sz="2400" kern="0" dirty="0">
                <a:solidFill>
                  <a:srgbClr val="000000"/>
                </a:solidFill>
              </a:rPr>
              <a:t>で</a:t>
            </a:r>
            <a:br>
              <a:rPr lang="en-US" altLang="ja-JP" sz="2400" kern="0" dirty="0">
                <a:solidFill>
                  <a:srgbClr val="000000"/>
                </a:solidFill>
              </a:rPr>
            </a:br>
            <a:r>
              <a:rPr lang="ja-JP" altLang="en-US" sz="2400" kern="0" dirty="0">
                <a:solidFill>
                  <a:srgbClr val="000000"/>
                </a:solidFill>
              </a:rPr>
              <a:t>「実行するプログラム」の設定画面の「引数」タブの</a:t>
            </a:r>
            <a:r>
              <a:rPr lang="ja-JP" altLang="en-US" sz="2400" b="1" kern="0" dirty="0">
                <a:solidFill>
                  <a:srgbClr val="FF0000"/>
                </a:solidFill>
              </a:rPr>
              <a:t>「プログラムの引数」</a:t>
            </a:r>
            <a:r>
              <a:rPr lang="ja-JP" altLang="en-US" sz="2400" kern="0" dirty="0">
                <a:solidFill>
                  <a:srgbClr val="000000"/>
                </a:solidFill>
              </a:rPr>
              <a:t>に書いて適用・実行</a:t>
            </a:r>
            <a:endParaRPr lang="en-US" altLang="ja-JP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634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B65FA89A-5FC2-4F14-BF9C-09292803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75616" y="977697"/>
            <a:ext cx="4657018" cy="372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BD4F6B9-EA98-45C8-918D-750D323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Sample2</a:t>
            </a:r>
            <a:r>
              <a:rPr lang="ja-JP" altLang="en-US" sz="3200" dirty="0"/>
              <a:t>：</a:t>
            </a:r>
            <a:r>
              <a:rPr lang="ja-JP" altLang="en-US" sz="3200" dirty="0">
                <a:solidFill>
                  <a:srgbClr val="0000FF"/>
                </a:solidFill>
              </a:rPr>
              <a:t>クエリ結果の組み合わせ利用</a:t>
            </a:r>
            <a:endParaRPr kumimoji="1" lang="ja-JP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976B3-03B6-45E4-B57B-7EA822D9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FCC8E6-E6EC-4B4B-9982-C7D5EFBA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58908-0ADE-45A6-AC03-B471E68699B1}"/>
              </a:ext>
            </a:extLst>
          </p:cNvPr>
          <p:cNvSpPr/>
          <p:nvPr/>
        </p:nvSpPr>
        <p:spPr>
          <a:xfrm>
            <a:off x="5537632" y="1554143"/>
            <a:ext cx="3384376" cy="1080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6E58AE3-B820-4E10-BE83-D85DB859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32" y="1052736"/>
            <a:ext cx="3804822" cy="5472608"/>
          </a:xfrm>
        </p:spPr>
        <p:txBody>
          <a:bodyPr>
            <a:normAutofit/>
          </a:bodyPr>
          <a:lstStyle/>
          <a:p>
            <a:r>
              <a:rPr kumimoji="1" lang="ja-JP" altLang="en-US" b="0" u="none" dirty="0"/>
              <a:t>作成中．．．</a:t>
            </a:r>
            <a:endParaRPr kumimoji="1" lang="en-US" altLang="ja-JP" b="0" u="none" dirty="0"/>
          </a:p>
          <a:p>
            <a:endParaRPr kumimoji="1" lang="ja-JP" altLang="en-US" b="0" u="none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20FEBA-9048-493F-A42F-9BDE750625C6}"/>
              </a:ext>
            </a:extLst>
          </p:cNvPr>
          <p:cNvSpPr/>
          <p:nvPr/>
        </p:nvSpPr>
        <p:spPr>
          <a:xfrm>
            <a:off x="3818506" y="4703311"/>
            <a:ext cx="50739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55000"/>
              <a:buFont typeface="Wingdings" pitchFamily="2" charset="2"/>
              <a:buChar char="n"/>
            </a:pPr>
            <a:r>
              <a:rPr lang="en-US" altLang="ja-JP" sz="2400" kern="0" dirty="0">
                <a:solidFill>
                  <a:srgbClr val="000000"/>
                </a:solidFill>
              </a:rPr>
              <a:t>Eclipse</a:t>
            </a:r>
            <a:r>
              <a:rPr lang="ja-JP" altLang="en-US" sz="2400" kern="0" dirty="0">
                <a:solidFill>
                  <a:srgbClr val="000000"/>
                </a:solidFill>
              </a:rPr>
              <a:t>での実行時には，</a:t>
            </a:r>
            <a:br>
              <a:rPr lang="en-US" altLang="ja-JP" sz="2400" kern="0" dirty="0">
                <a:solidFill>
                  <a:srgbClr val="000000"/>
                </a:solidFill>
              </a:rPr>
            </a:br>
            <a:r>
              <a:rPr lang="ja-JP" altLang="en-US" sz="2400" kern="0" dirty="0">
                <a:solidFill>
                  <a:srgbClr val="FF0000"/>
                </a:solidFill>
              </a:rPr>
              <a:t>「実行＞実行の構成」</a:t>
            </a:r>
            <a:r>
              <a:rPr lang="ja-JP" altLang="en-US" sz="2400" kern="0" dirty="0">
                <a:solidFill>
                  <a:srgbClr val="000000"/>
                </a:solidFill>
              </a:rPr>
              <a:t>で</a:t>
            </a:r>
            <a:br>
              <a:rPr lang="en-US" altLang="ja-JP" sz="2400" kern="0" dirty="0">
                <a:solidFill>
                  <a:srgbClr val="000000"/>
                </a:solidFill>
              </a:rPr>
            </a:br>
            <a:r>
              <a:rPr lang="ja-JP" altLang="en-US" sz="2400" kern="0" dirty="0">
                <a:solidFill>
                  <a:srgbClr val="000000"/>
                </a:solidFill>
              </a:rPr>
              <a:t>「実行するプログラム」の設定画面の「引数」タブの</a:t>
            </a:r>
            <a:r>
              <a:rPr lang="ja-JP" altLang="en-US" sz="2400" b="1" kern="0" dirty="0">
                <a:solidFill>
                  <a:srgbClr val="FF0000"/>
                </a:solidFill>
              </a:rPr>
              <a:t>「プログラムの引数」</a:t>
            </a:r>
            <a:r>
              <a:rPr lang="ja-JP" altLang="en-US" sz="2400" kern="0" dirty="0">
                <a:solidFill>
                  <a:srgbClr val="000000"/>
                </a:solidFill>
              </a:rPr>
              <a:t>に書いて適用・実行</a:t>
            </a:r>
            <a:endParaRPr lang="en-US" altLang="ja-JP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274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E5A5C-1777-4133-BDD7-8B2BCF58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Jena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JavaDoc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0F36-6EF0-4B9C-A4CC-AD68D601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12568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dirty="0" err="1"/>
              <a:t>org.apache.jena.rdf.model.Model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https://jena.apache.org/documentation/javadoc/jena/org/apache/jena/rdf/model/Model.html</a:t>
            </a:r>
            <a:endParaRPr lang="en-US" altLang="ja-JP" dirty="0"/>
          </a:p>
          <a:p>
            <a:r>
              <a:rPr lang="en-US" altLang="ja-JP" dirty="0" err="1"/>
              <a:t>org.apache.jena.query.ResultSet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https://jena.apache.org/documentation/javadoc/arq/index.html?org/apache/jena/query/ResultSet.html</a:t>
            </a:r>
            <a:endParaRPr lang="en-US" altLang="ja-JP" dirty="0"/>
          </a:p>
          <a:p>
            <a:pPr lvl="1"/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0626F-F348-4EA7-8FB7-D858E912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2DB-4312-48FA-9C10-05562B9A2074}" type="datetime1">
              <a:rPr lang="ja-JP" altLang="en-US" smtClean="0"/>
              <a:t>2021/1/22</a:t>
            </a:fld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9DE8F-3A95-4A62-9754-314331FA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D883-6E03-4C4F-AA50-22709C81552A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021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03786-8C62-405C-BA69-1DAE91E1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6D197-5D72-4AE2-A030-EBD2A0B8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75320"/>
            <a:ext cx="8424936" cy="5225480"/>
          </a:xfrm>
        </p:spPr>
        <p:txBody>
          <a:bodyPr/>
          <a:lstStyle/>
          <a:p>
            <a:r>
              <a:rPr kumimoji="1" lang="ja-JP" altLang="en-US" dirty="0"/>
              <a:t>解説内容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開発に必要な環境設定の確認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サンプルプログラムの解説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進め方</a:t>
            </a:r>
            <a:endParaRPr lang="en-US" altLang="ja-JP" dirty="0"/>
          </a:p>
          <a:p>
            <a:pPr lvl="1"/>
            <a:r>
              <a:rPr lang="ja-JP" altLang="en-US" dirty="0"/>
              <a:t>前の</a:t>
            </a:r>
            <a:r>
              <a:rPr lang="en-US" altLang="ja-JP" dirty="0"/>
              <a:t>PC</a:t>
            </a:r>
            <a:r>
              <a:rPr lang="ja-JP" altLang="en-US" dirty="0"/>
              <a:t>でプログラムを動作させながら，コードのポイントとなる部分を中心に解説する．</a:t>
            </a:r>
            <a:endParaRPr lang="en-US" altLang="ja-JP" dirty="0"/>
          </a:p>
          <a:p>
            <a:pPr lvl="1"/>
            <a:r>
              <a:rPr lang="ja-JP" altLang="en-US" dirty="0"/>
              <a:t>環境設定ができていたら，手元のプログラムと見比べながら聞くと良い．</a:t>
            </a:r>
            <a:endParaRPr lang="en-US" altLang="ja-JP" dirty="0"/>
          </a:p>
          <a:p>
            <a:pPr lvl="1"/>
            <a:r>
              <a:rPr lang="ja-JP" altLang="en-US" dirty="0"/>
              <a:t>環境が未設定の場合は，</a:t>
            </a:r>
            <a:r>
              <a:rPr lang="en-US" altLang="ja-JP" dirty="0"/>
              <a:t>GitHub</a:t>
            </a:r>
            <a:r>
              <a:rPr lang="ja-JP" altLang="en-US" dirty="0"/>
              <a:t>上のコードを見ながら聞く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3863-5313-4C15-B842-AEFA4953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9AF9B-65DF-4B20-9A93-31C7F3ED6100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868B44-D353-4492-8365-8568A18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736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3C71B-7A54-46C5-B208-5211C48F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必要なソフトウェア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D57F9-5CF8-4167-B029-0298FA0C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568952" cy="5348064"/>
          </a:xfrm>
        </p:spPr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（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JDK</a:t>
            </a:r>
            <a:r>
              <a:rPr kumimoji="1" lang="ja-JP" altLang="en-US" dirty="0"/>
              <a:t>を使用）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Eclipse</a:t>
            </a:r>
            <a:r>
              <a:rPr lang="ja-JP" altLang="en-US" dirty="0"/>
              <a:t>（</a:t>
            </a:r>
            <a:r>
              <a:rPr lang="en-US" altLang="ja-JP" dirty="0"/>
              <a:t>Java</a:t>
            </a:r>
            <a:r>
              <a:rPr lang="ja-JP" altLang="en-US" dirty="0"/>
              <a:t>の開発環境）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Jena</a:t>
            </a:r>
            <a:r>
              <a:rPr lang="ja-JP" altLang="en-US" dirty="0"/>
              <a:t>（</a:t>
            </a:r>
            <a:r>
              <a:rPr lang="en-US" altLang="ja-JP" dirty="0"/>
              <a:t>RDF</a:t>
            </a:r>
            <a:r>
              <a:rPr lang="ja-JP" altLang="en-US" dirty="0"/>
              <a:t>処理用</a:t>
            </a:r>
            <a:r>
              <a:rPr lang="en-US" altLang="ja-JP" dirty="0"/>
              <a:t>Java</a:t>
            </a:r>
            <a:r>
              <a:rPr lang="ja-JP" altLang="en-US" dirty="0"/>
              <a:t>ライブラリ）</a:t>
            </a:r>
            <a:endParaRPr lang="en-US" altLang="ja-JP" dirty="0"/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err="1"/>
              <a:t>Fuseki</a:t>
            </a:r>
            <a:r>
              <a:rPr lang="ja-JP" altLang="en-US" dirty="0"/>
              <a:t>（</a:t>
            </a:r>
            <a:r>
              <a:rPr lang="en-US" altLang="ja-JP" dirty="0"/>
              <a:t>RDF</a:t>
            </a:r>
            <a:r>
              <a:rPr lang="ja-JP" altLang="en-US" dirty="0"/>
              <a:t>データベース）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E16D1-E99F-48BB-90B3-8849263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1B681-2105-487B-98FB-754FFDF6E9BF}" type="datetime1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2021/1/22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CA8B31-A721-40FA-9F3E-88F14DB4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BB263-0AAD-4029-9FE0-A58EB4A78D49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7090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66DAD-CC5A-4786-BA56-B5BADD0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のインストール確認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247DC-8A95-4BE1-8366-096F01BC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のインストール確認</a:t>
            </a:r>
            <a:endParaRPr kumimoji="1" lang="en-US" altLang="ja-JP" dirty="0"/>
          </a:p>
          <a:p>
            <a:pPr lvl="1"/>
            <a:r>
              <a:rPr lang="ja-JP" altLang="en-US" dirty="0"/>
              <a:t>コマンドプロンプトで，</a:t>
            </a:r>
            <a:br>
              <a:rPr lang="en-US" altLang="ja-JP" dirty="0"/>
            </a:br>
            <a:r>
              <a:rPr lang="en-US" altLang="ja-JP" dirty="0"/>
              <a:t>&gt;</a:t>
            </a:r>
            <a:r>
              <a:rPr lang="en-US" altLang="ja-JP" b="1" dirty="0"/>
              <a:t>java -version</a:t>
            </a:r>
          </a:p>
          <a:p>
            <a:pPr marL="457200" lvl="1" indent="0">
              <a:buNone/>
            </a:pPr>
            <a:r>
              <a:rPr lang="ja-JP" altLang="en-US" dirty="0"/>
              <a:t>　を実行する．　</a:t>
            </a:r>
            <a:endParaRPr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がインストールされていれば，バージョンが表示される．</a:t>
            </a:r>
            <a:endParaRPr lang="en-US" altLang="ja-JP" dirty="0"/>
          </a:p>
          <a:p>
            <a:pPr lvl="1"/>
            <a:r>
              <a:rPr lang="ja-JP" altLang="en-US" dirty="0"/>
              <a:t>エラーが出たら，</a:t>
            </a:r>
            <a:r>
              <a:rPr lang="en-US" altLang="ja-JP" dirty="0"/>
              <a:t>Java</a:t>
            </a:r>
            <a:r>
              <a:rPr lang="ja-JP" altLang="en-US" dirty="0"/>
              <a:t>はインストールされていないので，次頁以降の手順で</a:t>
            </a:r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JDK</a:t>
            </a:r>
            <a:r>
              <a:rPr lang="ja-JP" altLang="en-US" dirty="0"/>
              <a:t>をインストールする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（参考）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JDK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lvl="1"/>
            <a:r>
              <a:rPr lang="en-US" altLang="ja-JP" dirty="0"/>
              <a:t>Windows </a:t>
            </a:r>
            <a:r>
              <a:rPr lang="ja-JP" altLang="en-US" dirty="0"/>
              <a:t>版 </a:t>
            </a:r>
            <a:r>
              <a:rPr lang="en-US" altLang="ja-JP" dirty="0"/>
              <a:t>OpenJDK </a:t>
            </a:r>
            <a:r>
              <a:rPr lang="ja-JP" altLang="en-US" dirty="0"/>
              <a:t>インストール手順</a:t>
            </a:r>
            <a:r>
              <a:rPr lang="en-US" altLang="ja-JP" sz="2400" dirty="0">
                <a:hlinkClick r:id="rId3"/>
              </a:rPr>
              <a:t>https://qiita.com/ryo-sato/items/87d05021fcc0519e8828</a:t>
            </a:r>
            <a:endParaRPr kumimoji="1" lang="ja-JP" altLang="en-US" sz="24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2D08D-CE5F-470E-B38B-DCBE7E04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8FA4C8-5502-40D8-B34B-2941A4348E5C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315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778C9-3E02-4C83-8BFD-AB807D2D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JDK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04001-19AD-406D-9897-5BE7632D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567042" cy="561662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u="none" dirty="0"/>
              <a:t>１．ブラウザで，</a:t>
            </a:r>
            <a:r>
              <a:rPr lang="en-US" altLang="ja-JP" u="none" dirty="0">
                <a:hlinkClick r:id="rId3"/>
              </a:rPr>
              <a:t>http://openjdk.java.net/</a:t>
            </a:r>
            <a:r>
              <a:rPr lang="ja-JP" altLang="en-US" u="none" dirty="0"/>
              <a:t>　を開く</a:t>
            </a:r>
            <a:endParaRPr lang="en-US" altLang="ja-JP" u="none" dirty="0"/>
          </a:p>
          <a:p>
            <a:r>
              <a:rPr kumimoji="1" lang="ja-JP" altLang="en-US" u="none" dirty="0"/>
              <a:t>２．</a:t>
            </a:r>
            <a:r>
              <a:rPr kumimoji="1" lang="en-US" altLang="ja-JP" u="none" dirty="0"/>
              <a:t>Download</a:t>
            </a:r>
            <a:r>
              <a:rPr kumimoji="1" lang="ja-JP" altLang="en-US" u="none" dirty="0"/>
              <a:t>の</a:t>
            </a:r>
            <a:br>
              <a:rPr kumimoji="1" lang="en-US" altLang="ja-JP" u="none" dirty="0"/>
            </a:br>
            <a:r>
              <a:rPr kumimoji="1" lang="ja-JP" altLang="en-US" u="none" dirty="0"/>
              <a:t>ところにある</a:t>
            </a:r>
            <a:br>
              <a:rPr kumimoji="1" lang="en-US" altLang="ja-JP" u="none" dirty="0"/>
            </a:br>
            <a:r>
              <a:rPr kumimoji="1" lang="en-US" altLang="ja-JP" u="none" dirty="0">
                <a:solidFill>
                  <a:srgbClr val="FF0000"/>
                </a:solidFill>
              </a:rPr>
              <a:t>jdk.java.net/XX</a:t>
            </a:r>
            <a:br>
              <a:rPr kumimoji="1" lang="en-US" altLang="ja-JP" u="none" dirty="0"/>
            </a:br>
            <a:r>
              <a:rPr kumimoji="1" lang="ja-JP" altLang="en-US" u="none" dirty="0"/>
              <a:t>のリンクをクリック</a:t>
            </a:r>
            <a:endParaRPr kumimoji="1" lang="en-US" altLang="ja-JP" u="none" dirty="0"/>
          </a:p>
          <a:p>
            <a:pPr marL="457200" lvl="1" indent="0">
              <a:buNone/>
            </a:pPr>
            <a:r>
              <a:rPr lang="en-US" altLang="ja-JP" dirty="0"/>
              <a:t>※XX</a:t>
            </a:r>
            <a:r>
              <a:rPr lang="ja-JP" altLang="en-US" dirty="0"/>
              <a:t>には，その時点</a:t>
            </a:r>
            <a:br>
              <a:rPr lang="en-US" altLang="ja-JP" dirty="0"/>
            </a:br>
            <a:r>
              <a:rPr lang="ja-JP" altLang="en-US" dirty="0"/>
              <a:t>　での最新安定板の</a:t>
            </a:r>
            <a:br>
              <a:rPr lang="en-US" altLang="ja-JP" dirty="0"/>
            </a:br>
            <a:r>
              <a:rPr lang="ja-JP" altLang="en-US" dirty="0"/>
              <a:t>　番号が入る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→以下の説明では，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XX=12</a:t>
            </a:r>
            <a:r>
              <a:rPr lang="ja-JP" altLang="en-US" dirty="0"/>
              <a:t>としている</a:t>
            </a:r>
            <a:br>
              <a:rPr lang="en-US" altLang="ja-JP" dirty="0"/>
            </a:br>
            <a:r>
              <a:rPr lang="ja-JP" altLang="en-US" dirty="0"/>
              <a:t>　　が，その時点の</a:t>
            </a:r>
            <a:br>
              <a:rPr lang="en-US" altLang="ja-JP" dirty="0"/>
            </a:br>
            <a:r>
              <a:rPr lang="ja-JP" altLang="en-US" dirty="0"/>
              <a:t>　　最新版に適時読み替えること</a:t>
            </a:r>
            <a:endParaRPr kumimoji="1" lang="en-US" altLang="ja-JP" u="none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F7683-7BFB-47BF-AB4F-CEA5AEC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FA4C8-5502-40D8-B34B-2941A4348E5C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EE4D00F-3255-4DCE-934D-243C7169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16" y="1462849"/>
            <a:ext cx="5157372" cy="4414663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48449FBD-6556-4935-9030-B24A310E14EC}"/>
              </a:ext>
            </a:extLst>
          </p:cNvPr>
          <p:cNvSpPr/>
          <p:nvPr/>
        </p:nvSpPr>
        <p:spPr>
          <a:xfrm>
            <a:off x="6844952" y="4414423"/>
            <a:ext cx="108012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5645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778C9-3E02-4C83-8BFD-AB807D2D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JDK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04001-19AD-406D-9897-5BE7632D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567042" cy="5151785"/>
          </a:xfrm>
        </p:spPr>
        <p:txBody>
          <a:bodyPr/>
          <a:lstStyle/>
          <a:p>
            <a:r>
              <a:rPr kumimoji="1" lang="ja-JP" altLang="en-US" u="none" dirty="0"/>
              <a:t>１．ブラウザで，</a:t>
            </a:r>
            <a:r>
              <a:rPr lang="en-US" altLang="ja-JP" u="none" dirty="0">
                <a:hlinkClick r:id="rId3"/>
              </a:rPr>
              <a:t>http://openjdk.java.net/</a:t>
            </a:r>
            <a:r>
              <a:rPr lang="ja-JP" altLang="en-US" u="none" dirty="0"/>
              <a:t>　を開く</a:t>
            </a:r>
            <a:endParaRPr lang="en-US" altLang="ja-JP" u="none" dirty="0"/>
          </a:p>
          <a:p>
            <a:r>
              <a:rPr kumimoji="1" lang="ja-JP" altLang="en-US" u="none" dirty="0"/>
              <a:t>２．</a:t>
            </a:r>
            <a:r>
              <a:rPr kumimoji="1" lang="en-US" altLang="ja-JP" u="none" dirty="0"/>
              <a:t>Download</a:t>
            </a:r>
            <a:r>
              <a:rPr kumimoji="1" lang="ja-JP" altLang="en-US" u="none" dirty="0"/>
              <a:t>の</a:t>
            </a:r>
            <a:br>
              <a:rPr kumimoji="1" lang="en-US" altLang="ja-JP" u="none" dirty="0"/>
            </a:br>
            <a:r>
              <a:rPr kumimoji="1" lang="ja-JP" altLang="en-US" u="none" dirty="0"/>
              <a:t>ところにある</a:t>
            </a:r>
            <a:br>
              <a:rPr kumimoji="1" lang="en-US" altLang="ja-JP" u="none" dirty="0"/>
            </a:br>
            <a:r>
              <a:rPr kumimoji="1" lang="en-US" altLang="ja-JP" u="none" dirty="0">
                <a:solidFill>
                  <a:srgbClr val="FF0000"/>
                </a:solidFill>
              </a:rPr>
              <a:t>jdk.java.net/XX</a:t>
            </a:r>
            <a:br>
              <a:rPr kumimoji="1" lang="en-US" altLang="ja-JP" u="none" dirty="0"/>
            </a:br>
            <a:r>
              <a:rPr kumimoji="1" lang="ja-JP" altLang="en-US" u="none" dirty="0"/>
              <a:t>のリンクをクリック</a:t>
            </a:r>
            <a:endParaRPr kumimoji="1" lang="en-US" altLang="ja-JP" u="none" dirty="0"/>
          </a:p>
          <a:p>
            <a:r>
              <a:rPr lang="ja-JP" altLang="en-US" u="none" dirty="0"/>
              <a:t>３．開いたページで</a:t>
            </a:r>
            <a:br>
              <a:rPr lang="en-US" altLang="ja-JP" u="none" dirty="0"/>
            </a:br>
            <a:r>
              <a:rPr lang="en-US" altLang="ja-JP" u="none" dirty="0"/>
              <a:t>Windows / x64	</a:t>
            </a:r>
            <a:br>
              <a:rPr lang="en-US" altLang="ja-JP" u="none" dirty="0"/>
            </a:br>
            <a:r>
              <a:rPr lang="en-US" altLang="ja-JP" u="none" dirty="0">
                <a:solidFill>
                  <a:srgbClr val="FF0000"/>
                </a:solidFill>
              </a:rPr>
              <a:t>zip</a:t>
            </a:r>
            <a:r>
              <a:rPr lang="ja-JP" altLang="en-US" u="none" dirty="0"/>
              <a:t>　を</a:t>
            </a:r>
            <a:br>
              <a:rPr lang="en-US" altLang="ja-JP" u="none" dirty="0"/>
            </a:br>
            <a:r>
              <a:rPr lang="ja-JP" altLang="en-US" u="none" dirty="0"/>
              <a:t>ダウンロードする</a:t>
            </a:r>
            <a:endParaRPr kumimoji="1" lang="ja-JP" altLang="en-US" u="none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F7683-7BFB-47BF-AB4F-CEA5AEC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FA4C8-5502-40D8-B34B-2941A4348E5C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EE4D00F-3255-4DCE-934D-243C7169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428" y="1556792"/>
            <a:ext cx="5157372" cy="4414663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48449FBD-6556-4935-9030-B24A310E14EC}"/>
              </a:ext>
            </a:extLst>
          </p:cNvPr>
          <p:cNvSpPr/>
          <p:nvPr/>
        </p:nvSpPr>
        <p:spPr>
          <a:xfrm>
            <a:off x="6948264" y="4508366"/>
            <a:ext cx="108012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B8243D8-4A29-4B50-B69A-00FC89F0A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2428598"/>
            <a:ext cx="4920005" cy="4159536"/>
          </a:xfrm>
          <a:prstGeom prst="rect">
            <a:avLst/>
          </a:prstGeom>
        </p:spPr>
      </p:pic>
      <p:sp>
        <p:nvSpPr>
          <p:cNvPr id="8" name="矢印: 上 7">
            <a:extLst>
              <a:ext uri="{FF2B5EF4-FFF2-40B4-BE49-F238E27FC236}">
                <a16:creationId xmlns:a16="http://schemas.microsoft.com/office/drawing/2014/main" id="{D982E5DB-F881-41D6-ABC0-643245E63513}"/>
              </a:ext>
            </a:extLst>
          </p:cNvPr>
          <p:cNvSpPr/>
          <p:nvPr/>
        </p:nvSpPr>
        <p:spPr>
          <a:xfrm>
            <a:off x="5868144" y="5039878"/>
            <a:ext cx="432644" cy="7208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5E9183A-2183-4AA3-89EB-E3CEBA6C550A}"/>
              </a:ext>
            </a:extLst>
          </p:cNvPr>
          <p:cNvSpPr/>
          <p:nvPr/>
        </p:nvSpPr>
        <p:spPr>
          <a:xfrm>
            <a:off x="179512" y="4077072"/>
            <a:ext cx="3730916" cy="24482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378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52DB5-A9A0-4646-9C44-546F0A96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JDK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1B120-DFE1-4C41-AF62-AA7887B3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047103"/>
            <a:ext cx="8382000" cy="4913313"/>
          </a:xfrm>
        </p:spPr>
        <p:txBody>
          <a:bodyPr/>
          <a:lstStyle/>
          <a:p>
            <a:r>
              <a:rPr kumimoji="1" lang="ja-JP" altLang="en-US" u="none" dirty="0"/>
              <a:t>４．ダウンロードした</a:t>
            </a:r>
            <a:r>
              <a:rPr kumimoji="1" lang="en-US" altLang="ja-JP" u="none" dirty="0"/>
              <a:t>ZIP</a:t>
            </a:r>
            <a:r>
              <a:rPr kumimoji="1" lang="ja-JP" altLang="en-US" u="none" dirty="0"/>
              <a:t>ファイル</a:t>
            </a:r>
            <a:br>
              <a:rPr kumimoji="1" lang="en-US" altLang="ja-JP" u="none" dirty="0"/>
            </a:br>
            <a:r>
              <a:rPr kumimoji="1" lang="ja-JP" altLang="en-US" u="none" dirty="0"/>
              <a:t>（</a:t>
            </a:r>
            <a:r>
              <a:rPr lang="en-US" altLang="ja-JP" b="0" u="none" dirty="0">
                <a:solidFill>
                  <a:srgbClr val="FF0000"/>
                </a:solidFill>
              </a:rPr>
              <a:t>openjdk-12.0.1_windows-x64_bin.zip</a:t>
            </a:r>
            <a:r>
              <a:rPr kumimoji="1" lang="ja-JP" altLang="en-US" u="none" dirty="0"/>
              <a:t>）</a:t>
            </a:r>
            <a:br>
              <a:rPr kumimoji="1" lang="en-US" altLang="ja-JP" u="none" dirty="0"/>
            </a:br>
            <a:r>
              <a:rPr kumimoji="1" lang="ja-JP" altLang="en-US" u="none" dirty="0"/>
              <a:t>を適当なフォルダに展開する．</a:t>
            </a:r>
            <a:endParaRPr kumimoji="1" lang="en-US" altLang="ja-JP" u="none" dirty="0"/>
          </a:p>
          <a:p>
            <a:pPr lvl="1"/>
            <a:r>
              <a:rPr lang="en-US" altLang="ja-JP" b="1" dirty="0">
                <a:latin typeface="+mj-ea"/>
                <a:ea typeface="+mj-ea"/>
              </a:rPr>
              <a:t>C:\</a:t>
            </a:r>
            <a:r>
              <a:rPr lang="ja-JP" altLang="en-US" b="1" dirty="0">
                <a:latin typeface="+mj-ea"/>
                <a:ea typeface="+mj-ea"/>
              </a:rPr>
              <a:t> </a:t>
            </a:r>
            <a:r>
              <a:rPr lang="ja-JP" altLang="en-US" dirty="0"/>
              <a:t>や　</a:t>
            </a:r>
            <a:r>
              <a:rPr lang="en-US" altLang="ja-JP" b="1" dirty="0">
                <a:latin typeface="+mj-ea"/>
                <a:ea typeface="+mj-ea"/>
              </a:rPr>
              <a:t>D:\ </a:t>
            </a:r>
            <a:r>
              <a:rPr lang="ja-JP" altLang="en-US" dirty="0"/>
              <a:t>の直下を推奨</a:t>
            </a:r>
            <a:endParaRPr kumimoji="1" lang="ja-JP" altLang="en-US" u="none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8B07F7-D5AB-4F72-A87A-A8060F84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FA4C8-5502-40D8-B34B-2941A4348E5C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94840A-E8EB-44BE-95E2-BDE8B3203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56"/>
          <a:stretch/>
        </p:blipFill>
        <p:spPr>
          <a:xfrm>
            <a:off x="1034058" y="3429000"/>
            <a:ext cx="7075884" cy="3234545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FE9F1E6A-B424-433F-8ED3-3BA6CD6AA72C}"/>
              </a:ext>
            </a:extLst>
          </p:cNvPr>
          <p:cNvSpPr/>
          <p:nvPr/>
        </p:nvSpPr>
        <p:spPr>
          <a:xfrm>
            <a:off x="5076056" y="4149080"/>
            <a:ext cx="720080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572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00C47-B964-4BE8-A441-45948D1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JDK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53C56-0542-47BC-A819-83838ACD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66586"/>
            <a:ext cx="8888288" cy="4913313"/>
          </a:xfrm>
        </p:spPr>
        <p:txBody>
          <a:bodyPr/>
          <a:lstStyle/>
          <a:p>
            <a:r>
              <a:rPr lang="ja-JP" altLang="en-US" sz="2800" u="none" dirty="0"/>
              <a:t>５．解凍されたできた</a:t>
            </a:r>
            <a:r>
              <a:rPr lang="ja-JP" altLang="en-US" sz="2800" u="none" dirty="0">
                <a:solidFill>
                  <a:srgbClr val="FF0000"/>
                </a:solidFill>
              </a:rPr>
              <a:t>フォルダ（</a:t>
            </a:r>
            <a:r>
              <a:rPr lang="en-US" altLang="ja-JP" sz="2800" b="0" u="none" dirty="0">
                <a:solidFill>
                  <a:srgbClr val="FF0000"/>
                </a:solidFill>
              </a:rPr>
              <a:t>jdk-12.0.1</a:t>
            </a:r>
            <a:r>
              <a:rPr lang="ja-JP" altLang="en-US" sz="2800" u="none" dirty="0">
                <a:solidFill>
                  <a:srgbClr val="FF0000"/>
                </a:solidFill>
              </a:rPr>
              <a:t>）の下にある</a:t>
            </a:r>
            <a:r>
              <a:rPr lang="en-US" altLang="ja-JP" sz="2800" u="none" dirty="0">
                <a:solidFill>
                  <a:srgbClr val="FF0000"/>
                </a:solidFill>
              </a:rPr>
              <a:t>bin</a:t>
            </a:r>
            <a:r>
              <a:rPr lang="ja-JP" altLang="en-US" sz="2800" u="none" dirty="0"/>
              <a:t>フォルダのアドレスを「</a:t>
            </a:r>
            <a:r>
              <a:rPr lang="ja-JP" altLang="en-US" sz="2800" u="none" dirty="0">
                <a:solidFill>
                  <a:srgbClr val="FF0000"/>
                </a:solidFill>
              </a:rPr>
              <a:t>テキストとしてコピー」</a:t>
            </a:r>
            <a:r>
              <a:rPr lang="ja-JP" altLang="en-US" sz="2800" u="none" dirty="0"/>
              <a:t>する</a:t>
            </a:r>
            <a:endParaRPr lang="en-US" altLang="ja-JP" sz="2800" u="none" dirty="0"/>
          </a:p>
          <a:p>
            <a:r>
              <a:rPr kumimoji="1" lang="ja-JP" altLang="en-US" sz="2800" u="none" dirty="0"/>
              <a:t>６</a:t>
            </a:r>
            <a:r>
              <a:rPr lang="ja-JP" altLang="en-US" sz="2800" u="none" dirty="0"/>
              <a:t>．システムのプロパティの</a:t>
            </a:r>
            <a:r>
              <a:rPr lang="ja-JP" altLang="en-US" sz="2800" dirty="0">
                <a:solidFill>
                  <a:srgbClr val="FF0000"/>
                </a:solidFill>
              </a:rPr>
              <a:t>「環境変数」の</a:t>
            </a:r>
            <a:r>
              <a:rPr lang="en-US" altLang="ja-JP" sz="2800" dirty="0">
                <a:solidFill>
                  <a:srgbClr val="FF0000"/>
                </a:solidFill>
              </a:rPr>
              <a:t>PATH</a:t>
            </a:r>
            <a:r>
              <a:rPr lang="ja-JP" altLang="en-US" sz="2800" dirty="0">
                <a:solidFill>
                  <a:srgbClr val="FF0000"/>
                </a:solidFill>
              </a:rPr>
              <a:t>に，５．のアドレスを追加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u="none" dirty="0"/>
              <a:t>７．コマンドプロンプトで</a:t>
            </a:r>
            <a:r>
              <a:rPr kumimoji="1" lang="en-US" altLang="ja-JP" sz="2800" u="none" dirty="0"/>
              <a:t>Java -version </a:t>
            </a:r>
            <a:r>
              <a:rPr lang="ja-JP" altLang="en-US" sz="2800" u="none" dirty="0"/>
              <a:t>を実行し，正しくインストールできたことを確認する．</a:t>
            </a:r>
            <a:endParaRPr kumimoji="1" lang="en-US" altLang="ja-JP" sz="2800" u="none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BD232-7EC7-45B9-A360-7648090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FA4C8-5502-40D8-B34B-2941A4348E5C}" type="slidenum">
              <a:rPr kumimoji="0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C88D617-5C9B-492C-81B3-4754F8CDC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7" t="33201" r="18500" b="37400"/>
          <a:stretch/>
        </p:blipFill>
        <p:spPr>
          <a:xfrm>
            <a:off x="477029" y="3911225"/>
            <a:ext cx="4840569" cy="26064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58F1A15-04CC-46D0-B594-3CB987BD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911225"/>
            <a:ext cx="2648227" cy="29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33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512" y="243"/>
            <a:ext cx="6228184" cy="88085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ja" sz="3200" dirty="0"/>
              <a:t>Javaの開発環境（Eclipse）</a:t>
            </a:r>
            <a:br>
              <a:rPr lang="en-US" altLang="ja" sz="3200" dirty="0"/>
            </a:br>
            <a:r>
              <a:rPr lang="ja" sz="3200" dirty="0"/>
              <a:t>のインストール</a:t>
            </a:r>
            <a:endParaRPr sz="3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xfrm>
            <a:off x="251520" y="980728"/>
            <a:ext cx="8640960" cy="52925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ja" sz="3200" u="none" dirty="0">
                <a:solidFill>
                  <a:schemeClr val="hlink"/>
                </a:solidFill>
                <a:hlinkClick r:id="rId3"/>
              </a:rPr>
              <a:t>http://mergedoc.osdn.jp/</a:t>
            </a:r>
            <a:br>
              <a:rPr lang="ja" sz="3200" u="none" dirty="0"/>
            </a:br>
            <a:r>
              <a:rPr lang="ja" sz="3200" u="none" dirty="0"/>
              <a:t>から「 Pleiades All in One ダウンロード」の</a:t>
            </a:r>
            <a:br>
              <a:rPr lang="en-US" altLang="ja" sz="3200" u="none" dirty="0"/>
            </a:br>
            <a:r>
              <a:rPr lang="ja" sz="3200" u="none" dirty="0"/>
              <a:t>「Eclipse 2019-09」を選択</a:t>
            </a:r>
            <a:endParaRPr sz="3200" u="none" dirty="0"/>
          </a:p>
          <a:p>
            <a:pPr>
              <a:buAutoNum type="arabicPeriod"/>
            </a:pPr>
            <a:r>
              <a:rPr lang="ja" sz="3200" b="1" u="none" dirty="0"/>
              <a:t>Java</a:t>
            </a:r>
            <a:r>
              <a:rPr lang="ja" sz="3200" u="none" dirty="0"/>
              <a:t>の</a:t>
            </a:r>
            <a:r>
              <a:rPr lang="ja" sz="3200" u="none" dirty="0">
                <a:solidFill>
                  <a:srgbClr val="FF0000"/>
                </a:solidFill>
              </a:rPr>
              <a:t>Full Editon</a:t>
            </a:r>
            <a:r>
              <a:rPr lang="ja" sz="3200" u="none" dirty="0"/>
              <a:t>の</a:t>
            </a:r>
            <a:r>
              <a:rPr lang="ja" sz="3200" b="1" u="none" dirty="0"/>
              <a:t>ZIPファイル</a:t>
            </a:r>
            <a:r>
              <a:rPr lang="ja" sz="3200" u="none" dirty="0"/>
              <a:t>をダウンロード</a:t>
            </a:r>
            <a:endParaRPr sz="3200" u="none" dirty="0"/>
          </a:p>
          <a:p>
            <a:pPr>
              <a:buAutoNum type="arabicPeriod"/>
            </a:pPr>
            <a:r>
              <a:rPr lang="ja" sz="3200" u="none" dirty="0"/>
              <a:t>ZIPを解凍して，適当なフォルダにおけばインストール完了</a:t>
            </a:r>
            <a:endParaRPr sz="3200" u="none" dirty="0"/>
          </a:p>
          <a:p>
            <a:pPr marL="457200" lvl="1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※</a:t>
            </a:r>
            <a:r>
              <a:rPr lang="ja" sz="2800" dirty="0">
                <a:solidFill>
                  <a:srgbClr val="FF0000"/>
                </a:solidFill>
              </a:rPr>
              <a:t>ZIPを解凍する際，Windowsの標準の「展開」で</a:t>
            </a:r>
            <a:r>
              <a:rPr lang="ja-JP" altLang="en-US" sz="2800" dirty="0" err="1">
                <a:solidFill>
                  <a:srgbClr val="FF0000"/>
                </a:solidFill>
              </a:rPr>
              <a:t>，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ja-JP" altLang="en-US" sz="2800" dirty="0">
                <a:solidFill>
                  <a:srgbClr val="FF0000"/>
                </a:solidFill>
              </a:rPr>
              <a:t>　うまくいかないときは，</a:t>
            </a:r>
            <a:r>
              <a:rPr lang="ja" sz="2800" dirty="0">
                <a:solidFill>
                  <a:srgbClr val="FF0000"/>
                </a:solidFill>
              </a:rPr>
              <a:t>別の解凍ソフト（</a:t>
            </a:r>
            <a:r>
              <a:rPr lang="ja" sz="2800" dirty="0">
                <a:solidFill>
                  <a:srgbClr val="FF0000"/>
                </a:solidFill>
                <a:hlinkClick r:id="rId4"/>
              </a:rPr>
              <a:t>7Zip</a:t>
            </a:r>
            <a:r>
              <a:rPr lang="ja-JP" altLang="en-US" sz="2800" b="1" dirty="0">
                <a:solidFill>
                  <a:srgbClr val="FF0000"/>
                </a:solidFill>
                <a:latin typeface="Meiryo"/>
                <a:ea typeface="Meiryo"/>
                <a:sym typeface="Meiryo"/>
              </a:rPr>
              <a:t>など</a:t>
            </a:r>
            <a:r>
              <a:rPr lang="ja" sz="2800" dirty="0">
                <a:solidFill>
                  <a:srgbClr val="FF0000"/>
                </a:solidFill>
              </a:rPr>
              <a:t>）</a:t>
            </a:r>
            <a:br>
              <a:rPr lang="en-US" altLang="ja" sz="2800" dirty="0">
                <a:solidFill>
                  <a:srgbClr val="FF0000"/>
                </a:solidFill>
              </a:rPr>
            </a:br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" sz="2800" dirty="0">
                <a:solidFill>
                  <a:srgbClr val="FF0000"/>
                </a:solidFill>
              </a:rPr>
              <a:t>を使えばOK</a:t>
            </a:r>
            <a:endParaRPr sz="2800" dirty="0">
              <a:solidFill>
                <a:srgbClr val="FF0000"/>
              </a:solidFill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3200" b="1" u="non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法造PPTテンプレート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HGS創英角ｺﾞｼｯｸUB"/>
        <a:ea typeface="HGS創英角ｺﾞｼｯｸUB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法造PPTテンプレート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HGS創英角ｺﾞｼｯｸUB"/>
        <a:ea typeface="HGS創英角ｺﾞｼｯｸUB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法造PPTテンプレート</Template>
  <TotalTime>8752</TotalTime>
  <Words>1125</Words>
  <Application>Microsoft Office PowerPoint</Application>
  <PresentationFormat>画面に合わせる (4:3)</PresentationFormat>
  <Paragraphs>131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18</vt:i4>
      </vt:variant>
    </vt:vector>
  </HeadingPairs>
  <TitlesOfParts>
    <vt:vector size="37" baseType="lpstr">
      <vt:lpstr>Arial Unicode MS</vt:lpstr>
      <vt:lpstr>HGP創英角ｺﾞｼｯｸUB</vt:lpstr>
      <vt:lpstr>HGS創英角ｺﾞｼｯｸUB</vt:lpstr>
      <vt:lpstr>ＭＳ Ｐゴシック</vt:lpstr>
      <vt:lpstr>Meiryo</vt:lpstr>
      <vt:lpstr>Arial</vt:lpstr>
      <vt:lpstr>Calibri</vt:lpstr>
      <vt:lpstr>Calibri Light</vt:lpstr>
      <vt:lpstr>Tahoma</vt:lpstr>
      <vt:lpstr>Verdana</vt:lpstr>
      <vt:lpstr>Wingdings</vt:lpstr>
      <vt:lpstr>デザインの設定</vt:lpstr>
      <vt:lpstr>7_Office テーマ</vt:lpstr>
      <vt:lpstr>8_Office テーマ</vt:lpstr>
      <vt:lpstr>1_Office テーマ</vt:lpstr>
      <vt:lpstr>5_デザインの設定</vt:lpstr>
      <vt:lpstr>2_Office テーマ</vt:lpstr>
      <vt:lpstr>法造PPTテンプレート</vt:lpstr>
      <vt:lpstr>7_法造PPTテンプレート</vt:lpstr>
      <vt:lpstr>JavaによるRDFの処理入門</vt:lpstr>
      <vt:lpstr>概要</vt:lpstr>
      <vt:lpstr>必要なソフトウェア</vt:lpstr>
      <vt:lpstr>Javaのインストール確認</vt:lpstr>
      <vt:lpstr>Open JDKのインストール</vt:lpstr>
      <vt:lpstr>Open JDKのインストール</vt:lpstr>
      <vt:lpstr>Open JDKのインストール</vt:lpstr>
      <vt:lpstr>Open JDKのインストール</vt:lpstr>
      <vt:lpstr>Javaの開発環境（Eclipse） のインストール</vt:lpstr>
      <vt:lpstr>PowerPoint プレゼンテーション</vt:lpstr>
      <vt:lpstr>基本的なサンプルプログラムの概要解説</vt:lpstr>
      <vt:lpstr>サンプルプログラムの実行</vt:lpstr>
      <vt:lpstr>サンプルプロジェクトの インストール</vt:lpstr>
      <vt:lpstr> Proxy設定</vt:lpstr>
      <vt:lpstr>以下は，推論チャレンジ用のサンプルプログラム</vt:lpstr>
      <vt:lpstr>Sample1：引数を指定して実行</vt:lpstr>
      <vt:lpstr>Sample2：クエリ結果の組み合わせ利用</vt:lpstr>
      <vt:lpstr>JenaのJavaDoc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臨床医学オントロジーにおける 疾患連鎖モデルの考察</dc:title>
  <dc:creator>Kouji Kozaki</dc:creator>
  <cp:lastModifiedBy>Kouji Kozaki</cp:lastModifiedBy>
  <cp:revision>417</cp:revision>
  <cp:lastPrinted>2017-01-27T04:43:22Z</cp:lastPrinted>
  <dcterms:created xsi:type="dcterms:W3CDTF">2011-06-21T08:51:49Z</dcterms:created>
  <dcterms:modified xsi:type="dcterms:W3CDTF">2021-01-22T04:23:05Z</dcterms:modified>
</cp:coreProperties>
</file>