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7" r:id="rId2"/>
    <p:sldId id="304" r:id="rId3"/>
    <p:sldId id="258" r:id="rId4"/>
    <p:sldId id="306" r:id="rId5"/>
    <p:sldId id="266" r:id="rId6"/>
    <p:sldId id="273" r:id="rId7"/>
    <p:sldId id="283" r:id="rId8"/>
    <p:sldId id="307" r:id="rId9"/>
    <p:sldId id="301" r:id="rId10"/>
    <p:sldId id="282" r:id="rId11"/>
    <p:sldId id="284" r:id="rId12"/>
    <p:sldId id="274" r:id="rId13"/>
    <p:sldId id="311" r:id="rId14"/>
    <p:sldId id="281" r:id="rId15"/>
    <p:sldId id="260" r:id="rId16"/>
    <p:sldId id="292" r:id="rId17"/>
    <p:sldId id="285" r:id="rId18"/>
    <p:sldId id="309" r:id="rId19"/>
    <p:sldId id="310" r:id="rId20"/>
    <p:sldId id="272" r:id="rId21"/>
    <p:sldId id="297" r:id="rId22"/>
    <p:sldId id="294" r:id="rId23"/>
    <p:sldId id="289" r:id="rId24"/>
    <p:sldId id="295" r:id="rId25"/>
    <p:sldId id="296" r:id="rId26"/>
    <p:sldId id="291" r:id="rId27"/>
    <p:sldId id="264" r:id="rId28"/>
    <p:sldId id="299" r:id="rId29"/>
    <p:sldId id="30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3BCFF-3DCA-453C-9372-7987CEA07F72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322414-CD5B-453B-BC46-B20CBEFEC8F1}">
      <dgm:prSet phldrT="[Texto]"/>
      <dgm:spPr/>
      <dgm:t>
        <a:bodyPr/>
        <a:lstStyle/>
        <a:p>
          <a:r>
            <a:rPr lang="es-MX"/>
            <a:t>Train Transformer models</a:t>
          </a:r>
          <a:endParaRPr lang="en-US" dirty="0"/>
        </a:p>
      </dgm:t>
    </dgm:pt>
    <dgm:pt modelId="{5C78E287-B1EF-44D6-BFC8-B37DB71FC889}" type="parTrans" cxnId="{0887CA09-8DA1-4DC3-B682-9F5A87BC53A1}">
      <dgm:prSet/>
      <dgm:spPr/>
      <dgm:t>
        <a:bodyPr/>
        <a:lstStyle/>
        <a:p>
          <a:endParaRPr lang="en-US"/>
        </a:p>
      </dgm:t>
    </dgm:pt>
    <dgm:pt modelId="{66926972-FF82-49B4-AF9E-22262F09E536}" type="sibTrans" cxnId="{0887CA09-8DA1-4DC3-B682-9F5A87BC53A1}">
      <dgm:prSet/>
      <dgm:spPr/>
      <dgm:t>
        <a:bodyPr/>
        <a:lstStyle/>
        <a:p>
          <a:endParaRPr lang="en-US"/>
        </a:p>
      </dgm:t>
    </dgm:pt>
    <dgm:pt modelId="{65E0D664-F8AA-4490-BAF2-7F56D11AABAF}">
      <dgm:prSet phldrT="[Texto]"/>
      <dgm:spPr/>
      <dgm:t>
        <a:bodyPr/>
        <a:lstStyle/>
        <a:p>
          <a:r>
            <a:rPr lang="es-MX"/>
            <a:t>Remove data leakage</a:t>
          </a:r>
          <a:endParaRPr lang="en-US" dirty="0"/>
        </a:p>
      </dgm:t>
    </dgm:pt>
    <dgm:pt modelId="{4EDF3244-C0C3-4D98-80C2-A1A08A333977}" type="parTrans" cxnId="{6DFD1A08-C6A3-4BD9-B9BC-E1B1EB7A1C4E}">
      <dgm:prSet/>
      <dgm:spPr/>
      <dgm:t>
        <a:bodyPr/>
        <a:lstStyle/>
        <a:p>
          <a:endParaRPr lang="en-US"/>
        </a:p>
      </dgm:t>
    </dgm:pt>
    <dgm:pt modelId="{AA9E9F6E-713B-4F96-9549-58C46FE0BB62}" type="sibTrans" cxnId="{6DFD1A08-C6A3-4BD9-B9BC-E1B1EB7A1C4E}">
      <dgm:prSet/>
      <dgm:spPr/>
      <dgm:t>
        <a:bodyPr/>
        <a:lstStyle/>
        <a:p>
          <a:endParaRPr lang="en-US"/>
        </a:p>
      </dgm:t>
    </dgm:pt>
    <dgm:pt modelId="{395A1712-E0AD-4EAC-9759-5D1CF7C1AA3D}">
      <dgm:prSet/>
      <dgm:spPr/>
      <dgm:t>
        <a:bodyPr/>
        <a:lstStyle/>
        <a:p>
          <a:r>
            <a:rPr lang="es-MX"/>
            <a:t>Obtain Explanations from SHAP/IG</a:t>
          </a:r>
          <a:endParaRPr lang="en-US" dirty="0"/>
        </a:p>
      </dgm:t>
    </dgm:pt>
    <dgm:pt modelId="{8478CF6C-2581-4583-870C-AE388062BF16}" type="parTrans" cxnId="{CBC17C02-350D-4369-BB01-6B7B4AD13CF7}">
      <dgm:prSet/>
      <dgm:spPr/>
      <dgm:t>
        <a:bodyPr/>
        <a:lstStyle/>
        <a:p>
          <a:endParaRPr lang="en-US"/>
        </a:p>
      </dgm:t>
    </dgm:pt>
    <dgm:pt modelId="{C2CF17BE-BE7F-4279-A059-B2E42376AF86}" type="sibTrans" cxnId="{CBC17C02-350D-4369-BB01-6B7B4AD13CF7}">
      <dgm:prSet/>
      <dgm:spPr/>
      <dgm:t>
        <a:bodyPr/>
        <a:lstStyle/>
        <a:p>
          <a:endParaRPr lang="en-US"/>
        </a:p>
      </dgm:t>
    </dgm:pt>
    <dgm:pt modelId="{2F29D011-A2C8-485D-8306-BFECA72EF64D}" type="pres">
      <dgm:prSet presAssocID="{0063BCFF-3DCA-453C-9372-7987CEA07F72}" presName="cycle" presStyleCnt="0">
        <dgm:presLayoutVars>
          <dgm:dir/>
          <dgm:resizeHandles val="exact"/>
        </dgm:presLayoutVars>
      </dgm:prSet>
      <dgm:spPr/>
    </dgm:pt>
    <dgm:pt modelId="{A6171315-5BEC-427B-8DB4-7E2E703B087C}" type="pres">
      <dgm:prSet presAssocID="{AB322414-CD5B-453B-BC46-B20CBEFEC8F1}" presName="node" presStyleLbl="node1" presStyleIdx="0" presStyleCnt="3">
        <dgm:presLayoutVars>
          <dgm:bulletEnabled val="1"/>
        </dgm:presLayoutVars>
      </dgm:prSet>
      <dgm:spPr/>
    </dgm:pt>
    <dgm:pt modelId="{6942EF5D-DC16-4D38-AA54-02114C49FB7A}" type="pres">
      <dgm:prSet presAssocID="{66926972-FF82-49B4-AF9E-22262F09E536}" presName="sibTrans" presStyleLbl="sibTrans2D1" presStyleIdx="0" presStyleCnt="3"/>
      <dgm:spPr/>
    </dgm:pt>
    <dgm:pt modelId="{131A39EE-9075-41E0-A8E4-342DDC7CD1D1}" type="pres">
      <dgm:prSet presAssocID="{66926972-FF82-49B4-AF9E-22262F09E536}" presName="connectorText" presStyleLbl="sibTrans2D1" presStyleIdx="0" presStyleCnt="3"/>
      <dgm:spPr/>
    </dgm:pt>
    <dgm:pt modelId="{85039037-771B-4753-9D86-36E370708881}" type="pres">
      <dgm:prSet presAssocID="{395A1712-E0AD-4EAC-9759-5D1CF7C1AA3D}" presName="node" presStyleLbl="node1" presStyleIdx="1" presStyleCnt="3">
        <dgm:presLayoutVars>
          <dgm:bulletEnabled val="1"/>
        </dgm:presLayoutVars>
      </dgm:prSet>
      <dgm:spPr/>
    </dgm:pt>
    <dgm:pt modelId="{67BC01FA-5EB5-4A6B-8EC6-51AE8FED4688}" type="pres">
      <dgm:prSet presAssocID="{C2CF17BE-BE7F-4279-A059-B2E42376AF86}" presName="sibTrans" presStyleLbl="sibTrans2D1" presStyleIdx="1" presStyleCnt="3"/>
      <dgm:spPr/>
    </dgm:pt>
    <dgm:pt modelId="{02B1F501-1F09-4ECA-A456-0207A13A0E56}" type="pres">
      <dgm:prSet presAssocID="{C2CF17BE-BE7F-4279-A059-B2E42376AF86}" presName="connectorText" presStyleLbl="sibTrans2D1" presStyleIdx="1" presStyleCnt="3"/>
      <dgm:spPr/>
    </dgm:pt>
    <dgm:pt modelId="{E15E6078-CB8E-4279-A59D-4B1155D19F56}" type="pres">
      <dgm:prSet presAssocID="{65E0D664-F8AA-4490-BAF2-7F56D11AABAF}" presName="node" presStyleLbl="node1" presStyleIdx="2" presStyleCnt="3">
        <dgm:presLayoutVars>
          <dgm:bulletEnabled val="1"/>
        </dgm:presLayoutVars>
      </dgm:prSet>
      <dgm:spPr/>
    </dgm:pt>
    <dgm:pt modelId="{5A9CF81D-7BC5-4A2B-9D86-AA7C3CC0CD88}" type="pres">
      <dgm:prSet presAssocID="{AA9E9F6E-713B-4F96-9549-58C46FE0BB62}" presName="sibTrans" presStyleLbl="sibTrans2D1" presStyleIdx="2" presStyleCnt="3"/>
      <dgm:spPr/>
    </dgm:pt>
    <dgm:pt modelId="{B6F744E9-C463-4B99-B3F6-64A06311DD3E}" type="pres">
      <dgm:prSet presAssocID="{AA9E9F6E-713B-4F96-9549-58C46FE0BB62}" presName="connectorText" presStyleLbl="sibTrans2D1" presStyleIdx="2" presStyleCnt="3"/>
      <dgm:spPr/>
    </dgm:pt>
  </dgm:ptLst>
  <dgm:cxnLst>
    <dgm:cxn modelId="{CBC17C02-350D-4369-BB01-6B7B4AD13CF7}" srcId="{0063BCFF-3DCA-453C-9372-7987CEA07F72}" destId="{395A1712-E0AD-4EAC-9759-5D1CF7C1AA3D}" srcOrd="1" destOrd="0" parTransId="{8478CF6C-2581-4583-870C-AE388062BF16}" sibTransId="{C2CF17BE-BE7F-4279-A059-B2E42376AF86}"/>
    <dgm:cxn modelId="{6DFD1A08-C6A3-4BD9-B9BC-E1B1EB7A1C4E}" srcId="{0063BCFF-3DCA-453C-9372-7987CEA07F72}" destId="{65E0D664-F8AA-4490-BAF2-7F56D11AABAF}" srcOrd="2" destOrd="0" parTransId="{4EDF3244-C0C3-4D98-80C2-A1A08A333977}" sibTransId="{AA9E9F6E-713B-4F96-9549-58C46FE0BB62}"/>
    <dgm:cxn modelId="{0887CA09-8DA1-4DC3-B682-9F5A87BC53A1}" srcId="{0063BCFF-3DCA-453C-9372-7987CEA07F72}" destId="{AB322414-CD5B-453B-BC46-B20CBEFEC8F1}" srcOrd="0" destOrd="0" parTransId="{5C78E287-B1EF-44D6-BFC8-B37DB71FC889}" sibTransId="{66926972-FF82-49B4-AF9E-22262F09E536}"/>
    <dgm:cxn modelId="{A48ECD0E-0F82-4CEC-9FAA-574E3BF0B1C3}" type="presOf" srcId="{0063BCFF-3DCA-453C-9372-7987CEA07F72}" destId="{2F29D011-A2C8-485D-8306-BFECA72EF64D}" srcOrd="0" destOrd="0" presId="urn:microsoft.com/office/officeart/2005/8/layout/cycle2"/>
    <dgm:cxn modelId="{077B4411-312E-4917-AFFB-9C2C4AD720D9}" type="presOf" srcId="{AB322414-CD5B-453B-BC46-B20CBEFEC8F1}" destId="{A6171315-5BEC-427B-8DB4-7E2E703B087C}" srcOrd="0" destOrd="0" presId="urn:microsoft.com/office/officeart/2005/8/layout/cycle2"/>
    <dgm:cxn modelId="{29F7B83D-50DD-4D95-A010-B2284C28F54C}" type="presOf" srcId="{AA9E9F6E-713B-4F96-9549-58C46FE0BB62}" destId="{5A9CF81D-7BC5-4A2B-9D86-AA7C3CC0CD88}" srcOrd="0" destOrd="0" presId="urn:microsoft.com/office/officeart/2005/8/layout/cycle2"/>
    <dgm:cxn modelId="{D93AB13F-4BAD-4775-89BF-4E2C9CAA9082}" type="presOf" srcId="{395A1712-E0AD-4EAC-9759-5D1CF7C1AA3D}" destId="{85039037-771B-4753-9D86-36E370708881}" srcOrd="0" destOrd="0" presId="urn:microsoft.com/office/officeart/2005/8/layout/cycle2"/>
    <dgm:cxn modelId="{B959AA61-FC91-4A48-A764-CC60716E5DB3}" type="presOf" srcId="{65E0D664-F8AA-4490-BAF2-7F56D11AABAF}" destId="{E15E6078-CB8E-4279-A59D-4B1155D19F56}" srcOrd="0" destOrd="0" presId="urn:microsoft.com/office/officeart/2005/8/layout/cycle2"/>
    <dgm:cxn modelId="{63CF9773-D675-4E54-8355-87AAB5D09A31}" type="presOf" srcId="{C2CF17BE-BE7F-4279-A059-B2E42376AF86}" destId="{02B1F501-1F09-4ECA-A456-0207A13A0E56}" srcOrd="1" destOrd="0" presId="urn:microsoft.com/office/officeart/2005/8/layout/cycle2"/>
    <dgm:cxn modelId="{E0224D58-45B4-45DE-ADAE-3C359674703B}" type="presOf" srcId="{AA9E9F6E-713B-4F96-9549-58C46FE0BB62}" destId="{B6F744E9-C463-4B99-B3F6-64A06311DD3E}" srcOrd="1" destOrd="0" presId="urn:microsoft.com/office/officeart/2005/8/layout/cycle2"/>
    <dgm:cxn modelId="{3CA0FB8D-DD9A-42A0-9D57-FE9BBDC3807A}" type="presOf" srcId="{66926972-FF82-49B4-AF9E-22262F09E536}" destId="{6942EF5D-DC16-4D38-AA54-02114C49FB7A}" srcOrd="0" destOrd="0" presId="urn:microsoft.com/office/officeart/2005/8/layout/cycle2"/>
    <dgm:cxn modelId="{E1D72DCA-B41D-48A1-B8ED-275E63F20923}" type="presOf" srcId="{66926972-FF82-49B4-AF9E-22262F09E536}" destId="{131A39EE-9075-41E0-A8E4-342DDC7CD1D1}" srcOrd="1" destOrd="0" presId="urn:microsoft.com/office/officeart/2005/8/layout/cycle2"/>
    <dgm:cxn modelId="{FD6776F5-2E0C-4CBA-B961-266C357ED404}" type="presOf" srcId="{C2CF17BE-BE7F-4279-A059-B2E42376AF86}" destId="{67BC01FA-5EB5-4A6B-8EC6-51AE8FED4688}" srcOrd="0" destOrd="0" presId="urn:microsoft.com/office/officeart/2005/8/layout/cycle2"/>
    <dgm:cxn modelId="{4FDDC7C9-7430-4FE7-A55E-9E230A3D9F98}" type="presParOf" srcId="{2F29D011-A2C8-485D-8306-BFECA72EF64D}" destId="{A6171315-5BEC-427B-8DB4-7E2E703B087C}" srcOrd="0" destOrd="0" presId="urn:microsoft.com/office/officeart/2005/8/layout/cycle2"/>
    <dgm:cxn modelId="{3BB2D45E-97F0-4DEE-B477-82C78A3BA331}" type="presParOf" srcId="{2F29D011-A2C8-485D-8306-BFECA72EF64D}" destId="{6942EF5D-DC16-4D38-AA54-02114C49FB7A}" srcOrd="1" destOrd="0" presId="urn:microsoft.com/office/officeart/2005/8/layout/cycle2"/>
    <dgm:cxn modelId="{7740D661-979E-410C-B003-78D58F0B4BF2}" type="presParOf" srcId="{6942EF5D-DC16-4D38-AA54-02114C49FB7A}" destId="{131A39EE-9075-41E0-A8E4-342DDC7CD1D1}" srcOrd="0" destOrd="0" presId="urn:microsoft.com/office/officeart/2005/8/layout/cycle2"/>
    <dgm:cxn modelId="{91EBFD8B-7DDE-436B-834E-3FF9DBB526E5}" type="presParOf" srcId="{2F29D011-A2C8-485D-8306-BFECA72EF64D}" destId="{85039037-771B-4753-9D86-36E370708881}" srcOrd="2" destOrd="0" presId="urn:microsoft.com/office/officeart/2005/8/layout/cycle2"/>
    <dgm:cxn modelId="{4D3D8039-72FB-4D82-97BD-DE1F8811DC10}" type="presParOf" srcId="{2F29D011-A2C8-485D-8306-BFECA72EF64D}" destId="{67BC01FA-5EB5-4A6B-8EC6-51AE8FED4688}" srcOrd="3" destOrd="0" presId="urn:microsoft.com/office/officeart/2005/8/layout/cycle2"/>
    <dgm:cxn modelId="{DFED70EF-B90B-4899-84E0-05B879BF3A2C}" type="presParOf" srcId="{67BC01FA-5EB5-4A6B-8EC6-51AE8FED4688}" destId="{02B1F501-1F09-4ECA-A456-0207A13A0E56}" srcOrd="0" destOrd="0" presId="urn:microsoft.com/office/officeart/2005/8/layout/cycle2"/>
    <dgm:cxn modelId="{822D69A8-2053-44E1-ABCF-F32E5C39C05D}" type="presParOf" srcId="{2F29D011-A2C8-485D-8306-BFECA72EF64D}" destId="{E15E6078-CB8E-4279-A59D-4B1155D19F56}" srcOrd="4" destOrd="0" presId="urn:microsoft.com/office/officeart/2005/8/layout/cycle2"/>
    <dgm:cxn modelId="{DAA04B2E-94E9-4F61-9F00-F46F67B9CC73}" type="presParOf" srcId="{2F29D011-A2C8-485D-8306-BFECA72EF64D}" destId="{5A9CF81D-7BC5-4A2B-9D86-AA7C3CC0CD88}" srcOrd="5" destOrd="0" presId="urn:microsoft.com/office/officeart/2005/8/layout/cycle2"/>
    <dgm:cxn modelId="{63961A54-FC84-472A-B0A7-6D7022C70C11}" type="presParOf" srcId="{5A9CF81D-7BC5-4A2B-9D86-AA7C3CC0CD88}" destId="{B6F744E9-C463-4B99-B3F6-64A06311DD3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71315-5BEC-427B-8DB4-7E2E703B087C}">
      <dsp:nvSpPr>
        <dsp:cNvPr id="0" name=""/>
        <dsp:cNvSpPr/>
      </dsp:nvSpPr>
      <dsp:spPr>
        <a:xfrm>
          <a:off x="1513319" y="163"/>
          <a:ext cx="1637436" cy="16374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Train Transformer models</a:t>
          </a:r>
          <a:endParaRPr lang="en-US" sz="1700" kern="1200" dirty="0"/>
        </a:p>
      </dsp:txBody>
      <dsp:txXfrm>
        <a:off x="1753116" y="239960"/>
        <a:ext cx="1157842" cy="1157842"/>
      </dsp:txXfrm>
    </dsp:sp>
    <dsp:sp modelId="{6942EF5D-DC16-4D38-AA54-02114C49FB7A}">
      <dsp:nvSpPr>
        <dsp:cNvPr id="0" name=""/>
        <dsp:cNvSpPr/>
      </dsp:nvSpPr>
      <dsp:spPr>
        <a:xfrm rot="3600000">
          <a:off x="2722916" y="1596581"/>
          <a:ext cx="435316" cy="5526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755565" y="1650559"/>
        <a:ext cx="304721" cy="331580"/>
      </dsp:txXfrm>
    </dsp:sp>
    <dsp:sp modelId="{85039037-771B-4753-9D86-36E370708881}">
      <dsp:nvSpPr>
        <dsp:cNvPr id="0" name=""/>
        <dsp:cNvSpPr/>
      </dsp:nvSpPr>
      <dsp:spPr>
        <a:xfrm>
          <a:off x="2742713" y="2129536"/>
          <a:ext cx="1637436" cy="16374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Obtain Explanations from SHAP/IG</a:t>
          </a:r>
          <a:endParaRPr lang="en-US" sz="1700" kern="1200" dirty="0"/>
        </a:p>
      </dsp:txBody>
      <dsp:txXfrm>
        <a:off x="2982510" y="2369333"/>
        <a:ext cx="1157842" cy="1157842"/>
      </dsp:txXfrm>
    </dsp:sp>
    <dsp:sp modelId="{67BC01FA-5EB5-4A6B-8EC6-51AE8FED4688}">
      <dsp:nvSpPr>
        <dsp:cNvPr id="0" name=""/>
        <dsp:cNvSpPr/>
      </dsp:nvSpPr>
      <dsp:spPr>
        <a:xfrm rot="10800000">
          <a:off x="2126699" y="2671937"/>
          <a:ext cx="435316" cy="5526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257294" y="2782464"/>
        <a:ext cx="304721" cy="331580"/>
      </dsp:txXfrm>
    </dsp:sp>
    <dsp:sp modelId="{E15E6078-CB8E-4279-A59D-4B1155D19F56}">
      <dsp:nvSpPr>
        <dsp:cNvPr id="0" name=""/>
        <dsp:cNvSpPr/>
      </dsp:nvSpPr>
      <dsp:spPr>
        <a:xfrm>
          <a:off x="283925" y="2129536"/>
          <a:ext cx="1637436" cy="16374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Remove data leakage</a:t>
          </a:r>
          <a:endParaRPr lang="en-US" sz="1700" kern="1200" dirty="0"/>
        </a:p>
      </dsp:txBody>
      <dsp:txXfrm>
        <a:off x="523722" y="2369333"/>
        <a:ext cx="1157842" cy="1157842"/>
      </dsp:txXfrm>
    </dsp:sp>
    <dsp:sp modelId="{5A9CF81D-7BC5-4A2B-9D86-AA7C3CC0CD88}">
      <dsp:nvSpPr>
        <dsp:cNvPr id="0" name=""/>
        <dsp:cNvSpPr/>
      </dsp:nvSpPr>
      <dsp:spPr>
        <a:xfrm rot="18000000">
          <a:off x="1493522" y="1617920"/>
          <a:ext cx="435316" cy="5526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26171" y="1784996"/>
        <a:ext cx="304721" cy="331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948013F-BD93-4F46-A95E-694B5E7DA59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C6D5F66-F057-425F-A9F1-106D551F96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13F-BD93-4F46-A95E-694B5E7DA59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F66-F057-425F-A9F1-106D551F96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13F-BD93-4F46-A95E-694B5E7DA59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F66-F057-425F-A9F1-106D551F96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13F-BD93-4F46-A95E-694B5E7DA59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F66-F057-425F-A9F1-106D551F96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13F-BD93-4F46-A95E-694B5E7DA59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F66-F057-425F-A9F1-106D551F96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13F-BD93-4F46-A95E-694B5E7DA59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F66-F057-425F-A9F1-106D551F96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6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13F-BD93-4F46-A95E-694B5E7DA59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F66-F057-425F-A9F1-106D551F96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9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13F-BD93-4F46-A95E-694B5E7DA59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F66-F057-425F-A9F1-106D551F96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13F-BD93-4F46-A95E-694B5E7DA59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F66-F057-425F-A9F1-106D551F96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6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13F-BD93-4F46-A95E-694B5E7DA59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C6D5F66-F057-425F-A9F1-106D551F96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948013F-BD93-4F46-A95E-694B5E7DA59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C6D5F66-F057-425F-A9F1-106D551F96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948013F-BD93-4F46-A95E-694B5E7DA59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C6D5F66-F057-425F-A9F1-106D551F96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071581903000387" TargetMode="External"/><Relationship Id="rId2" Type="http://schemas.openxmlformats.org/officeDocument/2006/relationships/hyperlink" Target="https://www.who.int/news-room/fact-sheets/detail/antibiotic-resistan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911.0211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0.11934" TargetMode="External"/><Relationship Id="rId2" Type="http://schemas.openxmlformats.org/officeDocument/2006/relationships/hyperlink" Target="https://arxiv.org/abs/2004.0981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abs/1705.0787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264C33-EA07-47F2-AEF5-855EBE173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Explainable Antibiotics Prescriptions in NLP with Transformer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67EE7-F27E-4F07-8B05-0AFC3ADAB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rgbClr val="FFFFFF"/>
                </a:solidFill>
              </a:rPr>
              <a:t>Omar Emilio Contreras Zaragoza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6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12838-C3BC-44D4-8C43-FF7A6F3A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Explainability</a:t>
            </a:r>
            <a:r>
              <a:rPr lang="es-MX" dirty="0"/>
              <a:t> </a:t>
            </a:r>
            <a:r>
              <a:rPr lang="es-MX" dirty="0" err="1"/>
              <a:t>methods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2BF11-B7E3-4CEF-BC0F-212EA7F1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5611" cy="3766185"/>
          </a:xfrm>
        </p:spPr>
        <p:txBody>
          <a:bodyPr>
            <a:normAutofit/>
          </a:bodyPr>
          <a:lstStyle/>
          <a:p>
            <a:r>
              <a:rPr lang="es-MX" dirty="0" err="1"/>
              <a:t>Integrated</a:t>
            </a:r>
            <a:r>
              <a:rPr lang="es-MX" dirty="0"/>
              <a:t> </a:t>
            </a:r>
            <a:r>
              <a:rPr lang="es-MX" dirty="0" err="1"/>
              <a:t>Gradients</a:t>
            </a:r>
            <a:r>
              <a:rPr lang="es-MX" dirty="0"/>
              <a:t> [16].</a:t>
            </a:r>
          </a:p>
          <a:p>
            <a:pPr lvl="1"/>
            <a:r>
              <a:rPr lang="es-MX" dirty="0" err="1"/>
              <a:t>Feature</a:t>
            </a:r>
            <a:r>
              <a:rPr lang="es-MX" dirty="0"/>
              <a:t> </a:t>
            </a:r>
            <a:r>
              <a:rPr lang="es-MX" dirty="0" err="1"/>
              <a:t>attribution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. </a:t>
            </a:r>
          </a:p>
          <a:p>
            <a:pPr lvl="1"/>
            <a:r>
              <a:rPr lang="es-MX" dirty="0" err="1"/>
              <a:t>Post-hoc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Considers</a:t>
            </a:r>
            <a:r>
              <a:rPr lang="es-MX" dirty="0"/>
              <a:t> a </a:t>
            </a:r>
            <a:r>
              <a:rPr lang="es-MX" dirty="0" err="1"/>
              <a:t>straight</a:t>
            </a:r>
            <a:r>
              <a:rPr lang="es-MX" dirty="0"/>
              <a:t> line </a:t>
            </a:r>
            <a:r>
              <a:rPr lang="es-MX" dirty="0" err="1"/>
              <a:t>path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baseline</a:t>
            </a:r>
            <a:r>
              <a:rPr lang="es-MX" dirty="0"/>
              <a:t> x’ </a:t>
            </a:r>
            <a:r>
              <a:rPr lang="es-MX" dirty="0" err="1"/>
              <a:t>to</a:t>
            </a:r>
            <a:r>
              <a:rPr lang="es-MX" dirty="0"/>
              <a:t> input x.</a:t>
            </a:r>
          </a:p>
          <a:p>
            <a:pPr lvl="1"/>
            <a:r>
              <a:rPr lang="es-MX" dirty="0"/>
              <a:t>Computes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gradients</a:t>
            </a:r>
            <a:r>
              <a:rPr lang="es-MX" dirty="0"/>
              <a:t> at </a:t>
            </a:r>
            <a:r>
              <a:rPr lang="es-MX" dirty="0" err="1"/>
              <a:t>small</a:t>
            </a:r>
            <a:r>
              <a:rPr lang="es-MX" dirty="0"/>
              <a:t> </a:t>
            </a:r>
            <a:r>
              <a:rPr lang="es-MX" dirty="0" err="1"/>
              <a:t>steps</a:t>
            </a:r>
            <a:r>
              <a:rPr lang="es-MX" dirty="0"/>
              <a:t> </a:t>
            </a:r>
            <a:r>
              <a:rPr lang="es-MX" dirty="0" err="1"/>
              <a:t>along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path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Integrates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gradients</a:t>
            </a:r>
            <a:r>
              <a:rPr lang="es-MX" dirty="0"/>
              <a:t>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FC16B37-2747-4FB4-BAA0-E5B19B4656B3}"/>
              </a:ext>
            </a:extLst>
          </p:cNvPr>
          <p:cNvGrpSpPr/>
          <p:nvPr/>
        </p:nvGrpSpPr>
        <p:grpSpPr>
          <a:xfrm>
            <a:off x="7552267" y="1234464"/>
            <a:ext cx="4157380" cy="4743455"/>
            <a:chOff x="7552267" y="1234464"/>
            <a:chExt cx="4157380" cy="474345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17D081D-F87E-400A-B6E6-D845B561B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67" t="20257" r="35529" b="17046"/>
            <a:stretch/>
          </p:blipFill>
          <p:spPr>
            <a:xfrm>
              <a:off x="7552267" y="1234464"/>
              <a:ext cx="4045227" cy="4389072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CE777B9-5339-498B-8695-84AFA7FF1D12}"/>
                </a:ext>
              </a:extLst>
            </p:cNvPr>
            <p:cNvSpPr txBox="1"/>
            <p:nvPr/>
          </p:nvSpPr>
          <p:spPr>
            <a:xfrm>
              <a:off x="7759084" y="5454699"/>
              <a:ext cx="3950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err="1"/>
                <a:t>Example</a:t>
              </a:r>
              <a:r>
                <a:rPr lang="es-MX" sz="1400" dirty="0"/>
                <a:t> </a:t>
              </a:r>
              <a:r>
                <a:rPr lang="es-MX" sz="1400" dirty="0" err="1"/>
                <a:t>of</a:t>
              </a:r>
              <a:r>
                <a:rPr lang="es-MX" sz="1400" dirty="0"/>
                <a:t> </a:t>
              </a:r>
              <a:r>
                <a:rPr lang="es-MX" sz="1400" dirty="0" err="1"/>
                <a:t>Integrated</a:t>
              </a:r>
              <a:r>
                <a:rPr lang="es-MX" sz="1400" dirty="0"/>
                <a:t> </a:t>
              </a:r>
              <a:r>
                <a:rPr lang="es-MX" sz="1400" dirty="0" err="1"/>
                <a:t>gradients</a:t>
              </a:r>
              <a:r>
                <a:rPr lang="es-MX" sz="1400" dirty="0"/>
                <a:t> </a:t>
              </a:r>
              <a:r>
                <a:rPr lang="es-MX" sz="1400" dirty="0" err="1"/>
                <a:t>used</a:t>
              </a:r>
              <a:r>
                <a:rPr lang="es-MX" sz="1400" dirty="0"/>
                <a:t> in </a:t>
              </a:r>
              <a:r>
                <a:rPr lang="es-MX" sz="1400" dirty="0" err="1"/>
                <a:t>an</a:t>
              </a:r>
              <a:r>
                <a:rPr lang="es-MX" sz="1400" dirty="0"/>
                <a:t> </a:t>
              </a:r>
              <a:r>
                <a:rPr lang="es-MX" sz="1400" dirty="0" err="1"/>
                <a:t>image</a:t>
              </a:r>
              <a:r>
                <a:rPr lang="es-MX" sz="1400" dirty="0"/>
                <a:t> </a:t>
              </a:r>
              <a:r>
                <a:rPr lang="es-MX" sz="1400" dirty="0" err="1"/>
                <a:t>classification</a:t>
              </a:r>
              <a:r>
                <a:rPr lang="es-MX" sz="1400" dirty="0"/>
                <a:t> </a:t>
              </a:r>
              <a:r>
                <a:rPr lang="es-MX" sz="1400" dirty="0" err="1"/>
                <a:t>task</a:t>
              </a:r>
              <a:r>
                <a:rPr lang="es-MX" sz="1400" dirty="0"/>
                <a:t> [18].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30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12838-C3BC-44D4-8C43-FF7A6F3A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Explainability</a:t>
            </a:r>
            <a:r>
              <a:rPr lang="es-MX" dirty="0"/>
              <a:t> </a:t>
            </a:r>
            <a:r>
              <a:rPr lang="es-MX" dirty="0" err="1"/>
              <a:t>methods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2BF11-B7E3-4CEF-BC0F-212EA7F1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394857"/>
            <a:ext cx="10753725" cy="33830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MX" dirty="0" err="1"/>
              <a:t>SHapley</a:t>
            </a:r>
            <a:r>
              <a:rPr lang="es-MX" dirty="0"/>
              <a:t> </a:t>
            </a:r>
            <a:r>
              <a:rPr lang="es-MX" dirty="0" err="1"/>
              <a:t>Additive</a:t>
            </a:r>
            <a:r>
              <a:rPr lang="es-MX" dirty="0"/>
              <a:t> </a:t>
            </a:r>
            <a:r>
              <a:rPr lang="es-MX" dirty="0" err="1"/>
              <a:t>exPlanations</a:t>
            </a:r>
            <a:r>
              <a:rPr lang="es-MX" dirty="0"/>
              <a:t> (SHAP) [17].</a:t>
            </a:r>
          </a:p>
          <a:p>
            <a:pPr lvl="1"/>
            <a:r>
              <a:rPr lang="es-MX" dirty="0" err="1"/>
              <a:t>Feature</a:t>
            </a:r>
            <a:r>
              <a:rPr lang="es-MX" dirty="0"/>
              <a:t> </a:t>
            </a:r>
            <a:r>
              <a:rPr lang="es-MX" dirty="0" err="1"/>
              <a:t>attribution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. </a:t>
            </a:r>
          </a:p>
          <a:p>
            <a:pPr lvl="1"/>
            <a:r>
              <a:rPr lang="es-MX" dirty="0" err="1"/>
              <a:t>Post-hoc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.</a:t>
            </a:r>
          </a:p>
          <a:p>
            <a:pPr>
              <a:lnSpc>
                <a:spcPct val="100000"/>
              </a:lnSpc>
            </a:pPr>
            <a:r>
              <a:rPr lang="es-MX" dirty="0" err="1"/>
              <a:t>Kernel</a:t>
            </a:r>
            <a:r>
              <a:rPr lang="es-MX" dirty="0"/>
              <a:t> SHAP:</a:t>
            </a:r>
          </a:p>
          <a:p>
            <a:pPr lvl="1">
              <a:lnSpc>
                <a:spcPct val="100000"/>
              </a:lnSpc>
            </a:pPr>
            <a:r>
              <a:rPr lang="es-MX" dirty="0" err="1"/>
              <a:t>Samples</a:t>
            </a:r>
            <a:r>
              <a:rPr lang="es-MX" dirty="0"/>
              <a:t> </a:t>
            </a:r>
            <a:r>
              <a:rPr lang="es-MX" dirty="0" err="1"/>
              <a:t>feature</a:t>
            </a:r>
            <a:r>
              <a:rPr lang="es-MX" dirty="0"/>
              <a:t> </a:t>
            </a:r>
            <a:r>
              <a:rPr lang="es-MX" dirty="0" err="1"/>
              <a:t>vectors</a:t>
            </a:r>
            <a:r>
              <a:rPr lang="es-MX" dirty="0"/>
              <a:t> and sets </a:t>
            </a:r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features</a:t>
            </a:r>
            <a:r>
              <a:rPr lang="es-MX" dirty="0"/>
              <a:t> </a:t>
            </a:r>
            <a:r>
              <a:rPr lang="es-MX" dirty="0" err="1"/>
              <a:t>randomly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absent</a:t>
            </a:r>
            <a:r>
              <a:rPr lang="es-MX" dirty="0"/>
              <a:t>.</a:t>
            </a:r>
          </a:p>
          <a:p>
            <a:pPr lvl="1">
              <a:lnSpc>
                <a:spcPct val="100000"/>
              </a:lnSpc>
            </a:pPr>
            <a:r>
              <a:rPr lang="es-MX" dirty="0" err="1"/>
              <a:t>Obtains</a:t>
            </a:r>
            <a:r>
              <a:rPr lang="es-MX" dirty="0"/>
              <a:t> </a:t>
            </a:r>
            <a:r>
              <a:rPr lang="es-MX" dirty="0" err="1"/>
              <a:t>predictions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features</a:t>
            </a:r>
            <a:r>
              <a:rPr lang="es-MX" dirty="0"/>
              <a:t> </a:t>
            </a:r>
            <a:r>
              <a:rPr lang="es-MX" dirty="0" err="1"/>
              <a:t>vectors</a:t>
            </a:r>
            <a:r>
              <a:rPr lang="es-MX" dirty="0"/>
              <a:t> as input.</a:t>
            </a:r>
          </a:p>
          <a:p>
            <a:pPr lvl="1">
              <a:lnSpc>
                <a:spcPct val="100000"/>
              </a:lnSpc>
            </a:pPr>
            <a:r>
              <a:rPr lang="es-MX" dirty="0"/>
              <a:t>Computes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weight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feature</a:t>
            </a:r>
            <a:r>
              <a:rPr lang="es-MX" dirty="0"/>
              <a:t> vector.</a:t>
            </a:r>
          </a:p>
          <a:p>
            <a:pPr lvl="1">
              <a:lnSpc>
                <a:spcPct val="100000"/>
              </a:lnSpc>
            </a:pPr>
            <a:r>
              <a:rPr lang="es-MX" dirty="0" err="1"/>
              <a:t>Fits</a:t>
            </a:r>
            <a:r>
              <a:rPr lang="es-MX" dirty="0"/>
              <a:t> a </a:t>
            </a:r>
            <a:r>
              <a:rPr lang="es-MX" dirty="0" err="1"/>
              <a:t>weighted</a:t>
            </a:r>
            <a:r>
              <a:rPr lang="es-MX" dirty="0"/>
              <a:t> linear </a:t>
            </a:r>
            <a:r>
              <a:rPr lang="es-MX" dirty="0" err="1"/>
              <a:t>model</a:t>
            </a:r>
            <a:r>
              <a:rPr lang="es-MX" dirty="0"/>
              <a:t>.</a:t>
            </a:r>
          </a:p>
          <a:p>
            <a:pPr lvl="1">
              <a:lnSpc>
                <a:spcPct val="100000"/>
              </a:lnSpc>
            </a:pPr>
            <a:r>
              <a:rPr lang="es-MX" dirty="0" err="1"/>
              <a:t>Approximate</a:t>
            </a:r>
            <a:r>
              <a:rPr lang="es-MX" dirty="0"/>
              <a:t> SHAP </a:t>
            </a:r>
            <a:r>
              <a:rPr lang="es-MX" dirty="0" err="1"/>
              <a:t>values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6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60167-52FF-4083-8CD0-2022D531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1256"/>
            <a:ext cx="10772775" cy="1658198"/>
          </a:xfrm>
        </p:spPr>
        <p:txBody>
          <a:bodyPr/>
          <a:lstStyle/>
          <a:p>
            <a:r>
              <a:rPr lang="es-MX"/>
              <a:t>Research questions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C65DD-E5E7-4C97-B2B7-33908C31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454"/>
            <a:ext cx="10515600" cy="5330963"/>
          </a:xfrm>
        </p:spPr>
        <p:txBody>
          <a:bodyPr>
            <a:normAutofit/>
          </a:bodyPr>
          <a:lstStyle/>
          <a:p>
            <a:pPr marL="228600" indent="-228600" rtl="0">
              <a:spcBef>
                <a:spcPts val="1600"/>
              </a:spcBef>
              <a:spcAft>
                <a:spcPts val="1000"/>
              </a:spcAft>
            </a:pPr>
            <a:r>
              <a:rPr lang="en-US" b="1" dirty="0"/>
              <a:t>Text classification in the medical domain</a:t>
            </a: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How can an NLP model predict if a patient should be prescribed antibiotics or not from individual visits of patients' dental records using a low-resource language, such as Swedish?</a:t>
            </a: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1.How do multilingual and monolingual models’ performance compare in predicting if antibiotics should be prescribed?</a:t>
            </a:r>
          </a:p>
          <a:p>
            <a:pPr marL="228600" indent="-228600" rtl="0">
              <a:spcBef>
                <a:spcPts val="1600"/>
              </a:spcBef>
              <a:spcAft>
                <a:spcPts val="1000"/>
              </a:spcAft>
            </a:pPr>
            <a:r>
              <a:rPr lang="en-US" b="1" dirty="0"/>
              <a:t>Explainable predictions for text classification </a:t>
            </a: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How can a post-hoc method provide high-quality explanations of an NLP model?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2.What attribution method is better for medical classification tasks?</a:t>
            </a:r>
          </a:p>
          <a:p>
            <a:pPr fontAlgn="base">
              <a:spcBef>
                <a:spcPts val="0"/>
              </a:spcBef>
              <a:buFont typeface="+mj-lt"/>
              <a:buAutoNum type="arabicPeriod" startAt="3"/>
            </a:pPr>
            <a:r>
              <a:rPr lang="en-US" dirty="0"/>
              <a:t>How can local explanations be used to obtain global explanations? </a:t>
            </a:r>
          </a:p>
        </p:txBody>
      </p:sp>
    </p:spTree>
    <p:extLst>
      <p:ext uri="{BB962C8B-B14F-4D97-AF65-F5344CB8AC3E}">
        <p14:creationId xmlns:p14="http://schemas.microsoft.com/office/powerpoint/2010/main" val="328675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E0899-E4B0-49A1-88F4-DBE1A3D7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Methodology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FFD3A-19F5-431B-A5AE-0EAC57BB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Data </a:t>
            </a:r>
            <a:r>
              <a:rPr lang="es-MX" dirty="0" err="1"/>
              <a:t>cleaning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Transformer</a:t>
            </a:r>
            <a:r>
              <a:rPr lang="es-MX" dirty="0"/>
              <a:t> </a:t>
            </a:r>
            <a:r>
              <a:rPr lang="es-MX" dirty="0" err="1"/>
              <a:t>models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Explainability</a:t>
            </a:r>
            <a:r>
              <a:rPr lang="es-MX" dirty="0"/>
              <a:t> </a:t>
            </a:r>
            <a:r>
              <a:rPr lang="es-MX" dirty="0" err="1"/>
              <a:t>methods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604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24D5E-0329-40FB-9C5C-A33050FE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4315"/>
            <a:ext cx="10772775" cy="1658198"/>
          </a:xfrm>
        </p:spPr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cleaning</a:t>
            </a:r>
            <a:endParaRPr lang="en-US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73E846A9-F249-41A7-8E82-D4A8E2079E0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1321193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FCAFB2-E279-418E-94DB-58999E241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4947" y="1998133"/>
            <a:ext cx="5839829" cy="42422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200" dirty="0" err="1"/>
              <a:t>Transformer</a:t>
            </a:r>
            <a:r>
              <a:rPr lang="es-MX" sz="3200" dirty="0"/>
              <a:t> </a:t>
            </a:r>
            <a:r>
              <a:rPr lang="es-MX" sz="3200" dirty="0" err="1"/>
              <a:t>models</a:t>
            </a:r>
            <a:r>
              <a:rPr lang="es-MX" sz="3200" dirty="0"/>
              <a:t> </a:t>
            </a:r>
            <a:r>
              <a:rPr lang="es-MX" sz="3200" dirty="0" err="1"/>
              <a:t>trained</a:t>
            </a:r>
            <a:r>
              <a:rPr lang="es-MX" sz="3200" dirty="0"/>
              <a:t> </a:t>
            </a:r>
            <a:r>
              <a:rPr lang="es-MX" sz="3200" dirty="0" err="1"/>
              <a:t>with</a:t>
            </a:r>
            <a:r>
              <a:rPr lang="es-MX" sz="3200" dirty="0"/>
              <a:t> raw </a:t>
            </a:r>
            <a:r>
              <a:rPr lang="es-MX" sz="3200" dirty="0" err="1"/>
              <a:t>dataset</a:t>
            </a:r>
            <a:endParaRPr lang="es-MX" sz="3200" dirty="0"/>
          </a:p>
          <a:p>
            <a:pPr marL="514350" indent="-514350">
              <a:buFont typeface="+mj-lt"/>
              <a:buAutoNum type="arabicPeriod"/>
            </a:pPr>
            <a:r>
              <a:rPr lang="es-MX" sz="3200" dirty="0" err="1"/>
              <a:t>Obtained</a:t>
            </a:r>
            <a:r>
              <a:rPr lang="es-MX" sz="3200" dirty="0"/>
              <a:t> </a:t>
            </a:r>
            <a:r>
              <a:rPr lang="es-MX" sz="3200" dirty="0" err="1"/>
              <a:t>explanations</a:t>
            </a:r>
            <a:r>
              <a:rPr lang="es-MX" sz="3200" dirty="0"/>
              <a:t> </a:t>
            </a:r>
            <a:r>
              <a:rPr lang="es-MX" sz="3200" dirty="0" err="1"/>
              <a:t>from</a:t>
            </a:r>
            <a:r>
              <a:rPr lang="es-MX" sz="3200" dirty="0"/>
              <a:t> </a:t>
            </a:r>
            <a:r>
              <a:rPr lang="es-MX" sz="3200" dirty="0" err="1"/>
              <a:t>feature</a:t>
            </a:r>
            <a:r>
              <a:rPr lang="es-MX" sz="3200" dirty="0"/>
              <a:t> </a:t>
            </a:r>
            <a:r>
              <a:rPr lang="es-MX" sz="3200" dirty="0" err="1"/>
              <a:t>attribution</a:t>
            </a:r>
            <a:r>
              <a:rPr lang="es-MX" sz="3200" dirty="0"/>
              <a:t> </a:t>
            </a:r>
            <a:r>
              <a:rPr lang="es-MX" sz="3200" dirty="0" err="1"/>
              <a:t>methods</a:t>
            </a:r>
            <a:endParaRPr lang="es-MX" sz="3200" dirty="0"/>
          </a:p>
          <a:p>
            <a:pPr marL="514350" indent="-514350">
              <a:buFont typeface="+mj-lt"/>
              <a:buAutoNum type="arabicPeriod"/>
            </a:pPr>
            <a:r>
              <a:rPr lang="es-MX" sz="3200" dirty="0" err="1"/>
              <a:t>Remove</a:t>
            </a:r>
            <a:r>
              <a:rPr lang="es-MX" sz="3200" dirty="0"/>
              <a:t> </a:t>
            </a:r>
            <a:r>
              <a:rPr lang="es-MX" sz="3200" dirty="0" err="1"/>
              <a:t>sources</a:t>
            </a:r>
            <a:r>
              <a:rPr lang="es-MX" sz="3200" dirty="0"/>
              <a:t> </a:t>
            </a:r>
            <a:r>
              <a:rPr lang="es-MX" sz="3200" dirty="0" err="1"/>
              <a:t>of</a:t>
            </a:r>
            <a:r>
              <a:rPr lang="es-MX" sz="3200" dirty="0"/>
              <a:t> data </a:t>
            </a:r>
            <a:r>
              <a:rPr lang="es-MX" sz="3200" dirty="0" err="1"/>
              <a:t>leakage</a:t>
            </a:r>
            <a:endParaRPr lang="es-MX" sz="3200" dirty="0"/>
          </a:p>
          <a:p>
            <a:pPr marL="514350" indent="-514350">
              <a:buFont typeface="+mj-lt"/>
              <a:buAutoNum type="arabicPeriod"/>
            </a:pPr>
            <a:r>
              <a:rPr lang="es-MX" sz="3200" dirty="0" err="1"/>
              <a:t>Re-train</a:t>
            </a:r>
            <a:r>
              <a:rPr lang="es-MX" sz="3200" dirty="0"/>
              <a:t> </a:t>
            </a:r>
            <a:r>
              <a:rPr lang="es-MX" sz="3200" dirty="0" err="1"/>
              <a:t>Transformer</a:t>
            </a:r>
            <a:r>
              <a:rPr lang="es-MX" sz="3200" dirty="0"/>
              <a:t> </a:t>
            </a:r>
            <a:r>
              <a:rPr lang="es-MX" sz="3200" dirty="0" err="1"/>
              <a:t>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232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60167-52FF-4083-8CD0-2022D531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3283"/>
            <a:ext cx="10772775" cy="1658198"/>
          </a:xfrm>
        </p:spPr>
        <p:txBody>
          <a:bodyPr/>
          <a:lstStyle/>
          <a:p>
            <a:r>
              <a:rPr lang="es-MX"/>
              <a:t>Modifications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C65DD-E5E7-4C97-B2B7-33908C31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11" y="1512660"/>
            <a:ext cx="3318252" cy="4295294"/>
          </a:xfrm>
        </p:spPr>
        <p:txBody>
          <a:bodyPr>
            <a:normAutofit/>
          </a:bodyPr>
          <a:lstStyle/>
          <a:p>
            <a:r>
              <a:rPr lang="es-MX" sz="3200" dirty="0"/>
              <a:t>Removed:</a:t>
            </a:r>
          </a:p>
          <a:p>
            <a:pPr lvl="1"/>
            <a:r>
              <a:rPr lang="en-US" sz="2800" dirty="0"/>
              <a:t>Electronic recipe ~%6 </a:t>
            </a:r>
          </a:p>
          <a:p>
            <a:pPr lvl="1"/>
            <a:r>
              <a:rPr lang="en-US" sz="2800" dirty="0"/>
              <a:t>Html tags</a:t>
            </a:r>
          </a:p>
          <a:p>
            <a:pPr lvl="1"/>
            <a:endParaRPr lang="en-US" sz="3200" dirty="0"/>
          </a:p>
          <a:p>
            <a:r>
              <a:rPr lang="en-US" sz="3200" dirty="0"/>
              <a:t>Replacing: </a:t>
            </a:r>
          </a:p>
          <a:p>
            <a:pPr lvl="1"/>
            <a:r>
              <a:rPr lang="en-US" sz="2800" dirty="0"/>
              <a:t>Antibiotics ~3%</a:t>
            </a:r>
          </a:p>
          <a:p>
            <a:pPr lvl="1"/>
            <a:r>
              <a:rPr lang="en-US" sz="2800" dirty="0"/>
              <a:t>Years ~2%</a:t>
            </a:r>
          </a:p>
          <a:p>
            <a:pPr lvl="1"/>
            <a:r>
              <a:rPr lang="en-US" sz="2800" dirty="0"/>
              <a:t>Names ~2%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35760B3-41C3-4198-A788-01160EBF1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31797" t="40278" r="32031" b="53889"/>
          <a:stretch/>
        </p:blipFill>
        <p:spPr>
          <a:xfrm>
            <a:off x="4321836" y="5083476"/>
            <a:ext cx="7350127" cy="6667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A902A44-50BE-4F1F-BA15-C625BDFEAE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19" t="66667" r="29844" b="24583"/>
          <a:stretch/>
        </p:blipFill>
        <p:spPr>
          <a:xfrm>
            <a:off x="4080252" y="1411259"/>
            <a:ext cx="7730937" cy="92948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8F85DB3-7AB1-442A-914F-5153DF6C1C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38" t="33056" r="28906" b="39722"/>
          <a:stretch/>
        </p:blipFill>
        <p:spPr>
          <a:xfrm>
            <a:off x="4461063" y="2399430"/>
            <a:ext cx="7071675" cy="25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4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FB656-0832-455E-A63D-57BD9A97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53302"/>
            <a:ext cx="10772775" cy="1658198"/>
          </a:xfrm>
        </p:spPr>
        <p:txBody>
          <a:bodyPr/>
          <a:lstStyle/>
          <a:p>
            <a:r>
              <a:rPr lang="es-MX" dirty="0" err="1"/>
              <a:t>Visits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31CAC9-B028-48E7-9783-B8B5CD6C0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811045"/>
            <a:ext cx="4663440" cy="952822"/>
          </a:xfrm>
        </p:spPr>
        <p:txBody>
          <a:bodyPr>
            <a:normAutofit/>
          </a:bodyPr>
          <a:lstStyle/>
          <a:p>
            <a:pPr algn="ctr"/>
            <a:r>
              <a:rPr lang="es-MX" sz="2000" dirty="0"/>
              <a:t>23.55%  </a:t>
            </a:r>
            <a:r>
              <a:rPr lang="es-MX" sz="2000" cap="none" dirty="0" err="1"/>
              <a:t>of</a:t>
            </a:r>
            <a:r>
              <a:rPr lang="es-MX" sz="2000" cap="none" dirty="0"/>
              <a:t> </a:t>
            </a:r>
            <a:r>
              <a:rPr lang="es-MX" sz="2000" cap="none" dirty="0" err="1"/>
              <a:t>the</a:t>
            </a:r>
            <a:r>
              <a:rPr lang="es-MX" sz="2000" cap="none" dirty="0"/>
              <a:t> </a:t>
            </a:r>
            <a:r>
              <a:rPr lang="es-MX" sz="2000" cap="none" dirty="0" err="1"/>
              <a:t>patients</a:t>
            </a:r>
            <a:r>
              <a:rPr lang="es-MX" sz="2000" cap="none" dirty="0"/>
              <a:t> </a:t>
            </a:r>
            <a:r>
              <a:rPr lang="es-MX" sz="2000" cap="none" dirty="0" err="1"/>
              <a:t>that</a:t>
            </a:r>
            <a:r>
              <a:rPr lang="es-MX" sz="2000" cap="none" dirty="0"/>
              <a:t> </a:t>
            </a:r>
            <a:r>
              <a:rPr lang="es-MX" sz="2000" cap="none" dirty="0" err="1"/>
              <a:t>were</a:t>
            </a:r>
            <a:r>
              <a:rPr lang="es-MX" sz="2000" cap="none" dirty="0"/>
              <a:t> </a:t>
            </a:r>
            <a:r>
              <a:rPr lang="es-MX" sz="2000" cap="none" dirty="0" err="1"/>
              <a:t>prescribed</a:t>
            </a:r>
            <a:r>
              <a:rPr lang="es-MX" sz="2000" cap="none" dirty="0"/>
              <a:t> </a:t>
            </a:r>
            <a:r>
              <a:rPr lang="es-MX" sz="2000" cap="none" dirty="0" err="1"/>
              <a:t>antibiotics</a:t>
            </a:r>
            <a:r>
              <a:rPr lang="es-MX" sz="2000" cap="none" dirty="0"/>
              <a:t> </a:t>
            </a:r>
            <a:r>
              <a:rPr lang="es-MX" sz="2000" cap="none" dirty="0" err="1"/>
              <a:t>visited</a:t>
            </a:r>
            <a:r>
              <a:rPr lang="es-MX" sz="2000" cap="none" dirty="0"/>
              <a:t> </a:t>
            </a:r>
            <a:r>
              <a:rPr lang="es-MX" sz="2000" cap="none" dirty="0" err="1"/>
              <a:t>the</a:t>
            </a:r>
            <a:r>
              <a:rPr lang="es-MX" sz="2000" cap="none" dirty="0"/>
              <a:t> </a:t>
            </a:r>
            <a:r>
              <a:rPr lang="es-MX" sz="2000" cap="none" dirty="0" err="1"/>
              <a:t>dentist</a:t>
            </a:r>
            <a:r>
              <a:rPr lang="es-MX" sz="2000" cap="none" dirty="0"/>
              <a:t> </a:t>
            </a:r>
            <a:r>
              <a:rPr lang="es-MX" sz="2000" cap="none" dirty="0" err="1"/>
              <a:t>just</a:t>
            </a:r>
            <a:r>
              <a:rPr lang="es-MX" sz="2000" cap="none" dirty="0"/>
              <a:t> once.</a:t>
            </a:r>
            <a:endParaRPr lang="en-US" sz="2000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DE3D975-5780-431D-8492-9F6373A81C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6440" t="21804" r="35888" b="45974"/>
          <a:stretch/>
        </p:blipFill>
        <p:spPr>
          <a:xfrm>
            <a:off x="852257" y="3039567"/>
            <a:ext cx="4332304" cy="283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7871B4-870A-4C09-9818-3590DF3A7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07608" y="1807989"/>
            <a:ext cx="4663440" cy="952822"/>
          </a:xfrm>
        </p:spPr>
        <p:txBody>
          <a:bodyPr>
            <a:normAutofit/>
          </a:bodyPr>
          <a:lstStyle/>
          <a:p>
            <a:pPr algn="ctr"/>
            <a:r>
              <a:rPr lang="es-MX" sz="2000" cap="none" dirty="0"/>
              <a:t>15.58% </a:t>
            </a:r>
            <a:r>
              <a:rPr lang="es-MX" sz="2000" cap="none" dirty="0" err="1"/>
              <a:t>of</a:t>
            </a:r>
            <a:r>
              <a:rPr lang="es-MX" sz="2000" cap="none" dirty="0"/>
              <a:t> </a:t>
            </a:r>
            <a:r>
              <a:rPr lang="es-MX" sz="2000" cap="none" dirty="0" err="1"/>
              <a:t>all</a:t>
            </a:r>
            <a:r>
              <a:rPr lang="es-MX" sz="2000" cap="none" dirty="0"/>
              <a:t> </a:t>
            </a:r>
            <a:r>
              <a:rPr lang="es-MX" sz="2000" cap="none" dirty="0" err="1"/>
              <a:t>patients</a:t>
            </a:r>
            <a:r>
              <a:rPr lang="es-MX" sz="2000" cap="none" dirty="0"/>
              <a:t> </a:t>
            </a:r>
            <a:r>
              <a:rPr lang="es-MX" sz="2000" cap="none" dirty="0" err="1"/>
              <a:t>that</a:t>
            </a:r>
            <a:r>
              <a:rPr lang="es-MX" sz="2000" cap="none" dirty="0"/>
              <a:t> </a:t>
            </a:r>
            <a:r>
              <a:rPr lang="es-MX" sz="2000" cap="none" dirty="0" err="1"/>
              <a:t>were</a:t>
            </a:r>
            <a:r>
              <a:rPr lang="es-MX" sz="2000" cap="none" dirty="0"/>
              <a:t> </a:t>
            </a:r>
            <a:r>
              <a:rPr lang="es-MX" sz="2000" cap="none" dirty="0" err="1"/>
              <a:t>prescribed</a:t>
            </a:r>
            <a:r>
              <a:rPr lang="es-MX" sz="2000" cap="none" dirty="0"/>
              <a:t> </a:t>
            </a:r>
            <a:r>
              <a:rPr lang="es-MX" sz="2000" cap="none" dirty="0" err="1"/>
              <a:t>antibiotics</a:t>
            </a:r>
            <a:r>
              <a:rPr lang="es-MX" sz="2000" cap="none" dirty="0"/>
              <a:t> </a:t>
            </a:r>
            <a:r>
              <a:rPr lang="es-MX" sz="2000" cap="none" dirty="0" err="1"/>
              <a:t>had</a:t>
            </a:r>
            <a:r>
              <a:rPr lang="es-MX" sz="2000" cap="none" dirty="0"/>
              <a:t> </a:t>
            </a:r>
            <a:r>
              <a:rPr lang="es-MX" sz="2000" cap="none" dirty="0" err="1"/>
              <a:t>their</a:t>
            </a:r>
            <a:r>
              <a:rPr lang="es-MX" sz="2000" cap="none" dirty="0"/>
              <a:t> </a:t>
            </a:r>
            <a:r>
              <a:rPr lang="es-MX" sz="2000" cap="none" dirty="0" err="1"/>
              <a:t>second</a:t>
            </a:r>
            <a:r>
              <a:rPr lang="es-MX" sz="2000" cap="none" dirty="0"/>
              <a:t> </a:t>
            </a:r>
            <a:r>
              <a:rPr lang="es-MX" sz="2000" cap="none" dirty="0" err="1"/>
              <a:t>visit</a:t>
            </a:r>
            <a:r>
              <a:rPr lang="es-MX" sz="2000" cap="none" dirty="0"/>
              <a:t> </a:t>
            </a:r>
            <a:r>
              <a:rPr lang="es-MX" sz="2000" cap="none" dirty="0" err="1"/>
              <a:t>within</a:t>
            </a:r>
            <a:r>
              <a:rPr lang="es-MX" sz="2000" cap="none" dirty="0"/>
              <a:t> </a:t>
            </a:r>
            <a:r>
              <a:rPr lang="es-MX" sz="2000" cap="none" dirty="0" err="1"/>
              <a:t>the</a:t>
            </a:r>
            <a:r>
              <a:rPr lang="es-MX" sz="2000" cap="none" dirty="0"/>
              <a:t> </a:t>
            </a:r>
            <a:r>
              <a:rPr lang="es-MX" sz="2000" cap="none" dirty="0" err="1"/>
              <a:t>next</a:t>
            </a:r>
            <a:r>
              <a:rPr lang="es-MX" sz="2000" cap="none" dirty="0"/>
              <a:t> 14 </a:t>
            </a:r>
            <a:r>
              <a:rPr lang="es-MX" sz="2000" cap="none" dirty="0" err="1"/>
              <a:t>days</a:t>
            </a:r>
            <a:r>
              <a:rPr lang="es-MX" sz="2000" cap="none" dirty="0"/>
              <a:t> after </a:t>
            </a:r>
            <a:r>
              <a:rPr lang="es-MX" sz="2000" cap="none" dirty="0" err="1"/>
              <a:t>the</a:t>
            </a:r>
            <a:r>
              <a:rPr lang="es-MX" sz="2000" cap="none" dirty="0"/>
              <a:t> </a:t>
            </a:r>
            <a:r>
              <a:rPr lang="es-MX" sz="2000" cap="none" dirty="0" err="1"/>
              <a:t>first</a:t>
            </a:r>
            <a:r>
              <a:rPr lang="es-MX" sz="2000" cap="none" dirty="0"/>
              <a:t> </a:t>
            </a:r>
            <a:r>
              <a:rPr lang="es-MX" sz="2000" cap="none" dirty="0" err="1"/>
              <a:t>visit</a:t>
            </a:r>
            <a:r>
              <a:rPr lang="es-MX" sz="2000" cap="none" dirty="0"/>
              <a:t>.</a:t>
            </a:r>
            <a:endParaRPr lang="en-US" sz="2000" cap="none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72D8749-66F4-461B-85E5-7A3C7FF864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5850" t="60779" r="35599" b="7412"/>
          <a:stretch/>
        </p:blipFill>
        <p:spPr>
          <a:xfrm>
            <a:off x="6096000" y="3039567"/>
            <a:ext cx="4532717" cy="2840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36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956F0-691E-48AC-B3F8-51311D5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Methodology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340B3-CFC5-42AB-B8E0-C8D717E6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Transformer</a:t>
            </a:r>
            <a:r>
              <a:rPr lang="es-MX" dirty="0"/>
              <a:t> </a:t>
            </a:r>
            <a:r>
              <a:rPr lang="es-MX" dirty="0" err="1"/>
              <a:t>models</a:t>
            </a:r>
            <a:r>
              <a:rPr lang="es-MX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MX" dirty="0"/>
              <a:t>Fine </a:t>
            </a:r>
            <a:r>
              <a:rPr lang="es-MX" dirty="0" err="1"/>
              <a:t>tuned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individual </a:t>
            </a:r>
            <a:r>
              <a:rPr lang="es-MX" dirty="0" err="1"/>
              <a:t>visits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patients</a:t>
            </a:r>
            <a:r>
              <a:rPr lang="es-MX" dirty="0"/>
              <a:t>’ medical </a:t>
            </a:r>
            <a:r>
              <a:rPr lang="es-MX" dirty="0" err="1"/>
              <a:t>records</a:t>
            </a:r>
            <a:r>
              <a:rPr lang="es-MX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used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tokenization</a:t>
            </a:r>
            <a:r>
              <a:rPr lang="es-MX" dirty="0"/>
              <a:t> </a:t>
            </a:r>
            <a:r>
              <a:rPr lang="es-MX" dirty="0" err="1"/>
              <a:t>proposed</a:t>
            </a:r>
            <a:r>
              <a:rPr lang="es-MX" dirty="0"/>
              <a:t> in </a:t>
            </a:r>
            <a:r>
              <a:rPr lang="es-MX" dirty="0" err="1"/>
              <a:t>its</a:t>
            </a:r>
            <a:r>
              <a:rPr lang="es-MX" dirty="0"/>
              <a:t> </a:t>
            </a:r>
            <a:r>
              <a:rPr lang="es-MX" dirty="0" err="1"/>
              <a:t>publication</a:t>
            </a:r>
            <a:r>
              <a:rPr lang="es-MX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MX" dirty="0"/>
              <a:t>80%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dataset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used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training.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MX" dirty="0" err="1"/>
              <a:t>Coarse</a:t>
            </a:r>
            <a:r>
              <a:rPr lang="es-MX" dirty="0"/>
              <a:t> </a:t>
            </a:r>
            <a:r>
              <a:rPr lang="es-MX" dirty="0" err="1"/>
              <a:t>hyperparameter</a:t>
            </a:r>
            <a:r>
              <a:rPr lang="es-MX" dirty="0"/>
              <a:t> </a:t>
            </a:r>
            <a:r>
              <a:rPr lang="es-MX" dirty="0" err="1"/>
              <a:t>search</a:t>
            </a:r>
            <a:r>
              <a:rPr lang="es-MX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MX" dirty="0" err="1"/>
              <a:t>Metrics</a:t>
            </a:r>
            <a:r>
              <a:rPr lang="es-MX" dirty="0"/>
              <a:t> </a:t>
            </a:r>
            <a:r>
              <a:rPr lang="es-MX" dirty="0" err="1"/>
              <a:t>used</a:t>
            </a:r>
            <a:r>
              <a:rPr lang="es-MX" dirty="0"/>
              <a:t>: </a:t>
            </a:r>
            <a:r>
              <a:rPr lang="es-MX" dirty="0" err="1"/>
              <a:t>Accuracy</a:t>
            </a:r>
            <a:r>
              <a:rPr lang="es-MX" dirty="0"/>
              <a:t> and F1 score.</a:t>
            </a:r>
          </a:p>
        </p:txBody>
      </p:sp>
    </p:spTree>
    <p:extLst>
      <p:ext uri="{BB962C8B-B14F-4D97-AF65-F5344CB8AC3E}">
        <p14:creationId xmlns:p14="http://schemas.microsoft.com/office/powerpoint/2010/main" val="136972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2F1DD-F7C1-473D-9B2C-D748E362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Methodology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3AA4C-9C15-4B91-B4F7-587C083F6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316183"/>
            <a:ext cx="4663440" cy="3767328"/>
          </a:xfrm>
        </p:spPr>
        <p:txBody>
          <a:bodyPr/>
          <a:lstStyle/>
          <a:p>
            <a:r>
              <a:rPr lang="es-MX" sz="2400" cap="none" dirty="0"/>
              <a:t>Local </a:t>
            </a:r>
            <a:r>
              <a:rPr lang="es-MX" sz="2400" cap="none" dirty="0" err="1"/>
              <a:t>explanations</a:t>
            </a:r>
            <a:r>
              <a:rPr lang="es-MX" sz="2400" cap="none" dirty="0"/>
              <a:t>. </a:t>
            </a:r>
            <a:r>
              <a:rPr lang="es-MX" sz="2400" cap="none" dirty="0" err="1"/>
              <a:t>Explanations</a:t>
            </a:r>
            <a:r>
              <a:rPr lang="es-MX" sz="2400" cap="none" dirty="0"/>
              <a:t> </a:t>
            </a:r>
            <a:r>
              <a:rPr lang="es-MX" sz="2400" cap="none" dirty="0" err="1"/>
              <a:t>of</a:t>
            </a:r>
            <a:r>
              <a:rPr lang="es-MX" sz="2400" cap="none" dirty="0"/>
              <a:t> </a:t>
            </a:r>
            <a:r>
              <a:rPr lang="es-MX" sz="2400" cap="none" dirty="0" err="1"/>
              <a:t>an</a:t>
            </a:r>
            <a:r>
              <a:rPr lang="es-MX" sz="2400" cap="none" dirty="0"/>
              <a:t> individual </a:t>
            </a:r>
            <a:r>
              <a:rPr lang="es-MX" sz="2400" cap="none" dirty="0" err="1"/>
              <a:t>prediction</a:t>
            </a:r>
            <a:r>
              <a:rPr lang="es-MX" sz="2400" cap="none" dirty="0"/>
              <a:t> (</a:t>
            </a:r>
            <a:r>
              <a:rPr lang="es-MX" sz="2400" cap="none" dirty="0" err="1"/>
              <a:t>one</a:t>
            </a:r>
            <a:r>
              <a:rPr lang="es-MX" sz="2400" cap="none" dirty="0"/>
              <a:t> </a:t>
            </a:r>
            <a:r>
              <a:rPr lang="es-MX" sz="2400" cap="none" dirty="0" err="1"/>
              <a:t>patient’s</a:t>
            </a:r>
            <a:r>
              <a:rPr lang="es-MX" sz="2400" cap="none" dirty="0"/>
              <a:t> </a:t>
            </a:r>
            <a:r>
              <a:rPr lang="es-MX" sz="2400" cap="none" dirty="0" err="1"/>
              <a:t>visit</a:t>
            </a:r>
            <a:r>
              <a:rPr lang="es-MX" sz="2400" cap="none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dirty="0"/>
              <a:t>Text input </a:t>
            </a:r>
            <a:r>
              <a:rPr lang="es-MX" b="0" dirty="0" err="1"/>
              <a:t>is</a:t>
            </a:r>
            <a:r>
              <a:rPr lang="es-MX" b="0" dirty="0"/>
              <a:t> </a:t>
            </a:r>
            <a:r>
              <a:rPr lang="es-MX" b="0" dirty="0" err="1"/>
              <a:t>not</a:t>
            </a:r>
            <a:r>
              <a:rPr lang="es-MX" b="0" dirty="0"/>
              <a:t> </a:t>
            </a:r>
            <a:r>
              <a:rPr lang="es-MX" b="0" dirty="0" err="1"/>
              <a:t>padded</a:t>
            </a:r>
            <a:r>
              <a:rPr lang="es-MX" b="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dirty="0"/>
              <a:t>Variable </a:t>
            </a:r>
            <a:r>
              <a:rPr lang="es-MX" b="0" dirty="0" err="1"/>
              <a:t>baseline</a:t>
            </a:r>
            <a:r>
              <a:rPr lang="es-MX" b="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dirty="0" err="1"/>
              <a:t>Explainability</a:t>
            </a:r>
            <a:r>
              <a:rPr lang="es-MX" b="0" dirty="0"/>
              <a:t> </a:t>
            </a:r>
            <a:r>
              <a:rPr lang="es-MX" b="0" dirty="0" err="1"/>
              <a:t>methods</a:t>
            </a:r>
            <a:r>
              <a:rPr lang="es-MX" b="0" dirty="0"/>
              <a:t> </a:t>
            </a:r>
            <a:r>
              <a:rPr lang="es-MX" b="0" dirty="0" err="1"/>
              <a:t>assign</a:t>
            </a:r>
            <a:r>
              <a:rPr lang="es-MX" b="0" dirty="0"/>
              <a:t> </a:t>
            </a:r>
            <a:r>
              <a:rPr lang="es-MX" b="0" dirty="0" err="1"/>
              <a:t>weight</a:t>
            </a:r>
            <a:r>
              <a:rPr lang="es-MX" b="0" dirty="0"/>
              <a:t> </a:t>
            </a:r>
            <a:r>
              <a:rPr lang="es-MX" b="0" dirty="0" err="1"/>
              <a:t>to</a:t>
            </a:r>
            <a:r>
              <a:rPr lang="es-MX" b="0" dirty="0"/>
              <a:t> </a:t>
            </a:r>
            <a:r>
              <a:rPr lang="es-MX" b="0" dirty="0" err="1"/>
              <a:t>each</a:t>
            </a:r>
            <a:r>
              <a:rPr lang="es-MX" b="0" dirty="0"/>
              <a:t> </a:t>
            </a:r>
            <a:r>
              <a:rPr lang="es-MX" b="0" dirty="0" err="1"/>
              <a:t>feature</a:t>
            </a:r>
            <a:r>
              <a:rPr lang="es-MX" b="0" dirty="0"/>
              <a:t> </a:t>
            </a:r>
            <a:r>
              <a:rPr lang="es-MX" b="0" dirty="0" err="1"/>
              <a:t>not</a:t>
            </a:r>
            <a:r>
              <a:rPr lang="es-MX" b="0" dirty="0"/>
              <a:t> </a:t>
            </a:r>
            <a:r>
              <a:rPr lang="es-MX" b="0" dirty="0" err="1"/>
              <a:t>word</a:t>
            </a:r>
            <a:r>
              <a:rPr lang="es-MX" b="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sz="2400" b="0" dirty="0"/>
          </a:p>
          <a:p>
            <a:endParaRPr lang="en-US" dirty="0"/>
          </a:p>
        </p:txBody>
      </p:sp>
      <p:pic>
        <p:nvPicPr>
          <p:cNvPr id="5" name="Marcador de contenido 6">
            <a:extLst>
              <a:ext uri="{FF2B5EF4-FFF2-40B4-BE49-F238E27FC236}">
                <a16:creationId xmlns:a16="http://schemas.microsoft.com/office/drawing/2014/main" id="{164813C4-DA00-4047-8AC3-9F6C429A9B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0937" t="48625" r="31563" b="30138"/>
          <a:stretch/>
        </p:blipFill>
        <p:spPr>
          <a:xfrm>
            <a:off x="5668312" y="2316183"/>
            <a:ext cx="6437274" cy="205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0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66E3A-2E8F-4C93-BFAF-3F523F8A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Methodology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532606-F4CA-4D35-B509-FB47E45A4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02" y="2353235"/>
            <a:ext cx="4663440" cy="3767328"/>
          </a:xfrm>
        </p:spPr>
        <p:txBody>
          <a:bodyPr/>
          <a:lstStyle/>
          <a:p>
            <a:r>
              <a:rPr lang="es-MX" sz="2400" cap="none" dirty="0"/>
              <a:t>Global</a:t>
            </a:r>
            <a:r>
              <a:rPr lang="en-US" sz="2400" cap="none" dirty="0"/>
              <a:t> explanations. Explanations of multiple patients’ visits.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Explanations of validation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Dictionary of words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b="0" dirty="0"/>
              <a:t>Keys. Words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b="0" dirty="0"/>
              <a:t>Values. Sum of attribution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Top words contributing to each class</a:t>
            </a:r>
          </a:p>
          <a:p>
            <a:endParaRPr lang="en-US" sz="2400" cap="none" dirty="0"/>
          </a:p>
          <a:p>
            <a:endParaRPr lang="en-U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C7A99F9-A2FE-4C65-8F0F-3AC3EC9ABBAF}"/>
              </a:ext>
            </a:extLst>
          </p:cNvPr>
          <p:cNvGrpSpPr/>
          <p:nvPr/>
        </p:nvGrpSpPr>
        <p:grpSpPr>
          <a:xfrm>
            <a:off x="6365290" y="1449647"/>
            <a:ext cx="3936280" cy="3958706"/>
            <a:chOff x="7782644" y="3598755"/>
            <a:chExt cx="3143251" cy="3015697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29E952A2-F628-4C36-B719-EA8537A1C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234" t="27753" r="58985" b="56667"/>
            <a:stretch/>
          </p:blipFill>
          <p:spPr>
            <a:xfrm>
              <a:off x="7782644" y="3598755"/>
              <a:ext cx="3143251" cy="1068496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E1A3417-4C19-47F7-96C6-83D77A44E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344" t="48624" r="66484" b="26138"/>
            <a:stretch/>
          </p:blipFill>
          <p:spPr>
            <a:xfrm>
              <a:off x="8611946" y="4567375"/>
              <a:ext cx="1610979" cy="2047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84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C0A54-6742-432F-AC9A-67A418FA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8273"/>
            <a:ext cx="10772775" cy="1658198"/>
          </a:xfrm>
        </p:spPr>
        <p:txBody>
          <a:bodyPr/>
          <a:lstStyle/>
          <a:p>
            <a:r>
              <a:rPr lang="es-MX" dirty="0"/>
              <a:t>Agenda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7A60C-C207-4C98-B5EE-C57F0A3F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76472"/>
            <a:ext cx="10753725" cy="41013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Problem</a:t>
            </a:r>
            <a:r>
              <a:rPr lang="es-MX" dirty="0"/>
              <a:t> </a:t>
            </a:r>
            <a:r>
              <a:rPr lang="es-MX" dirty="0" err="1"/>
              <a:t>description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Research</a:t>
            </a:r>
            <a:r>
              <a:rPr lang="es-MX" dirty="0"/>
              <a:t> </a:t>
            </a:r>
            <a:r>
              <a:rPr lang="es-MX" dirty="0" err="1"/>
              <a:t>questions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Methodology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Results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Conclusions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9363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0B4BE-F1E1-42D1-9091-DFCD4D05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 </a:t>
            </a:r>
            <a:r>
              <a:rPr lang="es-MX" dirty="0" err="1"/>
              <a:t>models</a:t>
            </a:r>
            <a:endParaRPr lang="en-US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5C6C164-BF48-47E5-9C72-8CC5CC45AE0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1056708"/>
              </p:ext>
            </p:extLst>
          </p:nvPr>
        </p:nvGraphicFramePr>
        <p:xfrm>
          <a:off x="2201662" y="2149311"/>
          <a:ext cx="7332955" cy="361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016">
                  <a:extLst>
                    <a:ext uri="{9D8B030D-6E8A-4147-A177-3AD203B41FA5}">
                      <a16:colId xmlns:a16="http://schemas.microsoft.com/office/drawing/2014/main" val="2522858885"/>
                    </a:ext>
                  </a:extLst>
                </a:gridCol>
                <a:gridCol w="2799430">
                  <a:extLst>
                    <a:ext uri="{9D8B030D-6E8A-4147-A177-3AD203B41FA5}">
                      <a16:colId xmlns:a16="http://schemas.microsoft.com/office/drawing/2014/main" val="2128181911"/>
                    </a:ext>
                  </a:extLst>
                </a:gridCol>
                <a:gridCol w="2038509">
                  <a:extLst>
                    <a:ext uri="{9D8B030D-6E8A-4147-A177-3AD203B41FA5}">
                      <a16:colId xmlns:a16="http://schemas.microsoft.com/office/drawing/2014/main" val="524335441"/>
                    </a:ext>
                  </a:extLst>
                </a:gridCol>
              </a:tblGrid>
              <a:tr h="495126">
                <a:tc>
                  <a:txBody>
                    <a:bodyPr/>
                    <a:lstStyle/>
                    <a:p>
                      <a:pPr algn="ctr"/>
                      <a:r>
                        <a:rPr lang="es-MX" sz="2600" dirty="0" err="1"/>
                        <a:t>Model</a:t>
                      </a:r>
                      <a:endParaRPr lang="en-US" sz="2600" dirty="0"/>
                    </a:p>
                  </a:txBody>
                  <a:tcPr marL="73533" marR="73533" marT="36767" marB="36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600" dirty="0" err="1"/>
                        <a:t>Accuracy</a:t>
                      </a:r>
                      <a:r>
                        <a:rPr lang="es-MX" sz="2600" dirty="0"/>
                        <a:t> (%)</a:t>
                      </a:r>
                      <a:endParaRPr lang="en-US" sz="2600" dirty="0"/>
                    </a:p>
                  </a:txBody>
                  <a:tcPr marL="73533" marR="73533" marT="36767" marB="36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600" dirty="0"/>
                        <a:t>F1 score (%)</a:t>
                      </a:r>
                      <a:endParaRPr lang="en-US" sz="2600" dirty="0"/>
                    </a:p>
                  </a:txBody>
                  <a:tcPr marL="73533" marR="73533" marT="36767" marB="36767"/>
                </a:tc>
                <a:extLst>
                  <a:ext uri="{0D108BD9-81ED-4DB2-BD59-A6C34878D82A}">
                    <a16:rowId xmlns:a16="http://schemas.microsoft.com/office/drawing/2014/main" val="3339317748"/>
                  </a:ext>
                </a:extLst>
              </a:tr>
              <a:tr h="4461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KB-BERT</a:t>
                      </a:r>
                      <a:r>
                        <a:rPr lang="en-US" sz="2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91.35 ± 0.27</a:t>
                      </a: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92.05</a:t>
                      </a:r>
                      <a:r>
                        <a:rPr lang="en-US" sz="2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± </a:t>
                      </a:r>
                      <a:r>
                        <a:rPr lang="es-MX" sz="2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0.19</a:t>
                      </a:r>
                      <a:endParaRPr lang="en-US" sz="26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8383" marR="18383" marT="12256" marB="12256" anchor="b"/>
                </a:tc>
                <a:extLst>
                  <a:ext uri="{0D108BD9-81ED-4DB2-BD59-A6C34878D82A}">
                    <a16:rowId xmlns:a16="http://schemas.microsoft.com/office/drawing/2014/main" val="542923711"/>
                  </a:ext>
                </a:extLst>
              </a:tr>
              <a:tr h="4461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KB-ELECTRA</a:t>
                      </a: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90.30 ± 1.54</a:t>
                      </a: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90.82 ± 1.17</a:t>
                      </a:r>
                    </a:p>
                  </a:txBody>
                  <a:tcPr marL="18383" marR="18383" marT="12256" marB="12256" anchor="b"/>
                </a:tc>
                <a:extLst>
                  <a:ext uri="{0D108BD9-81ED-4DB2-BD59-A6C34878D82A}">
                    <a16:rowId xmlns:a16="http://schemas.microsoft.com/office/drawing/2014/main" val="75722424"/>
                  </a:ext>
                </a:extLst>
              </a:tr>
              <a:tr h="4461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KB-ALBERT</a:t>
                      </a: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88.09 ± 0.68</a:t>
                      </a: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88.49</a:t>
                      </a:r>
                      <a:r>
                        <a:rPr lang="en-US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± </a:t>
                      </a:r>
                      <a:r>
                        <a:rPr lang="es-MX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1.10</a:t>
                      </a:r>
                      <a:endParaRPr lang="en-US" sz="2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8383" marR="18383" marT="12256" marB="12256" anchor="b"/>
                </a:tc>
                <a:extLst>
                  <a:ext uri="{0D108BD9-81ED-4DB2-BD59-A6C34878D82A}">
                    <a16:rowId xmlns:a16="http://schemas.microsoft.com/office/drawing/2014/main" val="905257368"/>
                  </a:ext>
                </a:extLst>
              </a:tr>
              <a:tr h="4461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mBERT</a:t>
                      </a:r>
                      <a:endParaRPr lang="en-US" sz="2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90.72 ± 0.43</a:t>
                      </a: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91.35</a:t>
                      </a:r>
                      <a:r>
                        <a:rPr lang="en-US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± </a:t>
                      </a:r>
                      <a:r>
                        <a:rPr lang="es-MX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0.79</a:t>
                      </a:r>
                      <a:endParaRPr lang="en-US" sz="2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8383" marR="18383" marT="12256" marB="12256" anchor="b"/>
                </a:tc>
                <a:extLst>
                  <a:ext uri="{0D108BD9-81ED-4DB2-BD59-A6C34878D82A}">
                    <a16:rowId xmlns:a16="http://schemas.microsoft.com/office/drawing/2014/main" val="3558245562"/>
                  </a:ext>
                </a:extLst>
              </a:tr>
              <a:tr h="446103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LM-R</a:t>
                      </a: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90.52 ± 0.57</a:t>
                      </a: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91.61 ± 0.51</a:t>
                      </a:r>
                    </a:p>
                  </a:txBody>
                  <a:tcPr marL="18383" marR="18383" marT="12256" marB="12256" anchor="b"/>
                </a:tc>
                <a:extLst>
                  <a:ext uri="{0D108BD9-81ED-4DB2-BD59-A6C34878D82A}">
                    <a16:rowId xmlns:a16="http://schemas.microsoft.com/office/drawing/2014/main" val="2195308004"/>
                  </a:ext>
                </a:extLst>
              </a:tr>
              <a:tr h="44610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2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/XLMR</a:t>
                      </a: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89.89 ± 0.47</a:t>
                      </a: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91.08</a:t>
                      </a:r>
                      <a:r>
                        <a:rPr lang="en-US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± </a:t>
                      </a:r>
                      <a:r>
                        <a:rPr lang="es-MX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0.48</a:t>
                      </a:r>
                    </a:p>
                  </a:txBody>
                  <a:tcPr marL="18383" marR="18383" marT="12256" marB="12256" anchor="b"/>
                </a:tc>
                <a:extLst>
                  <a:ext uri="{0D108BD9-81ED-4DB2-BD59-A6C34878D82A}">
                    <a16:rowId xmlns:a16="http://schemas.microsoft.com/office/drawing/2014/main" val="1660359512"/>
                  </a:ext>
                </a:extLst>
              </a:tr>
              <a:tr h="446103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mT5</a:t>
                      </a:r>
                      <a:endParaRPr lang="en-US" sz="2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88.75 ± 0.80</a:t>
                      </a:r>
                    </a:p>
                  </a:txBody>
                  <a:tcPr marL="18383" marR="18383" marT="12256" marB="1225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89.93</a:t>
                      </a:r>
                      <a:r>
                        <a:rPr lang="en-US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± </a:t>
                      </a:r>
                      <a:r>
                        <a:rPr lang="es-MX" sz="2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0.70</a:t>
                      </a:r>
                      <a:endParaRPr lang="en-US" sz="2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8383" marR="18383" marT="12256" marB="12256" anchor="b"/>
                </a:tc>
                <a:extLst>
                  <a:ext uri="{0D108BD9-81ED-4DB2-BD59-A6C34878D82A}">
                    <a16:rowId xmlns:a16="http://schemas.microsoft.com/office/drawing/2014/main" val="294150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20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3B63E-EBA4-44EA-8B7E-C8AA0584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1257"/>
            <a:ext cx="10772775" cy="1658198"/>
          </a:xfrm>
        </p:spPr>
        <p:txBody>
          <a:bodyPr/>
          <a:lstStyle/>
          <a:p>
            <a:r>
              <a:rPr lang="es-MX" dirty="0"/>
              <a:t>Local </a:t>
            </a:r>
            <a:r>
              <a:rPr lang="es-MX" dirty="0" err="1"/>
              <a:t>explanations</a:t>
            </a:r>
            <a:r>
              <a:rPr lang="es-MX" dirty="0"/>
              <a:t>: SHAP vs IG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1AEFF-D743-46E9-95CA-16474455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250352"/>
            <a:ext cx="4663440" cy="723400"/>
          </a:xfrm>
        </p:spPr>
        <p:txBody>
          <a:bodyPr/>
          <a:lstStyle/>
          <a:p>
            <a:pPr algn="ctr"/>
            <a:r>
              <a:rPr lang="es-MX" dirty="0"/>
              <a:t>KB-BERT and SHAP</a:t>
            </a:r>
            <a:endParaRPr lang="en-US" dirty="0"/>
          </a:p>
        </p:txBody>
      </p:sp>
      <p:pic>
        <p:nvPicPr>
          <p:cNvPr id="7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392CAD08-86FB-4B44-A331-29D0343C73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963165"/>
            <a:ext cx="4664075" cy="2560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2B5BF1-F781-4398-8678-8C959E272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07608" y="1248320"/>
            <a:ext cx="4663440" cy="722376"/>
          </a:xfrm>
        </p:spPr>
        <p:txBody>
          <a:bodyPr/>
          <a:lstStyle/>
          <a:p>
            <a:pPr algn="ctr"/>
            <a:r>
              <a:rPr lang="es-MX" dirty="0"/>
              <a:t>KB-BERT and IG</a:t>
            </a:r>
            <a:endParaRPr lang="en-US" dirty="0"/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ACCBEEE7-B3D8-45AD-B2DE-1E4570C439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1951880"/>
            <a:ext cx="4664075" cy="2579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395740BB-DFF8-452D-8DF4-9A774F4DAA86}"/>
              </a:ext>
            </a:extLst>
          </p:cNvPr>
          <p:cNvSpPr txBox="1">
            <a:spLocks/>
          </p:cNvSpPr>
          <p:nvPr/>
        </p:nvSpPr>
        <p:spPr>
          <a:xfrm>
            <a:off x="678132" y="4785150"/>
            <a:ext cx="4661964" cy="1260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s-MX" b="0" dirty="0" err="1"/>
              <a:t>Akut</a:t>
            </a:r>
            <a:r>
              <a:rPr lang="es-MX" b="0" dirty="0"/>
              <a:t> (</a:t>
            </a:r>
            <a:r>
              <a:rPr lang="es-MX" b="0" dirty="0" err="1"/>
              <a:t>Acute</a:t>
            </a:r>
            <a:r>
              <a:rPr lang="es-MX" b="0" dirty="0"/>
              <a:t>), </a:t>
            </a:r>
            <a:r>
              <a:rPr lang="es-MX" b="0" dirty="0" err="1"/>
              <a:t>Svullnad</a:t>
            </a:r>
            <a:r>
              <a:rPr lang="es-MX" b="0" dirty="0"/>
              <a:t> (</a:t>
            </a:r>
            <a:r>
              <a:rPr lang="es-MX" b="0" dirty="0" err="1"/>
              <a:t>Swelling</a:t>
            </a:r>
            <a:r>
              <a:rPr lang="es-MX" b="0" dirty="0"/>
              <a:t>), </a:t>
            </a:r>
            <a:r>
              <a:rPr lang="es-MX" b="0" dirty="0" err="1"/>
              <a:t>Pcv</a:t>
            </a:r>
            <a:r>
              <a:rPr lang="es-MX" b="0" dirty="0"/>
              <a:t> (</a:t>
            </a:r>
            <a:r>
              <a:rPr lang="es-MX" b="0" dirty="0" err="1"/>
              <a:t>Phnoxymethylpenicillin</a:t>
            </a:r>
            <a:r>
              <a:rPr lang="es-MX" b="0" dirty="0"/>
              <a:t>), </a:t>
            </a:r>
            <a:r>
              <a:rPr lang="es-MX" b="0" dirty="0" err="1"/>
              <a:t>Infektion</a:t>
            </a:r>
            <a:r>
              <a:rPr lang="es-MX" b="0" dirty="0"/>
              <a:t> (</a:t>
            </a:r>
            <a:r>
              <a:rPr lang="es-MX" b="0" dirty="0" err="1"/>
              <a:t>Infection</a:t>
            </a:r>
            <a:r>
              <a:rPr lang="es-MX" b="0" dirty="0"/>
              <a:t>)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14E1C6D9-0464-425E-BD14-597EE138DF8C}"/>
              </a:ext>
            </a:extLst>
          </p:cNvPr>
          <p:cNvSpPr txBox="1">
            <a:spLocks/>
          </p:cNvSpPr>
          <p:nvPr/>
        </p:nvSpPr>
        <p:spPr>
          <a:xfrm>
            <a:off x="6096000" y="4776361"/>
            <a:ext cx="4575048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b="0" dirty="0"/>
              <a:t>25</a:t>
            </a:r>
          </a:p>
          <a:p>
            <a:pPr lvl="1" algn="ctr"/>
            <a:r>
              <a:rPr lang="en-US" b="0" dirty="0" err="1"/>
              <a:t>Ej</a:t>
            </a:r>
            <a:r>
              <a:rPr lang="en-US" b="0" dirty="0"/>
              <a:t> </a:t>
            </a:r>
            <a:r>
              <a:rPr lang="en-US" b="0" dirty="0" err="1"/>
              <a:t>allmänpacerkan</a:t>
            </a:r>
            <a:r>
              <a:rPr lang="en-US" b="0" dirty="0"/>
              <a:t> (Not general impact)</a:t>
            </a:r>
          </a:p>
        </p:txBody>
      </p:sp>
    </p:spTree>
    <p:extLst>
      <p:ext uri="{BB962C8B-B14F-4D97-AF65-F5344CB8AC3E}">
        <p14:creationId xmlns:p14="http://schemas.microsoft.com/office/powerpoint/2010/main" val="2026247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3B63E-EBA4-44EA-8B7E-C8AA0584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1257"/>
            <a:ext cx="10772775" cy="1658198"/>
          </a:xfrm>
        </p:spPr>
        <p:txBody>
          <a:bodyPr/>
          <a:lstStyle/>
          <a:p>
            <a:r>
              <a:rPr lang="es-MX" dirty="0"/>
              <a:t>Local </a:t>
            </a:r>
            <a:r>
              <a:rPr lang="es-MX" dirty="0" err="1"/>
              <a:t>explanations</a:t>
            </a:r>
            <a:r>
              <a:rPr lang="es-MX" dirty="0"/>
              <a:t>: </a:t>
            </a:r>
            <a:r>
              <a:rPr lang="es-MX" dirty="0" err="1"/>
              <a:t>Models</a:t>
            </a:r>
            <a:r>
              <a:rPr lang="es-MX" dirty="0"/>
              <a:t> </a:t>
            </a:r>
            <a:r>
              <a:rPr lang="es-MX" dirty="0" err="1"/>
              <a:t>comparison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SHAP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1AEFF-D743-46E9-95CA-16474455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516685"/>
            <a:ext cx="4663440" cy="723400"/>
          </a:xfrm>
        </p:spPr>
        <p:txBody>
          <a:bodyPr/>
          <a:lstStyle/>
          <a:p>
            <a:pPr algn="ctr"/>
            <a:r>
              <a:rPr lang="es-MX" cap="none" dirty="0" err="1"/>
              <a:t>mBERT</a:t>
            </a:r>
            <a:endParaRPr lang="en-US" cap="none" dirty="0"/>
          </a:p>
        </p:txBody>
      </p:sp>
      <p:pic>
        <p:nvPicPr>
          <p:cNvPr id="16" name="Marcador de contenido 15" descr="Texto&#10;&#10;Descripción generada automáticamente">
            <a:extLst>
              <a:ext uri="{FF2B5EF4-FFF2-40B4-BE49-F238E27FC236}">
                <a16:creationId xmlns:a16="http://schemas.microsoft.com/office/drawing/2014/main" id="{4CA097D8-4759-4CBF-B64C-46F86FEA75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444425"/>
            <a:ext cx="4664075" cy="207697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2B5BF1-F781-4398-8678-8C959E272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07608" y="1514653"/>
            <a:ext cx="4663440" cy="722376"/>
          </a:xfrm>
        </p:spPr>
        <p:txBody>
          <a:bodyPr/>
          <a:lstStyle/>
          <a:p>
            <a:pPr algn="ctr"/>
            <a:r>
              <a:rPr lang="es-MX" dirty="0"/>
              <a:t>XLM-R</a:t>
            </a:r>
            <a:endParaRPr lang="en-US" dirty="0"/>
          </a:p>
        </p:txBody>
      </p:sp>
      <p:pic>
        <p:nvPicPr>
          <p:cNvPr id="18" name="Marcador de contenido 1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501804F-89CA-4849-B427-9269B4F303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2366001"/>
            <a:ext cx="4664075" cy="2230644"/>
          </a:xfr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395740BB-DFF8-452D-8DF4-9A774F4DAA86}"/>
              </a:ext>
            </a:extLst>
          </p:cNvPr>
          <p:cNvSpPr txBox="1">
            <a:spLocks/>
          </p:cNvSpPr>
          <p:nvPr/>
        </p:nvSpPr>
        <p:spPr>
          <a:xfrm>
            <a:off x="676275" y="4454529"/>
            <a:ext cx="4661964" cy="1260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s-MX" b="0" dirty="0" err="1"/>
              <a:t>Akut</a:t>
            </a:r>
            <a:r>
              <a:rPr lang="es-MX" b="0" dirty="0"/>
              <a:t> (</a:t>
            </a:r>
            <a:r>
              <a:rPr lang="es-MX" b="0" dirty="0" err="1"/>
              <a:t>Acute</a:t>
            </a:r>
            <a:r>
              <a:rPr lang="es-MX" b="0" dirty="0"/>
              <a:t>), trauma, </a:t>
            </a:r>
            <a:r>
              <a:rPr lang="es-MX" b="0" dirty="0" err="1"/>
              <a:t>svullnad</a:t>
            </a:r>
            <a:r>
              <a:rPr lang="es-MX" b="0" dirty="0"/>
              <a:t> (</a:t>
            </a:r>
            <a:r>
              <a:rPr lang="es-MX" b="0" dirty="0" err="1"/>
              <a:t>swelling</a:t>
            </a:r>
            <a:r>
              <a:rPr lang="es-MX" b="0" dirty="0"/>
              <a:t>), 41, 31 and 1001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14E1C6D9-0464-425E-BD14-597EE138DF8C}"/>
              </a:ext>
            </a:extLst>
          </p:cNvPr>
          <p:cNvSpPr txBox="1">
            <a:spLocks/>
          </p:cNvSpPr>
          <p:nvPr/>
        </p:nvSpPr>
        <p:spPr>
          <a:xfrm>
            <a:off x="6096000" y="4723099"/>
            <a:ext cx="4575048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s-MX" b="0" dirty="0" err="1"/>
              <a:t>Efter</a:t>
            </a:r>
            <a:r>
              <a:rPr lang="es-MX" b="0" dirty="0"/>
              <a:t> (after), </a:t>
            </a:r>
            <a:r>
              <a:rPr lang="es-MX" b="0" dirty="0" err="1"/>
              <a:t>symptomfri</a:t>
            </a:r>
            <a:r>
              <a:rPr lang="es-MX" b="0" dirty="0"/>
              <a:t> (</a:t>
            </a:r>
            <a:r>
              <a:rPr lang="es-MX" b="0" dirty="0" err="1"/>
              <a:t>symptom</a:t>
            </a:r>
            <a:r>
              <a:rPr lang="es-MX" b="0" dirty="0"/>
              <a:t> free), </a:t>
            </a:r>
            <a:r>
              <a:rPr lang="sv-SE" b="0" dirty="0"/>
              <a:t>åker (goes), smärta (pain), svullnad (swelling) and enstaka (single)</a:t>
            </a:r>
            <a:endParaRPr lang="en-US" b="0" dirty="0"/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8C840329-6095-485F-9142-4D8AF8F47ADB}"/>
              </a:ext>
            </a:extLst>
          </p:cNvPr>
          <p:cNvSpPr txBox="1">
            <a:spLocks/>
          </p:cNvSpPr>
          <p:nvPr/>
        </p:nvSpPr>
        <p:spPr>
          <a:xfrm>
            <a:off x="3007257" y="5330081"/>
            <a:ext cx="4661964" cy="1260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s-MX" b="0" dirty="0" err="1"/>
              <a:t>Common</a:t>
            </a:r>
            <a:r>
              <a:rPr lang="es-MX" b="0" dirty="0"/>
              <a:t> </a:t>
            </a:r>
            <a:r>
              <a:rPr lang="es-MX" b="0" dirty="0" err="1"/>
              <a:t>words</a:t>
            </a:r>
            <a:r>
              <a:rPr lang="es-MX" b="0" dirty="0"/>
              <a:t>: </a:t>
            </a:r>
            <a:r>
              <a:rPr lang="es-MX" b="0" dirty="0" err="1"/>
              <a:t>acute</a:t>
            </a:r>
            <a:r>
              <a:rPr lang="es-MX" b="0" dirty="0"/>
              <a:t>, </a:t>
            </a:r>
            <a:r>
              <a:rPr lang="es-MX" b="0" dirty="0" err="1"/>
              <a:t>symptom</a:t>
            </a:r>
            <a:r>
              <a:rPr lang="es-MX" b="0" dirty="0"/>
              <a:t> free, </a:t>
            </a:r>
            <a:r>
              <a:rPr lang="es-MX" b="0" dirty="0" err="1"/>
              <a:t>swelling</a:t>
            </a:r>
            <a:r>
              <a:rPr lang="es-MX" b="0" dirty="0"/>
              <a:t>, </a:t>
            </a:r>
            <a:r>
              <a:rPr lang="es-MX" b="0" dirty="0" err="1"/>
              <a:t>kompletterande</a:t>
            </a:r>
            <a:r>
              <a:rPr lang="es-MX" b="0" dirty="0"/>
              <a:t> (</a:t>
            </a:r>
            <a:r>
              <a:rPr lang="en-US" b="0" dirty="0"/>
              <a:t>complementary</a:t>
            </a:r>
            <a:r>
              <a:rPr lang="es-MX" b="0" dirty="0"/>
              <a:t>), </a:t>
            </a:r>
            <a:r>
              <a:rPr lang="es-MX" b="0" dirty="0" err="1"/>
              <a:t>eller</a:t>
            </a:r>
            <a:r>
              <a:rPr lang="es-MX" b="0" dirty="0"/>
              <a:t> (</a:t>
            </a:r>
            <a:r>
              <a:rPr lang="es-MX" b="0" dirty="0" err="1"/>
              <a:t>or</a:t>
            </a:r>
            <a:r>
              <a:rPr lang="es-MX" b="0" dirty="0"/>
              <a:t>), single</a:t>
            </a:r>
          </a:p>
        </p:txBody>
      </p:sp>
    </p:spTree>
    <p:extLst>
      <p:ext uri="{BB962C8B-B14F-4D97-AF65-F5344CB8AC3E}">
        <p14:creationId xmlns:p14="http://schemas.microsoft.com/office/powerpoint/2010/main" val="105430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1DCAA-7662-403B-B5B8-3D2DB3B2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Criteria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prescribing</a:t>
            </a:r>
            <a:r>
              <a:rPr lang="es-MX" dirty="0"/>
              <a:t> </a:t>
            </a:r>
            <a:r>
              <a:rPr lang="es-MX" dirty="0" err="1"/>
              <a:t>antibiotics</a:t>
            </a:r>
            <a:r>
              <a:rPr lang="es-MX" dirty="0"/>
              <a:t> [3]</a:t>
            </a:r>
            <a:endParaRPr lang="en-US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AD6230C7-CA20-4DF3-97C9-75830F7A058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416057"/>
              </p:ext>
            </p:extLst>
          </p:nvPr>
        </p:nvGraphicFramePr>
        <p:xfrm>
          <a:off x="676274" y="1998663"/>
          <a:ext cx="1002381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1">
                  <a:extLst>
                    <a:ext uri="{9D8B030D-6E8A-4147-A177-3AD203B41FA5}">
                      <a16:colId xmlns:a16="http://schemas.microsoft.com/office/drawing/2014/main" val="42387910"/>
                    </a:ext>
                  </a:extLst>
                </a:gridCol>
                <a:gridCol w="6080459">
                  <a:extLst>
                    <a:ext uri="{9D8B030D-6E8A-4147-A177-3AD203B41FA5}">
                      <a16:colId xmlns:a16="http://schemas.microsoft.com/office/drawing/2014/main" val="2047032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Subgroups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Criteria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713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Affected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general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condition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impact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feeling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sick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75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Fever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1939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Increased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risk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spreading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Trismus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203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Extensive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swelling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submandibular up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towards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eye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backwards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in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pharynx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28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Swollen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sore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local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lymph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nodes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0442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Acute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Necrotizing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Ulcerative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Gingivitis (ANUG)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437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Prescription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after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specialist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consultation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83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Extensive</a:t>
                      </a:r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trauma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38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Dental sinusitis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9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214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C8355-4E16-4615-A79D-14C1B757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31" y="23886"/>
            <a:ext cx="10772775" cy="1658198"/>
          </a:xfrm>
        </p:spPr>
        <p:txBody>
          <a:bodyPr/>
          <a:lstStyle/>
          <a:p>
            <a:r>
              <a:rPr lang="es-MX" dirty="0"/>
              <a:t>Global </a:t>
            </a:r>
            <a:r>
              <a:rPr lang="es-MX" dirty="0" err="1"/>
              <a:t>explanations</a:t>
            </a:r>
            <a:r>
              <a:rPr lang="es-MX" dirty="0"/>
              <a:t>: KB-BERT and SHAP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66B66-3D65-4D14-BFC5-BD785CC62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526965"/>
            <a:ext cx="4663440" cy="1512116"/>
          </a:xfrm>
        </p:spPr>
        <p:txBody>
          <a:bodyPr>
            <a:noAutofit/>
          </a:bodyPr>
          <a:lstStyle/>
          <a:p>
            <a:pPr algn="ctr"/>
            <a:r>
              <a:rPr lang="es-MX" sz="1600" cap="none" dirty="0" err="1"/>
              <a:t>Svullnad</a:t>
            </a:r>
            <a:r>
              <a:rPr lang="es-MX" sz="1600" cap="none" dirty="0"/>
              <a:t> (</a:t>
            </a:r>
            <a:r>
              <a:rPr lang="es-MX" sz="1600" cap="none" dirty="0" err="1"/>
              <a:t>Swelling</a:t>
            </a:r>
            <a:r>
              <a:rPr lang="es-MX" sz="1600" cap="none" dirty="0"/>
              <a:t>), </a:t>
            </a:r>
            <a:r>
              <a:rPr lang="es-MX" sz="1600" cap="none" dirty="0" err="1"/>
              <a:t>Svullen</a:t>
            </a:r>
            <a:r>
              <a:rPr lang="es-MX" sz="1600" cap="none" dirty="0"/>
              <a:t> (</a:t>
            </a:r>
            <a:r>
              <a:rPr lang="es-MX" sz="1600" cap="none" dirty="0" err="1"/>
              <a:t>Swollen</a:t>
            </a:r>
            <a:r>
              <a:rPr lang="es-MX" sz="1600" cap="none" dirty="0"/>
              <a:t>), </a:t>
            </a:r>
            <a:r>
              <a:rPr lang="en-US" sz="1600" cap="none" dirty="0" err="1"/>
              <a:t>Akut</a:t>
            </a:r>
            <a:r>
              <a:rPr lang="en-US" sz="1600" cap="none" dirty="0"/>
              <a:t> (Acute), </a:t>
            </a:r>
            <a:r>
              <a:rPr lang="en-US" sz="1600" cap="none" dirty="0" err="1"/>
              <a:t>Värk</a:t>
            </a:r>
            <a:r>
              <a:rPr lang="en-US" sz="1600" cap="none" dirty="0"/>
              <a:t> (Pain), </a:t>
            </a:r>
            <a:r>
              <a:rPr lang="en-US" sz="1600" cap="none" dirty="0" err="1"/>
              <a:t>feber</a:t>
            </a:r>
            <a:r>
              <a:rPr lang="en-US" sz="1600" cap="none" dirty="0"/>
              <a:t> (fever)</a:t>
            </a:r>
          </a:p>
        </p:txBody>
      </p:sp>
      <p:pic>
        <p:nvPicPr>
          <p:cNvPr id="7" name="Marcador de contenido 7" descr="Gráfico&#10;&#10;Descripción generada automáticamente">
            <a:extLst>
              <a:ext uri="{FF2B5EF4-FFF2-40B4-BE49-F238E27FC236}">
                <a16:creationId xmlns:a16="http://schemas.microsoft.com/office/drawing/2014/main" id="{15F384CF-85ED-478E-BCA3-B2C6167C9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97" y="2910929"/>
            <a:ext cx="4664075" cy="3111662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8F0346-597E-4A98-8507-32E920DD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07608" y="1523908"/>
            <a:ext cx="4663440" cy="1512116"/>
          </a:xfrm>
        </p:spPr>
        <p:txBody>
          <a:bodyPr>
            <a:noAutofit/>
          </a:bodyPr>
          <a:lstStyle/>
          <a:p>
            <a:pPr algn="ctr"/>
            <a:r>
              <a:rPr lang="es-MX" sz="1600" cap="none" dirty="0" err="1"/>
              <a:t>Karies</a:t>
            </a:r>
            <a:r>
              <a:rPr lang="es-MX" sz="1600" cap="none" dirty="0"/>
              <a:t> (Caries), </a:t>
            </a:r>
            <a:r>
              <a:rPr lang="es-MX" sz="1600" cap="none" dirty="0" err="1"/>
              <a:t>Fluorbehandling</a:t>
            </a:r>
            <a:r>
              <a:rPr lang="es-MX" sz="1600" cap="none" dirty="0"/>
              <a:t> (</a:t>
            </a:r>
            <a:r>
              <a:rPr lang="es-MX" sz="1600" cap="none" dirty="0" err="1"/>
              <a:t>Fluoride</a:t>
            </a:r>
            <a:r>
              <a:rPr lang="es-MX" sz="1600" cap="none" dirty="0"/>
              <a:t> </a:t>
            </a:r>
            <a:r>
              <a:rPr lang="es-MX" sz="1600" cap="none" dirty="0" err="1"/>
              <a:t>treatment</a:t>
            </a:r>
            <a:r>
              <a:rPr lang="es-MX" sz="1600" cap="none" dirty="0"/>
              <a:t>), </a:t>
            </a:r>
            <a:r>
              <a:rPr lang="es-MX" sz="1600" cap="none" dirty="0" err="1"/>
              <a:t>Fluor</a:t>
            </a:r>
            <a:r>
              <a:rPr lang="es-MX" sz="1600" cap="none" dirty="0"/>
              <a:t> (</a:t>
            </a:r>
            <a:r>
              <a:rPr lang="es-MX" sz="1600" cap="none" dirty="0" err="1"/>
              <a:t>Fluorine</a:t>
            </a:r>
            <a:r>
              <a:rPr lang="es-MX" sz="1600" cap="none" dirty="0"/>
              <a:t>), </a:t>
            </a:r>
            <a:r>
              <a:rPr lang="es-MX" sz="1800" cap="none" dirty="0" err="1"/>
              <a:t>Tandhygienist</a:t>
            </a:r>
            <a:r>
              <a:rPr lang="es-MX" sz="1800" cap="none" dirty="0"/>
              <a:t> (Dental </a:t>
            </a:r>
            <a:r>
              <a:rPr lang="es-MX" sz="1800" cap="none" dirty="0" err="1"/>
              <a:t>hygienist</a:t>
            </a:r>
            <a:r>
              <a:rPr lang="es-MX" sz="1800" cap="none" dirty="0"/>
              <a:t>), </a:t>
            </a:r>
            <a:r>
              <a:rPr lang="es-MX" sz="1800" cap="none" dirty="0" err="1"/>
              <a:t>Tandkräm</a:t>
            </a:r>
            <a:r>
              <a:rPr lang="es-MX" sz="1800" cap="none" dirty="0"/>
              <a:t> (</a:t>
            </a:r>
            <a:r>
              <a:rPr lang="es-MX" sz="1800" cap="none" dirty="0" err="1"/>
              <a:t>Toothpaste</a:t>
            </a:r>
            <a:r>
              <a:rPr lang="es-MX" sz="1800" cap="none" dirty="0"/>
              <a:t>)</a:t>
            </a:r>
            <a:endParaRPr lang="en-US" dirty="0"/>
          </a:p>
        </p:txBody>
      </p:sp>
      <p:pic>
        <p:nvPicPr>
          <p:cNvPr id="8" name="Marcador de contenido 5" descr="Gráfico&#10;&#10;Descripción generada automáticamente">
            <a:extLst>
              <a:ext uri="{FF2B5EF4-FFF2-40B4-BE49-F238E27FC236}">
                <a16:creationId xmlns:a16="http://schemas.microsoft.com/office/drawing/2014/main" id="{83CBFD63-87E6-4B25-9613-A217A40DAC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47" y="2835871"/>
            <a:ext cx="4664074" cy="3230067"/>
          </a:xfrm>
        </p:spPr>
      </p:pic>
    </p:spTree>
    <p:extLst>
      <p:ext uri="{BB962C8B-B14F-4D97-AF65-F5344CB8AC3E}">
        <p14:creationId xmlns:p14="http://schemas.microsoft.com/office/powerpoint/2010/main" val="325586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4721D-F606-4BE9-A789-B89643A4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1255"/>
            <a:ext cx="10772775" cy="1658198"/>
          </a:xfrm>
        </p:spPr>
        <p:txBody>
          <a:bodyPr/>
          <a:lstStyle/>
          <a:p>
            <a:r>
              <a:rPr lang="es-MX" dirty="0"/>
              <a:t>Global </a:t>
            </a:r>
            <a:r>
              <a:rPr lang="es-MX" dirty="0" err="1"/>
              <a:t>explanations</a:t>
            </a:r>
            <a:r>
              <a:rPr lang="es-MX" dirty="0"/>
              <a:t>: KB-BERT and SHAP </a:t>
            </a:r>
            <a:r>
              <a:rPr lang="es-MX" dirty="0" err="1"/>
              <a:t>for</a:t>
            </a:r>
            <a:r>
              <a:rPr lang="es-MX" dirty="0"/>
              <a:t> data </a:t>
            </a:r>
            <a:r>
              <a:rPr lang="es-MX" dirty="0" err="1"/>
              <a:t>cleaning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02C157-4CCC-4EDD-96D7-3E1B38FFE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419023"/>
            <a:ext cx="4663440" cy="723400"/>
          </a:xfrm>
        </p:spPr>
        <p:txBody>
          <a:bodyPr/>
          <a:lstStyle/>
          <a:p>
            <a:pPr algn="ctr"/>
            <a:r>
              <a:rPr lang="es-MX" cap="none" dirty="0"/>
              <a:t>Top </a:t>
            </a:r>
            <a:r>
              <a:rPr lang="es-MX" cap="none" dirty="0" err="1"/>
              <a:t>words</a:t>
            </a:r>
            <a:r>
              <a:rPr lang="es-MX" cap="none" dirty="0"/>
              <a:t> </a:t>
            </a:r>
            <a:r>
              <a:rPr lang="es-MX" cap="none" dirty="0" err="1"/>
              <a:t>with</a:t>
            </a:r>
            <a:r>
              <a:rPr lang="es-MX" cap="none" dirty="0"/>
              <a:t> data </a:t>
            </a:r>
            <a:r>
              <a:rPr lang="es-MX" cap="none" dirty="0" err="1"/>
              <a:t>cleaned</a:t>
            </a:r>
            <a:endParaRPr lang="en-US" cap="none" dirty="0"/>
          </a:p>
        </p:txBody>
      </p:sp>
      <p:pic>
        <p:nvPicPr>
          <p:cNvPr id="7" name="Marcador de contenido 7" descr="Gráfico&#10;&#10;Descripción generada automáticamente">
            <a:extLst>
              <a:ext uri="{FF2B5EF4-FFF2-40B4-BE49-F238E27FC236}">
                <a16:creationId xmlns:a16="http://schemas.microsoft.com/office/drawing/2014/main" id="{90E15C6F-4806-4D9D-9394-0AD24814C7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175650"/>
            <a:ext cx="4664075" cy="3111662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DA22FD-B0EC-48BF-A3B9-7BF4101DB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07608" y="1416991"/>
            <a:ext cx="4663440" cy="722376"/>
          </a:xfrm>
        </p:spPr>
        <p:txBody>
          <a:bodyPr/>
          <a:lstStyle/>
          <a:p>
            <a:pPr algn="ctr"/>
            <a:r>
              <a:rPr lang="es-MX" cap="none" dirty="0"/>
              <a:t>Top </a:t>
            </a:r>
            <a:r>
              <a:rPr lang="es-MX" cap="none" dirty="0" err="1"/>
              <a:t>words</a:t>
            </a:r>
            <a:r>
              <a:rPr lang="es-MX" cap="none" dirty="0"/>
              <a:t> </a:t>
            </a:r>
            <a:r>
              <a:rPr lang="es-MX" cap="none" dirty="0" err="1"/>
              <a:t>without</a:t>
            </a:r>
            <a:r>
              <a:rPr lang="es-MX" cap="none" dirty="0"/>
              <a:t> data </a:t>
            </a:r>
            <a:r>
              <a:rPr lang="es-MX" cap="none" dirty="0" err="1"/>
              <a:t>cleaned</a:t>
            </a:r>
            <a:endParaRPr lang="en-US" cap="none" dirty="0"/>
          </a:p>
        </p:txBody>
      </p:sp>
      <p:pic>
        <p:nvPicPr>
          <p:cNvPr id="8" name="Marcador de contenido 13" descr="Gráfico&#10;&#10;Descripción generada automáticamente">
            <a:extLst>
              <a:ext uri="{FF2B5EF4-FFF2-40B4-BE49-F238E27FC236}">
                <a16:creationId xmlns:a16="http://schemas.microsoft.com/office/drawing/2014/main" id="{BE1C3984-FED9-48D6-832C-55E8CABE8A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90" y="2129693"/>
            <a:ext cx="4465557" cy="3199730"/>
          </a:xfr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0D95EFC0-B27A-4835-8C31-BFE8D23D0EF1}"/>
              </a:ext>
            </a:extLst>
          </p:cNvPr>
          <p:cNvSpPr txBox="1">
            <a:spLocks/>
          </p:cNvSpPr>
          <p:nvPr/>
        </p:nvSpPr>
        <p:spPr>
          <a:xfrm>
            <a:off x="6221960" y="5329423"/>
            <a:ext cx="4663440" cy="1074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800" cap="none" dirty="0"/>
              <a:t>Pc. (</a:t>
            </a:r>
            <a:r>
              <a:rPr lang="es-MX" sz="1800" cap="none" dirty="0" err="1"/>
              <a:t>Penicillin</a:t>
            </a:r>
            <a:r>
              <a:rPr lang="es-MX" sz="1800" cap="none" dirty="0"/>
              <a:t>), </a:t>
            </a:r>
            <a:r>
              <a:rPr lang="es-MX" sz="1800" cap="none" dirty="0" err="1"/>
              <a:t>amimox</a:t>
            </a:r>
            <a:r>
              <a:rPr lang="es-MX" sz="1800" cap="none" dirty="0"/>
              <a:t>, </a:t>
            </a:r>
            <a:r>
              <a:rPr lang="en-US" sz="1800" cap="none" dirty="0" err="1"/>
              <a:t>Kåvepenin</a:t>
            </a:r>
            <a:r>
              <a:rPr lang="en-US" sz="1800" cap="none" dirty="0"/>
              <a:t>, </a:t>
            </a:r>
            <a:r>
              <a:rPr lang="en-US" sz="1800" cap="none" dirty="0" err="1"/>
              <a:t>Antibiotika</a:t>
            </a:r>
            <a:r>
              <a:rPr lang="en-US" sz="1800" cap="none" dirty="0"/>
              <a:t>. Antibiotics, </a:t>
            </a:r>
            <a:r>
              <a:rPr lang="en-US" sz="1800" cap="none" dirty="0" err="1"/>
              <a:t>Dalacin</a:t>
            </a:r>
            <a:r>
              <a:rPr lang="en-US" sz="1800" cap="none" dirty="0"/>
              <a:t>, Ab. (antibiotics)</a:t>
            </a:r>
            <a:r>
              <a:rPr lang="es-MX" sz="1800" cap="none" dirty="0"/>
              <a:t>, </a:t>
            </a:r>
            <a:r>
              <a:rPr lang="en-US" sz="1800" cap="none" dirty="0" err="1"/>
              <a:t>Amimox</a:t>
            </a:r>
            <a:r>
              <a:rPr lang="en-US" sz="1800" cap="none" dirty="0"/>
              <a:t>, </a:t>
            </a:r>
            <a:r>
              <a:rPr lang="en-US" sz="1800" cap="none" dirty="0" err="1"/>
              <a:t>Amimoxicillin</a:t>
            </a:r>
            <a:r>
              <a:rPr lang="en-US" sz="1800" cap="none" dirty="0"/>
              <a:t>, Penicillin, </a:t>
            </a:r>
            <a:r>
              <a:rPr lang="en-US" sz="1800" cap="none" dirty="0" err="1"/>
              <a:t>Pcv</a:t>
            </a:r>
            <a:r>
              <a:rPr lang="en-US" sz="1800" cap="none" dirty="0"/>
              <a:t> (Phenoxymethylpenicillin)</a:t>
            </a:r>
          </a:p>
        </p:txBody>
      </p:sp>
    </p:spTree>
    <p:extLst>
      <p:ext uri="{BB962C8B-B14F-4D97-AF65-F5344CB8AC3E}">
        <p14:creationId xmlns:p14="http://schemas.microsoft.com/office/powerpoint/2010/main" val="111874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0043B-FD4F-4D71-8BA7-21CC3942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Conclusions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205EB-C75A-48FB-8536-7A897BC66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10524744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NLP </a:t>
            </a:r>
            <a:r>
              <a:rPr lang="es-MX" dirty="0" err="1"/>
              <a:t>models</a:t>
            </a:r>
            <a:r>
              <a:rPr lang="es-MX" dirty="0"/>
              <a:t> are </a:t>
            </a:r>
            <a:r>
              <a:rPr lang="es-MX" dirty="0" err="1"/>
              <a:t>capable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medical </a:t>
            </a:r>
            <a:r>
              <a:rPr lang="es-MX" dirty="0" err="1"/>
              <a:t>classification</a:t>
            </a:r>
            <a:r>
              <a:rPr lang="es-MX" dirty="0"/>
              <a:t> </a:t>
            </a:r>
            <a:r>
              <a:rPr lang="es-MX" dirty="0" err="1"/>
              <a:t>task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Swedish</a:t>
            </a:r>
            <a:r>
              <a:rPr lang="es-MX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IG and SHAP produce similar </a:t>
            </a:r>
            <a:r>
              <a:rPr lang="es-MX" dirty="0" err="1"/>
              <a:t>explanations</a:t>
            </a:r>
            <a:r>
              <a:rPr lang="es-MX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SHAP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easier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interpret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Global </a:t>
            </a:r>
            <a:r>
              <a:rPr lang="es-MX" dirty="0" err="1"/>
              <a:t>explanations</a:t>
            </a:r>
            <a:r>
              <a:rPr lang="es-MX" dirty="0"/>
              <a:t> can be </a:t>
            </a:r>
            <a:r>
              <a:rPr lang="es-MX" dirty="0" err="1"/>
              <a:t>obtained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local </a:t>
            </a:r>
            <a:r>
              <a:rPr lang="es-MX" dirty="0" err="1"/>
              <a:t>explanations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correct</a:t>
            </a:r>
            <a:r>
              <a:rPr lang="es-MX" dirty="0"/>
              <a:t> </a:t>
            </a:r>
            <a:r>
              <a:rPr lang="es-MX" dirty="0" err="1"/>
              <a:t>criteria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prescribing</a:t>
            </a:r>
            <a:r>
              <a:rPr lang="es-MX" dirty="0"/>
              <a:t> </a:t>
            </a:r>
            <a:r>
              <a:rPr lang="es-MX" dirty="0" err="1"/>
              <a:t>antibiotics</a:t>
            </a:r>
            <a:r>
              <a:rPr lang="es-MX" dirty="0"/>
              <a:t> are </a:t>
            </a:r>
            <a:r>
              <a:rPr lang="es-MX" dirty="0" err="1"/>
              <a:t>learned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patients</a:t>
            </a:r>
            <a:r>
              <a:rPr lang="es-MX" dirty="0"/>
              <a:t>’ medical </a:t>
            </a:r>
            <a:r>
              <a:rPr lang="es-MX" dirty="0" err="1"/>
              <a:t>records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Explanations</a:t>
            </a:r>
            <a:r>
              <a:rPr lang="es-MX" dirty="0"/>
              <a:t> can be </a:t>
            </a:r>
            <a:r>
              <a:rPr lang="es-MX" dirty="0" err="1"/>
              <a:t>used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understand</a:t>
            </a:r>
            <a:r>
              <a:rPr lang="es-MX" dirty="0"/>
              <a:t> </a:t>
            </a: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focusing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also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guide</a:t>
            </a:r>
            <a:r>
              <a:rPr lang="es-MX" dirty="0"/>
              <a:t> data </a:t>
            </a:r>
            <a:r>
              <a:rPr lang="es-MX" dirty="0" err="1"/>
              <a:t>cleaning</a:t>
            </a:r>
            <a:r>
              <a:rPr lang="es-MX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66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60167-52FF-4083-8CD0-2022D53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References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C65DD-E5E7-4C97-B2B7-33908C31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34013"/>
          </a:xfrm>
        </p:spPr>
        <p:txBody>
          <a:bodyPr>
            <a:normAutofit fontScale="92500"/>
          </a:bodyPr>
          <a:lstStyle/>
          <a:p>
            <a:pPr>
              <a:lnSpc>
                <a:spcPct val="95000"/>
              </a:lnSpc>
            </a:pPr>
            <a:r>
              <a:rPr lang="en-US" sz="1600" dirty="0"/>
              <a:t>[1] World Health Organization. Antibiotics Resistance.2020.URL: 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https://www.who.int/news-room/fact-sheets/detail/antibiotic-resistance</a:t>
            </a:r>
            <a:endParaRPr lang="en-US" sz="1600" dirty="0"/>
          </a:p>
          <a:p>
            <a:pPr>
              <a:lnSpc>
                <a:spcPct val="95000"/>
              </a:lnSpc>
            </a:pPr>
            <a:r>
              <a:rPr lang="en-US" sz="1600" dirty="0"/>
              <a:t>[2] Lund, </a:t>
            </a:r>
            <a:r>
              <a:rPr lang="en-US" sz="1600" dirty="0" err="1"/>
              <a:t>Bodil</a:t>
            </a:r>
            <a:r>
              <a:rPr lang="en-US" sz="1600" dirty="0"/>
              <a:t>, </a:t>
            </a:r>
            <a:r>
              <a:rPr lang="en-US" sz="1600" dirty="0" err="1"/>
              <a:t>Cederlund</a:t>
            </a:r>
            <a:r>
              <a:rPr lang="en-US" sz="1600" dirty="0"/>
              <a:t>, Andreas, </a:t>
            </a:r>
            <a:r>
              <a:rPr lang="en-US" sz="1600" dirty="0" err="1"/>
              <a:t>Hultin</a:t>
            </a:r>
            <a:r>
              <a:rPr lang="en-US" sz="1600" dirty="0"/>
              <a:t>, Margareta, and Lundgren, Frida. “Effect of governmental strategies on antibiotic prescription in dentistry”. </a:t>
            </a:r>
            <a:r>
              <a:rPr lang="en-US" sz="1600" dirty="0" err="1"/>
              <a:t>In:Acta</a:t>
            </a:r>
            <a:r>
              <a:rPr lang="en-US" sz="1600" dirty="0"/>
              <a:t> </a:t>
            </a:r>
            <a:r>
              <a:rPr lang="en-US" sz="1600" dirty="0" err="1"/>
              <a:t>Odontologica</a:t>
            </a:r>
            <a:r>
              <a:rPr lang="en-US" sz="1600" dirty="0"/>
              <a:t> Scandinavica 78.7 (2020). PMID: 32293215, pp. 529–534. DOI: 10.1080/00016357.2020.1751273. </a:t>
            </a:r>
            <a:r>
              <a:rPr lang="en-US" sz="1600" dirty="0" err="1"/>
              <a:t>eprint</a:t>
            </a:r>
            <a:r>
              <a:rPr lang="en-US" sz="1600" dirty="0"/>
              <a:t>: https://doi.org/10.1080/00016357.2020.1751273. URL: https://doi.org/10.1080/00016357.2020.1751273.</a:t>
            </a:r>
          </a:p>
          <a:p>
            <a:pPr>
              <a:lnSpc>
                <a:spcPct val="95000"/>
              </a:lnSpc>
            </a:pPr>
            <a:r>
              <a:rPr lang="es-MX" sz="1600" dirty="0"/>
              <a:t>[3] </a:t>
            </a:r>
            <a:r>
              <a:rPr lang="sv-SE" sz="1600" dirty="0"/>
              <a:t>Blomgren, Johan. “Förskrivning av antibiotika”. In:Tandläkartidningen5(2020), pp. 52–57. URL: https://www.tandlakartidningen.se/wp-content/uploads/2020/04/Blomgren-Jacobsen.pdf.</a:t>
            </a:r>
            <a:endParaRPr lang="en-US" sz="1600" dirty="0"/>
          </a:p>
          <a:p>
            <a:r>
              <a:rPr lang="en-US" sz="1600" dirty="0"/>
              <a:t>[4] He, </a:t>
            </a:r>
            <a:r>
              <a:rPr lang="en-US" sz="1600" dirty="0" err="1"/>
              <a:t>Jianxing</a:t>
            </a:r>
            <a:r>
              <a:rPr lang="en-US" sz="1600" dirty="0"/>
              <a:t>, Baxter, Sally, Xu, </a:t>
            </a:r>
            <a:r>
              <a:rPr lang="en-US" sz="1600" dirty="0" err="1"/>
              <a:t>Jie</a:t>
            </a:r>
            <a:r>
              <a:rPr lang="en-US" sz="1600" dirty="0"/>
              <a:t>, Xu, </a:t>
            </a:r>
            <a:r>
              <a:rPr lang="en-US" sz="1600" dirty="0" err="1"/>
              <a:t>Jiming</a:t>
            </a:r>
            <a:r>
              <a:rPr lang="en-US" sz="1600" dirty="0"/>
              <a:t>, Zhou, </a:t>
            </a:r>
            <a:r>
              <a:rPr lang="en-US" sz="1600" dirty="0" err="1"/>
              <a:t>Xingtao</a:t>
            </a:r>
            <a:r>
              <a:rPr lang="en-US" sz="1600" dirty="0"/>
              <a:t>, and </a:t>
            </a:r>
            <a:r>
              <a:rPr lang="en-US" sz="1600" dirty="0" err="1"/>
              <a:t>Zhang,Kang</a:t>
            </a:r>
            <a:r>
              <a:rPr lang="en-US" sz="1600" dirty="0"/>
              <a:t>. “The practical implementation of artificial intelligence technologies </a:t>
            </a:r>
            <a:r>
              <a:rPr lang="en-US" sz="1600" dirty="0" err="1"/>
              <a:t>inmedicine</a:t>
            </a:r>
            <a:r>
              <a:rPr lang="en-US" sz="1600" dirty="0"/>
              <a:t>”. </a:t>
            </a:r>
            <a:r>
              <a:rPr lang="en-US" sz="1600" dirty="0" err="1"/>
              <a:t>In:Nature</a:t>
            </a:r>
            <a:r>
              <a:rPr lang="en-US" sz="1600" dirty="0"/>
              <a:t> Medicine25 (Jan. 2019). DOI:10.1038/s41591-018-0307-0.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[5] </a:t>
            </a:r>
            <a:r>
              <a:rPr lang="en-US" sz="1600" dirty="0" err="1"/>
              <a:t>Dzindolet</a:t>
            </a:r>
            <a:r>
              <a:rPr lang="en-US" sz="1600" dirty="0"/>
              <a:t>, Mary T., Peterson, Scott A., </a:t>
            </a:r>
            <a:r>
              <a:rPr lang="en-US" sz="1600" dirty="0" err="1"/>
              <a:t>Pomranky</a:t>
            </a:r>
            <a:r>
              <a:rPr lang="en-US" sz="1600" dirty="0"/>
              <a:t>, Regina A., Pierce, Linda </a:t>
            </a:r>
            <a:r>
              <a:rPr lang="en-US" sz="1600" dirty="0" err="1"/>
              <a:t>G.,and</a:t>
            </a:r>
            <a:r>
              <a:rPr lang="en-US" sz="1600" dirty="0"/>
              <a:t> Beck, Hall P. “The role of trust in automation reliance”. In: International Journal of Human ­Computer Studies58.6 (2003). Trust and Technology, pp. 697–718. ISSN: 1071­5819. DOI: https://doi.org/10.1016/S1071-5819(03)00038-7.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URL:https://www.sciencedirect.com/science/article/pii/S1071581903000387</a:t>
            </a:r>
            <a:r>
              <a:rPr lang="en-US" sz="1600" dirty="0"/>
              <a:t>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[6] Vaswani, Ashish, </a:t>
            </a:r>
            <a:r>
              <a:rPr lang="en-US" sz="1600" dirty="0" err="1"/>
              <a:t>Shazeer</a:t>
            </a:r>
            <a:r>
              <a:rPr lang="en-US" sz="1600" dirty="0"/>
              <a:t>, Noam, Parmar, Niki, </a:t>
            </a:r>
            <a:r>
              <a:rPr lang="en-US" sz="1600" dirty="0" err="1"/>
              <a:t>Uszkoreit</a:t>
            </a:r>
            <a:r>
              <a:rPr lang="en-US" sz="1600" dirty="0"/>
              <a:t>, Jakob, Jones, </a:t>
            </a:r>
            <a:r>
              <a:rPr lang="en-US" sz="1600" dirty="0" err="1"/>
              <a:t>Llion</a:t>
            </a:r>
            <a:r>
              <a:rPr lang="en-US" sz="1600" dirty="0"/>
              <a:t>, Gomez, Aidan N., Kaiser, Lukasz, and </a:t>
            </a:r>
            <a:r>
              <a:rPr lang="en-US" sz="1600" dirty="0" err="1"/>
              <a:t>Polosukhin</a:t>
            </a:r>
            <a:r>
              <a:rPr lang="en-US" sz="1600" dirty="0"/>
              <a:t>, </a:t>
            </a:r>
            <a:r>
              <a:rPr lang="en-US" sz="1600" dirty="0" err="1"/>
              <a:t>Illia</a:t>
            </a:r>
            <a:r>
              <a:rPr lang="en-US" sz="1600" dirty="0"/>
              <a:t>. “Attention Is All You Need”. In: </a:t>
            </a:r>
            <a:r>
              <a:rPr lang="en-US" sz="1600" dirty="0" err="1"/>
              <a:t>CoRRabs</a:t>
            </a:r>
            <a:r>
              <a:rPr lang="en-US" sz="1600" dirty="0"/>
              <a:t>/1706.03762 (2017). arXiv:1706.03762. URL:http://arxiv.org/abs/1706.03762 </a:t>
            </a:r>
          </a:p>
        </p:txBody>
      </p:sp>
    </p:spTree>
    <p:extLst>
      <p:ext uri="{BB962C8B-B14F-4D97-AF65-F5344CB8AC3E}">
        <p14:creationId xmlns:p14="http://schemas.microsoft.com/office/powerpoint/2010/main" val="316484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60167-52FF-4083-8CD0-2022D53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References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C65DD-E5E7-4C97-B2B7-33908C31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139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</a:pPr>
            <a:r>
              <a:rPr lang="en-US" sz="1400" dirty="0"/>
              <a:t>[7] Devlin, Jacob, Chang, Ming­ Wei, Lee, Kenton, and Toutanova, Kristina. “BERT: Pre­training of Deep Bidirectional Transformers for Language Understanding”. </a:t>
            </a:r>
            <a:r>
              <a:rPr lang="en-US" sz="1400" dirty="0" err="1"/>
              <a:t>In:CoRRabs</a:t>
            </a:r>
            <a:r>
              <a:rPr lang="en-US" sz="1400" dirty="0"/>
              <a:t>/1810.04805 (2018). arXiv:1810.04805. URL:http://arxiv.org/abs/1810.04805</a:t>
            </a:r>
          </a:p>
          <a:p>
            <a:pPr>
              <a:lnSpc>
                <a:spcPct val="95000"/>
              </a:lnSpc>
            </a:pPr>
            <a:r>
              <a:rPr lang="en-US" sz="1400" dirty="0"/>
              <a:t>[8] Clark, Kevin, Luong, Minh ­Thang, Le, Quoc V., and Manning, Christopher D. “Pre­ Training Transformers as Energy ­Based Cloze Models”.In:EMNLP.2020.URL:https://www.aclweb.org/anthology/2020.emnlp-main.20.pdf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[9] Lan, </a:t>
            </a:r>
            <a:r>
              <a:rPr lang="en-US" sz="1600" dirty="0" err="1"/>
              <a:t>Zhenzhong</a:t>
            </a:r>
            <a:r>
              <a:rPr lang="en-US" sz="1600" dirty="0"/>
              <a:t>, Chen, </a:t>
            </a:r>
            <a:r>
              <a:rPr lang="en-US" sz="1600" dirty="0" err="1"/>
              <a:t>Mingda</a:t>
            </a:r>
            <a:r>
              <a:rPr lang="en-US" sz="1600" dirty="0"/>
              <a:t>, Goodman, Sebastian, </a:t>
            </a:r>
            <a:r>
              <a:rPr lang="en-US" sz="1600" dirty="0" err="1"/>
              <a:t>Gimpel</a:t>
            </a:r>
            <a:r>
              <a:rPr lang="en-US" sz="1600" dirty="0"/>
              <a:t>, Kevin, Sharma, and </a:t>
            </a:r>
            <a:r>
              <a:rPr lang="en-US" sz="1600" dirty="0" err="1"/>
              <a:t>Soricut</a:t>
            </a:r>
            <a:r>
              <a:rPr lang="en-US" sz="1600" dirty="0"/>
              <a:t>, Radu. “ALBERT: A Lite BERT for </a:t>
            </a:r>
            <a:r>
              <a:rPr lang="en-US" sz="1600" dirty="0" err="1"/>
              <a:t>Self­supervised</a:t>
            </a:r>
            <a:r>
              <a:rPr lang="en-US" sz="1600" dirty="0"/>
              <a:t> Learning of Language Representations”. </a:t>
            </a:r>
            <a:r>
              <a:rPr lang="en-US" sz="1600" dirty="0" err="1"/>
              <a:t>In:CoRRabs</a:t>
            </a:r>
            <a:r>
              <a:rPr lang="en-US" sz="1600" dirty="0"/>
              <a:t>/1909.11942 (2019). arXiv:1909.11942. URL:http://arxiv.org/abs/1909.11942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[10] Devlin, Jacob, Chang, Ming ­Wei, Lee, Kenton, and Toutanova, Kristina. “BERT: Pretraining of Deep Bidirectional Transformers for Language Understanding”. </a:t>
            </a:r>
            <a:r>
              <a:rPr lang="en-US" sz="1600" dirty="0" err="1"/>
              <a:t>In:CoRRabs</a:t>
            </a:r>
            <a:r>
              <a:rPr lang="en-US" sz="1600" dirty="0"/>
              <a:t>/1810.04805 (2018). arXiv:1810.04805. URL:https://github.com/google-research/bert/blob/master/multilingual.md.[8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[11] </a:t>
            </a:r>
            <a:r>
              <a:rPr lang="en-US" sz="1600" dirty="0" err="1"/>
              <a:t>Conneau</a:t>
            </a:r>
            <a:r>
              <a:rPr lang="en-US" sz="1600" dirty="0"/>
              <a:t>, Alexis, Khandelwal, </a:t>
            </a:r>
            <a:r>
              <a:rPr lang="en-US" sz="1600" dirty="0" err="1"/>
              <a:t>Kartikay</a:t>
            </a:r>
            <a:r>
              <a:rPr lang="en-US" sz="1600" dirty="0"/>
              <a:t>, Goyal, Naman, Chaudhary, </a:t>
            </a:r>
            <a:r>
              <a:rPr lang="en-US" sz="1600" dirty="0" err="1"/>
              <a:t>Vishrav</a:t>
            </a:r>
            <a:r>
              <a:rPr lang="en-US" sz="1600" dirty="0"/>
              <a:t>, </a:t>
            </a:r>
            <a:r>
              <a:rPr lang="en-US" sz="1600" dirty="0" err="1"/>
              <a:t>Wenzek</a:t>
            </a:r>
            <a:r>
              <a:rPr lang="en-US" sz="1600" dirty="0"/>
              <a:t>, Guillaume, Guzmán, Francisco, Grave, Edouard, Ott, </a:t>
            </a:r>
            <a:r>
              <a:rPr lang="en-US" sz="1600" dirty="0" err="1"/>
              <a:t>Myle</a:t>
            </a:r>
            <a:r>
              <a:rPr lang="en-US" sz="1600" dirty="0"/>
              <a:t>, </a:t>
            </a:r>
            <a:r>
              <a:rPr lang="en-US" sz="1600" dirty="0" err="1"/>
              <a:t>Zettlemoyer</a:t>
            </a:r>
            <a:r>
              <a:rPr lang="en-US" sz="1600" dirty="0"/>
              <a:t>, </a:t>
            </a:r>
            <a:r>
              <a:rPr lang="en-US" sz="1600" dirty="0" err="1"/>
              <a:t>Luke,and</a:t>
            </a:r>
            <a:r>
              <a:rPr lang="en-US" sz="1600" dirty="0"/>
              <a:t> </a:t>
            </a:r>
            <a:r>
              <a:rPr lang="en-US" sz="1600" dirty="0" err="1"/>
              <a:t>Stoyanov</a:t>
            </a:r>
            <a:r>
              <a:rPr lang="en-US" sz="1600" dirty="0"/>
              <a:t>, </a:t>
            </a:r>
            <a:r>
              <a:rPr lang="en-US" sz="1600" dirty="0" err="1"/>
              <a:t>Veselin</a:t>
            </a:r>
            <a:r>
              <a:rPr lang="en-US" sz="1600" dirty="0"/>
              <a:t>. “Unsupervised </a:t>
            </a:r>
            <a:r>
              <a:rPr lang="en-US" sz="1600" dirty="0" err="1"/>
              <a:t>Cross­lingual</a:t>
            </a:r>
            <a:r>
              <a:rPr lang="en-US" sz="1600" dirty="0"/>
              <a:t> Representation </a:t>
            </a:r>
            <a:r>
              <a:rPr lang="en-US" sz="1600" dirty="0" err="1"/>
              <a:t>Learningat</a:t>
            </a:r>
            <a:r>
              <a:rPr lang="en-US" sz="1600" dirty="0"/>
              <a:t> Scale”. </a:t>
            </a:r>
            <a:r>
              <a:rPr lang="en-US" sz="1600" dirty="0" err="1"/>
              <a:t>In:CoRRabs</a:t>
            </a:r>
            <a:r>
              <a:rPr lang="en-US" sz="1600" dirty="0"/>
              <a:t>/1911.02116 (2019). arXiv:1911.02116.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URL:http://arxiv.org/abs/1911.02116</a:t>
            </a:r>
            <a:endParaRPr lang="en-US" sz="1600" dirty="0"/>
          </a:p>
          <a:p>
            <a:pPr>
              <a:lnSpc>
                <a:spcPct val="95000"/>
              </a:lnSpc>
            </a:pPr>
            <a:r>
              <a:rPr lang="en-US" sz="1600" dirty="0"/>
              <a:t>[12] Liu, </a:t>
            </a:r>
            <a:r>
              <a:rPr lang="en-US" sz="1600" dirty="0" err="1"/>
              <a:t>Yinhan</a:t>
            </a:r>
            <a:r>
              <a:rPr lang="en-US" sz="1600" dirty="0"/>
              <a:t>, Ott, </a:t>
            </a:r>
            <a:r>
              <a:rPr lang="en-US" sz="1600" dirty="0" err="1"/>
              <a:t>Myle</a:t>
            </a:r>
            <a:r>
              <a:rPr lang="en-US" sz="1600" dirty="0"/>
              <a:t>, Goyal, Naman, Du, </a:t>
            </a:r>
            <a:r>
              <a:rPr lang="en-US" sz="1600" dirty="0" err="1"/>
              <a:t>Jingfei</a:t>
            </a:r>
            <a:r>
              <a:rPr lang="en-US" sz="1600" dirty="0"/>
              <a:t>, Joshi, Mandar, Chen, </a:t>
            </a:r>
            <a:r>
              <a:rPr lang="en-US" sz="1600" dirty="0" err="1"/>
              <a:t>Danqi</a:t>
            </a:r>
            <a:r>
              <a:rPr lang="en-US" sz="1600" dirty="0"/>
              <a:t>, Levy, Omer, Lewis, Mike, </a:t>
            </a:r>
            <a:r>
              <a:rPr lang="en-US" sz="1600" dirty="0" err="1"/>
              <a:t>Zettlemoyer</a:t>
            </a:r>
            <a:r>
              <a:rPr lang="en-US" sz="1600" dirty="0"/>
              <a:t>, Luke, and </a:t>
            </a:r>
            <a:r>
              <a:rPr lang="en-US" sz="1600" dirty="0" err="1"/>
              <a:t>Stoyanov</a:t>
            </a:r>
            <a:r>
              <a:rPr lang="en-US" sz="1600" dirty="0"/>
              <a:t>, </a:t>
            </a:r>
            <a:r>
              <a:rPr lang="en-US" sz="1600" dirty="0" err="1"/>
              <a:t>Veselin</a:t>
            </a:r>
            <a:r>
              <a:rPr lang="en-US" sz="1600" dirty="0"/>
              <a:t>. “</a:t>
            </a:r>
            <a:r>
              <a:rPr lang="en-US" sz="1600" dirty="0" err="1"/>
              <a:t>RoBERTa</a:t>
            </a:r>
            <a:r>
              <a:rPr lang="en-US" sz="1600" dirty="0"/>
              <a:t>: A  Robustly Optimized BERT Pretraining Approach”. </a:t>
            </a:r>
            <a:r>
              <a:rPr lang="en-US" sz="1600" dirty="0" err="1"/>
              <a:t>In:CoRRabs</a:t>
            </a:r>
            <a:r>
              <a:rPr lang="en-US" sz="1600" dirty="0"/>
              <a:t>/1907.11692(2019). arXiv:1907.11692. URL:http://arxiv.org/abs/1907.11692.</a:t>
            </a:r>
          </a:p>
        </p:txBody>
      </p:sp>
    </p:spTree>
    <p:extLst>
      <p:ext uri="{BB962C8B-B14F-4D97-AF65-F5344CB8AC3E}">
        <p14:creationId xmlns:p14="http://schemas.microsoft.com/office/powerpoint/2010/main" val="1418296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60167-52FF-4083-8CD0-2022D53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References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C65DD-E5E7-4C97-B2B7-33908C31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</a:pPr>
            <a:r>
              <a:rPr lang="en-US" sz="1800" dirty="0"/>
              <a:t>[13] Reimers, Nils and </a:t>
            </a:r>
            <a:r>
              <a:rPr lang="en-US" sz="1800" dirty="0" err="1"/>
              <a:t>Gurevych</a:t>
            </a:r>
            <a:r>
              <a:rPr lang="en-US" sz="1800" dirty="0"/>
              <a:t>, Iryna. “Making Monolingual Sentence Embeddings Multilingual using Knowledge Distillation”. </a:t>
            </a:r>
            <a:r>
              <a:rPr lang="en-US" sz="1800" dirty="0" err="1"/>
              <a:t>In:CoRRabs</a:t>
            </a:r>
            <a:r>
              <a:rPr lang="en-US" sz="1800" dirty="0"/>
              <a:t>/2004.09813 (2020). arXiv:2004.09813.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URL:https://arxiv.org/abs/2004.09813</a:t>
            </a:r>
            <a:endParaRPr lang="en-US" sz="1800" dirty="0"/>
          </a:p>
          <a:p>
            <a:pPr>
              <a:lnSpc>
                <a:spcPct val="95000"/>
              </a:lnSpc>
            </a:pPr>
            <a:r>
              <a:rPr lang="en-US" sz="1800" dirty="0"/>
              <a:t>[14] </a:t>
            </a:r>
            <a:r>
              <a:rPr lang="en-US" sz="1800" dirty="0" err="1"/>
              <a:t>Xue</a:t>
            </a:r>
            <a:r>
              <a:rPr lang="en-US" sz="1800" dirty="0"/>
              <a:t>, Linting, Constant, Noah, Roberts, Adam, Kale, Mihir, </a:t>
            </a:r>
            <a:r>
              <a:rPr lang="en-US" sz="1800" dirty="0" err="1"/>
              <a:t>Al­Rfou</a:t>
            </a:r>
            <a:r>
              <a:rPr lang="en-US" sz="1800" dirty="0"/>
              <a:t>, Rami, Siddhant, Aditya, Barua, Aditya, and </a:t>
            </a:r>
            <a:r>
              <a:rPr lang="en-US" sz="1800" dirty="0" err="1"/>
              <a:t>Raffel</a:t>
            </a:r>
            <a:r>
              <a:rPr lang="en-US" sz="1800" dirty="0"/>
              <a:t>, Colin. “mT5: A massively multilingual pre­trained text ­to ­text transformer”. </a:t>
            </a:r>
            <a:r>
              <a:rPr lang="en-US" sz="1800" dirty="0" err="1"/>
              <a:t>In:CoRRabs</a:t>
            </a:r>
            <a:r>
              <a:rPr lang="en-US" sz="1800" dirty="0"/>
              <a:t>/2010.11934(2020). arXiv:2010.11934. 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URL:https://arxiv.org/abs/2010.11934</a:t>
            </a:r>
            <a:r>
              <a:rPr lang="en-US" sz="1800" dirty="0"/>
              <a:t>.</a:t>
            </a:r>
          </a:p>
          <a:p>
            <a:pPr>
              <a:lnSpc>
                <a:spcPct val="95000"/>
              </a:lnSpc>
            </a:pPr>
            <a:r>
              <a:rPr lang="en-US" sz="1800" dirty="0"/>
              <a:t>[15] </a:t>
            </a:r>
            <a:r>
              <a:rPr lang="en-US" sz="1800" dirty="0" err="1"/>
              <a:t>Malmsten</a:t>
            </a:r>
            <a:r>
              <a:rPr lang="en-US" sz="1800" dirty="0"/>
              <a:t>, Martin, </a:t>
            </a:r>
            <a:r>
              <a:rPr lang="en-US" sz="1800" dirty="0" err="1"/>
              <a:t>Börjeson</a:t>
            </a:r>
            <a:r>
              <a:rPr lang="en-US" sz="1800" dirty="0"/>
              <a:t>, Love, and </a:t>
            </a:r>
            <a:r>
              <a:rPr lang="en-US" sz="1800" dirty="0" err="1"/>
              <a:t>Haffenden</a:t>
            </a:r>
            <a:r>
              <a:rPr lang="en-US" sz="1800" dirty="0"/>
              <a:t>, Chris. “Playing with </a:t>
            </a:r>
            <a:r>
              <a:rPr lang="en-US" sz="1800" dirty="0" err="1"/>
              <a:t>Wordsat</a:t>
            </a:r>
            <a:r>
              <a:rPr lang="en-US" sz="1800" dirty="0"/>
              <a:t> the National Library of Sweden ­ Making a Swedish BERT”. </a:t>
            </a:r>
            <a:r>
              <a:rPr lang="en-US" sz="1800" dirty="0" err="1"/>
              <a:t>In:CoRRabs</a:t>
            </a:r>
            <a:r>
              <a:rPr lang="en-US" sz="1800" dirty="0"/>
              <a:t>/2007.01658 (2020). arXiv:2007.01658. URL:https://arxiv.org/abs/2007.01658.</a:t>
            </a:r>
          </a:p>
          <a:p>
            <a:pPr>
              <a:lnSpc>
                <a:spcPct val="95000"/>
              </a:lnSpc>
            </a:pPr>
            <a:r>
              <a:rPr lang="en-US" sz="1800" dirty="0"/>
              <a:t>[16] Sundararajan, Mukund, </a:t>
            </a:r>
            <a:r>
              <a:rPr lang="en-US" sz="1800" dirty="0" err="1"/>
              <a:t>Taly</a:t>
            </a:r>
            <a:r>
              <a:rPr lang="en-US" sz="1800" dirty="0"/>
              <a:t>, Ankur, and Yan, </a:t>
            </a:r>
            <a:r>
              <a:rPr lang="en-US" sz="1800" dirty="0" err="1"/>
              <a:t>Qiqi</a:t>
            </a:r>
            <a:r>
              <a:rPr lang="en-US" sz="1800" dirty="0"/>
              <a:t>. “Axiomatic Attribution </a:t>
            </a:r>
            <a:r>
              <a:rPr lang="en-US" sz="1800" dirty="0" err="1"/>
              <a:t>forDeep</a:t>
            </a:r>
            <a:r>
              <a:rPr lang="en-US" sz="1800" dirty="0"/>
              <a:t> Networks”. </a:t>
            </a:r>
            <a:r>
              <a:rPr lang="en-US" sz="1800" dirty="0" err="1"/>
              <a:t>In:CoRRabs</a:t>
            </a:r>
            <a:r>
              <a:rPr lang="en-US" sz="1800" dirty="0"/>
              <a:t>/1703.01365 (2017). arXiv:1703.01365. URL:http://arxiv.org/abs/1703.01365.</a:t>
            </a:r>
          </a:p>
          <a:p>
            <a:pPr>
              <a:lnSpc>
                <a:spcPct val="95000"/>
              </a:lnSpc>
            </a:pPr>
            <a:r>
              <a:rPr lang="en-US" sz="1800" dirty="0"/>
              <a:t>[17] Lundberg, Scott and Lee, </a:t>
            </a:r>
            <a:r>
              <a:rPr lang="en-US" sz="1800" dirty="0" err="1"/>
              <a:t>Su­In</a:t>
            </a:r>
            <a:r>
              <a:rPr lang="en-US" sz="1800" dirty="0"/>
              <a:t>. “A unified approach to interpreting </a:t>
            </a:r>
            <a:r>
              <a:rPr lang="en-US" sz="1800" dirty="0" err="1"/>
              <a:t>modelpredictions</a:t>
            </a:r>
            <a:r>
              <a:rPr lang="en-US" sz="1800" dirty="0"/>
              <a:t>”. </a:t>
            </a:r>
            <a:r>
              <a:rPr lang="en-US" sz="1800" dirty="0" err="1"/>
              <a:t>In:CoRRabs</a:t>
            </a:r>
            <a:r>
              <a:rPr lang="en-US" sz="1800" dirty="0"/>
              <a:t>/1705.07874 (2017). arXiv:1705.07874. 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URL:http://arxiv.org/abs/1705.07874</a:t>
            </a:r>
            <a:endParaRPr lang="en-US" sz="1800" dirty="0"/>
          </a:p>
          <a:p>
            <a:pPr>
              <a:lnSpc>
                <a:spcPct val="95000"/>
              </a:lnSpc>
            </a:pPr>
            <a:r>
              <a:rPr lang="en-US" sz="1800" dirty="0"/>
              <a:t>[18] </a:t>
            </a:r>
            <a:r>
              <a:rPr lang="en-US" sz="1800" dirty="0" err="1"/>
              <a:t>Kedar</a:t>
            </a:r>
            <a:r>
              <a:rPr lang="en-US" sz="1800" dirty="0"/>
              <a:t> </a:t>
            </a:r>
            <a:r>
              <a:rPr lang="en-US" sz="1800" dirty="0" err="1"/>
              <a:t>Dhamdhere</a:t>
            </a:r>
            <a:r>
              <a:rPr lang="en-US" sz="1800" dirty="0"/>
              <a:t>, </a:t>
            </a:r>
            <a:r>
              <a:rPr lang="en-US" sz="1800" dirty="0" err="1"/>
              <a:t>Pramode</a:t>
            </a:r>
            <a:r>
              <a:rPr lang="en-US" sz="1800" dirty="0"/>
              <a:t> Kaushik </a:t>
            </a:r>
            <a:r>
              <a:rPr lang="en-US" sz="1800" dirty="0" err="1"/>
              <a:t>Mudrakarta</a:t>
            </a:r>
            <a:r>
              <a:rPr lang="en-US" sz="1800" dirty="0"/>
              <a:t>, Mukund Sundararajan, Ankur </a:t>
            </a:r>
            <a:r>
              <a:rPr lang="en-US" sz="1800" dirty="0" err="1"/>
              <a:t>Taly</a:t>
            </a:r>
            <a:r>
              <a:rPr lang="en-US" sz="1800" dirty="0"/>
              <a:t>, Jinhua Xu. “Integrated Gradients”. https://github.com/ankurtaly/Integrated-Gradients/blob/master/icml_slides.pdf&amp;sa=D&amp;source=editors&amp;ust=1625447900442000&amp;usg=AFQjCNETI7v7FkomLFS1gSC4lYSJPBrJOA</a:t>
            </a:r>
          </a:p>
          <a:p>
            <a:pPr>
              <a:lnSpc>
                <a:spcPct val="95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23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12838-C3BC-44D4-8C43-FF7A6F3A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Problem</a:t>
            </a:r>
            <a:r>
              <a:rPr lang="es-MX" dirty="0"/>
              <a:t> </a:t>
            </a:r>
            <a:r>
              <a:rPr lang="es-MX" dirty="0" err="1"/>
              <a:t>description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2BF11-B7E3-4CEF-BC0F-212EA7F1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treatment for bacterial infections is usually antibiotics.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Nevertheless, bacteria can become resistant to antibiotics,  which is considered a threat to global health [1].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Dental care accounts for 7% of the prescribed antibiotics in outpatients care in Sweden [2].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a recent paper from FTV [3], the prescription of antibiotics was evaluated, following the criteria for correctly prescribing antibiotics.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Predicting if a patient should be prescribed antibiotics from individual visits of dental records can be considered a text classification task.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Predictions in medical tasks are hard to approve [4].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Explanations are needed to build trust [5].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92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E0899-E4B0-49A1-88F4-DBE1A3D7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Background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FFD3A-19F5-431B-A5AE-0EAC57BB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Transformer</a:t>
            </a:r>
            <a:r>
              <a:rPr lang="es-MX" dirty="0"/>
              <a:t> </a:t>
            </a:r>
            <a:r>
              <a:rPr lang="es-MX" dirty="0" err="1"/>
              <a:t>models</a:t>
            </a:r>
            <a:endParaRPr lang="es-MX" dirty="0"/>
          </a:p>
          <a:p>
            <a:pPr lvl="5">
              <a:buFont typeface="Courier New" panose="02070309020205020404" pitchFamily="49" charset="0"/>
              <a:buChar char="o"/>
            </a:pPr>
            <a:r>
              <a:rPr lang="es-MX" dirty="0" err="1"/>
              <a:t>Transformer</a:t>
            </a:r>
            <a:r>
              <a:rPr lang="es-MX" dirty="0"/>
              <a:t> </a:t>
            </a:r>
            <a:r>
              <a:rPr lang="es-MX" dirty="0" err="1"/>
              <a:t>architecture</a:t>
            </a:r>
            <a:endParaRPr lang="es-MX" dirty="0"/>
          </a:p>
          <a:p>
            <a:pPr lvl="5">
              <a:buFont typeface="Courier New" panose="02070309020205020404" pitchFamily="49" charset="0"/>
              <a:buChar char="o"/>
            </a:pPr>
            <a:r>
              <a:rPr lang="es-MX" dirty="0"/>
              <a:t>BERT </a:t>
            </a:r>
            <a:r>
              <a:rPr lang="es-MX" dirty="0" err="1"/>
              <a:t>models</a:t>
            </a:r>
            <a:endParaRPr lang="es-MX" dirty="0"/>
          </a:p>
          <a:p>
            <a:pPr lvl="5">
              <a:buFont typeface="Courier New" panose="02070309020205020404" pitchFamily="49" charset="0"/>
              <a:buChar char="o"/>
            </a:pPr>
            <a:r>
              <a:rPr lang="es-MX" dirty="0"/>
              <a:t>XLM-R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s-MX" dirty="0"/>
              <a:t>mT5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Explainability</a:t>
            </a:r>
            <a:r>
              <a:rPr lang="es-MX" dirty="0"/>
              <a:t> </a:t>
            </a:r>
            <a:r>
              <a:rPr lang="es-MX" dirty="0" err="1"/>
              <a:t>methods</a:t>
            </a:r>
            <a:endParaRPr lang="es-MX" dirty="0"/>
          </a:p>
          <a:p>
            <a:pPr lvl="5">
              <a:buFont typeface="Courier New" panose="02070309020205020404" pitchFamily="49" charset="0"/>
              <a:buChar char="o"/>
            </a:pPr>
            <a:r>
              <a:rPr lang="es-MX" dirty="0" err="1"/>
              <a:t>Integrated</a:t>
            </a:r>
            <a:r>
              <a:rPr lang="es-MX" dirty="0"/>
              <a:t> </a:t>
            </a:r>
            <a:r>
              <a:rPr lang="es-MX" dirty="0" err="1"/>
              <a:t>Gradients</a:t>
            </a:r>
            <a:endParaRPr lang="es-MX" dirty="0"/>
          </a:p>
          <a:p>
            <a:pPr lvl="5">
              <a:buFont typeface="Courier New" panose="02070309020205020404" pitchFamily="49" charset="0"/>
              <a:buChar char="o"/>
            </a:pPr>
            <a:r>
              <a:rPr lang="es-MX" dirty="0"/>
              <a:t>SHAP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0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CF678-A3C1-4576-9CE7-8E6B105F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499533"/>
            <a:ext cx="6587613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0F39BD-ECF1-4FC9-BB36-D1345E088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5458" y="2011680"/>
            <a:ext cx="6587613" cy="386473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/>
              <a:t>Four columns: Clinic, Patient number (pseudo anonymized), Date and Notes.</a:t>
            </a:r>
          </a:p>
          <a:p>
            <a:pPr marL="0" indent="0">
              <a:buNone/>
            </a:pPr>
            <a:r>
              <a:rPr lang="en-US" sz="1700" dirty="0"/>
              <a:t>Information from one visit was spread along multiple rows.</a:t>
            </a:r>
          </a:p>
          <a:p>
            <a:pPr marL="0" indent="0">
              <a:buNone/>
            </a:pPr>
            <a:r>
              <a:rPr lang="en-US" sz="1700" dirty="0"/>
              <a:t>Notes column contains information about the patient, what was found by dentist, examinations performed, etc. </a:t>
            </a:r>
          </a:p>
          <a:p>
            <a:pPr marL="0" indent="0">
              <a:buNone/>
            </a:pPr>
            <a:r>
              <a:rPr lang="en-US" sz="1700" dirty="0"/>
              <a:t>Dataset for predictions consisted of the Notes column and a label column.</a:t>
            </a:r>
          </a:p>
          <a:p>
            <a:pPr marL="0" indent="0">
              <a:buNone/>
            </a:pPr>
            <a:r>
              <a:rPr lang="en-US" sz="1700" dirty="0"/>
              <a:t>It contained all information needed to decide if antibiotics should be prescribed. </a:t>
            </a:r>
          </a:p>
          <a:p>
            <a:pPr marL="0" indent="0">
              <a:buNone/>
            </a:pPr>
            <a:r>
              <a:rPr lang="en-US" sz="1700" dirty="0"/>
              <a:t>Almost balanced (56% class 1)</a:t>
            </a:r>
          </a:p>
          <a:p>
            <a:pPr marL="0" indent="0">
              <a:buNone/>
            </a:pPr>
            <a:r>
              <a:rPr lang="en-US" sz="1700" dirty="0"/>
              <a:t>Dataset showed the decision taken by the dentist, not the ground truth </a:t>
            </a:r>
          </a:p>
          <a:p>
            <a:pPr marL="0" indent="0">
              <a:buNone/>
            </a:pPr>
            <a:r>
              <a:rPr lang="en-US" sz="1700" dirty="0"/>
              <a:t>Not ready for machine learning.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300" dirty="0"/>
              <a:t>Data leakage.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300" dirty="0"/>
              <a:t>Html tags.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300" dirty="0"/>
              <a:t>Nan cells.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300" dirty="0"/>
              <a:t>Automatically generated messages.</a:t>
            </a:r>
            <a:endParaRPr lang="en-US" sz="1700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2CBBC883-BF8E-449B-85AA-DE599ECBE54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0765020"/>
              </p:ext>
            </p:extLst>
          </p:nvPr>
        </p:nvGraphicFramePr>
        <p:xfrm>
          <a:off x="633999" y="2635986"/>
          <a:ext cx="4001316" cy="15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872">
                  <a:extLst>
                    <a:ext uri="{9D8B030D-6E8A-4147-A177-3AD203B41FA5}">
                      <a16:colId xmlns:a16="http://schemas.microsoft.com/office/drawing/2014/main" val="658793921"/>
                    </a:ext>
                  </a:extLst>
                </a:gridCol>
                <a:gridCol w="865481">
                  <a:extLst>
                    <a:ext uri="{9D8B030D-6E8A-4147-A177-3AD203B41FA5}">
                      <a16:colId xmlns:a16="http://schemas.microsoft.com/office/drawing/2014/main" val="2267652836"/>
                    </a:ext>
                  </a:extLst>
                </a:gridCol>
                <a:gridCol w="865482">
                  <a:extLst>
                    <a:ext uri="{9D8B030D-6E8A-4147-A177-3AD203B41FA5}">
                      <a16:colId xmlns:a16="http://schemas.microsoft.com/office/drawing/2014/main" val="449815625"/>
                    </a:ext>
                  </a:extLst>
                </a:gridCol>
                <a:gridCol w="865481">
                  <a:extLst>
                    <a:ext uri="{9D8B030D-6E8A-4147-A177-3AD203B41FA5}">
                      <a16:colId xmlns:a16="http://schemas.microsoft.com/office/drawing/2014/main" val="3623570051"/>
                    </a:ext>
                  </a:extLst>
                </a:gridCol>
              </a:tblGrid>
              <a:tr h="365393"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62518" marR="62518" marT="31259" marB="31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/>
                        <a:t>2012</a:t>
                      </a:r>
                      <a:endParaRPr lang="en-US" sz="2200"/>
                    </a:p>
                  </a:txBody>
                  <a:tcPr marL="62518" marR="62518" marT="31259" marB="31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/>
                        <a:t>2015</a:t>
                      </a:r>
                      <a:endParaRPr lang="en-US" sz="2200"/>
                    </a:p>
                  </a:txBody>
                  <a:tcPr marL="62518" marR="62518" marT="31259" marB="31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/>
                        <a:t>2018</a:t>
                      </a:r>
                      <a:endParaRPr lang="en-US" sz="2200"/>
                    </a:p>
                  </a:txBody>
                  <a:tcPr marL="62518" marR="62518" marT="31259" marB="31259"/>
                </a:tc>
                <a:extLst>
                  <a:ext uri="{0D108BD9-81ED-4DB2-BD59-A6C34878D82A}">
                    <a16:rowId xmlns:a16="http://schemas.microsoft.com/office/drawing/2014/main" val="473432312"/>
                  </a:ext>
                </a:extLst>
              </a:tr>
              <a:tr h="520390">
                <a:tc>
                  <a:txBody>
                    <a:bodyPr/>
                    <a:lstStyle/>
                    <a:p>
                      <a:pPr algn="ctr"/>
                      <a:r>
                        <a:rPr lang="es-MX" sz="2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Correct</a:t>
                      </a:r>
                      <a:endParaRPr lang="en-US" sz="2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2518" marR="62518" marT="31259" marB="31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87.6</a:t>
                      </a:r>
                      <a:endParaRPr lang="en-US" sz="2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2518" marR="62518" marT="31259" marB="31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85.1</a:t>
                      </a:r>
                      <a:endParaRPr lang="en-US" sz="2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2518" marR="62518" marT="31259" marB="31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89.3</a:t>
                      </a:r>
                      <a:endParaRPr lang="en-US" sz="2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2518" marR="62518" marT="31259" marB="31259"/>
                </a:tc>
                <a:extLst>
                  <a:ext uri="{0D108BD9-81ED-4DB2-BD59-A6C34878D82A}">
                    <a16:rowId xmlns:a16="http://schemas.microsoft.com/office/drawing/2014/main" val="2708207610"/>
                  </a:ext>
                </a:extLst>
              </a:tr>
              <a:tr h="654812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Inaccurate</a:t>
                      </a:r>
                      <a:endParaRPr lang="en-US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2518" marR="62518" marT="31259" marB="31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12.4</a:t>
                      </a:r>
                      <a:endParaRPr lang="en-US" sz="2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2518" marR="62518" marT="31259" marB="31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14.9</a:t>
                      </a:r>
                      <a:endParaRPr lang="en-US" sz="2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2518" marR="62518" marT="31259" marB="31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10.7</a:t>
                      </a:r>
                      <a:endParaRPr lang="en-US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2518" marR="62518" marT="31259" marB="31259"/>
                </a:tc>
                <a:extLst>
                  <a:ext uri="{0D108BD9-81ED-4DB2-BD59-A6C34878D82A}">
                    <a16:rowId xmlns:a16="http://schemas.microsoft.com/office/drawing/2014/main" val="3653046286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0DBC7CEE-CD68-42EC-B7FE-0C7B8F7C634D}"/>
              </a:ext>
            </a:extLst>
          </p:cNvPr>
          <p:cNvSpPr txBox="1"/>
          <p:nvPr/>
        </p:nvSpPr>
        <p:spPr>
          <a:xfrm>
            <a:off x="648929" y="4232276"/>
            <a:ext cx="40013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 of antibiotics prescription in the  dataset used [3].</a:t>
            </a:r>
          </a:p>
        </p:txBody>
      </p:sp>
    </p:spTree>
    <p:extLst>
      <p:ext uri="{BB962C8B-B14F-4D97-AF65-F5344CB8AC3E}">
        <p14:creationId xmlns:p14="http://schemas.microsoft.com/office/powerpoint/2010/main" val="3732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4BBCA-3A43-4F12-A3D9-32794A5B3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6457"/>
            <a:ext cx="5418221" cy="36805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Model based on attention mechanism instead of RNNs or CNNs.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Better parallelization.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Improved performance of Neural Machine Translation.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Encoder-decoder architecture.</a:t>
            </a:r>
            <a:endParaRPr lang="en-U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B29FAE1-E7A6-49C2-8269-9A1DB9A97263}"/>
              </a:ext>
            </a:extLst>
          </p:cNvPr>
          <p:cNvGrpSpPr/>
          <p:nvPr/>
        </p:nvGrpSpPr>
        <p:grpSpPr>
          <a:xfrm>
            <a:off x="6545180" y="-10883"/>
            <a:ext cx="4884819" cy="6312553"/>
            <a:chOff x="6545180" y="-10883"/>
            <a:chExt cx="4884819" cy="6312553"/>
          </a:xfrm>
        </p:grpSpPr>
        <p:pic>
          <p:nvPicPr>
            <p:cNvPr id="5" name="Marcador de contenido 7" descr="Diagrama&#10;&#10;Descripción generada automáticamente">
              <a:extLst>
                <a:ext uri="{FF2B5EF4-FFF2-40B4-BE49-F238E27FC236}">
                  <a16:creationId xmlns:a16="http://schemas.microsoft.com/office/drawing/2014/main" id="{7B45B6AB-D4F5-4761-9B83-F00D786FA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98"/>
            <a:stretch/>
          </p:blipFill>
          <p:spPr>
            <a:xfrm>
              <a:off x="6545180" y="-10883"/>
              <a:ext cx="4808620" cy="5943221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A9D9950-3549-4DBC-AD33-B150D8369A7B}"/>
                </a:ext>
              </a:extLst>
            </p:cNvPr>
            <p:cNvSpPr txBox="1"/>
            <p:nvPr/>
          </p:nvSpPr>
          <p:spPr>
            <a:xfrm>
              <a:off x="7417293" y="5932338"/>
              <a:ext cx="4012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Architecture of Transformer model [6].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8A0928-9388-4269-BBF2-C9713FD0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Attention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 [6]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6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CFB27-F6E9-4FD8-A7AF-51CE8AB7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BERT [7]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CD5408-F43B-473E-AFC1-61004BCB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94" y="1825625"/>
            <a:ext cx="437766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Model based on the encoder of Transformers [6]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Two phases:</a:t>
            </a:r>
          </a:p>
          <a:p>
            <a:pPr marL="486918" lvl="2" indent="-285750">
              <a:lnSpc>
                <a:spcPct val="100000"/>
              </a:lnSpc>
              <a:spcBef>
                <a:spcPts val="13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Pre-training</a:t>
            </a:r>
          </a:p>
          <a:p>
            <a:pPr marL="486918" lvl="2" indent="-285750">
              <a:lnSpc>
                <a:spcPct val="100000"/>
              </a:lnSpc>
              <a:spcBef>
                <a:spcPts val="13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Fine-tuning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Pre-training. Trained on unlabeled data:</a:t>
            </a:r>
          </a:p>
          <a:p>
            <a:pPr marL="486918" lvl="2" indent="-285750">
              <a:lnSpc>
                <a:spcPct val="100000"/>
              </a:lnSpc>
              <a:spcBef>
                <a:spcPts val="13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Masked language model (MLM)</a:t>
            </a:r>
          </a:p>
          <a:p>
            <a:pPr marL="486918" lvl="2" indent="-285750">
              <a:lnSpc>
                <a:spcPct val="100000"/>
              </a:lnSpc>
              <a:spcBef>
                <a:spcPts val="13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Next sentence prediction (NSP)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Fine-tuning. Trained on task specific labeled data.</a:t>
            </a:r>
          </a:p>
          <a:p>
            <a:endParaRPr lang="en-U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790EA1-C379-4412-BCAC-0D0A94AEBD41}"/>
              </a:ext>
            </a:extLst>
          </p:cNvPr>
          <p:cNvGrpSpPr/>
          <p:nvPr/>
        </p:nvGrpSpPr>
        <p:grpSpPr>
          <a:xfrm>
            <a:off x="4621942" y="1684465"/>
            <a:ext cx="7214951" cy="3616119"/>
            <a:chOff x="4621942" y="1684465"/>
            <a:chExt cx="7214951" cy="3616119"/>
          </a:xfrm>
        </p:grpSpPr>
        <p:pic>
          <p:nvPicPr>
            <p:cNvPr id="4" name="Marcador de contenido 6">
              <a:extLst>
                <a:ext uri="{FF2B5EF4-FFF2-40B4-BE49-F238E27FC236}">
                  <a16:creationId xmlns:a16="http://schemas.microsoft.com/office/drawing/2014/main" id="{1D664E03-CA15-4408-B202-8B925C84F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1942" y="1684465"/>
              <a:ext cx="7214951" cy="3095999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3CE512A-34B6-49C8-BECB-FFC19569E751}"/>
                </a:ext>
              </a:extLst>
            </p:cNvPr>
            <p:cNvSpPr txBox="1"/>
            <p:nvPr/>
          </p:nvSpPr>
          <p:spPr>
            <a:xfrm>
              <a:off x="6096000" y="4900474"/>
              <a:ext cx="4788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BERT’s pre­training and fine­tuning phases [7].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51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12838-C3BC-44D4-8C43-FF7A6F3A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1253"/>
            <a:ext cx="10772775" cy="1658198"/>
          </a:xfrm>
        </p:spPr>
        <p:txBody>
          <a:bodyPr/>
          <a:lstStyle/>
          <a:p>
            <a:r>
              <a:rPr lang="es-MX" dirty="0"/>
              <a:t>BERT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models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2BF11-B7E3-4CEF-BC0F-212EA7F1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8283"/>
            <a:ext cx="10753725" cy="50513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s-MX" sz="2000" dirty="0"/>
              <a:t>ELECTRA [8]. </a:t>
            </a:r>
            <a:r>
              <a:rPr lang="es-MX" sz="2000" dirty="0" err="1"/>
              <a:t>Different</a:t>
            </a:r>
            <a:r>
              <a:rPr lang="es-MX" sz="2000" dirty="0"/>
              <a:t> </a:t>
            </a:r>
            <a:r>
              <a:rPr lang="es-MX" sz="2000" dirty="0" err="1"/>
              <a:t>pre-training</a:t>
            </a:r>
            <a:r>
              <a:rPr lang="es-MX" sz="2000" dirty="0"/>
              <a:t>. </a:t>
            </a:r>
          </a:p>
          <a:p>
            <a:pPr lvl="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MX" sz="1600" dirty="0" err="1"/>
              <a:t>Generator</a:t>
            </a:r>
            <a:r>
              <a:rPr lang="es-MX" sz="1600" dirty="0"/>
              <a:t>. </a:t>
            </a:r>
            <a:r>
              <a:rPr lang="en-US" sz="1600" dirty="0"/>
              <a:t>Performs MLM like BERT</a:t>
            </a:r>
            <a:endParaRPr lang="es-MX" sz="1600" dirty="0"/>
          </a:p>
          <a:p>
            <a:pPr lvl="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MX" sz="1600" dirty="0" err="1"/>
              <a:t>Discriminator</a:t>
            </a:r>
            <a:r>
              <a:rPr lang="es-MX" sz="1600" dirty="0"/>
              <a:t>. </a:t>
            </a:r>
            <a:r>
              <a:rPr lang="en-US" sz="1600" dirty="0"/>
              <a:t>Predicts if word was original or replaced by generator</a:t>
            </a:r>
          </a:p>
          <a:p>
            <a:pPr>
              <a:lnSpc>
                <a:spcPct val="100000"/>
              </a:lnSpc>
            </a:pPr>
            <a:r>
              <a:rPr lang="es-MX" sz="2000" dirty="0"/>
              <a:t>ALBERT [9]. </a:t>
            </a:r>
            <a:r>
              <a:rPr lang="en-US" sz="2000" dirty="0"/>
              <a:t>Shares parameters for feed-forward network (FFN) and attention mechanism</a:t>
            </a:r>
            <a:r>
              <a:rPr lang="es-MX" sz="2000" dirty="0"/>
              <a:t>. </a:t>
            </a:r>
          </a:p>
          <a:p>
            <a:pPr lvl="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MX" sz="1600" dirty="0" err="1"/>
              <a:t>Different</a:t>
            </a:r>
            <a:r>
              <a:rPr lang="es-MX" sz="1600" dirty="0"/>
              <a:t> </a:t>
            </a:r>
            <a:r>
              <a:rPr lang="es-MX" sz="1600" dirty="0" err="1"/>
              <a:t>size</a:t>
            </a:r>
            <a:r>
              <a:rPr lang="es-MX" sz="1600" dirty="0"/>
              <a:t> </a:t>
            </a:r>
            <a:r>
              <a:rPr lang="es-MX" sz="1600" dirty="0" err="1"/>
              <a:t>of</a:t>
            </a:r>
            <a:r>
              <a:rPr lang="es-MX" sz="1600" dirty="0"/>
              <a:t> </a:t>
            </a:r>
            <a:r>
              <a:rPr lang="es-MX" sz="1600" dirty="0" err="1"/>
              <a:t>hidden</a:t>
            </a:r>
            <a:r>
              <a:rPr lang="es-MX" sz="1600" dirty="0"/>
              <a:t> </a:t>
            </a:r>
            <a:r>
              <a:rPr lang="es-MX" sz="1600" dirty="0" err="1"/>
              <a:t>layers</a:t>
            </a:r>
            <a:r>
              <a:rPr lang="es-MX" sz="1600" dirty="0"/>
              <a:t> and </a:t>
            </a:r>
            <a:r>
              <a:rPr lang="es-MX" sz="1600" dirty="0" err="1"/>
              <a:t>vocabulary</a:t>
            </a:r>
            <a:r>
              <a:rPr lang="es-MX" sz="1600" dirty="0"/>
              <a:t> </a:t>
            </a:r>
            <a:r>
              <a:rPr lang="es-MX" sz="1600" dirty="0" err="1"/>
              <a:t>embeddings</a:t>
            </a:r>
            <a:r>
              <a:rPr lang="es-MX" sz="1600" dirty="0"/>
              <a:t>.</a:t>
            </a:r>
          </a:p>
          <a:p>
            <a:pPr>
              <a:lnSpc>
                <a:spcPct val="100000"/>
              </a:lnSpc>
            </a:pPr>
            <a:r>
              <a:rPr lang="es-MX" sz="2000" dirty="0" err="1"/>
              <a:t>mBERT</a:t>
            </a:r>
            <a:r>
              <a:rPr lang="es-MX" sz="2000" dirty="0"/>
              <a:t> [10]. </a:t>
            </a:r>
            <a:r>
              <a:rPr lang="es-MX" sz="2000" dirty="0" err="1"/>
              <a:t>Multilingual</a:t>
            </a:r>
            <a:r>
              <a:rPr lang="es-MX" sz="2000" dirty="0"/>
              <a:t> </a:t>
            </a:r>
            <a:r>
              <a:rPr lang="es-MX" sz="2000" dirty="0" err="1"/>
              <a:t>version</a:t>
            </a:r>
            <a:r>
              <a:rPr lang="es-MX" sz="2000" dirty="0"/>
              <a:t> </a:t>
            </a:r>
            <a:r>
              <a:rPr lang="es-MX" sz="2000" dirty="0" err="1"/>
              <a:t>of</a:t>
            </a:r>
            <a:r>
              <a:rPr lang="es-MX" sz="2000" dirty="0"/>
              <a:t> BERT.</a:t>
            </a:r>
          </a:p>
          <a:p>
            <a:pPr lvl="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Trained on 104 languages from Wikipedia dataset</a:t>
            </a:r>
          </a:p>
          <a:p>
            <a:pPr lvl="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Sampling of languages tries to avoid overfitting low resource languages and underfitting of high resource languages</a:t>
            </a:r>
            <a:r>
              <a:rPr lang="es-MX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s-MX" sz="2000" dirty="0"/>
              <a:t>XLM-R [11].  </a:t>
            </a:r>
            <a:r>
              <a:rPr lang="es-MX" sz="2000" dirty="0" err="1"/>
              <a:t>Multilingual</a:t>
            </a:r>
            <a:r>
              <a:rPr lang="es-MX" sz="2000" dirty="0"/>
              <a:t> </a:t>
            </a:r>
            <a:r>
              <a:rPr lang="es-MX" sz="2000" dirty="0" err="1"/>
              <a:t>model</a:t>
            </a:r>
            <a:r>
              <a:rPr lang="es-MX" sz="2000" dirty="0"/>
              <a:t> </a:t>
            </a:r>
            <a:r>
              <a:rPr lang="es-MX" sz="2000" dirty="0" err="1"/>
              <a:t>based</a:t>
            </a:r>
            <a:r>
              <a:rPr lang="es-MX" sz="2000" dirty="0"/>
              <a:t> </a:t>
            </a:r>
            <a:r>
              <a:rPr lang="es-MX" sz="2000" dirty="0" err="1"/>
              <a:t>on</a:t>
            </a:r>
            <a:r>
              <a:rPr lang="es-MX" sz="2000" dirty="0"/>
              <a:t> </a:t>
            </a:r>
            <a:r>
              <a:rPr lang="es-MX" sz="2000" dirty="0" err="1"/>
              <a:t>RoBERTa</a:t>
            </a:r>
            <a:r>
              <a:rPr lang="es-MX" sz="2000" dirty="0"/>
              <a:t> [12]</a:t>
            </a:r>
          </a:p>
          <a:p>
            <a:pPr lvl="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MX" sz="1600" dirty="0" err="1"/>
              <a:t>Modifies</a:t>
            </a:r>
            <a:r>
              <a:rPr lang="es-MX" sz="1600" dirty="0"/>
              <a:t> </a:t>
            </a:r>
            <a:r>
              <a:rPr lang="es-MX" sz="1600" dirty="0" err="1"/>
              <a:t>hyperparameters</a:t>
            </a:r>
            <a:r>
              <a:rPr lang="es-MX" sz="1600" dirty="0"/>
              <a:t>, </a:t>
            </a:r>
            <a:r>
              <a:rPr lang="es-MX" sz="1600" dirty="0" err="1"/>
              <a:t>removes</a:t>
            </a:r>
            <a:r>
              <a:rPr lang="es-MX" sz="1600" dirty="0"/>
              <a:t> NSP and </a:t>
            </a:r>
            <a:r>
              <a:rPr lang="es-MX" sz="1600" dirty="0" err="1"/>
              <a:t>trained</a:t>
            </a:r>
            <a:r>
              <a:rPr lang="es-MX" sz="1600" dirty="0"/>
              <a:t> in </a:t>
            </a:r>
            <a:r>
              <a:rPr lang="es-MX" sz="1600" dirty="0" err="1"/>
              <a:t>larger</a:t>
            </a:r>
            <a:r>
              <a:rPr lang="es-MX" sz="1600" dirty="0"/>
              <a:t> </a:t>
            </a:r>
            <a:r>
              <a:rPr lang="es-MX" sz="1600" dirty="0" err="1"/>
              <a:t>mini-batches</a:t>
            </a:r>
            <a:r>
              <a:rPr lang="es-MX" sz="1600" dirty="0"/>
              <a:t> and learning </a:t>
            </a:r>
            <a:r>
              <a:rPr lang="es-MX" sz="1600" dirty="0" err="1"/>
              <a:t>rates</a:t>
            </a:r>
            <a:r>
              <a:rPr lang="es-MX" sz="1600" dirty="0"/>
              <a:t>.</a:t>
            </a:r>
          </a:p>
          <a:p>
            <a:pPr lvl="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MX" sz="1400" dirty="0" err="1"/>
              <a:t>Trained</a:t>
            </a:r>
            <a:r>
              <a:rPr lang="es-MX" sz="1400" dirty="0"/>
              <a:t> </a:t>
            </a:r>
            <a:r>
              <a:rPr lang="es-MX" sz="1400" dirty="0" err="1"/>
              <a:t>on</a:t>
            </a:r>
            <a:r>
              <a:rPr lang="es-MX" sz="1400" dirty="0"/>
              <a:t> 100 </a:t>
            </a:r>
            <a:r>
              <a:rPr lang="es-MX" sz="1400" dirty="0" err="1"/>
              <a:t>languages</a:t>
            </a:r>
            <a:r>
              <a:rPr lang="es-MX" sz="1400" dirty="0"/>
              <a:t> </a:t>
            </a:r>
            <a:r>
              <a:rPr lang="es-MX" sz="1400" dirty="0" err="1"/>
              <a:t>from</a:t>
            </a:r>
            <a:r>
              <a:rPr lang="es-MX" sz="1400" dirty="0"/>
              <a:t> </a:t>
            </a:r>
            <a:r>
              <a:rPr lang="es-MX" sz="1400" dirty="0" err="1"/>
              <a:t>CommonCrawl</a:t>
            </a:r>
            <a:r>
              <a:rPr lang="es-MX" sz="1400" dirty="0"/>
              <a:t> Corpus.</a:t>
            </a:r>
          </a:p>
          <a:p>
            <a:pPr lvl="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MX" sz="1400" dirty="0" err="1"/>
              <a:t>Sentence</a:t>
            </a:r>
            <a:r>
              <a:rPr lang="es-MX" sz="1400" dirty="0"/>
              <a:t> Transformers XLM-R </a:t>
            </a:r>
            <a:r>
              <a:rPr lang="es-MX" sz="1400" dirty="0" err="1"/>
              <a:t>was</a:t>
            </a:r>
            <a:r>
              <a:rPr lang="es-MX" sz="1400" dirty="0"/>
              <a:t> </a:t>
            </a:r>
            <a:r>
              <a:rPr lang="es-MX" sz="1400" dirty="0" err="1"/>
              <a:t>also</a:t>
            </a:r>
            <a:r>
              <a:rPr lang="es-MX" sz="1400" dirty="0"/>
              <a:t> </a:t>
            </a:r>
            <a:r>
              <a:rPr lang="es-MX" sz="1400" dirty="0" err="1"/>
              <a:t>used</a:t>
            </a:r>
            <a:r>
              <a:rPr lang="es-MX" sz="14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/>
              <a:t>Swedish</a:t>
            </a:r>
            <a:r>
              <a:rPr lang="es-MX" sz="2000" dirty="0"/>
              <a:t> </a:t>
            </a:r>
            <a:r>
              <a:rPr lang="es-MX" sz="2000" dirty="0" err="1"/>
              <a:t>version</a:t>
            </a:r>
            <a:r>
              <a:rPr lang="es-MX" sz="2000" dirty="0"/>
              <a:t> </a:t>
            </a:r>
            <a:r>
              <a:rPr lang="es-MX" sz="2000" dirty="0" err="1"/>
              <a:t>of</a:t>
            </a:r>
            <a:r>
              <a:rPr lang="es-MX" sz="2000" dirty="0"/>
              <a:t> </a:t>
            </a:r>
            <a:r>
              <a:rPr lang="es-MX" sz="2000" dirty="0" err="1"/>
              <a:t>monlingual</a:t>
            </a:r>
            <a:r>
              <a:rPr lang="es-MX" sz="2000" dirty="0"/>
              <a:t> </a:t>
            </a:r>
            <a:r>
              <a:rPr lang="es-MX" sz="2000" dirty="0" err="1"/>
              <a:t>models</a:t>
            </a:r>
            <a:r>
              <a:rPr lang="es-MX" sz="2000" dirty="0"/>
              <a:t> [15].</a:t>
            </a:r>
          </a:p>
          <a:p>
            <a:pPr lvl="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MX" sz="1400" dirty="0"/>
              <a:t>KB-BERT</a:t>
            </a:r>
          </a:p>
          <a:p>
            <a:pPr lvl="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MX" sz="1400" dirty="0"/>
              <a:t>KB-ELECTRA</a:t>
            </a:r>
          </a:p>
          <a:p>
            <a:pPr lvl="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MX" sz="1400" dirty="0"/>
              <a:t>KB-ALBERT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756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128BA-B078-40CB-8D93-1CEF376C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mT5 [14]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13EAB-555F-4416-8158-968F38B4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011680"/>
            <a:ext cx="6875611" cy="376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Multilingual version of T5 (Text-to-Text Transfer Transformer) [8] </a:t>
            </a:r>
          </a:p>
          <a:p>
            <a:r>
              <a:rPr lang="en-US" dirty="0"/>
              <a:t>Sequence to sequence model based on the full Transformer architecture [6].</a:t>
            </a:r>
          </a:p>
          <a:p>
            <a:r>
              <a:rPr lang="en-US" dirty="0"/>
              <a:t>T5 is pre-trained on the MLM task.</a:t>
            </a:r>
          </a:p>
          <a:p>
            <a:r>
              <a:rPr lang="en-US" dirty="0"/>
              <a:t>Sampling of language is similar </a:t>
            </a:r>
            <a:r>
              <a:rPr lang="en-US"/>
              <a:t>to mBERT’s.</a:t>
            </a:r>
            <a:endParaRPr lang="en-US" dirty="0"/>
          </a:p>
          <a:p>
            <a:r>
              <a:rPr lang="en-US" dirty="0"/>
              <a:t>Pre-trained with 101 languages from mC4 dataset.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E59166B-4608-4B33-8A2F-99FCC2DEF326}"/>
              </a:ext>
            </a:extLst>
          </p:cNvPr>
          <p:cNvGrpSpPr/>
          <p:nvPr/>
        </p:nvGrpSpPr>
        <p:grpSpPr>
          <a:xfrm>
            <a:off x="6781914" y="2157731"/>
            <a:ext cx="5234808" cy="2426087"/>
            <a:chOff x="6781914" y="2157731"/>
            <a:chExt cx="5234808" cy="242608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08F4A32-8557-40B1-9D74-0D465CB00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1914" y="2157731"/>
              <a:ext cx="5234808" cy="1910704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49A1BCC-8DA9-4054-8780-454AD9B4F12F}"/>
                </a:ext>
              </a:extLst>
            </p:cNvPr>
            <p:cNvSpPr txBox="1"/>
            <p:nvPr/>
          </p:nvSpPr>
          <p:spPr>
            <a:xfrm>
              <a:off x="7571699" y="4214486"/>
              <a:ext cx="401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Diagram</a:t>
              </a:r>
              <a:r>
                <a:rPr lang="es-MX" dirty="0"/>
                <a:t> </a:t>
              </a:r>
              <a:r>
                <a:rPr lang="es-MX" dirty="0" err="1"/>
                <a:t>of</a:t>
              </a:r>
              <a:r>
                <a:rPr lang="es-MX" dirty="0"/>
                <a:t> </a:t>
              </a:r>
              <a:r>
                <a:rPr lang="es-MX" dirty="0" err="1"/>
                <a:t>text</a:t>
              </a:r>
              <a:r>
                <a:rPr lang="es-MX" dirty="0"/>
                <a:t> </a:t>
              </a:r>
              <a:r>
                <a:rPr lang="es-MX" dirty="0" err="1"/>
                <a:t>to</a:t>
              </a:r>
              <a:r>
                <a:rPr lang="es-MX" dirty="0"/>
                <a:t> </a:t>
              </a:r>
              <a:r>
                <a:rPr lang="es-MX" dirty="0" err="1"/>
                <a:t>text</a:t>
              </a:r>
              <a:r>
                <a:rPr lang="es-MX" dirty="0"/>
                <a:t> </a:t>
              </a:r>
              <a:r>
                <a:rPr lang="es-MX" dirty="0" err="1"/>
                <a:t>framework</a:t>
              </a:r>
              <a:r>
                <a:rPr lang="es-MX" dirty="0"/>
                <a:t> [14].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21520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4540</TotalTime>
  <Words>2484</Words>
  <Application>Microsoft Office PowerPoint</Application>
  <PresentationFormat>Panorámica</PresentationFormat>
  <Paragraphs>261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 Light</vt:lpstr>
      <vt:lpstr>Courier New</vt:lpstr>
      <vt:lpstr>Metropolitano</vt:lpstr>
      <vt:lpstr>Explainable Antibiotics Prescriptions in NLP with Transformer Models</vt:lpstr>
      <vt:lpstr>Agenda</vt:lpstr>
      <vt:lpstr>Problem description</vt:lpstr>
      <vt:lpstr>Background</vt:lpstr>
      <vt:lpstr>Data</vt:lpstr>
      <vt:lpstr>Attention is all you need [6] </vt:lpstr>
      <vt:lpstr>BERT [7]</vt:lpstr>
      <vt:lpstr>BERT based models</vt:lpstr>
      <vt:lpstr>mT5 [14]</vt:lpstr>
      <vt:lpstr>Explainability methods</vt:lpstr>
      <vt:lpstr>Explainability methods</vt:lpstr>
      <vt:lpstr>Research questions</vt:lpstr>
      <vt:lpstr>Methodology</vt:lpstr>
      <vt:lpstr>Data cleaning</vt:lpstr>
      <vt:lpstr>Modifications</vt:lpstr>
      <vt:lpstr>Visits</vt:lpstr>
      <vt:lpstr>Methodology</vt:lpstr>
      <vt:lpstr>Methodology</vt:lpstr>
      <vt:lpstr>Methodology</vt:lpstr>
      <vt:lpstr>Top models</vt:lpstr>
      <vt:lpstr>Local explanations: SHAP vs IG</vt:lpstr>
      <vt:lpstr>Local explanations: Models comparison using SHAP</vt:lpstr>
      <vt:lpstr>Criteria for prescribing antibiotics [3]</vt:lpstr>
      <vt:lpstr>Global explanations: KB-BERT and SHAP</vt:lpstr>
      <vt:lpstr>Global explanations: KB-BERT and SHAP for data cleaning</vt:lpstr>
      <vt:lpstr>Conclusions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antibiotics prescriptions</dc:title>
  <dc:creator>Omar Contreras</dc:creator>
  <cp:lastModifiedBy>Omar Contreras</cp:lastModifiedBy>
  <cp:revision>92</cp:revision>
  <dcterms:created xsi:type="dcterms:W3CDTF">2021-07-01T00:49:16Z</dcterms:created>
  <dcterms:modified xsi:type="dcterms:W3CDTF">2021-07-06T04:48:37Z</dcterms:modified>
</cp:coreProperties>
</file>