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631" r:id="rId2"/>
    <p:sldId id="660" r:id="rId3"/>
    <p:sldId id="661" r:id="rId4"/>
    <p:sldId id="659" r:id="rId5"/>
  </p:sldIdLst>
  <p:sldSz cx="9144000" cy="6858000" type="screen4x3"/>
  <p:notesSz cx="6858000" cy="9144000"/>
  <p:custShowLst>
    <p:custShow name="dbpedia" id="0">
      <p:sldLst/>
    </p:custShow>
  </p:custShow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000"/>
    <a:srgbClr val="941100"/>
    <a:srgbClr val="FF40FF"/>
    <a:srgbClr val="5BADFF"/>
    <a:srgbClr val="0B1892"/>
    <a:srgbClr val="99CCFF"/>
    <a:srgbClr val="0000FF"/>
    <a:srgbClr val="65B2FF"/>
    <a:srgbClr val="75BAFF"/>
    <a:srgbClr val="006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05" autoAdjust="0"/>
    <p:restoredTop sz="83929" autoAdjust="0"/>
  </p:normalViewPr>
  <p:slideViewPr>
    <p:cSldViewPr>
      <p:cViewPr varScale="1">
        <p:scale>
          <a:sx n="74" d="100"/>
          <a:sy n="74" d="100"/>
        </p:scale>
        <p:origin x="118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53ECDA0-B80B-4BDC-A087-67EE468E947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108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4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849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508" y="165570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0C180-E36F-4182-A1F1-A5BB4F47A36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01B11-F320-4A10-9A30-CCAFB66DA57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C58D8-F366-46AF-9FCE-B2E7951B60B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22704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Research Objects in Scientific Publications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27D66-2323-4C18-A41E-EB5BD99FA21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2B475-628D-4BCB-A63B-55D2F2AC1B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11426-FCB9-4B83-BB45-C58B71946DC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5246-76A6-4068-AB6E-3481492D04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E5AB4-1943-4999-8EDC-4B4FB0DF91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CE6FB-06FD-46D3-9DF2-6F33869D6D5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81748-7CB6-4691-B00D-23F93CFDCEC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</a:endParaRPr>
          </a:p>
        </p:txBody>
      </p:sp>
      <p:pic>
        <p:nvPicPr>
          <p:cNvPr id="1029" name="Picture 15" descr="Circulos_grismuyclaro_comp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Pie_azu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92631D3C-B322-41C9-B213-0B044B1AFDF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1032" name="Picture 7" descr="logo_peq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Research Objects in Scientific Publications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14612" y="3214686"/>
            <a:ext cx="642938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_tradnl" sz="2000" kern="0" smtClean="0">
                <a:solidFill>
                  <a:schemeClr val="tx1"/>
                </a:solidFill>
                <a:latin typeface="+mn-lt"/>
              </a:rPr>
              <a:t>Andrés García, Víctor Rodríguez-Doncel</a:t>
            </a:r>
            <a:endParaRPr lang="es-ES_tradnl" sz="2000" kern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0" smtClean="0">
                <a:solidFill>
                  <a:srgbClr val="FF0000"/>
                </a:solidFill>
                <a:latin typeface="+mn-lt"/>
              </a:rPr>
              <a:t>Subset of languagetechnologies@delicias.dia.fi.upm.es</a:t>
            </a:r>
            <a:endParaRPr lang="en-GB" sz="1600" b="1" kern="0" dirty="0" smtClean="0">
              <a:solidFill>
                <a:srgbClr val="FF0000"/>
              </a:solidFill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 Engineering Group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Universidad </a:t>
            </a:r>
            <a:r>
              <a:rPr lang="en-GB" sz="14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Politécnica</a:t>
            </a:r>
            <a:r>
              <a:rPr lang="en-GB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de Madrid</a:t>
            </a: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85090" y="1520704"/>
            <a:ext cx="3888432" cy="1165174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628D"/>
                </a:solidFill>
                <a:latin typeface="LucidaSansUnicode" charset="0"/>
              </a:rPr>
              <a:t>Opinion Mining</a:t>
            </a:r>
            <a:endParaRPr lang="en-US" dirty="0" smtClean="0">
              <a:solidFill>
                <a:srgbClr val="00628D"/>
              </a:solidFill>
              <a:latin typeface="LucidaSansUnicode" charset="0"/>
            </a:endParaRPr>
          </a:p>
        </p:txBody>
      </p:sp>
      <p:pic>
        <p:nvPicPr>
          <p:cNvPr id="5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5953294"/>
            <a:ext cx="1148724" cy="404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Opinion mining in social networks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grpSp>
        <p:nvGrpSpPr>
          <p:cNvPr id="6" name="1 Grupo"/>
          <p:cNvGrpSpPr>
            <a:grpSpLocks/>
          </p:cNvGrpSpPr>
          <p:nvPr/>
        </p:nvGrpSpPr>
        <p:grpSpPr bwMode="auto">
          <a:xfrm>
            <a:off x="1295756" y="908720"/>
            <a:ext cx="6300788" cy="2779713"/>
            <a:chOff x="513976" y="1270138"/>
            <a:chExt cx="7861300" cy="3645595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76" y="1950381"/>
              <a:ext cx="1266824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209" y="1270138"/>
              <a:ext cx="1295400" cy="93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789" y="3244850"/>
              <a:ext cx="3673475" cy="1670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332" y="1524001"/>
              <a:ext cx="1530350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3198" y="1498601"/>
              <a:ext cx="1995487" cy="60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0951" y="2185533"/>
              <a:ext cx="1584325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7 CuadroTexto"/>
            <p:cNvSpPr txBox="1">
              <a:spLocks noChangeArrowheads="1"/>
            </p:cNvSpPr>
            <p:nvPr/>
          </p:nvSpPr>
          <p:spPr bwMode="auto">
            <a:xfrm>
              <a:off x="617219" y="2421159"/>
              <a:ext cx="1194345" cy="444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sz="1600"/>
                <a:t>Reviews</a:t>
              </a:r>
              <a:endParaRPr lang="es-ES" sz="1600"/>
            </a:p>
          </p:txBody>
        </p:sp>
        <p:sp>
          <p:nvSpPr>
            <p:cNvPr id="14" name="16 CuadroTexto"/>
            <p:cNvSpPr txBox="1">
              <a:spLocks noChangeArrowheads="1"/>
            </p:cNvSpPr>
            <p:nvPr/>
          </p:nvSpPr>
          <p:spPr bwMode="auto">
            <a:xfrm>
              <a:off x="1755401" y="2190087"/>
              <a:ext cx="1466333" cy="444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sz="1600"/>
                <a:t>Microblogs</a:t>
              </a:r>
              <a:endParaRPr lang="es-ES" sz="1600"/>
            </a:p>
          </p:txBody>
        </p:sp>
        <p:sp>
          <p:nvSpPr>
            <p:cNvPr id="15" name="17 CuadroTexto"/>
            <p:cNvSpPr txBox="1">
              <a:spLocks noChangeArrowheads="1"/>
            </p:cNvSpPr>
            <p:nvPr/>
          </p:nvSpPr>
          <p:spPr bwMode="auto">
            <a:xfrm>
              <a:off x="3149226" y="2190087"/>
              <a:ext cx="2062306" cy="444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sz="1600"/>
                <a:t>Social Networks</a:t>
              </a:r>
              <a:endParaRPr lang="es-ES" sz="1600"/>
            </a:p>
          </p:txBody>
        </p:sp>
        <p:sp>
          <p:nvSpPr>
            <p:cNvPr id="16" name="18 CuadroTexto"/>
            <p:cNvSpPr txBox="1">
              <a:spLocks noChangeArrowheads="1"/>
            </p:cNvSpPr>
            <p:nvPr/>
          </p:nvSpPr>
          <p:spPr bwMode="auto">
            <a:xfrm>
              <a:off x="5379664" y="2190087"/>
              <a:ext cx="868361" cy="444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sz="1600"/>
                <a:t>Blogs</a:t>
              </a:r>
              <a:endParaRPr lang="es-ES" sz="1600"/>
            </a:p>
          </p:txBody>
        </p:sp>
        <p:sp>
          <p:nvSpPr>
            <p:cNvPr id="17" name="19 CuadroTexto"/>
            <p:cNvSpPr txBox="1">
              <a:spLocks noChangeArrowheads="1"/>
            </p:cNvSpPr>
            <p:nvPr/>
          </p:nvSpPr>
          <p:spPr bwMode="auto">
            <a:xfrm>
              <a:off x="6045767" y="2423280"/>
              <a:ext cx="1098350" cy="444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_tradnl" sz="1600"/>
                <a:t>Forums</a:t>
              </a:r>
              <a:endParaRPr lang="es-ES" sz="1600"/>
            </a:p>
          </p:txBody>
        </p:sp>
        <p:cxnSp>
          <p:nvCxnSpPr>
            <p:cNvPr id="18" name="9 Conector recto de flecha"/>
            <p:cNvCxnSpPr>
              <a:stCxn id="13" idx="2"/>
            </p:cNvCxnSpPr>
            <p:nvPr/>
          </p:nvCxnSpPr>
          <p:spPr>
            <a:xfrm>
              <a:off x="1215135" y="2864955"/>
              <a:ext cx="2129226" cy="691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3 Conector recto de flecha"/>
            <p:cNvCxnSpPr>
              <a:stCxn id="17" idx="2"/>
            </p:cNvCxnSpPr>
            <p:nvPr/>
          </p:nvCxnSpPr>
          <p:spPr>
            <a:xfrm flipH="1">
              <a:off x="4869481" y="2867038"/>
              <a:ext cx="1725167" cy="6891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5 Conector recto de flecha"/>
            <p:cNvCxnSpPr/>
            <p:nvPr/>
          </p:nvCxnSpPr>
          <p:spPr>
            <a:xfrm flipH="1">
              <a:off x="4374312" y="2619279"/>
              <a:ext cx="1329032" cy="936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7 Conector recto de flecha"/>
            <p:cNvCxnSpPr/>
            <p:nvPr/>
          </p:nvCxnSpPr>
          <p:spPr>
            <a:xfrm>
              <a:off x="4021752" y="2642181"/>
              <a:ext cx="247584" cy="914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30 Conector recto de flecha"/>
            <p:cNvCxnSpPr/>
            <p:nvPr/>
          </p:nvCxnSpPr>
          <p:spPr>
            <a:xfrm>
              <a:off x="2589723" y="2642181"/>
              <a:ext cx="1271593" cy="9827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7" descr="https://encrypted-tbn1.gstatic.com/images?q=tbn:ANd9GcS5gwkEa_kE9AXp8cRJ2-ARif0HHY3EiQaNm2VoTLtDDAyy-_ABR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015" y="5415846"/>
            <a:ext cx="695955" cy="69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 descr="https://encrypted-tbn1.gstatic.com/images?q=tbn:ANd9GcS5gwkEa_kE9AXp8cRJ2-ARif0HHY3EiQaNm2VoTLtDDAyy-_ABR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966" y="5415846"/>
            <a:ext cx="695955" cy="69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7" descr="https://encrypted-tbn1.gstatic.com/images?q=tbn:ANd9GcS5gwkEa_kE9AXp8cRJ2-ARif0HHY3EiQaNm2VoTLtDDAyy-_ABR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393" y="5415845"/>
            <a:ext cx="695955" cy="69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564414" y="6106606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>
                <a:solidFill>
                  <a:schemeClr val="bg2"/>
                </a:solidFill>
              </a:rPr>
              <a:t>Happy</a:t>
            </a:r>
            <a:endParaRPr lang="es-ES" sz="400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5182" y="6106606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>
                <a:solidFill>
                  <a:schemeClr val="bg2"/>
                </a:solidFill>
              </a:rPr>
              <a:t>Sad</a:t>
            </a:r>
            <a:endParaRPr lang="es-ES" sz="40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18455" y="610660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>
                <a:solidFill>
                  <a:schemeClr val="bg2"/>
                </a:solidFill>
              </a:rPr>
              <a:t>Satisfied</a:t>
            </a:r>
            <a:endParaRPr lang="es-ES" sz="400">
              <a:solidFill>
                <a:schemeClr val="bg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360372">
            <a:off x="123101" y="2734757"/>
            <a:ext cx="3673158" cy="38865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 bwMode="auto">
          <a:xfrm>
            <a:off x="3126877" y="3898883"/>
            <a:ext cx="2764687" cy="8090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45675" y="4102376"/>
            <a:ext cx="1807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>
                <a:solidFill>
                  <a:schemeClr val="bg2"/>
                </a:solidFill>
              </a:rPr>
              <a:t>NLP Classifier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4178833" y="3614472"/>
            <a:ext cx="0" cy="267007"/>
          </a:xfrm>
          <a:prstGeom prst="straightConnector1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6" name="Picture 7" descr="https://encrypted-tbn1.gstatic.com/images?q=tbn:ANd9GcS5gwkEa_kE9AXp8cRJ2-ARif0HHY3EiQaNm2VoTLtDDAyy-_ABR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234" y="5415845"/>
            <a:ext cx="695955" cy="69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580296" y="6106606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>
                <a:solidFill>
                  <a:schemeClr val="bg2"/>
                </a:solidFill>
              </a:rPr>
              <a:t>Dissatisfied</a:t>
            </a:r>
            <a:endParaRPr lang="es-ES" sz="400">
              <a:solidFill>
                <a:schemeClr val="bg2"/>
              </a:solidFill>
            </a:endParaRPr>
          </a:p>
        </p:txBody>
      </p:sp>
      <p:pic>
        <p:nvPicPr>
          <p:cNvPr id="38" name="Picture 7" descr="https://encrypted-tbn1.gstatic.com/images?q=tbn:ANd9GcS5gwkEa_kE9AXp8cRJ2-ARif0HHY3EiQaNm2VoTLtDDAyy-_ABR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05" y="5415845"/>
            <a:ext cx="695955" cy="69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28339" y="610374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>
                <a:solidFill>
                  <a:schemeClr val="bg2"/>
                </a:solidFill>
              </a:rPr>
              <a:t>…</a:t>
            </a:r>
            <a:endParaRPr lang="es-ES" sz="400">
              <a:solidFill>
                <a:schemeClr val="bg2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4389794" y="4828949"/>
            <a:ext cx="1435642" cy="550597"/>
          </a:xfrm>
          <a:prstGeom prst="straightConnector1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7729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Techniques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Rule-based sentiment analysis</a:t>
            </a:r>
          </a:p>
          <a:p>
            <a:endParaRPr lang="es-ES"/>
          </a:p>
          <a:p>
            <a:r>
              <a:rPr lang="es-ES" smtClean="0"/>
              <a:t>Machine learning based sentiment analysis</a:t>
            </a:r>
          </a:p>
          <a:p>
            <a:pPr lvl="1"/>
            <a:r>
              <a:rPr lang="es-ES" smtClean="0"/>
              <a:t>Using OpenNLP and IXA-PIPES and FREELING to chunk sentences, lemmatize</a:t>
            </a:r>
          </a:p>
          <a:p>
            <a:pPr lvl="1"/>
            <a:r>
              <a:rPr lang="es-ES" smtClean="0"/>
              <a:t>Using Sentiment dictionaries</a:t>
            </a:r>
          </a:p>
          <a:p>
            <a:pPr lvl="1"/>
            <a:r>
              <a:rPr lang="es-ES" smtClean="0"/>
              <a:t>Using Babelfy to disambiguate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Projects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pic>
        <p:nvPicPr>
          <p:cNvPr id="1026" name="Picture 2" descr="Havas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7294"/>
            <a:ext cx="2016224" cy="21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27784" y="1588992"/>
            <a:ext cx="3788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>
                <a:solidFill>
                  <a:schemeClr val="bg2"/>
                </a:solidFill>
              </a:rPr>
              <a:t>2012-2013 CENIT Social Media</a:t>
            </a:r>
            <a:endParaRPr lang="es-ES" sz="400">
              <a:solidFill>
                <a:schemeClr val="bg2"/>
              </a:solidFill>
            </a:endParaRPr>
          </a:p>
        </p:txBody>
      </p:sp>
      <p:pic>
        <p:nvPicPr>
          <p:cNvPr id="1028" name="Picture 4" descr="http://www.cenitsocialmedia.es/images/stories/social%20media%20-%20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30026"/>
            <a:ext cx="1349351" cy="6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27784" y="2403356"/>
            <a:ext cx="4160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>
                <a:solidFill>
                  <a:schemeClr val="bg2"/>
                </a:solidFill>
              </a:rPr>
              <a:t>2014 Agreement with Havas Media</a:t>
            </a:r>
            <a:endParaRPr lang="es-ES" sz="400">
              <a:solidFill>
                <a:schemeClr val="bg2"/>
              </a:solidFill>
            </a:endParaRPr>
          </a:p>
        </p:txBody>
      </p:sp>
      <p:pic>
        <p:nvPicPr>
          <p:cNvPr id="1030" name="Picture 6" descr="CDT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52361"/>
            <a:ext cx="828092" cy="1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ienlpsbigger.es/images/lpsbigger-logo-we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80365"/>
            <a:ext cx="2000250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627784" y="3113631"/>
            <a:ext cx="373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>
                <a:solidFill>
                  <a:schemeClr val="bg2"/>
                </a:solidFill>
              </a:rPr>
              <a:t>2015-2016 CIEN LPS-BIGGER</a:t>
            </a:r>
            <a:endParaRPr lang="es-ES" sz="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64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Project">
  <a:themeElements>
    <a:clrScheme name="Template_Projec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36265</TotalTime>
  <Words>78</Words>
  <Application>Microsoft Office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Arial</vt:lpstr>
      <vt:lpstr>LucidaSansUnicode</vt:lpstr>
      <vt:lpstr>Times New Roman</vt:lpstr>
      <vt:lpstr>Template_Project</vt:lpstr>
      <vt:lpstr>Opinion Mining</vt:lpstr>
      <vt:lpstr>Opinion mining in social networks</vt:lpstr>
      <vt:lpstr>Techniques</vt:lpstr>
      <vt:lpstr>Projects</vt:lpstr>
      <vt:lpstr>dbpedia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DynaLearn  Semantics applied to enhance qualitative reasoning</dc:title>
  <dc:creator>Jorge</dc:creator>
  <cp:lastModifiedBy>vrodriguez</cp:lastModifiedBy>
  <cp:revision>914</cp:revision>
  <dcterms:created xsi:type="dcterms:W3CDTF">2008-11-25T10:33:57Z</dcterms:created>
  <dcterms:modified xsi:type="dcterms:W3CDTF">2016-09-26T09:33:36Z</dcterms:modified>
</cp:coreProperties>
</file>