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620" r:id="rId2"/>
    <p:sldId id="599" r:id="rId3"/>
    <p:sldId id="707" r:id="rId4"/>
    <p:sldId id="710" r:id="rId5"/>
    <p:sldId id="708" r:id="rId6"/>
    <p:sldId id="722" r:id="rId7"/>
    <p:sldId id="712" r:id="rId8"/>
    <p:sldId id="720" r:id="rId9"/>
    <p:sldId id="723" r:id="rId10"/>
    <p:sldId id="736" r:id="rId11"/>
    <p:sldId id="726" r:id="rId12"/>
    <p:sldId id="731" r:id="rId13"/>
    <p:sldId id="729" r:id="rId14"/>
    <p:sldId id="730" r:id="rId15"/>
    <p:sldId id="672" r:id="rId16"/>
    <p:sldId id="732" r:id="rId17"/>
    <p:sldId id="684" r:id="rId18"/>
    <p:sldId id="691" r:id="rId19"/>
    <p:sldId id="692" r:id="rId20"/>
    <p:sldId id="738" r:id="rId21"/>
  </p:sldIdLst>
  <p:sldSz cx="9144000" cy="6858000" type="screen4x3"/>
  <p:notesSz cx="9874250" cy="679767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DCB"/>
    <a:srgbClr val="CCFFCC"/>
    <a:srgbClr val="2892AD"/>
    <a:srgbClr val="ABA5FD"/>
    <a:srgbClr val="FCA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89387" autoAdjust="0"/>
  </p:normalViewPr>
  <p:slideViewPr>
    <p:cSldViewPr>
      <p:cViewPr>
        <p:scale>
          <a:sx n="100" d="100"/>
          <a:sy n="100" d="100"/>
        </p:scale>
        <p:origin x="-186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52DCF6-9701-40DF-87BD-CD7E55540534}" type="datetimeFigureOut">
              <a:rPr lang="es-ES"/>
              <a:pPr>
                <a:defRPr/>
              </a:pPr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5B204B-0101-45B8-A900-7832BC9F4C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67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DF67CB-D4C9-44F9-AA0A-346865B73D02}" type="datetimeFigureOut">
              <a:rPr lang="es-ES"/>
              <a:pPr>
                <a:defRPr/>
              </a:pPr>
              <a:t>23/09/2016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C117F7-C0CB-4C77-870C-2BC3D6C966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664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10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kern="0" dirty="0" smtClean="0"/>
              <a:t>Se anota la frase para no extraer las enfermedades identificadas.</a:t>
            </a:r>
          </a:p>
          <a:p>
            <a:r>
              <a:rPr lang="es-ES_tradnl" kern="0" dirty="0" smtClean="0"/>
              <a:t>Ej. Pacientes con, tratamiento de, ensayos clínicos de, etc.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altLang="es-ES_tradnl" dirty="0" smtClean="0"/>
              <a:t>REVISAR ESTA</a:t>
            </a:r>
          </a:p>
          <a:p>
            <a:endParaRPr lang="es-ES_tradnl" alt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11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>
                <a:solidFill>
                  <a:schemeClr val="tx1"/>
                </a:solidFill>
              </a:rPr>
              <a:t>the </a:t>
            </a:r>
            <a:r>
              <a:rPr lang="en-GB" sz="1200" b="1" dirty="0" smtClean="0">
                <a:solidFill>
                  <a:schemeClr val="tx1"/>
                </a:solidFill>
              </a:rPr>
              <a:t>grammatical number </a:t>
            </a:r>
            <a:r>
              <a:rPr lang="en-GB" sz="1200" dirty="0" smtClean="0">
                <a:solidFill>
                  <a:schemeClr val="tx1"/>
                </a:solidFill>
              </a:rPr>
              <a:t>and </a:t>
            </a:r>
          </a:p>
          <a:p>
            <a:r>
              <a:rPr lang="en-GB" sz="1200" dirty="0" err="1" smtClean="0">
                <a:solidFill>
                  <a:schemeClr val="tx1"/>
                </a:solidFill>
              </a:rPr>
              <a:t>Poner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ejemplo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24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Poner ejemplo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82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16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indent="0" eaLnBrk="1" hangingPunct="1">
              <a:buNone/>
              <a:defRPr/>
            </a:pPr>
            <a:r>
              <a:rPr lang="es-ES" sz="1800" kern="0" dirty="0" smtClean="0">
                <a:solidFill>
                  <a:schemeClr val="tx1"/>
                </a:solidFill>
              </a:rPr>
              <a:t>True : 84.43%</a:t>
            </a:r>
          </a:p>
          <a:p>
            <a:pPr marL="0" lvl="1" indent="0" eaLnBrk="1" hangingPunct="1">
              <a:buNone/>
              <a:defRPr/>
            </a:pPr>
            <a:r>
              <a:rPr lang="es-ES" sz="1800" kern="0" dirty="0" err="1" smtClean="0">
                <a:solidFill>
                  <a:schemeClr val="tx1"/>
                </a:solidFill>
              </a:rPr>
              <a:t>Bad</a:t>
            </a:r>
            <a:r>
              <a:rPr lang="es-ES" sz="1800" kern="0" dirty="0" smtClean="0">
                <a:solidFill>
                  <a:schemeClr val="tx1"/>
                </a:solidFill>
              </a:rPr>
              <a:t> : 5.47%</a:t>
            </a:r>
          </a:p>
          <a:p>
            <a:pPr marL="0" lvl="1" indent="0" eaLnBrk="1" hangingPunct="1">
              <a:buNone/>
              <a:defRPr/>
            </a:pPr>
            <a:r>
              <a:rPr lang="es-ES" sz="1800" kern="0" dirty="0" err="1" smtClean="0">
                <a:solidFill>
                  <a:schemeClr val="tx1"/>
                </a:solidFill>
              </a:rPr>
              <a:t>Unk</a:t>
            </a:r>
            <a:r>
              <a:rPr lang="es-ES" sz="1800" kern="0" dirty="0" smtClean="0">
                <a:solidFill>
                  <a:schemeClr val="tx1"/>
                </a:solidFill>
              </a:rPr>
              <a:t> : </a:t>
            </a:r>
            <a:r>
              <a:rPr lang="es-ES" sz="2400" kern="0" dirty="0" smtClean="0">
                <a:solidFill>
                  <a:schemeClr val="tx1"/>
                </a:solidFill>
                <a:ea typeface="+mn-ea"/>
                <a:cs typeface="+mn-cs"/>
              </a:rPr>
              <a:t>	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9C58BEDF-3FBE-384C-8B75-61C9035CA9D5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3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smtClean="0"/>
          </a:p>
        </p:txBody>
      </p:sp>
    </p:spTree>
    <p:extLst>
      <p:ext uri="{BB962C8B-B14F-4D97-AF65-F5344CB8AC3E}">
        <p14:creationId xmlns:p14="http://schemas.microsoft.com/office/powerpoint/2010/main" val="205484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4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5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6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7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9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50000"/>
              </a:spcBef>
              <a:spcAft>
                <a:spcPts val="0"/>
              </a:spcAft>
              <a:defRPr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87CC-6C14-460E-A0A1-641BAB419C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5A92E-8F47-4686-B9E4-352F092887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DECA-E3EF-4BFB-8418-B2BC43B8E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3FDBE-6F23-4B9D-8713-04F17C9D66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EEF3F-7C44-4214-9EB6-EA24294403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6D92-6E2A-4951-8000-30E27AE785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8469C-92F3-46FC-A706-33EAB5AAB6C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8505E-EFCD-4ACA-8B6A-7834CF20F0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FB913-C9B0-47A7-917C-61216CF6008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4A9CB-76FA-42B9-8B61-68A59B43C1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EB180-7C02-448A-841B-3920DC1FC5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9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9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240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636E27-13D2-41A6-A1DA-A67E5AA7AF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ctrTitle"/>
          </p:nvPr>
        </p:nvSpPr>
        <p:spPr>
          <a:xfrm>
            <a:off x="2843808" y="1825352"/>
            <a:ext cx="6071592" cy="2971800"/>
          </a:xfrm>
        </p:spPr>
        <p:txBody>
          <a:bodyPr/>
          <a:lstStyle/>
          <a:p>
            <a:r>
              <a:rPr lang="en-US" dirty="0" smtClean="0"/>
              <a:t>AEMPS-OEG.</a:t>
            </a:r>
            <a:br>
              <a:rPr lang="en-US" dirty="0" smtClean="0"/>
            </a:br>
            <a:r>
              <a:rPr lang="en-US" dirty="0" smtClean="0"/>
              <a:t>Adverse reaction identification in drug fact sheets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3075" name="5 Subtítulo"/>
          <p:cNvSpPr>
            <a:spLocks noGrp="1"/>
          </p:cNvSpPr>
          <p:nvPr>
            <p:ph type="subTitle" idx="1"/>
          </p:nvPr>
        </p:nvSpPr>
        <p:spPr>
          <a:xfrm>
            <a:off x="2987824" y="3959299"/>
            <a:ext cx="5783560" cy="2926085"/>
          </a:xfrm>
        </p:spPr>
        <p:txBody>
          <a:bodyPr/>
          <a:lstStyle/>
          <a:p>
            <a:pPr eaLnBrk="1" hangingPunct="1"/>
            <a:r>
              <a:rPr lang="es-ES_tradnl" sz="1400" b="1" dirty="0" smtClean="0">
                <a:latin typeface="Microsoft Sans Serif" pitchFamily="34" charset="0"/>
                <a:cs typeface="Microsoft Sans Serif" pitchFamily="34" charset="0"/>
              </a:rPr>
              <a:t>Asunción Gómez Pérez, Raúl García Castro,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Guadalupe </a:t>
            </a:r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Aguado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de </a:t>
            </a:r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Cea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, Pablo </a:t>
            </a:r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Calleja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Ibáñez</a:t>
            </a:r>
          </a:p>
          <a:p>
            <a:pPr eaLnBrk="1" hangingPunct="1"/>
            <a:endParaRPr lang="en-US" sz="1400" b="1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r>
              <a:rPr lang="es-ES" sz="1100" dirty="0" smtClean="0">
                <a:latin typeface="+mj-lt"/>
                <a:cs typeface="Microsoft Sans Serif" pitchFamily="34" charset="0"/>
              </a:rPr>
              <a:t>asun@fi.upm.es</a:t>
            </a:r>
          </a:p>
          <a:p>
            <a:pPr eaLnBrk="1" hangingPunct="1"/>
            <a:r>
              <a:rPr lang="es-ES" sz="1100" dirty="0" smtClean="0">
                <a:latin typeface="+mj-lt"/>
                <a:cs typeface="Microsoft Sans Serif" pitchFamily="34" charset="0"/>
              </a:rPr>
              <a:t>rgarcia@fi.upm.es </a:t>
            </a:r>
          </a:p>
          <a:p>
            <a:pPr eaLnBrk="1" hangingPunct="1"/>
            <a:r>
              <a:rPr lang="es-ES" sz="1100" dirty="0" smtClean="0">
                <a:latin typeface="+mj-lt"/>
                <a:cs typeface="Microsoft Sans Serif" pitchFamily="34" charset="0"/>
              </a:rPr>
              <a:t>lupe@fi.upm.es </a:t>
            </a:r>
          </a:p>
          <a:p>
            <a:pPr eaLnBrk="1" hangingPunct="1"/>
            <a:r>
              <a:rPr lang="en-GB" sz="1100" dirty="0" smtClean="0"/>
              <a:t>pcalleja@fi.upm.es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Facultad de Informática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Universidad Politécnica de Madrid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Campus de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Montegancedo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s/n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28660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Boadilla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del Monte, Madrid,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Spain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endParaRPr lang="en-US" sz="11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6320353"/>
            <a:ext cx="284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Date: 19. September 2015</a:t>
            </a:r>
            <a:endParaRPr lang="en-US" sz="1200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01" y="943014"/>
            <a:ext cx="2197275" cy="68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376" y="988709"/>
            <a:ext cx="2371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err="1" smtClean="0">
                <a:solidFill>
                  <a:srgbClr val="FFFFFF"/>
                </a:solidFill>
              </a:rPr>
              <a:t>Phase</a:t>
            </a:r>
            <a:r>
              <a:rPr lang="es-ES" altLang="es-ES_tradnl" sz="2400" b="1" dirty="0" smtClean="0">
                <a:solidFill>
                  <a:srgbClr val="FFFFFF"/>
                </a:solidFill>
              </a:rPr>
              <a:t> 1.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Entity</a:t>
            </a:r>
            <a:r>
              <a:rPr lang="es-ES" altLang="es-ES_tradnl" sz="2400" b="1" dirty="0" smtClean="0">
                <a:solidFill>
                  <a:srgbClr val="FFFFFF"/>
                </a:solidFill>
              </a:rPr>
              <a:t>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recognition</a:t>
            </a:r>
            <a:endParaRPr lang="es-ES" altLang="es-ES_tradnl" sz="2400" b="1" dirty="0" smtClean="0">
              <a:solidFill>
                <a:srgbClr val="FFFFFF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52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57" name="1 Marcador de contenido"/>
          <p:cNvSpPr txBox="1">
            <a:spLocks/>
          </p:cNvSpPr>
          <p:nvPr/>
        </p:nvSpPr>
        <p:spPr>
          <a:xfrm>
            <a:off x="395536" y="3176972"/>
            <a:ext cx="5256584" cy="9721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Patterns that identify a therapeutic indication </a:t>
            </a:r>
            <a:r>
              <a:rPr lang="en-US" kern="0" dirty="0" err="1" smtClean="0"/>
              <a:t>diasease</a:t>
            </a:r>
            <a:endParaRPr lang="es-ES_tradnl" kern="0" dirty="0" smtClean="0"/>
          </a:p>
        </p:txBody>
      </p:sp>
      <p:sp>
        <p:nvSpPr>
          <p:cNvPr id="62" name="1 Marcador de contenido"/>
          <p:cNvSpPr txBox="1">
            <a:spLocks/>
          </p:cNvSpPr>
          <p:nvPr/>
        </p:nvSpPr>
        <p:spPr bwMode="auto">
          <a:xfrm>
            <a:off x="323528" y="2575280"/>
            <a:ext cx="4280708" cy="60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s-ES_tradnl" b="1" kern="0" dirty="0" err="1" smtClean="0"/>
              <a:t>Antipatterns</a:t>
            </a:r>
            <a:endParaRPr lang="es-ES" b="1" kern="0" dirty="0"/>
          </a:p>
        </p:txBody>
      </p:sp>
      <p:sp>
        <p:nvSpPr>
          <p:cNvPr id="63" name="1 Marcador de contenido"/>
          <p:cNvSpPr txBox="1">
            <a:spLocks/>
          </p:cNvSpPr>
          <p:nvPr/>
        </p:nvSpPr>
        <p:spPr bwMode="auto">
          <a:xfrm>
            <a:off x="323528" y="1308204"/>
            <a:ext cx="4896544" cy="147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_tradnl" kern="0" dirty="0" smtClean="0"/>
              <a:t>To </a:t>
            </a:r>
            <a:r>
              <a:rPr lang="es-ES_tradnl" kern="0" dirty="0" err="1" smtClean="0"/>
              <a:t>identify</a:t>
            </a:r>
            <a:r>
              <a:rPr lang="es-ES_tradnl" kern="0" dirty="0" smtClean="0"/>
              <a:t> adverse </a:t>
            </a:r>
            <a:r>
              <a:rPr lang="es-ES_tradnl" kern="0" dirty="0" err="1" smtClean="0"/>
              <a:t>reactions</a:t>
            </a:r>
            <a:endParaRPr lang="es-ES_tradnl" kern="0" dirty="0" smtClean="0"/>
          </a:p>
          <a:p>
            <a:r>
              <a:rPr lang="es-ES_tradnl" kern="0" dirty="0" err="1" smtClean="0"/>
              <a:t>Affixes</a:t>
            </a:r>
            <a:r>
              <a:rPr lang="es-ES_tradnl" kern="0" dirty="0" smtClean="0"/>
              <a:t> are </a:t>
            </a:r>
            <a:r>
              <a:rPr lang="es-ES_tradnl" kern="0" dirty="0" err="1" smtClean="0"/>
              <a:t>used</a:t>
            </a:r>
            <a:r>
              <a:rPr lang="es-ES_tradnl" kern="0" dirty="0" smtClean="0"/>
              <a:t> to </a:t>
            </a:r>
            <a:r>
              <a:rPr lang="es-ES_tradnl" kern="0" dirty="0" err="1" smtClean="0"/>
              <a:t>detect</a:t>
            </a:r>
            <a:r>
              <a:rPr lang="es-ES_tradnl" kern="0" dirty="0" smtClean="0"/>
              <a:t> </a:t>
            </a:r>
            <a:r>
              <a:rPr lang="es-ES_tradnl" kern="0" dirty="0" err="1" smtClean="0"/>
              <a:t>diseases</a:t>
            </a:r>
            <a:r>
              <a:rPr lang="es-ES_tradnl" kern="0" dirty="0" smtClean="0"/>
              <a:t> (</a:t>
            </a:r>
            <a:r>
              <a:rPr lang="es-ES_tradnl" kern="0" dirty="0" err="1" smtClean="0"/>
              <a:t>Hiper</a:t>
            </a:r>
            <a:r>
              <a:rPr lang="es-ES_tradnl" kern="0" dirty="0" smtClean="0"/>
              <a:t>_, _</a:t>
            </a:r>
            <a:r>
              <a:rPr lang="es-ES_tradnl" kern="0" dirty="0" err="1" smtClean="0"/>
              <a:t>Itis</a:t>
            </a:r>
            <a:r>
              <a:rPr lang="es-ES_tradnl" kern="0" dirty="0" smtClean="0"/>
              <a:t>)</a:t>
            </a:r>
          </a:p>
        </p:txBody>
      </p:sp>
      <p:sp>
        <p:nvSpPr>
          <p:cNvPr id="64" name="1 Marcador de contenido"/>
          <p:cNvSpPr txBox="1">
            <a:spLocks/>
          </p:cNvSpPr>
          <p:nvPr/>
        </p:nvSpPr>
        <p:spPr bwMode="auto">
          <a:xfrm>
            <a:off x="251520" y="764704"/>
            <a:ext cx="5244964" cy="60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s-ES_tradnl" b="1" kern="0" dirty="0" err="1" smtClean="0"/>
              <a:t>Patterns</a:t>
            </a:r>
            <a:endParaRPr lang="es-ES" b="1" kern="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28147"/>
              </p:ext>
            </p:extLst>
          </p:nvPr>
        </p:nvGraphicFramePr>
        <p:xfrm>
          <a:off x="5881957" y="930548"/>
          <a:ext cx="2736304" cy="223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38365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Patterns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example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kern="0" dirty="0" smtClean="0"/>
                        <a:t>Aumento de +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kern="0" dirty="0" smtClean="0"/>
                        <a:t>Incremento de +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kern="0" dirty="0" smtClean="0"/>
                        <a:t>Disminución +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Trastornos +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….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Rectángulo redondeado"/>
          <p:cNvSpPr/>
          <p:nvPr/>
        </p:nvSpPr>
        <p:spPr bwMode="auto">
          <a:xfrm>
            <a:off x="1619672" y="4165342"/>
            <a:ext cx="6840760" cy="2360002"/>
          </a:xfrm>
          <a:prstGeom prst="roundRect">
            <a:avLst>
              <a:gd name="adj" fmla="val 40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691680" y="4617588"/>
            <a:ext cx="1172887" cy="16828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Tokeniser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915816" y="4626451"/>
            <a:ext cx="1152128" cy="16828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Sentence</a:t>
            </a:r>
            <a:r>
              <a:rPr lang="es-ES_tradnl" dirty="0" smtClean="0"/>
              <a:t> </a:t>
            </a:r>
            <a:r>
              <a:rPr lang="es-ES_tradnl" dirty="0" err="1" smtClean="0"/>
              <a:t>Splitter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436096" y="4626452"/>
            <a:ext cx="1368152" cy="16740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Gazetteer</a:t>
            </a:r>
            <a:endParaRPr lang="es-ES_tradnl" dirty="0" smtClean="0"/>
          </a:p>
          <a:p>
            <a:pPr algn="ctr"/>
            <a:r>
              <a:rPr lang="es-ES_tradnl" dirty="0" smtClean="0"/>
              <a:t>(</a:t>
            </a:r>
            <a:r>
              <a:rPr lang="es-ES_tradnl" dirty="0" err="1" smtClean="0"/>
              <a:t>MedDRA</a:t>
            </a:r>
            <a:r>
              <a:rPr lang="es-ES_tradnl" dirty="0" smtClean="0"/>
              <a:t>)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6876256" y="4617588"/>
            <a:ext cx="1440160" cy="170457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JAPE</a:t>
            </a:r>
          </a:p>
          <a:p>
            <a:pPr algn="ctr"/>
            <a:r>
              <a:rPr lang="es-ES_tradnl" dirty="0" smtClean="0"/>
              <a:t>Rules:</a:t>
            </a:r>
          </a:p>
          <a:p>
            <a:pPr algn="ctr"/>
            <a:r>
              <a:rPr lang="es-ES_tradnl" dirty="0" err="1" smtClean="0"/>
              <a:t>Patterns</a:t>
            </a:r>
            <a:endParaRPr lang="es-ES_tradnl" dirty="0" smtClean="0"/>
          </a:p>
          <a:p>
            <a:pPr algn="ctr"/>
            <a:r>
              <a:rPr lang="es-ES_tradnl" dirty="0" err="1" smtClean="0"/>
              <a:t>Antipatterns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763688" y="4210870"/>
            <a:ext cx="516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smtClean="0"/>
              <a:t>Gate architecture</a:t>
            </a:r>
          </a:p>
        </p:txBody>
      </p:sp>
      <p:sp>
        <p:nvSpPr>
          <p:cNvPr id="16" name="15 Flecha derecha"/>
          <p:cNvSpPr/>
          <p:nvPr/>
        </p:nvSpPr>
        <p:spPr bwMode="auto">
          <a:xfrm>
            <a:off x="1115616" y="4725144"/>
            <a:ext cx="432048" cy="1368152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17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066" y="4797152"/>
            <a:ext cx="688750" cy="918333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 flipH="1">
            <a:off x="35496" y="5877272"/>
            <a:ext cx="11385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Information segment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139952" y="4626451"/>
            <a:ext cx="1201341" cy="16816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POS </a:t>
            </a:r>
            <a:r>
              <a:rPr lang="es-ES_tradnl" dirty="0" err="1" smtClean="0"/>
              <a:t>Tagger</a:t>
            </a:r>
            <a:endParaRPr lang="es-ES" dirty="0"/>
          </a:p>
        </p:txBody>
      </p:sp>
      <p:pic>
        <p:nvPicPr>
          <p:cNvPr id="20" name="Picture 2" descr="https://gate.ac.uk/plugins/gau-0.1/images/logo-ga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29" y="4210870"/>
            <a:ext cx="206342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947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err="1" smtClean="0">
                <a:solidFill>
                  <a:srgbClr val="FFFFFF"/>
                </a:solidFill>
              </a:rPr>
              <a:t>Phase</a:t>
            </a:r>
            <a:r>
              <a:rPr lang="es-ES" altLang="es-ES_tradnl" sz="2400" b="1" dirty="0" smtClean="0">
                <a:solidFill>
                  <a:srgbClr val="FFFFFF"/>
                </a:solidFill>
              </a:rPr>
              <a:t> 2.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Mapping</a:t>
            </a:r>
            <a:r>
              <a:rPr lang="es-ES" altLang="es-ES_tradnl" sz="2400" b="1" dirty="0" smtClean="0">
                <a:solidFill>
                  <a:srgbClr val="FFFFFF"/>
                </a:solidFill>
              </a:rPr>
              <a:t> to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MedDRA</a:t>
            </a:r>
            <a:endParaRPr lang="es-ES" altLang="es-ES_tradnl" sz="2400" b="1" dirty="0" smtClean="0">
              <a:solidFill>
                <a:srgbClr val="FFFFFF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17" name="41 Flecha derecha"/>
          <p:cNvSpPr/>
          <p:nvPr/>
        </p:nvSpPr>
        <p:spPr bwMode="auto">
          <a:xfrm rot="5400000">
            <a:off x="611560" y="1556792"/>
            <a:ext cx="288032" cy="288032"/>
          </a:xfrm>
          <a:prstGeom prst="rightArrow">
            <a:avLst>
              <a:gd name="adj1" fmla="val 50001"/>
              <a:gd name="adj2" fmla="val 50000"/>
            </a:avLst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7 Rectángulo redondeado"/>
          <p:cNvSpPr/>
          <p:nvPr/>
        </p:nvSpPr>
        <p:spPr bwMode="auto">
          <a:xfrm>
            <a:off x="179512" y="1946647"/>
            <a:ext cx="2267957" cy="662591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solidFill>
                  <a:sysClr val="windowText" lastClr="000000"/>
                </a:solidFill>
                <a:prstDash val="lgDashDot"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20 CuadroTexto"/>
          <p:cNvSpPr txBox="1"/>
          <p:nvPr/>
        </p:nvSpPr>
        <p:spPr>
          <a:xfrm>
            <a:off x="3150518" y="1743199"/>
            <a:ext cx="1182359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MedDRA</a:t>
            </a:r>
            <a:endParaRPr kumimoji="0" lang="es-ES_tradnl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0" dirty="0" err="1" smtClean="0">
                <a:solidFill>
                  <a:sysClr val="windowText" lastClr="000000"/>
                </a:solidFill>
                <a:latin typeface="Arial"/>
              </a:rPr>
              <a:t>dictionary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" name="24 CuadroTexto"/>
          <p:cNvSpPr txBox="1"/>
          <p:nvPr/>
        </p:nvSpPr>
        <p:spPr>
          <a:xfrm>
            <a:off x="1187624" y="993362"/>
            <a:ext cx="1656184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in corpus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35 CuadroTexto"/>
          <p:cNvSpPr txBox="1"/>
          <p:nvPr/>
        </p:nvSpPr>
        <p:spPr>
          <a:xfrm>
            <a:off x="275590" y="1988840"/>
            <a:ext cx="19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Mapping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MedDRA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43 Flecha derecha"/>
          <p:cNvSpPr/>
          <p:nvPr/>
        </p:nvSpPr>
        <p:spPr bwMode="auto">
          <a:xfrm rot="5400000">
            <a:off x="624336" y="2721695"/>
            <a:ext cx="262481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" name="49 Flecha derecha"/>
          <p:cNvSpPr/>
          <p:nvPr/>
        </p:nvSpPr>
        <p:spPr bwMode="auto">
          <a:xfrm rot="10800000">
            <a:off x="2521395" y="2404808"/>
            <a:ext cx="538437" cy="30411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35" name="Picture 3" descr="C:\Users\pcalleja\Desktop\Fil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077" y="590873"/>
            <a:ext cx="1206183" cy="1109935"/>
          </a:xfrm>
          <a:prstGeom prst="rect">
            <a:avLst/>
          </a:prstGeom>
          <a:noFill/>
        </p:spPr>
      </p:pic>
      <p:sp>
        <p:nvSpPr>
          <p:cNvPr id="36" name="21 CuadroTexto"/>
          <p:cNvSpPr txBox="1"/>
          <p:nvPr/>
        </p:nvSpPr>
        <p:spPr>
          <a:xfrm>
            <a:off x="3131840" y="2512060"/>
            <a:ext cx="1181590" cy="2769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Synonyms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7" name="49 Flecha derecha"/>
          <p:cNvSpPr/>
          <p:nvPr/>
        </p:nvSpPr>
        <p:spPr bwMode="auto">
          <a:xfrm rot="10800000">
            <a:off x="2555777" y="1710679"/>
            <a:ext cx="477763" cy="35016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2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60" name="24 CuadroTexto"/>
          <p:cNvSpPr txBox="1"/>
          <p:nvPr/>
        </p:nvSpPr>
        <p:spPr>
          <a:xfrm>
            <a:off x="1043608" y="3068960"/>
            <a:ext cx="2088232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ysClr val="windowText" lastClr="000000"/>
                </a:solidFill>
                <a:latin typeface="Arial"/>
              </a:rPr>
              <a:t>with their </a:t>
            </a:r>
            <a:r>
              <a:rPr lang="en-US" sz="1200" b="1" kern="0" noProof="0" dirty="0" err="1" smtClean="0">
                <a:solidFill>
                  <a:sysClr val="windowText" lastClr="000000"/>
                </a:solidFill>
                <a:latin typeface="Arial"/>
              </a:rPr>
              <a:t>MedDRA</a:t>
            </a:r>
            <a:r>
              <a:rPr lang="en-US" sz="1200" b="1" kern="0" noProof="0" dirty="0" smtClean="0">
                <a:solidFill>
                  <a:sysClr val="windowText" lastClr="000000"/>
                </a:solidFill>
                <a:latin typeface="Arial"/>
              </a:rPr>
              <a:t> concept in corpus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1" name="Picture 3" descr="C:\Users\pcalleja\Desktop\Fil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841903"/>
            <a:ext cx="1206183" cy="1163161"/>
          </a:xfrm>
          <a:prstGeom prst="rect">
            <a:avLst/>
          </a:prstGeom>
          <a:noFill/>
        </p:spPr>
      </p:pic>
      <p:pic>
        <p:nvPicPr>
          <p:cNvPr id="34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2" y="3772293"/>
            <a:ext cx="601576" cy="23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78" y="1225382"/>
            <a:ext cx="1080120" cy="41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1 Marcador de contenido"/>
          <p:cNvSpPr txBox="1">
            <a:spLocks/>
          </p:cNvSpPr>
          <p:nvPr/>
        </p:nvSpPr>
        <p:spPr bwMode="auto">
          <a:xfrm>
            <a:off x="4856434" y="993362"/>
            <a:ext cx="3903018" cy="236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Phase 2 has two process:</a:t>
            </a:r>
          </a:p>
          <a:p>
            <a:pPr marL="0" indent="0">
              <a:buNone/>
            </a:pPr>
            <a:endParaRPr lang="en-US" kern="0" dirty="0" smtClean="0"/>
          </a:p>
          <a:p>
            <a:r>
              <a:rPr lang="en-US" b="1" kern="0" dirty="0" smtClean="0"/>
              <a:t>Term expansion </a:t>
            </a:r>
            <a:r>
              <a:rPr lang="en-US" kern="0" dirty="0" smtClean="0"/>
              <a:t>with synonyms.</a:t>
            </a:r>
          </a:p>
          <a:p>
            <a:endParaRPr lang="en-US" kern="0" dirty="0" smtClean="0"/>
          </a:p>
          <a:p>
            <a:r>
              <a:rPr lang="en-US" b="1" kern="0" dirty="0" smtClean="0"/>
              <a:t>Mapping algorithm</a:t>
            </a:r>
            <a:r>
              <a:rPr lang="en-US" kern="0" dirty="0" smtClean="0"/>
              <a:t> with </a:t>
            </a:r>
            <a:r>
              <a:rPr lang="en-US" kern="0" dirty="0" err="1" smtClean="0"/>
              <a:t>MedDRA</a:t>
            </a:r>
            <a:endParaRPr lang="en-US" kern="0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00810"/>
              </p:ext>
            </p:extLst>
          </p:nvPr>
        </p:nvGraphicFramePr>
        <p:xfrm>
          <a:off x="683568" y="4509119"/>
          <a:ext cx="7992888" cy="180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14"/>
                <a:gridCol w="1474338"/>
                <a:gridCol w="1584176"/>
                <a:gridCol w="1584176"/>
                <a:gridCol w="1656184"/>
              </a:tblGrid>
              <a:tr h="376786">
                <a:tc gridSpan="5">
                  <a:txBody>
                    <a:bodyPr/>
                    <a:lstStyle/>
                    <a:p>
                      <a:r>
                        <a:rPr lang="es-ES" dirty="0" err="1" smtClean="0"/>
                        <a:t>Synonyms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59376">
                <a:tc>
                  <a:txBody>
                    <a:bodyPr/>
                    <a:lstStyle/>
                    <a:p>
                      <a:r>
                        <a:rPr lang="es-ES" dirty="0" smtClean="0"/>
                        <a:t>aumentado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incremento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elevado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alto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incrementado</a:t>
                      </a:r>
                      <a:endParaRPr lang="es-ES" dirty="0"/>
                    </a:p>
                  </a:txBody>
                  <a:tcPr/>
                </a:tc>
              </a:tr>
              <a:tr h="382020">
                <a:tc>
                  <a:txBody>
                    <a:bodyPr/>
                    <a:lstStyle/>
                    <a:p>
                      <a:r>
                        <a:rPr lang="es-ES" dirty="0" smtClean="0"/>
                        <a:t>disminuida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descenso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disminución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bajo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pérdida</a:t>
                      </a:r>
                      <a:endParaRPr lang="es-ES" dirty="0"/>
                    </a:p>
                  </a:txBody>
                  <a:tcPr/>
                </a:tc>
              </a:tr>
              <a:tr h="382020">
                <a:tc>
                  <a:txBody>
                    <a:bodyPr/>
                    <a:lstStyle/>
                    <a:p>
                      <a:r>
                        <a:rPr lang="es-ES" dirty="0" smtClean="0"/>
                        <a:t>cambio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fluctuación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alteración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anormalidad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anormal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779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>
              <a:defRPr/>
            </a:pPr>
            <a:r>
              <a:rPr lang="es-ES" altLang="es-ES_tradnl" dirty="0" err="1">
                <a:solidFill>
                  <a:srgbClr val="FFFFFF"/>
                </a:solidFill>
              </a:rPr>
              <a:t>Phase</a:t>
            </a:r>
            <a:r>
              <a:rPr lang="es-ES" altLang="es-ES_tradnl" dirty="0">
                <a:solidFill>
                  <a:srgbClr val="FFFFFF"/>
                </a:solidFill>
              </a:rPr>
              <a:t> 2. </a:t>
            </a:r>
            <a:r>
              <a:rPr lang="es-ES" altLang="es-ES_tradnl" dirty="0" err="1">
                <a:solidFill>
                  <a:srgbClr val="FFFFFF"/>
                </a:solidFill>
              </a:rPr>
              <a:t>Mapping</a:t>
            </a:r>
            <a:r>
              <a:rPr lang="es-ES" altLang="es-ES_tradnl" dirty="0">
                <a:solidFill>
                  <a:srgbClr val="FFFFFF"/>
                </a:solidFill>
              </a:rPr>
              <a:t> to </a:t>
            </a:r>
            <a:r>
              <a:rPr lang="es-ES" altLang="es-ES_tradnl" dirty="0" err="1">
                <a:solidFill>
                  <a:srgbClr val="FFFFFF"/>
                </a:solidFill>
              </a:rPr>
              <a:t>MedDRA</a:t>
            </a:r>
            <a:endParaRPr lang="es-ES" altLang="es-ES_tradnl" dirty="0">
              <a:solidFill>
                <a:srgbClr val="FFFFFF"/>
              </a:solidFill>
            </a:endParaRPr>
          </a:p>
        </p:txBody>
      </p:sp>
      <p:sp>
        <p:nvSpPr>
          <p:cNvPr id="29" name="4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1656184"/>
          </a:xfrm>
        </p:spPr>
        <p:txBody>
          <a:bodyPr>
            <a:normAutofit/>
          </a:bodyPr>
          <a:lstStyle/>
          <a:p>
            <a:pPr algn="just"/>
            <a:r>
              <a:rPr lang="en-GB" sz="2000" b="1" dirty="0" smtClean="0">
                <a:solidFill>
                  <a:schemeClr val="tx1"/>
                </a:solidFill>
              </a:rPr>
              <a:t>Classification of words</a:t>
            </a:r>
          </a:p>
          <a:p>
            <a:pPr algn="just"/>
            <a:r>
              <a:rPr lang="en-GB" sz="2000" b="1" dirty="0" smtClean="0">
                <a:solidFill>
                  <a:schemeClr val="tx1"/>
                </a:solidFill>
              </a:rPr>
              <a:t>All the possible combinations </a:t>
            </a:r>
            <a:r>
              <a:rPr lang="en-GB" sz="2000" dirty="0" smtClean="0">
                <a:solidFill>
                  <a:schemeClr val="tx1"/>
                </a:solidFill>
              </a:rPr>
              <a:t>in which the adverse reaction can appear are generated</a:t>
            </a:r>
          </a:p>
          <a:p>
            <a:pPr algn="just"/>
            <a:r>
              <a:rPr lang="en-GB" sz="2000" dirty="0" smtClean="0">
                <a:solidFill>
                  <a:schemeClr val="tx1"/>
                </a:solidFill>
              </a:rPr>
              <a:t>The combinations are based on </a:t>
            </a:r>
            <a:r>
              <a:rPr lang="en-GB" sz="2000" b="1" dirty="0" smtClean="0">
                <a:solidFill>
                  <a:schemeClr val="tx1"/>
                </a:solidFill>
              </a:rPr>
              <a:t>synonyms </a:t>
            </a:r>
            <a:r>
              <a:rPr lang="en-GB" sz="2000" dirty="0" smtClean="0">
                <a:solidFill>
                  <a:schemeClr val="tx1"/>
                </a:solidFill>
              </a:rPr>
              <a:t>of words</a:t>
            </a:r>
          </a:p>
        </p:txBody>
      </p:sp>
      <p:sp>
        <p:nvSpPr>
          <p:cNvPr id="33" name="32 Flecha derecha"/>
          <p:cNvSpPr/>
          <p:nvPr/>
        </p:nvSpPr>
        <p:spPr bwMode="auto">
          <a:xfrm rot="5400000">
            <a:off x="1326704" y="4512800"/>
            <a:ext cx="936104" cy="350168"/>
          </a:xfrm>
          <a:prstGeom prst="right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388381" y="3933056"/>
            <a:ext cx="132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i="1" dirty="0" smtClean="0">
                <a:solidFill>
                  <a:srgbClr val="00B0F0"/>
                </a:solidFill>
              </a:rPr>
              <a:t>Use of </a:t>
            </a:r>
            <a:r>
              <a:rPr lang="es-ES_tradnl" sz="1400" i="1" dirty="0" err="1" smtClean="0">
                <a:solidFill>
                  <a:srgbClr val="00B0F0"/>
                </a:solidFill>
              </a:rPr>
              <a:t>synonyms</a:t>
            </a:r>
            <a:endParaRPr lang="es-ES_tradnl" sz="1400" i="1" dirty="0" smtClean="0">
              <a:solidFill>
                <a:srgbClr val="00B0F0"/>
              </a:solidFill>
            </a:endParaRPr>
          </a:p>
        </p:txBody>
      </p:sp>
      <p:sp>
        <p:nvSpPr>
          <p:cNvPr id="57" name="56 Flecha derecha"/>
          <p:cNvSpPr/>
          <p:nvPr/>
        </p:nvSpPr>
        <p:spPr bwMode="auto">
          <a:xfrm>
            <a:off x="4017422" y="3565242"/>
            <a:ext cx="482570" cy="350168"/>
          </a:xfrm>
          <a:prstGeom prst="right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107504" y="3594502"/>
            <a:ext cx="144016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incrementos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619672" y="3594502"/>
            <a:ext cx="115212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colesterol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535996" y="3553852"/>
            <a:ext cx="126013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colesterol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7255563" y="3553852"/>
            <a:ext cx="113286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sangre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796136" y="3553852"/>
            <a:ext cx="1440160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FFFFFF"/>
                </a:solidFill>
              </a:rPr>
              <a:t>elevado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44" name="43 Flecha derecha"/>
          <p:cNvSpPr/>
          <p:nvPr/>
        </p:nvSpPr>
        <p:spPr bwMode="auto">
          <a:xfrm rot="2666364">
            <a:off x="3167511" y="4565710"/>
            <a:ext cx="1243739" cy="350168"/>
          </a:xfrm>
          <a:prstGeom prst="right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3772" y="5661248"/>
            <a:ext cx="119586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colesterol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915816" y="5661248"/>
            <a:ext cx="113286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sangre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303364" y="5661248"/>
            <a:ext cx="154044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FFFFFF"/>
                </a:solidFill>
              </a:rPr>
              <a:t>incrementado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4535996" y="5661248"/>
            <a:ext cx="126013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colesterol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255563" y="5661248"/>
            <a:ext cx="113286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sangre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796136" y="5661248"/>
            <a:ext cx="1440160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FFFFFF"/>
                </a:solidFill>
              </a:rPr>
              <a:t>aumentado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2082475" y="4407176"/>
            <a:ext cx="132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>
                <a:solidFill>
                  <a:srgbClr val="00B0F0"/>
                </a:solidFill>
              </a:rPr>
              <a:t>Use of </a:t>
            </a:r>
            <a:r>
              <a:rPr lang="es-ES_tradnl" sz="1400" i="1" dirty="0" err="1" smtClean="0">
                <a:solidFill>
                  <a:srgbClr val="00B0F0"/>
                </a:solidFill>
              </a:rPr>
              <a:t>synonyms</a:t>
            </a:r>
            <a:endParaRPr lang="es-ES_tradnl" sz="1400" i="1" dirty="0">
              <a:solidFill>
                <a:srgbClr val="00B0F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07504" y="3049796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0000"/>
                </a:solidFill>
              </a:rPr>
              <a:t>Original </a:t>
            </a:r>
            <a:r>
              <a:rPr lang="es-ES" sz="2000" b="1" dirty="0" err="1" smtClean="0">
                <a:solidFill>
                  <a:srgbClr val="000000"/>
                </a:solidFill>
              </a:rPr>
              <a:t>combination</a:t>
            </a:r>
            <a:r>
              <a:rPr lang="es-ES" sz="2000" b="1" dirty="0" smtClean="0">
                <a:solidFill>
                  <a:srgbClr val="000000"/>
                </a:solidFill>
              </a:rPr>
              <a:t> (C1)</a:t>
            </a:r>
            <a:endParaRPr lang="es-ES" sz="2000" b="1" dirty="0">
              <a:solidFill>
                <a:srgbClr val="000000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69848" y="5229200"/>
            <a:ext cx="375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rgbClr val="000000"/>
                </a:solidFill>
              </a:rPr>
              <a:t>Synonyms</a:t>
            </a:r>
            <a:r>
              <a:rPr lang="es-ES" sz="2000" b="1" dirty="0">
                <a:solidFill>
                  <a:srgbClr val="000000"/>
                </a:solidFill>
              </a:rPr>
              <a:t> </a:t>
            </a:r>
            <a:r>
              <a:rPr lang="es-ES" sz="2000" b="1" dirty="0" err="1">
                <a:solidFill>
                  <a:srgbClr val="000000"/>
                </a:solidFill>
              </a:rPr>
              <a:t>combination</a:t>
            </a:r>
            <a:r>
              <a:rPr lang="es-ES" sz="2000" b="1" dirty="0">
                <a:solidFill>
                  <a:srgbClr val="000000"/>
                </a:solidFill>
              </a:rPr>
              <a:t> </a:t>
            </a:r>
            <a:r>
              <a:rPr lang="es-ES" sz="2000" b="1" dirty="0" smtClean="0">
                <a:solidFill>
                  <a:srgbClr val="000000"/>
                </a:solidFill>
              </a:rPr>
              <a:t>1(C2)</a:t>
            </a:r>
            <a:endParaRPr lang="es-ES" sz="2000" dirty="0">
              <a:solidFill>
                <a:srgbClr val="00000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860032" y="307545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>
                <a:solidFill>
                  <a:srgbClr val="000000"/>
                </a:solidFill>
              </a:rPr>
              <a:t>Synonyms</a:t>
            </a:r>
            <a:r>
              <a:rPr lang="es-ES" sz="2000" b="1" dirty="0" smtClean="0">
                <a:solidFill>
                  <a:srgbClr val="000000"/>
                </a:solidFill>
              </a:rPr>
              <a:t> </a:t>
            </a:r>
            <a:r>
              <a:rPr lang="es-ES" sz="2000" b="1" dirty="0" err="1" smtClean="0">
                <a:solidFill>
                  <a:srgbClr val="000000"/>
                </a:solidFill>
              </a:rPr>
              <a:t>combination</a:t>
            </a:r>
            <a:r>
              <a:rPr lang="es-ES" sz="2000" b="1" dirty="0" smtClean="0">
                <a:solidFill>
                  <a:srgbClr val="000000"/>
                </a:solidFill>
              </a:rPr>
              <a:t> 3 (C3)</a:t>
            </a:r>
            <a:endParaRPr lang="es-ES" sz="2000" b="1" dirty="0">
              <a:solidFill>
                <a:srgbClr val="00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765263" y="522920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rgbClr val="000000"/>
                </a:solidFill>
              </a:rPr>
              <a:t>Synonyms</a:t>
            </a:r>
            <a:r>
              <a:rPr lang="es-ES" sz="2000" b="1" dirty="0">
                <a:solidFill>
                  <a:srgbClr val="000000"/>
                </a:solidFill>
              </a:rPr>
              <a:t> </a:t>
            </a:r>
            <a:r>
              <a:rPr lang="es-ES" sz="2000" b="1" dirty="0" err="1">
                <a:solidFill>
                  <a:srgbClr val="000000"/>
                </a:solidFill>
              </a:rPr>
              <a:t>combination</a:t>
            </a:r>
            <a:r>
              <a:rPr lang="es-ES" sz="2000" b="1" dirty="0">
                <a:solidFill>
                  <a:srgbClr val="000000"/>
                </a:solidFill>
              </a:rPr>
              <a:t> 2 </a:t>
            </a:r>
            <a:r>
              <a:rPr lang="es-ES" sz="2000" b="1" dirty="0" smtClean="0">
                <a:solidFill>
                  <a:srgbClr val="000000"/>
                </a:solidFill>
              </a:rPr>
              <a:t>(C4)</a:t>
            </a:r>
            <a:endParaRPr lang="es-ES" sz="2000" b="1" dirty="0">
              <a:solidFill>
                <a:srgbClr val="000000"/>
              </a:solidFill>
            </a:endParaRPr>
          </a:p>
        </p:txBody>
      </p:sp>
      <p:sp>
        <p:nvSpPr>
          <p:cNvPr id="30" name="4 Marcador de contenido"/>
          <p:cNvSpPr txBox="1">
            <a:spLocks/>
          </p:cNvSpPr>
          <p:nvPr/>
        </p:nvSpPr>
        <p:spPr bwMode="auto">
          <a:xfrm>
            <a:off x="323528" y="764704"/>
            <a:ext cx="84249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s-ES" sz="2800" b="1" i="0" u="none" strike="noStrike" kern="0" cap="none" spc="0" normalizeH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</a:t>
            </a:r>
            <a:r>
              <a:rPr kumimoji="0" lang="es-ES" sz="2800" b="1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800" b="1" i="0" u="none" strike="noStrike" kern="0" cap="none" spc="0" normalizeH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endParaRPr kumimoji="0" lang="es-ES" sz="24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791067" y="3594502"/>
            <a:ext cx="113286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sangre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293601" y="1362254"/>
            <a:ext cx="222261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Key </a:t>
            </a:r>
            <a:r>
              <a:rPr lang="es-ES_tradnl" sz="1600" b="1" dirty="0" err="1" smtClean="0">
                <a:solidFill>
                  <a:srgbClr val="000000"/>
                </a:solidFill>
              </a:rPr>
              <a:t>words</a:t>
            </a:r>
            <a:r>
              <a:rPr lang="es-ES_tradnl" sz="1600" b="1" dirty="0" smtClean="0">
                <a:solidFill>
                  <a:srgbClr val="000000"/>
                </a:solidFill>
              </a:rPr>
              <a:t> (</a:t>
            </a:r>
            <a:r>
              <a:rPr lang="es-ES_tradnl" sz="1600" b="1" dirty="0" err="1" smtClean="0">
                <a:solidFill>
                  <a:srgbClr val="000000"/>
                </a:solidFill>
              </a:rPr>
              <a:t>Nouns</a:t>
            </a:r>
            <a:r>
              <a:rPr lang="es-ES_tradnl" sz="1600" b="1" dirty="0" smtClean="0">
                <a:solidFill>
                  <a:srgbClr val="000000"/>
                </a:solidFill>
              </a:rPr>
              <a:t>)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660232" y="1359255"/>
            <a:ext cx="1440160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err="1" smtClean="0">
                <a:solidFill>
                  <a:srgbClr val="FFFFFF"/>
                </a:solidFill>
              </a:rPr>
              <a:t>Others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36" name="1 Marcador de contenido"/>
          <p:cNvSpPr txBox="1">
            <a:spLocks/>
          </p:cNvSpPr>
          <p:nvPr/>
        </p:nvSpPr>
        <p:spPr bwMode="auto">
          <a:xfrm>
            <a:off x="2411760" y="6237312"/>
            <a:ext cx="408707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i="1" kern="0" dirty="0" smtClean="0"/>
              <a:t>Combinations for “</a:t>
            </a:r>
            <a:r>
              <a:rPr lang="en-US" sz="1200" i="1" kern="0" dirty="0" err="1" smtClean="0"/>
              <a:t>Incrementos</a:t>
            </a:r>
            <a:r>
              <a:rPr lang="en-US" sz="1200" i="1" kern="0" dirty="0" smtClean="0"/>
              <a:t> del </a:t>
            </a:r>
            <a:r>
              <a:rPr lang="en-US" sz="1200" i="1" kern="0" dirty="0" err="1" smtClean="0"/>
              <a:t>colesterol</a:t>
            </a:r>
            <a:r>
              <a:rPr lang="en-US" sz="1200" i="1" kern="0" dirty="0" smtClean="0"/>
              <a:t> </a:t>
            </a:r>
            <a:r>
              <a:rPr lang="en-US" sz="1200" i="1" kern="0" dirty="0" err="1" smtClean="0"/>
              <a:t>en</a:t>
            </a:r>
            <a:r>
              <a:rPr lang="en-US" sz="1200" i="1" kern="0" dirty="0" smtClean="0"/>
              <a:t> </a:t>
            </a:r>
            <a:r>
              <a:rPr lang="en-US" sz="1200" i="1" kern="0" dirty="0" err="1" smtClean="0"/>
              <a:t>sangre</a:t>
            </a:r>
            <a:r>
              <a:rPr lang="en-US" sz="1200" i="1" kern="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6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6" grpId="0"/>
      <p:bldP spid="57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4" grpId="0"/>
      <p:bldP spid="60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304800"/>
            <a:ext cx="8816280" cy="304800"/>
          </a:xfrm>
        </p:spPr>
        <p:txBody>
          <a:bodyPr>
            <a:noAutofit/>
          </a:bodyPr>
          <a:lstStyle/>
          <a:p>
            <a:r>
              <a:rPr lang="es-ES" altLang="es-ES_tradnl" sz="2000" dirty="0" err="1">
                <a:solidFill>
                  <a:srgbClr val="FFFFFF"/>
                </a:solidFill>
              </a:rPr>
              <a:t>Phase</a:t>
            </a:r>
            <a:r>
              <a:rPr lang="es-ES" altLang="es-ES_tradnl" sz="2000" dirty="0">
                <a:solidFill>
                  <a:srgbClr val="FFFFFF"/>
                </a:solidFill>
              </a:rPr>
              <a:t> 2. </a:t>
            </a:r>
            <a:r>
              <a:rPr lang="es-ES" altLang="es-ES_tradnl" sz="2000" dirty="0" err="1">
                <a:solidFill>
                  <a:srgbClr val="FFFFFF"/>
                </a:solidFill>
              </a:rPr>
              <a:t>Mapping</a:t>
            </a:r>
            <a:r>
              <a:rPr lang="es-ES" altLang="es-ES_tradnl" sz="2000" dirty="0">
                <a:solidFill>
                  <a:srgbClr val="FFFFFF"/>
                </a:solidFill>
              </a:rPr>
              <a:t> to </a:t>
            </a:r>
            <a:r>
              <a:rPr lang="es-ES" altLang="es-ES_tradnl" sz="2000" dirty="0" err="1">
                <a:solidFill>
                  <a:srgbClr val="FFFFFF"/>
                </a:solidFill>
              </a:rPr>
              <a:t>MedDRA</a:t>
            </a:r>
            <a:endParaRPr lang="en-GB" sz="2200" dirty="0"/>
          </a:p>
        </p:txBody>
      </p:sp>
      <p:pic>
        <p:nvPicPr>
          <p:cNvPr id="26625" name="Picture 1" descr="D:\AEMPS\Proyecto 1\Diagramas y dibujos\Diagram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7173759" cy="5112568"/>
          </a:xfrm>
          <a:prstGeom prst="rect">
            <a:avLst/>
          </a:prstGeom>
          <a:noFill/>
        </p:spPr>
      </p:pic>
      <p:sp>
        <p:nvSpPr>
          <p:cNvPr id="53" name="52 CuadroTexto"/>
          <p:cNvSpPr txBox="1"/>
          <p:nvPr/>
        </p:nvSpPr>
        <p:spPr>
          <a:xfrm>
            <a:off x="35496" y="2204864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err="1" smtClean="0">
                <a:solidFill>
                  <a:srgbClr val="0070C0"/>
                </a:solidFill>
              </a:rPr>
              <a:t>The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</a:rPr>
              <a:t>algorithm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</a:rPr>
              <a:t>stores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</a:rPr>
              <a:t>the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</a:rPr>
              <a:t>concepts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</a:rPr>
              <a:t>with</a:t>
            </a:r>
            <a:r>
              <a:rPr lang="es-ES" sz="2000" dirty="0" smtClean="0">
                <a:solidFill>
                  <a:srgbClr val="0070C0"/>
                </a:solidFill>
              </a:rPr>
              <a:t> more </a:t>
            </a:r>
            <a:r>
              <a:rPr lang="es-ES" sz="2000" dirty="0" err="1" smtClean="0">
                <a:solidFill>
                  <a:srgbClr val="0070C0"/>
                </a:solidFill>
              </a:rPr>
              <a:t>words</a:t>
            </a:r>
            <a:r>
              <a:rPr lang="es-ES" sz="2000" dirty="0" smtClean="0">
                <a:solidFill>
                  <a:srgbClr val="0070C0"/>
                </a:solidFill>
              </a:rPr>
              <a:t> in </a:t>
            </a:r>
            <a:r>
              <a:rPr lang="es-ES" sz="2000" dirty="0" err="1" smtClean="0">
                <a:solidFill>
                  <a:srgbClr val="0070C0"/>
                </a:solidFill>
              </a:rPr>
              <a:t>common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</a:rPr>
              <a:t>with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</a:rPr>
              <a:t>the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 err="1" smtClean="0">
                <a:solidFill>
                  <a:srgbClr val="0070C0"/>
                </a:solidFill>
              </a:rPr>
              <a:t>combination</a:t>
            </a:r>
            <a:endParaRPr lang="es-ES" sz="2000" dirty="0" smtClean="0">
              <a:solidFill>
                <a:srgbClr val="0070C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40572" y="3861239"/>
            <a:ext cx="92239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/>
              <a:t>Coger término</a:t>
            </a:r>
            <a:endParaRPr lang="es-ES" sz="9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499992" y="2732484"/>
            <a:ext cx="1074415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700" dirty="0" smtClean="0"/>
              <a:t>Abrir terminología</a:t>
            </a:r>
            <a:endParaRPr lang="es-ES" sz="9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572000" y="3212976"/>
            <a:ext cx="8640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/>
              <a:t>¿Quedan términos?</a:t>
            </a:r>
            <a:endParaRPr lang="es-ES" sz="900" dirty="0"/>
          </a:p>
        </p:txBody>
      </p:sp>
      <p:sp>
        <p:nvSpPr>
          <p:cNvPr id="11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11960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12" name="4 Marcador de contenido"/>
          <p:cNvSpPr txBox="1">
            <a:spLocks/>
          </p:cNvSpPr>
          <p:nvPr/>
        </p:nvSpPr>
        <p:spPr bwMode="auto">
          <a:xfrm>
            <a:off x="251520" y="836712"/>
            <a:ext cx="84249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s-ES" sz="2800" b="1" i="0" u="none" strike="noStrike" kern="0" cap="none" spc="0" normalizeH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Mapping</a:t>
            </a:r>
            <a:r>
              <a:rPr kumimoji="0" lang="es-ES" sz="2800" b="1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800" b="1" i="0" u="none" strike="noStrike" kern="0" cap="none" spc="0" normalizeH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</a:t>
            </a:r>
            <a:endParaRPr kumimoji="0" lang="es-ES" sz="24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0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D:\AEMPS\Proyecto 1\Diagramas y dibujos\Diagrama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831432"/>
            <a:ext cx="7416824" cy="595582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304800"/>
            <a:ext cx="8816280" cy="304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Mapping example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5508104" y="162775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u="sng" dirty="0" err="1" smtClean="0">
                <a:solidFill>
                  <a:srgbClr val="000000"/>
                </a:solidFill>
              </a:rPr>
              <a:t>Candidate</a:t>
            </a:r>
            <a:r>
              <a:rPr lang="es-ES" sz="1600" b="1" u="sng" dirty="0" smtClean="0">
                <a:solidFill>
                  <a:srgbClr val="000000"/>
                </a:solidFill>
              </a:rPr>
              <a:t> </a:t>
            </a:r>
            <a:r>
              <a:rPr lang="es-ES" sz="1600" b="1" u="sng" dirty="0" err="1" smtClean="0">
                <a:solidFill>
                  <a:srgbClr val="000000"/>
                </a:solidFill>
              </a:rPr>
              <a:t>list</a:t>
            </a:r>
            <a:endParaRPr lang="es-ES" sz="1600" b="1" u="sng" dirty="0">
              <a:solidFill>
                <a:srgbClr val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7488" y="1478657"/>
            <a:ext cx="194421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400" b="1" dirty="0" smtClean="0">
                <a:solidFill>
                  <a:srgbClr val="000000"/>
                </a:solidFill>
              </a:rPr>
              <a:t>Incrementos colesterol sangre</a:t>
            </a:r>
            <a:endParaRPr lang="es-ES" sz="1400" b="1" dirty="0">
              <a:solidFill>
                <a:srgbClr val="0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87488" y="2055568"/>
            <a:ext cx="194421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400" b="1" dirty="0" smtClean="0">
                <a:solidFill>
                  <a:srgbClr val="000000"/>
                </a:solidFill>
              </a:rPr>
              <a:t>Colesterol elevado  sangre</a:t>
            </a:r>
            <a:endParaRPr lang="es-ES" sz="1400" b="1" dirty="0">
              <a:solidFill>
                <a:srgbClr val="0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588224" y="253415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</a:rPr>
              <a:t>Key </a:t>
            </a:r>
            <a:r>
              <a:rPr lang="es-ES" sz="1600" b="1" dirty="0" err="1" smtClean="0">
                <a:solidFill>
                  <a:srgbClr val="000000"/>
                </a:solidFill>
              </a:rPr>
              <a:t>words</a:t>
            </a:r>
            <a:r>
              <a:rPr lang="es-ES" sz="1600" b="1" dirty="0" smtClean="0">
                <a:solidFill>
                  <a:srgbClr val="000000"/>
                </a:solidFill>
              </a:rPr>
              <a:t>: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304695" y="2783532"/>
            <a:ext cx="211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</a:rPr>
              <a:t>Normal </a:t>
            </a:r>
            <a:r>
              <a:rPr lang="es-ES" sz="1600" b="1" dirty="0" err="1" smtClean="0">
                <a:solidFill>
                  <a:srgbClr val="000000"/>
                </a:solidFill>
              </a:rPr>
              <a:t>words</a:t>
            </a:r>
            <a:r>
              <a:rPr lang="es-ES" sz="1600" b="1" dirty="0" smtClean="0">
                <a:solidFill>
                  <a:srgbClr val="000000"/>
                </a:solidFill>
              </a:rPr>
              <a:t>: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360232" y="2565960"/>
            <a:ext cx="4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</a:rPr>
              <a:t>0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8360232" y="2784306"/>
            <a:ext cx="4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</a:rPr>
              <a:t>0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360232" y="2565960"/>
            <a:ext cx="4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</a:rPr>
              <a:t>2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363928" y="2546796"/>
            <a:ext cx="4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rgbClr val="000000"/>
                </a:solidFill>
              </a:rPr>
              <a:t>1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8360232" y="2762820"/>
            <a:ext cx="4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</a:rPr>
              <a:t>1</a:t>
            </a:r>
            <a:endParaRPr lang="es-ES" sz="1600" b="1" dirty="0">
              <a:solidFill>
                <a:srgbClr val="000000"/>
              </a:solidFill>
            </a:endParaRPr>
          </a:p>
        </p:txBody>
      </p:sp>
      <p:sp>
        <p:nvSpPr>
          <p:cNvPr id="20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B2732E4C-06E3-CB46-BFE5-0B23781EFB7F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419872" y="2309237"/>
            <a:ext cx="936104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700" dirty="0" smtClean="0"/>
              <a:t>Abrir terminología</a:t>
            </a:r>
            <a:endParaRPr lang="es-ES" sz="9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419872" y="2850301"/>
            <a:ext cx="8640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/>
              <a:t>¿Quedan términos?</a:t>
            </a:r>
            <a:endParaRPr lang="es-ES" sz="9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414902" y="3587387"/>
            <a:ext cx="92239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/>
              <a:t>Coger término</a:t>
            </a:r>
            <a:endParaRPr lang="es-ES" sz="9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375756" y="3429000"/>
            <a:ext cx="2664296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200" b="1" dirty="0" smtClean="0">
                <a:solidFill>
                  <a:schemeClr val="bg1"/>
                </a:solidFill>
              </a:rPr>
              <a:t>10048002  Colesterol disminuido en sangre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55776" y="3429000"/>
            <a:ext cx="2304256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200" b="1" dirty="0" smtClean="0">
                <a:solidFill>
                  <a:schemeClr val="bg1"/>
                </a:solidFill>
              </a:rPr>
              <a:t>100310700 Trastornos del colesterol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392921" y="3471391"/>
            <a:ext cx="2664296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10005425-Colesterol elevado en sangre</a:t>
            </a:r>
            <a:endParaRPr lang="es-ES" sz="8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926 L 0.18039 0.00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18 0.25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25463 L -0.1967 0.2546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 0.25463 L 0.30729 -0.1967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-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0.1882 -0.0692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18 0.25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25463 L -0.1967 0.254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 0.25463 L 0.30729 -0.1967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-225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18 0.2546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23935 L 0.39358 0.2451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7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58 0.24514 L -0.19288 0.2497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88 0.23935 L 0.31111 -0.2120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-2256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5" grpId="0"/>
      <p:bldP spid="16" grpId="0"/>
      <p:bldP spid="17" grpId="0"/>
      <p:bldP spid="18" grpId="0"/>
      <p:bldP spid="18" grpId="1"/>
      <p:bldP spid="19" grpId="0"/>
      <p:bldP spid="10" grpId="0" animBg="1"/>
      <p:bldP spid="10" grpId="1" animBg="1"/>
      <p:bldP spid="10" grpId="2" animBg="1"/>
      <p:bldP spid="10" grpId="3" animBg="1"/>
      <p:bldP spid="10" grpId="4" animBg="1"/>
      <p:bldP spid="9" grpId="0" animBg="1"/>
      <p:bldP spid="9" grpId="1" animBg="1"/>
      <p:bldP spid="9" grpId="2" animBg="1"/>
      <p:bldP spid="9" grpId="3" animBg="1"/>
      <p:bldP spid="9" grpId="4" animBg="1"/>
      <p:bldP spid="11" grpId="0" animBg="1"/>
      <p:bldP spid="11" grpId="1" animBg="1"/>
      <p:bldP spid="11" grpId="2" animBg="1"/>
      <p:bldP spid="11" grpId="3" animBg="1"/>
      <p:bldP spid="11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6.2 Publishing results</a:t>
            </a:r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23528" y="1215911"/>
            <a:ext cx="4815296" cy="3293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 smtClean="0"/>
              <a:t>&lt;Id&gt; F00016 &lt;/Id&gt;</a:t>
            </a:r>
          </a:p>
          <a:p>
            <a:r>
              <a:rPr lang="es-ES" sz="1600" b="1" dirty="0" smtClean="0"/>
              <a:t>&lt;</a:t>
            </a:r>
            <a:r>
              <a:rPr lang="es-ES" sz="1600" b="1" dirty="0" err="1" smtClean="0"/>
              <a:t>Seccion</a:t>
            </a:r>
            <a:r>
              <a:rPr lang="es-ES" sz="1600" b="1" dirty="0" smtClean="0"/>
              <a:t> id=4.8 &gt;</a:t>
            </a:r>
          </a:p>
          <a:p>
            <a:r>
              <a:rPr lang="es-ES" sz="1600" b="1" dirty="0" smtClean="0"/>
              <a:t>	&lt;Enfermedad&gt;</a:t>
            </a:r>
          </a:p>
          <a:p>
            <a:r>
              <a:rPr lang="es-ES_tradnl" sz="1600" b="1" dirty="0"/>
              <a:t>	</a:t>
            </a:r>
            <a:r>
              <a:rPr lang="es-ES_tradnl" sz="1600" b="1" dirty="0" smtClean="0"/>
              <a:t>	&lt;Termino /&gt;</a:t>
            </a:r>
            <a:endParaRPr lang="es-ES" sz="1600" b="1" dirty="0" smtClean="0"/>
          </a:p>
          <a:p>
            <a:r>
              <a:rPr lang="es-ES" sz="1600" b="1" dirty="0" smtClean="0"/>
              <a:t>		&lt;</a:t>
            </a:r>
            <a:r>
              <a:rPr lang="es-ES" sz="1600" b="1" dirty="0" err="1" smtClean="0"/>
              <a:t>Concepto_Meddra</a:t>
            </a:r>
            <a:r>
              <a:rPr lang="es-ES" sz="1600" b="1" dirty="0" smtClean="0"/>
              <a:t> /&gt;</a:t>
            </a:r>
          </a:p>
          <a:p>
            <a:r>
              <a:rPr lang="es-ES" sz="1600" b="1" dirty="0" smtClean="0"/>
              <a:t>	&lt;/Enfermedad&gt;</a:t>
            </a:r>
          </a:p>
          <a:p>
            <a:endParaRPr lang="es-ES" sz="1600" b="1" dirty="0" smtClean="0"/>
          </a:p>
          <a:p>
            <a:r>
              <a:rPr lang="es-ES" sz="1600" b="1" dirty="0" smtClean="0"/>
              <a:t>	&lt;Enfermedad&gt;</a:t>
            </a:r>
          </a:p>
          <a:p>
            <a:r>
              <a:rPr lang="es-ES_tradnl" sz="1600" b="1" dirty="0" smtClean="0"/>
              <a:t>		&lt;</a:t>
            </a:r>
            <a:r>
              <a:rPr lang="es-ES_tradnl" sz="1600" b="1" dirty="0"/>
              <a:t>Termino </a:t>
            </a:r>
            <a:r>
              <a:rPr lang="es-ES_tradnl" sz="1600" b="1" dirty="0" smtClean="0"/>
              <a:t>/&gt;</a:t>
            </a:r>
            <a:endParaRPr lang="es-ES" sz="1600" b="1" dirty="0" smtClean="0"/>
          </a:p>
          <a:p>
            <a:r>
              <a:rPr lang="es-ES" sz="1600" b="1" dirty="0" smtClean="0"/>
              <a:t>		&lt;</a:t>
            </a:r>
            <a:r>
              <a:rPr lang="es-ES" sz="1600" b="1" dirty="0" err="1" smtClean="0"/>
              <a:t>Concepto_Meddra</a:t>
            </a:r>
            <a:r>
              <a:rPr lang="es-ES" sz="1600" b="1" dirty="0" smtClean="0"/>
              <a:t> /&gt;</a:t>
            </a:r>
          </a:p>
          <a:p>
            <a:r>
              <a:rPr lang="es-ES" sz="1600" b="1" dirty="0" smtClean="0"/>
              <a:t>	&lt;/Enfermedad&gt;</a:t>
            </a:r>
          </a:p>
          <a:p>
            <a:endParaRPr lang="es-ES" sz="1600" b="1" dirty="0" smtClean="0"/>
          </a:p>
          <a:p>
            <a:r>
              <a:rPr lang="es-ES" sz="1600" b="1" dirty="0" smtClean="0"/>
              <a:t>&lt;/</a:t>
            </a:r>
            <a:r>
              <a:rPr lang="es-ES" sz="1600" b="1" dirty="0" err="1" smtClean="0"/>
              <a:t>Seccion</a:t>
            </a:r>
            <a:r>
              <a:rPr lang="es-ES" sz="1600" b="1" dirty="0" smtClean="0"/>
              <a:t>&gt;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79512" y="76470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rgbClr val="002060"/>
                </a:solidFill>
              </a:rPr>
              <a:t>XML </a:t>
            </a:r>
            <a:r>
              <a:rPr lang="es-ES_tradnl" sz="2000" b="1" dirty="0" err="1" smtClean="0">
                <a:solidFill>
                  <a:srgbClr val="002060"/>
                </a:solidFill>
              </a:rPr>
              <a:t>Format</a:t>
            </a:r>
            <a:endParaRPr lang="es-ES_tradnl" sz="2000" b="1" dirty="0" smtClean="0">
              <a:solidFill>
                <a:srgbClr val="002060"/>
              </a:solidFill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6116004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smtClean="0">
                <a:solidFill>
                  <a:srgbClr val="FFFFFF"/>
                </a:solidFill>
              </a:rPr>
              <a:t>7.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Evaluation</a:t>
            </a:r>
            <a:endParaRPr lang="es-ES" altLang="es-ES_tradnl" sz="2400" b="1" dirty="0" smtClean="0">
              <a:solidFill>
                <a:srgbClr val="FFFFFF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17" name="41 Flecha derecha"/>
          <p:cNvSpPr/>
          <p:nvPr/>
        </p:nvSpPr>
        <p:spPr bwMode="auto">
          <a:xfrm rot="5400000">
            <a:off x="5897900" y="4191332"/>
            <a:ext cx="660568" cy="288032"/>
          </a:xfrm>
          <a:prstGeom prst="rightArrow">
            <a:avLst>
              <a:gd name="adj1" fmla="val 50001"/>
              <a:gd name="adj2" fmla="val 50000"/>
            </a:avLst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" name="40 Flecha derecha"/>
          <p:cNvSpPr/>
          <p:nvPr/>
        </p:nvSpPr>
        <p:spPr bwMode="auto">
          <a:xfrm rot="5400000">
            <a:off x="5939283" y="2637783"/>
            <a:ext cx="577804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6 Rectángulo redondeado"/>
          <p:cNvSpPr/>
          <p:nvPr/>
        </p:nvSpPr>
        <p:spPr bwMode="auto">
          <a:xfrm>
            <a:off x="5384810" y="3140968"/>
            <a:ext cx="2211526" cy="718339"/>
          </a:xfrm>
          <a:prstGeom prst="roundRect">
            <a:avLst/>
          </a:prstGeom>
          <a:solidFill>
            <a:srgbClr val="DEF5FA"/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7 Rectángulo redondeado"/>
          <p:cNvSpPr/>
          <p:nvPr/>
        </p:nvSpPr>
        <p:spPr bwMode="auto">
          <a:xfrm>
            <a:off x="5456818" y="4797152"/>
            <a:ext cx="2267957" cy="662591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solidFill>
                  <a:sysClr val="windowText" lastClr="000000"/>
                </a:solidFill>
                <a:prstDash val="lgDashDot"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9 Flecha derecha"/>
          <p:cNvSpPr/>
          <p:nvPr/>
        </p:nvSpPr>
        <p:spPr bwMode="auto">
          <a:xfrm rot="2537093">
            <a:off x="4894396" y="4630197"/>
            <a:ext cx="544167" cy="31259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20 CuadroTexto"/>
          <p:cNvSpPr txBox="1"/>
          <p:nvPr/>
        </p:nvSpPr>
        <p:spPr>
          <a:xfrm>
            <a:off x="3491880" y="4149080"/>
            <a:ext cx="1303257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MedDRA</a:t>
            </a:r>
            <a:endParaRPr kumimoji="0" lang="es-ES_tradnl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0" dirty="0" err="1" smtClean="0">
                <a:solidFill>
                  <a:sysClr val="windowText" lastClr="000000"/>
                </a:solidFill>
                <a:latin typeface="Arial"/>
              </a:rPr>
              <a:t>dictionary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164288" y="2492896"/>
            <a:ext cx="1512168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Drug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fact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sheet</a:t>
            </a:r>
            <a:endParaRPr kumimoji="0" lang="es-E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corpus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24 CuadroTexto"/>
          <p:cNvSpPr txBox="1"/>
          <p:nvPr/>
        </p:nvSpPr>
        <p:spPr>
          <a:xfrm>
            <a:off x="7164288" y="4077072"/>
            <a:ext cx="1512168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31 CuadroTexto"/>
          <p:cNvSpPr txBox="1"/>
          <p:nvPr/>
        </p:nvSpPr>
        <p:spPr>
          <a:xfrm>
            <a:off x="5600834" y="3212976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1: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Entity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recognition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35 CuadroTexto"/>
          <p:cNvSpPr txBox="1"/>
          <p:nvPr/>
        </p:nvSpPr>
        <p:spPr>
          <a:xfrm>
            <a:off x="5589703" y="4858128"/>
            <a:ext cx="19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Mapping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MedDRA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43 Flecha derecha"/>
          <p:cNvSpPr/>
          <p:nvPr/>
        </p:nvSpPr>
        <p:spPr bwMode="auto">
          <a:xfrm rot="5400000">
            <a:off x="6168951" y="5504457"/>
            <a:ext cx="262481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" name="49 Flecha derecha"/>
          <p:cNvSpPr/>
          <p:nvPr/>
        </p:nvSpPr>
        <p:spPr bwMode="auto">
          <a:xfrm rot="19417937">
            <a:off x="4897760" y="4002979"/>
            <a:ext cx="538437" cy="30411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34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34" y="4619662"/>
            <a:ext cx="1017002" cy="3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calleja\Desktop\Fi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717032"/>
            <a:ext cx="1206183" cy="1109935"/>
          </a:xfrm>
          <a:prstGeom prst="rect">
            <a:avLst/>
          </a:prstGeom>
          <a:noFill/>
        </p:spPr>
      </p:pic>
      <p:sp>
        <p:nvSpPr>
          <p:cNvPr id="36" name="21 CuadroTexto"/>
          <p:cNvSpPr txBox="1"/>
          <p:nvPr/>
        </p:nvSpPr>
        <p:spPr>
          <a:xfrm>
            <a:off x="3563888" y="5157192"/>
            <a:ext cx="1181590" cy="2769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Synonyms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7" name="49 Flecha derecha"/>
          <p:cNvSpPr/>
          <p:nvPr/>
        </p:nvSpPr>
        <p:spPr bwMode="auto">
          <a:xfrm>
            <a:off x="4932040" y="5157192"/>
            <a:ext cx="477763" cy="35016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" name="18 CuadroTexto"/>
          <p:cNvSpPr txBox="1"/>
          <p:nvPr/>
        </p:nvSpPr>
        <p:spPr>
          <a:xfrm>
            <a:off x="3503942" y="3070701"/>
            <a:ext cx="1284082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Lexical-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syntactic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patterns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53 Flecha derecha"/>
          <p:cNvSpPr/>
          <p:nvPr/>
        </p:nvSpPr>
        <p:spPr bwMode="auto">
          <a:xfrm>
            <a:off x="4886325" y="3290889"/>
            <a:ext cx="477763" cy="30475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40" name="Picture 4" descr="C:\Users\pcalleja\Desktop\Fi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191048"/>
            <a:ext cx="1233450" cy="1138569"/>
          </a:xfrm>
          <a:prstGeom prst="rect">
            <a:avLst/>
          </a:prstGeom>
          <a:noFill/>
        </p:spPr>
      </p:pic>
      <p:sp>
        <p:nvSpPr>
          <p:cNvPr id="52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54" name="6 Rectángulo redondeado"/>
          <p:cNvSpPr/>
          <p:nvPr/>
        </p:nvSpPr>
        <p:spPr bwMode="auto">
          <a:xfrm>
            <a:off x="5364089" y="1772816"/>
            <a:ext cx="2232247" cy="58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5" name="31 CuadroTexto"/>
          <p:cNvSpPr txBox="1"/>
          <p:nvPr/>
        </p:nvSpPr>
        <p:spPr>
          <a:xfrm>
            <a:off x="5580111" y="1776878"/>
            <a:ext cx="182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Corpus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s-ES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extraction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https://cdn0.iconfinder.com/data/icons/office-icon-set-2/100/Noun_Project_100Icon_10px_grid-0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6470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57 CuadroTexto"/>
          <p:cNvSpPr txBox="1"/>
          <p:nvPr/>
        </p:nvSpPr>
        <p:spPr>
          <a:xfrm>
            <a:off x="6732240" y="908720"/>
            <a:ext cx="1546936" cy="2769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Drug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fact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sheets</a:t>
            </a:r>
            <a:endParaRPr kumimoji="0" lang="es-E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40 Flecha derecha"/>
          <p:cNvSpPr/>
          <p:nvPr/>
        </p:nvSpPr>
        <p:spPr bwMode="auto">
          <a:xfrm rot="5400000">
            <a:off x="6182547" y="1458413"/>
            <a:ext cx="235290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0" name="24 CuadroTexto"/>
          <p:cNvSpPr txBox="1"/>
          <p:nvPr/>
        </p:nvSpPr>
        <p:spPr>
          <a:xfrm>
            <a:off x="6732240" y="5694347"/>
            <a:ext cx="1674137" cy="83099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ysClr val="windowText" lastClr="000000"/>
                </a:solidFill>
                <a:latin typeface="Arial"/>
              </a:rPr>
              <a:t>with their </a:t>
            </a:r>
            <a:r>
              <a:rPr lang="en-US" sz="1200" b="1" kern="0" noProof="0" dirty="0" err="1" smtClean="0">
                <a:solidFill>
                  <a:sysClr val="windowText" lastClr="000000"/>
                </a:solidFill>
                <a:latin typeface="Arial"/>
              </a:rPr>
              <a:t>MedDRA</a:t>
            </a:r>
            <a:r>
              <a:rPr lang="en-US" sz="1200" b="1" kern="0" dirty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sz="1200" b="1" kern="0" noProof="0" dirty="0" smtClean="0">
                <a:solidFill>
                  <a:sysClr val="windowText" lastClr="000000"/>
                </a:solidFill>
                <a:latin typeface="Arial"/>
              </a:rPr>
              <a:t>concept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1" name="Picture 3" descr="C:\Users\pcalleja\Desktop\Fi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589240"/>
            <a:ext cx="1206183" cy="1163161"/>
          </a:xfrm>
          <a:prstGeom prst="rect">
            <a:avLst/>
          </a:prstGeom>
          <a:noFill/>
        </p:spPr>
      </p:pic>
      <p:sp>
        <p:nvSpPr>
          <p:cNvPr id="53" name="52 Flecha derecha"/>
          <p:cNvSpPr/>
          <p:nvPr/>
        </p:nvSpPr>
        <p:spPr bwMode="auto">
          <a:xfrm>
            <a:off x="2555776" y="5767993"/>
            <a:ext cx="3215412" cy="276431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 bwMode="auto">
          <a:xfrm>
            <a:off x="215280" y="5396352"/>
            <a:ext cx="2160240" cy="79208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7" name="56 Flecha derecha"/>
          <p:cNvSpPr/>
          <p:nvPr/>
        </p:nvSpPr>
        <p:spPr bwMode="auto">
          <a:xfrm>
            <a:off x="2699792" y="4160058"/>
            <a:ext cx="3168351" cy="29569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2125496" y="4554125"/>
            <a:ext cx="1378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err="1" smtClean="0">
                <a:solidFill>
                  <a:srgbClr val="00B050"/>
                </a:solidFill>
              </a:rPr>
              <a:t>Evaluation</a:t>
            </a:r>
            <a:r>
              <a:rPr lang="es-ES_tradnl" sz="1600" dirty="0" smtClean="0">
                <a:solidFill>
                  <a:srgbClr val="00B050"/>
                </a:solidFill>
              </a:rPr>
              <a:t> 1</a:t>
            </a:r>
            <a:endParaRPr lang="es-ES" sz="2400" dirty="0">
              <a:solidFill>
                <a:srgbClr val="00B05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123728" y="6165304"/>
            <a:ext cx="1366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err="1" smtClean="0">
                <a:solidFill>
                  <a:srgbClr val="00B050"/>
                </a:solidFill>
              </a:rPr>
              <a:t>Evaluation</a:t>
            </a:r>
            <a:r>
              <a:rPr lang="es-ES_tradnl" sz="1600" dirty="0" smtClean="0">
                <a:solidFill>
                  <a:srgbClr val="00B050"/>
                </a:solidFill>
              </a:rPr>
              <a:t> 2</a:t>
            </a:r>
            <a:endParaRPr lang="es-ES" sz="2400" dirty="0">
              <a:solidFill>
                <a:srgbClr val="00B050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30560" y="5478323"/>
            <a:ext cx="216024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AEMPS Gold Standard</a:t>
            </a:r>
          </a:p>
          <a:p>
            <a:pPr algn="ctr"/>
            <a:endParaRPr lang="es-ES" sz="1200" b="1" dirty="0"/>
          </a:p>
          <a:p>
            <a:pPr algn="ctr"/>
            <a:r>
              <a:rPr lang="es-ES" sz="1200" b="1" dirty="0" err="1" smtClean="0"/>
              <a:t>Mapping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Terms</a:t>
            </a:r>
            <a:endParaRPr lang="es-ES" sz="1200" b="1" dirty="0" smtClean="0"/>
          </a:p>
          <a:p>
            <a:pPr algn="ctr"/>
            <a:endParaRPr lang="es-ES" sz="1200" b="1" dirty="0"/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179512" y="3810434"/>
            <a:ext cx="2160240" cy="79208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194792" y="3892405"/>
            <a:ext cx="216024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AEMPS Gold Standard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Annotated </a:t>
            </a:r>
            <a:r>
              <a:rPr lang="es-ES" sz="1200" b="1" dirty="0" err="1" smtClean="0"/>
              <a:t>drug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fact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sheets</a:t>
            </a:r>
            <a:endParaRPr lang="es-ES" sz="1200" b="1" dirty="0" smtClean="0"/>
          </a:p>
          <a:p>
            <a:pPr algn="ctr"/>
            <a:endParaRPr lang="en-US" sz="1200" b="1" dirty="0"/>
          </a:p>
        </p:txBody>
      </p:sp>
      <p:pic>
        <p:nvPicPr>
          <p:cNvPr id="41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7" y="6408958"/>
            <a:ext cx="601576" cy="23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dlapiper.com/~/media/Images/Insights/Publications/2015/warnin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09596"/>
            <a:ext cx="646645" cy="59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CuadroTexto"/>
          <p:cNvSpPr txBox="1"/>
          <p:nvPr/>
        </p:nvSpPr>
        <p:spPr>
          <a:xfrm>
            <a:off x="251520" y="1283276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80 Drug fact sheet with annotated adverse reactions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MedDRA</a:t>
            </a:r>
            <a:r>
              <a:rPr lang="en-US" sz="2400" dirty="0" smtClean="0"/>
              <a:t> terms provided for the adverse reactions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107504" y="76470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/>
              <a:t>Gold standard</a:t>
            </a:r>
          </a:p>
          <a:p>
            <a:pPr algn="ctr"/>
            <a:endParaRPr lang="es-ES" sz="2000" b="1" u="sng" dirty="0"/>
          </a:p>
        </p:txBody>
      </p:sp>
    </p:spTree>
    <p:extLst>
      <p:ext uri="{BB962C8B-B14F-4D97-AF65-F5344CB8AC3E}">
        <p14:creationId xmlns:p14="http://schemas.microsoft.com/office/powerpoint/2010/main" val="2237776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42" name="1 Título"/>
          <p:cNvSpPr>
            <a:spLocks noGrp="1"/>
          </p:cNvSpPr>
          <p:nvPr>
            <p:ph type="title"/>
          </p:nvPr>
        </p:nvSpPr>
        <p:spPr>
          <a:xfrm>
            <a:off x="1295400" y="315888"/>
            <a:ext cx="7772400" cy="304800"/>
          </a:xfrm>
        </p:spPr>
        <p:txBody>
          <a:bodyPr/>
          <a:lstStyle/>
          <a:p>
            <a:pPr eaLnBrk="1" hangingPunct="1"/>
            <a:r>
              <a:rPr lang="es-ES" dirty="0" smtClean="0"/>
              <a:t>1</a:t>
            </a:r>
            <a:r>
              <a:rPr lang="es-ES" dirty="0"/>
              <a:t>. Gold Standard del sistema de RA</a:t>
            </a:r>
            <a:endParaRPr lang="es-ES" dirty="0" smtClean="0"/>
          </a:p>
        </p:txBody>
      </p:sp>
      <p:sp>
        <p:nvSpPr>
          <p:cNvPr id="14" name="13 Rectángulo"/>
          <p:cNvSpPr/>
          <p:nvPr/>
        </p:nvSpPr>
        <p:spPr bwMode="auto">
          <a:xfrm>
            <a:off x="3491880" y="6309320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C:\Users\pcalleja\Desktop\gold_logo_qcv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15" y="1124744"/>
            <a:ext cx="147289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827584" y="256490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/>
              <a:t>1- </a:t>
            </a:r>
            <a:r>
              <a:rPr lang="es-ES" sz="2000" b="1" u="sng" dirty="0" err="1" smtClean="0"/>
              <a:t>Named</a:t>
            </a:r>
            <a:r>
              <a:rPr lang="es-ES" sz="2000" b="1" u="sng" dirty="0" smtClean="0"/>
              <a:t> </a:t>
            </a:r>
            <a:r>
              <a:rPr lang="es-ES" sz="2000" b="1" u="sng" dirty="0" err="1" smtClean="0"/>
              <a:t>entity</a:t>
            </a:r>
            <a:r>
              <a:rPr lang="es-ES" sz="2000" b="1" u="sng" dirty="0" smtClean="0"/>
              <a:t> </a:t>
            </a:r>
            <a:r>
              <a:rPr lang="es-ES" sz="2000" b="1" u="sng" dirty="0" err="1" smtClean="0"/>
              <a:t>recognition</a:t>
            </a:r>
            <a:r>
              <a:rPr lang="es-ES" sz="2000" b="1" u="sng" dirty="0" smtClean="0"/>
              <a:t> </a:t>
            </a:r>
            <a:r>
              <a:rPr lang="es-ES" sz="2000" b="1" u="sng" dirty="0" err="1" smtClean="0"/>
              <a:t>evaluation</a:t>
            </a:r>
            <a:endParaRPr lang="es-ES" sz="2000" b="1" u="sng" dirty="0" smtClean="0"/>
          </a:p>
          <a:p>
            <a:pPr algn="ctr"/>
            <a:endParaRPr lang="es-ES" sz="2000" b="1" u="sng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13619" y="4377298"/>
            <a:ext cx="6422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/>
              <a:t>2- </a:t>
            </a:r>
            <a:r>
              <a:rPr lang="es-ES" sz="2000" b="1" u="sng" dirty="0" err="1" smtClean="0"/>
              <a:t>MedDRA</a:t>
            </a:r>
            <a:r>
              <a:rPr lang="es-ES" sz="2000" b="1" u="sng" dirty="0" smtClean="0"/>
              <a:t> </a:t>
            </a:r>
            <a:r>
              <a:rPr lang="es-ES" sz="2000" b="1" u="sng" dirty="0" err="1" smtClean="0"/>
              <a:t>mapping</a:t>
            </a:r>
            <a:r>
              <a:rPr lang="es-ES" sz="2000" b="1" u="sng" dirty="0" smtClean="0"/>
              <a:t> </a:t>
            </a:r>
            <a:r>
              <a:rPr lang="es-ES" sz="2000" b="1" u="sng" dirty="0" err="1" smtClean="0"/>
              <a:t>evaluation</a:t>
            </a:r>
            <a:endParaRPr lang="es-ES" sz="2000" b="1" u="sng" dirty="0" smtClean="0"/>
          </a:p>
          <a:p>
            <a:pPr algn="ctr"/>
            <a:endParaRPr lang="es-ES" sz="2000" b="1" u="sng" dirty="0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259632" y="4941168"/>
            <a:ext cx="504056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chemeClr val="tx1"/>
                </a:solidFill>
              </a:rPr>
              <a:t>10.09% </a:t>
            </a:r>
            <a:r>
              <a:rPr lang="es-ES" sz="2400" kern="0" dirty="0" smtClean="0">
                <a:solidFill>
                  <a:schemeClr val="tx1"/>
                </a:solidFill>
              </a:rPr>
              <a:t>of </a:t>
            </a:r>
            <a:r>
              <a:rPr lang="es-ES" sz="2400" kern="0" dirty="0" err="1" smtClean="0">
                <a:solidFill>
                  <a:schemeClr val="tx1"/>
                </a:solidFill>
              </a:rPr>
              <a:t>the</a:t>
            </a:r>
            <a:r>
              <a:rPr lang="es-ES" sz="2400" kern="0" dirty="0" smtClean="0">
                <a:solidFill>
                  <a:schemeClr val="tx1"/>
                </a:solidFill>
              </a:rPr>
              <a:t> </a:t>
            </a:r>
            <a:r>
              <a:rPr lang="es-ES" sz="2400" kern="0" dirty="0" err="1" smtClean="0">
                <a:solidFill>
                  <a:schemeClr val="tx1"/>
                </a:solidFill>
              </a:rPr>
              <a:t>failure</a:t>
            </a:r>
            <a:r>
              <a:rPr lang="es-ES" sz="2400" kern="0" dirty="0" smtClean="0">
                <a:solidFill>
                  <a:schemeClr val="tx1"/>
                </a:solidFill>
              </a:rPr>
              <a:t> are </a:t>
            </a:r>
            <a:r>
              <a:rPr lang="es-ES" sz="2400" kern="0" dirty="0" err="1" smtClean="0">
                <a:solidFill>
                  <a:schemeClr val="tx1"/>
                </a:solidFill>
              </a:rPr>
              <a:t>due</a:t>
            </a:r>
            <a:r>
              <a:rPr lang="es-ES" sz="2400" kern="0" dirty="0" smtClean="0">
                <a:solidFill>
                  <a:schemeClr val="tx1"/>
                </a:solidFill>
              </a:rPr>
              <a:t> to </a:t>
            </a:r>
            <a:r>
              <a:rPr lang="es-ES" sz="2400" kern="0" dirty="0" err="1" smtClean="0">
                <a:solidFill>
                  <a:schemeClr val="tx1"/>
                </a:solidFill>
              </a:rPr>
              <a:t>unknown</a:t>
            </a:r>
            <a:r>
              <a:rPr lang="es-ES" sz="2400" kern="0" dirty="0" smtClean="0">
                <a:solidFill>
                  <a:schemeClr val="tx1"/>
                </a:solidFill>
              </a:rPr>
              <a:t> </a:t>
            </a:r>
            <a:r>
              <a:rPr lang="es-ES" sz="2400" kern="0" dirty="0" err="1" smtClean="0">
                <a:solidFill>
                  <a:schemeClr val="tx1"/>
                </a:solidFill>
              </a:rPr>
              <a:t>mappings</a:t>
            </a:r>
            <a:endParaRPr lang="es-ES" sz="2400" kern="0" dirty="0" smtClean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2400" kern="0" dirty="0" smtClean="0">
                <a:solidFill>
                  <a:schemeClr val="tx1"/>
                </a:solidFill>
              </a:rPr>
              <a:t>More </a:t>
            </a:r>
            <a:r>
              <a:rPr lang="es-ES" sz="2400" kern="0" dirty="0" err="1" smtClean="0">
                <a:solidFill>
                  <a:schemeClr val="tx1"/>
                </a:solidFill>
              </a:rPr>
              <a:t>synonyms</a:t>
            </a:r>
            <a:r>
              <a:rPr lang="es-ES" sz="2400" kern="0" dirty="0" smtClean="0">
                <a:solidFill>
                  <a:schemeClr val="tx1"/>
                </a:solidFill>
              </a:rPr>
              <a:t> are </a:t>
            </a:r>
            <a:r>
              <a:rPr lang="es-ES" sz="2400" kern="0" dirty="0" err="1" smtClean="0">
                <a:solidFill>
                  <a:schemeClr val="tx1"/>
                </a:solidFill>
              </a:rPr>
              <a:t>needed</a:t>
            </a:r>
            <a:endParaRPr lang="es-ES" sz="2800" dirty="0"/>
          </a:p>
          <a:p>
            <a:pPr marL="0" indent="0">
              <a:buNone/>
            </a:pPr>
            <a:endParaRPr lang="es-ES" sz="1800" kern="0" dirty="0" smtClean="0">
              <a:solidFill>
                <a:schemeClr val="tx1"/>
              </a:solidFill>
            </a:endParaRPr>
          </a:p>
          <a:p>
            <a:pPr marL="457200" lvl="2" indent="0" eaLnBrk="1" hangingPunct="1">
              <a:buNone/>
              <a:defRPr/>
            </a:pPr>
            <a:r>
              <a:rPr lang="es-ES" sz="1800" kern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259632" y="3056766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Standardization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Noise in some </a:t>
            </a:r>
            <a:r>
              <a:rPr lang="en-US" sz="2400" dirty="0" err="1" smtClean="0"/>
              <a:t>MedDRA</a:t>
            </a:r>
            <a:r>
              <a:rPr lang="en-US" sz="2400" dirty="0" smtClean="0"/>
              <a:t>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Hard to improve the results</a:t>
            </a:r>
            <a:endParaRPr lang="en-US" sz="24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92929"/>
              </p:ext>
            </p:extLst>
          </p:nvPr>
        </p:nvGraphicFramePr>
        <p:xfrm>
          <a:off x="597594" y="90872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Precision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F-</a:t>
                      </a:r>
                      <a:r>
                        <a:rPr lang="es-ES" dirty="0" err="1" smtClean="0"/>
                        <a:t>Measure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Evaluation</a:t>
                      </a:r>
                      <a:r>
                        <a:rPr lang="es-ES" baseline="0" dirty="0" smtClean="0"/>
                        <a:t> 1.</a:t>
                      </a:r>
                    </a:p>
                    <a:p>
                      <a:r>
                        <a:rPr lang="es-ES" baseline="0" dirty="0" smtClean="0"/>
                        <a:t>NER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0" dirty="0" smtClean="0">
                          <a:solidFill>
                            <a:schemeClr val="tx1"/>
                          </a:solidFill>
                        </a:rPr>
                        <a:t>89.14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0" dirty="0" smtClean="0">
                          <a:solidFill>
                            <a:schemeClr val="tx1"/>
                          </a:solidFill>
                        </a:rPr>
                        <a:t>85.94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87.51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Evaluation</a:t>
                      </a:r>
                      <a:r>
                        <a:rPr lang="es-ES" dirty="0" smtClean="0"/>
                        <a:t> 2.</a:t>
                      </a:r>
                    </a:p>
                    <a:p>
                      <a:r>
                        <a:rPr lang="es-ES" dirty="0" err="1" smtClean="0"/>
                        <a:t>Mapping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0" dirty="0" smtClean="0">
                          <a:solidFill>
                            <a:schemeClr val="tx1"/>
                          </a:solidFill>
                        </a:rPr>
                        <a:t>84.43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0" dirty="0" smtClean="0">
                          <a:solidFill>
                            <a:schemeClr val="tx1"/>
                          </a:solidFill>
                        </a:rPr>
                        <a:t>85.94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85.17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42" name="1 Título"/>
          <p:cNvSpPr>
            <a:spLocks noGrp="1"/>
          </p:cNvSpPr>
          <p:nvPr>
            <p:ph type="title"/>
          </p:nvPr>
        </p:nvSpPr>
        <p:spPr>
          <a:xfrm>
            <a:off x="1295400" y="315888"/>
            <a:ext cx="7772400" cy="304800"/>
          </a:xfrm>
        </p:spPr>
        <p:txBody>
          <a:bodyPr/>
          <a:lstStyle/>
          <a:p>
            <a:pPr eaLnBrk="1" hangingPunct="1"/>
            <a:r>
              <a:rPr lang="es-ES" dirty="0" smtClean="0"/>
              <a:t>8.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drug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sheet</a:t>
            </a:r>
            <a:r>
              <a:rPr lang="es-ES" dirty="0" smtClean="0"/>
              <a:t> </a:t>
            </a:r>
            <a:r>
              <a:rPr lang="es-ES" dirty="0" err="1" smtClean="0"/>
              <a:t>ontology</a:t>
            </a:r>
            <a:endParaRPr lang="es-ES" dirty="0" smtClean="0"/>
          </a:p>
        </p:txBody>
      </p:sp>
      <p:sp>
        <p:nvSpPr>
          <p:cNvPr id="14" name="13 Rectángulo"/>
          <p:cNvSpPr/>
          <p:nvPr/>
        </p:nvSpPr>
        <p:spPr bwMode="auto">
          <a:xfrm>
            <a:off x="3491880" y="6309320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 bwMode="auto">
          <a:xfrm>
            <a:off x="2039776" y="2486099"/>
            <a:ext cx="1308088" cy="87089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Drug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6410922" y="1206538"/>
            <a:ext cx="1074683" cy="50869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 smtClean="0">
                <a:solidFill>
                  <a:sysClr val="windowText" lastClr="000000"/>
                </a:solidFill>
                <a:latin typeface="Arial" pitchFamily="34" charset="0"/>
              </a:rPr>
              <a:t>CIE-10 Concept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6300192" y="2497316"/>
            <a:ext cx="1296144" cy="7156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Disorder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178731" y="4021623"/>
            <a:ext cx="1368152" cy="73535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Administration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3278928" y="5683534"/>
            <a:ext cx="981358" cy="6081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Risk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98863" y="4389301"/>
            <a:ext cx="981358" cy="6238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Effect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20881" y="2739063"/>
            <a:ext cx="981358" cy="6081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Overdose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364351" y="5355656"/>
            <a:ext cx="1008112" cy="6081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Interaction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 bwMode="auto">
          <a:xfrm>
            <a:off x="374885" y="980728"/>
            <a:ext cx="1196122" cy="8697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Farmaceutical</a:t>
            </a:r>
            <a:r>
              <a:rPr lang="es-ES" sz="1200" dirty="0" smtClean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form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2123728" y="908719"/>
            <a:ext cx="1184005" cy="72008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Composition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4054023" y="990748"/>
            <a:ext cx="864096" cy="504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Fact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itchFamily="34" charset="0"/>
              </a:rPr>
              <a:t>S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heet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5779493" y="4021624"/>
            <a:ext cx="1329430" cy="5963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MedDRA</a:t>
            </a:r>
            <a:endParaRPr lang="es-ES" sz="12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/>
            <a:r>
              <a:rPr lang="es-ES" sz="1200" dirty="0">
                <a:solidFill>
                  <a:sysClr val="windowText" lastClr="000000"/>
                </a:solidFill>
                <a:latin typeface="Arial" pitchFamily="34" charset="0"/>
              </a:rPr>
              <a:t>c</a:t>
            </a:r>
            <a:r>
              <a:rPr lang="es-ES" sz="1200" dirty="0" smtClean="0">
                <a:solidFill>
                  <a:sysClr val="windowText" lastClr="000000"/>
                </a:solidFill>
                <a:latin typeface="Arial" pitchFamily="34" charset="0"/>
              </a:rPr>
              <a:t>oncept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7283116" y="4021623"/>
            <a:ext cx="1329430" cy="5963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 smtClean="0">
                <a:solidFill>
                  <a:sysClr val="windowText" lastClr="000000"/>
                </a:solidFill>
                <a:latin typeface="Arial" pitchFamily="34" charset="0"/>
              </a:rPr>
              <a:t>SNOMED-CT</a:t>
            </a:r>
            <a:endParaRPr lang="es-ES" sz="80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/>
            <a:r>
              <a:rPr lang="es-ES" sz="1200" dirty="0">
                <a:solidFill>
                  <a:sysClr val="windowText" lastClr="000000"/>
                </a:solidFill>
                <a:latin typeface="Arial" pitchFamily="34" charset="0"/>
              </a:rPr>
              <a:t>c</a:t>
            </a:r>
            <a:r>
              <a:rPr lang="es-ES" sz="1200" dirty="0" smtClean="0">
                <a:solidFill>
                  <a:sysClr val="windowText" lastClr="000000"/>
                </a:solidFill>
                <a:latin typeface="Arial" pitchFamily="34" charset="0"/>
              </a:rPr>
              <a:t>oncepto</a:t>
            </a:r>
            <a:endParaRPr lang="es-ES" sz="120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cxnSp>
        <p:nvCxnSpPr>
          <p:cNvPr id="6" name="5 Conector recto de flecha"/>
          <p:cNvCxnSpPr/>
          <p:nvPr/>
        </p:nvCxnSpPr>
        <p:spPr bwMode="auto">
          <a:xfrm flipV="1">
            <a:off x="3347864" y="1526950"/>
            <a:ext cx="843486" cy="9210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Forma libre"/>
          <p:cNvSpPr/>
          <p:nvPr/>
        </p:nvSpPr>
        <p:spPr bwMode="auto">
          <a:xfrm>
            <a:off x="3347864" y="2267320"/>
            <a:ext cx="2952328" cy="248430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" name="33 Forma libre"/>
          <p:cNvSpPr/>
          <p:nvPr/>
        </p:nvSpPr>
        <p:spPr bwMode="auto">
          <a:xfrm flipV="1">
            <a:off x="3351208" y="3140969"/>
            <a:ext cx="2952328" cy="360039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35 Conector recto de flecha"/>
          <p:cNvCxnSpPr>
            <a:endCxn id="18" idx="2"/>
          </p:cNvCxnSpPr>
          <p:nvPr/>
        </p:nvCxnSpPr>
        <p:spPr bwMode="auto">
          <a:xfrm flipV="1">
            <a:off x="2693820" y="1628800"/>
            <a:ext cx="21911" cy="8572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 bwMode="auto">
          <a:xfrm flipH="1" flipV="1">
            <a:off x="1483364" y="1844824"/>
            <a:ext cx="568356" cy="6652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endCxn id="15" idx="3"/>
          </p:cNvCxnSpPr>
          <p:nvPr/>
        </p:nvCxnSpPr>
        <p:spPr bwMode="auto">
          <a:xfrm flipH="1">
            <a:off x="1102239" y="3043132"/>
            <a:ext cx="93753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 bwMode="auto">
          <a:xfrm flipH="1">
            <a:off x="901568" y="3320988"/>
            <a:ext cx="1150152" cy="10683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endCxn id="16" idx="0"/>
          </p:cNvCxnSpPr>
          <p:nvPr/>
        </p:nvCxnSpPr>
        <p:spPr bwMode="auto">
          <a:xfrm flipH="1">
            <a:off x="1868407" y="3371873"/>
            <a:ext cx="385103" cy="198378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endCxn id="12" idx="0"/>
          </p:cNvCxnSpPr>
          <p:nvPr/>
        </p:nvCxnSpPr>
        <p:spPr bwMode="auto">
          <a:xfrm>
            <a:off x="2915816" y="3361323"/>
            <a:ext cx="853791" cy="23222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 bwMode="auto">
          <a:xfrm flipV="1">
            <a:off x="2253510" y="3355316"/>
            <a:ext cx="215901" cy="20003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 bwMode="auto">
          <a:xfrm>
            <a:off x="3168319" y="3371873"/>
            <a:ext cx="985807" cy="9391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4" idx="3"/>
            <a:endCxn id="10" idx="1"/>
          </p:cNvCxnSpPr>
          <p:nvPr/>
        </p:nvCxnSpPr>
        <p:spPr bwMode="auto">
          <a:xfrm flipV="1">
            <a:off x="3347864" y="2855146"/>
            <a:ext cx="2952328" cy="6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 bwMode="auto">
          <a:xfrm flipH="1">
            <a:off x="6113405" y="3212976"/>
            <a:ext cx="380262" cy="8233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endCxn id="22" idx="0"/>
          </p:cNvCxnSpPr>
          <p:nvPr/>
        </p:nvCxnSpPr>
        <p:spPr bwMode="auto">
          <a:xfrm>
            <a:off x="7473247" y="3198317"/>
            <a:ext cx="474584" cy="8233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endCxn id="9" idx="2"/>
          </p:cNvCxnSpPr>
          <p:nvPr/>
        </p:nvCxnSpPr>
        <p:spPr bwMode="auto">
          <a:xfrm flipV="1">
            <a:off x="6948263" y="1715232"/>
            <a:ext cx="1" cy="8005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1907704" y="184482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Composed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by</a:t>
            </a:r>
            <a:endParaRPr lang="es-ES" sz="1050" i="1" dirty="0"/>
          </a:p>
        </p:txBody>
      </p:sp>
      <p:sp>
        <p:nvSpPr>
          <p:cNvPr id="75" name="74 CuadroTexto"/>
          <p:cNvSpPr txBox="1"/>
          <p:nvPr/>
        </p:nvSpPr>
        <p:spPr>
          <a:xfrm>
            <a:off x="3995936" y="158321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Described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by</a:t>
            </a:r>
            <a:endParaRPr lang="es-ES" sz="1050" i="1" dirty="0"/>
          </a:p>
        </p:txBody>
      </p:sp>
      <p:sp>
        <p:nvSpPr>
          <p:cNvPr id="76" name="75 CuadroTexto"/>
          <p:cNvSpPr txBox="1"/>
          <p:nvPr/>
        </p:nvSpPr>
        <p:spPr>
          <a:xfrm>
            <a:off x="1043608" y="306751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 </a:t>
            </a:r>
            <a:r>
              <a:rPr lang="es-ES" sz="1050" i="1" dirty="0" err="1" smtClean="0"/>
              <a:t>Overdose</a:t>
            </a:r>
            <a:r>
              <a:rPr lang="es-ES" sz="1050" i="1" dirty="0" smtClean="0"/>
              <a:t> in</a:t>
            </a:r>
            <a:endParaRPr lang="es-ES" sz="1050" i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611560" y="191683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Is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presented</a:t>
            </a:r>
            <a:endParaRPr lang="es-ES" sz="1050" i="1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154126" y="2060848"/>
            <a:ext cx="1858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adverse </a:t>
            </a:r>
            <a:r>
              <a:rPr lang="es-ES" sz="1050" i="1" dirty="0" err="1" smtClean="0"/>
              <a:t>reaction</a:t>
            </a:r>
            <a:endParaRPr lang="es-ES" sz="1050" i="1" dirty="0"/>
          </a:p>
        </p:txBody>
      </p:sp>
      <p:sp>
        <p:nvSpPr>
          <p:cNvPr id="83" name="82 CuadroTexto"/>
          <p:cNvSpPr txBox="1"/>
          <p:nvPr/>
        </p:nvSpPr>
        <p:spPr>
          <a:xfrm>
            <a:off x="3787970" y="2636912"/>
            <a:ext cx="1858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Not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indicated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with</a:t>
            </a:r>
            <a:endParaRPr lang="es-ES" sz="1050" i="1" dirty="0"/>
          </a:p>
        </p:txBody>
      </p:sp>
      <p:sp>
        <p:nvSpPr>
          <p:cNvPr id="84" name="83 CuadroTexto"/>
          <p:cNvSpPr txBox="1"/>
          <p:nvPr/>
        </p:nvSpPr>
        <p:spPr>
          <a:xfrm>
            <a:off x="3895011" y="3129070"/>
            <a:ext cx="1858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Indicated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with</a:t>
            </a:r>
            <a:endParaRPr lang="es-ES" sz="1050" i="1" dirty="0"/>
          </a:p>
        </p:txBody>
      </p:sp>
      <p:sp>
        <p:nvSpPr>
          <p:cNvPr id="85" name="84 CuadroTexto"/>
          <p:cNvSpPr txBox="1"/>
          <p:nvPr/>
        </p:nvSpPr>
        <p:spPr>
          <a:xfrm>
            <a:off x="6915051" y="1942516"/>
            <a:ext cx="1858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CIE-10 </a:t>
            </a:r>
            <a:r>
              <a:rPr lang="es-ES" sz="1050" i="1" dirty="0" err="1" smtClean="0"/>
              <a:t>mapping</a:t>
            </a:r>
            <a:endParaRPr lang="es-ES" sz="1050" i="1" dirty="0"/>
          </a:p>
        </p:txBody>
      </p:sp>
      <p:sp>
        <p:nvSpPr>
          <p:cNvPr id="86" name="85 CuadroTexto"/>
          <p:cNvSpPr txBox="1"/>
          <p:nvPr/>
        </p:nvSpPr>
        <p:spPr>
          <a:xfrm>
            <a:off x="7754526" y="3402221"/>
            <a:ext cx="185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SNOMED-CT</a:t>
            </a:r>
          </a:p>
          <a:p>
            <a:r>
              <a:rPr lang="es-ES" sz="1050" i="1" dirty="0" err="1" smtClean="0"/>
              <a:t>mapping</a:t>
            </a:r>
            <a:endParaRPr lang="es-ES" sz="1050" i="1" dirty="0"/>
          </a:p>
        </p:txBody>
      </p:sp>
      <p:sp>
        <p:nvSpPr>
          <p:cNvPr id="87" name="86 CuadroTexto"/>
          <p:cNvSpPr txBox="1"/>
          <p:nvPr/>
        </p:nvSpPr>
        <p:spPr>
          <a:xfrm>
            <a:off x="6228184" y="3594537"/>
            <a:ext cx="185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</a:t>
            </a:r>
            <a:r>
              <a:rPr lang="es-ES" sz="1050" i="1" dirty="0" err="1" smtClean="0"/>
              <a:t>MedDRA</a:t>
            </a:r>
            <a:endParaRPr lang="es-ES" sz="1050" i="1" dirty="0" smtClean="0"/>
          </a:p>
          <a:p>
            <a:r>
              <a:rPr lang="es-ES" sz="1050" i="1" dirty="0" smtClean="0"/>
              <a:t> </a:t>
            </a:r>
            <a:r>
              <a:rPr lang="es-ES" sz="1050" i="1" dirty="0" err="1" smtClean="0"/>
              <a:t>mapping</a:t>
            </a:r>
            <a:endParaRPr lang="es-ES" sz="1050" i="1" dirty="0"/>
          </a:p>
        </p:txBody>
      </p:sp>
      <p:sp>
        <p:nvSpPr>
          <p:cNvPr id="88" name="87 CuadroTexto"/>
          <p:cNvSpPr txBox="1"/>
          <p:nvPr/>
        </p:nvSpPr>
        <p:spPr>
          <a:xfrm>
            <a:off x="3611171" y="3679140"/>
            <a:ext cx="1345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Administrated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by</a:t>
            </a:r>
            <a:endParaRPr lang="es-ES" sz="1050" i="1" dirty="0"/>
          </a:p>
        </p:txBody>
      </p:sp>
      <p:sp>
        <p:nvSpPr>
          <p:cNvPr id="89" name="88 CuadroTexto"/>
          <p:cNvSpPr txBox="1"/>
          <p:nvPr/>
        </p:nvSpPr>
        <p:spPr>
          <a:xfrm>
            <a:off x="543720" y="3635423"/>
            <a:ext cx="999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</a:t>
            </a:r>
            <a:r>
              <a:rPr lang="es-ES" sz="1050" i="1" dirty="0" err="1" smtClean="0"/>
              <a:t>effect</a:t>
            </a:r>
            <a:endParaRPr lang="es-ES" sz="1050" i="1" dirty="0"/>
          </a:p>
        </p:txBody>
      </p:sp>
      <p:sp>
        <p:nvSpPr>
          <p:cNvPr id="90" name="89 CuadroTexto"/>
          <p:cNvSpPr txBox="1"/>
          <p:nvPr/>
        </p:nvSpPr>
        <p:spPr>
          <a:xfrm>
            <a:off x="1187624" y="4340626"/>
            <a:ext cx="9997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</a:t>
            </a:r>
            <a:r>
              <a:rPr lang="es-ES" sz="1050" i="1" dirty="0" err="1" smtClean="0"/>
              <a:t>interaction</a:t>
            </a:r>
            <a:endParaRPr lang="es-ES" sz="1050" i="1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276081" y="4701238"/>
            <a:ext cx="999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Interacts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with</a:t>
            </a:r>
            <a:endParaRPr lang="es-ES" sz="1050" i="1" dirty="0"/>
          </a:p>
        </p:txBody>
      </p:sp>
      <p:sp>
        <p:nvSpPr>
          <p:cNvPr id="92" name="91 CuadroTexto"/>
          <p:cNvSpPr txBox="1"/>
          <p:nvPr/>
        </p:nvSpPr>
        <p:spPr>
          <a:xfrm>
            <a:off x="3707904" y="5263316"/>
            <a:ext cx="1148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</a:t>
            </a:r>
            <a:r>
              <a:rPr lang="es-ES" sz="1050" i="1" dirty="0" err="1" smtClean="0"/>
              <a:t>risk</a:t>
            </a:r>
            <a:r>
              <a:rPr lang="es-ES" sz="1050" i="1" dirty="0" smtClean="0"/>
              <a:t> </a:t>
            </a:r>
            <a:endParaRPr lang="es-ES" sz="1050" i="1" dirty="0"/>
          </a:p>
        </p:txBody>
      </p:sp>
    </p:spTree>
    <p:extLst>
      <p:ext uri="{BB962C8B-B14F-4D97-AF65-F5344CB8AC3E}">
        <p14:creationId xmlns:p14="http://schemas.microsoft.com/office/powerpoint/2010/main" val="30038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42" name="1 Título"/>
          <p:cNvSpPr>
            <a:spLocks noGrp="1"/>
          </p:cNvSpPr>
          <p:nvPr>
            <p:ph type="title"/>
          </p:nvPr>
        </p:nvSpPr>
        <p:spPr>
          <a:xfrm>
            <a:off x="1295400" y="315888"/>
            <a:ext cx="7772400" cy="304800"/>
          </a:xfrm>
        </p:spPr>
        <p:txBody>
          <a:bodyPr/>
          <a:lstStyle/>
          <a:p>
            <a:pPr eaLnBrk="1" hangingPunct="1"/>
            <a:r>
              <a:rPr lang="es-ES" dirty="0"/>
              <a:t>8.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drug</a:t>
            </a:r>
            <a:r>
              <a:rPr lang="es-ES" dirty="0"/>
              <a:t> </a:t>
            </a:r>
            <a:r>
              <a:rPr lang="es-ES" dirty="0" err="1"/>
              <a:t>fact</a:t>
            </a:r>
            <a:r>
              <a:rPr lang="es-ES" dirty="0"/>
              <a:t> </a:t>
            </a:r>
            <a:r>
              <a:rPr lang="es-ES" dirty="0" err="1"/>
              <a:t>sheet</a:t>
            </a:r>
            <a:r>
              <a:rPr lang="es-ES" dirty="0"/>
              <a:t> </a:t>
            </a:r>
            <a:r>
              <a:rPr lang="es-ES" dirty="0" err="1" smtClean="0"/>
              <a:t>ontology</a:t>
            </a:r>
            <a:r>
              <a:rPr lang="es-ES" dirty="0" smtClean="0"/>
              <a:t> </a:t>
            </a:r>
            <a:r>
              <a:rPr lang="es-ES" dirty="0" err="1" smtClean="0"/>
              <a:t>core</a:t>
            </a:r>
            <a:endParaRPr lang="es-ES" dirty="0" smtClean="0"/>
          </a:p>
        </p:txBody>
      </p:sp>
      <p:sp>
        <p:nvSpPr>
          <p:cNvPr id="14" name="13 Rectángulo"/>
          <p:cNvSpPr/>
          <p:nvPr/>
        </p:nvSpPr>
        <p:spPr bwMode="auto">
          <a:xfrm>
            <a:off x="3491880" y="6309320"/>
            <a:ext cx="79208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 bwMode="auto">
          <a:xfrm>
            <a:off x="2039776" y="2486099"/>
            <a:ext cx="1308088" cy="87089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Drug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6300192" y="2497316"/>
            <a:ext cx="1296144" cy="7156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Disorder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4054023" y="990748"/>
            <a:ext cx="864096" cy="504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Fact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</a:rPr>
              <a:t>Sheet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5779493" y="4021624"/>
            <a:ext cx="1329430" cy="5963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 err="1" smtClean="0">
                <a:solidFill>
                  <a:sysClr val="windowText" lastClr="000000"/>
                </a:solidFill>
                <a:latin typeface="Arial" pitchFamily="34" charset="0"/>
              </a:rPr>
              <a:t>MedDRA</a:t>
            </a:r>
            <a:endParaRPr lang="es-ES" sz="1200" dirty="0" smtClean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/>
            <a:r>
              <a:rPr lang="es-ES" sz="1200" dirty="0">
                <a:solidFill>
                  <a:sysClr val="windowText" lastClr="000000"/>
                </a:solidFill>
                <a:latin typeface="Arial" pitchFamily="34" charset="0"/>
              </a:rPr>
              <a:t>c</a:t>
            </a:r>
            <a:r>
              <a:rPr lang="es-ES" sz="1200" dirty="0" smtClean="0">
                <a:solidFill>
                  <a:sysClr val="windowText" lastClr="000000"/>
                </a:solidFill>
                <a:latin typeface="Arial" pitchFamily="34" charset="0"/>
              </a:rPr>
              <a:t>oncept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  <a:p>
            <a:pPr algn="ctr"/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7283116" y="4021623"/>
            <a:ext cx="1329430" cy="5963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 smtClean="0">
                <a:solidFill>
                  <a:sysClr val="windowText" lastClr="000000"/>
                </a:solidFill>
                <a:latin typeface="Arial" pitchFamily="34" charset="0"/>
              </a:rPr>
              <a:t>SNOMED-CT</a:t>
            </a:r>
            <a:endParaRPr lang="es-ES" sz="80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algn="ctr"/>
            <a:r>
              <a:rPr lang="es-ES" sz="1200" dirty="0">
                <a:solidFill>
                  <a:sysClr val="windowText" lastClr="000000"/>
                </a:solidFill>
                <a:latin typeface="Arial" pitchFamily="34" charset="0"/>
              </a:rPr>
              <a:t>c</a:t>
            </a:r>
            <a:r>
              <a:rPr lang="es-ES" sz="1200" dirty="0" smtClean="0">
                <a:solidFill>
                  <a:sysClr val="windowText" lastClr="000000"/>
                </a:solidFill>
                <a:latin typeface="Arial" pitchFamily="34" charset="0"/>
              </a:rPr>
              <a:t>oncept</a:t>
            </a:r>
          </a:p>
        </p:txBody>
      </p:sp>
      <p:cxnSp>
        <p:nvCxnSpPr>
          <p:cNvPr id="6" name="5 Conector recto de flecha"/>
          <p:cNvCxnSpPr/>
          <p:nvPr/>
        </p:nvCxnSpPr>
        <p:spPr bwMode="auto">
          <a:xfrm flipV="1">
            <a:off x="3347864" y="1526950"/>
            <a:ext cx="843486" cy="9210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Forma libre"/>
          <p:cNvSpPr/>
          <p:nvPr/>
        </p:nvSpPr>
        <p:spPr bwMode="auto">
          <a:xfrm>
            <a:off x="3347864" y="2267320"/>
            <a:ext cx="2952328" cy="248430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" name="33 Forma libre"/>
          <p:cNvSpPr/>
          <p:nvPr/>
        </p:nvSpPr>
        <p:spPr bwMode="auto">
          <a:xfrm flipV="1">
            <a:off x="3351208" y="3140969"/>
            <a:ext cx="2952328" cy="360039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 bwMode="auto">
          <a:xfrm flipH="1">
            <a:off x="6113405" y="3212976"/>
            <a:ext cx="380262" cy="8233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endCxn id="22" idx="0"/>
          </p:cNvCxnSpPr>
          <p:nvPr/>
        </p:nvCxnSpPr>
        <p:spPr bwMode="auto">
          <a:xfrm>
            <a:off x="7473247" y="3198317"/>
            <a:ext cx="474584" cy="8233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3995936" y="158321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Described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by</a:t>
            </a:r>
            <a:endParaRPr lang="es-ES" sz="1050" i="1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154126" y="2060848"/>
            <a:ext cx="1858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/>
              <a:t>Has adverse </a:t>
            </a:r>
            <a:r>
              <a:rPr lang="es-ES" sz="1050" i="1" dirty="0" err="1"/>
              <a:t>reaction</a:t>
            </a:r>
            <a:endParaRPr lang="es-ES" sz="1050" i="1" dirty="0"/>
          </a:p>
        </p:txBody>
      </p:sp>
      <p:sp>
        <p:nvSpPr>
          <p:cNvPr id="84" name="83 CuadroTexto"/>
          <p:cNvSpPr txBox="1"/>
          <p:nvPr/>
        </p:nvSpPr>
        <p:spPr>
          <a:xfrm>
            <a:off x="3895011" y="3129070"/>
            <a:ext cx="1858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err="1" smtClean="0"/>
              <a:t>Indicated</a:t>
            </a:r>
            <a:r>
              <a:rPr lang="es-ES" sz="1050" i="1" dirty="0" smtClean="0"/>
              <a:t> </a:t>
            </a:r>
            <a:r>
              <a:rPr lang="es-ES" sz="1050" i="1" dirty="0" err="1" smtClean="0"/>
              <a:t>with</a:t>
            </a:r>
            <a:endParaRPr lang="es-ES" sz="1050" i="1" dirty="0"/>
          </a:p>
        </p:txBody>
      </p:sp>
      <p:sp>
        <p:nvSpPr>
          <p:cNvPr id="86" name="85 CuadroTexto"/>
          <p:cNvSpPr txBox="1"/>
          <p:nvPr/>
        </p:nvSpPr>
        <p:spPr>
          <a:xfrm>
            <a:off x="7754526" y="3402221"/>
            <a:ext cx="185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SNOMED-CT</a:t>
            </a:r>
          </a:p>
          <a:p>
            <a:r>
              <a:rPr lang="es-ES" sz="1050" i="1" dirty="0" err="1" smtClean="0"/>
              <a:t>mapping</a:t>
            </a:r>
            <a:endParaRPr lang="es-ES" sz="1050" i="1" dirty="0"/>
          </a:p>
        </p:txBody>
      </p:sp>
      <p:sp>
        <p:nvSpPr>
          <p:cNvPr id="87" name="86 CuadroTexto"/>
          <p:cNvSpPr txBox="1"/>
          <p:nvPr/>
        </p:nvSpPr>
        <p:spPr>
          <a:xfrm>
            <a:off x="6380584" y="3635412"/>
            <a:ext cx="185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Has </a:t>
            </a:r>
            <a:r>
              <a:rPr lang="es-ES" sz="1050" i="1" dirty="0" err="1" smtClean="0"/>
              <a:t>MedDRA</a:t>
            </a:r>
            <a:endParaRPr lang="es-ES" sz="1050" i="1" dirty="0" smtClean="0"/>
          </a:p>
          <a:p>
            <a:r>
              <a:rPr lang="es-ES" sz="1050" i="1" dirty="0" err="1" smtClean="0"/>
              <a:t>mapping</a:t>
            </a:r>
            <a:endParaRPr lang="es-ES" sz="1050" i="1" dirty="0"/>
          </a:p>
        </p:txBody>
      </p:sp>
      <p:sp>
        <p:nvSpPr>
          <p:cNvPr id="48" name="47 Rectángulo"/>
          <p:cNvSpPr/>
          <p:nvPr/>
        </p:nvSpPr>
        <p:spPr bwMode="auto">
          <a:xfrm>
            <a:off x="1523048" y="5637803"/>
            <a:ext cx="1297648" cy="56082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 err="1" smtClean="0"/>
              <a:t>Candesartán</a:t>
            </a:r>
            <a:endParaRPr lang="es-ES" sz="1200" dirty="0" smtClean="0"/>
          </a:p>
          <a:p>
            <a:pPr algn="ctr"/>
            <a:r>
              <a:rPr lang="es-ES" sz="1200" dirty="0" smtClean="0"/>
              <a:t>16 mg EFG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49" name="48 Rectángulo"/>
          <p:cNvSpPr/>
          <p:nvPr/>
        </p:nvSpPr>
        <p:spPr bwMode="auto">
          <a:xfrm>
            <a:off x="178692" y="4940186"/>
            <a:ext cx="1296144" cy="2981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 smtClean="0"/>
              <a:t>F00015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4269295" y="5243904"/>
            <a:ext cx="1297648" cy="3248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 err="1"/>
              <a:t>Angioedema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53" name="52 Rectángulo"/>
          <p:cNvSpPr/>
          <p:nvPr/>
        </p:nvSpPr>
        <p:spPr bwMode="auto">
          <a:xfrm>
            <a:off x="4161409" y="5914059"/>
            <a:ext cx="1297648" cy="56082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/>
              <a:t>Incrementos del colesterol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55" name="54 Rectángulo"/>
          <p:cNvSpPr/>
          <p:nvPr/>
        </p:nvSpPr>
        <p:spPr bwMode="auto">
          <a:xfrm>
            <a:off x="6644769" y="5206777"/>
            <a:ext cx="2038774" cy="3248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 smtClean="0"/>
              <a:t>10002424-Angioedema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sp>
        <p:nvSpPr>
          <p:cNvPr id="57" name="56 Rectángulo"/>
          <p:cNvSpPr/>
          <p:nvPr/>
        </p:nvSpPr>
        <p:spPr bwMode="auto">
          <a:xfrm>
            <a:off x="6644769" y="5908005"/>
            <a:ext cx="2038774" cy="5213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dirty="0"/>
              <a:t>10005425-Colesterol elevado en sangre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</a:endParaRPr>
          </a:p>
        </p:txBody>
      </p:sp>
      <p:cxnSp>
        <p:nvCxnSpPr>
          <p:cNvPr id="58" name="57 Conector recto de flecha"/>
          <p:cNvCxnSpPr>
            <a:stCxn id="52" idx="3"/>
            <a:endCxn id="55" idx="1"/>
          </p:cNvCxnSpPr>
          <p:nvPr/>
        </p:nvCxnSpPr>
        <p:spPr bwMode="auto">
          <a:xfrm flipV="1">
            <a:off x="5566943" y="5369214"/>
            <a:ext cx="1077826" cy="371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5615213" y="4954851"/>
            <a:ext cx="185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Tiene mapeo </a:t>
            </a:r>
          </a:p>
          <a:p>
            <a:r>
              <a:rPr lang="es-ES" sz="1050" i="1" dirty="0" smtClean="0"/>
              <a:t>con </a:t>
            </a:r>
            <a:r>
              <a:rPr lang="es-ES" sz="1050" i="1" dirty="0" err="1" smtClean="0"/>
              <a:t>MedDRA</a:t>
            </a:r>
            <a:endParaRPr lang="es-ES" sz="1050" i="1" dirty="0"/>
          </a:p>
        </p:txBody>
      </p:sp>
      <p:cxnSp>
        <p:nvCxnSpPr>
          <p:cNvPr id="60" name="59 Conector recto de flecha"/>
          <p:cNvCxnSpPr/>
          <p:nvPr/>
        </p:nvCxnSpPr>
        <p:spPr bwMode="auto">
          <a:xfrm flipH="1" flipV="1">
            <a:off x="1403648" y="5238377"/>
            <a:ext cx="214386" cy="39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539552" y="5307167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Descrito por</a:t>
            </a:r>
            <a:endParaRPr lang="es-ES" sz="1050" i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2469575" y="5136249"/>
            <a:ext cx="1858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Produce reacción adversa</a:t>
            </a:r>
            <a:endParaRPr lang="es-ES" sz="1050" i="1" dirty="0"/>
          </a:p>
        </p:txBody>
      </p:sp>
      <p:cxnSp>
        <p:nvCxnSpPr>
          <p:cNvPr id="23" name="22 Conector recto"/>
          <p:cNvCxnSpPr/>
          <p:nvPr/>
        </p:nvCxnSpPr>
        <p:spPr bwMode="auto">
          <a:xfrm>
            <a:off x="178692" y="4725143"/>
            <a:ext cx="8785796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53" idx="3"/>
            <a:endCxn id="57" idx="1"/>
          </p:cNvCxnSpPr>
          <p:nvPr/>
        </p:nvCxnSpPr>
        <p:spPr bwMode="auto">
          <a:xfrm flipV="1">
            <a:off x="5459057" y="6168668"/>
            <a:ext cx="1185712" cy="258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515191" y="5753169"/>
            <a:ext cx="185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Tiene mapeo </a:t>
            </a:r>
          </a:p>
          <a:p>
            <a:r>
              <a:rPr lang="es-ES" sz="1050" i="1" dirty="0" smtClean="0"/>
              <a:t>con </a:t>
            </a:r>
            <a:r>
              <a:rPr lang="es-ES" sz="1050" i="1" dirty="0" err="1" smtClean="0"/>
              <a:t>MedDRA</a:t>
            </a:r>
            <a:endParaRPr lang="es-ES" sz="105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2349995" y="6299772"/>
            <a:ext cx="1858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 smtClean="0"/>
              <a:t>Produce reacción adversa</a:t>
            </a:r>
            <a:endParaRPr lang="es-ES" sz="1050" i="1" dirty="0"/>
          </a:p>
        </p:txBody>
      </p:sp>
      <p:cxnSp>
        <p:nvCxnSpPr>
          <p:cNvPr id="78" name="77 Conector recto de flecha"/>
          <p:cNvCxnSpPr/>
          <p:nvPr/>
        </p:nvCxnSpPr>
        <p:spPr bwMode="auto">
          <a:xfrm flipV="1">
            <a:off x="2854467" y="5370349"/>
            <a:ext cx="1414828" cy="2969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48" idx="3"/>
            <a:endCxn id="53" idx="1"/>
          </p:cNvCxnSpPr>
          <p:nvPr/>
        </p:nvCxnSpPr>
        <p:spPr bwMode="auto">
          <a:xfrm>
            <a:off x="2820696" y="5918216"/>
            <a:ext cx="1340713" cy="2762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79 Forma libre"/>
          <p:cNvSpPr/>
          <p:nvPr/>
        </p:nvSpPr>
        <p:spPr bwMode="auto">
          <a:xfrm rot="16521865">
            <a:off x="1058530" y="4235651"/>
            <a:ext cx="2187396" cy="432088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 w="28575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1" name="80 Forma libre"/>
          <p:cNvSpPr/>
          <p:nvPr/>
        </p:nvSpPr>
        <p:spPr bwMode="auto">
          <a:xfrm rot="17721105">
            <a:off x="4064681" y="3491567"/>
            <a:ext cx="2639550" cy="805655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 w="28575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3" name="92 Forma libre"/>
          <p:cNvSpPr/>
          <p:nvPr/>
        </p:nvSpPr>
        <p:spPr bwMode="auto">
          <a:xfrm rot="17721105">
            <a:off x="3182380" y="3441471"/>
            <a:ext cx="3631144" cy="1161581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 w="28575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4" name="93 Forma libre"/>
          <p:cNvSpPr/>
          <p:nvPr/>
        </p:nvSpPr>
        <p:spPr bwMode="auto">
          <a:xfrm rot="15951857" flipV="1">
            <a:off x="6765571" y="4798997"/>
            <a:ext cx="664949" cy="179466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 w="28575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5" name="94 Forma libre"/>
          <p:cNvSpPr/>
          <p:nvPr/>
        </p:nvSpPr>
        <p:spPr bwMode="auto">
          <a:xfrm rot="15507754">
            <a:off x="6205022" y="5009731"/>
            <a:ext cx="1427372" cy="489510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 w="28575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6" name="95 Forma libre"/>
          <p:cNvSpPr/>
          <p:nvPr/>
        </p:nvSpPr>
        <p:spPr bwMode="auto">
          <a:xfrm rot="19039420">
            <a:off x="-768320" y="1540803"/>
            <a:ext cx="4953504" cy="1923756"/>
          </a:xfrm>
          <a:custGeom>
            <a:avLst/>
            <a:gdLst>
              <a:gd name="connsiteX0" fmla="*/ 0 w 2726109"/>
              <a:gd name="connsiteY0" fmla="*/ 384592 h 384592"/>
              <a:gd name="connsiteX1" fmla="*/ 1324598 w 2726109"/>
              <a:gd name="connsiteY1" fmla="*/ 32 h 384592"/>
              <a:gd name="connsiteX2" fmla="*/ 2726109 w 2726109"/>
              <a:gd name="connsiteY2" fmla="*/ 367501 h 3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9" h="384592">
                <a:moveTo>
                  <a:pt x="0" y="384592"/>
                </a:moveTo>
                <a:cubicBezTo>
                  <a:pt x="435123" y="193736"/>
                  <a:pt x="870247" y="2880"/>
                  <a:pt x="1324598" y="32"/>
                </a:cubicBezTo>
                <a:cubicBezTo>
                  <a:pt x="1778949" y="-2816"/>
                  <a:pt x="2252529" y="182342"/>
                  <a:pt x="2726109" y="367501"/>
                </a:cubicBezTo>
              </a:path>
            </a:pathLst>
          </a:custGeom>
          <a:ln w="28575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53" grpId="0" animBg="1"/>
      <p:bldP spid="55" grpId="0" animBg="1"/>
      <p:bldP spid="57" grpId="0" animBg="1"/>
      <p:bldP spid="59" grpId="0"/>
      <p:bldP spid="62" grpId="0"/>
      <p:bldP spid="64" grpId="0"/>
      <p:bldP spid="72" grpId="0"/>
      <p:bldP spid="73" grpId="0"/>
      <p:bldP spid="80" grpId="0" animBg="1"/>
      <p:bldP spid="8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980728"/>
            <a:ext cx="6838528" cy="5256584"/>
          </a:xfrm>
        </p:spPr>
        <p:txBody>
          <a:bodyPr/>
          <a:lstStyle/>
          <a:p>
            <a:pPr marL="457200" indent="-457200" eaLnBrk="1" hangingPunct="1">
              <a:buAutoNum type="arabicPeriod"/>
              <a:defRPr/>
            </a:pPr>
            <a:endParaRPr lang="es-ES" dirty="0" smtClean="0"/>
          </a:p>
          <a:p>
            <a:pPr marL="457200" indent="-457200" eaLnBrk="1" hangingPunct="1"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Project target</a:t>
            </a:r>
          </a:p>
          <a:p>
            <a:pPr marL="457200" indent="-457200" eaLnBrk="1" hangingPunct="1"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Challenges</a:t>
            </a:r>
          </a:p>
          <a:p>
            <a:pPr marL="457200" indent="-457200" eaLnBrk="1" hangingPunct="1"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General overview</a:t>
            </a:r>
          </a:p>
          <a:p>
            <a:pPr marL="457200" indent="-457200" eaLnBrk="1" hangingPunct="1"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Corpus extraction</a:t>
            </a:r>
          </a:p>
          <a:p>
            <a:pPr marL="457200" indent="-457200" eaLnBrk="1" hangingPunct="1"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Entity recognition</a:t>
            </a:r>
          </a:p>
          <a:p>
            <a:pPr marL="457200" indent="-457200" eaLnBrk="1" hangingPunct="1"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Mapping</a:t>
            </a:r>
          </a:p>
          <a:p>
            <a:pPr marL="457200" indent="-457200" eaLnBrk="1" hangingPunct="1">
              <a:buAutoNum type="arabicPeriod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Evaluation</a:t>
            </a:r>
          </a:p>
          <a:p>
            <a:pPr marL="457200" indent="-457200" eaLnBrk="1" hangingPunct="1"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The drug fact sheet ontology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lvl="1" indent="0" eaLnBrk="1" hangingPunct="1">
              <a:buNone/>
              <a:defRPr/>
            </a:pPr>
            <a:endParaRPr lang="en-US" sz="24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457200" lvl="1" indent="-457200" eaLnBrk="1" hangingPunct="1">
              <a:buNone/>
              <a:defRPr/>
            </a:pPr>
            <a:endParaRPr lang="es-ES" sz="24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457200" lvl="1" indent="-457200" eaLnBrk="1" hangingPunct="1">
              <a:buFont typeface="+mj-lt"/>
              <a:buAutoNum type="arabicPeriod"/>
              <a:defRPr/>
            </a:pPr>
            <a:endParaRPr lang="es-ES" sz="24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857250" lvl="1" indent="-457200" algn="r" eaLnBrk="1" hangingPunct="1">
              <a:buNone/>
              <a:defRPr/>
            </a:pP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ctrTitle"/>
          </p:nvPr>
        </p:nvSpPr>
        <p:spPr>
          <a:xfrm>
            <a:off x="2843808" y="1825352"/>
            <a:ext cx="6071592" cy="2971800"/>
          </a:xfrm>
        </p:spPr>
        <p:txBody>
          <a:bodyPr/>
          <a:lstStyle/>
          <a:p>
            <a:r>
              <a:rPr lang="en-US" dirty="0" smtClean="0"/>
              <a:t>AEMPS-OEG.</a:t>
            </a:r>
            <a:br>
              <a:rPr lang="en-US" dirty="0" smtClean="0"/>
            </a:br>
            <a:r>
              <a:rPr lang="en-US" dirty="0" smtClean="0"/>
              <a:t>Adverse reaction identification in drug fact sheets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3075" name="5 Subtítulo"/>
          <p:cNvSpPr>
            <a:spLocks noGrp="1"/>
          </p:cNvSpPr>
          <p:nvPr>
            <p:ph type="subTitle" idx="1"/>
          </p:nvPr>
        </p:nvSpPr>
        <p:spPr>
          <a:xfrm>
            <a:off x="2987824" y="3959299"/>
            <a:ext cx="5783560" cy="2926085"/>
          </a:xfrm>
        </p:spPr>
        <p:txBody>
          <a:bodyPr/>
          <a:lstStyle/>
          <a:p>
            <a:pPr eaLnBrk="1" hangingPunct="1"/>
            <a:r>
              <a:rPr lang="es-ES_tradnl" sz="1400" b="1" dirty="0" smtClean="0">
                <a:latin typeface="Microsoft Sans Serif" pitchFamily="34" charset="0"/>
                <a:cs typeface="Microsoft Sans Serif" pitchFamily="34" charset="0"/>
              </a:rPr>
              <a:t>Asunción Gómez Pérez, Raúl García Castro,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Guadalupe </a:t>
            </a:r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Aguado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de </a:t>
            </a:r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Cea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, Pablo </a:t>
            </a:r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Calleja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Ibáñez</a:t>
            </a:r>
          </a:p>
          <a:p>
            <a:pPr eaLnBrk="1" hangingPunct="1"/>
            <a:endParaRPr lang="en-US" sz="1400" b="1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r>
              <a:rPr lang="es-ES" sz="1100" dirty="0" smtClean="0">
                <a:latin typeface="+mj-lt"/>
                <a:cs typeface="Microsoft Sans Serif" pitchFamily="34" charset="0"/>
              </a:rPr>
              <a:t>asun@fi.upm.es</a:t>
            </a:r>
          </a:p>
          <a:p>
            <a:pPr eaLnBrk="1" hangingPunct="1"/>
            <a:r>
              <a:rPr lang="es-ES" sz="1100" dirty="0" smtClean="0">
                <a:latin typeface="+mj-lt"/>
                <a:cs typeface="Microsoft Sans Serif" pitchFamily="34" charset="0"/>
              </a:rPr>
              <a:t>rgarcia@fi.upm.es </a:t>
            </a:r>
          </a:p>
          <a:p>
            <a:pPr eaLnBrk="1" hangingPunct="1"/>
            <a:r>
              <a:rPr lang="es-ES" sz="1100" dirty="0" smtClean="0">
                <a:latin typeface="+mj-lt"/>
                <a:cs typeface="Microsoft Sans Serif" pitchFamily="34" charset="0"/>
              </a:rPr>
              <a:t>lupe@fi.upm.es </a:t>
            </a:r>
          </a:p>
          <a:p>
            <a:pPr eaLnBrk="1" hangingPunct="1"/>
            <a:r>
              <a:rPr lang="en-GB" sz="1100" dirty="0" smtClean="0"/>
              <a:t>pcalleja@fi.upm.es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Facultad de Informática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Universidad Politécnica de Madrid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Campus de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Montegancedo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s/n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28660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Boadilla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del Monte, Madrid,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Spain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endParaRPr lang="en-US" sz="11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6320353"/>
            <a:ext cx="284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Date: 19. September 2015</a:t>
            </a:r>
            <a:endParaRPr lang="en-US" sz="1200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01" y="943014"/>
            <a:ext cx="2197275" cy="68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376" y="988709"/>
            <a:ext cx="2371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8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292080" y="855172"/>
            <a:ext cx="3201426" cy="5022100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smtClean="0">
                <a:solidFill>
                  <a:srgbClr val="FFFFFF"/>
                </a:solidFill>
              </a:rPr>
              <a:t>1. Project target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23528" y="1484784"/>
            <a:ext cx="3528392" cy="71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800" b="1" u="sng" dirty="0" err="1" smtClean="0">
                <a:solidFill>
                  <a:srgbClr val="4D4D4D"/>
                </a:solidFill>
              </a:rPr>
              <a:t>Drug</a:t>
            </a:r>
            <a:r>
              <a:rPr lang="es-ES" altLang="es-ES_tradnl" sz="2800" b="1" u="sng" dirty="0" smtClean="0">
                <a:solidFill>
                  <a:srgbClr val="4D4D4D"/>
                </a:solidFill>
              </a:rPr>
              <a:t> </a:t>
            </a:r>
            <a:r>
              <a:rPr lang="es-ES" altLang="es-ES_tradnl" sz="2800" b="1" u="sng" dirty="0" err="1" smtClean="0">
                <a:solidFill>
                  <a:srgbClr val="4D4D4D"/>
                </a:solidFill>
              </a:rPr>
              <a:t>fact</a:t>
            </a:r>
            <a:r>
              <a:rPr lang="es-ES" altLang="es-ES_tradnl" sz="2800" b="1" u="sng" dirty="0" smtClean="0">
                <a:solidFill>
                  <a:srgbClr val="4D4D4D"/>
                </a:solidFill>
              </a:rPr>
              <a:t> </a:t>
            </a:r>
            <a:r>
              <a:rPr lang="es-ES" altLang="es-ES_tradnl" sz="2800" b="1" u="sng" dirty="0" err="1" smtClean="0">
                <a:solidFill>
                  <a:srgbClr val="4D4D4D"/>
                </a:solidFill>
              </a:rPr>
              <a:t>sheet</a:t>
            </a:r>
            <a:endParaRPr lang="es-ES" altLang="es-ES_tradnl" sz="2800" b="1" u="sng" dirty="0" smtClean="0">
              <a:solidFill>
                <a:srgbClr val="4D4D4D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436096" y="2996952"/>
            <a:ext cx="2663825" cy="823143"/>
          </a:xfrm>
          <a:prstGeom prst="rect">
            <a:avLst/>
          </a:prstGeom>
          <a:noFill/>
          <a:ln w="1905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s-ES_tradnl" sz="1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4- Therapeutic information</a:t>
            </a:r>
          </a:p>
          <a:p>
            <a:pPr eaLnBrk="1">
              <a:lnSpc>
                <a:spcPct val="100000"/>
              </a:lnSpc>
            </a:pPr>
            <a:endParaRPr lang="en-US" altLang="es-ES_tradnl" sz="12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n-US" sz="1200" dirty="0" err="1" smtClean="0"/>
              <a:t>Sycrest</a:t>
            </a:r>
            <a:r>
              <a:rPr lang="en-US" sz="1200" dirty="0" smtClean="0"/>
              <a:t> is indicated for the maniac episodes treatment</a:t>
            </a:r>
            <a:endParaRPr lang="en-US" altLang="es-ES_tradnl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436567" y="980728"/>
            <a:ext cx="2663825" cy="6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b="1" dirty="0" smtClean="0">
                <a:ea typeface="DejaVu Sans" charset="0"/>
                <a:cs typeface="DejaVu Sans" charset="0"/>
              </a:rPr>
              <a:t>1- Drug Name</a:t>
            </a: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s-ES_tradnl" sz="1200" b="1" dirty="0" smtClean="0">
              <a:ea typeface="DejaVu Sans" charset="0"/>
              <a:cs typeface="DejaVu Sans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 err="1" smtClean="0"/>
              <a:t>Sycrest</a:t>
            </a:r>
            <a:r>
              <a:rPr lang="en-US" sz="1200" dirty="0" smtClean="0"/>
              <a:t> 5 mg</a:t>
            </a:r>
            <a:endParaRPr lang="en-US" altLang="es-ES_tradnl" sz="1200" b="1" dirty="0" smtClean="0">
              <a:ea typeface="DejaVu Sans" charset="0"/>
              <a:cs typeface="DejaVu Sans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436096" y="4509120"/>
            <a:ext cx="2663825" cy="1152128"/>
          </a:xfrm>
          <a:prstGeom prst="rect">
            <a:avLst/>
          </a:prstGeom>
          <a:noFill/>
          <a:ln w="1905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s-ES_tradnl" sz="1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6- Adverse reactions</a:t>
            </a:r>
          </a:p>
          <a:p>
            <a:pPr eaLnBrk="1">
              <a:lnSpc>
                <a:spcPct val="100000"/>
              </a:lnSpc>
            </a:pPr>
            <a:endParaRPr lang="en-US" altLang="es-ES_tradnl" sz="12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n-US" sz="1200" dirty="0" smtClean="0"/>
              <a:t>The most frequent adverse reactions are </a:t>
            </a:r>
            <a:r>
              <a:rPr lang="en-US" altLang="es-ES_tradnl" sz="1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somnolence </a:t>
            </a:r>
            <a:r>
              <a:rPr lang="en-U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and anxiety </a:t>
            </a:r>
            <a:r>
              <a:rPr lang="en-US" altLang="es-ES_tradnl" sz="1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 </a:t>
            </a:r>
            <a:endParaRPr lang="en-US" altLang="es-ES_tradnl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89264" y="2073732"/>
            <a:ext cx="3861017" cy="205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5750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n-US" altLang="es-ES_tradnl" dirty="0" smtClean="0">
                <a:ea typeface="DejaVu Sans" charset="0"/>
                <a:cs typeface="DejaVu Sans" charset="0"/>
              </a:rPr>
              <a:t>Official document of the drug with the </a:t>
            </a:r>
            <a:r>
              <a:rPr lang="en-US" altLang="es-ES_tradnl" b="1" dirty="0" smtClean="0">
                <a:ea typeface="DejaVu Sans" charset="0"/>
                <a:cs typeface="DejaVu Sans" charset="0"/>
              </a:rPr>
              <a:t>essential information</a:t>
            </a: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n-US" altLang="es-ES_tradnl" dirty="0" smtClean="0">
                <a:ea typeface="DejaVu Sans" charset="0"/>
                <a:cs typeface="DejaVu Sans" charset="0"/>
              </a:rPr>
              <a:t>Oriented to specialist</a:t>
            </a: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n-US" altLang="es-ES_tradnl" b="1" dirty="0" smtClean="0">
                <a:ea typeface="DejaVu Sans" charset="0"/>
                <a:cs typeface="DejaVu Sans" charset="0"/>
              </a:rPr>
              <a:t>Common structure </a:t>
            </a:r>
            <a:r>
              <a:rPr lang="en-US" altLang="es-ES_tradnl" dirty="0" smtClean="0">
                <a:ea typeface="DejaVu Sans" charset="0"/>
                <a:cs typeface="DejaVu Sans" charset="0"/>
              </a:rPr>
              <a:t>format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n-US" altLang="es-ES_tradnl" dirty="0" smtClean="0">
                <a:ea typeface="DejaVu Sans" charset="0"/>
                <a:cs typeface="DejaVu Sans" charset="0"/>
              </a:rPr>
              <a:t>In </a:t>
            </a:r>
            <a:r>
              <a:rPr lang="en-US" altLang="es-ES_tradnl" b="1" dirty="0" smtClean="0">
                <a:ea typeface="DejaVu Sans" charset="0"/>
                <a:cs typeface="DejaVu Sans" charset="0"/>
              </a:rPr>
              <a:t>Natural Language</a:t>
            </a:r>
          </a:p>
          <a:p>
            <a:pPr marL="1587" indent="0" algn="just" eaLnBrk="1">
              <a:lnSpc>
                <a:spcPct val="150000"/>
              </a:lnSpc>
              <a:buClr>
                <a:srgbClr val="000000"/>
              </a:buClr>
              <a:buSzPct val="100000"/>
              <a:defRPr/>
            </a:pPr>
            <a:endParaRPr lang="es-ES" altLang="es-ES_tradnl" dirty="0" smtClean="0">
              <a:ea typeface="DejaVu Sans" charset="0"/>
              <a:cs typeface="DejaVu Sans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490382" y="5229200"/>
            <a:ext cx="2232025" cy="33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………………………………………………………….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5364088" y="5964262"/>
            <a:ext cx="28432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1200" i="1" dirty="0" err="1" smtClean="0">
                <a:ea typeface="DejaVu Sans" charset="0"/>
                <a:cs typeface="DejaVu Sans" charset="0"/>
              </a:rPr>
              <a:t>Drug</a:t>
            </a:r>
            <a:r>
              <a:rPr lang="es-ES" altLang="es-ES_tradnl" sz="1200" i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200" i="1" dirty="0" err="1" smtClean="0">
                <a:ea typeface="DejaVu Sans" charset="0"/>
                <a:cs typeface="DejaVu Sans" charset="0"/>
              </a:rPr>
              <a:t>fact</a:t>
            </a:r>
            <a:r>
              <a:rPr lang="es-ES" altLang="es-ES_tradnl" sz="1200" i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200" i="1" dirty="0" err="1" smtClean="0">
                <a:ea typeface="DejaVu Sans" charset="0"/>
                <a:cs typeface="DejaVu Sans" charset="0"/>
              </a:rPr>
              <a:t>sheet</a:t>
            </a:r>
            <a:r>
              <a:rPr lang="es-ES" altLang="es-ES_tradnl" sz="1200" i="1" dirty="0" smtClean="0">
                <a:ea typeface="DejaVu Sans" charset="0"/>
                <a:cs typeface="DejaVu Sans" charset="0"/>
              </a:rPr>
              <a:t> of </a:t>
            </a:r>
            <a:r>
              <a:rPr lang="es-ES" sz="1200" i="1" dirty="0" err="1"/>
              <a:t>Sycrest</a:t>
            </a:r>
            <a:r>
              <a:rPr lang="es-ES" sz="1200" i="1" dirty="0"/>
              <a:t> 5 mg</a:t>
            </a:r>
            <a:endParaRPr lang="es-ES" altLang="es-ES_tradnl" sz="1200" i="1" dirty="0" smtClean="0">
              <a:ea typeface="DejaVu Sans" charset="0"/>
              <a:cs typeface="DejaVu Sans" charset="0"/>
            </a:endParaRPr>
          </a:p>
        </p:txBody>
      </p:sp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41" y="687466"/>
            <a:ext cx="2197275" cy="68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6" y="733161"/>
            <a:ext cx="2371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1 Triángulo isósceles"/>
          <p:cNvSpPr/>
          <p:nvPr/>
        </p:nvSpPr>
        <p:spPr bwMode="auto">
          <a:xfrm rot="13549695">
            <a:off x="7716799" y="1063849"/>
            <a:ext cx="748682" cy="394617"/>
          </a:xfrm>
          <a:prstGeom prst="triangl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20 Triángulo isósceles"/>
          <p:cNvSpPr/>
          <p:nvPr/>
        </p:nvSpPr>
        <p:spPr bwMode="auto">
          <a:xfrm rot="2729429">
            <a:off x="8004066" y="756646"/>
            <a:ext cx="748682" cy="394617"/>
          </a:xfrm>
          <a:prstGeom prst="triangl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453781" y="1628800"/>
            <a:ext cx="2663825" cy="55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b="1" dirty="0" smtClean="0">
                <a:ea typeface="DejaVu Sans" charset="0"/>
                <a:cs typeface="DejaVu Sans" charset="0"/>
              </a:rPr>
              <a:t>2- Composition</a:t>
            </a: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s-ES_tradnl" sz="1200" b="1" dirty="0" smtClean="0">
              <a:ea typeface="DejaVu Sans" charset="0"/>
              <a:cs typeface="DejaVu Sans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dirty="0" smtClean="0">
                <a:ea typeface="DejaVu Sans" charset="0"/>
                <a:cs typeface="DejaVu Sans" charset="0"/>
              </a:rPr>
              <a:t>Each sublingual dose contains 5mg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436096" y="2348880"/>
            <a:ext cx="266382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b="1" dirty="0" smtClean="0">
                <a:ea typeface="DejaVu Sans" charset="0"/>
                <a:cs typeface="DejaVu Sans" charset="0"/>
              </a:rPr>
              <a:t>3- Administration</a:t>
            </a: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s-ES_tradnl" sz="1200" b="1" dirty="0" smtClean="0">
              <a:ea typeface="DejaVu Sans" charset="0"/>
              <a:cs typeface="DejaVu Sans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dirty="0" smtClean="0">
                <a:ea typeface="DejaVu Sans" charset="0"/>
                <a:cs typeface="DejaVu Sans" charset="0"/>
              </a:rPr>
              <a:t>Sublingual dose</a:t>
            </a: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s-ES_tradnl" sz="1200" b="1" dirty="0" smtClean="0">
              <a:ea typeface="DejaVu Sans" charset="0"/>
              <a:cs typeface="DejaVu Sans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s-ES_tradnl" sz="1200" b="1" dirty="0" smtClean="0">
              <a:ea typeface="DejaVu Sans" charset="0"/>
              <a:cs typeface="DejaVu Sans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436096" y="3829992"/>
            <a:ext cx="2663825" cy="638175"/>
          </a:xfrm>
          <a:prstGeom prst="rect">
            <a:avLst/>
          </a:prstGeom>
          <a:noFill/>
          <a:ln w="1905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  <a:r>
              <a:rPr lang="en-US" altLang="es-ES_tradnl" sz="1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- Posology</a:t>
            </a:r>
          </a:p>
          <a:p>
            <a:pPr eaLnBrk="1">
              <a:lnSpc>
                <a:spcPct val="100000"/>
              </a:lnSpc>
            </a:pPr>
            <a:endParaRPr lang="en-US" altLang="es-ES_tradnl" sz="12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n-US" altLang="es-ES_tradnl" sz="1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Twice per day (morning and night) </a:t>
            </a:r>
            <a:endParaRPr lang="en-US" altLang="es-ES_tradnl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51520" y="4653136"/>
            <a:ext cx="471894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2400" b="1" u="sng" dirty="0" smtClean="0">
                <a:ea typeface="Arial" charset="0"/>
                <a:cs typeface="Arial" charset="0"/>
              </a:rPr>
              <a:t>Project Target</a:t>
            </a:r>
          </a:p>
          <a:p>
            <a:pPr algn="just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s-ES_tradnl" b="1" dirty="0" smtClean="0">
              <a:ea typeface="Arial" charset="0"/>
              <a:cs typeface="Arial" charset="0"/>
            </a:endParaRPr>
          </a:p>
          <a:p>
            <a:pPr algn="just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b="1" dirty="0" smtClean="0">
                <a:ea typeface="Arial" charset="0"/>
                <a:cs typeface="Arial" charset="0"/>
              </a:rPr>
              <a:t>Identification</a:t>
            </a:r>
            <a:r>
              <a:rPr lang="en-US" altLang="es-ES_tradnl" dirty="0" smtClean="0">
                <a:ea typeface="Arial" charset="0"/>
                <a:cs typeface="Arial" charset="0"/>
              </a:rPr>
              <a:t> of </a:t>
            </a:r>
            <a:r>
              <a:rPr lang="en-US" altLang="es-ES_tradnl" b="1" dirty="0" smtClean="0">
                <a:ea typeface="Arial" charset="0"/>
                <a:cs typeface="Arial" charset="0"/>
              </a:rPr>
              <a:t>adverse reactions</a:t>
            </a:r>
            <a:r>
              <a:rPr lang="en-US" altLang="es-ES_tradnl" dirty="0" smtClean="0">
                <a:ea typeface="Arial" charset="0"/>
                <a:cs typeface="Arial" charset="0"/>
              </a:rPr>
              <a:t> to automatize pharmacological surveillance processes over the population</a:t>
            </a:r>
          </a:p>
        </p:txBody>
      </p:sp>
      <p:sp>
        <p:nvSpPr>
          <p:cNvPr id="3" name="2 Elipse"/>
          <p:cNvSpPr/>
          <p:nvPr/>
        </p:nvSpPr>
        <p:spPr bwMode="auto">
          <a:xfrm>
            <a:off x="4932040" y="4357612"/>
            <a:ext cx="3134816" cy="173568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81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95536" y="3284538"/>
            <a:ext cx="2808288" cy="2808287"/>
          </a:xfrm>
          <a:prstGeom prst="rect">
            <a:avLst/>
          </a:prstGeom>
          <a:solidFill>
            <a:schemeClr val="bg1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smtClean="0">
                <a:solidFill>
                  <a:srgbClr val="FFFFFF"/>
                </a:solidFill>
              </a:rPr>
              <a:t>2.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Challenges</a:t>
            </a:r>
            <a:endParaRPr lang="es-ES" altLang="es-ES_tradnl" sz="2400" b="1" dirty="0" smtClean="0">
              <a:solidFill>
                <a:srgbClr val="FFFFFF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2413" y="908050"/>
            <a:ext cx="3671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b="1" i="1" dirty="0" err="1" smtClean="0">
                <a:solidFill>
                  <a:srgbClr val="4D4D4D"/>
                </a:solidFill>
              </a:rPr>
              <a:t>Named</a:t>
            </a:r>
            <a:r>
              <a:rPr lang="es-ES" altLang="es-ES_tradnl" b="1" i="1" dirty="0" smtClean="0">
                <a:solidFill>
                  <a:srgbClr val="4D4D4D"/>
                </a:solidFill>
              </a:rPr>
              <a:t> </a:t>
            </a:r>
            <a:r>
              <a:rPr lang="es-ES" altLang="es-ES_tradnl" b="1" i="1" dirty="0" err="1" smtClean="0">
                <a:solidFill>
                  <a:srgbClr val="4D4D4D"/>
                </a:solidFill>
              </a:rPr>
              <a:t>Entity</a:t>
            </a:r>
            <a:r>
              <a:rPr lang="es-ES" altLang="es-ES_tradnl" b="1" i="1" dirty="0" smtClean="0">
                <a:solidFill>
                  <a:srgbClr val="4D4D4D"/>
                </a:solidFill>
              </a:rPr>
              <a:t> </a:t>
            </a:r>
            <a:r>
              <a:rPr lang="es-ES" altLang="es-ES_tradnl" b="1" i="1" dirty="0" err="1" smtClean="0">
                <a:solidFill>
                  <a:srgbClr val="4D4D4D"/>
                </a:solidFill>
              </a:rPr>
              <a:t>recognition</a:t>
            </a:r>
            <a:endParaRPr lang="es-ES" altLang="es-ES_tradnl" b="1" i="1" dirty="0" smtClean="0">
              <a:solidFill>
                <a:srgbClr val="4D4D4D"/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79388" y="1339850"/>
            <a:ext cx="37433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5750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n-US" altLang="es-ES_tradnl" sz="1400" b="1" dirty="0" smtClean="0">
                <a:ea typeface="DejaVu Sans" charset="0"/>
                <a:cs typeface="DejaVu Sans" charset="0"/>
              </a:rPr>
              <a:t>Disease identification </a:t>
            </a:r>
            <a:r>
              <a:rPr lang="en-US" altLang="es-ES_tradnl" sz="1400" dirty="0" smtClean="0">
                <a:ea typeface="DejaVu Sans" charset="0"/>
                <a:cs typeface="DejaVu Sans" charset="0"/>
              </a:rPr>
              <a:t>based on lexical-syntactic patterns and dictionaries</a:t>
            </a: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n-US" altLang="es-ES_tradnl" sz="1400" dirty="0" smtClean="0">
                <a:ea typeface="DejaVu Sans" charset="0"/>
                <a:cs typeface="DejaVu Sans" charset="0"/>
              </a:rPr>
              <a:t>Patterns are </a:t>
            </a:r>
            <a:r>
              <a:rPr lang="en-US" altLang="es-ES_tradnl" sz="1400" b="1" dirty="0" smtClean="0">
                <a:ea typeface="DejaVu Sans" charset="0"/>
                <a:cs typeface="DejaVu Sans" charset="0"/>
              </a:rPr>
              <a:t>dependent of the semantic valu</a:t>
            </a:r>
            <a:r>
              <a:rPr lang="en-US" altLang="es-ES_tradnl" sz="1400" dirty="0" smtClean="0">
                <a:ea typeface="DejaVu Sans" charset="0"/>
                <a:cs typeface="DejaVu Sans" charset="0"/>
              </a:rPr>
              <a:t>e of the disease (adverse reaction) 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67544" y="6092825"/>
            <a:ext cx="28432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1200" i="1" dirty="0" err="1">
                <a:ea typeface="DejaVu Sans" charset="0"/>
                <a:cs typeface="DejaVu Sans" charset="0"/>
              </a:rPr>
              <a:t>Drug</a:t>
            </a:r>
            <a:r>
              <a:rPr lang="es-ES" altLang="es-ES_tradnl" sz="1200" i="1" dirty="0">
                <a:ea typeface="DejaVu Sans" charset="0"/>
                <a:cs typeface="DejaVu Sans" charset="0"/>
              </a:rPr>
              <a:t> </a:t>
            </a:r>
            <a:r>
              <a:rPr lang="es-ES" altLang="es-ES_tradnl" sz="1200" i="1" dirty="0" err="1">
                <a:ea typeface="DejaVu Sans" charset="0"/>
                <a:cs typeface="DejaVu Sans" charset="0"/>
              </a:rPr>
              <a:t>fact</a:t>
            </a:r>
            <a:r>
              <a:rPr lang="es-ES" altLang="es-ES_tradnl" sz="1200" i="1" dirty="0">
                <a:ea typeface="DejaVu Sans" charset="0"/>
                <a:cs typeface="DejaVu Sans" charset="0"/>
              </a:rPr>
              <a:t> </a:t>
            </a:r>
            <a:r>
              <a:rPr lang="es-ES" altLang="es-ES_tradnl" sz="1200" i="1" dirty="0" err="1">
                <a:ea typeface="DejaVu Sans" charset="0"/>
                <a:cs typeface="DejaVu Sans" charset="0"/>
              </a:rPr>
              <a:t>sheet</a:t>
            </a:r>
            <a:r>
              <a:rPr lang="es-ES" altLang="es-ES_tradnl" sz="1200" i="1" dirty="0">
                <a:ea typeface="DejaVu Sans" charset="0"/>
                <a:cs typeface="DejaVu Sans" charset="0"/>
              </a:rPr>
              <a:t> of </a:t>
            </a:r>
            <a:r>
              <a:rPr lang="es-ES" sz="1200" i="1" dirty="0" err="1"/>
              <a:t>Sycrest</a:t>
            </a:r>
            <a:r>
              <a:rPr lang="es-ES" sz="1200" i="1" dirty="0"/>
              <a:t> 5 mg</a:t>
            </a:r>
            <a:endParaRPr lang="es-ES" altLang="es-ES_tradnl" sz="1200" i="1" dirty="0">
              <a:ea typeface="DejaVu Sans" charset="0"/>
              <a:cs typeface="DejaVu Sans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4717107" y="1339850"/>
            <a:ext cx="37433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5750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Homogeneous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term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search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on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terminologies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or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dictionaries</a:t>
            </a:r>
            <a:endParaRPr lang="es-ES" altLang="es-ES_tradnl" sz="1400" dirty="0" smtClean="0">
              <a:ea typeface="DejaVu Sans" charset="0"/>
              <a:cs typeface="DejaVu Sans" charset="0"/>
            </a:endParaRP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Unique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representation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for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a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disease</a:t>
            </a:r>
            <a:endParaRPr lang="es-ES" altLang="es-ES_tradnl" sz="1400" dirty="0" smtClean="0">
              <a:ea typeface="DejaVu Sans" charset="0"/>
              <a:cs typeface="DejaVu Sans" charset="0"/>
            </a:endParaRP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Algorithm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to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provide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best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candidates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without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false positives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684713" y="914400"/>
            <a:ext cx="3671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b="1" i="1" dirty="0" err="1" smtClean="0">
                <a:solidFill>
                  <a:srgbClr val="4D4D4D"/>
                </a:solidFill>
                <a:ea typeface="DejaVu Sans" charset="0"/>
                <a:cs typeface="DejaVu Sans" charset="0"/>
              </a:rPr>
              <a:t>Entity</a:t>
            </a:r>
            <a:r>
              <a:rPr lang="es-ES" altLang="es-ES_tradnl" b="1" i="1" dirty="0" smtClean="0">
                <a:solidFill>
                  <a:srgbClr val="4D4D4D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b="1" i="1" dirty="0" err="1" smtClean="0">
                <a:solidFill>
                  <a:srgbClr val="4D4D4D"/>
                </a:solidFill>
                <a:ea typeface="DejaVu Sans" charset="0"/>
                <a:cs typeface="DejaVu Sans" charset="0"/>
              </a:rPr>
              <a:t>mapping</a:t>
            </a:r>
            <a:endParaRPr lang="es-ES" altLang="es-ES_tradnl" b="1" i="1" dirty="0" smtClean="0">
              <a:solidFill>
                <a:srgbClr val="4D4D4D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467544" y="4149080"/>
            <a:ext cx="2663825" cy="823143"/>
          </a:xfrm>
          <a:prstGeom prst="rect">
            <a:avLst/>
          </a:prstGeom>
          <a:noFill/>
          <a:ln w="1905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s-ES_tradnl" sz="1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4- Therapeutic information</a:t>
            </a:r>
          </a:p>
          <a:p>
            <a:pPr eaLnBrk="1">
              <a:lnSpc>
                <a:spcPct val="100000"/>
              </a:lnSpc>
            </a:pPr>
            <a:endParaRPr lang="en-US" altLang="es-ES_tradnl" sz="12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n-US" sz="1200" dirty="0" err="1" smtClean="0"/>
              <a:t>Sycrest</a:t>
            </a:r>
            <a:r>
              <a:rPr lang="en-US" sz="1200" dirty="0" smtClean="0"/>
              <a:t> is indicated for the maniac episodes treatment</a:t>
            </a:r>
            <a:endParaRPr lang="en-US" altLang="es-ES_tradnl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467544" y="3375449"/>
            <a:ext cx="2663825" cy="6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b="1" dirty="0" smtClean="0">
                <a:ea typeface="DejaVu Sans" charset="0"/>
                <a:cs typeface="DejaVu Sans" charset="0"/>
              </a:rPr>
              <a:t>1- Drug Name</a:t>
            </a: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altLang="es-ES_tradnl" sz="1200" b="1" dirty="0" smtClean="0">
              <a:ea typeface="DejaVu Sans" charset="0"/>
              <a:cs typeface="DejaVu Sans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 err="1" smtClean="0"/>
              <a:t>Sycrest</a:t>
            </a:r>
            <a:r>
              <a:rPr lang="en-US" sz="1200" dirty="0" smtClean="0"/>
              <a:t> 5 mg</a:t>
            </a:r>
            <a:endParaRPr lang="en-US" altLang="es-ES_tradnl" sz="1200" b="1" dirty="0" smtClean="0">
              <a:ea typeface="DejaVu Sans" charset="0"/>
              <a:cs typeface="DejaVu Sans" charset="0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467544" y="5013176"/>
            <a:ext cx="2663825" cy="1152128"/>
          </a:xfrm>
          <a:prstGeom prst="rect">
            <a:avLst/>
          </a:prstGeom>
          <a:noFill/>
          <a:ln w="1905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s-ES_tradnl" sz="1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6- Adverse reactions</a:t>
            </a:r>
          </a:p>
          <a:p>
            <a:pPr eaLnBrk="1">
              <a:lnSpc>
                <a:spcPct val="100000"/>
              </a:lnSpc>
            </a:pPr>
            <a:endParaRPr lang="en-US" altLang="es-ES_tradnl" sz="12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n-US" sz="1200" dirty="0" smtClean="0"/>
              <a:t>The most frequent adverse reactions are </a:t>
            </a:r>
            <a:r>
              <a:rPr lang="en-US" altLang="es-ES_tradnl" sz="1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somnolence </a:t>
            </a:r>
            <a:r>
              <a:rPr lang="en-U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and anxiety </a:t>
            </a:r>
            <a:r>
              <a:rPr lang="en-US" altLang="es-ES_tradnl" sz="1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 </a:t>
            </a:r>
            <a:endParaRPr lang="en-US" altLang="es-ES_tradnl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467544" y="5013969"/>
            <a:ext cx="2663825" cy="7912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6- Adverse reactions</a:t>
            </a:r>
          </a:p>
          <a:p>
            <a:pPr eaLnBrk="1">
              <a:lnSpc>
                <a:spcPct val="100000"/>
              </a:lnSpc>
            </a:pPr>
            <a:endParaRPr lang="en-U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n-US" sz="1200" dirty="0"/>
              <a:t>The most frequent adverse reactions are </a:t>
            </a:r>
            <a:r>
              <a:rPr lang="en-US" altLang="es-ES_tradnl" sz="1200" b="1" dirty="0">
                <a:solidFill>
                  <a:srgbClr val="00B050"/>
                </a:solidFill>
                <a:ea typeface="DejaVu Sans" charset="0"/>
                <a:cs typeface="DejaVu Sans" charset="0"/>
              </a:rPr>
              <a:t>somnolence</a:t>
            </a:r>
            <a:r>
              <a:rPr lang="en-U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and </a:t>
            </a:r>
            <a:r>
              <a:rPr lang="en-US" altLang="es-ES_tradnl" sz="1200" b="1" dirty="0">
                <a:solidFill>
                  <a:srgbClr val="00B050"/>
                </a:solidFill>
                <a:ea typeface="DejaVu Sans" charset="0"/>
                <a:cs typeface="DejaVu Sans" charset="0"/>
              </a:rPr>
              <a:t>anxiety</a:t>
            </a:r>
            <a:r>
              <a:rPr lang="en-US" altLang="es-ES_tradnl" sz="1200" dirty="0">
                <a:solidFill>
                  <a:srgbClr val="00B050"/>
                </a:solidFill>
                <a:ea typeface="DejaVu Sans" charset="0"/>
                <a:cs typeface="DejaVu Sans" charset="0"/>
              </a:rPr>
              <a:t> </a:t>
            </a:r>
            <a:r>
              <a:rPr lang="en-U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 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95699" y="4653136"/>
            <a:ext cx="5292725" cy="1187450"/>
            <a:chOff x="2951163" y="4773831"/>
            <a:chExt cx="5292725" cy="1187450"/>
          </a:xfrm>
        </p:grpSpPr>
        <p:pic>
          <p:nvPicPr>
            <p:cNvPr id="615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650" y="4899244"/>
              <a:ext cx="1265238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5148262" y="4773831"/>
              <a:ext cx="1727994" cy="820738"/>
            </a:xfrm>
            <a:prstGeom prst="rect">
              <a:avLst/>
            </a:prstGeom>
            <a:solidFill>
              <a:srgbClr val="FFFFFF"/>
            </a:solidFill>
            <a:ln w="255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9pPr>
            </a:lstStyle>
            <a:p>
              <a:pPr algn="ctr" eaLnBrk="1">
                <a:lnSpc>
                  <a:spcPct val="100000"/>
                </a:lnSpc>
              </a:pPr>
              <a:endParaRPr lang="es-ES" altLang="es-ES_tradnl" dirty="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 eaLnBrk="1">
                <a:lnSpc>
                  <a:spcPct val="100000"/>
                </a:lnSpc>
              </a:pPr>
              <a:r>
                <a:rPr lang="es-ES" altLang="es-ES_tradnl" sz="1200" b="1" dirty="0" err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MedDRA</a:t>
              </a:r>
              <a:r>
                <a:rPr lang="es-ES" altLang="es-ES_tradnl" sz="1200" b="1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 </a:t>
              </a:r>
              <a:r>
                <a:rPr lang="es-ES" altLang="es-ES_tradnl" sz="1200" b="1" dirty="0" err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Dictionary</a:t>
              </a:r>
              <a:endPara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 eaLnBrk="1">
                <a:lnSpc>
                  <a:spcPct val="100000"/>
                </a:lnSpc>
              </a:pPr>
              <a:endParaRPr lang="es-ES" altLang="es-ES_tradnl" dirty="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5148263" y="5688231"/>
              <a:ext cx="309562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9pPr>
            </a:lstStyle>
            <a:p>
              <a:pPr algn="ctr" eaLnBrk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s-ES" altLang="es-ES_tradnl" sz="1200" i="1" dirty="0" smtClean="0">
                  <a:ea typeface="DejaVu Sans" charset="0"/>
                  <a:cs typeface="DejaVu Sans" charset="0"/>
                </a:rPr>
                <a:t>Medical </a:t>
              </a:r>
              <a:r>
                <a:rPr lang="es-ES" altLang="es-ES_tradnl" sz="1200" i="1" dirty="0" err="1" smtClean="0">
                  <a:ea typeface="DejaVu Sans" charset="0"/>
                  <a:cs typeface="DejaVu Sans" charset="0"/>
                </a:rPr>
                <a:t>Dictionary</a:t>
              </a:r>
              <a:r>
                <a:rPr lang="es-ES" altLang="es-ES_tradnl" sz="1200" i="1" dirty="0" smtClean="0">
                  <a:ea typeface="DejaVu Sans" charset="0"/>
                  <a:cs typeface="DejaVu Sans" charset="0"/>
                </a:rPr>
                <a:t> </a:t>
              </a:r>
              <a:r>
                <a:rPr lang="es-ES" altLang="es-ES_tradnl" sz="1200" i="1" dirty="0" err="1" smtClean="0">
                  <a:ea typeface="DejaVu Sans" charset="0"/>
                  <a:cs typeface="DejaVu Sans" charset="0"/>
                </a:rPr>
                <a:t>for</a:t>
              </a:r>
              <a:r>
                <a:rPr lang="es-ES" altLang="es-ES_tradnl" sz="1200" i="1" dirty="0" smtClean="0">
                  <a:ea typeface="DejaVu Sans" charset="0"/>
                  <a:cs typeface="DejaVu Sans" charset="0"/>
                </a:rPr>
                <a:t> </a:t>
              </a:r>
              <a:r>
                <a:rPr lang="es-ES" altLang="es-ES_tradnl" sz="1200" i="1" dirty="0" err="1" smtClean="0">
                  <a:ea typeface="DejaVu Sans" charset="0"/>
                  <a:cs typeface="DejaVu Sans" charset="0"/>
                </a:rPr>
                <a:t>Regulatory</a:t>
              </a:r>
              <a:r>
                <a:rPr lang="es-ES" altLang="es-ES_tradnl" sz="1200" i="1" dirty="0" smtClean="0">
                  <a:ea typeface="DejaVu Sans" charset="0"/>
                  <a:cs typeface="DejaVu Sans" charset="0"/>
                </a:rPr>
                <a:t> </a:t>
              </a:r>
              <a:r>
                <a:rPr lang="es-ES" altLang="es-ES_tradnl" sz="1200" i="1" dirty="0" err="1" smtClean="0">
                  <a:ea typeface="DejaVu Sans" charset="0"/>
                  <a:cs typeface="DejaVu Sans" charset="0"/>
                </a:rPr>
                <a:t>Activities</a:t>
              </a:r>
              <a:endParaRPr lang="es-ES" altLang="es-ES_tradnl" sz="1200" i="1" dirty="0" smtClean="0">
                <a:ea typeface="DejaVu Sans" charset="0"/>
                <a:cs typeface="DejaVu Sans" charset="0"/>
              </a:endParaRPr>
            </a:p>
          </p:txBody>
        </p:sp>
        <p:sp>
          <p:nvSpPr>
            <p:cNvPr id="35" name="AutoShape 16"/>
            <p:cNvSpPr>
              <a:spLocks noChangeArrowheads="1"/>
            </p:cNvSpPr>
            <p:nvPr/>
          </p:nvSpPr>
          <p:spPr bwMode="auto">
            <a:xfrm>
              <a:off x="2951163" y="5054942"/>
              <a:ext cx="2122487" cy="478741"/>
            </a:xfrm>
            <a:prstGeom prst="rightArrow">
              <a:avLst/>
            </a:prstGeom>
            <a:solidFill>
              <a:srgbClr val="FFFFFF"/>
            </a:solidFill>
            <a:ln w="25560" cap="flat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es-ES" altLang="es-ES_tradnl" sz="1600" i="1" dirty="0" err="1" smtClean="0">
                  <a:ea typeface="DejaVu Sans" charset="0"/>
                  <a:cs typeface="DejaVu Sans" charset="0"/>
                </a:rPr>
                <a:t>Mapping</a:t>
              </a:r>
              <a:endParaRPr lang="es-ES" altLang="es-ES_tradnl" sz="1600" i="1" dirty="0">
                <a:ea typeface="DejaVu Sans" charset="0"/>
                <a:cs typeface="DejaVu Sans" charset="0"/>
              </a:endParaRPr>
            </a:p>
          </p:txBody>
        </p:sp>
        <p:pic>
          <p:nvPicPr>
            <p:cNvPr id="36" name="Picture 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300" y="4989855"/>
              <a:ext cx="574675" cy="574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8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16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  <p:bldP spid="6156" grpId="0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smtClean="0">
                <a:solidFill>
                  <a:srgbClr val="FFFFFF"/>
                </a:solidFill>
              </a:rPr>
              <a:t>3. General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overview</a:t>
            </a:r>
            <a:endParaRPr lang="es-ES" altLang="es-ES_tradnl" sz="2400" b="1" dirty="0" smtClean="0">
              <a:solidFill>
                <a:srgbClr val="FFFFFF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17" name="41 Flecha derecha"/>
          <p:cNvSpPr/>
          <p:nvPr/>
        </p:nvSpPr>
        <p:spPr bwMode="auto">
          <a:xfrm rot="5400000">
            <a:off x="5897900" y="4191332"/>
            <a:ext cx="660568" cy="288032"/>
          </a:xfrm>
          <a:prstGeom prst="rightArrow">
            <a:avLst>
              <a:gd name="adj1" fmla="val 50001"/>
              <a:gd name="adj2" fmla="val 50000"/>
            </a:avLst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" name="40 Flecha derecha"/>
          <p:cNvSpPr/>
          <p:nvPr/>
        </p:nvSpPr>
        <p:spPr bwMode="auto">
          <a:xfrm rot="5400000">
            <a:off x="5939283" y="2637783"/>
            <a:ext cx="577804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6 Rectángulo redondeado"/>
          <p:cNvSpPr/>
          <p:nvPr/>
        </p:nvSpPr>
        <p:spPr bwMode="auto">
          <a:xfrm>
            <a:off x="5384810" y="3140968"/>
            <a:ext cx="2211526" cy="718339"/>
          </a:xfrm>
          <a:prstGeom prst="roundRect">
            <a:avLst/>
          </a:prstGeom>
          <a:solidFill>
            <a:srgbClr val="DEF5FA"/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7 Rectángulo redondeado"/>
          <p:cNvSpPr/>
          <p:nvPr/>
        </p:nvSpPr>
        <p:spPr bwMode="auto">
          <a:xfrm>
            <a:off x="5456818" y="4797152"/>
            <a:ext cx="2267957" cy="662591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solidFill>
                  <a:sysClr val="windowText" lastClr="000000"/>
                </a:solidFill>
                <a:prstDash val="lgDashDot"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9 Flecha derecha"/>
          <p:cNvSpPr/>
          <p:nvPr/>
        </p:nvSpPr>
        <p:spPr bwMode="auto">
          <a:xfrm rot="2537093">
            <a:off x="4894396" y="4630197"/>
            <a:ext cx="544167" cy="31259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20 CuadroTexto"/>
          <p:cNvSpPr txBox="1"/>
          <p:nvPr/>
        </p:nvSpPr>
        <p:spPr>
          <a:xfrm>
            <a:off x="3491880" y="4149080"/>
            <a:ext cx="1303257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MedDRA</a:t>
            </a:r>
            <a:endParaRPr kumimoji="0" lang="es-ES_tradnl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0" dirty="0" err="1" smtClean="0">
                <a:solidFill>
                  <a:sysClr val="windowText" lastClr="000000"/>
                </a:solidFill>
                <a:latin typeface="Arial"/>
              </a:rPr>
              <a:t>dictionary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164288" y="2492896"/>
            <a:ext cx="1512168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Adverse reactions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corpus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24 CuadroTexto"/>
          <p:cNvSpPr txBox="1"/>
          <p:nvPr/>
        </p:nvSpPr>
        <p:spPr>
          <a:xfrm>
            <a:off x="7164288" y="4077072"/>
            <a:ext cx="1656184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in corpus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31 CuadroTexto"/>
          <p:cNvSpPr txBox="1"/>
          <p:nvPr/>
        </p:nvSpPr>
        <p:spPr>
          <a:xfrm>
            <a:off x="5600834" y="3212976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1: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Entity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recognition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35 CuadroTexto"/>
          <p:cNvSpPr txBox="1"/>
          <p:nvPr/>
        </p:nvSpPr>
        <p:spPr>
          <a:xfrm>
            <a:off x="5589703" y="4858128"/>
            <a:ext cx="19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Mapping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MedDRA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43 Flecha derecha"/>
          <p:cNvSpPr/>
          <p:nvPr/>
        </p:nvSpPr>
        <p:spPr bwMode="auto">
          <a:xfrm rot="5400000">
            <a:off x="6168951" y="5504457"/>
            <a:ext cx="262481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" name="49 Flecha derecha"/>
          <p:cNvSpPr/>
          <p:nvPr/>
        </p:nvSpPr>
        <p:spPr bwMode="auto">
          <a:xfrm rot="19417937">
            <a:off x="4897760" y="4002979"/>
            <a:ext cx="538437" cy="30411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34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34" y="4619662"/>
            <a:ext cx="1017002" cy="3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calleja\Desktop\Fi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717032"/>
            <a:ext cx="1206183" cy="1109935"/>
          </a:xfrm>
          <a:prstGeom prst="rect">
            <a:avLst/>
          </a:prstGeom>
          <a:noFill/>
        </p:spPr>
      </p:pic>
      <p:sp>
        <p:nvSpPr>
          <p:cNvPr id="36" name="21 CuadroTexto"/>
          <p:cNvSpPr txBox="1"/>
          <p:nvPr/>
        </p:nvSpPr>
        <p:spPr>
          <a:xfrm>
            <a:off x="3563888" y="5157192"/>
            <a:ext cx="1181590" cy="2769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Synonyms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7" name="49 Flecha derecha"/>
          <p:cNvSpPr/>
          <p:nvPr/>
        </p:nvSpPr>
        <p:spPr bwMode="auto">
          <a:xfrm>
            <a:off x="4932040" y="5157192"/>
            <a:ext cx="477763" cy="35016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" name="18 CuadroTexto"/>
          <p:cNvSpPr txBox="1"/>
          <p:nvPr/>
        </p:nvSpPr>
        <p:spPr>
          <a:xfrm>
            <a:off x="3503942" y="3070701"/>
            <a:ext cx="1284082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Lexical-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syntactic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patterns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53 Flecha derecha"/>
          <p:cNvSpPr/>
          <p:nvPr/>
        </p:nvSpPr>
        <p:spPr bwMode="auto">
          <a:xfrm>
            <a:off x="4886325" y="3290889"/>
            <a:ext cx="477763" cy="30475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40" name="Picture 4" descr="C:\Users\pcalleja\Desktop\Fi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191048"/>
            <a:ext cx="1233450" cy="1138569"/>
          </a:xfrm>
          <a:prstGeom prst="rect">
            <a:avLst/>
          </a:prstGeom>
          <a:noFill/>
        </p:spPr>
      </p:pic>
      <p:sp>
        <p:nvSpPr>
          <p:cNvPr id="41" name="40 CuadroTexto"/>
          <p:cNvSpPr txBox="1"/>
          <p:nvPr/>
        </p:nvSpPr>
        <p:spPr>
          <a:xfrm>
            <a:off x="179512" y="2121549"/>
            <a:ext cx="2952328" cy="3693319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err="1"/>
              <a:t>Sycrest</a:t>
            </a:r>
            <a:r>
              <a:rPr lang="es-ES" b="1" dirty="0"/>
              <a:t> 5 </a:t>
            </a:r>
            <a:r>
              <a:rPr lang="es-ES" b="1" dirty="0" smtClean="0"/>
              <a:t>mg</a:t>
            </a:r>
            <a:r>
              <a:rPr lang="pt-BR" sz="1800" b="1" dirty="0" smtClean="0"/>
              <a:t>.</a:t>
            </a:r>
          </a:p>
          <a:p>
            <a:endParaRPr lang="pt-BR" b="1" dirty="0"/>
          </a:p>
          <a:p>
            <a:endParaRPr lang="pt-BR" sz="1800" b="1" dirty="0" smtClean="0"/>
          </a:p>
          <a:p>
            <a:endParaRPr lang="pt-BR" b="1" dirty="0"/>
          </a:p>
          <a:p>
            <a:endParaRPr lang="pt-BR" sz="1800" b="1" dirty="0" smtClean="0"/>
          </a:p>
          <a:p>
            <a:endParaRPr lang="pt-BR" sz="1800" b="1" dirty="0" smtClean="0"/>
          </a:p>
          <a:p>
            <a:endParaRPr lang="pt-BR" b="1" dirty="0"/>
          </a:p>
          <a:p>
            <a:endParaRPr lang="pt-BR" sz="1800" b="1" dirty="0" smtClean="0"/>
          </a:p>
          <a:p>
            <a:endParaRPr lang="pt-BR" sz="1800" b="1" dirty="0" smtClean="0"/>
          </a:p>
          <a:p>
            <a:r>
              <a:rPr lang="es-ES" dirty="0"/>
              <a:t>Se observaron aumentos de los niveles de prolactina en algunos pacientes tratados con </a:t>
            </a:r>
            <a:r>
              <a:rPr lang="es-ES" dirty="0" err="1"/>
              <a:t>Sycrest</a:t>
            </a:r>
            <a:r>
              <a:rPr lang="es-ES" dirty="0"/>
              <a:t>. </a:t>
            </a:r>
            <a:endParaRPr lang="es-ES" sz="18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12258"/>
              </p:ext>
            </p:extLst>
          </p:nvPr>
        </p:nvGraphicFramePr>
        <p:xfrm>
          <a:off x="179512" y="2742943"/>
          <a:ext cx="2880320" cy="152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/>
                <a:gridCol w="1440160"/>
              </a:tblGrid>
              <a:tr h="604647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Frecuentes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Raras</a:t>
                      </a:r>
                      <a:endParaRPr lang="es-ES" b="1" dirty="0"/>
                    </a:p>
                  </a:txBody>
                  <a:tcPr/>
                </a:tc>
              </a:tr>
              <a:tr h="460003">
                <a:tc>
                  <a:txBody>
                    <a:bodyPr/>
                    <a:lstStyle/>
                    <a:p>
                      <a:r>
                        <a:rPr lang="es-ES" dirty="0" smtClean="0"/>
                        <a:t>Ansiedad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s-ES" dirty="0"/>
                    </a:p>
                  </a:txBody>
                  <a:tcPr/>
                </a:tc>
              </a:tr>
              <a:tr h="460003"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Neutropenia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41 Rectángulo"/>
          <p:cNvSpPr/>
          <p:nvPr/>
        </p:nvSpPr>
        <p:spPr bwMode="auto">
          <a:xfrm>
            <a:off x="241568" y="3458617"/>
            <a:ext cx="1053832" cy="216024"/>
          </a:xfrm>
          <a:prstGeom prst="rect">
            <a:avLst/>
          </a:prstGeom>
          <a:solidFill>
            <a:schemeClr val="accent3">
              <a:alpha val="36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3" name="42 Rectángulo"/>
          <p:cNvSpPr/>
          <p:nvPr/>
        </p:nvSpPr>
        <p:spPr bwMode="auto">
          <a:xfrm>
            <a:off x="1655677" y="3880319"/>
            <a:ext cx="1332148" cy="216024"/>
          </a:xfrm>
          <a:prstGeom prst="rect">
            <a:avLst/>
          </a:prstGeom>
          <a:solidFill>
            <a:schemeClr val="accent3">
              <a:alpha val="36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1763688" y="4684204"/>
            <a:ext cx="1080120" cy="216024"/>
          </a:xfrm>
          <a:prstGeom prst="rect">
            <a:avLst/>
          </a:prstGeom>
          <a:solidFill>
            <a:schemeClr val="accent3">
              <a:alpha val="36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5" name="44 Rectángulo"/>
          <p:cNvSpPr/>
          <p:nvPr/>
        </p:nvSpPr>
        <p:spPr bwMode="auto">
          <a:xfrm>
            <a:off x="269776" y="4941168"/>
            <a:ext cx="2790056" cy="216024"/>
          </a:xfrm>
          <a:prstGeom prst="rect">
            <a:avLst/>
          </a:prstGeom>
          <a:solidFill>
            <a:schemeClr val="accent3">
              <a:alpha val="36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6" name="45 Flecha arriba"/>
          <p:cNvSpPr/>
          <p:nvPr/>
        </p:nvSpPr>
        <p:spPr bwMode="auto">
          <a:xfrm rot="16200000">
            <a:off x="1325549" y="3928538"/>
            <a:ext cx="322515" cy="254482"/>
          </a:xfrm>
          <a:prstGeom prst="upArrow">
            <a:avLst>
              <a:gd name="adj1" fmla="val 37185"/>
              <a:gd name="adj2" fmla="val 53819"/>
            </a:avLst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7" name="46 Flecha arriba"/>
          <p:cNvSpPr/>
          <p:nvPr/>
        </p:nvSpPr>
        <p:spPr bwMode="auto">
          <a:xfrm rot="5400000">
            <a:off x="1354744" y="3316511"/>
            <a:ext cx="322515" cy="335913"/>
          </a:xfrm>
          <a:prstGeom prst="upArrow">
            <a:avLst>
              <a:gd name="adj1" fmla="val 37185"/>
              <a:gd name="adj2" fmla="val 53819"/>
            </a:avLst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835696" y="3140968"/>
            <a:ext cx="11521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err="1" smtClean="0"/>
              <a:t>MedDRA</a:t>
            </a:r>
            <a:r>
              <a:rPr lang="es-ES" sz="1200" b="1" dirty="0"/>
              <a:t>: 10002855</a:t>
            </a:r>
            <a:endParaRPr lang="es-ES" sz="1200" b="1" dirty="0" smtClean="0"/>
          </a:p>
          <a:p>
            <a:pPr algn="ctr"/>
            <a:r>
              <a:rPr lang="es-ES" sz="1200" b="1" dirty="0" smtClean="0"/>
              <a:t>Ansiedad</a:t>
            </a:r>
            <a:endParaRPr lang="es-ES" sz="1200" b="1" dirty="0"/>
          </a:p>
        </p:txBody>
      </p:sp>
      <p:sp>
        <p:nvSpPr>
          <p:cNvPr id="49" name="48 Flecha arriba"/>
          <p:cNvSpPr/>
          <p:nvPr/>
        </p:nvSpPr>
        <p:spPr bwMode="auto">
          <a:xfrm rot="10800000">
            <a:off x="2623233" y="5085183"/>
            <a:ext cx="322515" cy="720079"/>
          </a:xfrm>
          <a:prstGeom prst="upArrow">
            <a:avLst>
              <a:gd name="adj1" fmla="val 37185"/>
              <a:gd name="adj2" fmla="val 53819"/>
            </a:avLst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1990161" y="5830842"/>
            <a:ext cx="15886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err="1" smtClean="0"/>
              <a:t>MedDRA</a:t>
            </a:r>
            <a:r>
              <a:rPr lang="es-ES" sz="1200" b="1" dirty="0"/>
              <a:t>: 10005780</a:t>
            </a:r>
            <a:endParaRPr lang="es-ES" sz="1200" b="1" dirty="0" smtClean="0"/>
          </a:p>
          <a:p>
            <a:pPr algn="ctr"/>
            <a:r>
              <a:rPr lang="es-ES" sz="1200" b="1" dirty="0" smtClean="0"/>
              <a:t>Prolactina aumentada</a:t>
            </a:r>
            <a:endParaRPr lang="es-ES" sz="12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28600" y="3836946"/>
            <a:ext cx="11521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err="1" smtClean="0"/>
              <a:t>MedDRA</a:t>
            </a:r>
            <a:r>
              <a:rPr lang="es-ES" sz="1200" b="1" dirty="0"/>
              <a:t>: 10029354</a:t>
            </a:r>
            <a:endParaRPr lang="es-ES" sz="1200" b="1" dirty="0" smtClean="0"/>
          </a:p>
          <a:p>
            <a:pPr algn="ctr"/>
            <a:r>
              <a:rPr lang="es-ES" sz="1200" b="1" dirty="0" smtClean="0"/>
              <a:t>Neutropenia</a:t>
            </a:r>
            <a:endParaRPr lang="es-ES" sz="1200" b="1" dirty="0"/>
          </a:p>
        </p:txBody>
      </p:sp>
      <p:sp>
        <p:nvSpPr>
          <p:cNvPr id="52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54" name="6 Rectángulo redondeado"/>
          <p:cNvSpPr/>
          <p:nvPr/>
        </p:nvSpPr>
        <p:spPr bwMode="auto">
          <a:xfrm>
            <a:off x="5364089" y="1772816"/>
            <a:ext cx="2232247" cy="58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5" name="31 CuadroTexto"/>
          <p:cNvSpPr txBox="1"/>
          <p:nvPr/>
        </p:nvSpPr>
        <p:spPr>
          <a:xfrm>
            <a:off x="5580111" y="1776878"/>
            <a:ext cx="182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Corpus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s-ES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extraction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https://cdn0.iconfinder.com/data/icons/office-icon-set-2/100/Noun_Project_100Icon_10px_grid-0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6470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57 CuadroTexto"/>
          <p:cNvSpPr txBox="1"/>
          <p:nvPr/>
        </p:nvSpPr>
        <p:spPr>
          <a:xfrm>
            <a:off x="6732240" y="908720"/>
            <a:ext cx="1546936" cy="2769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Drug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fact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sheets</a:t>
            </a:r>
            <a:endParaRPr kumimoji="0" lang="es-E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40 Flecha derecha"/>
          <p:cNvSpPr/>
          <p:nvPr/>
        </p:nvSpPr>
        <p:spPr bwMode="auto">
          <a:xfrm rot="5400000">
            <a:off x="6182547" y="1458413"/>
            <a:ext cx="235290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0" name="24 CuadroTexto"/>
          <p:cNvSpPr txBox="1"/>
          <p:nvPr/>
        </p:nvSpPr>
        <p:spPr>
          <a:xfrm>
            <a:off x="6732240" y="5807005"/>
            <a:ext cx="2088232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ysClr val="windowText" lastClr="000000"/>
                </a:solidFill>
                <a:latin typeface="Arial"/>
              </a:rPr>
              <a:t>with their </a:t>
            </a:r>
            <a:r>
              <a:rPr lang="en-US" sz="1200" b="1" kern="0" noProof="0" dirty="0" err="1" smtClean="0">
                <a:solidFill>
                  <a:sysClr val="windowText" lastClr="000000"/>
                </a:solidFill>
                <a:latin typeface="Arial"/>
              </a:rPr>
              <a:t>MedDRA</a:t>
            </a:r>
            <a:r>
              <a:rPr lang="en-US" sz="1200" b="1" kern="0" noProof="0" dirty="0" smtClean="0">
                <a:solidFill>
                  <a:sysClr val="windowText" lastClr="000000"/>
                </a:solidFill>
                <a:latin typeface="Arial"/>
              </a:rPr>
              <a:t> concept in corpus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1" name="Picture 3" descr="C:\Users\pcalleja\Desktop\Fi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589240"/>
            <a:ext cx="1206183" cy="1163161"/>
          </a:xfrm>
          <a:prstGeom prst="rect">
            <a:avLst/>
          </a:prstGeom>
          <a:noFill/>
        </p:spPr>
      </p:pic>
      <p:pic>
        <p:nvPicPr>
          <p:cNvPr id="53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7" y="6408958"/>
            <a:ext cx="601576" cy="23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02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8" grpId="0"/>
      <p:bldP spid="29" grpId="0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smtClean="0">
                <a:solidFill>
                  <a:srgbClr val="FFFFFF"/>
                </a:solidFill>
              </a:rPr>
              <a:t>3. General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overview</a:t>
            </a:r>
            <a:r>
              <a:rPr lang="es-ES" altLang="es-ES_tradnl" sz="2400" b="1" dirty="0" smtClean="0">
                <a:solidFill>
                  <a:srgbClr val="FFFFFF"/>
                </a:solidFill>
              </a:rPr>
              <a:t>-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Evaluation</a:t>
            </a:r>
            <a:endParaRPr lang="es-ES" altLang="es-ES_tradnl" sz="2400" b="1" dirty="0" smtClean="0">
              <a:solidFill>
                <a:srgbClr val="FFFFFF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17" name="41 Flecha derecha"/>
          <p:cNvSpPr/>
          <p:nvPr/>
        </p:nvSpPr>
        <p:spPr bwMode="auto">
          <a:xfrm rot="5400000">
            <a:off x="5897900" y="4191332"/>
            <a:ext cx="660568" cy="288032"/>
          </a:xfrm>
          <a:prstGeom prst="rightArrow">
            <a:avLst>
              <a:gd name="adj1" fmla="val 50001"/>
              <a:gd name="adj2" fmla="val 50000"/>
            </a:avLst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" name="40 Flecha derecha"/>
          <p:cNvSpPr/>
          <p:nvPr/>
        </p:nvSpPr>
        <p:spPr bwMode="auto">
          <a:xfrm rot="5400000">
            <a:off x="5939283" y="2637783"/>
            <a:ext cx="577804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6 Rectángulo redondeado"/>
          <p:cNvSpPr/>
          <p:nvPr/>
        </p:nvSpPr>
        <p:spPr bwMode="auto">
          <a:xfrm>
            <a:off x="5384810" y="3140968"/>
            <a:ext cx="2211526" cy="718339"/>
          </a:xfrm>
          <a:prstGeom prst="roundRect">
            <a:avLst/>
          </a:prstGeom>
          <a:solidFill>
            <a:srgbClr val="DEF5FA"/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7 Rectángulo redondeado"/>
          <p:cNvSpPr/>
          <p:nvPr/>
        </p:nvSpPr>
        <p:spPr bwMode="auto">
          <a:xfrm>
            <a:off x="5456818" y="4797152"/>
            <a:ext cx="2267957" cy="662591"/>
          </a:xfrm>
          <a:prstGeom prst="roundRect">
            <a:avLst/>
          </a:prstGeom>
          <a:solidFill>
            <a:srgbClr val="92D050"/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solidFill>
                  <a:sysClr val="windowText" lastClr="000000"/>
                </a:solidFill>
                <a:prstDash val="lgDashDot"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9 Flecha derecha"/>
          <p:cNvSpPr/>
          <p:nvPr/>
        </p:nvSpPr>
        <p:spPr bwMode="auto">
          <a:xfrm rot="2537093">
            <a:off x="4894396" y="4630197"/>
            <a:ext cx="544167" cy="31259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20 CuadroTexto"/>
          <p:cNvSpPr txBox="1"/>
          <p:nvPr/>
        </p:nvSpPr>
        <p:spPr>
          <a:xfrm>
            <a:off x="3491880" y="4149080"/>
            <a:ext cx="1303257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MedDRA</a:t>
            </a:r>
            <a:endParaRPr kumimoji="0" lang="es-ES_tradnl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0" dirty="0" err="1" smtClean="0">
                <a:solidFill>
                  <a:sysClr val="windowText" lastClr="000000"/>
                </a:solidFill>
                <a:latin typeface="Arial"/>
              </a:rPr>
              <a:t>dictionary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164288" y="2492896"/>
            <a:ext cx="1512168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Drug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fact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sheet</a:t>
            </a:r>
            <a:endParaRPr kumimoji="0" lang="es-E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corpus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24 CuadroTexto"/>
          <p:cNvSpPr txBox="1"/>
          <p:nvPr/>
        </p:nvSpPr>
        <p:spPr>
          <a:xfrm>
            <a:off x="7164288" y="4077072"/>
            <a:ext cx="1512168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31 CuadroTexto"/>
          <p:cNvSpPr txBox="1"/>
          <p:nvPr/>
        </p:nvSpPr>
        <p:spPr>
          <a:xfrm>
            <a:off x="5600834" y="3212976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1: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Entity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recognition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35 CuadroTexto"/>
          <p:cNvSpPr txBox="1"/>
          <p:nvPr/>
        </p:nvSpPr>
        <p:spPr>
          <a:xfrm>
            <a:off x="5589703" y="4858128"/>
            <a:ext cx="19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Mapping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MedDRA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43 Flecha derecha"/>
          <p:cNvSpPr/>
          <p:nvPr/>
        </p:nvSpPr>
        <p:spPr bwMode="auto">
          <a:xfrm rot="5400000">
            <a:off x="6168951" y="5504457"/>
            <a:ext cx="262481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" name="49 Flecha derecha"/>
          <p:cNvSpPr/>
          <p:nvPr/>
        </p:nvSpPr>
        <p:spPr bwMode="auto">
          <a:xfrm rot="19417937">
            <a:off x="4897760" y="4002979"/>
            <a:ext cx="538437" cy="30411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34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34" y="4619662"/>
            <a:ext cx="1017002" cy="3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calleja\Desktop\Fi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717032"/>
            <a:ext cx="1206183" cy="1109935"/>
          </a:xfrm>
          <a:prstGeom prst="rect">
            <a:avLst/>
          </a:prstGeom>
          <a:noFill/>
        </p:spPr>
      </p:pic>
      <p:sp>
        <p:nvSpPr>
          <p:cNvPr id="36" name="21 CuadroTexto"/>
          <p:cNvSpPr txBox="1"/>
          <p:nvPr/>
        </p:nvSpPr>
        <p:spPr>
          <a:xfrm>
            <a:off x="3563888" y="5157192"/>
            <a:ext cx="1181590" cy="2769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Synonyms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7" name="49 Flecha derecha"/>
          <p:cNvSpPr/>
          <p:nvPr/>
        </p:nvSpPr>
        <p:spPr bwMode="auto">
          <a:xfrm>
            <a:off x="4932040" y="5157192"/>
            <a:ext cx="477763" cy="35016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" name="18 CuadroTexto"/>
          <p:cNvSpPr txBox="1"/>
          <p:nvPr/>
        </p:nvSpPr>
        <p:spPr>
          <a:xfrm>
            <a:off x="3503942" y="3070701"/>
            <a:ext cx="1284082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Lexical-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syntactic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patterns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53 Flecha derecha"/>
          <p:cNvSpPr/>
          <p:nvPr/>
        </p:nvSpPr>
        <p:spPr bwMode="auto">
          <a:xfrm>
            <a:off x="4886325" y="3290889"/>
            <a:ext cx="477763" cy="30475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40" name="Picture 4" descr="C:\Users\pcalleja\Desktop\Fi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191048"/>
            <a:ext cx="1233450" cy="1138569"/>
          </a:xfrm>
          <a:prstGeom prst="rect">
            <a:avLst/>
          </a:prstGeom>
          <a:noFill/>
        </p:spPr>
      </p:pic>
      <p:sp>
        <p:nvSpPr>
          <p:cNvPr id="52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54" name="6 Rectángulo redondeado"/>
          <p:cNvSpPr/>
          <p:nvPr/>
        </p:nvSpPr>
        <p:spPr bwMode="auto">
          <a:xfrm>
            <a:off x="5364089" y="1772816"/>
            <a:ext cx="2232247" cy="58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5" name="31 CuadroTexto"/>
          <p:cNvSpPr txBox="1"/>
          <p:nvPr/>
        </p:nvSpPr>
        <p:spPr>
          <a:xfrm>
            <a:off x="5580111" y="1776878"/>
            <a:ext cx="182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Corpus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s-ES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extraction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https://cdn0.iconfinder.com/data/icons/office-icon-set-2/100/Noun_Project_100Icon_10px_grid-0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6470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57 CuadroTexto"/>
          <p:cNvSpPr txBox="1"/>
          <p:nvPr/>
        </p:nvSpPr>
        <p:spPr>
          <a:xfrm>
            <a:off x="6732240" y="908720"/>
            <a:ext cx="1546936" cy="2769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Drug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fact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sheets</a:t>
            </a:r>
            <a:endParaRPr kumimoji="0" lang="es-E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40 Flecha derecha"/>
          <p:cNvSpPr/>
          <p:nvPr/>
        </p:nvSpPr>
        <p:spPr bwMode="auto">
          <a:xfrm rot="5400000">
            <a:off x="6182547" y="1458413"/>
            <a:ext cx="235290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0" name="24 CuadroTexto"/>
          <p:cNvSpPr txBox="1"/>
          <p:nvPr/>
        </p:nvSpPr>
        <p:spPr>
          <a:xfrm>
            <a:off x="6732240" y="5694347"/>
            <a:ext cx="1674137" cy="83099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ysClr val="windowText" lastClr="000000"/>
                </a:solidFill>
                <a:latin typeface="Arial"/>
              </a:rPr>
              <a:t>with their </a:t>
            </a:r>
            <a:r>
              <a:rPr lang="en-US" sz="1200" b="1" kern="0" noProof="0" dirty="0" err="1" smtClean="0">
                <a:solidFill>
                  <a:sysClr val="windowText" lastClr="000000"/>
                </a:solidFill>
                <a:latin typeface="Arial"/>
              </a:rPr>
              <a:t>MedDRA</a:t>
            </a:r>
            <a:r>
              <a:rPr lang="en-US" sz="1200" b="1" kern="0" dirty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sz="1200" b="1" kern="0" noProof="0" dirty="0" smtClean="0">
                <a:solidFill>
                  <a:sysClr val="windowText" lastClr="000000"/>
                </a:solidFill>
                <a:latin typeface="Arial"/>
              </a:rPr>
              <a:t>concept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1" name="Picture 3" descr="C:\Users\pcalleja\Desktop\Fi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589240"/>
            <a:ext cx="1206183" cy="1163161"/>
          </a:xfrm>
          <a:prstGeom prst="rect">
            <a:avLst/>
          </a:prstGeom>
          <a:noFill/>
        </p:spPr>
      </p:pic>
      <p:sp>
        <p:nvSpPr>
          <p:cNvPr id="53" name="52 Flecha derecha"/>
          <p:cNvSpPr/>
          <p:nvPr/>
        </p:nvSpPr>
        <p:spPr bwMode="auto">
          <a:xfrm>
            <a:off x="2555776" y="5767993"/>
            <a:ext cx="3215412" cy="276431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 bwMode="auto">
          <a:xfrm>
            <a:off x="215280" y="5396352"/>
            <a:ext cx="2160240" cy="79208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7" name="56 Flecha derecha"/>
          <p:cNvSpPr/>
          <p:nvPr/>
        </p:nvSpPr>
        <p:spPr bwMode="auto">
          <a:xfrm>
            <a:off x="2699792" y="4160058"/>
            <a:ext cx="3168351" cy="29569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2125496" y="4554125"/>
            <a:ext cx="1378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err="1" smtClean="0">
                <a:solidFill>
                  <a:srgbClr val="00B050"/>
                </a:solidFill>
              </a:rPr>
              <a:t>Evaluation</a:t>
            </a:r>
            <a:r>
              <a:rPr lang="es-ES_tradnl" sz="1600" dirty="0" smtClean="0">
                <a:solidFill>
                  <a:srgbClr val="00B050"/>
                </a:solidFill>
              </a:rPr>
              <a:t> 1</a:t>
            </a:r>
            <a:endParaRPr lang="es-ES" sz="2400" dirty="0">
              <a:solidFill>
                <a:srgbClr val="00B05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123728" y="6165304"/>
            <a:ext cx="1366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err="1" smtClean="0">
                <a:solidFill>
                  <a:srgbClr val="00B050"/>
                </a:solidFill>
              </a:rPr>
              <a:t>Evaluation</a:t>
            </a:r>
            <a:r>
              <a:rPr lang="es-ES_tradnl" sz="1600" dirty="0" smtClean="0">
                <a:solidFill>
                  <a:srgbClr val="00B050"/>
                </a:solidFill>
              </a:rPr>
              <a:t> 2</a:t>
            </a:r>
            <a:endParaRPr lang="es-ES" sz="2400" dirty="0">
              <a:solidFill>
                <a:srgbClr val="00B050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30560" y="5478323"/>
            <a:ext cx="216024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AEMPS Gold Standard</a:t>
            </a:r>
          </a:p>
          <a:p>
            <a:pPr algn="ctr"/>
            <a:endParaRPr lang="es-ES" sz="1200" b="1" dirty="0"/>
          </a:p>
          <a:p>
            <a:pPr algn="ctr"/>
            <a:r>
              <a:rPr lang="es-ES" sz="1200" b="1" dirty="0" err="1" smtClean="0"/>
              <a:t>Mapping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Terms</a:t>
            </a:r>
            <a:endParaRPr lang="es-ES" sz="1200" b="1" dirty="0" smtClean="0"/>
          </a:p>
          <a:p>
            <a:pPr algn="ctr"/>
            <a:endParaRPr lang="es-ES" sz="1200" b="1" dirty="0"/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179512" y="3810434"/>
            <a:ext cx="2160240" cy="79208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194792" y="3892405"/>
            <a:ext cx="216024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AEMPS Gold Standard</a:t>
            </a:r>
          </a:p>
          <a:p>
            <a:pPr algn="ctr"/>
            <a:endParaRPr lang="es-ES" sz="1200" b="1" dirty="0"/>
          </a:p>
          <a:p>
            <a:pPr algn="ctr"/>
            <a:r>
              <a:rPr lang="es-ES" sz="1200" b="1" dirty="0" err="1" smtClean="0"/>
              <a:t>Annotated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drug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fact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sheets</a:t>
            </a:r>
            <a:endParaRPr lang="es-ES" sz="1200" b="1" dirty="0" smtClean="0"/>
          </a:p>
          <a:p>
            <a:pPr algn="ctr"/>
            <a:endParaRPr lang="es-ES" sz="1200" b="1" dirty="0"/>
          </a:p>
        </p:txBody>
      </p:sp>
      <p:pic>
        <p:nvPicPr>
          <p:cNvPr id="41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7" y="6408958"/>
            <a:ext cx="601576" cy="23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61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62" grpId="0"/>
      <p:bldP spid="63" grpId="0"/>
      <p:bldP spid="64" grpId="0"/>
      <p:bldP spid="65" grpId="0" animBg="1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18" name="40 Flecha derecha"/>
          <p:cNvSpPr/>
          <p:nvPr/>
        </p:nvSpPr>
        <p:spPr bwMode="auto">
          <a:xfrm rot="5400000">
            <a:off x="804603" y="2227845"/>
            <a:ext cx="281829" cy="523899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40" name="Picture 4" descr="C:\Users\pcalleja\Desktop\Fi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75" y="2420888"/>
            <a:ext cx="1233450" cy="1138569"/>
          </a:xfrm>
          <a:prstGeom prst="rect">
            <a:avLst/>
          </a:prstGeom>
          <a:noFill/>
        </p:spPr>
      </p:pic>
      <p:sp>
        <p:nvSpPr>
          <p:cNvPr id="52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54" name="6 Rectángulo redondeado"/>
          <p:cNvSpPr/>
          <p:nvPr/>
        </p:nvSpPr>
        <p:spPr bwMode="auto">
          <a:xfrm>
            <a:off x="179513" y="1700808"/>
            <a:ext cx="2232247" cy="58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5" name="31 CuadroTexto"/>
          <p:cNvSpPr txBox="1"/>
          <p:nvPr/>
        </p:nvSpPr>
        <p:spPr>
          <a:xfrm>
            <a:off x="323528" y="1704870"/>
            <a:ext cx="182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Corpus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s-ES" sz="14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extraction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https://cdn0.iconfinder.com/data/icons/office-icon-set-2/100/Noun_Project_100Icon_10px_grid-07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57 CuadroTexto"/>
          <p:cNvSpPr txBox="1"/>
          <p:nvPr/>
        </p:nvSpPr>
        <p:spPr>
          <a:xfrm>
            <a:off x="1403648" y="908720"/>
            <a:ext cx="1546936" cy="2769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Drug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fact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sheets</a:t>
            </a:r>
            <a:endParaRPr kumimoji="0" lang="es-E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40 Flecha derecha"/>
          <p:cNvSpPr/>
          <p:nvPr/>
        </p:nvSpPr>
        <p:spPr bwMode="auto">
          <a:xfrm rot="5400000">
            <a:off x="844033" y="1304476"/>
            <a:ext cx="235290" cy="45189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" name="1 Título"/>
          <p:cNvSpPr txBox="1">
            <a:spLocks/>
          </p:cNvSpPr>
          <p:nvPr/>
        </p:nvSpPr>
        <p:spPr>
          <a:xfrm>
            <a:off x="1336104" y="243880"/>
            <a:ext cx="7772400" cy="3048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kern="0" dirty="0" smtClean="0"/>
              <a:t> </a:t>
            </a:r>
            <a:r>
              <a:rPr lang="es-ES" kern="0" dirty="0" err="1" smtClean="0"/>
              <a:t>Phase</a:t>
            </a:r>
            <a:r>
              <a:rPr lang="es-ES" kern="0" dirty="0" smtClean="0"/>
              <a:t> 0. Corpus </a:t>
            </a:r>
            <a:r>
              <a:rPr lang="es-ES" kern="0" dirty="0" err="1" smtClean="0"/>
              <a:t>extraction</a:t>
            </a:r>
            <a:endParaRPr lang="es-ES" kern="0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1403648" y="2780928"/>
            <a:ext cx="1512168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Adverse reactions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corpus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4690" y="764704"/>
            <a:ext cx="4349773" cy="257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968" y="3789040"/>
            <a:ext cx="4208808" cy="245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90" y="3717032"/>
            <a:ext cx="4349773" cy="2523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5185172" y="3356992"/>
            <a:ext cx="28432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i="1" dirty="0" smtClean="0">
                <a:ea typeface="DejaVu Sans" charset="0"/>
                <a:cs typeface="DejaVu Sans" charset="0"/>
              </a:rPr>
              <a:t>Adverse reaction example 2</a:t>
            </a:r>
            <a:endParaRPr lang="en-US" altLang="es-ES_tradnl" sz="1200" i="1" dirty="0">
              <a:ea typeface="DejaVu Sans" charset="0"/>
              <a:cs typeface="DejaVu Sans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919596" y="6240649"/>
            <a:ext cx="28432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i="1" dirty="0" smtClean="0">
                <a:ea typeface="DejaVu Sans" charset="0"/>
                <a:cs typeface="DejaVu Sans" charset="0"/>
              </a:rPr>
              <a:t>Adverse reaction example 2</a:t>
            </a:r>
            <a:endParaRPr lang="en-US" altLang="es-ES_tradnl" sz="1200" i="1" dirty="0">
              <a:ea typeface="DejaVu Sans" charset="0"/>
              <a:cs typeface="DejaVu Sans" charset="0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337572" y="6240649"/>
            <a:ext cx="28432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i="1" dirty="0" smtClean="0">
                <a:ea typeface="DejaVu Sans" charset="0"/>
                <a:cs typeface="DejaVu Sans" charset="0"/>
              </a:rPr>
              <a:t>Adverse reaction example 3</a:t>
            </a:r>
            <a:endParaRPr lang="en-US" altLang="es-ES_tradnl" sz="1200" i="1" dirty="0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41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 </a:t>
            </a:r>
            <a:r>
              <a:rPr lang="es-ES" dirty="0" err="1" smtClean="0"/>
              <a:t>Phase</a:t>
            </a:r>
            <a:r>
              <a:rPr lang="es-ES" dirty="0" smtClean="0"/>
              <a:t> 0. Corpus </a:t>
            </a:r>
            <a:r>
              <a:rPr lang="es-ES" dirty="0" err="1" smtClean="0"/>
              <a:t>extraction</a:t>
            </a:r>
            <a:endParaRPr lang="es-ES" dirty="0" smtClean="0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67544" y="2175247"/>
            <a:ext cx="1810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u="sng" dirty="0" err="1" smtClean="0"/>
              <a:t>Table</a:t>
            </a:r>
            <a:r>
              <a:rPr lang="es-ES_tradnl" sz="2400" b="1" u="sng" dirty="0" smtClean="0"/>
              <a:t> </a:t>
            </a:r>
            <a:r>
              <a:rPr lang="es-ES_tradnl" sz="2400" b="1" u="sng" dirty="0" err="1" smtClean="0"/>
              <a:t>cells</a:t>
            </a:r>
            <a:r>
              <a:rPr lang="es-ES_tradnl" sz="2400" b="1" u="sng" dirty="0" smtClean="0"/>
              <a:t> </a:t>
            </a:r>
            <a:endParaRPr lang="es-ES" sz="2400" u="sng" dirty="0"/>
          </a:p>
        </p:txBody>
      </p:sp>
      <p:pic>
        <p:nvPicPr>
          <p:cNvPr id="8" name="Picture 9" descr="https://www.iconexperience.com/_img/o_collection_png/green_dark_grey/128x128/plain/tab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80927"/>
            <a:ext cx="1368152" cy="1368153"/>
          </a:xfrm>
          <a:prstGeom prst="rect">
            <a:avLst/>
          </a:prstGeom>
          <a:noFill/>
        </p:spPr>
      </p:pic>
      <p:sp>
        <p:nvSpPr>
          <p:cNvPr id="9" name="8 Flecha izquierda"/>
          <p:cNvSpPr/>
          <p:nvPr/>
        </p:nvSpPr>
        <p:spPr bwMode="auto">
          <a:xfrm rot="10800000">
            <a:off x="2627784" y="3355448"/>
            <a:ext cx="432048" cy="32952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3563888" y="2924943"/>
            <a:ext cx="432048" cy="28803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3563888" y="3284983"/>
            <a:ext cx="432048" cy="28803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3563888" y="3645023"/>
            <a:ext cx="432048" cy="28803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4067944" y="2924943"/>
            <a:ext cx="432048" cy="28803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4067944" y="3284983"/>
            <a:ext cx="432048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4067944" y="3645023"/>
            <a:ext cx="432048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 bwMode="auto">
          <a:xfrm>
            <a:off x="4572000" y="2924943"/>
            <a:ext cx="432048" cy="28803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4572000" y="3284983"/>
            <a:ext cx="432048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4572000" y="3645023"/>
            <a:ext cx="432048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19 Flecha izquierda"/>
          <p:cNvSpPr/>
          <p:nvPr/>
        </p:nvSpPr>
        <p:spPr bwMode="auto">
          <a:xfrm rot="12858483">
            <a:off x="5469607" y="3558035"/>
            <a:ext cx="432048" cy="32952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 flipH="1">
            <a:off x="6865168" y="4005219"/>
            <a:ext cx="187220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Corpus of </a:t>
            </a:r>
            <a:r>
              <a:rPr lang="es-ES" sz="1600" b="1" dirty="0" err="1" smtClean="0"/>
              <a:t>information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segments</a:t>
            </a:r>
            <a:endParaRPr lang="es-ES" sz="1600" b="1" dirty="0"/>
          </a:p>
        </p:txBody>
      </p:sp>
      <p:pic>
        <p:nvPicPr>
          <p:cNvPr id="22" name="Picture 4" descr="C:\Users\pcalleja\Desktop\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54749" y="3722795"/>
            <a:ext cx="1512168" cy="1395847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467544" y="83671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 smtClean="0"/>
              <a:t>Information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Segments</a:t>
            </a:r>
            <a:r>
              <a:rPr lang="es-ES_tradnl" sz="2400" b="1" dirty="0" smtClean="0"/>
              <a:t>: </a:t>
            </a:r>
            <a:r>
              <a:rPr lang="es-ES_tradnl" sz="2400" b="1" dirty="0" err="1" smtClean="0"/>
              <a:t>Minimal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division</a:t>
            </a:r>
            <a:r>
              <a:rPr lang="es-ES_tradnl" sz="2400" b="1" dirty="0" smtClean="0"/>
              <a:t> </a:t>
            </a:r>
            <a:r>
              <a:rPr lang="es-ES_tradnl" sz="2400" dirty="0" smtClean="0"/>
              <a:t>of </a:t>
            </a:r>
            <a:r>
              <a:rPr lang="es-ES_tradnl" sz="2400" dirty="0" err="1" smtClean="0"/>
              <a:t>information</a:t>
            </a:r>
            <a:endParaRPr lang="es-ES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07903" y="1412776"/>
            <a:ext cx="845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dirty="0" err="1" smtClean="0"/>
              <a:t>The</a:t>
            </a:r>
            <a:r>
              <a:rPr lang="es-ES_tradnl" sz="2400" dirty="0" smtClean="0"/>
              <a:t> corpus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created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information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segments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24671" y="4335487"/>
            <a:ext cx="210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u="sng" dirty="0" err="1" smtClean="0"/>
              <a:t>Paragraphs</a:t>
            </a:r>
            <a:endParaRPr lang="es-ES" sz="2400" u="sng" dirty="0"/>
          </a:p>
        </p:txBody>
      </p:sp>
      <p:pic>
        <p:nvPicPr>
          <p:cNvPr id="2050" name="Picture 2" descr="http://icons.iconseeker.com/png/fullsize/capital-icon-suite-mac/text-document-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55" y="4979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Rectángulo"/>
          <p:cNvSpPr/>
          <p:nvPr/>
        </p:nvSpPr>
        <p:spPr bwMode="auto">
          <a:xfrm rot="10800000">
            <a:off x="3563885" y="5229199"/>
            <a:ext cx="1440162" cy="28803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27 Rectángulo"/>
          <p:cNvSpPr/>
          <p:nvPr/>
        </p:nvSpPr>
        <p:spPr bwMode="auto">
          <a:xfrm rot="10800000">
            <a:off x="3563885" y="5589239"/>
            <a:ext cx="1440161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" name="28 Flecha izquierda"/>
          <p:cNvSpPr/>
          <p:nvPr/>
        </p:nvSpPr>
        <p:spPr bwMode="auto">
          <a:xfrm rot="10800000">
            <a:off x="2700609" y="5347354"/>
            <a:ext cx="432048" cy="32952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29 Flecha izquierda"/>
          <p:cNvSpPr/>
          <p:nvPr/>
        </p:nvSpPr>
        <p:spPr bwMode="auto">
          <a:xfrm rot="8956638">
            <a:off x="5417942" y="5064438"/>
            <a:ext cx="432048" cy="32952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 flipH="1">
            <a:off x="3347864" y="4043099"/>
            <a:ext cx="187220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 err="1" smtClean="0"/>
              <a:t>Information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segments</a:t>
            </a:r>
            <a:endParaRPr lang="es-ES" sz="1600" b="1" dirty="0"/>
          </a:p>
        </p:txBody>
      </p:sp>
      <p:sp>
        <p:nvSpPr>
          <p:cNvPr id="32" name="31 CuadroTexto"/>
          <p:cNvSpPr txBox="1"/>
          <p:nvPr/>
        </p:nvSpPr>
        <p:spPr>
          <a:xfrm flipH="1">
            <a:off x="3347864" y="5949280"/>
            <a:ext cx="187220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 err="1" smtClean="0"/>
              <a:t>Information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segments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5508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err="1" smtClean="0">
                <a:solidFill>
                  <a:srgbClr val="FFFFFF"/>
                </a:solidFill>
              </a:rPr>
              <a:t>Phase</a:t>
            </a:r>
            <a:r>
              <a:rPr lang="es-ES" altLang="es-ES_tradnl" sz="2400" b="1" dirty="0" smtClean="0">
                <a:solidFill>
                  <a:srgbClr val="FFFFFF"/>
                </a:solidFill>
              </a:rPr>
              <a:t> 1.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Entity</a:t>
            </a:r>
            <a:r>
              <a:rPr lang="es-ES" altLang="es-ES_tradnl" sz="2400" b="1" dirty="0" smtClean="0">
                <a:solidFill>
                  <a:srgbClr val="FFFFFF"/>
                </a:solidFill>
              </a:rPr>
              <a:t> </a:t>
            </a:r>
            <a:r>
              <a:rPr lang="es-ES" altLang="es-ES_tradnl" sz="2400" b="1" dirty="0" err="1" smtClean="0">
                <a:solidFill>
                  <a:srgbClr val="FFFFFF"/>
                </a:solidFill>
              </a:rPr>
              <a:t>recognition</a:t>
            </a:r>
            <a:endParaRPr lang="es-ES" altLang="es-ES_tradnl" sz="2400" b="1" dirty="0" smtClean="0">
              <a:solidFill>
                <a:srgbClr val="FFFFFF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18" name="40 Flecha derecha"/>
          <p:cNvSpPr/>
          <p:nvPr/>
        </p:nvSpPr>
        <p:spPr bwMode="auto">
          <a:xfrm rot="5400000">
            <a:off x="899158" y="1499906"/>
            <a:ext cx="288902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6 Rectángulo redondeado"/>
          <p:cNvSpPr/>
          <p:nvPr/>
        </p:nvSpPr>
        <p:spPr bwMode="auto">
          <a:xfrm>
            <a:off x="200234" y="1858640"/>
            <a:ext cx="2211526" cy="718339"/>
          </a:xfrm>
          <a:prstGeom prst="roundRect">
            <a:avLst/>
          </a:prstGeom>
          <a:solidFill>
            <a:srgbClr val="DEF5FA"/>
          </a:solidFill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20 CuadroTexto"/>
          <p:cNvSpPr txBox="1"/>
          <p:nvPr/>
        </p:nvSpPr>
        <p:spPr>
          <a:xfrm>
            <a:off x="3131840" y="2276872"/>
            <a:ext cx="1303257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MedDRA</a:t>
            </a:r>
            <a:endParaRPr kumimoji="0" lang="es-ES_tradnl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kern="0" dirty="0" err="1" smtClean="0">
                <a:solidFill>
                  <a:sysClr val="windowText" lastClr="000000"/>
                </a:solidFill>
                <a:latin typeface="Arial"/>
              </a:rPr>
              <a:t>dictionary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187624" y="879103"/>
            <a:ext cx="1512168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Adverse reactions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corpus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24 CuadroTexto"/>
          <p:cNvSpPr txBox="1"/>
          <p:nvPr/>
        </p:nvSpPr>
        <p:spPr>
          <a:xfrm>
            <a:off x="1259632" y="2895327"/>
            <a:ext cx="1656184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Arial"/>
              </a:rPr>
              <a:t>Recognized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diseases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 in corpus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31 CuadroTexto"/>
          <p:cNvSpPr txBox="1"/>
          <p:nvPr/>
        </p:nvSpPr>
        <p:spPr>
          <a:xfrm>
            <a:off x="416258" y="1930648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1: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Entity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recognition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49 Flecha derecha"/>
          <p:cNvSpPr/>
          <p:nvPr/>
        </p:nvSpPr>
        <p:spPr bwMode="auto">
          <a:xfrm rot="10800000">
            <a:off x="2483769" y="2348880"/>
            <a:ext cx="538437" cy="304111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34" name="Picture 2" descr="http://www.meddra.org/sites/all/themes/meddra_theme/img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80" y="2825885"/>
            <a:ext cx="1017002" cy="3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calleja\Desktop\Fi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8559" y="2542616"/>
            <a:ext cx="1206183" cy="1109935"/>
          </a:xfrm>
          <a:prstGeom prst="rect">
            <a:avLst/>
          </a:prstGeom>
          <a:noFill/>
        </p:spPr>
      </p:pic>
      <p:sp>
        <p:nvSpPr>
          <p:cNvPr id="38" name="18 CuadroTexto"/>
          <p:cNvSpPr txBox="1"/>
          <p:nvPr/>
        </p:nvSpPr>
        <p:spPr>
          <a:xfrm>
            <a:off x="3131840" y="1486525"/>
            <a:ext cx="1284082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Lexical-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syntactic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patterns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53 Flecha derecha"/>
          <p:cNvSpPr/>
          <p:nvPr/>
        </p:nvSpPr>
        <p:spPr bwMode="auto">
          <a:xfrm rot="10800000">
            <a:off x="2555777" y="1684089"/>
            <a:ext cx="477763" cy="30475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DA1F2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40" name="Picture 4" descr="C:\Users\pcalleja\Desktop\Fi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198" y="548680"/>
            <a:ext cx="1233450" cy="1138569"/>
          </a:xfrm>
          <a:prstGeom prst="rect">
            <a:avLst/>
          </a:prstGeom>
          <a:noFill/>
        </p:spPr>
      </p:pic>
      <p:sp>
        <p:nvSpPr>
          <p:cNvPr id="52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53" name="40 Flecha derecha"/>
          <p:cNvSpPr/>
          <p:nvPr/>
        </p:nvSpPr>
        <p:spPr bwMode="auto">
          <a:xfrm rot="5400000">
            <a:off x="899157" y="2708485"/>
            <a:ext cx="288902" cy="28803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2DA2B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3" name="1 Marcador de contenido"/>
          <p:cNvSpPr txBox="1">
            <a:spLocks/>
          </p:cNvSpPr>
          <p:nvPr/>
        </p:nvSpPr>
        <p:spPr bwMode="auto">
          <a:xfrm>
            <a:off x="827584" y="4162896"/>
            <a:ext cx="4536504" cy="236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_tradnl" kern="0" dirty="0" err="1" smtClean="0"/>
              <a:t>Used</a:t>
            </a:r>
            <a:r>
              <a:rPr lang="es-ES_tradnl" kern="0" dirty="0" smtClean="0"/>
              <a:t> as a </a:t>
            </a:r>
            <a:r>
              <a:rPr lang="es-ES_tradnl" kern="0" dirty="0" err="1" smtClean="0"/>
              <a:t>gazetteer</a:t>
            </a:r>
            <a:r>
              <a:rPr lang="es-ES_tradnl" kern="0" dirty="0" smtClean="0"/>
              <a:t> </a:t>
            </a:r>
            <a:r>
              <a:rPr lang="es-ES_tradnl" kern="0" dirty="0" err="1" smtClean="0"/>
              <a:t>list</a:t>
            </a:r>
            <a:endParaRPr lang="es-ES_tradnl" kern="0" dirty="0" smtClean="0"/>
          </a:p>
          <a:p>
            <a:r>
              <a:rPr lang="es-ES_tradnl" kern="0" dirty="0" err="1" smtClean="0"/>
              <a:t>Prefered</a:t>
            </a:r>
            <a:r>
              <a:rPr lang="es-ES_tradnl" kern="0" dirty="0" smtClean="0"/>
              <a:t> </a:t>
            </a:r>
            <a:r>
              <a:rPr lang="es-ES_tradnl" kern="0" dirty="0" err="1" smtClean="0"/>
              <a:t>terms</a:t>
            </a:r>
            <a:r>
              <a:rPr lang="es-ES_tradnl" kern="0" dirty="0" smtClean="0"/>
              <a:t> and </a:t>
            </a:r>
            <a:r>
              <a:rPr lang="es-ES_tradnl" kern="0" dirty="0" err="1" smtClean="0"/>
              <a:t>Lower</a:t>
            </a:r>
            <a:r>
              <a:rPr lang="es-ES_tradnl" kern="0" dirty="0" smtClean="0"/>
              <a:t> </a:t>
            </a:r>
            <a:r>
              <a:rPr lang="es-ES_tradnl" kern="0" dirty="0" err="1" smtClean="0"/>
              <a:t>Level</a:t>
            </a:r>
            <a:r>
              <a:rPr lang="es-ES_tradnl" kern="0" dirty="0" smtClean="0"/>
              <a:t> </a:t>
            </a:r>
            <a:r>
              <a:rPr lang="es-ES_tradnl" kern="0" dirty="0" err="1" smtClean="0"/>
              <a:t>terms</a:t>
            </a:r>
            <a:r>
              <a:rPr lang="es-ES_tradnl" kern="0" dirty="0" smtClean="0"/>
              <a:t> are </a:t>
            </a:r>
            <a:r>
              <a:rPr lang="es-ES_tradnl" kern="0" dirty="0" err="1" smtClean="0"/>
              <a:t>taken</a:t>
            </a:r>
            <a:endParaRPr lang="es-ES_tradnl" kern="0" dirty="0" smtClean="0"/>
          </a:p>
          <a:p>
            <a:endParaRPr lang="es-ES_tradnl" kern="0" dirty="0" smtClean="0"/>
          </a:p>
          <a:p>
            <a:pPr marL="0" indent="0">
              <a:buFontTx/>
              <a:buNone/>
            </a:pPr>
            <a:endParaRPr lang="es-ES_tradnl" kern="0" dirty="0" smtClean="0"/>
          </a:p>
          <a:p>
            <a:endParaRPr lang="es-ES" kern="0" dirty="0"/>
          </a:p>
        </p:txBody>
      </p:sp>
      <p:sp>
        <p:nvSpPr>
          <p:cNvPr id="64" name="1 Marcador de contenido"/>
          <p:cNvSpPr txBox="1">
            <a:spLocks/>
          </p:cNvSpPr>
          <p:nvPr/>
        </p:nvSpPr>
        <p:spPr bwMode="auto">
          <a:xfrm>
            <a:off x="386780" y="3665665"/>
            <a:ext cx="5244964" cy="60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s-ES_tradnl" b="1" kern="0" dirty="0" err="1" smtClean="0"/>
              <a:t>MedDRA</a:t>
            </a:r>
            <a:r>
              <a:rPr lang="es-ES_tradnl" b="1" kern="0" dirty="0" smtClean="0"/>
              <a:t>: </a:t>
            </a:r>
            <a:endParaRPr lang="es-ES" b="1" kern="0" dirty="0"/>
          </a:p>
        </p:txBody>
      </p:sp>
      <p:pic>
        <p:nvPicPr>
          <p:cNvPr id="1026" name="Picture 2" descr="http://www.meddra.org/sites/default/files/images/Hierarchy%20graph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13" y="764704"/>
            <a:ext cx="3378267" cy="553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6121276" y="6252294"/>
            <a:ext cx="28432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s-ES_tradnl" sz="1200" i="1" dirty="0" err="1" smtClean="0">
                <a:ea typeface="DejaVu Sans" charset="0"/>
                <a:cs typeface="DejaVu Sans" charset="0"/>
              </a:rPr>
              <a:t>MedDRA</a:t>
            </a:r>
            <a:r>
              <a:rPr lang="en-US" altLang="es-ES_tradnl" sz="1200" i="1" dirty="0" smtClean="0">
                <a:ea typeface="DejaVu Sans" charset="0"/>
                <a:cs typeface="DejaVu Sans" charset="0"/>
              </a:rPr>
              <a:t> Hierarchy</a:t>
            </a:r>
            <a:endParaRPr lang="en-US" altLang="es-ES_tradnl" sz="1200" i="1" dirty="0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30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OEGtemplate</Template>
  <TotalTime>31007</TotalTime>
  <Words>1181</Words>
  <Application>Microsoft Office PowerPoint</Application>
  <PresentationFormat>Presentación en pantalla (4:3)</PresentationFormat>
  <Paragraphs>473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OEGtemplate</vt:lpstr>
      <vt:lpstr>AEMPS-OEG. Adverse reaction identification in drug fact sheets  </vt:lpstr>
      <vt:lpstr>Index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Phase 0. Corpus extraction</vt:lpstr>
      <vt:lpstr>Presentación de PowerPoint</vt:lpstr>
      <vt:lpstr>Presentación de PowerPoint</vt:lpstr>
      <vt:lpstr>Presentación de PowerPoint</vt:lpstr>
      <vt:lpstr>Phase 2. Mapping to MedDRA</vt:lpstr>
      <vt:lpstr>Phase 2. Mapping to MedDRA</vt:lpstr>
      <vt:lpstr>Mapping example</vt:lpstr>
      <vt:lpstr>6.2 Publishing results</vt:lpstr>
      <vt:lpstr>Presentación de PowerPoint</vt:lpstr>
      <vt:lpstr>1. Gold Standard del sistema de RA</vt:lpstr>
      <vt:lpstr>8. The drug fact sheet ontology</vt:lpstr>
      <vt:lpstr>8. The drug fact sheet ontology core</vt:lpstr>
      <vt:lpstr>AEMPS-OEG. Adverse reaction identification in drug fact sheets  </vt:lpstr>
    </vt:vector>
  </TitlesOfParts>
  <Company>oeg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TFM Pablo Calleja</dc:title>
  <dc:creator>Pablo Calleja</dc:creator>
  <cp:lastModifiedBy>pcalleja</cp:lastModifiedBy>
  <cp:revision>2417</cp:revision>
  <dcterms:created xsi:type="dcterms:W3CDTF">2009-03-10T15:39:23Z</dcterms:created>
  <dcterms:modified xsi:type="dcterms:W3CDTF">2016-09-23T08:26:06Z</dcterms:modified>
</cp:coreProperties>
</file>