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97" r:id="rId2"/>
    <p:sldId id="501" r:id="rId3"/>
    <p:sldId id="498" r:id="rId4"/>
    <p:sldId id="500" r:id="rId5"/>
    <p:sldId id="499" r:id="rId6"/>
    <p:sldId id="504" r:id="rId7"/>
    <p:sldId id="503" r:id="rId8"/>
  </p:sldIdLst>
  <p:sldSz cx="9144000" cy="6858000" type="screen4x3"/>
  <p:notesSz cx="9874250" cy="679767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852"/>
    <a:srgbClr val="79CBE1"/>
    <a:srgbClr val="E8DC50"/>
    <a:srgbClr val="13DA66"/>
    <a:srgbClr val="236CB4"/>
    <a:srgbClr val="289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0" autoAdjust="0"/>
    <p:restoredTop sz="95167" autoAdjust="0"/>
  </p:normalViewPr>
  <p:slideViewPr>
    <p:cSldViewPr>
      <p:cViewPr varScale="1">
        <p:scale>
          <a:sx n="141" d="100"/>
          <a:sy n="141" d="100"/>
        </p:scale>
        <p:origin x="1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1423B75-F6E9-0745-994E-E4E9946FAF5E}" type="datetimeFigureOut">
              <a:rPr lang="es-ES"/>
              <a:pPr>
                <a:defRPr/>
              </a:pPr>
              <a:t>30/8/16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5E25C49-4375-F346-8575-641966F31BA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1D5D6B-E4D4-054F-9A29-8A8AD74B466D}" type="datetimeFigureOut">
              <a:rPr lang="es-ES"/>
              <a:pPr>
                <a:defRPr/>
              </a:pPr>
              <a:t>30/8/16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D8DE24B-F174-0248-B82D-9CAB5155443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786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3068F-ECB4-4944-93A4-22EA32ACA43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59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9C58BEDF-3FBE-384C-8B75-61C9035CA9D5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6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5484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>
              <a:lnSpc>
                <a:spcPct val="95000"/>
              </a:lnSpc>
            </a:pPr>
            <a:fld id="{88274B1C-DC1E-CA49-94DA-C7D0B4949C13}" type="slidenum">
              <a:rPr lang="es-ES" altLang="es-ES_tradnl">
                <a:solidFill>
                  <a:srgbClr val="000000"/>
                </a:solidFill>
                <a:latin typeface="Times New Roman" charset="0"/>
                <a:ea typeface="Segoe UI" charset="0"/>
                <a:cs typeface="Segoe UI" charset="0"/>
              </a:rPr>
              <a:pPr>
                <a:lnSpc>
                  <a:spcPct val="95000"/>
                </a:lnSpc>
              </a:pPr>
              <a:t>7</a:t>
            </a:fld>
            <a:endParaRPr lang="es-ES" altLang="es-ES_tradnl">
              <a:solidFill>
                <a:srgbClr val="000000"/>
              </a:solidFill>
              <a:latin typeface="Times New Roman" charset="0"/>
              <a:ea typeface="Segoe UI" charset="0"/>
              <a:cs typeface="Segoe UI" charset="0"/>
            </a:endParaRPr>
          </a:p>
        </p:txBody>
      </p:sp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238500" y="515938"/>
            <a:ext cx="3397250" cy="25479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75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 altLang="es-ES_tradnl" smtClean="0"/>
          </a:p>
        </p:txBody>
      </p:sp>
    </p:spTree>
    <p:extLst>
      <p:ext uri="{BB962C8B-B14F-4D97-AF65-F5344CB8AC3E}">
        <p14:creationId xmlns:p14="http://schemas.microsoft.com/office/powerpoint/2010/main" val="201635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797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AFC7-6712-0D43-9254-0C8555162A6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67A2E-9C8A-BD40-AB3B-0842B7DE155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365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C2909-3B02-9F4E-93FE-4D44B03019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981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</a:t>
            </a:r>
            <a:r>
              <a:rPr lang="en-US" err="1"/>
              <a:t>DBpedia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F5848-AAC0-3241-942D-82425CFD563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93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2DBB8-24CA-9546-B19C-7D6386D89E3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17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A1947-DDBC-A248-AFAB-55E4106FA89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79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6F616-5E1B-B14F-AC33-239CCFB2C4B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29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E1D8-9F5C-964D-8ADE-9E46C9794E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590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12CB3-DA63-9547-B9C0-213F53C0E01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56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1BBB4-D7C5-3A4D-802C-038C78B3379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47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2BD03-C538-734A-BD84-D6F5453BD2C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0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900" smtClean="0">
              <a:solidFill>
                <a:schemeClr val="accent2"/>
              </a:solidFill>
            </a:endParaRPr>
          </a:p>
        </p:txBody>
      </p:sp>
      <p:sp>
        <p:nvSpPr>
          <p:cNvPr id="1027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900" smtClean="0">
              <a:solidFill>
                <a:schemeClr val="accent2"/>
              </a:solidFill>
            </a:endParaRPr>
          </a:p>
        </p:txBody>
      </p:sp>
      <p:sp>
        <p:nvSpPr>
          <p:cNvPr id="1028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2400" smtClean="0">
              <a:solidFill>
                <a:schemeClr val="accent2"/>
              </a:solidFill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Slide Title</a:t>
            </a: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Example of text</a:t>
            </a:r>
          </a:p>
          <a:p>
            <a:pPr lvl="1"/>
            <a:r>
              <a:rPr lang="es-ES" altLang="en-US"/>
              <a:t>Example of a list level 1</a:t>
            </a:r>
          </a:p>
          <a:p>
            <a:pPr lvl="2"/>
            <a:r>
              <a:rPr lang="es-ES" altLang="en-US"/>
              <a:t>Example of a list level 2</a:t>
            </a:r>
          </a:p>
          <a:p>
            <a:pPr lvl="3"/>
            <a:r>
              <a:rPr lang="es-ES" altLang="en-US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Tag Disambiguation Using </a:t>
            </a:r>
            <a:r>
              <a:rPr lang="en-US" err="1"/>
              <a:t>DBpedia</a:t>
            </a:r>
            <a:endParaRPr lang="es-E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86250" y="6629400"/>
            <a:ext cx="685800" cy="228600"/>
          </a:xfrm>
          <a:prstGeom prst="rect">
            <a:avLst/>
          </a:prstGeom>
          <a:ln/>
        </p:spPr>
        <p:txBody>
          <a:bodyPr anchor="ctr"/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E2CAEAA-C2C3-B04B-AC31-5E52E9D9405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3 Título"/>
          <p:cNvSpPr>
            <a:spLocks noGrp="1"/>
          </p:cNvSpPr>
          <p:nvPr>
            <p:ph type="ctrTitle"/>
          </p:nvPr>
        </p:nvSpPr>
        <p:spPr>
          <a:xfrm>
            <a:off x="2743200" y="908050"/>
            <a:ext cx="6400800" cy="2971800"/>
          </a:xfrm>
        </p:spPr>
        <p:txBody>
          <a:bodyPr/>
          <a:lstStyle/>
          <a:p>
            <a:r>
              <a:rPr lang="es-ES" altLang="en-US" dirty="0"/>
              <a:t>Medical </a:t>
            </a:r>
            <a:r>
              <a:rPr lang="es-ES" altLang="en-US" dirty="0" err="1"/>
              <a:t>domain</a:t>
            </a:r>
            <a:r>
              <a:rPr lang="es-ES" altLang="en-US" dirty="0"/>
              <a:t/>
            </a:r>
            <a:br>
              <a:rPr lang="es-ES" altLang="en-US" dirty="0"/>
            </a:br>
            <a:endParaRPr lang="en-US" altLang="en-US" sz="2000" dirty="0"/>
          </a:p>
        </p:txBody>
      </p:sp>
      <p:sp>
        <p:nvSpPr>
          <p:cNvPr id="16386" name="5 Subtítulo"/>
          <p:cNvSpPr>
            <a:spLocks noGrp="1"/>
          </p:cNvSpPr>
          <p:nvPr>
            <p:ph type="subTitle" idx="1"/>
          </p:nvPr>
        </p:nvSpPr>
        <p:spPr>
          <a:xfrm>
            <a:off x="2743200" y="3257550"/>
            <a:ext cx="6172200" cy="1728788"/>
          </a:xfrm>
        </p:spPr>
        <p:txBody>
          <a:bodyPr/>
          <a:lstStyle/>
          <a:p>
            <a:pPr eaLnBrk="1" hangingPunct="1"/>
            <a:r>
              <a:rPr lang="es-ES" altLang="en-US" sz="1800" b="1" dirty="0">
                <a:latin typeface="Microsoft Sans Serif" charset="0"/>
                <a:ea typeface="Microsoft Sans Serif" charset="0"/>
                <a:cs typeface="Microsoft Sans Serif" charset="0"/>
              </a:rPr>
              <a:t>Asunción Gómez Pérez</a:t>
            </a:r>
            <a:endParaRPr lang="es-ES" altLang="en-US" sz="1800" dirty="0">
              <a:latin typeface="Microsoft Sans Serif" charset="0"/>
              <a:ea typeface="Microsoft Sans Serif" charset="0"/>
              <a:cs typeface="Microsoft Sans Serif" charset="0"/>
            </a:endParaRPr>
          </a:p>
          <a:p>
            <a:pPr eaLnBrk="1" hangingPunct="1"/>
            <a:r>
              <a:rPr lang="en-GB" altLang="en-US" sz="1600" dirty="0" err="1"/>
              <a:t>asun@fi.upm.es</a:t>
            </a:r>
            <a:endParaRPr lang="es-ES" altLang="en-US" sz="1600" dirty="0">
              <a:latin typeface="Microsoft Sans Serif" charset="0"/>
              <a:ea typeface="Microsoft Sans Serif" charset="0"/>
              <a:cs typeface="Microsoft Sans Serif" charset="0"/>
            </a:endParaRPr>
          </a:p>
          <a:p>
            <a:pPr eaLnBrk="1" hangingPunct="1"/>
            <a:r>
              <a:rPr lang="es-ES" altLang="en-US" sz="1100" dirty="0">
                <a:latin typeface="Microsoft Sans Serif" charset="0"/>
                <a:ea typeface="Microsoft Sans Serif" charset="0"/>
                <a:cs typeface="Microsoft Sans Serif" charset="0"/>
              </a:rPr>
              <a:t>ETSI </a:t>
            </a:r>
            <a:r>
              <a:rPr lang="es-ES" altLang="en-US" sz="1100" dirty="0" err="1">
                <a:latin typeface="Microsoft Sans Serif" charset="0"/>
                <a:ea typeface="Microsoft Sans Serif" charset="0"/>
                <a:cs typeface="Microsoft Sans Serif" charset="0"/>
              </a:rPr>
              <a:t>Informaticos</a:t>
            </a:r>
            <a:endParaRPr lang="es-ES" altLang="en-US" sz="1100" dirty="0">
              <a:latin typeface="Microsoft Sans Serif" charset="0"/>
              <a:ea typeface="Microsoft Sans Serif" charset="0"/>
              <a:cs typeface="Microsoft Sans Serif" charset="0"/>
            </a:endParaRPr>
          </a:p>
          <a:p>
            <a:pPr eaLnBrk="1" hangingPunct="1"/>
            <a:r>
              <a:rPr lang="es-ES" altLang="en-US" sz="1100" dirty="0">
                <a:latin typeface="Microsoft Sans Serif" charset="0"/>
                <a:ea typeface="Microsoft Sans Serif" charset="0"/>
                <a:cs typeface="Microsoft Sans Serif" charset="0"/>
              </a:rPr>
              <a:t>Universidad Politécnica de Madrid</a:t>
            </a:r>
          </a:p>
          <a:p>
            <a:pPr eaLnBrk="1" hangingPunct="1"/>
            <a:r>
              <a:rPr lang="es-ES" altLang="en-US" sz="1100" dirty="0">
                <a:latin typeface="Microsoft Sans Serif" charset="0"/>
                <a:ea typeface="Microsoft Sans Serif" charset="0"/>
                <a:cs typeface="Microsoft Sans Serif" charset="0"/>
              </a:rPr>
              <a:t>Campus de </a:t>
            </a:r>
            <a:r>
              <a:rPr lang="es-ES" altLang="en-US" sz="1100" dirty="0" err="1">
                <a:latin typeface="Microsoft Sans Serif" charset="0"/>
                <a:ea typeface="Microsoft Sans Serif" charset="0"/>
                <a:cs typeface="Microsoft Sans Serif" charset="0"/>
              </a:rPr>
              <a:t>Montegancedo</a:t>
            </a:r>
            <a:r>
              <a:rPr lang="es-ES" altLang="en-US" sz="1100" dirty="0">
                <a:latin typeface="Microsoft Sans Serif" charset="0"/>
                <a:ea typeface="Microsoft Sans Serif" charset="0"/>
                <a:cs typeface="Microsoft Sans Serif" charset="0"/>
              </a:rPr>
              <a:t> s/n</a:t>
            </a:r>
          </a:p>
          <a:p>
            <a:pPr eaLnBrk="1" hangingPunct="1"/>
            <a:r>
              <a:rPr lang="es-ES" altLang="en-US" sz="1100" dirty="0">
                <a:latin typeface="Microsoft Sans Serif" charset="0"/>
                <a:ea typeface="Microsoft Sans Serif" charset="0"/>
                <a:cs typeface="Microsoft Sans Serif" charset="0"/>
              </a:rPr>
              <a:t>28660 </a:t>
            </a:r>
            <a:r>
              <a:rPr lang="es-ES" altLang="en-US" sz="1100" dirty="0" err="1">
                <a:latin typeface="Microsoft Sans Serif" charset="0"/>
                <a:ea typeface="Microsoft Sans Serif" charset="0"/>
                <a:cs typeface="Microsoft Sans Serif" charset="0"/>
              </a:rPr>
              <a:t>Boadilla</a:t>
            </a:r>
            <a:r>
              <a:rPr lang="es-ES" altLang="en-US" sz="1100" dirty="0">
                <a:latin typeface="Microsoft Sans Serif" charset="0"/>
                <a:ea typeface="Microsoft Sans Serif" charset="0"/>
                <a:cs typeface="Microsoft Sans Serif" charset="0"/>
              </a:rPr>
              <a:t> del Monte, Madrid, </a:t>
            </a:r>
            <a:r>
              <a:rPr lang="es-ES" altLang="en-US" sz="1100" dirty="0" err="1">
                <a:latin typeface="Microsoft Sans Serif" charset="0"/>
                <a:ea typeface="Microsoft Sans Serif" charset="0"/>
                <a:cs typeface="Microsoft Sans Serif" charset="0"/>
              </a:rPr>
              <a:t>Spain</a:t>
            </a:r>
            <a:endParaRPr lang="es-ES" altLang="en-US" sz="1100" dirty="0">
              <a:latin typeface="Microsoft Sans Serif" charset="0"/>
              <a:ea typeface="Microsoft Sans Serif" charset="0"/>
              <a:cs typeface="Microsoft Sans Serif" charset="0"/>
            </a:endParaRPr>
          </a:p>
          <a:p>
            <a:pPr eaLnBrk="1" hangingPunct="1"/>
            <a:endParaRPr lang="en-US" altLang="en-US" sz="1100" dirty="0">
              <a:latin typeface="Microsoft Sans Serif" charset="0"/>
              <a:ea typeface="Microsoft Sans Serif" charset="0"/>
              <a:cs typeface="Microsoft Sans Serif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F5848-AAC0-3241-942D-82425CFD5631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pic>
        <p:nvPicPr>
          <p:cNvPr id="45060" name="Picture 4" descr="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25" y="1408630"/>
            <a:ext cx="1125337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829" y="1408630"/>
            <a:ext cx="1183239" cy="118323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83134" y="1610637"/>
            <a:ext cx="3959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_tradnl" b="1" dirty="0" err="1" smtClean="0">
                <a:effectLst/>
                <a:ea typeface="Arial" charset="0"/>
                <a:cs typeface="Arial" charset="0"/>
              </a:rPr>
              <a:t>Development</a:t>
            </a:r>
            <a:r>
              <a:rPr lang="es-ES_tradnl" dirty="0" smtClean="0">
                <a:effectLst/>
                <a:ea typeface="Arial" charset="0"/>
                <a:cs typeface="Arial" charset="0"/>
              </a:rPr>
              <a:t> of </a:t>
            </a:r>
            <a:r>
              <a:rPr lang="es-ES_tradnl" dirty="0" err="1" smtClean="0">
                <a:effectLst/>
                <a:ea typeface="Arial" charset="0"/>
                <a:cs typeface="Arial" charset="0"/>
              </a:rPr>
              <a:t>the</a:t>
            </a:r>
            <a:r>
              <a:rPr lang="es-ES_tradnl" dirty="0" smtClean="0">
                <a:effectLst/>
                <a:ea typeface="Arial" charset="0"/>
                <a:cs typeface="Arial" charset="0"/>
              </a:rPr>
              <a:t> </a:t>
            </a:r>
            <a:r>
              <a:rPr lang="es-ES_tradnl" b="1" dirty="0" err="1" smtClean="0">
                <a:effectLst/>
                <a:ea typeface="Arial" charset="0"/>
                <a:cs typeface="Arial" charset="0"/>
              </a:rPr>
              <a:t>Ontology</a:t>
            </a:r>
            <a:r>
              <a:rPr lang="es-ES_tradnl" dirty="0" smtClean="0">
                <a:effectLst/>
                <a:ea typeface="Arial" charset="0"/>
                <a:cs typeface="Arial" charset="0"/>
              </a:rPr>
              <a:t> Network </a:t>
            </a:r>
            <a:r>
              <a:rPr lang="es-ES_tradnl" dirty="0" err="1" smtClean="0">
                <a:effectLst/>
                <a:ea typeface="Arial" charset="0"/>
                <a:cs typeface="Arial" charset="0"/>
              </a:rPr>
              <a:t>Specification</a:t>
            </a:r>
            <a:r>
              <a:rPr lang="es-ES_tradnl" dirty="0" smtClean="0">
                <a:effectLst/>
                <a:ea typeface="Arial" charset="0"/>
                <a:cs typeface="Arial" charset="0"/>
              </a:rPr>
              <a:t> </a:t>
            </a:r>
            <a:r>
              <a:rPr lang="es-ES_tradnl" dirty="0" err="1" smtClean="0">
                <a:effectLst/>
                <a:ea typeface="Arial" charset="0"/>
                <a:cs typeface="Arial" charset="0"/>
              </a:rPr>
              <a:t>Requirements</a:t>
            </a:r>
            <a:r>
              <a:rPr lang="es-ES_tradnl" dirty="0" smtClean="0">
                <a:effectLst/>
                <a:ea typeface="Arial" charset="0"/>
                <a:cs typeface="Arial" charset="0"/>
              </a:rPr>
              <a:t> and </a:t>
            </a:r>
            <a:r>
              <a:rPr lang="es-ES_tradnl" dirty="0" err="1" smtClean="0">
                <a:effectLst/>
                <a:ea typeface="Arial" charset="0"/>
                <a:cs typeface="Arial" charset="0"/>
              </a:rPr>
              <a:t>Conceptualization</a:t>
            </a:r>
            <a:endParaRPr lang="en-US" dirty="0">
              <a:effectLst/>
              <a:ea typeface="Arial" charset="0"/>
              <a:cs typeface="Arial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3226" y="3354925"/>
            <a:ext cx="643131" cy="338493"/>
          </a:xfrm>
          <a:prstGeom prst="roundRect">
            <a:avLst/>
          </a:prstGeom>
          <a:solidFill>
            <a:schemeClr val="accent4"/>
          </a:solidFill>
        </p:spPr>
        <p:txBody>
          <a:bodyPr wrap="none" lIns="36000" tIns="36000" rIns="36000" bIns="3600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dirty="0" smtClean="0">
                <a:solidFill>
                  <a:schemeClr val="bg1"/>
                </a:solidFill>
                <a:effectLst/>
                <a:latin typeface="Arial Narrow" charset="0"/>
                <a:ea typeface="Times New Roman" charset="0"/>
                <a:cs typeface="Times New Roman" charset="0"/>
              </a:rPr>
              <a:t>2014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33227" y="1733809"/>
            <a:ext cx="643131" cy="338493"/>
          </a:xfrm>
          <a:prstGeom prst="roundRect">
            <a:avLst/>
          </a:prstGeom>
          <a:solidFill>
            <a:schemeClr val="accent4"/>
          </a:solidFill>
        </p:spPr>
        <p:txBody>
          <a:bodyPr wrap="none" lIns="36000" tIns="36000" rIns="36000" bIns="3600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dirty="0" smtClean="0">
                <a:solidFill>
                  <a:schemeClr val="bg1"/>
                </a:solidFill>
                <a:effectLst/>
                <a:latin typeface="Arial Narrow" charset="0"/>
                <a:ea typeface="Times New Roman" charset="0"/>
                <a:cs typeface="Times New Roman" charset="0"/>
              </a:rPr>
              <a:t>2009</a:t>
            </a:r>
          </a:p>
        </p:txBody>
      </p:sp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8" y="3664337"/>
            <a:ext cx="2331671" cy="7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0968"/>
            <a:ext cx="2371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157421" y="5394763"/>
            <a:ext cx="643131" cy="338493"/>
          </a:xfrm>
          <a:prstGeom prst="roundRect">
            <a:avLst/>
          </a:prstGeom>
          <a:solidFill>
            <a:schemeClr val="accent4"/>
          </a:solidFill>
        </p:spPr>
        <p:txBody>
          <a:bodyPr wrap="none" lIns="36000" tIns="36000" rIns="36000" bIns="36000" anchor="ctr">
            <a:noAutofit/>
          </a:bodyPr>
          <a:lstStyle/>
          <a:p>
            <a:pPr algn="ctr">
              <a:spcAft>
                <a:spcPts val="0"/>
              </a:spcAft>
            </a:pPr>
            <a:r>
              <a:rPr lang="es-ES_tradnl" dirty="0" smtClean="0">
                <a:solidFill>
                  <a:schemeClr val="bg1"/>
                </a:solidFill>
                <a:effectLst/>
                <a:latin typeface="Arial Narrow" charset="0"/>
                <a:ea typeface="Times New Roman" charset="0"/>
                <a:cs typeface="Times New Roman" charset="0"/>
              </a:rPr>
              <a:t>2015</a:t>
            </a: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4283134" y="3140968"/>
            <a:ext cx="4398963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b="1" dirty="0" err="1" smtClean="0">
                <a:ea typeface="Arial" charset="0"/>
                <a:cs typeface="Arial" charset="0"/>
              </a:rPr>
              <a:t>Identification</a:t>
            </a:r>
            <a:r>
              <a:rPr lang="es-ES" altLang="es-ES_tradnl" dirty="0" smtClean="0">
                <a:ea typeface="Arial" charset="0"/>
                <a:cs typeface="Arial" charset="0"/>
              </a:rPr>
              <a:t> of </a:t>
            </a:r>
            <a:r>
              <a:rPr lang="es-ES" altLang="es-ES_tradnl" b="1" dirty="0" err="1" smtClean="0">
                <a:ea typeface="Arial" charset="0"/>
                <a:cs typeface="Arial" charset="0"/>
              </a:rPr>
              <a:t>diseases</a:t>
            </a:r>
            <a:r>
              <a:rPr lang="es-ES" altLang="es-ES_tradnl" b="1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for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which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the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drug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is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prescribed</a:t>
            </a:r>
            <a:r>
              <a:rPr lang="es-ES" altLang="es-ES_tradnl" dirty="0" smtClean="0">
                <a:ea typeface="Arial" charset="0"/>
                <a:cs typeface="Arial" charset="0"/>
              </a:rPr>
              <a:t> in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order</a:t>
            </a:r>
            <a:r>
              <a:rPr lang="es-ES" altLang="es-ES_tradnl" dirty="0" smtClean="0">
                <a:ea typeface="Arial" charset="0"/>
                <a:cs typeface="Arial" charset="0"/>
              </a:rPr>
              <a:t> to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obtain</a:t>
            </a:r>
            <a:r>
              <a:rPr lang="es-ES" altLang="es-ES_tradnl" dirty="0" smtClean="0">
                <a:ea typeface="Arial" charset="0"/>
                <a:cs typeface="Arial" charset="0"/>
              </a:rPr>
              <a:t> more control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over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the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national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demand</a:t>
            </a:r>
            <a:endParaRPr lang="es-ES" altLang="es-ES_tradnl" dirty="0" smtClean="0">
              <a:ea typeface="Arial" charset="0"/>
              <a:cs typeface="Arial" charset="0"/>
            </a:endParaRP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4264676" y="5049862"/>
            <a:ext cx="4398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b="1" dirty="0" err="1" smtClean="0">
                <a:ea typeface="Arial" charset="0"/>
                <a:cs typeface="Arial" charset="0"/>
              </a:rPr>
              <a:t>Identification</a:t>
            </a:r>
            <a:r>
              <a:rPr lang="es-ES" altLang="es-ES_tradnl" dirty="0" smtClean="0">
                <a:ea typeface="Arial" charset="0"/>
                <a:cs typeface="Arial" charset="0"/>
              </a:rPr>
              <a:t> of </a:t>
            </a:r>
            <a:r>
              <a:rPr lang="es-ES" altLang="es-ES_tradnl" b="1" dirty="0" smtClean="0">
                <a:ea typeface="Arial" charset="0"/>
                <a:cs typeface="Arial" charset="0"/>
              </a:rPr>
              <a:t>adverse </a:t>
            </a:r>
            <a:r>
              <a:rPr lang="es-ES" altLang="es-ES_tradnl" b="1" dirty="0" err="1" smtClean="0">
                <a:ea typeface="Arial" charset="0"/>
                <a:cs typeface="Arial" charset="0"/>
              </a:rPr>
              <a:t>reactions</a:t>
            </a:r>
            <a:r>
              <a:rPr lang="es-ES" altLang="es-ES_tradnl" dirty="0" smtClean="0">
                <a:ea typeface="Arial" charset="0"/>
                <a:cs typeface="Arial" charset="0"/>
              </a:rPr>
              <a:t> to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automatize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pharmacological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surveillance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processes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over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the</a:t>
            </a:r>
            <a:r>
              <a:rPr lang="es-ES" altLang="es-ES_tradnl" dirty="0" smtClean="0">
                <a:ea typeface="Arial" charset="0"/>
                <a:cs typeface="Arial" charset="0"/>
              </a:rPr>
              <a:t> </a:t>
            </a:r>
            <a:r>
              <a:rPr lang="es-ES" altLang="es-ES_tradnl" dirty="0" err="1" smtClean="0">
                <a:ea typeface="Arial" charset="0"/>
                <a:cs typeface="Arial" charset="0"/>
              </a:rPr>
              <a:t>population</a:t>
            </a:r>
            <a:endParaRPr lang="es-ES" altLang="es-ES_tradnl" dirty="0" smtClean="0">
              <a:ea typeface="Arial" charset="0"/>
              <a:cs typeface="Arial" charset="0"/>
            </a:endParaRPr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83" y="5541095"/>
            <a:ext cx="2331671" cy="7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35" y="5017726"/>
            <a:ext cx="23717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Collaboration with World Health Organization</a:t>
            </a:r>
            <a:endParaRPr lang="en-US" altLang="en-US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839816"/>
          </a:xfrm>
        </p:spPr>
        <p:txBody>
          <a:bodyPr/>
          <a:lstStyle/>
          <a:p>
            <a:r>
              <a:rPr lang="en-US" altLang="en-US" b="1" dirty="0"/>
              <a:t>ICPS: International Classification for Patient Safety</a:t>
            </a:r>
          </a:p>
          <a:p>
            <a:r>
              <a:rPr lang="en-US" altLang="en-US" dirty="0"/>
              <a:t>To transform the ICPS into an ontology network</a:t>
            </a:r>
          </a:p>
          <a:p>
            <a:pPr lvl="1"/>
            <a:r>
              <a:rPr lang="en-US" altLang="en-US" dirty="0"/>
              <a:t>From ontology specification to implementation</a:t>
            </a:r>
          </a:p>
          <a:p>
            <a:pPr lvl="1"/>
            <a:r>
              <a:rPr lang="en-US" altLang="en-US" dirty="0"/>
              <a:t>Specific domains: </a:t>
            </a:r>
          </a:p>
          <a:p>
            <a:pPr lvl="2"/>
            <a:r>
              <a:rPr lang="en-US" altLang="en-US" i="1" dirty="0"/>
              <a:t>Falls </a:t>
            </a:r>
          </a:p>
          <a:p>
            <a:pPr lvl="2"/>
            <a:r>
              <a:rPr lang="en-US" altLang="en-US" i="1" dirty="0"/>
              <a:t>Pressure ulcer</a:t>
            </a:r>
          </a:p>
          <a:p>
            <a:r>
              <a:rPr lang="en-US" altLang="en-US" dirty="0"/>
              <a:t>Reuse:</a:t>
            </a:r>
          </a:p>
          <a:p>
            <a:pPr lvl="1"/>
            <a:r>
              <a:rPr lang="en-US" altLang="en-US" dirty="0"/>
              <a:t>Ontological resources</a:t>
            </a:r>
          </a:p>
          <a:p>
            <a:pPr lvl="1"/>
            <a:r>
              <a:rPr lang="en-US" altLang="en-US" dirty="0"/>
              <a:t>Non-Ontological resources</a:t>
            </a:r>
          </a:p>
          <a:p>
            <a:r>
              <a:rPr lang="en-US" altLang="en-US" dirty="0"/>
              <a:t>No public results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F47E06-16F3-D949-8DA8-3E7D37D528A3}" type="slidenum">
              <a:rPr lang="es-E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" altLang="en-US" sz="1400">
              <a:solidFill>
                <a:schemeClr val="bg1"/>
              </a:solidFill>
            </a:endParaRPr>
          </a:p>
        </p:txBody>
      </p:sp>
      <p:pic>
        <p:nvPicPr>
          <p:cNvPr id="5" name="Picture 4" descr="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15"/>
            <a:ext cx="1125337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Domains and resources analysis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75C6F0-3FBD-9D44-AC48-66B8873842F4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1116013" y="-428625"/>
            <a:ext cx="78025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 dirty="0"/>
          </a:p>
        </p:txBody>
      </p:sp>
      <p:pic>
        <p:nvPicPr>
          <p:cNvPr id="19460" name="Picture 1" descr="ICPS modelo conceptual alto nivel v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34" y="625475"/>
            <a:ext cx="5213350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15"/>
            <a:ext cx="1125337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 level conceptual model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31876-2B27-164B-AB74-B1BE874E6528}" type="slidenum">
              <a:rPr lang="es-E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altLang="en-US" sz="1400">
              <a:solidFill>
                <a:schemeClr val="bg1"/>
              </a:solidFill>
            </a:endParaRP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8200"/>
            <a:ext cx="84597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esultado de imag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15"/>
            <a:ext cx="1125337" cy="1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3315088" y="2924944"/>
            <a:ext cx="2808288" cy="2808287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dirty="0" smtClean="0">
                <a:solidFill>
                  <a:srgbClr val="FFFFFF"/>
                </a:solidFill>
              </a:rPr>
              <a:t>Input (Project 1 and 2)</a:t>
            </a:r>
            <a:endParaRPr lang="es-ES" altLang="es-ES_tradnl" sz="2400" b="1" dirty="0" smtClean="0">
              <a:solidFill>
                <a:srgbClr val="FFFFFF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4213" y="895350"/>
            <a:ext cx="24479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u="sng" dirty="0" err="1" smtClean="0">
                <a:solidFill>
                  <a:srgbClr val="4D4D4D"/>
                </a:solidFill>
              </a:rPr>
              <a:t>Drug</a:t>
            </a:r>
            <a:r>
              <a:rPr lang="es-ES" altLang="es-ES_tradnl" sz="2400" b="1" u="sng" dirty="0" smtClean="0">
                <a:solidFill>
                  <a:srgbClr val="4D4D4D"/>
                </a:solidFill>
              </a:rPr>
              <a:t> </a:t>
            </a:r>
            <a:r>
              <a:rPr lang="es-ES" altLang="es-ES_tradnl" sz="2400" b="1" u="sng" dirty="0" err="1" smtClean="0">
                <a:solidFill>
                  <a:srgbClr val="4D4D4D"/>
                </a:solidFill>
              </a:rPr>
              <a:t>fact</a:t>
            </a:r>
            <a:r>
              <a:rPr lang="es-ES" altLang="es-ES_tradnl" sz="2400" b="1" u="sng" dirty="0" smtClean="0">
                <a:solidFill>
                  <a:srgbClr val="4D4D4D"/>
                </a:solidFill>
              </a:rPr>
              <a:t> </a:t>
            </a:r>
            <a:r>
              <a:rPr lang="es-ES" altLang="es-ES_tradnl" sz="2400" b="1" u="sng" dirty="0" err="1" smtClean="0">
                <a:solidFill>
                  <a:srgbClr val="4D4D4D"/>
                </a:solidFill>
              </a:rPr>
              <a:t>sheet</a:t>
            </a:r>
            <a:endParaRPr lang="es-ES" altLang="es-ES_tradnl" sz="2400" b="1" u="sng" dirty="0" smtClean="0">
              <a:solidFill>
                <a:srgbClr val="4D4D4D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386526" y="3645669"/>
            <a:ext cx="2663825" cy="638175"/>
          </a:xfrm>
          <a:prstGeom prst="rect">
            <a:avLst/>
          </a:prstGeom>
          <a:noFill/>
          <a:ln w="1905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Therapeutical</a:t>
            </a: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information</a:t>
            </a: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For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patients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with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schizophrenia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 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386526" y="3009081"/>
            <a:ext cx="2663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b="1" smtClean="0">
                <a:ea typeface="DejaVu Sans" charset="0"/>
                <a:cs typeface="DejaVu Sans" charset="0"/>
              </a:rPr>
              <a:t>Drug Name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386526" y="3285306"/>
            <a:ext cx="2663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smtClean="0">
                <a:ea typeface="DejaVu Sans" charset="0"/>
                <a:cs typeface="DejaVu Sans" charset="0"/>
              </a:rPr>
              <a:t>Asenapina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386526" y="4364806"/>
            <a:ext cx="2663825" cy="638175"/>
          </a:xfrm>
          <a:prstGeom prst="rect">
            <a:avLst/>
          </a:prstGeom>
          <a:noFill/>
          <a:ln w="19050" cap="flat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Adverse </a:t>
            </a: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reactions</a:t>
            </a: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May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produce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headaches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 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79388" y="1339850"/>
            <a:ext cx="6912892" cy="183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5750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dirty="0" err="1" smtClean="0">
                <a:ea typeface="DejaVu Sans" charset="0"/>
                <a:cs typeface="DejaVu Sans" charset="0"/>
              </a:rPr>
              <a:t>Official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document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of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the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drug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with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the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b="1" dirty="0" err="1" smtClean="0">
                <a:ea typeface="DejaVu Sans" charset="0"/>
                <a:cs typeface="DejaVu Sans" charset="0"/>
              </a:rPr>
              <a:t>essential</a:t>
            </a:r>
            <a:r>
              <a:rPr lang="es-ES" altLang="es-ES_tradnl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b="1" dirty="0" err="1" smtClean="0">
                <a:ea typeface="DejaVu Sans" charset="0"/>
                <a:cs typeface="DejaVu Sans" charset="0"/>
              </a:rPr>
              <a:t>information</a:t>
            </a:r>
            <a:endParaRPr lang="es-ES" altLang="es-ES_tradnl" b="1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dirty="0" smtClean="0">
                <a:ea typeface="DejaVu Sans" charset="0"/>
                <a:cs typeface="DejaVu Sans" charset="0"/>
              </a:rPr>
              <a:t>In </a:t>
            </a:r>
            <a:r>
              <a:rPr lang="es-ES" altLang="es-ES_tradnl" b="1" dirty="0" smtClean="0">
                <a:ea typeface="DejaVu Sans" charset="0"/>
                <a:cs typeface="DejaVu Sans" charset="0"/>
              </a:rPr>
              <a:t>Natural </a:t>
            </a:r>
            <a:r>
              <a:rPr lang="es-ES" altLang="es-ES_tradnl" b="1" dirty="0" err="1" smtClean="0">
                <a:ea typeface="DejaVu Sans" charset="0"/>
                <a:cs typeface="DejaVu Sans" charset="0"/>
              </a:rPr>
              <a:t>Language</a:t>
            </a:r>
            <a:endParaRPr lang="es-ES" altLang="es-ES_tradnl" b="1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b="1" dirty="0" smtClean="0">
                <a:ea typeface="DejaVu Sans" charset="0"/>
                <a:cs typeface="DejaVu Sans" charset="0"/>
              </a:rPr>
              <a:t>No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common</a:t>
            </a:r>
            <a:r>
              <a:rPr lang="es-ES" altLang="es-ES_tradnl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dirty="0" err="1" smtClean="0">
                <a:ea typeface="DejaVu Sans" charset="0"/>
                <a:cs typeface="DejaVu Sans" charset="0"/>
              </a:rPr>
              <a:t>format</a:t>
            </a:r>
            <a:endParaRPr lang="es-ES" altLang="es-ES_tradnl" dirty="0" smtClean="0">
              <a:ea typeface="DejaVu Sans" charset="0"/>
              <a:cs typeface="DejaVu Sans" charset="0"/>
            </a:endParaRP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459551" y="5014094"/>
            <a:ext cx="22320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>
                <a:solidFill>
                  <a:srgbClr val="000000"/>
                </a:solidFill>
                <a:ea typeface="DejaVu Sans" charset="0"/>
                <a:cs typeface="DejaVu Sans" charset="0"/>
              </a:rPr>
              <a:t>………………………………………………………….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3332551" y="5733231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smtClean="0">
                <a:ea typeface="DejaVu Sans" charset="0"/>
                <a:cs typeface="DejaVu Sans" charset="0"/>
              </a:rPr>
              <a:t>Drug fact sheet of Asenapina</a:t>
            </a:r>
          </a:p>
        </p:txBody>
      </p:sp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31671" cy="7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 bwMode="auto">
          <a:xfrm>
            <a:off x="6660232" y="2493541"/>
            <a:ext cx="2304256" cy="1152128"/>
          </a:xfrm>
          <a:prstGeom prst="wedgeRectCallout">
            <a:avLst>
              <a:gd name="adj1" fmla="val -79422"/>
              <a:gd name="adj2" fmla="val 61714"/>
            </a:avLst>
          </a:prstGeom>
          <a:solidFill>
            <a:schemeClr val="accent3">
              <a:alpha val="63000"/>
            </a:schemeClr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Project 1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focuses on the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identification of </a:t>
            </a:r>
            <a:r>
              <a:rPr lang="es-ES" altLang="es-ES_tradnl" sz="1600" b="1" dirty="0" err="1" smtClean="0">
                <a:ea typeface="DejaVu Sans" charset="0"/>
                <a:cs typeface="DejaVu Sans" charset="0"/>
              </a:rPr>
              <a:t>diseases</a:t>
            </a:r>
            <a:r>
              <a:rPr lang="es-ES" altLang="es-ES_tradnl" sz="16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600" dirty="0" err="1" smtClean="0">
                <a:ea typeface="DejaVu Sans" charset="0"/>
                <a:cs typeface="DejaVu Sans" charset="0"/>
              </a:rPr>
              <a:t>for</a:t>
            </a:r>
            <a:r>
              <a:rPr lang="es-ES" altLang="es-ES_tradnl" sz="16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600" dirty="0" err="1" smtClean="0">
                <a:ea typeface="DejaVu Sans" charset="0"/>
                <a:cs typeface="DejaVu Sans" charset="0"/>
              </a:rPr>
              <a:t>which</a:t>
            </a:r>
            <a:r>
              <a:rPr lang="es-ES" altLang="es-ES_tradnl" sz="16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600" dirty="0" err="1" smtClean="0">
                <a:ea typeface="DejaVu Sans" charset="0"/>
                <a:cs typeface="DejaVu Sans" charset="0"/>
              </a:rPr>
              <a:t>the</a:t>
            </a:r>
            <a:r>
              <a:rPr lang="es-ES" altLang="es-ES_tradnl" sz="16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600" dirty="0" err="1" smtClean="0">
                <a:ea typeface="DejaVu Sans" charset="0"/>
                <a:cs typeface="DejaVu Sans" charset="0"/>
              </a:rPr>
              <a:t>drug</a:t>
            </a:r>
            <a:r>
              <a:rPr lang="es-ES" altLang="es-ES_tradnl" sz="16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600" dirty="0" err="1" smtClean="0">
                <a:ea typeface="DejaVu Sans" charset="0"/>
                <a:cs typeface="DejaVu Sans" charset="0"/>
              </a:rPr>
              <a:t>is</a:t>
            </a:r>
            <a:r>
              <a:rPr lang="es-ES" altLang="es-ES_tradnl" sz="16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600" b="1" dirty="0" err="1" smtClean="0">
                <a:ea typeface="DejaVu Sans" charset="0"/>
                <a:cs typeface="DejaVu Sans" charset="0"/>
              </a:rPr>
              <a:t>prescribed</a:t>
            </a:r>
            <a:r>
              <a:rPr lang="es-ES" altLang="es-ES_tradnl" sz="1600" b="1" dirty="0" smtClean="0">
                <a:ea typeface="DejaVu Sans" charset="0"/>
                <a:cs typeface="DejaVu Sans" charset="0"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ular Callout 22"/>
          <p:cNvSpPr/>
          <p:nvPr/>
        </p:nvSpPr>
        <p:spPr bwMode="auto">
          <a:xfrm>
            <a:off x="613158" y="4854153"/>
            <a:ext cx="2304256" cy="879078"/>
          </a:xfrm>
          <a:prstGeom prst="wedgeRectCallout">
            <a:avLst>
              <a:gd name="adj1" fmla="val 73417"/>
              <a:gd name="adj2" fmla="val -63229"/>
            </a:avLst>
          </a:prstGeom>
          <a:solidFill>
            <a:srgbClr val="00B050">
              <a:alpha val="63000"/>
            </a:srgbClr>
          </a:solidFill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Project 2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focuses on the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identification of </a:t>
            </a:r>
            <a:r>
              <a:rPr lang="es-ES" altLang="es-ES_tradnl" sz="1600" dirty="0" smtClean="0">
                <a:ea typeface="DejaVu Sans" charset="0"/>
                <a:cs typeface="DejaVu Sans" charset="0"/>
              </a:rPr>
              <a:t>of </a:t>
            </a:r>
            <a:r>
              <a:rPr lang="es-ES" altLang="es-ES_tradnl" sz="1600" b="1" dirty="0" smtClean="0">
                <a:ea typeface="DejaVu Sans" charset="0"/>
                <a:cs typeface="DejaVu Sans" charset="0"/>
              </a:rPr>
              <a:t>adverse </a:t>
            </a:r>
            <a:r>
              <a:rPr lang="es-ES" altLang="es-ES_tradnl" sz="1600" b="1" dirty="0" err="1" smtClean="0">
                <a:ea typeface="DejaVu Sans" charset="0"/>
                <a:cs typeface="DejaVu Sans" charset="0"/>
              </a:rPr>
              <a:t>reactions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211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539750" y="3284538"/>
            <a:ext cx="2808288" cy="2808287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2400" b="1" smtClean="0">
                <a:solidFill>
                  <a:srgbClr val="FFFFFF"/>
                </a:solidFill>
              </a:rPr>
              <a:t>Performed tasks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84663" y="6611938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s-ES_tradnl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2413" y="908050"/>
            <a:ext cx="3671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b="1" i="1" dirty="0" smtClean="0">
                <a:solidFill>
                  <a:srgbClr val="4D4D4D"/>
                </a:solidFill>
              </a:rPr>
              <a:t>Natural </a:t>
            </a:r>
            <a:r>
              <a:rPr lang="es-ES" altLang="es-ES_tradnl" b="1" i="1" dirty="0" err="1" smtClean="0">
                <a:solidFill>
                  <a:srgbClr val="4D4D4D"/>
                </a:solidFill>
              </a:rPr>
              <a:t>Language</a:t>
            </a:r>
            <a:r>
              <a:rPr lang="es-ES" altLang="es-ES_tradnl" b="1" i="1" dirty="0" smtClean="0">
                <a:solidFill>
                  <a:srgbClr val="4D4D4D"/>
                </a:solidFill>
              </a:rPr>
              <a:t> </a:t>
            </a:r>
            <a:r>
              <a:rPr lang="es-ES" altLang="es-ES_tradnl" b="1" i="1" dirty="0" err="1" smtClean="0">
                <a:solidFill>
                  <a:srgbClr val="4D4D4D"/>
                </a:solidFill>
              </a:rPr>
              <a:t>Processing</a:t>
            </a:r>
            <a:endParaRPr lang="es-ES" altLang="es-ES_tradnl" b="1" i="1" dirty="0" smtClean="0">
              <a:solidFill>
                <a:srgbClr val="4D4D4D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11188" y="3368675"/>
            <a:ext cx="2663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b="1" smtClean="0">
                <a:ea typeface="DejaVu Sans" charset="0"/>
                <a:cs typeface="DejaVu Sans" charset="0"/>
              </a:rPr>
              <a:t>Drug Name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11188" y="3644900"/>
            <a:ext cx="26638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smtClean="0">
                <a:ea typeface="DejaVu Sans" charset="0"/>
                <a:cs typeface="DejaVu Sans" charset="0"/>
              </a:rPr>
              <a:t>Asenapina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179388" y="1339850"/>
            <a:ext cx="3743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5750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Disease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identification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based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on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lexical-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syntactic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patterns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and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dictionaries</a:t>
            </a:r>
            <a:endParaRPr lang="es-ES" altLang="es-ES_tradnl" sz="1400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Patterns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are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dependent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of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the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semantic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valu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e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of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the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disease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(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Prescribed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for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or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adverse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reaction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) 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684213" y="5373688"/>
            <a:ext cx="22320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………………………………………………………….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57213" y="6092825"/>
            <a:ext cx="28432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sz="1200" smtClean="0">
                <a:ea typeface="DejaVu Sans" charset="0"/>
                <a:cs typeface="DejaVu Sans" charset="0"/>
              </a:rPr>
              <a:t>Drug fact sheet of Asenapina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11188" y="4005263"/>
            <a:ext cx="273526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Therapeutical</a:t>
            </a: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information</a:t>
            </a: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For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patients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with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ea typeface="DejaVu Sans" charset="0"/>
                <a:cs typeface="DejaVu Sans" charset="0"/>
              </a:rPr>
              <a:t>schizophrenia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 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4576763" y="1339850"/>
            <a:ext cx="37433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85750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Homogeneous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term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search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on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terminologies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or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dictionaries</a:t>
            </a:r>
            <a:endParaRPr lang="es-ES" altLang="es-ES_tradnl" sz="1400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Unique</a:t>
            </a:r>
            <a:r>
              <a:rPr lang="es-ES" altLang="es-ES_tradnl" sz="1400" b="1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b="1" dirty="0" err="1" smtClean="0">
                <a:ea typeface="DejaVu Sans" charset="0"/>
                <a:cs typeface="DejaVu Sans" charset="0"/>
              </a:rPr>
              <a:t>representation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for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a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disease</a:t>
            </a:r>
            <a:endParaRPr lang="es-ES" altLang="es-ES_tradnl" sz="1400" dirty="0" smtClean="0">
              <a:ea typeface="DejaVu Sans" charset="0"/>
              <a:cs typeface="DejaVu Sans" charset="0"/>
            </a:endParaRPr>
          </a:p>
          <a:p>
            <a:pPr algn="just" eaLnBrk="1">
              <a:lnSpc>
                <a:spcPct val="150000"/>
              </a:lnSpc>
              <a:buClr>
                <a:srgbClr val="000000"/>
              </a:buClr>
              <a:buSzPct val="100000"/>
              <a:buFont typeface="StarSymbol" charset="0"/>
              <a:buChar char="-"/>
              <a:defRPr/>
            </a:pP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Algorithms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to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provide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best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candidates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</a:t>
            </a:r>
            <a:r>
              <a:rPr lang="es-ES" altLang="es-ES_tradnl" sz="1400" dirty="0" err="1" smtClean="0">
                <a:ea typeface="DejaVu Sans" charset="0"/>
                <a:cs typeface="DejaVu Sans" charset="0"/>
              </a:rPr>
              <a:t>without</a:t>
            </a:r>
            <a:r>
              <a:rPr lang="es-ES" altLang="es-ES_tradnl" sz="1400" dirty="0" smtClean="0">
                <a:ea typeface="DejaVu Sans" charset="0"/>
                <a:cs typeface="DejaVu Sans" charset="0"/>
              </a:rPr>
              <a:t> false positives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612602" y="4005064"/>
            <a:ext cx="2735262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Therapeutical</a:t>
            </a: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information</a:t>
            </a: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For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patients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with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s-ES" altLang="es-ES_tradnl" sz="1200" b="1" dirty="0" err="1">
                <a:solidFill>
                  <a:schemeClr val="accent3"/>
                </a:solidFill>
                <a:ea typeface="DejaVu Sans" charset="0"/>
                <a:cs typeface="DejaVu Sans" charset="0"/>
              </a:rPr>
              <a:t>schizophrenia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 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4684713" y="914400"/>
            <a:ext cx="3671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algn="ctr" eaLnBrk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s-ES" altLang="es-ES_tradnl" b="1" i="1" dirty="0" err="1" smtClean="0">
                <a:solidFill>
                  <a:srgbClr val="4D4D4D"/>
                </a:solidFill>
                <a:ea typeface="DejaVu Sans" charset="0"/>
                <a:cs typeface="DejaVu Sans" charset="0"/>
              </a:rPr>
              <a:t>Mapping</a:t>
            </a:r>
            <a:endParaRPr lang="es-ES" altLang="es-ES_tradnl" b="1" i="1" dirty="0" smtClean="0">
              <a:solidFill>
                <a:srgbClr val="4D4D4D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582"/>
            <a:ext cx="2331671" cy="72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11188" y="4724400"/>
            <a:ext cx="26638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Adverse </a:t>
            </a: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reactions</a:t>
            </a: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May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produce </a:t>
            </a:r>
            <a:r>
              <a:rPr lang="es-ES" altLang="es-ES_tradnl" sz="1200" dirty="0" err="1">
                <a:ea typeface="DejaVu Sans" charset="0"/>
                <a:cs typeface="DejaVu Sans" charset="0"/>
              </a:rPr>
              <a:t>headaches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 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11560" y="4725144"/>
            <a:ext cx="2663825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  <a:cs typeface="Microsoft YaHei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es-ES_tradnl" sz="12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Adverse </a:t>
            </a:r>
            <a:r>
              <a:rPr lang="es-ES" altLang="es-ES_tradnl" sz="1200" b="1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reactions</a:t>
            </a: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es-ES" altLang="es-ES_tradnl" sz="12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es-ES" altLang="es-ES_tradnl" sz="1200" dirty="0" err="1">
                <a:solidFill>
                  <a:srgbClr val="000000"/>
                </a:solidFill>
                <a:ea typeface="DejaVu Sans" charset="0"/>
                <a:cs typeface="DejaVu Sans" charset="0"/>
              </a:rPr>
              <a:t>May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produce </a:t>
            </a:r>
            <a:r>
              <a:rPr lang="es-ES" altLang="es-ES_tradnl" sz="1200" b="1" dirty="0" err="1">
                <a:solidFill>
                  <a:srgbClr val="00B050"/>
                </a:solidFill>
                <a:ea typeface="DejaVu Sans" charset="0"/>
                <a:cs typeface="DejaVu Sans" charset="0"/>
              </a:rPr>
              <a:t>headaches</a:t>
            </a:r>
            <a:r>
              <a:rPr lang="es-ES" altLang="es-ES_tradnl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. 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51163" y="4989855"/>
            <a:ext cx="5292725" cy="1315695"/>
            <a:chOff x="2951163" y="4989855"/>
            <a:chExt cx="5292725" cy="1315695"/>
          </a:xfrm>
        </p:grpSpPr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8650" y="5243513"/>
              <a:ext cx="1265238" cy="488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5148263" y="5118100"/>
              <a:ext cx="1511300" cy="820738"/>
            </a:xfrm>
            <a:prstGeom prst="rect">
              <a:avLst/>
            </a:prstGeom>
            <a:solidFill>
              <a:srgbClr val="FFFFFF"/>
            </a:solidFill>
            <a:ln w="255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9pPr>
            </a:lstStyle>
            <a:p>
              <a:pPr algn="ctr" eaLnBrk="1">
                <a:lnSpc>
                  <a:spcPct val="100000"/>
                </a:lnSpc>
              </a:pPr>
              <a:endParaRPr lang="es-ES" altLang="es-ES_tradnl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 eaLnBrk="1">
                <a:lnSpc>
                  <a:spcPct val="100000"/>
                </a:lnSpc>
              </a:pPr>
              <a:r>
                <a:rPr lang="es-ES" altLang="es-ES_tradnl" sz="1200" b="1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MedDRA Dictionary</a:t>
              </a:r>
            </a:p>
            <a:p>
              <a:pPr algn="ctr" eaLnBrk="1">
                <a:lnSpc>
                  <a:spcPct val="100000"/>
                </a:lnSpc>
              </a:pPr>
              <a:endParaRPr lang="es-ES" altLang="es-ES_tradnl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5148263" y="6032500"/>
              <a:ext cx="3095625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9pPr>
            </a:lstStyle>
            <a:p>
              <a:pPr algn="ctr" eaLnBrk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s-ES" altLang="es-ES_tradnl" sz="1200" smtClean="0">
                  <a:ea typeface="DejaVu Sans" charset="0"/>
                  <a:cs typeface="DejaVu Sans" charset="0"/>
                </a:rPr>
                <a:t>Medical Dictionary for Regulatory Activities</a:t>
              </a:r>
            </a:p>
          </p:txBody>
        </p:sp>
        <p:sp>
          <p:nvSpPr>
            <p:cNvPr id="35" name="AutoShape 16"/>
            <p:cNvSpPr>
              <a:spLocks noChangeArrowheads="1"/>
            </p:cNvSpPr>
            <p:nvPr/>
          </p:nvSpPr>
          <p:spPr bwMode="auto">
            <a:xfrm>
              <a:off x="2951163" y="5054942"/>
              <a:ext cx="2122487" cy="478741"/>
            </a:xfrm>
            <a:prstGeom prst="rightArrow">
              <a:avLst/>
            </a:prstGeom>
            <a:solidFill>
              <a:srgbClr val="FFFFFF"/>
            </a:solidFill>
            <a:ln w="25560" cap="flat">
              <a:solidFill>
                <a:srgbClr val="00B05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s-ES" altLang="es-ES_tradnl" sz="1600" i="1" dirty="0" err="1" smtClean="0">
                  <a:ea typeface="DejaVu Sans" charset="0"/>
                  <a:cs typeface="DejaVu Sans" charset="0"/>
                </a:rPr>
                <a:t>Mapping</a:t>
              </a:r>
              <a:endParaRPr lang="es-ES" altLang="es-ES_tradnl" sz="1600" i="1" dirty="0">
                <a:ea typeface="DejaVu Sans" charset="0"/>
                <a:cs typeface="DejaVu Sans" charset="0"/>
              </a:endParaRPr>
            </a:p>
          </p:txBody>
        </p:sp>
        <p:pic>
          <p:nvPicPr>
            <p:cNvPr id="3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300" y="4989855"/>
              <a:ext cx="574675" cy="57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951163" y="3932238"/>
            <a:ext cx="5653087" cy="1109662"/>
            <a:chOff x="2951163" y="3932238"/>
            <a:chExt cx="5653087" cy="1109662"/>
          </a:xfrm>
        </p:grpSpPr>
        <p:pic>
          <p:nvPicPr>
            <p:cNvPr id="6162" name="Picture 1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150" y="3932238"/>
              <a:ext cx="1943100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5075238" y="3935413"/>
              <a:ext cx="1608137" cy="638175"/>
            </a:xfrm>
            <a:prstGeom prst="rect">
              <a:avLst/>
            </a:prstGeom>
            <a:solidFill>
              <a:srgbClr val="FFFFFF"/>
            </a:solidFill>
            <a:ln w="255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1pPr>
              <a:lvl2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2pPr>
              <a:lvl3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3pPr>
              <a:lvl4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4pPr>
              <a:lvl5pPr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chemeClr val="tx1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9pPr>
            </a:lstStyle>
            <a:p>
              <a:pPr algn="ctr" eaLnBrk="1">
                <a:lnSpc>
                  <a:spcPct val="100000"/>
                </a:lnSpc>
              </a:pPr>
              <a:endParaRPr lang="es-ES" altLang="es-ES_tradnl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  <a:p>
              <a:pPr algn="ctr" eaLnBrk="1">
                <a:lnSpc>
                  <a:spcPct val="100000"/>
                </a:lnSpc>
              </a:pPr>
              <a:r>
                <a:rPr lang="es-ES" altLang="es-ES_tradnl" sz="1200" b="1" dirty="0">
                  <a:solidFill>
                    <a:srgbClr val="000000"/>
                  </a:solidFill>
                  <a:ea typeface="DejaVu Sans" charset="0"/>
                  <a:cs typeface="DejaVu Sans" charset="0"/>
                </a:rPr>
                <a:t>SNOMED-CT</a:t>
              </a:r>
            </a:p>
            <a:p>
              <a:pPr algn="ctr" eaLnBrk="1">
                <a:lnSpc>
                  <a:spcPct val="100000"/>
                </a:lnSpc>
              </a:pPr>
              <a:endParaRPr lang="es-ES" altLang="es-ES_tradnl" dirty="0">
                <a:solidFill>
                  <a:srgbClr val="000000"/>
                </a:solidFill>
                <a:ea typeface="DejaVu Sans" charset="0"/>
                <a:cs typeface="DejaVu Sans" charset="0"/>
              </a:endParaRPr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5059363" y="4586288"/>
              <a:ext cx="3328987" cy="455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</a:tabLst>
                <a:defRPr>
                  <a:solidFill>
                    <a:srgbClr val="000000"/>
                  </a:solidFill>
                  <a:latin typeface="Arial" charset="0"/>
                  <a:ea typeface="Microsoft YaHei" charset="-122"/>
                  <a:cs typeface="Microsoft YaHei" charset="-122"/>
                </a:defRPr>
              </a:lvl9pPr>
            </a:lstStyle>
            <a:p>
              <a:pPr algn="ctr" eaLnBrk="1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s-ES" altLang="es-ES_tradnl" sz="1200" dirty="0" err="1" smtClean="0">
                  <a:ea typeface="DejaVu Sans" charset="0"/>
                  <a:cs typeface="DejaVu Sans" charset="0"/>
                </a:rPr>
                <a:t>Systematized</a:t>
              </a:r>
              <a:r>
                <a:rPr lang="es-ES" altLang="es-ES_tradnl" sz="1200" dirty="0" smtClean="0">
                  <a:ea typeface="DejaVu Sans" charset="0"/>
                  <a:cs typeface="DejaVu Sans" charset="0"/>
                </a:rPr>
                <a:t> </a:t>
              </a:r>
              <a:r>
                <a:rPr lang="es-ES" altLang="es-ES_tradnl" sz="1200" dirty="0" err="1" smtClean="0">
                  <a:ea typeface="DejaVu Sans" charset="0"/>
                  <a:cs typeface="DejaVu Sans" charset="0"/>
                </a:rPr>
                <a:t>Nomenclature</a:t>
              </a:r>
              <a:r>
                <a:rPr lang="es-ES" altLang="es-ES_tradnl" sz="1200" dirty="0" smtClean="0">
                  <a:ea typeface="DejaVu Sans" charset="0"/>
                  <a:cs typeface="DejaVu Sans" charset="0"/>
                </a:rPr>
                <a:t> of Medicine – </a:t>
              </a:r>
              <a:r>
                <a:rPr lang="es-ES" altLang="es-ES_tradnl" sz="1200" dirty="0" err="1" smtClean="0">
                  <a:ea typeface="DejaVu Sans" charset="0"/>
                  <a:cs typeface="DejaVu Sans" charset="0"/>
                </a:rPr>
                <a:t>Clinical</a:t>
              </a:r>
              <a:r>
                <a:rPr lang="es-ES" altLang="es-ES_tradnl" sz="1200" dirty="0" smtClean="0">
                  <a:ea typeface="DejaVu Sans" charset="0"/>
                  <a:cs typeface="DejaVu Sans" charset="0"/>
                </a:rPr>
                <a:t> </a:t>
              </a:r>
              <a:r>
                <a:rPr lang="es-ES" altLang="es-ES_tradnl" sz="1200" dirty="0" err="1" smtClean="0">
                  <a:ea typeface="DejaVu Sans" charset="0"/>
                  <a:cs typeface="DejaVu Sans" charset="0"/>
                </a:rPr>
                <a:t>Terms</a:t>
              </a:r>
              <a:endParaRPr lang="es-ES" altLang="es-ES_tradnl" sz="1200" dirty="0" smtClean="0">
                <a:ea typeface="DejaVu Sans" charset="0"/>
                <a:cs typeface="DejaVu Sans" charset="0"/>
              </a:endParaRPr>
            </a:p>
          </p:txBody>
        </p:sp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951163" y="4287564"/>
              <a:ext cx="2122487" cy="478741"/>
            </a:xfrm>
            <a:prstGeom prst="rightArrow">
              <a:avLst/>
            </a:prstGeom>
            <a:solidFill>
              <a:srgbClr val="FFFFFF"/>
            </a:solidFill>
            <a:ln w="2556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>
                <a:lnSpc>
                  <a:spcPct val="93000"/>
                </a:lnSpc>
                <a:buClr>
                  <a:srgbClr val="000000"/>
                </a:buClr>
                <a:buSzPct val="100000"/>
                <a:defRPr/>
              </a:pPr>
              <a:r>
                <a:rPr lang="es-ES" altLang="es-ES_tradnl" sz="1600" i="1" smtClean="0">
                  <a:ea typeface="DejaVu Sans" charset="0"/>
                  <a:cs typeface="DejaVu Sans" charset="0"/>
                </a:rPr>
                <a:t>Mapping</a:t>
              </a:r>
              <a:endParaRPr lang="es-ES" altLang="es-ES_tradnl" sz="1600" i="1" dirty="0">
                <a:ea typeface="DejaVu Sans" charset="0"/>
                <a:cs typeface="DejaVu Sans" charset="0"/>
              </a:endParaRPr>
            </a:p>
          </p:txBody>
        </p:sp>
        <p:pic>
          <p:nvPicPr>
            <p:cNvPr id="616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300" y="4222477"/>
              <a:ext cx="574675" cy="574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5696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43" grpId="0" animBg="1"/>
      <p:bldP spid="6156" grpId="0"/>
      <p:bldP spid="44" grpId="0" animBg="1"/>
    </p:bldLst>
  </p:timing>
</p:sld>
</file>

<file path=ppt/theme/theme1.xml><?xml version="1.0" encoding="utf-8"?>
<a:theme xmlns:a="http://schemas.openxmlformats.org/drawingml/2006/main" name="OEGtemplate">
  <a:themeElements>
    <a:clrScheme name="Personalizar 17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1F5FC7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OEGtemplate</Template>
  <TotalTime>43867</TotalTime>
  <Words>298</Words>
  <Application>Microsoft Macintosh PowerPoint</Application>
  <PresentationFormat>On-screen Show (4:3)</PresentationFormat>
  <Paragraphs>83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Microsoft Sans Serif</vt:lpstr>
      <vt:lpstr>OEGtemplate</vt:lpstr>
      <vt:lpstr>Medical domain </vt:lpstr>
      <vt:lpstr>Medical domain</vt:lpstr>
      <vt:lpstr>Collaboration with World Health Organization</vt:lpstr>
      <vt:lpstr>Domains and resources analysis</vt:lpstr>
      <vt:lpstr>High level conceptual model</vt:lpstr>
      <vt:lpstr>PowerPoint Presentation</vt:lpstr>
      <vt:lpstr>PowerPoint Presentation</vt:lpstr>
    </vt:vector>
  </TitlesOfParts>
  <Company>oeg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Aware Semantic Information Integration blah blah</dc:title>
  <dc:creator>Jose Mora López</dc:creator>
  <cp:lastModifiedBy>mpoveda</cp:lastModifiedBy>
  <cp:revision>1836</cp:revision>
  <dcterms:created xsi:type="dcterms:W3CDTF">2009-03-10T15:39:23Z</dcterms:created>
  <dcterms:modified xsi:type="dcterms:W3CDTF">2016-08-30T14:23:25Z</dcterms:modified>
</cp:coreProperties>
</file>