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508538"/>
          <c:y val="0.0610687"/>
          <c:w val="0.944146"/>
          <c:h val="0.8437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25433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Sheet1!$B$1:$P$1</c:f>
              <c:strCache>
                <c:ptCount val="15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</c:strCache>
            </c:strRef>
          </c:cat>
          <c:val>
            <c:numRef>
              <c:f>Sheet1!$B$2:$P$2</c:f>
              <c:numCache>
                <c:ptCount val="15"/>
                <c:pt idx="0">
                  <c:v>64.000000</c:v>
                </c:pt>
                <c:pt idx="1">
                  <c:v>81.000000</c:v>
                </c:pt>
                <c:pt idx="2">
                  <c:v>74.000000</c:v>
                </c:pt>
                <c:pt idx="3">
                  <c:v>106.000000</c:v>
                </c:pt>
                <c:pt idx="4">
                  <c:v>79.000000</c:v>
                </c:pt>
                <c:pt idx="5">
                  <c:v>108.000000</c:v>
                </c:pt>
                <c:pt idx="6">
                  <c:v>68.000000</c:v>
                </c:pt>
                <c:pt idx="7">
                  <c:v>142.000000</c:v>
                </c:pt>
                <c:pt idx="8">
                  <c:v>132.000000</c:v>
                </c:pt>
                <c:pt idx="9">
                  <c:v>126.000000</c:v>
                </c:pt>
                <c:pt idx="10">
                  <c:v>110.000000</c:v>
                </c:pt>
                <c:pt idx="11">
                  <c:v>149.000000</c:v>
                </c:pt>
                <c:pt idx="12">
                  <c:v>146.000000</c:v>
                </c:pt>
                <c:pt idx="13">
                  <c:v>33.000000</c:v>
                </c:pt>
                <c:pt idx="14">
                  <c:v>72.000000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000" u="none">
                <a:solidFill>
                  <a:srgbClr val="000000"/>
                </a:solidFill>
                <a:latin typeface="Helvetica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000" u="none">
                <a:solidFill>
                  <a:srgbClr val="000000"/>
                </a:solidFill>
                <a:latin typeface="Helvetica Light"/>
              </a:defRPr>
            </a:pPr>
          </a:p>
        </c:txPr>
        <c:crossAx val="2094734552"/>
        <c:crosses val="autoZero"/>
        <c:crossBetween val="between"/>
        <c:majorUnit val="40"/>
        <c:minorUnit val="2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4964178" y="2010833"/>
            <a:ext cx="7600356" cy="330200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5407719" y="6858000"/>
            <a:ext cx="6713274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" name="escudo-fi-T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0850" y="178046"/>
            <a:ext cx="739854" cy="8443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upm-T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71766" y="102292"/>
            <a:ext cx="866778" cy="995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oe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13523" y="162709"/>
            <a:ext cx="2299257" cy="138669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25" name="Shape 125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26" name="Shape 126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29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5766755" y="187988"/>
            <a:ext cx="6598991" cy="582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r" defTabSz="233679"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Shape 147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49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>
            <p:ph type="sldNum" sz="quarter" idx="2"/>
          </p:nvPr>
        </p:nvSpPr>
        <p:spPr>
          <a:xfrm>
            <a:off x="12217399" y="9372600"/>
            <a:ext cx="368505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pic" idx="13"/>
          </p:nvPr>
        </p:nvSpPr>
        <p:spPr>
          <a:xfrm>
            <a:off x="1606550" y="889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5" name="Shape 25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6" name="Shape 26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" name="Shape 29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30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/>
          <p:nvPr/>
        </p:nvSpPr>
        <p:spPr>
          <a:xfrm>
            <a:off x="5766755" y="187988"/>
            <a:ext cx="6598991" cy="582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r" defTabSz="233679"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xfrm>
            <a:off x="12221531" y="9377574"/>
            <a:ext cx="368504" cy="381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8" name="Shape 48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53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0" name="Shape 70"/>
          <p:cNvSpPr/>
          <p:nvPr>
            <p:ph type="title"/>
          </p:nvPr>
        </p:nvSpPr>
        <p:spPr>
          <a:xfrm>
            <a:off x="5766755" y="187988"/>
            <a:ext cx="6598991" cy="582832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54213" y="1171855"/>
            <a:ext cx="12896375" cy="793833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" name="Shape 73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74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>
            <p:ph type="sldNum" sz="quarter" idx="2"/>
          </p:nvPr>
        </p:nvSpPr>
        <p:spPr>
          <a:xfrm>
            <a:off x="12217399" y="9377574"/>
            <a:ext cx="368505" cy="381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Shape 84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7" name="Shape 87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88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hape 97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8" name="Shape 98"/>
          <p:cNvSpPr/>
          <p:nvPr/>
        </p:nvSpPr>
        <p:spPr>
          <a:xfrm>
            <a:off x="5766755" y="187988"/>
            <a:ext cx="6598991" cy="582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r" defTabSz="233679"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Shape 99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0" name="Shape 100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01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/>
          <p:nvPr>
            <p:ph type="sldNum" sz="quarter" idx="2"/>
          </p:nvPr>
        </p:nvSpPr>
        <p:spPr>
          <a:xfrm>
            <a:off x="12217399" y="9371521"/>
            <a:ext cx="368505" cy="381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0" name="Shape 110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1" name="Shape 111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5766755" y="187988"/>
            <a:ext cx="6598991" cy="582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r" defTabSz="233679"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4" name="Shape 114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16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3" name="bann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87" y="0"/>
            <a:ext cx="3991774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ocorcho@fi.upm.es" TargetMode="External"/><Relationship Id="rId3" Type="http://schemas.openxmlformats.org/officeDocument/2006/relationships/hyperlink" Target="mailto:cbadenes@fi.upm.es?subject=" TargetMode="External"/><Relationship Id="rId4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DrInventor</a:t>
            </a:r>
          </a:p>
          <a:p>
            <a:pPr>
              <a:defRPr sz="4900">
                <a:latin typeface="Gill Sans"/>
                <a:ea typeface="Gill Sans"/>
                <a:cs typeface="Gill Sans"/>
                <a:sym typeface="Gill Sans"/>
              </a:defRPr>
            </a:pPr>
            <a:r>
              <a:t>promoting scientific creativity</a:t>
            </a:r>
          </a:p>
        </p:txBody>
      </p:sp>
      <p:sp>
        <p:nvSpPr>
          <p:cNvPr id="160" name="Shape 160"/>
          <p:cNvSpPr/>
          <p:nvPr>
            <p:ph type="subTitle" sz="quarter" idx="1"/>
          </p:nvPr>
        </p:nvSpPr>
        <p:spPr>
          <a:xfrm>
            <a:off x="5407719" y="6691461"/>
            <a:ext cx="6713274" cy="1702595"/>
          </a:xfrm>
          <a:prstGeom prst="rect">
            <a:avLst/>
          </a:prstGeom>
        </p:spPr>
        <p:txBody>
          <a:bodyPr/>
          <a:lstStyle/>
          <a:p>
            <a:pPr defTabSz="274574">
              <a:defRPr sz="1504"/>
            </a:pPr>
            <a:r>
              <a:t>Oscar Corcho &lt;</a:t>
            </a:r>
            <a:r>
              <a:rPr u="sng">
                <a:hlinkClick r:id="rId2" invalidUrl="" action="" tgtFrame="" tooltip="" history="1" highlightClick="0" endSnd="0"/>
              </a:rPr>
              <a:t>ocorcho@fi.upm.es</a:t>
            </a:r>
            <a:r>
              <a:t>&gt;</a:t>
            </a:r>
          </a:p>
          <a:p>
            <a:pPr defTabSz="274574">
              <a:defRPr sz="1504"/>
            </a:pPr>
            <a:r>
              <a:t>Carlos Badenes &lt;</a:t>
            </a:r>
            <a:r>
              <a:rPr u="sng">
                <a:hlinkClick r:id="rId3" invalidUrl="" action="" tgtFrame="" tooltip="" history="1" highlightClick="0" endSnd="0"/>
              </a:rPr>
              <a:t>cbadenes@fi.upm.es</a:t>
            </a:r>
            <a:r>
              <a:t>&gt;</a:t>
            </a:r>
          </a:p>
          <a:p>
            <a:pPr defTabSz="274574">
              <a:defRPr sz="1504"/>
            </a:pPr>
          </a:p>
          <a:p>
            <a:pPr defTabSz="274574">
              <a:defRPr sz="1504"/>
            </a:pPr>
            <a:r>
              <a:t>Ontology Engineering Group</a:t>
            </a:r>
          </a:p>
          <a:p>
            <a:pPr defTabSz="274574">
              <a:defRPr sz="1504"/>
            </a:pPr>
            <a:r>
              <a:t>Universidad Politécnica de Madrid</a:t>
            </a:r>
          </a:p>
          <a:p>
            <a:pPr defTabSz="274574">
              <a:defRPr sz="1504"/>
            </a:pPr>
          </a:p>
          <a:p>
            <a:pPr defTabSz="274574">
              <a:defRPr sz="1504"/>
            </a:pPr>
            <a:r>
              <a:t>2016</a:t>
            </a:r>
          </a:p>
        </p:txBody>
      </p:sp>
      <p:sp>
        <p:nvSpPr>
          <p:cNvPr id="161" name="Shape 161"/>
          <p:cNvSpPr/>
          <p:nvPr/>
        </p:nvSpPr>
        <p:spPr>
          <a:xfrm>
            <a:off x="5355742" y="8902724"/>
            <a:ext cx="3421559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ICT-2013.8.1 611383</a:t>
            </a:r>
          </a:p>
        </p:txBody>
      </p:sp>
      <p:pic>
        <p:nvPicPr>
          <p:cNvPr id="162" name="europea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08396" y="8767754"/>
            <a:ext cx="1128737" cy="752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Corpus</a:t>
            </a:r>
          </a:p>
        </p:txBody>
      </p:sp>
      <p:sp>
        <p:nvSpPr>
          <p:cNvPr id="165" name="Shape 165"/>
          <p:cNvSpPr/>
          <p:nvPr>
            <p:ph type="sldNum" sz="quarter" idx="2"/>
          </p:nvPr>
        </p:nvSpPr>
        <p:spPr>
          <a:xfrm>
            <a:off x="12280950" y="9377574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Shape 166"/>
          <p:cNvSpPr/>
          <p:nvPr/>
        </p:nvSpPr>
        <p:spPr>
          <a:xfrm>
            <a:off x="3049066" y="1416050"/>
            <a:ext cx="6906668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ACM Siggraph Conference Papers</a:t>
            </a:r>
          </a:p>
        </p:txBody>
      </p:sp>
      <p:graphicFrame>
        <p:nvGraphicFramePr>
          <p:cNvPr id="167" name="Chart 167"/>
          <p:cNvGraphicFramePr/>
          <p:nvPr/>
        </p:nvGraphicFramePr>
        <p:xfrm>
          <a:off x="215899" y="2582022"/>
          <a:ext cx="12326939" cy="49911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8" name="Shape 168"/>
          <p:cNvSpPr/>
          <p:nvPr/>
        </p:nvSpPr>
        <p:spPr>
          <a:xfrm>
            <a:off x="580517" y="8134349"/>
            <a:ext cx="1184376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1.492 papers        83.453 words     576 terms        7 topics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Content-based Indexing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xfrm>
            <a:off x="12280950" y="9377574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2" name="paper-to-resourc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4900" y="1009650"/>
            <a:ext cx="10795000" cy="7048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480898" y="8115299"/>
            <a:ext cx="896960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Identification and composition of inner parts of a document:</a:t>
            </a:r>
          </a:p>
        </p:txBody>
      </p:sp>
      <p:sp>
        <p:nvSpPr>
          <p:cNvPr id="174" name="Shape 174"/>
          <p:cNvSpPr/>
          <p:nvPr/>
        </p:nvSpPr>
        <p:spPr>
          <a:xfrm>
            <a:off x="9572713" y="7391399"/>
            <a:ext cx="1911174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  <a:defRPr sz="2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challenge</a:t>
            </a:r>
          </a:p>
          <a:p>
            <a:pPr marL="228600" indent="-228600" algn="l">
              <a:buSzPct val="100000"/>
              <a:buChar char="•"/>
              <a:defRPr sz="2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background</a:t>
            </a:r>
          </a:p>
          <a:p>
            <a:pPr marL="228600" indent="-228600" algn="l">
              <a:buSzPct val="100000"/>
              <a:buChar char="•"/>
              <a:defRPr sz="2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approach</a:t>
            </a:r>
          </a:p>
          <a:p>
            <a:pPr marL="228600" indent="-228600" algn="l">
              <a:buSzPct val="100000"/>
              <a:buChar char="•"/>
              <a:defRPr sz="2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outcome</a:t>
            </a:r>
          </a:p>
          <a:p>
            <a:pPr marL="228600" indent="-228600" algn="l">
              <a:buSzPct val="100000"/>
              <a:buChar char="•"/>
              <a:defRPr sz="2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future work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2017725" y="187988"/>
            <a:ext cx="10348021" cy="582832"/>
          </a:xfrm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Reading path based on similar documents/parts</a:t>
            </a: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xfrm>
            <a:off x="12280950" y="9377574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8" name="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59" y="3408592"/>
            <a:ext cx="1058392" cy="1058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500" y="1149417"/>
            <a:ext cx="1277711" cy="1277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500" y="7828189"/>
            <a:ext cx="1277711" cy="12777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59" y="5618390"/>
            <a:ext cx="1058392" cy="105839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1630499" y="1246742"/>
            <a:ext cx="9159603" cy="1083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Ziwei Liu, Lu Yuan, Xiaoou Tang, Matt Uyttendaele, and Jian Sun. 2014. </a:t>
            </a:r>
          </a:p>
          <a:p>
            <a:pPr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“Fast burst images denoising” </a:t>
            </a:r>
          </a:p>
          <a:p>
            <a:pPr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ACM Trans. Graph.</a:t>
            </a:r>
            <a:r>
              <a:t> 33, 6, Article 232 (November 2014), 9 pages</a:t>
            </a:r>
          </a:p>
        </p:txBody>
      </p:sp>
      <p:sp>
        <p:nvSpPr>
          <p:cNvPr id="183" name="Shape 183"/>
          <p:cNvSpPr/>
          <p:nvPr/>
        </p:nvSpPr>
        <p:spPr>
          <a:xfrm>
            <a:off x="1810091" y="3408592"/>
            <a:ext cx="9613219" cy="1083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Jongmin Baek, Dawid Pająk, Kihwan Kim, Kari Pulli, and Marc Levoy. 2013. </a:t>
            </a:r>
          </a:p>
          <a:p>
            <a:pPr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“WYSIWYG computational photography via viewfinder editing” </a:t>
            </a:r>
          </a:p>
          <a:p>
            <a:pPr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ACM Trans. Graph. 32, 6, Article 198 (November 2013), 10 pages</a:t>
            </a:r>
          </a:p>
        </p:txBody>
      </p:sp>
      <p:sp>
        <p:nvSpPr>
          <p:cNvPr id="184" name="Shape 184"/>
          <p:cNvSpPr/>
          <p:nvPr/>
        </p:nvSpPr>
        <p:spPr>
          <a:xfrm>
            <a:off x="1807678" y="5628242"/>
            <a:ext cx="9567244" cy="1083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Vivek Kwatra, Arno Schödl, Irfan Essa, Greg Turk, and Aaron Bobick. 2003. </a:t>
            </a:r>
          </a:p>
          <a:p>
            <a:pPr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“Graphcut textures: image and video synthesis using graph cuts”</a:t>
            </a:r>
          </a:p>
          <a:p>
            <a:pPr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ACM Trans. Graph. 22, 3 (July 2003), 277-286</a:t>
            </a:r>
          </a:p>
        </p:txBody>
      </p:sp>
      <p:sp>
        <p:nvSpPr>
          <p:cNvPr id="185" name="Shape 185"/>
          <p:cNvSpPr/>
          <p:nvPr/>
        </p:nvSpPr>
        <p:spPr>
          <a:xfrm>
            <a:off x="1620547" y="8025692"/>
            <a:ext cx="11142378" cy="1057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 Christian Schulz, Christoph von Tycowicz, Hans-Peter Seidel, and Klaus Hildebrandt. 2014. </a:t>
            </a:r>
          </a:p>
          <a:p>
            <a:pPr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“Animating deformable objects using sparse spacetime constraints” </a:t>
            </a:r>
          </a:p>
          <a:p>
            <a:pPr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ACM Trans. Graph. 33, 4, Article 109 (July 2014), 10 pages</a:t>
            </a:r>
          </a:p>
        </p:txBody>
      </p:sp>
      <p:sp>
        <p:nvSpPr>
          <p:cNvPr id="186" name="Shape 186"/>
          <p:cNvSpPr/>
          <p:nvPr/>
        </p:nvSpPr>
        <p:spPr>
          <a:xfrm flipH="1">
            <a:off x="1072753" y="2418506"/>
            <a:ext cx="1" cy="94933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" name="Shape 187"/>
          <p:cNvSpPr/>
          <p:nvPr/>
        </p:nvSpPr>
        <p:spPr>
          <a:xfrm flipH="1">
            <a:off x="1072753" y="4507739"/>
            <a:ext cx="1" cy="10830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8" name="Shape 188"/>
          <p:cNvSpPr/>
          <p:nvPr/>
        </p:nvSpPr>
        <p:spPr>
          <a:xfrm flipH="1">
            <a:off x="1083355" y="6710956"/>
            <a:ext cx="1" cy="10830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9" name="Shape 189"/>
          <p:cNvSpPr/>
          <p:nvPr/>
        </p:nvSpPr>
        <p:spPr>
          <a:xfrm>
            <a:off x="479192" y="2737537"/>
            <a:ext cx="591016" cy="311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0.714</a:t>
            </a:r>
          </a:p>
        </p:txBody>
      </p:sp>
      <p:sp>
        <p:nvSpPr>
          <p:cNvPr id="190" name="Shape 190"/>
          <p:cNvSpPr/>
          <p:nvPr/>
        </p:nvSpPr>
        <p:spPr>
          <a:xfrm>
            <a:off x="479192" y="4921938"/>
            <a:ext cx="591016" cy="311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0.763</a:t>
            </a:r>
          </a:p>
        </p:txBody>
      </p:sp>
      <p:sp>
        <p:nvSpPr>
          <p:cNvPr id="191" name="Shape 191"/>
          <p:cNvSpPr/>
          <p:nvPr/>
        </p:nvSpPr>
        <p:spPr>
          <a:xfrm>
            <a:off x="479192" y="7049732"/>
            <a:ext cx="591016" cy="311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0.705</a:t>
            </a:r>
          </a:p>
        </p:txBody>
      </p:sp>
      <p:sp>
        <p:nvSpPr>
          <p:cNvPr id="192" name="Shape 192"/>
          <p:cNvSpPr/>
          <p:nvPr/>
        </p:nvSpPr>
        <p:spPr>
          <a:xfrm>
            <a:off x="791041" y="826819"/>
            <a:ext cx="56342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START</a:t>
            </a:r>
          </a:p>
        </p:txBody>
      </p:sp>
      <p:sp>
        <p:nvSpPr>
          <p:cNvPr id="193" name="Shape 193"/>
          <p:cNvSpPr/>
          <p:nvPr/>
        </p:nvSpPr>
        <p:spPr>
          <a:xfrm>
            <a:off x="859012" y="9140073"/>
            <a:ext cx="42748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2017725" y="187988"/>
            <a:ext cx="10348021" cy="582832"/>
          </a:xfrm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similar documents/parts based on topic distribution</a:t>
            </a:r>
          </a:p>
        </p:txBody>
      </p:sp>
      <p:sp>
        <p:nvSpPr>
          <p:cNvPr id="196" name="Shape 196"/>
          <p:cNvSpPr/>
          <p:nvPr>
            <p:ph type="sldNum" sz="quarter" idx="2"/>
          </p:nvPr>
        </p:nvSpPr>
        <p:spPr>
          <a:xfrm>
            <a:off x="12280950" y="9377574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7" name="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3997432"/>
            <a:ext cx="1277711" cy="12777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459" y="4018192"/>
            <a:ext cx="1058392" cy="1058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459" y="2011592"/>
            <a:ext cx="1058392" cy="1058392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6647008" y="2201004"/>
            <a:ext cx="6213184" cy="85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 Karthik Raveendran, Chris Wojtan, Nils Thuerey, and Greg Turk. 2014. </a:t>
            </a:r>
          </a:p>
          <a:p>
            <a:pPr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“Blending liquids”. </a:t>
            </a:r>
          </a:p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ACM Trans. Graph. 33, 4, Article 137 (July 2014), 10 pages.</a:t>
            </a:r>
          </a:p>
        </p:txBody>
      </p:sp>
      <p:sp>
        <p:nvSpPr>
          <p:cNvPr id="201" name="Shape 201"/>
          <p:cNvSpPr/>
          <p:nvPr/>
        </p:nvSpPr>
        <p:spPr>
          <a:xfrm>
            <a:off x="6476181" y="4042504"/>
            <a:ext cx="6402438" cy="1187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Jongmin Kim, Yeongho Seol, Taesoo Kwon, and Jehee Lee. 2014</a:t>
            </a:r>
          </a:p>
          <a:p>
            <a:pPr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“Interactive manipulation of large-scale crowd </a:t>
            </a:r>
          </a:p>
          <a:p>
            <a:pPr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animation”. </a:t>
            </a:r>
          </a:p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ACM Trans. Graph. 33, 4, Article 83 (July 2014), 10 pages</a:t>
            </a:r>
          </a:p>
        </p:txBody>
      </p:sp>
      <p:pic>
        <p:nvPicPr>
          <p:cNvPr id="202" name="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0159" y="6024792"/>
            <a:ext cx="1058392" cy="1058392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6567946" y="5941154"/>
            <a:ext cx="6396708" cy="1403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Bernhard Thomaszewski, Stelian Coros, Damien Gauge, Vittorio Megaro, </a:t>
            </a:r>
          </a:p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Eitan Grinspun, and Markus Gross. 2014 </a:t>
            </a:r>
          </a:p>
          <a:p>
            <a:pPr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“Computational design of </a:t>
            </a:r>
          </a:p>
          <a:p>
            <a:pPr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linkage-based characters”. </a:t>
            </a:r>
          </a:p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ACM Trans. Graph. 33, 4, Article 64 (July 2014), 9 pages.</a:t>
            </a:r>
          </a:p>
        </p:txBody>
      </p:sp>
      <p:sp>
        <p:nvSpPr>
          <p:cNvPr id="204" name="Shape 204"/>
          <p:cNvSpPr/>
          <p:nvPr/>
        </p:nvSpPr>
        <p:spPr>
          <a:xfrm>
            <a:off x="90946" y="1580843"/>
            <a:ext cx="4753419" cy="1619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Ondrej Stava, Juraj Vanek, Bedrich Benes, Nathan Carr, and Radomír Měch. 2012 </a:t>
            </a:r>
          </a:p>
          <a:p>
            <a:pPr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“Stress relief: improving structural strength of 3D printable objects”. </a:t>
            </a:r>
          </a:p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ACM Trans. Graph. 31, 4, Article 48 (July 2012), 11 pages.</a:t>
            </a:r>
          </a:p>
        </p:txBody>
      </p:sp>
      <p:sp>
        <p:nvSpPr>
          <p:cNvPr id="205" name="Shape 205"/>
          <p:cNvSpPr/>
          <p:nvPr/>
        </p:nvSpPr>
        <p:spPr>
          <a:xfrm flipV="1">
            <a:off x="2841773" y="2914203"/>
            <a:ext cx="2537174" cy="19597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6" name="Shape 206"/>
          <p:cNvSpPr/>
          <p:nvPr/>
        </p:nvSpPr>
        <p:spPr>
          <a:xfrm flipV="1">
            <a:off x="2945707" y="4740231"/>
            <a:ext cx="2553500" cy="1259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7" name="Shape 207"/>
          <p:cNvSpPr/>
          <p:nvPr/>
        </p:nvSpPr>
        <p:spPr>
          <a:xfrm>
            <a:off x="2951131" y="4924100"/>
            <a:ext cx="2549204" cy="18083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08" name="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0159" y="7878992"/>
            <a:ext cx="1058392" cy="1058392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2701561" y="4771700"/>
            <a:ext cx="2819840" cy="35723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0" name="Shape 210"/>
          <p:cNvSpPr/>
          <p:nvPr/>
        </p:nvSpPr>
        <p:spPr>
          <a:xfrm>
            <a:off x="6762750" y="8354154"/>
            <a:ext cx="495301" cy="311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211" name="Shape 211"/>
          <p:cNvSpPr/>
          <p:nvPr/>
        </p:nvSpPr>
        <p:spPr>
          <a:xfrm>
            <a:off x="4548811" y="3425186"/>
            <a:ext cx="485070" cy="311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0.95</a:t>
            </a:r>
          </a:p>
        </p:txBody>
      </p:sp>
      <p:sp>
        <p:nvSpPr>
          <p:cNvPr id="212" name="Shape 212"/>
          <p:cNvSpPr/>
          <p:nvPr/>
        </p:nvSpPr>
        <p:spPr>
          <a:xfrm>
            <a:off x="4675811" y="4763832"/>
            <a:ext cx="485070" cy="311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0.99</a:t>
            </a:r>
          </a:p>
        </p:txBody>
      </p:sp>
      <p:sp>
        <p:nvSpPr>
          <p:cNvPr id="213" name="Shape 213"/>
          <p:cNvSpPr/>
          <p:nvPr/>
        </p:nvSpPr>
        <p:spPr>
          <a:xfrm>
            <a:off x="4675811" y="6398354"/>
            <a:ext cx="485070" cy="311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0.97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xfrm>
            <a:off x="2017725" y="187988"/>
            <a:ext cx="10348021" cy="582832"/>
          </a:xfrm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documents/parts matching given a text</a:t>
            </a:r>
          </a:p>
        </p:txBody>
      </p:sp>
      <p:sp>
        <p:nvSpPr>
          <p:cNvPr id="216" name="Shape 216"/>
          <p:cNvSpPr/>
          <p:nvPr>
            <p:ph type="sldNum" sz="quarter" idx="2"/>
          </p:nvPr>
        </p:nvSpPr>
        <p:spPr>
          <a:xfrm>
            <a:off x="12280950" y="9377574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7" name="Shape 217"/>
          <p:cNvSpPr/>
          <p:nvPr/>
        </p:nvSpPr>
        <p:spPr>
          <a:xfrm>
            <a:off x="6599801" y="2385154"/>
            <a:ext cx="4783598" cy="311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rPr b="1" i="1"/>
              <a:t>challenge</a:t>
            </a:r>
            <a:r>
              <a:t> part of paper: “The Cartoon Animation Filter”</a:t>
            </a:r>
          </a:p>
        </p:txBody>
      </p:sp>
      <p:sp>
        <p:nvSpPr>
          <p:cNvPr id="218" name="Shape 218"/>
          <p:cNvSpPr/>
          <p:nvPr/>
        </p:nvSpPr>
        <p:spPr>
          <a:xfrm>
            <a:off x="6601615" y="4518754"/>
            <a:ext cx="6132445" cy="311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rPr b="1" i="1"/>
              <a:t>challenge</a:t>
            </a:r>
            <a:r>
              <a:t> part of paper: “Synchronized Multi-Character Motion Editing"</a:t>
            </a:r>
          </a:p>
        </p:txBody>
      </p:sp>
      <p:sp>
        <p:nvSpPr>
          <p:cNvPr id="219" name="Shape 219"/>
          <p:cNvSpPr/>
          <p:nvPr/>
        </p:nvSpPr>
        <p:spPr>
          <a:xfrm>
            <a:off x="10966" y="4451897"/>
            <a:ext cx="26157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/>
            <a:r>
              <a:t>“animation”</a:t>
            </a:r>
          </a:p>
        </p:txBody>
      </p:sp>
      <p:sp>
        <p:nvSpPr>
          <p:cNvPr id="220" name="Shape 220"/>
          <p:cNvSpPr/>
          <p:nvPr/>
        </p:nvSpPr>
        <p:spPr>
          <a:xfrm flipV="1">
            <a:off x="2841773" y="2914203"/>
            <a:ext cx="2537173" cy="19597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1" name="Shape 221"/>
          <p:cNvSpPr/>
          <p:nvPr/>
        </p:nvSpPr>
        <p:spPr>
          <a:xfrm flipV="1">
            <a:off x="2945706" y="4740231"/>
            <a:ext cx="2553501" cy="1259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2" name="Shape 222"/>
          <p:cNvSpPr/>
          <p:nvPr/>
        </p:nvSpPr>
        <p:spPr>
          <a:xfrm>
            <a:off x="2951131" y="4924100"/>
            <a:ext cx="2549204" cy="18083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23" name="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0159" y="7878991"/>
            <a:ext cx="1058392" cy="1058393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/>
          <p:nvPr/>
        </p:nvSpPr>
        <p:spPr>
          <a:xfrm>
            <a:off x="2932932" y="4949448"/>
            <a:ext cx="2588469" cy="33946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5" name="Shape 225"/>
          <p:cNvSpPr/>
          <p:nvPr/>
        </p:nvSpPr>
        <p:spPr>
          <a:xfrm>
            <a:off x="6657830" y="6487288"/>
            <a:ext cx="495301" cy="311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226" name="Shape 226"/>
          <p:cNvSpPr/>
          <p:nvPr/>
        </p:nvSpPr>
        <p:spPr>
          <a:xfrm>
            <a:off x="4495838" y="3425186"/>
            <a:ext cx="591016" cy="311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0.757</a:t>
            </a:r>
          </a:p>
        </p:txBody>
      </p:sp>
      <p:sp>
        <p:nvSpPr>
          <p:cNvPr id="227" name="Shape 227"/>
          <p:cNvSpPr/>
          <p:nvPr/>
        </p:nvSpPr>
        <p:spPr>
          <a:xfrm>
            <a:off x="4622838" y="4763832"/>
            <a:ext cx="591016" cy="311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0.743</a:t>
            </a:r>
          </a:p>
        </p:txBody>
      </p:sp>
      <p:sp>
        <p:nvSpPr>
          <p:cNvPr id="228" name="Shape 228"/>
          <p:cNvSpPr/>
          <p:nvPr/>
        </p:nvSpPr>
        <p:spPr>
          <a:xfrm>
            <a:off x="4495838" y="7909731"/>
            <a:ext cx="591016" cy="311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0.271</a:t>
            </a:r>
          </a:p>
        </p:txBody>
      </p:sp>
      <p:sp>
        <p:nvSpPr>
          <p:cNvPr id="229" name="Shape 229"/>
          <p:cNvSpPr/>
          <p:nvPr/>
        </p:nvSpPr>
        <p:spPr>
          <a:xfrm>
            <a:off x="2705100" y="4686175"/>
            <a:ext cx="348606" cy="3812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6605402" y="7973153"/>
            <a:ext cx="4522590" cy="107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Jue Wang, Steven M. Drucker, Maneesh Agrawala, </a:t>
            </a:r>
          </a:p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and Michael F. Cohen. 2006</a:t>
            </a:r>
          </a:p>
          <a:p>
            <a:pPr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“The Cartoon Animation Filter”. </a:t>
            </a:r>
          </a:p>
          <a:p>
            <a:pPr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ACM Trans. Graph. 25, 3 (July 2006), 1169-1173</a:t>
            </a:r>
          </a:p>
        </p:txBody>
      </p:sp>
      <p:pic>
        <p:nvPicPr>
          <p:cNvPr id="231" name="resu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2889" y="4071885"/>
            <a:ext cx="1058392" cy="1058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resu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0159" y="6113726"/>
            <a:ext cx="1058392" cy="1058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resu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0988" y="1950985"/>
            <a:ext cx="1058393" cy="1058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2017725" y="187988"/>
            <a:ext cx="10348021" cy="582832"/>
          </a:xfrm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temporal evolution of research areas</a:t>
            </a:r>
          </a:p>
        </p:txBody>
      </p:sp>
      <p:sp>
        <p:nvSpPr>
          <p:cNvPr id="236" name="Shape 236"/>
          <p:cNvSpPr/>
          <p:nvPr>
            <p:ph type="sldNum" sz="quarter" idx="2"/>
          </p:nvPr>
        </p:nvSpPr>
        <p:spPr>
          <a:xfrm>
            <a:off x="12280950" y="9377574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7" name="wordclou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4900" y="2763889"/>
            <a:ext cx="2478548" cy="1858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topic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0300" y="5597618"/>
            <a:ext cx="2476501" cy="1857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topic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61000" y="6702518"/>
            <a:ext cx="2476500" cy="1857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topic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61000" y="4483422"/>
            <a:ext cx="2476500" cy="1857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topic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61000" y="2264327"/>
            <a:ext cx="2476500" cy="1857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topic6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982200" y="5859752"/>
            <a:ext cx="2476500" cy="1857376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/>
          <p:nvPr/>
        </p:nvSpPr>
        <p:spPr>
          <a:xfrm>
            <a:off x="1802854" y="1141370"/>
            <a:ext cx="113139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2014</a:t>
            </a:r>
          </a:p>
        </p:txBody>
      </p:sp>
      <p:sp>
        <p:nvSpPr>
          <p:cNvPr id="244" name="Shape 244"/>
          <p:cNvSpPr/>
          <p:nvPr/>
        </p:nvSpPr>
        <p:spPr>
          <a:xfrm>
            <a:off x="6133554" y="1142770"/>
            <a:ext cx="113139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2015</a:t>
            </a:r>
          </a:p>
        </p:txBody>
      </p:sp>
      <p:sp>
        <p:nvSpPr>
          <p:cNvPr id="245" name="Shape 245"/>
          <p:cNvSpPr/>
          <p:nvPr/>
        </p:nvSpPr>
        <p:spPr>
          <a:xfrm>
            <a:off x="10807154" y="1142770"/>
            <a:ext cx="113139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2016</a:t>
            </a:r>
          </a:p>
        </p:txBody>
      </p:sp>
      <p:sp>
        <p:nvSpPr>
          <p:cNvPr id="246" name="Shape 246"/>
          <p:cNvSpPr/>
          <p:nvPr/>
        </p:nvSpPr>
        <p:spPr>
          <a:xfrm flipV="1">
            <a:off x="3369220" y="3250779"/>
            <a:ext cx="2218880" cy="51168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7" name="Shape 247"/>
          <p:cNvSpPr/>
          <p:nvPr/>
        </p:nvSpPr>
        <p:spPr>
          <a:xfrm>
            <a:off x="3417341" y="3876220"/>
            <a:ext cx="2315419" cy="131651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8" name="Shape 248"/>
          <p:cNvSpPr/>
          <p:nvPr/>
        </p:nvSpPr>
        <p:spPr>
          <a:xfrm>
            <a:off x="3191420" y="6844840"/>
            <a:ext cx="2451608" cy="75216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9" name="Shape 249"/>
          <p:cNvSpPr/>
          <p:nvPr/>
        </p:nvSpPr>
        <p:spPr>
          <a:xfrm>
            <a:off x="7712620" y="3193014"/>
            <a:ext cx="2629408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0" name="Shape 250"/>
          <p:cNvSpPr/>
          <p:nvPr/>
        </p:nvSpPr>
        <p:spPr>
          <a:xfrm>
            <a:off x="7801520" y="5654766"/>
            <a:ext cx="2451608" cy="78232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