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20" r:id="rId2"/>
    <p:sldId id="599" r:id="rId3"/>
    <p:sldId id="624" r:id="rId4"/>
  </p:sldIdLst>
  <p:sldSz cx="9144000" cy="6858000" type="screen4x3"/>
  <p:notesSz cx="9874250" cy="67976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DCB"/>
    <a:srgbClr val="CCFFCC"/>
    <a:srgbClr val="2892AD"/>
    <a:srgbClr val="ABA5FD"/>
    <a:srgbClr val="FCA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2500" autoAdjust="0"/>
  </p:normalViewPr>
  <p:slideViewPr>
    <p:cSldViewPr>
      <p:cViewPr varScale="1">
        <p:scale>
          <a:sx n="104" d="100"/>
          <a:sy n="10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52DCF6-9701-40DF-87BD-CD7E55540534}" type="datetimeFigureOut">
              <a:rPr lang="es-ES"/>
              <a:pPr>
                <a:defRPr/>
              </a:pPr>
              <a:t>23/08/2016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5B204B-0101-45B8-A900-7832BC9F4C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DF67CB-D4C9-44F9-AA0A-346865B73D02}" type="datetimeFigureOut">
              <a:rPr lang="es-ES"/>
              <a:pPr>
                <a:defRPr/>
              </a:pPr>
              <a:t>23/08/2016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C117F7-C0CB-4C77-870C-2BC3D6C966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664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87CC-6C14-460E-A0A1-641BAB419C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A92E-8F47-4686-B9E4-352F092887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DECA-E3EF-4BFB-8418-B2BC43B8E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3FDBE-6F23-4B9D-8713-04F17C9D66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EEF3F-7C44-4214-9EB6-EA24294403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6D92-6E2A-4951-8000-30E27AE785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469C-92F3-46FC-A706-33EAB5AAB6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505E-EFCD-4ACA-8B6A-7834CF20F0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FB913-C9B0-47A7-917C-61216CF600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A9CB-76FA-42B9-8B61-68A59B43C1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EB180-7C02-448A-841B-3920DC1FC5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9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9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240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636E27-13D2-41A6-A1DA-A67E5AA7AF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ctrTitle"/>
          </p:nvPr>
        </p:nvSpPr>
        <p:spPr>
          <a:xfrm>
            <a:off x="2743200" y="1177280"/>
            <a:ext cx="6172200" cy="2971800"/>
          </a:xfrm>
        </p:spPr>
        <p:txBody>
          <a:bodyPr/>
          <a:lstStyle/>
          <a:p>
            <a:r>
              <a:rPr lang="en-US" dirty="0" smtClean="0"/>
              <a:t>Data Journalism. ICIJ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3075" name="5 Subtítulo"/>
          <p:cNvSpPr>
            <a:spLocks noGrp="1"/>
          </p:cNvSpPr>
          <p:nvPr>
            <p:ph type="subTitle" idx="1"/>
          </p:nvPr>
        </p:nvSpPr>
        <p:spPr>
          <a:xfrm>
            <a:off x="2987824" y="3383235"/>
            <a:ext cx="5783560" cy="3286125"/>
          </a:xfrm>
        </p:spPr>
        <p:txBody>
          <a:bodyPr/>
          <a:lstStyle/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Facultad de Informática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Universidad Politécnica de Madrid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Campus de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Montegancedo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s/n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28660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Boadilla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del Monte, Madrid,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Spain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endParaRPr lang="en-US" sz="11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6125870"/>
            <a:ext cx="284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Date: 23-08-2016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journalism project. ICIJ</a:t>
            </a:r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s3.amazonaws.com/dev.assets.neo4j.com/wp-content/uploads/ICIJ-340x1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238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23528" y="908720"/>
            <a:ext cx="46404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u="sng" dirty="0" smtClean="0"/>
              <a:t>The Panama Papers</a:t>
            </a:r>
            <a:endParaRPr lang="en-US" sz="3600" b="1" i="1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1700808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s-ES" sz="2000" b="1" dirty="0"/>
              <a:t>11.5 </a:t>
            </a:r>
            <a:r>
              <a:rPr lang="es-ES" sz="2000" b="1" dirty="0" err="1"/>
              <a:t>million</a:t>
            </a:r>
            <a:r>
              <a:rPr lang="es-ES" sz="2000" b="1" dirty="0"/>
              <a:t> </a:t>
            </a:r>
            <a:r>
              <a:rPr lang="es-ES" sz="2000" b="1" dirty="0" err="1" smtClean="0"/>
              <a:t>leaked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documents</a:t>
            </a:r>
            <a:r>
              <a:rPr lang="es-ES" sz="2000" b="1" dirty="0" smtClean="0"/>
              <a:t> </a:t>
            </a:r>
            <a:r>
              <a:rPr lang="es-ES" sz="2000" dirty="0" smtClean="0"/>
              <a:t>of</a:t>
            </a:r>
            <a:r>
              <a:rPr lang="es-ES" sz="2000" dirty="0"/>
              <a:t> 214,488 </a:t>
            </a:r>
            <a:r>
              <a:rPr lang="es-ES" sz="2000" dirty="0" smtClean="0"/>
              <a:t>offshore</a:t>
            </a:r>
            <a:r>
              <a:rPr lang="es-ES" sz="2000" dirty="0"/>
              <a:t> </a:t>
            </a:r>
            <a:r>
              <a:rPr lang="es-ES" sz="2000" dirty="0" err="1" smtClean="0"/>
              <a:t>entities</a:t>
            </a:r>
            <a:endParaRPr lang="es-ES" sz="2000" dirty="0" smtClean="0"/>
          </a:p>
          <a:p>
            <a:pPr marL="342900" indent="-342900" algn="just">
              <a:buFontTx/>
              <a:buChar char="-"/>
            </a:pPr>
            <a:endParaRPr lang="es-ES" sz="2000" dirty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The documents </a:t>
            </a:r>
            <a:r>
              <a:rPr lang="en-US" sz="2000" dirty="0"/>
              <a:t>were </a:t>
            </a:r>
            <a:r>
              <a:rPr lang="en-US" sz="2000" dirty="0" smtClean="0"/>
              <a:t>leaked from the </a:t>
            </a:r>
            <a:r>
              <a:rPr lang="en-US" sz="2000" dirty="0"/>
              <a:t>Panamanian law </a:t>
            </a:r>
            <a:r>
              <a:rPr lang="en-US" sz="2000" dirty="0" smtClean="0"/>
              <a:t>corporate </a:t>
            </a:r>
            <a:r>
              <a:rPr lang="en-US" sz="2000" dirty="0" err="1" smtClean="0"/>
              <a:t>Mossack</a:t>
            </a:r>
            <a:r>
              <a:rPr lang="en-US" sz="2000" dirty="0" smtClean="0"/>
              <a:t> </a:t>
            </a:r>
            <a:r>
              <a:rPr lang="en-US" sz="2000" dirty="0"/>
              <a:t>Fonseca</a:t>
            </a:r>
            <a:endParaRPr lang="en-US" sz="20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651600" y="4025389"/>
            <a:ext cx="46404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dirty="0" smtClean="0"/>
              <a:t>Project target</a:t>
            </a:r>
            <a:endParaRPr lang="en-US" sz="3600" b="1" i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4573577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Create an information extraction system </a:t>
            </a:r>
            <a:r>
              <a:rPr lang="en-US" sz="2000" dirty="0"/>
              <a:t>to </a:t>
            </a:r>
            <a:r>
              <a:rPr lang="en-US" sz="2000" b="1" dirty="0"/>
              <a:t>automatically </a:t>
            </a:r>
            <a:r>
              <a:rPr lang="en-US" sz="2000" b="1" dirty="0" smtClean="0"/>
              <a:t>recognize </a:t>
            </a:r>
            <a:r>
              <a:rPr lang="en-US" sz="2000" b="1" dirty="0"/>
              <a:t>entities</a:t>
            </a:r>
            <a:r>
              <a:rPr lang="en-US" sz="2000" dirty="0"/>
              <a:t> </a:t>
            </a:r>
            <a:r>
              <a:rPr lang="en-US" sz="2000" dirty="0" smtClean="0"/>
              <a:t>in the documents to help journalist in the </a:t>
            </a:r>
            <a:r>
              <a:rPr lang="en-US" sz="2000" b="1" dirty="0" smtClean="0"/>
              <a:t>document search </a:t>
            </a:r>
            <a:r>
              <a:rPr lang="en-US" sz="20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63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 bwMode="auto">
          <a:xfrm>
            <a:off x="3779912" y="3861048"/>
            <a:ext cx="3600400" cy="266429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52 Flecha derecha"/>
          <p:cNvSpPr/>
          <p:nvPr/>
        </p:nvSpPr>
        <p:spPr bwMode="auto">
          <a:xfrm rot="5400000">
            <a:off x="5835190" y="2315924"/>
            <a:ext cx="1002014" cy="2232249"/>
          </a:xfrm>
          <a:prstGeom prst="rightArrow">
            <a:avLst>
              <a:gd name="adj1" fmla="val 57235"/>
              <a:gd name="adj2" fmla="val 32243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tasks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506354" y="2996952"/>
            <a:ext cx="1656184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Information extraction</a:t>
            </a:r>
          </a:p>
          <a:p>
            <a:pPr algn="ctr"/>
            <a:r>
              <a:rPr lang="en-US" sz="1400" b="1" dirty="0" smtClean="0"/>
              <a:t>system</a:t>
            </a:r>
            <a:endParaRPr lang="en-US" sz="1400" b="1" dirty="0"/>
          </a:p>
        </p:txBody>
      </p:sp>
      <p:sp>
        <p:nvSpPr>
          <p:cNvPr id="34" name="33 Rectángulo"/>
          <p:cNvSpPr/>
          <p:nvPr/>
        </p:nvSpPr>
        <p:spPr bwMode="auto">
          <a:xfrm>
            <a:off x="1547664" y="3861048"/>
            <a:ext cx="5112568" cy="18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42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4003" y="1484784"/>
            <a:ext cx="812119" cy="1082825"/>
          </a:xfrm>
          <a:prstGeom prst="rect">
            <a:avLst/>
          </a:prstGeom>
          <a:noFill/>
        </p:spPr>
      </p:pic>
      <p:pic>
        <p:nvPicPr>
          <p:cNvPr id="52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869160"/>
            <a:ext cx="864096" cy="1162956"/>
          </a:xfrm>
          <a:prstGeom prst="rect">
            <a:avLst/>
          </a:prstGeom>
          <a:noFill/>
        </p:spPr>
      </p:pic>
      <p:sp>
        <p:nvSpPr>
          <p:cNvPr id="55" name="54 CuadroTexto"/>
          <p:cNvSpPr txBox="1"/>
          <p:nvPr/>
        </p:nvSpPr>
        <p:spPr>
          <a:xfrm>
            <a:off x="1043608" y="271748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Person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Addresses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Telephones</a:t>
            </a:r>
            <a:endParaRPr lang="en-US" sz="1600" dirty="0"/>
          </a:p>
        </p:txBody>
      </p:sp>
      <p:sp>
        <p:nvSpPr>
          <p:cNvPr id="21" name="TextBox 4"/>
          <p:cNvSpPr txBox="1"/>
          <p:nvPr/>
        </p:nvSpPr>
        <p:spPr>
          <a:xfrm>
            <a:off x="971600" y="5919663"/>
            <a:ext cx="188995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Journalist </a:t>
            </a:r>
            <a:r>
              <a:rPr lang="en-US" sz="1400" smtClean="0"/>
              <a:t>focused on </a:t>
            </a:r>
            <a:r>
              <a:rPr lang="en-US" sz="1400" dirty="0" smtClean="0"/>
              <a:t>Country 1</a:t>
            </a:r>
            <a:endParaRPr lang="en-US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23528" y="1412776"/>
            <a:ext cx="41044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b="1" dirty="0" smtClean="0"/>
              <a:t>Entity recognition </a:t>
            </a:r>
            <a:r>
              <a:rPr lang="en-US" sz="1600" dirty="0" smtClean="0"/>
              <a:t>based on lexical-syntactic patterns and dictionaries.</a:t>
            </a:r>
            <a:endParaRPr lang="en-US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The documents are </a:t>
            </a:r>
            <a:r>
              <a:rPr lang="en-US" sz="1600" b="1" dirty="0" smtClean="0"/>
              <a:t>multilingual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The target </a:t>
            </a:r>
            <a:r>
              <a:rPr lang="en-US" sz="1600" b="1" dirty="0" smtClean="0"/>
              <a:t>entities </a:t>
            </a:r>
            <a:r>
              <a:rPr lang="en-US" sz="1600" dirty="0" smtClean="0"/>
              <a:t>are</a:t>
            </a:r>
            <a:r>
              <a:rPr lang="en-US" sz="1600" b="1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400" b="1" dirty="0" smtClean="0"/>
          </a:p>
          <a:p>
            <a:pPr lvl="1" algn="just">
              <a:lnSpc>
                <a:spcPct val="150000"/>
              </a:lnSpc>
            </a:pPr>
            <a:r>
              <a:rPr lang="en-US" sz="1400" b="1" dirty="0" smtClean="0"/>
              <a:t>  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51520" y="807095"/>
            <a:ext cx="464048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/>
              <a:t>Information extraction system</a:t>
            </a:r>
            <a:endParaRPr lang="en-US" sz="3200" b="1" i="1" dirty="0"/>
          </a:p>
        </p:txBody>
      </p:sp>
      <p:sp>
        <p:nvSpPr>
          <p:cNvPr id="25" name="TextBox 4"/>
          <p:cNvSpPr txBox="1"/>
          <p:nvPr/>
        </p:nvSpPr>
        <p:spPr>
          <a:xfrm>
            <a:off x="4746290" y="2578982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1</a:t>
            </a:r>
            <a:endParaRPr lang="en-US" sz="1200" dirty="0"/>
          </a:p>
        </p:txBody>
      </p:sp>
      <p:pic>
        <p:nvPicPr>
          <p:cNvPr id="26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857" y="1484784"/>
            <a:ext cx="812119" cy="1082825"/>
          </a:xfrm>
          <a:prstGeom prst="rect">
            <a:avLst/>
          </a:prstGeom>
          <a:noFill/>
        </p:spPr>
      </p:pic>
      <p:sp>
        <p:nvSpPr>
          <p:cNvPr id="27" name="TextBox 4"/>
          <p:cNvSpPr txBox="1"/>
          <p:nvPr/>
        </p:nvSpPr>
        <p:spPr>
          <a:xfrm>
            <a:off x="5868144" y="2578982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2</a:t>
            </a:r>
            <a:endParaRPr lang="en-US" sz="1200" dirty="0"/>
          </a:p>
        </p:txBody>
      </p:sp>
      <p:pic>
        <p:nvPicPr>
          <p:cNvPr id="28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59" y="1484784"/>
            <a:ext cx="812119" cy="1082825"/>
          </a:xfrm>
          <a:prstGeom prst="rect">
            <a:avLst/>
          </a:prstGeom>
          <a:noFill/>
        </p:spPr>
      </p:pic>
      <p:sp>
        <p:nvSpPr>
          <p:cNvPr id="29" name="TextBox 4"/>
          <p:cNvSpPr txBox="1"/>
          <p:nvPr/>
        </p:nvSpPr>
        <p:spPr>
          <a:xfrm>
            <a:off x="7050546" y="2578982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3</a:t>
            </a:r>
            <a:endParaRPr lang="en-US" sz="1200" dirty="0"/>
          </a:p>
        </p:txBody>
      </p:sp>
      <p:pic>
        <p:nvPicPr>
          <p:cNvPr id="30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858332"/>
            <a:ext cx="864096" cy="1162956"/>
          </a:xfrm>
          <a:prstGeom prst="rect">
            <a:avLst/>
          </a:prstGeom>
          <a:noFill/>
        </p:spPr>
      </p:pic>
      <p:pic>
        <p:nvPicPr>
          <p:cNvPr id="32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858332"/>
            <a:ext cx="864096" cy="1162956"/>
          </a:xfrm>
          <a:prstGeom prst="rect">
            <a:avLst/>
          </a:prstGeom>
          <a:noFill/>
        </p:spPr>
      </p:pic>
      <p:sp>
        <p:nvSpPr>
          <p:cNvPr id="33" name="TextBox 4"/>
          <p:cNvSpPr txBox="1"/>
          <p:nvPr/>
        </p:nvSpPr>
        <p:spPr>
          <a:xfrm>
            <a:off x="4572000" y="6104329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1</a:t>
            </a:r>
            <a:endParaRPr lang="en-US" sz="1200" dirty="0"/>
          </a:p>
        </p:txBody>
      </p:sp>
      <p:sp>
        <p:nvSpPr>
          <p:cNvPr id="36" name="TextBox 4"/>
          <p:cNvSpPr txBox="1"/>
          <p:nvPr/>
        </p:nvSpPr>
        <p:spPr>
          <a:xfrm>
            <a:off x="5868144" y="6093296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2</a:t>
            </a:r>
            <a:endParaRPr lang="en-US" sz="1200" dirty="0"/>
          </a:p>
        </p:txBody>
      </p:sp>
      <p:sp>
        <p:nvSpPr>
          <p:cNvPr id="37" name="TextBox 4"/>
          <p:cNvSpPr txBox="1"/>
          <p:nvPr/>
        </p:nvSpPr>
        <p:spPr>
          <a:xfrm>
            <a:off x="7050546" y="6093296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3</a:t>
            </a:r>
            <a:endParaRPr lang="en-US" sz="1200" dirty="0"/>
          </a:p>
        </p:txBody>
      </p:sp>
      <p:sp>
        <p:nvSpPr>
          <p:cNvPr id="38" name="TextBox 4"/>
          <p:cNvSpPr txBox="1"/>
          <p:nvPr/>
        </p:nvSpPr>
        <p:spPr>
          <a:xfrm>
            <a:off x="4499992" y="4077072"/>
            <a:ext cx="112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Company 1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Person 1</a:t>
            </a:r>
          </a:p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Country 1</a:t>
            </a: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Address 1</a:t>
            </a:r>
          </a:p>
          <a:p>
            <a:pPr algn="ctr"/>
            <a:endParaRPr lang="en-US" sz="1200" dirty="0"/>
          </a:p>
        </p:txBody>
      </p:sp>
      <p:sp>
        <p:nvSpPr>
          <p:cNvPr id="41" name="TextBox 4"/>
          <p:cNvSpPr txBox="1"/>
          <p:nvPr/>
        </p:nvSpPr>
        <p:spPr>
          <a:xfrm>
            <a:off x="5796136" y="4077072"/>
            <a:ext cx="112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Company 2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Person 1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Country 1</a:t>
            </a: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Address 2</a:t>
            </a:r>
          </a:p>
          <a:p>
            <a:pPr algn="ctr"/>
            <a:endParaRPr lang="en-US" sz="1200" dirty="0"/>
          </a:p>
        </p:txBody>
      </p:sp>
      <p:sp>
        <p:nvSpPr>
          <p:cNvPr id="43" name="TextBox 4"/>
          <p:cNvSpPr txBox="1"/>
          <p:nvPr/>
        </p:nvSpPr>
        <p:spPr>
          <a:xfrm>
            <a:off x="7092280" y="4077072"/>
            <a:ext cx="112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Company 2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Person 2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Country </a:t>
            </a:r>
            <a:r>
              <a:rPr lang="en-US" sz="1200" b="1" dirty="0" smtClean="0">
                <a:solidFill>
                  <a:srgbClr val="FFC000"/>
                </a:solidFill>
              </a:rPr>
              <a:t>2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Address 3</a:t>
            </a:r>
          </a:p>
          <a:p>
            <a:pPr algn="ctr"/>
            <a:endParaRPr lang="en-US" sz="1200" dirty="0"/>
          </a:p>
        </p:txBody>
      </p:sp>
      <p:pic>
        <p:nvPicPr>
          <p:cNvPr id="2050" name="Picture 2" descr="http://d3n8a8pro7vhmx.cloudfront.net/themes/57add2e26ad575a2e8000001/attachments/original/1397837666/CC-Icon-3.png?1397837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8" y="4199128"/>
            <a:ext cx="1764216" cy="176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Flecha izquierda"/>
          <p:cNvSpPr/>
          <p:nvPr/>
        </p:nvSpPr>
        <p:spPr bwMode="auto">
          <a:xfrm>
            <a:off x="3003808" y="4969621"/>
            <a:ext cx="632088" cy="33158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OEGtemplate</Template>
  <TotalTime>31583</TotalTime>
  <Words>140</Words>
  <Application>Microsoft Office PowerPoint</Application>
  <PresentationFormat>Presentación en pantalla (4:3)</PresentationFormat>
  <Paragraphs>52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OEGtemplate</vt:lpstr>
      <vt:lpstr>Data Journalism. ICIJ </vt:lpstr>
      <vt:lpstr>Data journalism project. ICIJ</vt:lpstr>
      <vt:lpstr>Natural Language Processing tasks</vt:lpstr>
    </vt:vector>
  </TitlesOfParts>
  <Company>oeg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TFM Pablo Calleja</dc:title>
  <dc:creator>Pablo Calleja</dc:creator>
  <cp:lastModifiedBy>pcalleja</cp:lastModifiedBy>
  <cp:revision>2456</cp:revision>
  <dcterms:created xsi:type="dcterms:W3CDTF">2009-03-10T15:39:23Z</dcterms:created>
  <dcterms:modified xsi:type="dcterms:W3CDTF">2016-08-23T17:46:19Z</dcterms:modified>
</cp:coreProperties>
</file>