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631" r:id="rId2"/>
    <p:sldId id="659" r:id="rId3"/>
    <p:sldId id="660" r:id="rId4"/>
    <p:sldId id="661" r:id="rId5"/>
    <p:sldId id="662" r:id="rId6"/>
    <p:sldId id="663" r:id="rId7"/>
    <p:sldId id="664" r:id="rId8"/>
    <p:sldId id="667" r:id="rId9"/>
    <p:sldId id="668" r:id="rId10"/>
    <p:sldId id="657" r:id="rId11"/>
    <p:sldId id="658" r:id="rId12"/>
  </p:sldIdLst>
  <p:sldSz cx="9144000" cy="6858000" type="screen4x3"/>
  <p:notesSz cx="6858000" cy="9144000"/>
  <p:custShowLst>
    <p:custShow name="dbpedia" id="0">
      <p:sldLst/>
    </p:custShow>
  </p:custShow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892"/>
    <a:srgbClr val="941100"/>
    <a:srgbClr val="00628D"/>
    <a:srgbClr val="929000"/>
    <a:srgbClr val="FF40FF"/>
    <a:srgbClr val="5BADFF"/>
    <a:srgbClr val="99CCFF"/>
    <a:srgbClr val="0000FF"/>
    <a:srgbClr val="65B2FF"/>
    <a:srgbClr val="75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3" autoAdjust="0"/>
    <p:restoredTop sz="50000" autoAdjust="0"/>
  </p:normalViewPr>
  <p:slideViewPr>
    <p:cSldViewPr>
      <p:cViewPr varScale="1">
        <p:scale>
          <a:sx n="133" d="100"/>
          <a:sy n="133" d="100"/>
        </p:scale>
        <p:origin x="1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53ECDA0-B80B-4BDC-A087-67EE468E947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10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4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849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50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5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9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79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C180-E36F-4182-A1F1-A5BB4F47A36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01B11-F320-4A10-9A30-CCAFB66DA57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C58D8-F366-46AF-9FCE-B2E7951B60B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22704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27D66-2323-4C18-A41E-EB5BD99FA21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2B475-628D-4BCB-A63B-55D2F2AC1BB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11426-FCB9-4B83-BB45-C58B71946DC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5246-76A6-4068-AB6E-3481492D047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E5AB4-1943-4999-8EDC-4B4FB0DF912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CE6FB-06FD-46D3-9DF2-6F33869D6D5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81748-7CB6-4691-B00D-23F93CFDCEC3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</a:endParaRPr>
          </a:p>
        </p:txBody>
      </p:sp>
      <p:pic>
        <p:nvPicPr>
          <p:cNvPr id="1029" name="Picture 15" descr="Circulos_grismuyclaro_comp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Pie_azu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92631D3C-B322-41C9-B213-0B044B1AFDF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pic>
        <p:nvPicPr>
          <p:cNvPr id="1032" name="Picture 7" descr="logo_peq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Conceptual Modeling Supported by Semantic Techniques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0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g"/><Relationship Id="rId7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g"/><Relationship Id="rId7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4612" y="3214686"/>
            <a:ext cx="64293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 Engineering Group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Universidad </a:t>
            </a:r>
            <a:r>
              <a:rPr lang="en-GB" sz="14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Politécnica</a:t>
            </a: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de Madrid</a:t>
            </a: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5856" y="1785108"/>
            <a:ext cx="5400600" cy="1165174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0B1892"/>
                </a:solidFill>
              </a:rPr>
              <a:t>OEG results in the </a:t>
            </a:r>
            <a:r>
              <a:rPr lang="en-US" sz="4400" dirty="0" err="1" smtClean="0">
                <a:solidFill>
                  <a:srgbClr val="0B1892"/>
                </a:solidFill>
              </a:rPr>
              <a:t>IoT</a:t>
            </a:r>
            <a:r>
              <a:rPr lang="en-US" sz="4400" dirty="0" smtClean="0">
                <a:solidFill>
                  <a:srgbClr val="0B1892"/>
                </a:solidFill>
              </a:rPr>
              <a:t> domain</a:t>
            </a:r>
          </a:p>
        </p:txBody>
      </p:sp>
      <p:pic>
        <p:nvPicPr>
          <p:cNvPr id="5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953294"/>
            <a:ext cx="1148724" cy="404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642910" y="304800"/>
            <a:ext cx="8424890" cy="304800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kern="1200" dirty="0" smtClean="0">
                <a:latin typeface="Arial" pitchFamily="34" charset="0"/>
                <a:cs typeface="Arial" pitchFamily="34" charset="0"/>
              </a:rPr>
              <a:t>Projects and initiatives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8989" y="1311884"/>
            <a:ext cx="87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2008</a:t>
            </a:r>
            <a:endParaRPr lang="es-ES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8179" y="484196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2016</a:t>
            </a:r>
            <a:endParaRPr lang="es-ES" sz="24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ttp://mayor2.dia.fi.upm.es/oeg-upm/images/stories/logos/semsorg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1083253" cy="112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vicinity-h2020.eu/vicinity/sites/default/fil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77" y="4700562"/>
            <a:ext cx="1937102" cy="72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7" y="2193940"/>
            <a:ext cx="986928" cy="671111"/>
          </a:xfrm>
          <a:prstGeom prst="rect">
            <a:avLst/>
          </a:prstGeom>
        </p:spPr>
      </p:pic>
      <p:sp>
        <p:nvSpPr>
          <p:cNvPr id="30" name="TextBox 6"/>
          <p:cNvSpPr txBox="1"/>
          <p:nvPr/>
        </p:nvSpPr>
        <p:spPr>
          <a:xfrm>
            <a:off x="1693789" y="229866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628D"/>
                </a:solidFill>
              </a:rPr>
              <a:t>SSN XG </a:t>
            </a:r>
            <a:r>
              <a:rPr lang="es-ES" sz="2400" b="1" dirty="0" smtClean="0">
                <a:solidFill>
                  <a:srgbClr val="C00000"/>
                </a:solidFill>
              </a:rPr>
              <a:t>2009</a:t>
            </a:r>
            <a:endParaRPr lang="es-ES" sz="2400" b="1" dirty="0">
              <a:solidFill>
                <a:srgbClr val="C00000"/>
              </a:solidFill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83" y="3867643"/>
            <a:ext cx="986928" cy="671111"/>
          </a:xfrm>
          <a:prstGeom prst="rect">
            <a:avLst/>
          </a:prstGeom>
        </p:spPr>
      </p:pic>
      <p:sp>
        <p:nvSpPr>
          <p:cNvPr id="32" name="TextBox 6"/>
          <p:cNvSpPr txBox="1"/>
          <p:nvPr/>
        </p:nvSpPr>
        <p:spPr>
          <a:xfrm>
            <a:off x="2598043" y="397236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628D"/>
                </a:solidFill>
              </a:rPr>
              <a:t>SDW WG </a:t>
            </a:r>
            <a:r>
              <a:rPr lang="es-ES" sz="2400" b="1" dirty="0" smtClean="0">
                <a:solidFill>
                  <a:srgbClr val="C00000"/>
                </a:solidFill>
              </a:rPr>
              <a:t>2015</a:t>
            </a:r>
            <a:endParaRPr lang="es-ES" sz="2400" b="1" dirty="0">
              <a:solidFill>
                <a:srgbClr val="C00000"/>
              </a:solidFill>
            </a:endParaRP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16473" r="5183" b="18669"/>
          <a:stretch/>
        </p:blipFill>
        <p:spPr>
          <a:xfrm>
            <a:off x="2816191" y="5689922"/>
            <a:ext cx="1951102" cy="619398"/>
          </a:xfrm>
          <a:prstGeom prst="rect">
            <a:avLst/>
          </a:prstGeom>
        </p:spPr>
      </p:pic>
      <p:sp>
        <p:nvSpPr>
          <p:cNvPr id="34" name="TextBox 23"/>
          <p:cNvSpPr txBox="1"/>
          <p:nvPr/>
        </p:nvSpPr>
        <p:spPr>
          <a:xfrm>
            <a:off x="4845373" y="576878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628D"/>
                </a:solidFill>
              </a:rPr>
              <a:t>SAREF</a:t>
            </a:r>
            <a:r>
              <a:rPr lang="es-ES" sz="2400" b="1" dirty="0" smtClean="0">
                <a:solidFill>
                  <a:srgbClr val="C00000"/>
                </a:solidFill>
              </a:rPr>
              <a:t> 2016</a:t>
            </a:r>
            <a:endParaRPr lang="es-ES" sz="2400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ttp://planet-data-wiki.sti2.at/uploads/f/fb/PlanetData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4" y="2876519"/>
            <a:ext cx="1434045" cy="79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6"/>
          <p:cNvSpPr txBox="1"/>
          <p:nvPr/>
        </p:nvSpPr>
        <p:spPr>
          <a:xfrm>
            <a:off x="2431728" y="3040945"/>
            <a:ext cx="91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2010</a:t>
            </a:r>
            <a:endParaRPr lang="es-ES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4759653" y="13118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/>
                </a:solidFill>
              </a:rPr>
              <a:t>Data </a:t>
            </a:r>
            <a:r>
              <a:rPr lang="es-ES" sz="2400" dirty="0" err="1" smtClean="0">
                <a:solidFill>
                  <a:schemeClr val="tx1"/>
                </a:solidFill>
              </a:rPr>
              <a:t>streams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7154416" y="3249759"/>
            <a:ext cx="1954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tx1"/>
                </a:solidFill>
              </a:rPr>
              <a:t>Ontology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development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8" name="Left Brace 7"/>
          <p:cNvSpPr/>
          <p:nvPr/>
        </p:nvSpPr>
        <p:spPr bwMode="auto">
          <a:xfrm rot="10800000">
            <a:off x="6694209" y="1063100"/>
            <a:ext cx="432048" cy="5204316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3" name="Conector recto de flecha 2"/>
          <p:cNvCxnSpPr>
            <a:stCxn id="7" idx="3"/>
            <a:endCxn id="16" idx="1"/>
          </p:cNvCxnSpPr>
          <p:nvPr/>
        </p:nvCxnSpPr>
        <p:spPr bwMode="auto">
          <a:xfrm>
            <a:off x="2267744" y="1542717"/>
            <a:ext cx="249190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35" idx="3"/>
            <a:endCxn id="16" idx="1"/>
          </p:cNvCxnSpPr>
          <p:nvPr/>
        </p:nvCxnSpPr>
        <p:spPr bwMode="auto">
          <a:xfrm flipV="1">
            <a:off x="3347864" y="1542717"/>
            <a:ext cx="1411789" cy="17290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461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642910" y="304800"/>
            <a:ext cx="8424890" cy="304800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kern="1200" dirty="0" smtClean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28" name="Picture 2" descr="ttp://mayor2.dia.fi.upm.es/oeg-upm/images/stories/logos/semsorg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1083253" cy="112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ttp://vicinity-h2020.eu/vicinity/sites/default/fil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00562"/>
            <a:ext cx="1937102" cy="72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93940"/>
            <a:ext cx="986928" cy="671111"/>
          </a:xfrm>
          <a:prstGeom prst="rect">
            <a:avLst/>
          </a:prstGeom>
        </p:spPr>
      </p:pic>
      <p:sp>
        <p:nvSpPr>
          <p:cNvPr id="31" name="TextBox 6"/>
          <p:cNvSpPr txBox="1"/>
          <p:nvPr/>
        </p:nvSpPr>
        <p:spPr>
          <a:xfrm>
            <a:off x="1187624" y="229866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628D"/>
                </a:solidFill>
              </a:rPr>
              <a:t>SSN XG</a:t>
            </a:r>
            <a:endParaRPr lang="es-ES" sz="2400" b="1" dirty="0">
              <a:solidFill>
                <a:srgbClr val="C00000"/>
              </a:solidFill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67643"/>
            <a:ext cx="986928" cy="671111"/>
          </a:xfrm>
          <a:prstGeom prst="rect">
            <a:avLst/>
          </a:prstGeom>
        </p:spPr>
      </p:pic>
      <p:sp>
        <p:nvSpPr>
          <p:cNvPr id="33" name="TextBox 6"/>
          <p:cNvSpPr txBox="1"/>
          <p:nvPr/>
        </p:nvSpPr>
        <p:spPr>
          <a:xfrm>
            <a:off x="1187624" y="397236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628D"/>
                </a:solidFill>
              </a:rPr>
              <a:t>SDW WG</a:t>
            </a:r>
            <a:endParaRPr lang="es-ES" sz="2400" b="1" dirty="0">
              <a:solidFill>
                <a:srgbClr val="C00000"/>
              </a:solidFill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16473" r="5183" b="18669"/>
          <a:stretch/>
        </p:blipFill>
        <p:spPr>
          <a:xfrm>
            <a:off x="179512" y="5689922"/>
            <a:ext cx="1951102" cy="619398"/>
          </a:xfrm>
          <a:prstGeom prst="rect">
            <a:avLst/>
          </a:prstGeom>
        </p:spPr>
      </p:pic>
      <p:sp>
        <p:nvSpPr>
          <p:cNvPr id="35" name="TextBox 23"/>
          <p:cNvSpPr txBox="1"/>
          <p:nvPr/>
        </p:nvSpPr>
        <p:spPr>
          <a:xfrm>
            <a:off x="2123728" y="5768789"/>
            <a:ext cx="123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smtClean="0">
                <a:solidFill>
                  <a:srgbClr val="00628D"/>
                </a:solidFill>
              </a:rPr>
              <a:t>SAREF</a:t>
            </a:r>
            <a:endParaRPr lang="es-ES" sz="2400" b="1" dirty="0">
              <a:solidFill>
                <a:srgbClr val="C00000"/>
              </a:solidFill>
            </a:endParaRPr>
          </a:p>
        </p:txBody>
      </p:sp>
      <p:pic>
        <p:nvPicPr>
          <p:cNvPr id="36" name="Picture 6" descr="ttp://planet-data-wiki.sti2.at/uploads/f/fb/PlanetData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76519"/>
            <a:ext cx="1434045" cy="79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1"/>
          <p:cNvSpPr txBox="1"/>
          <p:nvPr/>
        </p:nvSpPr>
        <p:spPr>
          <a:xfrm>
            <a:off x="3415124" y="2339588"/>
            <a:ext cx="54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smtClean="0">
                <a:solidFill>
                  <a:schemeClr val="tx1"/>
                </a:solidFill>
              </a:rPr>
              <a:t>Sensor data </a:t>
            </a:r>
            <a:r>
              <a:rPr lang="es-ES_tradnl" sz="1800" dirty="0" err="1" smtClean="0">
                <a:solidFill>
                  <a:schemeClr val="tx1"/>
                </a:solidFill>
              </a:rPr>
              <a:t>representation</a:t>
            </a:r>
            <a:r>
              <a:rPr lang="es-ES_tradnl" sz="1800" dirty="0" smtClean="0">
                <a:solidFill>
                  <a:schemeClr val="tx1"/>
                </a:solidFill>
              </a:rPr>
              <a:t>. W3C </a:t>
            </a:r>
            <a:r>
              <a:rPr lang="es-ES_tradnl" sz="1800" dirty="0" err="1" smtClean="0">
                <a:solidFill>
                  <a:schemeClr val="tx1"/>
                </a:solidFill>
              </a:rPr>
              <a:t>incubator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group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415124" y="3995772"/>
            <a:ext cx="54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smtClean="0">
                <a:solidFill>
                  <a:schemeClr val="tx1"/>
                </a:solidFill>
              </a:rPr>
              <a:t>Sensor data </a:t>
            </a:r>
            <a:r>
              <a:rPr lang="es-ES_tradnl" sz="1800" dirty="0" err="1" smtClean="0">
                <a:solidFill>
                  <a:schemeClr val="tx1"/>
                </a:solidFill>
              </a:rPr>
              <a:t>representation</a:t>
            </a:r>
            <a:r>
              <a:rPr lang="es-ES_tradnl" sz="1800" dirty="0" smtClean="0">
                <a:solidFill>
                  <a:schemeClr val="tx1"/>
                </a:solidFill>
              </a:rPr>
              <a:t>. W3C </a:t>
            </a:r>
            <a:r>
              <a:rPr lang="es-ES_tradnl" sz="1800" dirty="0" err="1" smtClean="0">
                <a:solidFill>
                  <a:schemeClr val="tx1"/>
                </a:solidFill>
              </a:rPr>
              <a:t>working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group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415124" y="5814955"/>
            <a:ext cx="540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smtClean="0">
                <a:solidFill>
                  <a:schemeClr val="tx1"/>
                </a:solidFill>
              </a:rPr>
              <a:t>Smart </a:t>
            </a:r>
            <a:r>
              <a:rPr lang="es-ES_tradnl" sz="1800" dirty="0" err="1" smtClean="0">
                <a:solidFill>
                  <a:schemeClr val="tx1"/>
                </a:solidFill>
              </a:rPr>
              <a:t>appliances</a:t>
            </a:r>
            <a:r>
              <a:rPr lang="es-ES_tradnl" sz="1800" dirty="0" smtClean="0">
                <a:solidFill>
                  <a:schemeClr val="tx1"/>
                </a:solidFill>
              </a:rPr>
              <a:t> data </a:t>
            </a:r>
            <a:r>
              <a:rPr lang="es-ES_tradnl" sz="1800" dirty="0" err="1" smtClean="0">
                <a:solidFill>
                  <a:schemeClr val="tx1"/>
                </a:solidFill>
              </a:rPr>
              <a:t>representation</a:t>
            </a:r>
            <a:r>
              <a:rPr lang="es-ES_tradnl" sz="1800" dirty="0" smtClean="0">
                <a:solidFill>
                  <a:schemeClr val="tx1"/>
                </a:solidFill>
              </a:rPr>
              <a:t>. </a:t>
            </a:r>
            <a:r>
              <a:rPr lang="es-ES_tradnl" sz="1800" dirty="0" err="1" smtClean="0">
                <a:solidFill>
                  <a:schemeClr val="tx1"/>
                </a:solidFill>
              </a:rPr>
              <a:t>Extensions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for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environment</a:t>
            </a:r>
            <a:r>
              <a:rPr lang="es-ES_tradnl" sz="1800" dirty="0" smtClean="0">
                <a:solidFill>
                  <a:schemeClr val="tx1"/>
                </a:solidFill>
              </a:rPr>
              <a:t> and </a:t>
            </a:r>
            <a:r>
              <a:rPr lang="es-ES_tradnl" sz="1800" dirty="0" err="1" smtClean="0">
                <a:solidFill>
                  <a:schemeClr val="tx1"/>
                </a:solidFill>
              </a:rPr>
              <a:t>buildings</a:t>
            </a:r>
            <a:r>
              <a:rPr lang="es-ES_tradnl" sz="1800" dirty="0" smtClean="0">
                <a:solidFill>
                  <a:schemeClr val="tx1"/>
                </a:solidFill>
              </a:rPr>
              <a:t>. ETSI STF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3415124" y="1198493"/>
            <a:ext cx="540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err="1">
                <a:solidFill>
                  <a:schemeClr val="tx1"/>
                </a:solidFill>
              </a:rPr>
              <a:t>Ontology-based</a:t>
            </a:r>
            <a:r>
              <a:rPr lang="es-ES_tradnl" sz="1800" dirty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access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>
                <a:solidFill>
                  <a:schemeClr val="tx1"/>
                </a:solidFill>
              </a:rPr>
              <a:t>to </a:t>
            </a:r>
            <a:r>
              <a:rPr lang="es-ES_tradnl" sz="1800" dirty="0" err="1" smtClean="0">
                <a:solidFill>
                  <a:schemeClr val="tx1"/>
                </a:solidFill>
              </a:rPr>
              <a:t>streaming</a:t>
            </a:r>
            <a:r>
              <a:rPr lang="es-ES_tradnl" sz="1800" dirty="0" smtClean="0">
                <a:solidFill>
                  <a:schemeClr val="tx1"/>
                </a:solidFill>
              </a:rPr>
              <a:t> data </a:t>
            </a:r>
            <a:r>
              <a:rPr lang="es-ES_tradnl" sz="1800" dirty="0" err="1" smtClean="0">
                <a:solidFill>
                  <a:schemeClr val="tx1"/>
                </a:solidFill>
              </a:rPr>
              <a:t>sources</a:t>
            </a:r>
            <a:endParaRPr lang="es-ES_tradnl" sz="1800" dirty="0" smtClean="0">
              <a:solidFill>
                <a:schemeClr val="tx1"/>
              </a:solidFill>
            </a:endParaRPr>
          </a:p>
          <a:p>
            <a:r>
              <a:rPr lang="es-ES_tradnl" sz="1800" dirty="0" smtClean="0">
                <a:solidFill>
                  <a:schemeClr val="tx1"/>
                </a:solidFill>
              </a:rPr>
              <a:t>Sensor </a:t>
            </a:r>
            <a:r>
              <a:rPr lang="es-ES_tradnl" sz="1800" dirty="0" err="1" smtClean="0">
                <a:solidFill>
                  <a:schemeClr val="tx1"/>
                </a:solidFill>
              </a:rPr>
              <a:t>networks</a:t>
            </a:r>
            <a:r>
              <a:rPr lang="es-ES_tradnl" sz="1800" dirty="0" smtClean="0">
                <a:solidFill>
                  <a:schemeClr val="tx1"/>
                </a:solidFill>
              </a:rPr>
              <a:t> and sensor data </a:t>
            </a:r>
            <a:r>
              <a:rPr lang="es-ES_tradnl" sz="1800" dirty="0" err="1" smtClean="0">
                <a:solidFill>
                  <a:schemeClr val="tx1"/>
                </a:solidFill>
              </a:rPr>
              <a:t>representation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3415124" y="4879122"/>
            <a:ext cx="540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</a:rPr>
              <a:t>IoT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infrastructure</a:t>
            </a:r>
            <a:r>
              <a:rPr lang="es-ES_tradnl" sz="1800" dirty="0" smtClean="0">
                <a:solidFill>
                  <a:schemeClr val="tx1"/>
                </a:solidFill>
              </a:rPr>
              <a:t> and </a:t>
            </a:r>
            <a:r>
              <a:rPr lang="es-ES_tradnl" sz="1800" dirty="0" err="1" smtClean="0">
                <a:solidFill>
                  <a:schemeClr val="tx1"/>
                </a:solidFill>
              </a:rPr>
              <a:t>IoT</a:t>
            </a:r>
            <a:r>
              <a:rPr lang="es-ES_tradnl" sz="1800" dirty="0" smtClean="0">
                <a:solidFill>
                  <a:schemeClr val="tx1"/>
                </a:solidFill>
              </a:rPr>
              <a:t> data </a:t>
            </a:r>
            <a:r>
              <a:rPr lang="es-ES_tradnl" sz="1800" dirty="0" err="1" smtClean="0">
                <a:solidFill>
                  <a:schemeClr val="tx1"/>
                </a:solidFill>
              </a:rPr>
              <a:t>representation</a:t>
            </a:r>
            <a:endParaRPr lang="es-ES_tradnl" sz="1800" dirty="0" smtClean="0">
              <a:solidFill>
                <a:schemeClr val="tx1"/>
              </a:solidFill>
            </a:endParaRPr>
          </a:p>
          <a:p>
            <a:r>
              <a:rPr lang="es-ES_tradnl" sz="1800" dirty="0" err="1" smtClean="0">
                <a:solidFill>
                  <a:schemeClr val="tx1"/>
                </a:solidFill>
              </a:rPr>
              <a:t>APIs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for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IoT</a:t>
            </a:r>
            <a:r>
              <a:rPr lang="es-ES_tradnl" sz="1800" dirty="0" smtClean="0">
                <a:solidFill>
                  <a:schemeClr val="tx1"/>
                </a:solidFill>
              </a:rPr>
              <a:t> data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3415124" y="2954286"/>
            <a:ext cx="540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err="1">
                <a:solidFill>
                  <a:schemeClr val="tx1"/>
                </a:solidFill>
              </a:rPr>
              <a:t>Ontology-based</a:t>
            </a:r>
            <a:r>
              <a:rPr lang="es-ES_tradnl" sz="1800" dirty="0">
                <a:solidFill>
                  <a:schemeClr val="tx1"/>
                </a:solidFill>
              </a:rPr>
              <a:t> </a:t>
            </a:r>
            <a:r>
              <a:rPr lang="es-ES_tradnl" sz="1800" dirty="0" err="1">
                <a:solidFill>
                  <a:schemeClr val="tx1"/>
                </a:solidFill>
              </a:rPr>
              <a:t>access</a:t>
            </a:r>
            <a:r>
              <a:rPr lang="es-ES_tradnl" sz="1800" dirty="0">
                <a:solidFill>
                  <a:schemeClr val="tx1"/>
                </a:solidFill>
              </a:rPr>
              <a:t> to </a:t>
            </a:r>
            <a:r>
              <a:rPr lang="es-ES_tradnl" sz="1800" dirty="0" err="1">
                <a:solidFill>
                  <a:schemeClr val="tx1"/>
                </a:solidFill>
              </a:rPr>
              <a:t>streaming</a:t>
            </a:r>
            <a:r>
              <a:rPr lang="es-ES_tradnl" sz="1800" dirty="0">
                <a:solidFill>
                  <a:schemeClr val="tx1"/>
                </a:solidFill>
              </a:rPr>
              <a:t> data </a:t>
            </a:r>
            <a:r>
              <a:rPr lang="es-ES_tradnl" sz="1800" dirty="0" err="1">
                <a:solidFill>
                  <a:schemeClr val="tx1"/>
                </a:solidFill>
              </a:rPr>
              <a:t>sources</a:t>
            </a:r>
            <a:endParaRPr lang="es-ES_tradnl" sz="1800" dirty="0">
              <a:solidFill>
                <a:schemeClr val="tx1"/>
              </a:solidFill>
            </a:endParaRPr>
          </a:p>
          <a:p>
            <a:r>
              <a:rPr lang="es-ES_tradnl" sz="1800" dirty="0" smtClean="0">
                <a:solidFill>
                  <a:schemeClr val="tx1"/>
                </a:solidFill>
              </a:rPr>
              <a:t>SPARQL-</a:t>
            </a:r>
            <a:r>
              <a:rPr lang="es-ES_tradnl" sz="1800" dirty="0" err="1" smtClean="0">
                <a:solidFill>
                  <a:schemeClr val="tx1"/>
                </a:solidFill>
              </a:rPr>
              <a:t>based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access</a:t>
            </a:r>
            <a:r>
              <a:rPr lang="es-ES_tradnl" sz="1800" dirty="0" smtClean="0">
                <a:solidFill>
                  <a:schemeClr val="tx1"/>
                </a:solidFill>
              </a:rPr>
              <a:t> to </a:t>
            </a:r>
            <a:r>
              <a:rPr lang="es-ES_tradnl" sz="1800" dirty="0" err="1" smtClean="0">
                <a:solidFill>
                  <a:schemeClr val="tx1"/>
                </a:solidFill>
              </a:rPr>
              <a:t>streaming</a:t>
            </a:r>
            <a:r>
              <a:rPr lang="es-ES_tradnl" sz="1800" dirty="0" smtClean="0">
                <a:solidFill>
                  <a:schemeClr val="tx1"/>
                </a:solidFill>
              </a:rPr>
              <a:t> data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2987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echa izquierda-derecha-arriba 22"/>
          <p:cNvSpPr/>
          <p:nvPr/>
        </p:nvSpPr>
        <p:spPr bwMode="auto">
          <a:xfrm>
            <a:off x="3851920" y="2237673"/>
            <a:ext cx="1440160" cy="2016224"/>
          </a:xfrm>
          <a:prstGeom prst="leftRight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Semantic</a:t>
            </a:r>
            <a:r>
              <a:rPr lang="es-ES_tradnl" dirty="0" smtClean="0"/>
              <a:t> </a:t>
            </a:r>
            <a:r>
              <a:rPr lang="es-ES_tradnl" dirty="0" err="1" smtClean="0"/>
              <a:t>interoperability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IoT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0" y="908720"/>
            <a:ext cx="9144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IoT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value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creation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requires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collaboration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</a:t>
            </a:r>
          </a:p>
          <a:p>
            <a:pPr algn="ctr"/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between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networks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of </a:t>
            </a:r>
            <a:r>
              <a:rPr lang="es-ES" sz="2400" b="1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cross-domain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devices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and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services</a:t>
            </a:r>
            <a:endParaRPr lang="es-ES" sz="2400" dirty="0" smtClean="0">
              <a:solidFill>
                <a:schemeClr val="tx1"/>
              </a:solidFill>
              <a:latin typeface="+mn-lt"/>
              <a:ea typeface="Helvetica" charset="0"/>
              <a:cs typeface="Helvetica" charset="0"/>
            </a:endParaRPr>
          </a:p>
        </p:txBody>
      </p:sp>
      <p:pic>
        <p:nvPicPr>
          <p:cNvPr id="11" name="Picture 2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8281" y="476672"/>
            <a:ext cx="2694079" cy="1255690"/>
          </a:xfrm>
          <a:prstGeom prst="rect">
            <a:avLst/>
          </a:prstGeom>
        </p:spPr>
      </p:pic>
      <p:pic>
        <p:nvPicPr>
          <p:cNvPr id="12" name="Picture 21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3869544">
            <a:off x="5382760" y="1304283"/>
            <a:ext cx="368778" cy="806859"/>
          </a:xfrm>
          <a:prstGeom prst="rect">
            <a:avLst/>
          </a:prstGeom>
        </p:spPr>
      </p:pic>
      <p:sp>
        <p:nvSpPr>
          <p:cNvPr id="14" name="Rectángulo redondeado 13"/>
          <p:cNvSpPr/>
          <p:nvPr/>
        </p:nvSpPr>
        <p:spPr bwMode="auto">
          <a:xfrm>
            <a:off x="1475656" y="2463279"/>
            <a:ext cx="6264696" cy="461665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dondear rectángulo de esquina del mismo lado 14"/>
          <p:cNvSpPr/>
          <p:nvPr/>
        </p:nvSpPr>
        <p:spPr bwMode="auto">
          <a:xfrm>
            <a:off x="1138904" y="3501008"/>
            <a:ext cx="2664296" cy="2952328"/>
          </a:xfrm>
          <a:prstGeom prst="round2SameRect">
            <a:avLst>
              <a:gd name="adj1" fmla="val 7784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</a:t>
            </a:r>
          </a:p>
        </p:txBody>
      </p:sp>
      <p:sp>
        <p:nvSpPr>
          <p:cNvPr id="16" name="Redondear rectángulo de esquina del mismo lado 15"/>
          <p:cNvSpPr/>
          <p:nvPr/>
        </p:nvSpPr>
        <p:spPr bwMode="auto">
          <a:xfrm>
            <a:off x="1248619" y="3933056"/>
            <a:ext cx="2448272" cy="432048"/>
          </a:xfrm>
          <a:prstGeom prst="round2SameRect">
            <a:avLst>
              <a:gd name="adj1" fmla="val 25239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Content</a:t>
            </a:r>
          </a:p>
        </p:txBody>
      </p:sp>
      <p:sp>
        <p:nvSpPr>
          <p:cNvPr id="17" name="Redondear rectángulo de esquina del mismo lado 16"/>
          <p:cNvSpPr/>
          <p:nvPr/>
        </p:nvSpPr>
        <p:spPr bwMode="auto">
          <a:xfrm>
            <a:off x="1245299" y="4501216"/>
            <a:ext cx="2448272" cy="1880112"/>
          </a:xfrm>
          <a:prstGeom prst="round2SameRect">
            <a:avLst>
              <a:gd name="adj1" fmla="val 7407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Context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dondear rectángulo de esquina del mismo lado 17"/>
          <p:cNvSpPr/>
          <p:nvPr/>
        </p:nvSpPr>
        <p:spPr bwMode="auto">
          <a:xfrm>
            <a:off x="1378536" y="4947821"/>
            <a:ext cx="2181798" cy="612000"/>
          </a:xfrm>
          <a:prstGeom prst="round2SameRect">
            <a:avLst>
              <a:gd name="adj1" fmla="val 25239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Physical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600" dirty="0" smtClean="0">
                <a:solidFill>
                  <a:schemeClr val="tx1"/>
                </a:solidFill>
                <a:latin typeface="Arial" pitchFamily="34" charset="0"/>
              </a:rPr>
              <a:t>   time, </a:t>
            </a:r>
            <a:r>
              <a:rPr lang="es-ES_tradnl" sz="1600" dirty="0" err="1" smtClean="0">
                <a:solidFill>
                  <a:schemeClr val="tx1"/>
                </a:solidFill>
                <a:latin typeface="Arial" pitchFamily="34" charset="0"/>
              </a:rPr>
              <a:t>location</a:t>
            </a:r>
            <a:r>
              <a:rPr lang="es-ES_tradnl" sz="1600" dirty="0" smtClean="0">
                <a:solidFill>
                  <a:schemeClr val="tx1"/>
                </a:solidFill>
                <a:latin typeface="Arial" pitchFamily="34" charset="0"/>
              </a:rPr>
              <a:t>, etc.</a:t>
            </a:r>
            <a:endParaRPr kumimoji="0" lang="es-ES_trad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dondear rectángulo de esquina del mismo lado 18"/>
          <p:cNvSpPr/>
          <p:nvPr/>
        </p:nvSpPr>
        <p:spPr bwMode="auto">
          <a:xfrm>
            <a:off x="1376789" y="5625312"/>
            <a:ext cx="2181798" cy="612000"/>
          </a:xfrm>
          <a:prstGeom prst="round2SameRect">
            <a:avLst>
              <a:gd name="adj1" fmla="val 25239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Application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600" dirty="0" smtClean="0">
                <a:solidFill>
                  <a:schemeClr val="tx1"/>
                </a:solidFill>
                <a:latin typeface="Arial" pitchFamily="34" charset="0"/>
              </a:rPr>
              <a:t>   </a:t>
            </a:r>
            <a:r>
              <a:rPr lang="es-ES_tradnl" sz="1600" dirty="0" err="1" smtClean="0">
                <a:solidFill>
                  <a:schemeClr val="tx1"/>
                </a:solidFill>
                <a:latin typeface="Arial" pitchFamily="34" charset="0"/>
              </a:rPr>
              <a:t>tasks</a:t>
            </a:r>
            <a:r>
              <a:rPr lang="es-ES_tradnl" sz="1600" dirty="0" smtClean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s-ES_tradnl" sz="1600" dirty="0" err="1" smtClean="0">
                <a:solidFill>
                  <a:schemeClr val="tx1"/>
                </a:solidFill>
                <a:latin typeface="Arial" pitchFamily="34" charset="0"/>
              </a:rPr>
              <a:t>goals</a:t>
            </a:r>
            <a:r>
              <a:rPr lang="es-ES_tradnl" sz="1600" dirty="0" smtClean="0">
                <a:solidFill>
                  <a:schemeClr val="tx1"/>
                </a:solidFill>
                <a:latin typeface="Arial" pitchFamily="34" charset="0"/>
              </a:rPr>
              <a:t>, etc.</a:t>
            </a:r>
            <a:endParaRPr kumimoji="0" lang="es-ES_trad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dondear rectángulo de esquina del mismo lado 19"/>
          <p:cNvSpPr/>
          <p:nvPr/>
        </p:nvSpPr>
        <p:spPr bwMode="auto">
          <a:xfrm>
            <a:off x="5366385" y="3501008"/>
            <a:ext cx="3166055" cy="1299824"/>
          </a:xfrm>
          <a:prstGeom prst="round2SameRect">
            <a:avLst>
              <a:gd name="adj1" fmla="val 19094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Ontologies</a:t>
            </a:r>
            <a:endParaRPr kumimoji="0" lang="es-ES_trad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s-ES_tradnl" sz="1800" dirty="0" smtClean="0">
                <a:solidFill>
                  <a:schemeClr val="tx1"/>
                </a:solidFill>
                <a:latin typeface="Arial" pitchFamily="34" charset="0"/>
              </a:rPr>
              <a:t>Express </a:t>
            </a:r>
            <a:r>
              <a:rPr lang="es-ES_tradnl" sz="1800" dirty="0" err="1" smtClean="0">
                <a:solidFill>
                  <a:schemeClr val="tx1"/>
                </a:solidFill>
                <a:latin typeface="Arial" pitchFamily="34" charset="0"/>
              </a:rPr>
              <a:t>shared</a:t>
            </a:r>
            <a:r>
              <a:rPr lang="es-ES_tradnl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  <a:latin typeface="Arial" pitchFamily="34" charset="0"/>
              </a:rPr>
              <a:t>meaning</a:t>
            </a:r>
            <a:endParaRPr lang="es-ES_tradnl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s-ES_tradnl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Ensure</a:t>
            </a:r>
            <a:r>
              <a:rPr kumimoji="0" lang="es-ES_tradnl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s-ES_tradnl" sz="18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consistency</a:t>
            </a:r>
            <a:endParaRPr kumimoji="0" lang="es-ES_tradnl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Explosión 2 20"/>
          <p:cNvSpPr/>
          <p:nvPr/>
        </p:nvSpPr>
        <p:spPr bwMode="auto">
          <a:xfrm>
            <a:off x="5076056" y="5085184"/>
            <a:ext cx="3744416" cy="1512168"/>
          </a:xfrm>
          <a:prstGeom prst="irregularSeal2">
            <a:avLst/>
          </a:prstGeom>
          <a:solidFill>
            <a:srgbClr val="941100"/>
          </a:solidFill>
          <a:ln>
            <a:solidFill>
              <a:srgbClr val="9411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Need</a:t>
            </a: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open </a:t>
            </a:r>
            <a:r>
              <a:rPr kumimoji="0" lang="es-ES_tradnl" sz="2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standards</a:t>
            </a: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!</a:t>
            </a:r>
          </a:p>
        </p:txBody>
      </p:sp>
      <p:sp>
        <p:nvSpPr>
          <p:cNvPr id="22" name="Redondear rectángulo de esquina del mismo lado 21"/>
          <p:cNvSpPr/>
          <p:nvPr/>
        </p:nvSpPr>
        <p:spPr bwMode="auto">
          <a:xfrm>
            <a:off x="3024976" y="2016714"/>
            <a:ext cx="3166055" cy="441919"/>
          </a:xfrm>
          <a:prstGeom prst="round2SameRect">
            <a:avLst>
              <a:gd name="adj1" fmla="val 19094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Interoperability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91680" y="252599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8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Discovery</a:t>
            </a:r>
            <a:endParaRPr lang="es-ES_tradnl" sz="600" dirty="0"/>
          </a:p>
        </p:txBody>
      </p:sp>
      <p:sp>
        <p:nvSpPr>
          <p:cNvPr id="8" name="Rectángulo 7"/>
          <p:cNvSpPr/>
          <p:nvPr/>
        </p:nvSpPr>
        <p:spPr>
          <a:xfrm>
            <a:off x="3887728" y="2525995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8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Exchange</a:t>
            </a:r>
            <a:endParaRPr lang="es-ES_tradnl" sz="600" dirty="0"/>
          </a:p>
        </p:txBody>
      </p:sp>
      <p:sp>
        <p:nvSpPr>
          <p:cNvPr id="9" name="Rectángulo 8"/>
          <p:cNvSpPr/>
          <p:nvPr/>
        </p:nvSpPr>
        <p:spPr>
          <a:xfrm>
            <a:off x="5997018" y="252599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800" dirty="0" err="1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Understanding</a:t>
            </a:r>
            <a:endParaRPr lang="es-ES_tradnl" sz="600" dirty="0"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85246-76A6-4068-AB6E-3481492D047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ángulo 92"/>
          <p:cNvSpPr/>
          <p:nvPr/>
        </p:nvSpPr>
        <p:spPr>
          <a:xfrm>
            <a:off x="1661546" y="3411800"/>
            <a:ext cx="7027027" cy="20416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rgbClr val="000000"/>
                </a:solidFill>
                <a:latin typeface="Arial"/>
                <a:cs typeface="Arial"/>
              </a:rPr>
              <a:t>SSO Pattern</a:t>
            </a:r>
            <a:endParaRPr lang="en-GB" sz="8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4035548" y="2456739"/>
            <a:ext cx="1041177" cy="6459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smtClean="0">
                <a:solidFill>
                  <a:srgbClr val="000000"/>
                </a:solidFill>
                <a:latin typeface="Arial"/>
                <a:cs typeface="Arial"/>
              </a:rPr>
              <a:t>Device</a:t>
            </a:r>
            <a:endParaRPr lang="en-GB" sz="800" i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07651" y="1142938"/>
            <a:ext cx="3463943" cy="15365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smtClean="0">
                <a:solidFill>
                  <a:srgbClr val="000000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207651" y="2763917"/>
            <a:ext cx="3452688" cy="5534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smtClean="0">
                <a:solidFill>
                  <a:srgbClr val="000000"/>
                </a:solidFill>
                <a:latin typeface="Arial"/>
                <a:cs typeface="Arial"/>
              </a:rPr>
              <a:t>PlatformSite</a:t>
            </a:r>
            <a:endParaRPr lang="en-GB" sz="800" i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847724" y="1142938"/>
            <a:ext cx="3135916" cy="99828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smtClean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endParaRPr lang="en-GB" sz="800" i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4232791" y="1673547"/>
            <a:ext cx="635900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535539" y="2723713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onPlatform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11" name="Conector curvado 10"/>
          <p:cNvCxnSpPr>
            <a:stCxn id="4" idx="0"/>
            <a:endCxn id="4" idx="1"/>
          </p:cNvCxnSpPr>
          <p:nvPr/>
        </p:nvCxnSpPr>
        <p:spPr>
          <a:xfrm rot="16200000" flipH="1" flipV="1">
            <a:off x="4323662" y="1582676"/>
            <a:ext cx="136208" cy="317950"/>
          </a:xfrm>
          <a:prstGeom prst="curvedConnector4">
            <a:avLst>
              <a:gd name="adj1" fmla="val -167832"/>
              <a:gd name="adj2" fmla="val 171898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205852" y="1230702"/>
            <a:ext cx="15232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0000"/>
                </a:solidFill>
                <a:latin typeface="Arial"/>
                <a:cs typeface="Arial"/>
              </a:rPr>
              <a:t>hasSubsystem</a:t>
            </a:r>
            <a:r>
              <a:rPr lang="en-GB" sz="900" dirty="0" smtClean="0">
                <a:solidFill>
                  <a:srgbClr val="000000"/>
                </a:solidFill>
                <a:latin typeface="Arial"/>
                <a:cs typeface="Arial"/>
              </a:rPr>
              <a:t> only, some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7466620" y="1350376"/>
            <a:ext cx="1038369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SurvivalRange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6" name="Conector curvado 15"/>
          <p:cNvCxnSpPr>
            <a:stCxn id="4" idx="3"/>
            <a:endCxn id="15" idx="1"/>
          </p:cNvCxnSpPr>
          <p:nvPr/>
        </p:nvCxnSpPr>
        <p:spPr>
          <a:xfrm flipV="1">
            <a:off x="4868691" y="1486584"/>
            <a:ext cx="2597929" cy="32317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5691643" y="1244233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hasSurvivalRange only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7412046" y="1766716"/>
            <a:ext cx="1147516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OperatingRange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9" name="Conector curvado 18"/>
          <p:cNvCxnSpPr>
            <a:stCxn id="4" idx="3"/>
            <a:endCxn id="18" idx="1"/>
          </p:cNvCxnSpPr>
          <p:nvPr/>
        </p:nvCxnSpPr>
        <p:spPr>
          <a:xfrm>
            <a:off x="4868691" y="1809755"/>
            <a:ext cx="2543355" cy="9316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5599722" y="1877108"/>
            <a:ext cx="14670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hasOperatingRange only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522786" y="1591961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hasDeployment only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283680" y="1419501"/>
            <a:ext cx="1791365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DeploymentRelatedProcess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728055" y="1831844"/>
            <a:ext cx="90261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Deployment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32" name="Conector curvado 10"/>
          <p:cNvCxnSpPr>
            <a:stCxn id="31" idx="0"/>
            <a:endCxn id="29" idx="2"/>
          </p:cNvCxnSpPr>
          <p:nvPr/>
        </p:nvCxnSpPr>
        <p:spPr>
          <a:xfrm rot="5400000" flipH="1" flipV="1">
            <a:off x="1109398" y="1761880"/>
            <a:ext cx="139928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curvado 10"/>
          <p:cNvCxnSpPr>
            <a:stCxn id="29" idx="0"/>
            <a:endCxn id="29" idx="3"/>
          </p:cNvCxnSpPr>
          <p:nvPr/>
        </p:nvCxnSpPr>
        <p:spPr>
          <a:xfrm rot="16200000" flipH="1">
            <a:off x="1559100" y="1039764"/>
            <a:ext cx="136208" cy="895682"/>
          </a:xfrm>
          <a:prstGeom prst="curvedConnector4">
            <a:avLst>
              <a:gd name="adj1" fmla="val -167832"/>
              <a:gd name="adj2" fmla="val 125522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2147728" y="1089272"/>
            <a:ext cx="16081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deploymentProcesPart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40" name="Conector curvado 39"/>
          <p:cNvCxnSpPr>
            <a:stCxn id="31" idx="3"/>
            <a:endCxn id="4" idx="1"/>
          </p:cNvCxnSpPr>
          <p:nvPr/>
        </p:nvCxnSpPr>
        <p:spPr>
          <a:xfrm flipV="1">
            <a:off x="1630668" y="1809755"/>
            <a:ext cx="2602123" cy="15829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1643659" y="1913306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deployedSyste</a:t>
            </a:r>
            <a:r>
              <a:rPr lang="en-GB" sz="90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 only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835274" y="2987630"/>
            <a:ext cx="687737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5" name="Conector curvado 44"/>
          <p:cNvCxnSpPr>
            <a:stCxn id="31" idx="2"/>
            <a:endCxn id="44" idx="0"/>
          </p:cNvCxnSpPr>
          <p:nvPr/>
        </p:nvCxnSpPr>
        <p:spPr>
          <a:xfrm rot="5400000">
            <a:off x="737568" y="2545835"/>
            <a:ext cx="883371" cy="2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1130527" y="2154836"/>
            <a:ext cx="1492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deployedOnPlatform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50" name="Conector curvado 49"/>
          <p:cNvCxnSpPr>
            <a:stCxn id="44" idx="3"/>
            <a:endCxn id="4" idx="1"/>
          </p:cNvCxnSpPr>
          <p:nvPr/>
        </p:nvCxnSpPr>
        <p:spPr>
          <a:xfrm flipV="1">
            <a:off x="1523011" y="1809755"/>
            <a:ext cx="2709780" cy="131408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1627921" y="3051767"/>
            <a:ext cx="12618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attachedSystem only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4251262" y="2645626"/>
            <a:ext cx="598958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Device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Conector curvado 10"/>
          <p:cNvCxnSpPr>
            <a:stCxn id="61" idx="0"/>
            <a:endCxn id="4" idx="2"/>
          </p:cNvCxnSpPr>
          <p:nvPr/>
        </p:nvCxnSpPr>
        <p:spPr>
          <a:xfrm rot="5400000" flipH="1" flipV="1">
            <a:off x="4200909" y="2295794"/>
            <a:ext cx="699664" cy="158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5025478" y="3551926"/>
            <a:ext cx="61385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4020642" y="4090531"/>
            <a:ext cx="1060198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SensingDevice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0" name="Conector curvado 10"/>
          <p:cNvCxnSpPr>
            <a:stCxn id="69" idx="0"/>
            <a:endCxn id="61" idx="2"/>
          </p:cNvCxnSpPr>
          <p:nvPr/>
        </p:nvCxnSpPr>
        <p:spPr>
          <a:xfrm rot="5400000" flipH="1" flipV="1">
            <a:off x="3964496" y="3504286"/>
            <a:ext cx="1172490" cy="158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curvado 10"/>
          <p:cNvCxnSpPr>
            <a:stCxn id="69" idx="0"/>
            <a:endCxn id="68" idx="2"/>
          </p:cNvCxnSpPr>
          <p:nvPr/>
        </p:nvCxnSpPr>
        <p:spPr>
          <a:xfrm rot="5400000" flipH="1" flipV="1">
            <a:off x="4808477" y="3566605"/>
            <a:ext cx="266190" cy="78166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redondeado 76"/>
          <p:cNvSpPr/>
          <p:nvPr/>
        </p:nvSpPr>
        <p:spPr>
          <a:xfrm>
            <a:off x="7929686" y="3638549"/>
            <a:ext cx="673168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Sensing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8" name="Conector curvado 77"/>
          <p:cNvCxnSpPr>
            <a:stCxn id="68" idx="3"/>
            <a:endCxn id="77" idx="1"/>
          </p:cNvCxnSpPr>
          <p:nvPr/>
        </p:nvCxnSpPr>
        <p:spPr>
          <a:xfrm>
            <a:off x="5639330" y="3688134"/>
            <a:ext cx="2290356" cy="8662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5729632" y="3464826"/>
            <a:ext cx="10890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implements some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83" name="Conector curvado 82"/>
          <p:cNvCxnSpPr>
            <a:stCxn id="68" idx="3"/>
            <a:endCxn id="188" idx="1"/>
          </p:cNvCxnSpPr>
          <p:nvPr/>
        </p:nvCxnSpPr>
        <p:spPr>
          <a:xfrm>
            <a:off x="5639330" y="3688134"/>
            <a:ext cx="1443473" cy="86437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6348700" y="4091325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observes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86" name="Conector curvado 85"/>
          <p:cNvCxnSpPr>
            <a:stCxn id="68" idx="2"/>
            <a:endCxn id="326" idx="0"/>
          </p:cNvCxnSpPr>
          <p:nvPr/>
        </p:nvCxnSpPr>
        <p:spPr>
          <a:xfrm rot="5400000">
            <a:off x="3514592" y="4023329"/>
            <a:ext cx="2016800" cy="1618825"/>
          </a:xfrm>
          <a:prstGeom prst="curvedConnector3">
            <a:avLst>
              <a:gd name="adj1" fmla="val 59314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1941962" y="5624408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hasMeasurementCapability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95" name="Conector curvado 10"/>
          <p:cNvCxnSpPr>
            <a:stCxn id="77" idx="0"/>
            <a:endCxn id="115" idx="2"/>
          </p:cNvCxnSpPr>
          <p:nvPr/>
        </p:nvCxnSpPr>
        <p:spPr>
          <a:xfrm rot="5400000" flipH="1" flipV="1">
            <a:off x="7928490" y="3296533"/>
            <a:ext cx="679797" cy="423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1132935" y="2445331"/>
            <a:ext cx="1439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inDeployment only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639204" y="4253077"/>
            <a:ext cx="702566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0000"/>
                </a:solidFill>
                <a:latin typeface="Arial"/>
                <a:cs typeface="Arial"/>
              </a:rPr>
              <a:t>Stimulus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0" name="Conector curvado 59"/>
          <p:cNvCxnSpPr>
            <a:stCxn id="68" idx="1"/>
            <a:endCxn id="59" idx="0"/>
          </p:cNvCxnSpPr>
          <p:nvPr/>
        </p:nvCxnSpPr>
        <p:spPr>
          <a:xfrm rot="10800000" flipV="1">
            <a:off x="2990488" y="3688133"/>
            <a:ext cx="2034991" cy="564943"/>
          </a:xfrm>
          <a:prstGeom prst="curvedConnector2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3061575" y="3989379"/>
            <a:ext cx="8130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detects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73" name="Conector curvado 72"/>
          <p:cNvCxnSpPr>
            <a:stCxn id="59" idx="3"/>
            <a:endCxn id="188" idx="1"/>
          </p:cNvCxnSpPr>
          <p:nvPr/>
        </p:nvCxnSpPr>
        <p:spPr>
          <a:xfrm>
            <a:off x="3341770" y="4389285"/>
            <a:ext cx="3741033" cy="16322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3388152" y="4356409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isProxyFor only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83680" y="4253077"/>
            <a:ext cx="121766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ObservationValue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1713977" y="3818116"/>
            <a:ext cx="998706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SensorOutput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89" name="Conector curvado 88"/>
          <p:cNvCxnSpPr>
            <a:stCxn id="88" idx="1"/>
            <a:endCxn id="81" idx="0"/>
          </p:cNvCxnSpPr>
          <p:nvPr/>
        </p:nvCxnSpPr>
        <p:spPr>
          <a:xfrm rot="10800000" flipV="1">
            <a:off x="892513" y="3954323"/>
            <a:ext cx="821465" cy="298753"/>
          </a:xfrm>
          <a:prstGeom prst="curvedConnector2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529671" y="3780477"/>
            <a:ext cx="97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hasValue some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92" name="Conector curvado 91"/>
          <p:cNvCxnSpPr>
            <a:stCxn id="88" idx="0"/>
            <a:endCxn id="68" idx="1"/>
          </p:cNvCxnSpPr>
          <p:nvPr/>
        </p:nvCxnSpPr>
        <p:spPr>
          <a:xfrm rot="5400000" flipH="1" flipV="1">
            <a:off x="3554413" y="2347051"/>
            <a:ext cx="129982" cy="2812148"/>
          </a:xfrm>
          <a:prstGeom prst="curvedConnector2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2766423" y="3501180"/>
            <a:ext cx="12110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isProducedBy some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114" name="Rectángulo 113"/>
          <p:cNvSpPr/>
          <p:nvPr/>
        </p:nvSpPr>
        <p:spPr>
          <a:xfrm>
            <a:off x="6109770" y="2223929"/>
            <a:ext cx="2578804" cy="11015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smtClean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endParaRPr lang="en-GB" sz="800" i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5" name="Rectángulo redondeado 114"/>
          <p:cNvSpPr/>
          <p:nvPr/>
        </p:nvSpPr>
        <p:spPr>
          <a:xfrm>
            <a:off x="7934020" y="2686337"/>
            <a:ext cx="67297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8" name="Conector curvado 117"/>
          <p:cNvCxnSpPr>
            <a:stCxn id="115" idx="1"/>
            <a:endCxn id="123" idx="3"/>
          </p:cNvCxnSpPr>
          <p:nvPr/>
        </p:nvCxnSpPr>
        <p:spPr>
          <a:xfrm rot="10800000">
            <a:off x="6805306" y="2633755"/>
            <a:ext cx="1128715" cy="1887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6849478" y="2417906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hasInput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120" name="Conector curvado 119"/>
          <p:cNvCxnSpPr>
            <a:stCxn id="115" idx="1"/>
            <a:endCxn id="125" idx="3"/>
          </p:cNvCxnSpPr>
          <p:nvPr/>
        </p:nvCxnSpPr>
        <p:spPr>
          <a:xfrm rot="10800000" flipV="1">
            <a:off x="6850432" y="2822544"/>
            <a:ext cx="1083589" cy="25667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6848027" y="3043444"/>
            <a:ext cx="1298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hasOutput only, some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6312695" y="2497546"/>
            <a:ext cx="492610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6258758" y="2943012"/>
            <a:ext cx="59167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Output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480085" y="5105956"/>
            <a:ext cx="901505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3"/>
            <a:endCxn id="68" idx="2"/>
          </p:cNvCxnSpPr>
          <p:nvPr/>
        </p:nvCxnSpPr>
        <p:spPr>
          <a:xfrm flipV="1">
            <a:off x="3381590" y="3824341"/>
            <a:ext cx="1950814" cy="1417823"/>
          </a:xfrm>
          <a:prstGeom prst="curvedConnector2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3168088" y="4917110"/>
            <a:ext cx="10438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observedBy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>
            <a:off x="3381590" y="5242164"/>
            <a:ext cx="3441239" cy="2416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4501701" y="5204844"/>
            <a:ext cx="13003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featureOfInterest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186" name="Conector curvado 185"/>
          <p:cNvCxnSpPr>
            <a:stCxn id="178" idx="0"/>
            <a:endCxn id="88" idx="2"/>
          </p:cNvCxnSpPr>
          <p:nvPr/>
        </p:nvCxnSpPr>
        <p:spPr>
          <a:xfrm rot="16200000" flipV="1">
            <a:off x="2064372" y="4239490"/>
            <a:ext cx="1015425" cy="71750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/>
          <p:cNvSpPr/>
          <p:nvPr/>
        </p:nvSpPr>
        <p:spPr>
          <a:xfrm>
            <a:off x="1625945" y="4818486"/>
            <a:ext cx="13644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observationResult only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188" name="Rectángulo redondeado 187"/>
          <p:cNvSpPr/>
          <p:nvPr/>
        </p:nvSpPr>
        <p:spPr>
          <a:xfrm>
            <a:off x="7082803" y="4416301"/>
            <a:ext cx="69797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Property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89" name="Conector curvado 188"/>
          <p:cNvCxnSpPr>
            <a:stCxn id="178" idx="3"/>
            <a:endCxn id="188" idx="1"/>
          </p:cNvCxnSpPr>
          <p:nvPr/>
        </p:nvCxnSpPr>
        <p:spPr>
          <a:xfrm flipV="1">
            <a:off x="3381590" y="4552509"/>
            <a:ext cx="3701213" cy="689655"/>
          </a:xfrm>
          <a:prstGeom prst="curvedConnector3">
            <a:avLst>
              <a:gd name="adj1" fmla="val 46375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5031224" y="4756734"/>
            <a:ext cx="13516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observedProperty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191" name="Conector curvado 190"/>
          <p:cNvCxnSpPr>
            <a:stCxn id="201" idx="0"/>
            <a:endCxn id="188" idx="2"/>
          </p:cNvCxnSpPr>
          <p:nvPr/>
        </p:nvCxnSpPr>
        <p:spPr>
          <a:xfrm rot="16200000" flipV="1">
            <a:off x="7211842" y="4908664"/>
            <a:ext cx="441402" cy="150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7374466" y="4883894"/>
            <a:ext cx="1388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hasProperty only, some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193" name="Rectángulo 192"/>
          <p:cNvSpPr/>
          <p:nvPr/>
        </p:nvSpPr>
        <p:spPr>
          <a:xfrm>
            <a:off x="7393595" y="4642870"/>
            <a:ext cx="11403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isPropertyOf some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196" name="Conector curvado 195"/>
          <p:cNvCxnSpPr>
            <a:stCxn id="178" idx="3"/>
            <a:endCxn id="77" idx="1"/>
          </p:cNvCxnSpPr>
          <p:nvPr/>
        </p:nvCxnSpPr>
        <p:spPr>
          <a:xfrm flipV="1">
            <a:off x="3381590" y="3774757"/>
            <a:ext cx="4548096" cy="1467407"/>
          </a:xfrm>
          <a:prstGeom prst="curvedConnector3">
            <a:avLst>
              <a:gd name="adj1" fmla="val 4174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6530745" y="3820775"/>
            <a:ext cx="1492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sensingMethodUsed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199" name="Conector curvado 198"/>
          <p:cNvCxnSpPr>
            <a:stCxn id="178" idx="0"/>
            <a:endCxn id="59" idx="2"/>
          </p:cNvCxnSpPr>
          <p:nvPr/>
        </p:nvCxnSpPr>
        <p:spPr>
          <a:xfrm rot="5400000" flipH="1" flipV="1">
            <a:off x="2670430" y="4785900"/>
            <a:ext cx="580464" cy="596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2915538" y="4688515"/>
            <a:ext cx="12175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includesEvent some</a:t>
            </a:r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822829" y="5130118"/>
            <a:ext cx="122093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8" name="Rectángulo 267"/>
          <p:cNvSpPr/>
          <p:nvPr/>
        </p:nvSpPr>
        <p:spPr>
          <a:xfrm>
            <a:off x="5430235" y="5542874"/>
            <a:ext cx="2753886" cy="629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smtClean="0">
                <a:solidFill>
                  <a:srgbClr val="000000"/>
                </a:solidFill>
                <a:latin typeface="Arial"/>
                <a:cs typeface="Arial"/>
              </a:rPr>
              <a:t>ConstraintBlock</a:t>
            </a:r>
            <a:endParaRPr lang="en-GB" sz="800" i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8" name="Rectángulo redondeado 277"/>
          <p:cNvSpPr/>
          <p:nvPr/>
        </p:nvSpPr>
        <p:spPr>
          <a:xfrm>
            <a:off x="6341532" y="5841141"/>
            <a:ext cx="74757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Condition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79" name="Conector curvado 278"/>
          <p:cNvCxnSpPr>
            <a:stCxn id="326" idx="3"/>
            <a:endCxn id="278" idx="1"/>
          </p:cNvCxnSpPr>
          <p:nvPr/>
        </p:nvCxnSpPr>
        <p:spPr>
          <a:xfrm>
            <a:off x="4486893" y="5977349"/>
            <a:ext cx="1854639" cy="158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5393081" y="5742351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inCondition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281" name="Conector curvado 10"/>
          <p:cNvCxnSpPr>
            <a:stCxn id="278" idx="0"/>
            <a:endCxn id="188" idx="2"/>
          </p:cNvCxnSpPr>
          <p:nvPr/>
        </p:nvCxnSpPr>
        <p:spPr>
          <a:xfrm rot="5400000" flipH="1" flipV="1">
            <a:off x="6497342" y="4906693"/>
            <a:ext cx="1152425" cy="716472"/>
          </a:xfrm>
          <a:prstGeom prst="bentConnector3">
            <a:avLst>
              <a:gd name="adj1" fmla="val 88806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ángulo 324"/>
          <p:cNvSpPr/>
          <p:nvPr/>
        </p:nvSpPr>
        <p:spPr>
          <a:xfrm>
            <a:off x="1643833" y="5542873"/>
            <a:ext cx="3688572" cy="6293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smtClean="0">
                <a:solidFill>
                  <a:srgbClr val="000000"/>
                </a:solidFill>
                <a:latin typeface="Arial"/>
                <a:cs typeface="Arial"/>
              </a:rPr>
              <a:t>MeasuringCapability</a:t>
            </a:r>
            <a:endParaRPr lang="en-GB" sz="800" i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6" name="Rectángulo redondeado 325"/>
          <p:cNvSpPr/>
          <p:nvPr/>
        </p:nvSpPr>
        <p:spPr>
          <a:xfrm>
            <a:off x="2940264" y="5841141"/>
            <a:ext cx="1546629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MeasurementCapability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0" name="Rectángulo 329"/>
          <p:cNvSpPr/>
          <p:nvPr/>
        </p:nvSpPr>
        <p:spPr>
          <a:xfrm>
            <a:off x="4423071" y="5641257"/>
            <a:ext cx="10054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forProperty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335" name="Conector curvado 334"/>
          <p:cNvCxnSpPr>
            <a:stCxn id="326" idx="3"/>
            <a:endCxn id="188" idx="1"/>
          </p:cNvCxnSpPr>
          <p:nvPr/>
        </p:nvCxnSpPr>
        <p:spPr>
          <a:xfrm flipV="1">
            <a:off x="4486893" y="4552509"/>
            <a:ext cx="2595910" cy="1424840"/>
          </a:xfrm>
          <a:prstGeom prst="curvedConnector3">
            <a:avLst>
              <a:gd name="adj1" fmla="val 64126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7091146" y="1151134"/>
            <a:ext cx="1597427" cy="9900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err="1" smtClean="0">
                <a:solidFill>
                  <a:srgbClr val="000000"/>
                </a:solidFill>
                <a:latin typeface="Arial"/>
                <a:cs typeface="Arial"/>
              </a:rPr>
              <a:t>OperatingRestriction</a:t>
            </a:r>
            <a:endParaRPr lang="en-GB" sz="8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7165895" y="5742351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latin typeface="Arial"/>
                <a:cs typeface="Arial"/>
              </a:rPr>
              <a:t>inCondition only</a:t>
            </a:r>
            <a:endParaRPr lang="en-GB" sz="900">
              <a:solidFill>
                <a:srgbClr val="000000"/>
              </a:solidFill>
            </a:endParaRPr>
          </a:p>
        </p:txBody>
      </p:sp>
      <p:cxnSp>
        <p:nvCxnSpPr>
          <p:cNvPr id="143" name="Conector angular 142"/>
          <p:cNvCxnSpPr>
            <a:stCxn id="15" idx="3"/>
            <a:endCxn id="278" idx="3"/>
          </p:cNvCxnSpPr>
          <p:nvPr/>
        </p:nvCxnSpPr>
        <p:spPr>
          <a:xfrm flipH="1">
            <a:off x="7089104" y="1486584"/>
            <a:ext cx="1415885" cy="4490765"/>
          </a:xfrm>
          <a:prstGeom prst="bentConnector3">
            <a:avLst>
              <a:gd name="adj1" fmla="val -16145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8" idx="3"/>
            <a:endCxn id="278" idx="3"/>
          </p:cNvCxnSpPr>
          <p:nvPr/>
        </p:nvCxnSpPr>
        <p:spPr>
          <a:xfrm flipH="1">
            <a:off x="7089104" y="1902924"/>
            <a:ext cx="1470458" cy="4074425"/>
          </a:xfrm>
          <a:prstGeom prst="bentConnector3">
            <a:avLst>
              <a:gd name="adj1" fmla="val -15546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207650" y="3406306"/>
            <a:ext cx="1386913" cy="12198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smtClean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endParaRPr lang="en-GB" sz="800" i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the W3C Semantic Sensor Network ontology</a:t>
            </a:r>
            <a:endParaRPr lang="en-GB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85246-76A6-4068-AB6E-3481492D0475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3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ángulo redondeado 67"/>
          <p:cNvSpPr/>
          <p:nvPr/>
        </p:nvSpPr>
        <p:spPr>
          <a:xfrm>
            <a:off x="2630625" y="1844824"/>
            <a:ext cx="613852" cy="2736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0000"/>
                </a:solidFill>
                <a:latin typeface="Arial"/>
                <a:cs typeface="Arial"/>
              </a:rPr>
              <a:t>Sensor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83" name="Conector curvado 82"/>
          <p:cNvCxnSpPr>
            <a:stCxn id="41" idx="3"/>
            <a:endCxn id="45" idx="1"/>
          </p:cNvCxnSpPr>
          <p:nvPr/>
        </p:nvCxnSpPr>
        <p:spPr>
          <a:xfrm>
            <a:off x="3350944" y="2629104"/>
            <a:ext cx="692820" cy="4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3363762" y="2348880"/>
            <a:ext cx="652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smtClean="0">
                <a:solidFill>
                  <a:srgbClr val="000000"/>
                </a:solidFill>
                <a:latin typeface="Arial"/>
                <a:cs typeface="Arial"/>
              </a:rPr>
              <a:t>observes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1440343" y="2780928"/>
            <a:ext cx="15953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0000"/>
                </a:solidFill>
                <a:latin typeface="Arial"/>
                <a:cs typeface="Arial"/>
              </a:rPr>
              <a:t>hasMeasurementCapability</a:t>
            </a:r>
            <a:endParaRPr lang="en-GB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5253518" y="3660641"/>
            <a:ext cx="121766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ObservationValue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8" name="Rectángulo redondeado 187"/>
          <p:cNvSpPr/>
          <p:nvPr/>
        </p:nvSpPr>
        <p:spPr>
          <a:xfrm>
            <a:off x="4232767" y="1844824"/>
            <a:ext cx="697974" cy="2736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000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6" name="Rectángulo redondeado 325"/>
          <p:cNvSpPr/>
          <p:nvPr/>
        </p:nvSpPr>
        <p:spPr>
          <a:xfrm>
            <a:off x="480911" y="3068960"/>
            <a:ext cx="1546629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0000"/>
                </a:solidFill>
                <a:latin typeface="Arial"/>
                <a:cs typeface="Arial"/>
              </a:rPr>
              <a:t>MeasurementCapability</a:t>
            </a:r>
            <a:endParaRPr lang="en-GB" sz="1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0" name="Rectángulo 329"/>
          <p:cNvSpPr/>
          <p:nvPr/>
        </p:nvSpPr>
        <p:spPr>
          <a:xfrm>
            <a:off x="3755732" y="2996952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0000"/>
                </a:solidFill>
                <a:latin typeface="Arial"/>
                <a:cs typeface="Arial"/>
              </a:rPr>
              <a:t>forProperty</a:t>
            </a:r>
            <a:endParaRPr lang="en-GB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Sensor capabilities example</a:t>
            </a:r>
            <a:endParaRPr lang="en-GB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470372" y="4005064"/>
            <a:ext cx="1468309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  <a:latin typeface="Arial"/>
                <a:cs typeface="Arial"/>
              </a:rPr>
              <a:t>MeasurementProperty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04" name="Conector curvado 103"/>
          <p:cNvCxnSpPr>
            <a:stCxn id="65" idx="2"/>
            <a:endCxn id="78" idx="0"/>
          </p:cNvCxnSpPr>
          <p:nvPr/>
        </p:nvCxnSpPr>
        <p:spPr>
          <a:xfrm rot="5400000">
            <a:off x="2052402" y="4634579"/>
            <a:ext cx="1743809" cy="2149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2963644" y="3861048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0000"/>
                </a:solidFill>
                <a:latin typeface="Arial"/>
                <a:cs typeface="Arial"/>
              </a:rPr>
              <a:t>hasMeasurementProperty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107" name="Rectángulo redondeado 106"/>
          <p:cNvSpPr/>
          <p:nvPr/>
        </p:nvSpPr>
        <p:spPr>
          <a:xfrm>
            <a:off x="517876" y="4509120"/>
            <a:ext cx="1372639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  <a:latin typeface="Arial"/>
                <a:cs typeface="Arial"/>
              </a:rPr>
              <a:t>MeasurementRange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08" name="Conector curvado 10"/>
          <p:cNvCxnSpPr>
            <a:stCxn id="107" idx="0"/>
            <a:endCxn id="103" idx="2"/>
          </p:cNvCxnSpPr>
          <p:nvPr/>
        </p:nvCxnSpPr>
        <p:spPr>
          <a:xfrm rot="5400000" flipH="1" flipV="1">
            <a:off x="1088541" y="4393135"/>
            <a:ext cx="231641" cy="33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/>
          <p:cNvSpPr/>
          <p:nvPr/>
        </p:nvSpPr>
        <p:spPr>
          <a:xfrm>
            <a:off x="6273750" y="4293096"/>
            <a:ext cx="1290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err="1" smtClean="0">
                <a:solidFill>
                  <a:srgbClr val="000000"/>
                </a:solidFill>
                <a:latin typeface="Arial"/>
                <a:cs typeface="Arial"/>
              </a:rPr>
              <a:t>hasQuantityValue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6883727" y="4725144"/>
            <a:ext cx="15767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0000"/>
                </a:solidFill>
                <a:latin typeface="Arial"/>
                <a:cs typeface="Arial"/>
              </a:rPr>
              <a:t>hasQuantityUnitOfMeasure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3779912" y="5790456"/>
            <a:ext cx="1985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0000"/>
                </a:solidFill>
                <a:latin typeface="Arial"/>
                <a:cs typeface="Arial"/>
              </a:rPr>
              <a:t>hasMeasurementPropertyMinValue</a:t>
            </a:r>
            <a:endParaRPr lang="en-GB" sz="900" dirty="0">
              <a:solidFill>
                <a:srgbClr val="000000"/>
              </a:solidFill>
            </a:endParaRPr>
          </a:p>
        </p:txBody>
      </p:sp>
      <p:cxnSp>
        <p:nvCxnSpPr>
          <p:cNvPr id="139" name="Conector curvado 138"/>
          <p:cNvCxnSpPr>
            <a:stCxn id="78" idx="3"/>
            <a:endCxn id="85" idx="1"/>
          </p:cNvCxnSpPr>
          <p:nvPr/>
        </p:nvCxnSpPr>
        <p:spPr>
          <a:xfrm flipV="1">
            <a:off x="4015600" y="4573320"/>
            <a:ext cx="484392" cy="108012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/>
          <p:cNvSpPr/>
          <p:nvPr/>
        </p:nvSpPr>
        <p:spPr>
          <a:xfrm>
            <a:off x="4211960" y="4998368"/>
            <a:ext cx="2017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0000"/>
                </a:solidFill>
                <a:latin typeface="Arial"/>
                <a:cs typeface="Arial"/>
              </a:rPr>
              <a:t>hasMeasurementPropertyMaxValue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2522637" y="2492896"/>
            <a:ext cx="828307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0000"/>
                </a:solidFill>
                <a:latin typeface="Arial"/>
                <a:cs typeface="Arial"/>
              </a:rPr>
              <a:t>Sensor001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2" name="Conector curvado 10"/>
          <p:cNvCxnSpPr>
            <a:stCxn id="41" idx="0"/>
            <a:endCxn id="68" idx="2"/>
          </p:cNvCxnSpPr>
          <p:nvPr/>
        </p:nvCxnSpPr>
        <p:spPr>
          <a:xfrm rot="5400000" flipH="1" flipV="1">
            <a:off x="2749935" y="2305280"/>
            <a:ext cx="374472" cy="7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4043764" y="2492944"/>
            <a:ext cx="1077139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  <a:latin typeface="Arial"/>
                <a:cs typeface="Arial"/>
              </a:rPr>
              <a:t>cd:WaveHeight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6" name="Conector curvado 10"/>
          <p:cNvCxnSpPr>
            <a:stCxn id="45" idx="0"/>
            <a:endCxn id="188" idx="2"/>
          </p:cNvCxnSpPr>
          <p:nvPr/>
        </p:nvCxnSpPr>
        <p:spPr>
          <a:xfrm rot="16200000" flipV="1">
            <a:off x="4394784" y="2305394"/>
            <a:ext cx="374520" cy="58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redondeado 64"/>
          <p:cNvSpPr/>
          <p:nvPr/>
        </p:nvSpPr>
        <p:spPr>
          <a:xfrm>
            <a:off x="1811516" y="3501008"/>
            <a:ext cx="2247075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  <a:latin typeface="Arial"/>
                <a:cs typeface="Arial"/>
              </a:rPr>
              <a:t>WaveHeightMeasurementCapability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6" name="Conector curvado 10"/>
          <p:cNvCxnSpPr>
            <a:stCxn id="65" idx="1"/>
            <a:endCxn id="326" idx="2"/>
          </p:cNvCxnSpPr>
          <p:nvPr/>
        </p:nvCxnSpPr>
        <p:spPr>
          <a:xfrm rot="10800000">
            <a:off x="1254226" y="3341376"/>
            <a:ext cx="557290" cy="295841"/>
          </a:xfrm>
          <a:prstGeom prst="bentConnector2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curvado 70"/>
          <p:cNvCxnSpPr>
            <a:stCxn id="41" idx="2"/>
            <a:endCxn id="65" idx="0"/>
          </p:cNvCxnSpPr>
          <p:nvPr/>
        </p:nvCxnSpPr>
        <p:spPr>
          <a:xfrm rot="5400000">
            <a:off x="2568075" y="3132291"/>
            <a:ext cx="735697" cy="173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curvado 73"/>
          <p:cNvCxnSpPr>
            <a:stCxn id="65" idx="3"/>
            <a:endCxn id="45" idx="2"/>
          </p:cNvCxnSpPr>
          <p:nvPr/>
        </p:nvCxnSpPr>
        <p:spPr>
          <a:xfrm flipV="1">
            <a:off x="4058591" y="2765359"/>
            <a:ext cx="523743" cy="871857"/>
          </a:xfrm>
          <a:prstGeom prst="curvedConnector2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redondeado 77"/>
          <p:cNvSpPr/>
          <p:nvPr/>
        </p:nvSpPr>
        <p:spPr>
          <a:xfrm>
            <a:off x="1811516" y="5517232"/>
            <a:ext cx="2204084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0000"/>
                </a:solidFill>
                <a:latin typeface="Arial"/>
                <a:cs typeface="Arial"/>
              </a:rPr>
              <a:t>WaveHeightMeasurementRange_1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9" name="Conector curvado 10"/>
          <p:cNvCxnSpPr>
            <a:stCxn id="78" idx="1"/>
            <a:endCxn id="107" idx="2"/>
          </p:cNvCxnSpPr>
          <p:nvPr/>
        </p:nvCxnSpPr>
        <p:spPr>
          <a:xfrm rot="10800000">
            <a:off x="1204196" y="4781536"/>
            <a:ext cx="607320" cy="871905"/>
          </a:xfrm>
          <a:prstGeom prst="bentConnector2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redondeado 84"/>
          <p:cNvSpPr/>
          <p:nvPr/>
        </p:nvSpPr>
        <p:spPr>
          <a:xfrm>
            <a:off x="4499992" y="4437112"/>
            <a:ext cx="1365426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0000"/>
                </a:solidFill>
                <a:latin typeface="Arial"/>
                <a:cs typeface="Arial"/>
              </a:rPr>
              <a:t>WaveHeightValue_1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88" name="Conector curvado 10"/>
          <p:cNvCxnSpPr>
            <a:stCxn id="85" idx="0"/>
            <a:endCxn id="81" idx="2"/>
          </p:cNvCxnSpPr>
          <p:nvPr/>
        </p:nvCxnSpPr>
        <p:spPr>
          <a:xfrm rot="5400000" flipH="1" flipV="1">
            <a:off x="5270499" y="3845262"/>
            <a:ext cx="504056" cy="67964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curvado 101"/>
          <p:cNvCxnSpPr>
            <a:stCxn id="85" idx="3"/>
            <a:endCxn id="110" idx="1"/>
          </p:cNvCxnSpPr>
          <p:nvPr/>
        </p:nvCxnSpPr>
        <p:spPr>
          <a:xfrm>
            <a:off x="5865418" y="4573320"/>
            <a:ext cx="1586902" cy="1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redondeado 109"/>
          <p:cNvSpPr/>
          <p:nvPr/>
        </p:nvSpPr>
        <p:spPr>
          <a:xfrm>
            <a:off x="7452320" y="4437112"/>
            <a:ext cx="460048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0000"/>
                </a:solidFill>
                <a:latin typeface="Arial"/>
                <a:cs typeface="Arial"/>
              </a:rPr>
              <a:t>3.6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6396380" y="5877272"/>
            <a:ext cx="10872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0000"/>
                </a:solidFill>
                <a:latin typeface="Arial"/>
                <a:cs typeface="Arial"/>
              </a:rPr>
              <a:t>hasQuantityValue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112" name="Rectángulo redondeado 111"/>
          <p:cNvSpPr/>
          <p:nvPr/>
        </p:nvSpPr>
        <p:spPr>
          <a:xfrm>
            <a:off x="5582838" y="5517232"/>
            <a:ext cx="1365426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0000"/>
                </a:solidFill>
                <a:latin typeface="Arial"/>
                <a:cs typeface="Arial"/>
              </a:rPr>
              <a:t>WaveHeightValue_2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3" name="Conector curvado 10"/>
          <p:cNvCxnSpPr>
            <a:stCxn id="112" idx="0"/>
            <a:endCxn id="81" idx="2"/>
          </p:cNvCxnSpPr>
          <p:nvPr/>
        </p:nvCxnSpPr>
        <p:spPr>
          <a:xfrm rot="16200000" flipV="1">
            <a:off x="5271863" y="4523543"/>
            <a:ext cx="1584176" cy="403201"/>
          </a:xfrm>
          <a:prstGeom prst="bentConnector3">
            <a:avLst>
              <a:gd name="adj1" fmla="val 8419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curvado 113"/>
          <p:cNvCxnSpPr>
            <a:stCxn id="112" idx="3"/>
            <a:endCxn id="115" idx="1"/>
          </p:cNvCxnSpPr>
          <p:nvPr/>
        </p:nvCxnSpPr>
        <p:spPr>
          <a:xfrm flipV="1">
            <a:off x="6948264" y="5164192"/>
            <a:ext cx="557635" cy="48924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redondeado 114"/>
          <p:cNvSpPr/>
          <p:nvPr/>
        </p:nvSpPr>
        <p:spPr>
          <a:xfrm>
            <a:off x="7505899" y="5027984"/>
            <a:ext cx="537248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0000"/>
                </a:solidFill>
                <a:cs typeface="Arial"/>
              </a:rPr>
              <a:t>meter</a:t>
            </a:r>
            <a:endParaRPr lang="en-GB" sz="10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18" name="Conector curvado 117"/>
          <p:cNvCxnSpPr>
            <a:stCxn id="112" idx="3"/>
            <a:endCxn id="119" idx="1"/>
          </p:cNvCxnSpPr>
          <p:nvPr/>
        </p:nvCxnSpPr>
        <p:spPr>
          <a:xfrm>
            <a:off x="6948264" y="5653440"/>
            <a:ext cx="528236" cy="21602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redondeado 118"/>
          <p:cNvSpPr/>
          <p:nvPr/>
        </p:nvSpPr>
        <p:spPr>
          <a:xfrm>
            <a:off x="7476500" y="5733256"/>
            <a:ext cx="387508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0000"/>
                </a:solidFill>
                <a:latin typeface="Arial"/>
                <a:cs typeface="Arial"/>
              </a:rPr>
              <a:t>1.2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20" name="Conector curvado 119"/>
          <p:cNvCxnSpPr>
            <a:stCxn id="78" idx="3"/>
            <a:endCxn id="112" idx="1"/>
          </p:cNvCxnSpPr>
          <p:nvPr/>
        </p:nvCxnSpPr>
        <p:spPr>
          <a:xfrm>
            <a:off x="4015600" y="5653440"/>
            <a:ext cx="1567238" cy="1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curvado 120"/>
          <p:cNvCxnSpPr>
            <a:stCxn id="85" idx="3"/>
            <a:endCxn id="115" idx="1"/>
          </p:cNvCxnSpPr>
          <p:nvPr/>
        </p:nvCxnSpPr>
        <p:spPr>
          <a:xfrm>
            <a:off x="5865418" y="4573320"/>
            <a:ext cx="1640481" cy="5908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122"/>
          <p:cNvSpPr/>
          <p:nvPr/>
        </p:nvSpPr>
        <p:spPr>
          <a:xfrm>
            <a:off x="7155376" y="5316016"/>
            <a:ext cx="16087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0000"/>
                </a:solidFill>
                <a:latin typeface="Arial"/>
                <a:cs typeface="Arial"/>
              </a:rPr>
              <a:t>hasQuantityUnitOfMeasure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7740352" y="3501008"/>
            <a:ext cx="1278045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  <a:latin typeface="Arial"/>
                <a:cs typeface="Arial"/>
              </a:rPr>
              <a:t>dul:UnitOfMeasure</a:t>
            </a:r>
            <a:endParaRPr lang="en-GB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7" name="Conector curvado 10"/>
          <p:cNvCxnSpPr>
            <a:stCxn id="115" idx="3"/>
            <a:endCxn id="125" idx="2"/>
          </p:cNvCxnSpPr>
          <p:nvPr/>
        </p:nvCxnSpPr>
        <p:spPr>
          <a:xfrm flipV="1">
            <a:off x="8043147" y="3773423"/>
            <a:ext cx="336228" cy="1390769"/>
          </a:xfrm>
          <a:prstGeom prst="bentConnector2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CuadroTexto 320"/>
          <p:cNvSpPr txBox="1"/>
          <p:nvPr/>
        </p:nvSpPr>
        <p:spPr>
          <a:xfrm>
            <a:off x="144316" y="1142571"/>
            <a:ext cx="889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0000"/>
                </a:solidFill>
              </a:rPr>
              <a:t>“Sensor001 can </a:t>
            </a:r>
            <a:r>
              <a:rPr lang="es-ES" sz="1600" dirty="0" err="1" smtClean="0">
                <a:solidFill>
                  <a:srgbClr val="000000"/>
                </a:solidFill>
              </a:rPr>
              <a:t>measure</a:t>
            </a:r>
            <a:r>
              <a:rPr lang="es-ES" sz="1600" dirty="0" smtClean="0">
                <a:solidFill>
                  <a:srgbClr val="000000"/>
                </a:solidFill>
              </a:rPr>
              <a:t> wave </a:t>
            </a:r>
            <a:r>
              <a:rPr lang="es-ES" sz="1600" dirty="0" err="1" smtClean="0">
                <a:solidFill>
                  <a:srgbClr val="000000"/>
                </a:solidFill>
              </a:rPr>
              <a:t>heights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with</a:t>
            </a:r>
            <a:r>
              <a:rPr lang="es-ES" sz="1600" dirty="0" smtClean="0">
                <a:solidFill>
                  <a:srgbClr val="000000"/>
                </a:solidFill>
              </a:rPr>
              <a:t> a </a:t>
            </a:r>
            <a:r>
              <a:rPr lang="es-ES" sz="1600" dirty="0" err="1" smtClean="0">
                <a:solidFill>
                  <a:srgbClr val="000000"/>
                </a:solidFill>
              </a:rPr>
              <a:t>minimum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value</a:t>
            </a:r>
            <a:r>
              <a:rPr lang="es-ES" sz="1600" dirty="0" smtClean="0">
                <a:solidFill>
                  <a:srgbClr val="000000"/>
                </a:solidFill>
              </a:rPr>
              <a:t> of 1.2 and a </a:t>
            </a:r>
            <a:r>
              <a:rPr lang="es-ES" sz="1600" dirty="0" err="1" smtClean="0">
                <a:solidFill>
                  <a:srgbClr val="000000"/>
                </a:solidFill>
              </a:rPr>
              <a:t>maximum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one</a:t>
            </a:r>
            <a:r>
              <a:rPr lang="es-ES" sz="1600" dirty="0" smtClean="0">
                <a:solidFill>
                  <a:srgbClr val="000000"/>
                </a:solidFill>
              </a:rPr>
              <a:t> of 3.6”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48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8458200" y="6624736"/>
            <a:ext cx="685800" cy="260648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9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Sensor data </a:t>
            </a:r>
            <a:r>
              <a:rPr lang="es-ES" dirty="0" err="1" smtClean="0"/>
              <a:t>example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69254"/>
              </p:ext>
            </p:extLst>
          </p:nvPr>
        </p:nvGraphicFramePr>
        <p:xfrm>
          <a:off x="273969" y="906283"/>
          <a:ext cx="7070363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2241285"/>
                <a:gridCol w="1796809"/>
                <a:gridCol w="150826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Location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Zone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Sensor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Air </a:t>
                      </a:r>
                      <a:r>
                        <a:rPr lang="es-ES" dirty="0" err="1" smtClean="0"/>
                        <a:t>quality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...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La Vaguada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Hall </a:t>
                      </a:r>
                      <a:r>
                        <a:rPr lang="es-ES" dirty="0" err="1" smtClean="0"/>
                        <a:t>floor</a:t>
                      </a:r>
                      <a:r>
                        <a:rPr lang="es-ES" dirty="0" smtClean="0"/>
                        <a:t>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Air sensor 007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La Vaguada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Stairs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floor</a:t>
                      </a:r>
                      <a:r>
                        <a:rPr lang="es-ES" dirty="0" smtClean="0"/>
                        <a:t>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Air sensor </a:t>
                      </a:r>
                      <a:r>
                        <a:rPr lang="es-ES" baseline="0" dirty="0" smtClean="0"/>
                        <a:t>008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La Vaguada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Hall </a:t>
                      </a:r>
                      <a:r>
                        <a:rPr lang="es-ES" dirty="0" err="1" smtClean="0"/>
                        <a:t>floor</a:t>
                      </a:r>
                      <a:r>
                        <a:rPr lang="es-ES" dirty="0" smtClean="0"/>
                        <a:t>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Air sensor</a:t>
                      </a:r>
                      <a:r>
                        <a:rPr lang="es-ES" baseline="0" dirty="0" smtClean="0"/>
                        <a:t> 009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...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7" name="Agrupar 86"/>
          <p:cNvGrpSpPr/>
          <p:nvPr/>
        </p:nvGrpSpPr>
        <p:grpSpPr>
          <a:xfrm>
            <a:off x="428620" y="3690254"/>
            <a:ext cx="8176884" cy="2517371"/>
            <a:chOff x="428620" y="3690254"/>
            <a:chExt cx="8176884" cy="2517371"/>
          </a:xfrm>
        </p:grpSpPr>
        <p:sp>
          <p:nvSpPr>
            <p:cNvPr id="21" name="Rectángulo redondeado 20"/>
            <p:cNvSpPr/>
            <p:nvPr/>
          </p:nvSpPr>
          <p:spPr>
            <a:xfrm>
              <a:off x="516307" y="3690254"/>
              <a:ext cx="691315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Location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22" name="Conector curvado 21"/>
            <p:cNvCxnSpPr>
              <a:stCxn id="25" idx="3"/>
              <a:endCxn id="27" idx="1"/>
            </p:cNvCxnSpPr>
            <p:nvPr/>
          </p:nvCxnSpPr>
          <p:spPr>
            <a:xfrm>
              <a:off x="1293784" y="4416493"/>
              <a:ext cx="1459673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Rectángulo 22"/>
            <p:cNvSpPr/>
            <p:nvPr/>
          </p:nvSpPr>
          <p:spPr>
            <a:xfrm>
              <a:off x="1475656" y="4135189"/>
              <a:ext cx="10310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includesElement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2538038" y="3690254"/>
              <a:ext cx="1206226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FeatureOfInterest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428620" y="4280285"/>
              <a:ext cx="865164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LaVaguada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26" name="Conector curvado 10"/>
            <p:cNvCxnSpPr>
              <a:stCxn id="25" idx="0"/>
              <a:endCxn id="21" idx="2"/>
            </p:cNvCxnSpPr>
            <p:nvPr/>
          </p:nvCxnSpPr>
          <p:spPr>
            <a:xfrm flipV="1">
              <a:off x="861202" y="3962669"/>
              <a:ext cx="763" cy="31761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" name="Rectángulo redondeado 26"/>
            <p:cNvSpPr/>
            <p:nvPr/>
          </p:nvSpPr>
          <p:spPr>
            <a:xfrm>
              <a:off x="2753457" y="4280285"/>
              <a:ext cx="790447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HallFloor1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28" name="Conector curvado 10"/>
            <p:cNvCxnSpPr>
              <a:stCxn id="27" idx="0"/>
              <a:endCxn id="24" idx="2"/>
            </p:cNvCxnSpPr>
            <p:nvPr/>
          </p:nvCxnSpPr>
          <p:spPr>
            <a:xfrm flipH="1" flipV="1">
              <a:off x="3141151" y="3962669"/>
              <a:ext cx="7530" cy="31761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Conector curvado 28"/>
            <p:cNvCxnSpPr>
              <a:stCxn id="27" idx="3"/>
              <a:endCxn id="31" idx="1"/>
            </p:cNvCxnSpPr>
            <p:nvPr/>
          </p:nvCxnSpPr>
          <p:spPr>
            <a:xfrm>
              <a:off x="3543904" y="4416493"/>
              <a:ext cx="151538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" name="Rectángulo redondeado 29"/>
            <p:cNvSpPr/>
            <p:nvPr/>
          </p:nvSpPr>
          <p:spPr>
            <a:xfrm>
              <a:off x="5093180" y="3690254"/>
              <a:ext cx="692980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Property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5059291" y="4280285"/>
              <a:ext cx="760755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AirQuality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32" name="Conector curvado 10"/>
            <p:cNvCxnSpPr>
              <a:stCxn id="31" idx="0"/>
              <a:endCxn id="30" idx="2"/>
            </p:cNvCxnSpPr>
            <p:nvPr/>
          </p:nvCxnSpPr>
          <p:spPr>
            <a:xfrm flipV="1">
              <a:off x="5439669" y="3962669"/>
              <a:ext cx="1" cy="31761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" name="Rectángulo 33"/>
            <p:cNvSpPr/>
            <p:nvPr/>
          </p:nvSpPr>
          <p:spPr>
            <a:xfrm>
              <a:off x="3909385" y="4135189"/>
              <a:ext cx="8066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hasProperty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5" name="Conector curvado 34"/>
            <p:cNvCxnSpPr>
              <a:stCxn id="37" idx="1"/>
              <a:endCxn id="27" idx="2"/>
            </p:cNvCxnSpPr>
            <p:nvPr/>
          </p:nvCxnSpPr>
          <p:spPr>
            <a:xfrm rot="10800000">
              <a:off x="3148681" y="4552701"/>
              <a:ext cx="599546" cy="1322891"/>
            </a:xfrm>
            <a:prstGeom prst="curvedConnector2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" name="Rectángulo redondeado 35"/>
            <p:cNvSpPr/>
            <p:nvPr/>
          </p:nvSpPr>
          <p:spPr>
            <a:xfrm>
              <a:off x="3885303" y="5223983"/>
              <a:ext cx="901505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Observation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3748227" y="5739383"/>
              <a:ext cx="1176814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Observation0844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38" name="Conector curvado 10"/>
            <p:cNvCxnSpPr>
              <a:stCxn id="37" idx="0"/>
              <a:endCxn id="36" idx="2"/>
            </p:cNvCxnSpPr>
            <p:nvPr/>
          </p:nvCxnSpPr>
          <p:spPr>
            <a:xfrm rot="16200000" flipV="1">
              <a:off x="4214853" y="5617602"/>
              <a:ext cx="242985" cy="57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Rectángulo 38"/>
            <p:cNvSpPr/>
            <p:nvPr/>
          </p:nvSpPr>
          <p:spPr>
            <a:xfrm>
              <a:off x="2194156" y="4943109"/>
              <a:ext cx="105073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featureOfInterest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Conector curvado 41"/>
            <p:cNvCxnSpPr>
              <a:stCxn id="37" idx="3"/>
              <a:endCxn id="31" idx="2"/>
            </p:cNvCxnSpPr>
            <p:nvPr/>
          </p:nvCxnSpPr>
          <p:spPr>
            <a:xfrm flipV="1">
              <a:off x="4925041" y="4552700"/>
              <a:ext cx="514628" cy="1322891"/>
            </a:xfrm>
            <a:prstGeom prst="curvedConnector2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3" name="Rectángulo 42"/>
            <p:cNvSpPr/>
            <p:nvPr/>
          </p:nvSpPr>
          <p:spPr>
            <a:xfrm>
              <a:off x="4331672" y="4704872"/>
              <a:ext cx="110799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observedProperty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Conector curvado 45"/>
            <p:cNvCxnSpPr>
              <a:stCxn id="37" idx="3"/>
              <a:endCxn id="48" idx="1"/>
            </p:cNvCxnSpPr>
            <p:nvPr/>
          </p:nvCxnSpPr>
          <p:spPr>
            <a:xfrm>
              <a:off x="4925041" y="5875591"/>
              <a:ext cx="83903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7" name="Rectángulo redondeado 46"/>
            <p:cNvSpPr/>
            <p:nvPr/>
          </p:nvSpPr>
          <p:spPr>
            <a:xfrm>
              <a:off x="5736223" y="5223982"/>
              <a:ext cx="998706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SensorOutput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" name="Rectángulo redondeado 47"/>
            <p:cNvSpPr/>
            <p:nvPr/>
          </p:nvSpPr>
          <p:spPr>
            <a:xfrm>
              <a:off x="5764072" y="5739383"/>
              <a:ext cx="944158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Output37832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49" name="Conector curvado 10"/>
            <p:cNvCxnSpPr>
              <a:stCxn id="48" idx="0"/>
              <a:endCxn id="47" idx="2"/>
            </p:cNvCxnSpPr>
            <p:nvPr/>
          </p:nvCxnSpPr>
          <p:spPr>
            <a:xfrm rot="16200000" flipV="1">
              <a:off x="6114371" y="5617602"/>
              <a:ext cx="242986" cy="57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Rectángulo 49"/>
            <p:cNvSpPr/>
            <p:nvPr/>
          </p:nvSpPr>
          <p:spPr>
            <a:xfrm>
              <a:off x="4784478" y="5976793"/>
              <a:ext cx="110850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observationResult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2" name="Conector curvado 51"/>
            <p:cNvCxnSpPr>
              <a:stCxn id="48" idx="3"/>
              <a:endCxn id="54" idx="2"/>
            </p:cNvCxnSpPr>
            <p:nvPr/>
          </p:nvCxnSpPr>
          <p:spPr>
            <a:xfrm flipV="1">
              <a:off x="6708230" y="4552700"/>
              <a:ext cx="866238" cy="1322891"/>
            </a:xfrm>
            <a:prstGeom prst="curvedConnector2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" name="Rectángulo redondeado 52"/>
            <p:cNvSpPr/>
            <p:nvPr/>
          </p:nvSpPr>
          <p:spPr>
            <a:xfrm>
              <a:off x="7264240" y="3690254"/>
              <a:ext cx="613852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Sensor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7084325" y="4280285"/>
              <a:ext cx="980285" cy="272415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AirSensor007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55" name="Conector curvado 10"/>
            <p:cNvCxnSpPr>
              <a:stCxn id="54" idx="0"/>
              <a:endCxn id="53" idx="2"/>
            </p:cNvCxnSpPr>
            <p:nvPr/>
          </p:nvCxnSpPr>
          <p:spPr>
            <a:xfrm flipH="1" flipV="1">
              <a:off x="7571166" y="3962669"/>
              <a:ext cx="3302" cy="31761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Rectángulo 55"/>
            <p:cNvSpPr/>
            <p:nvPr/>
          </p:nvSpPr>
          <p:spPr>
            <a:xfrm>
              <a:off x="6671657" y="4704872"/>
              <a:ext cx="90281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isProducedBy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8" name="Conector curvado 57"/>
            <p:cNvCxnSpPr>
              <a:stCxn id="48" idx="3"/>
              <a:endCxn id="64" idx="1"/>
            </p:cNvCxnSpPr>
            <p:nvPr/>
          </p:nvCxnSpPr>
          <p:spPr>
            <a:xfrm>
              <a:off x="6708230" y="5875591"/>
              <a:ext cx="972683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Rectángulo 61"/>
            <p:cNvSpPr/>
            <p:nvPr/>
          </p:nvSpPr>
          <p:spPr>
            <a:xfrm>
              <a:off x="6847051" y="5976793"/>
              <a:ext cx="66594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hasValue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ángulo 63"/>
            <p:cNvSpPr/>
            <p:nvPr/>
          </p:nvSpPr>
          <p:spPr bwMode="auto">
            <a:xfrm>
              <a:off x="7680913" y="5752480"/>
              <a:ext cx="924591" cy="24622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ES" sz="1000" kern="0" dirty="0" smtClean="0">
                  <a:solidFill>
                    <a:srgbClr val="000000"/>
                  </a:solidFill>
                  <a:latin typeface="Arial"/>
                  <a:cs typeface="Arial"/>
                </a:rPr>
                <a:t>“3”^^</a:t>
              </a:r>
              <a:r>
                <a:rPr lang="es-ES" sz="1000" kern="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xsd:int</a:t>
              </a:r>
              <a:endParaRPr lang="es-ES" sz="1000" kern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70" name="Conector curvado 69"/>
            <p:cNvCxnSpPr>
              <a:stCxn id="54" idx="1"/>
              <a:endCxn id="31" idx="3"/>
            </p:cNvCxnSpPr>
            <p:nvPr/>
          </p:nvCxnSpPr>
          <p:spPr>
            <a:xfrm flipH="1">
              <a:off x="5820046" y="4416493"/>
              <a:ext cx="1264279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1" name="Rectángulo 70"/>
            <p:cNvSpPr/>
            <p:nvPr/>
          </p:nvSpPr>
          <p:spPr>
            <a:xfrm>
              <a:off x="6141838" y="4127430"/>
              <a:ext cx="6529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observes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8" name="Rectángulo redondeado 87"/>
          <p:cNvSpPr/>
          <p:nvPr/>
        </p:nvSpPr>
        <p:spPr bwMode="auto">
          <a:xfrm>
            <a:off x="273969" y="1628800"/>
            <a:ext cx="8331535" cy="42336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1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89" name="Flecha abajo 88"/>
          <p:cNvSpPr/>
          <p:nvPr/>
        </p:nvSpPr>
        <p:spPr bwMode="auto">
          <a:xfrm>
            <a:off x="7353185" y="2052163"/>
            <a:ext cx="1031036" cy="1486842"/>
          </a:xfrm>
          <a:prstGeom prst="downArrow">
            <a:avLst/>
          </a:prstGeom>
          <a:solidFill>
            <a:schemeClr val="accent3">
              <a:lumMod val="20000"/>
              <a:lumOff val="80000"/>
              <a:alpha val="51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85246-76A6-4068-AB6E-3481492D0475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35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Web of </a:t>
            </a:r>
            <a:r>
              <a:rPr lang="es-ES_tradnl" dirty="0" err="1" smtClean="0"/>
              <a:t>Things</a:t>
            </a:r>
            <a:r>
              <a:rPr lang="es-ES_tradnl" dirty="0" smtClean="0"/>
              <a:t> </a:t>
            </a:r>
            <a:r>
              <a:rPr lang="es-ES_tradnl" dirty="0" err="1" smtClean="0"/>
              <a:t>ontology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85246-76A6-4068-AB6E-3481492D0475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47489" y="1052736"/>
            <a:ext cx="9080251" cy="5400600"/>
          </a:xfrm>
          <a:prstGeom prst="rect">
            <a:avLst/>
          </a:prstGeom>
        </p:spPr>
      </p:pic>
      <p:sp>
        <p:nvSpPr>
          <p:cNvPr id="8" name="5 Rectángulo"/>
          <p:cNvSpPr/>
          <p:nvPr/>
        </p:nvSpPr>
        <p:spPr>
          <a:xfrm>
            <a:off x="6588224" y="760929"/>
            <a:ext cx="2555776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Aligned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with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the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W3C Web of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Things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Helvetica" charset="0"/>
                <a:cs typeface="Helvetica" charset="0"/>
              </a:rPr>
              <a:t> IG</a:t>
            </a:r>
          </a:p>
        </p:txBody>
      </p:sp>
    </p:spTree>
    <p:extLst>
      <p:ext uri="{BB962C8B-B14F-4D97-AF65-F5344CB8AC3E}">
        <p14:creationId xmlns:p14="http://schemas.microsoft.com/office/powerpoint/2010/main" val="8992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Web of </a:t>
            </a:r>
            <a:r>
              <a:rPr lang="es-ES_tradnl" dirty="0" err="1" smtClean="0"/>
              <a:t>Things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85246-76A6-4068-AB6E-3481492D0475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23528" y="785797"/>
            <a:ext cx="8395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000000"/>
                </a:solidFill>
              </a:rPr>
              <a:t>“</a:t>
            </a:r>
            <a:r>
              <a:rPr lang="es-ES_tradnl" sz="1600" dirty="0">
                <a:solidFill>
                  <a:schemeClr val="tx1"/>
                </a:solidFill>
              </a:rPr>
              <a:t>LED </a:t>
            </a:r>
            <a:r>
              <a:rPr lang="es-ES_tradnl" sz="1600" dirty="0" err="1" smtClean="0">
                <a:solidFill>
                  <a:schemeClr val="tx1"/>
                </a:solidFill>
              </a:rPr>
              <a:t>Lamp</a:t>
            </a:r>
            <a:r>
              <a:rPr lang="es-ES_tradnl" sz="1600" dirty="0" smtClean="0">
                <a:solidFill>
                  <a:schemeClr val="tx1"/>
                </a:solidFill>
              </a:rPr>
              <a:t> (</a:t>
            </a:r>
            <a:r>
              <a:rPr lang="es-ES_tradnl" sz="1600" dirty="0" err="1" smtClean="0">
                <a:solidFill>
                  <a:schemeClr val="tx1"/>
                </a:solidFill>
              </a:rPr>
              <a:t>Thing</a:t>
            </a:r>
            <a:r>
              <a:rPr lang="es-ES_tradnl" sz="1600" dirty="0" smtClean="0">
                <a:solidFill>
                  <a:schemeClr val="tx1"/>
                </a:solidFill>
              </a:rPr>
              <a:t>) </a:t>
            </a:r>
            <a:r>
              <a:rPr lang="es-ES_tradnl" sz="1600" dirty="0" err="1">
                <a:solidFill>
                  <a:schemeClr val="tx1"/>
                </a:solidFill>
              </a:rPr>
              <a:t>that</a:t>
            </a:r>
            <a:r>
              <a:rPr lang="es-ES_tradnl" sz="1600" dirty="0">
                <a:solidFill>
                  <a:schemeClr val="tx1"/>
                </a:solidFill>
              </a:rPr>
              <a:t> </a:t>
            </a:r>
            <a:r>
              <a:rPr lang="es-ES_tradnl" sz="1600" dirty="0" err="1">
                <a:solidFill>
                  <a:schemeClr val="tx1"/>
                </a:solidFill>
              </a:rPr>
              <a:t>supports</a:t>
            </a:r>
            <a:r>
              <a:rPr lang="es-ES_tradnl" sz="1600" dirty="0">
                <a:solidFill>
                  <a:schemeClr val="tx1"/>
                </a:solidFill>
              </a:rPr>
              <a:t> </a:t>
            </a:r>
            <a:r>
              <a:rPr lang="es-ES_tradnl" sz="1600" dirty="0" err="1">
                <a:solidFill>
                  <a:schemeClr val="tx1"/>
                </a:solidFill>
              </a:rPr>
              <a:t>multiple</a:t>
            </a:r>
            <a:r>
              <a:rPr lang="es-ES_tradnl" sz="1600" dirty="0">
                <a:solidFill>
                  <a:schemeClr val="tx1"/>
                </a:solidFill>
              </a:rPr>
              <a:t> </a:t>
            </a:r>
            <a:r>
              <a:rPr lang="es-ES_tradnl" sz="1600" dirty="0" err="1">
                <a:solidFill>
                  <a:schemeClr val="tx1"/>
                </a:solidFill>
              </a:rPr>
              <a:t>protocols</a:t>
            </a:r>
            <a:r>
              <a:rPr lang="es-ES_tradnl" sz="1600" dirty="0">
                <a:solidFill>
                  <a:schemeClr val="tx1"/>
                </a:solidFill>
              </a:rPr>
              <a:t> (</a:t>
            </a:r>
            <a:r>
              <a:rPr lang="es-ES_tradnl" sz="1600" dirty="0" err="1">
                <a:solidFill>
                  <a:schemeClr val="tx1"/>
                </a:solidFill>
              </a:rPr>
              <a:t>CoAP</a:t>
            </a:r>
            <a:r>
              <a:rPr lang="es-ES_tradnl" sz="1600" dirty="0">
                <a:solidFill>
                  <a:schemeClr val="tx1"/>
                </a:solidFill>
              </a:rPr>
              <a:t> and HTTP), </a:t>
            </a:r>
            <a:r>
              <a:rPr lang="es-ES_tradnl" sz="1600" dirty="0" err="1">
                <a:solidFill>
                  <a:schemeClr val="tx1"/>
                </a:solidFill>
              </a:rPr>
              <a:t>mediaTypes</a:t>
            </a:r>
            <a:r>
              <a:rPr lang="es-ES_tradnl" sz="1600" dirty="0">
                <a:solidFill>
                  <a:schemeClr val="tx1"/>
                </a:solidFill>
              </a:rPr>
              <a:t> (JSON and EXI), and </a:t>
            </a:r>
            <a:r>
              <a:rPr lang="es-ES_tradnl" sz="1600" dirty="0" err="1">
                <a:solidFill>
                  <a:schemeClr val="tx1"/>
                </a:solidFill>
              </a:rPr>
              <a:t>security</a:t>
            </a:r>
            <a:r>
              <a:rPr lang="es-ES_tradnl" sz="1600" dirty="0">
                <a:solidFill>
                  <a:schemeClr val="tx1"/>
                </a:solidFill>
              </a:rPr>
              <a:t> </a:t>
            </a:r>
            <a:r>
              <a:rPr lang="es-ES_tradnl" sz="1600" dirty="0" err="1">
                <a:solidFill>
                  <a:schemeClr val="tx1"/>
                </a:solidFill>
              </a:rPr>
              <a:t>policies</a:t>
            </a:r>
            <a:r>
              <a:rPr lang="es-ES_tradnl" sz="1600" dirty="0">
                <a:solidFill>
                  <a:schemeClr val="tx1"/>
                </a:solidFill>
              </a:rPr>
              <a:t> (</a:t>
            </a:r>
            <a:r>
              <a:rPr lang="es-ES_tradnl" sz="1600" dirty="0" err="1">
                <a:solidFill>
                  <a:schemeClr val="tx1"/>
                </a:solidFill>
              </a:rPr>
              <a:t>it</a:t>
            </a:r>
            <a:r>
              <a:rPr lang="es-ES_tradnl" sz="1600" dirty="0">
                <a:solidFill>
                  <a:schemeClr val="tx1"/>
                </a:solidFill>
              </a:rPr>
              <a:t> </a:t>
            </a:r>
            <a:r>
              <a:rPr lang="es-ES_tradnl" sz="1600" dirty="0" err="1">
                <a:solidFill>
                  <a:schemeClr val="tx1"/>
                </a:solidFill>
              </a:rPr>
              <a:t>requires</a:t>
            </a:r>
            <a:r>
              <a:rPr lang="es-ES_tradnl" sz="1600" dirty="0">
                <a:solidFill>
                  <a:schemeClr val="tx1"/>
                </a:solidFill>
              </a:rPr>
              <a:t> a JWT </a:t>
            </a:r>
            <a:r>
              <a:rPr lang="es-ES_tradnl" sz="1600" dirty="0" err="1">
                <a:solidFill>
                  <a:schemeClr val="tx1"/>
                </a:solidFill>
              </a:rPr>
              <a:t>for</a:t>
            </a:r>
            <a:r>
              <a:rPr lang="es-ES_tradnl" sz="1600" dirty="0">
                <a:solidFill>
                  <a:schemeClr val="tx1"/>
                </a:solidFill>
              </a:rPr>
              <a:t> </a:t>
            </a:r>
            <a:r>
              <a:rPr lang="es-ES_tradnl" sz="1600" dirty="0" err="1">
                <a:solidFill>
                  <a:schemeClr val="tx1"/>
                </a:solidFill>
              </a:rPr>
              <a:t>interaction</a:t>
            </a:r>
            <a:r>
              <a:rPr lang="es-ES_tradnl" sz="1600" dirty="0" smtClean="0">
                <a:solidFill>
                  <a:schemeClr val="tx1"/>
                </a:solidFill>
              </a:rPr>
              <a:t>). </a:t>
            </a:r>
            <a:r>
              <a:rPr lang="es-ES_tradnl" sz="1600" dirty="0" err="1" smtClean="0">
                <a:solidFill>
                  <a:schemeClr val="tx1"/>
                </a:solidFill>
              </a:rPr>
              <a:t>It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also</a:t>
            </a:r>
            <a:r>
              <a:rPr lang="es-ES_tradnl" sz="1600" dirty="0" smtClean="0">
                <a:solidFill>
                  <a:schemeClr val="tx1"/>
                </a:solidFill>
              </a:rPr>
              <a:t> shows </a:t>
            </a:r>
            <a:r>
              <a:rPr lang="es-ES_tradnl" sz="1600" dirty="0" err="1" smtClean="0">
                <a:solidFill>
                  <a:schemeClr val="tx1"/>
                </a:solidFill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definition</a:t>
            </a:r>
            <a:r>
              <a:rPr lang="es-ES_tradnl" sz="1600" dirty="0" smtClean="0">
                <a:solidFill>
                  <a:schemeClr val="tx1"/>
                </a:solidFill>
              </a:rPr>
              <a:t> of </a:t>
            </a:r>
            <a:r>
              <a:rPr lang="es-ES_tradnl" sz="1600" dirty="0" err="1" smtClean="0">
                <a:solidFill>
                  <a:schemeClr val="tx1"/>
                </a:solidFill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endpoint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information</a:t>
            </a:r>
            <a:r>
              <a:rPr lang="es-ES_tradnl" sz="1600" dirty="0" smtClean="0">
                <a:solidFill>
                  <a:schemeClr val="tx1"/>
                </a:solidFill>
              </a:rPr>
              <a:t> in a global </a:t>
            </a:r>
            <a:r>
              <a:rPr lang="es-ES_tradnl" sz="1600" dirty="0" err="1" smtClean="0">
                <a:solidFill>
                  <a:schemeClr val="tx1"/>
                </a:solidFill>
              </a:rPr>
              <a:t>manner</a:t>
            </a:r>
            <a:r>
              <a:rPr lang="es-ES_tradnl" sz="1600" dirty="0" smtClean="0">
                <a:solidFill>
                  <a:schemeClr val="tx1"/>
                </a:solidFill>
              </a:rPr>
              <a:t>.</a:t>
            </a:r>
            <a:r>
              <a:rPr lang="es-ES" sz="1600" dirty="0" smtClean="0">
                <a:solidFill>
                  <a:srgbClr val="000000"/>
                </a:solidFill>
              </a:rPr>
              <a:t>”</a:t>
            </a:r>
            <a:endParaRPr lang="es-ES" sz="1600" dirty="0">
              <a:solidFill>
                <a:srgbClr val="0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3445"/>
            <a:ext cx="7560840" cy="49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Web of </a:t>
            </a:r>
            <a:r>
              <a:rPr lang="es-E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Things</a:t>
            </a:r>
            <a:r>
              <a:rPr lang="es-E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s-E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prototype</a:t>
            </a:r>
            <a:r>
              <a:rPr lang="es-E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- City Light </a:t>
            </a:r>
            <a:r>
              <a:rPr lang="es-ES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Pollution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85246-76A6-4068-AB6E-3481492D0475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4" name="CustomShape 3"/>
          <p:cNvSpPr/>
          <p:nvPr/>
        </p:nvSpPr>
        <p:spPr>
          <a:xfrm>
            <a:off x="642960" y="1051560"/>
            <a:ext cx="777168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Architecture –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Integrating photometer streams and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DBpedia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0" y="1417356"/>
            <a:ext cx="8808440" cy="4891284"/>
          </a:xfrm>
          <a:prstGeom prst="rect">
            <a:avLst/>
          </a:prstGeom>
        </p:spPr>
      </p:pic>
      <p:pic>
        <p:nvPicPr>
          <p:cNvPr id="6" name="Picture 2" descr="http://linkeddata4.dia.fi.upm.es/wordpress-new/wp-content/uploads/2016/12/logo_d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41" y="4215700"/>
            <a:ext cx="1028331" cy="38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12607" y="5108895"/>
            <a:ext cx="2961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prstClr val="black"/>
                </a:solidFill>
                <a:latin typeface="Arial"/>
              </a:rPr>
              <a:t>Photometers</a:t>
            </a:r>
            <a:r>
              <a:rPr lang="es-ES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s-ES" sz="1600" dirty="0" err="1" smtClean="0">
                <a:solidFill>
                  <a:prstClr val="black"/>
                </a:solidFill>
                <a:latin typeface="Arial"/>
              </a:rPr>
              <a:t>measure</a:t>
            </a:r>
            <a:r>
              <a:rPr lang="es-ES" sz="1600" dirty="0" smtClean="0">
                <a:solidFill>
                  <a:prstClr val="black"/>
                </a:solidFill>
                <a:latin typeface="Arial"/>
              </a:rPr>
              <a:t>…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prstClr val="black"/>
                </a:solidFill>
                <a:latin typeface="Arial"/>
              </a:rPr>
              <a:t>Sky</a:t>
            </a:r>
            <a:r>
              <a:rPr lang="es-ES" sz="1600" dirty="0" smtClean="0">
                <a:solidFill>
                  <a:prstClr val="black"/>
                </a:solidFill>
                <a:latin typeface="Arial"/>
              </a:rPr>
              <a:t> &amp; </a:t>
            </a:r>
            <a:r>
              <a:rPr lang="es-ES" sz="1600" dirty="0" err="1" smtClean="0">
                <a:solidFill>
                  <a:prstClr val="black"/>
                </a:solidFill>
                <a:latin typeface="Arial"/>
              </a:rPr>
              <a:t>ambient</a:t>
            </a:r>
            <a:r>
              <a:rPr lang="es-ES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s-ES" sz="1600" dirty="0" err="1" smtClean="0">
                <a:solidFill>
                  <a:prstClr val="black"/>
                </a:solidFill>
                <a:latin typeface="Arial"/>
              </a:rPr>
              <a:t>temperature</a:t>
            </a:r>
            <a:endParaRPr lang="es-ES" sz="1600" dirty="0" smtClean="0">
              <a:solidFill>
                <a:prstClr val="black"/>
              </a:solidFill>
              <a:latin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prstClr val="black"/>
                </a:solidFill>
                <a:latin typeface="Arial"/>
              </a:rPr>
              <a:t>Sky</a:t>
            </a:r>
            <a:r>
              <a:rPr lang="es-ES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s-ES" sz="1600" dirty="0" err="1" smtClean="0">
                <a:solidFill>
                  <a:prstClr val="black"/>
                </a:solidFill>
                <a:latin typeface="Arial"/>
              </a:rPr>
              <a:t>brightness</a:t>
            </a:r>
            <a:endParaRPr lang="es-ES" sz="1600" dirty="0" smtClean="0">
              <a:solidFill>
                <a:prstClr val="black"/>
              </a:solidFill>
              <a:latin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prstClr val="black"/>
                </a:solidFill>
                <a:latin typeface="Arial"/>
              </a:rPr>
              <a:t>Position (</a:t>
            </a:r>
            <a:r>
              <a:rPr lang="es-ES" sz="1600" dirty="0" err="1" smtClean="0">
                <a:solidFill>
                  <a:prstClr val="black"/>
                </a:solidFill>
                <a:latin typeface="Arial"/>
              </a:rPr>
              <a:t>lat</a:t>
            </a:r>
            <a:r>
              <a:rPr lang="es-ES" sz="1600" dirty="0" smtClean="0">
                <a:solidFill>
                  <a:prstClr val="black"/>
                </a:solidFill>
                <a:latin typeface="Arial"/>
              </a:rPr>
              <a:t>, </a:t>
            </a:r>
            <a:r>
              <a:rPr lang="es-ES" sz="1600" dirty="0" err="1" smtClean="0">
                <a:solidFill>
                  <a:prstClr val="black"/>
                </a:solidFill>
                <a:latin typeface="Arial"/>
              </a:rPr>
              <a:t>long</a:t>
            </a:r>
            <a:r>
              <a:rPr lang="es-ES" sz="1600" dirty="0">
                <a:solidFill>
                  <a:prstClr val="black"/>
                </a:solidFill>
                <a:latin typeface="Arial"/>
              </a:rPr>
              <a:t>)</a:t>
            </a:r>
            <a:endParaRPr lang="es-ES" sz="1600" dirty="0" smtClean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prstClr val="black"/>
                </a:solidFill>
                <a:latin typeface="Arial"/>
              </a:rPr>
              <a:t> </a:t>
            </a:r>
            <a:r>
              <a:rPr lang="es-ES" sz="1600" dirty="0" smtClean="0">
                <a:solidFill>
                  <a:prstClr val="black"/>
                </a:solidFill>
                <a:latin typeface="Arial"/>
              </a:rPr>
              <a:t>  </a:t>
            </a:r>
            <a:endParaRPr lang="es-ES" sz="16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0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fill="freez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Access to </a:t>
            </a:r>
            <a:r>
              <a:rPr lang="es-E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distributed</a:t>
            </a:r>
            <a:r>
              <a:rPr lang="es-E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s-E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WoT</a:t>
            </a:r>
            <a:r>
              <a:rPr lang="es-E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</a:t>
            </a:r>
            <a:r>
              <a:rPr lang="es-E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Linked</a:t>
            </a:r>
            <a:r>
              <a:rPr lang="es-E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s-E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85246-76A6-4068-AB6E-3481492D0475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4" name="CustomShape 3"/>
          <p:cNvSpPr/>
          <p:nvPr/>
        </p:nvSpPr>
        <p:spPr>
          <a:xfrm>
            <a:off x="642960" y="836712"/>
            <a:ext cx="777168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073400" indent="-3063875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Agora SPARQL interface –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What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the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average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sky temperature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in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Madrid right now?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51" y="1820411"/>
            <a:ext cx="5700918" cy="4018326"/>
          </a:xfrm>
          <a:prstGeom prst="rect">
            <a:avLst/>
          </a:prstGeom>
          <a:ln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0"/>
          </a:effectLst>
        </p:spPr>
      </p:pic>
      <p:sp>
        <p:nvSpPr>
          <p:cNvPr id="6" name="CuadroTexto 5"/>
          <p:cNvSpPr txBox="1"/>
          <p:nvPr/>
        </p:nvSpPr>
        <p:spPr>
          <a:xfrm>
            <a:off x="304920" y="1820411"/>
            <a:ext cx="7096815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SELECT (AVG(?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tsky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as 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avg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 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?w 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wot:offersInteraction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rdfs:label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“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lat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”;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wot:hasLatestEntry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wot:value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tlat</a:t>
            </a:r>
            <a:endParaRPr lang="es-ES" sz="10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]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?w </a:t>
            </a:r>
            <a:r>
              <a:rPr lang="es-E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wot:offersInteraction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rdfs:label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“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long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”;</a:t>
            </a:r>
            <a:endParaRPr lang="es-E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wot:hasLatestEntry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s-E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wot:value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tlong</a:t>
            </a:r>
            <a:endParaRPr lang="es-E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  ]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?w </a:t>
            </a:r>
            <a:r>
              <a:rPr lang="es-E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wot:offersInteraction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rdfs:label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“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tsky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”;</a:t>
            </a:r>
            <a:endParaRPr lang="es-E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wot:hasLatestEntry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s-E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wot:value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tsky</a:t>
            </a:r>
            <a:endParaRPr lang="es-E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  ]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[] a 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sch:Place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foaf:name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geo:lat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lat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geo:long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long</a:t>
            </a:r>
            <a:endParaRPr lang="es-ES" sz="10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FILTER(STR(?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)=“Madrid” &amp;&amp; (?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tlong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-?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long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)*(?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long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-?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tlong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 &lt; 1 &amp;&amp; 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(?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tlat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-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lat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)*(?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lat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-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r>
              <a:rPr lang="es-E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tlat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s-ES" sz="1000" dirty="0">
                <a:solidFill>
                  <a:prstClr val="black"/>
                </a:solidFill>
                <a:latin typeface="Consolas" panose="020B0609020204030204" pitchFamily="49" charset="0"/>
              </a:rPr>
              <a:t>&lt; </a:t>
            </a: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s-ES" sz="1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fill="freez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Project">
  <a:themeElements>
    <a:clrScheme name="Template_Projec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36543</TotalTime>
  <Words>630</Words>
  <Application>Microsoft Macintosh PowerPoint</Application>
  <PresentationFormat>Presentación en pantalla (4:3)</PresentationFormat>
  <Paragraphs>233</Paragraphs>
  <Slides>11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  <vt:variant>
        <vt:lpstr>Presentaciones personalizadas</vt:lpstr>
      </vt:variant>
      <vt:variant>
        <vt:i4>1</vt:i4>
      </vt:variant>
    </vt:vector>
  </HeadingPairs>
  <TitlesOfParts>
    <vt:vector size="17" baseType="lpstr">
      <vt:lpstr>Consolas</vt:lpstr>
      <vt:lpstr>Helvetica</vt:lpstr>
      <vt:lpstr>Times New Roman</vt:lpstr>
      <vt:lpstr>Arial</vt:lpstr>
      <vt:lpstr>Template_Project</vt:lpstr>
      <vt:lpstr>OEG results in the IoT domain</vt:lpstr>
      <vt:lpstr>Semantic interoperability in the IoT</vt:lpstr>
      <vt:lpstr>Overview of the W3C Semantic Sensor Network ontology</vt:lpstr>
      <vt:lpstr>Sensor capabilities example</vt:lpstr>
      <vt:lpstr>Sensor data example</vt:lpstr>
      <vt:lpstr>Web of Things ontology</vt:lpstr>
      <vt:lpstr>Web of Things example</vt:lpstr>
      <vt:lpstr>Web of Things prototype - City Light Pollution</vt:lpstr>
      <vt:lpstr>Access to distributed (WoT) Linked Data</vt:lpstr>
      <vt:lpstr>Projects and initiatives</vt:lpstr>
      <vt:lpstr>Results</vt:lpstr>
      <vt:lpstr>dbpedia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DynaLearn  Semantics applied to enhance qualitative reasoning</dc:title>
  <dc:creator>Jorge</dc:creator>
  <cp:lastModifiedBy>Raúl García Castro</cp:lastModifiedBy>
  <cp:revision>939</cp:revision>
  <dcterms:created xsi:type="dcterms:W3CDTF">2008-11-25T10:33:57Z</dcterms:created>
  <dcterms:modified xsi:type="dcterms:W3CDTF">2017-01-17T13:39:37Z</dcterms:modified>
</cp:coreProperties>
</file>