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4964178" y="2010833"/>
            <a:ext cx="7600356" cy="3302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5407719" y="6858000"/>
            <a:ext cx="6713274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escudo-fi-T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850" y="178046"/>
            <a:ext cx="739854" cy="844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upm-T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1766" y="102292"/>
            <a:ext cx="866778" cy="995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e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13523" y="162709"/>
            <a:ext cx="2299257" cy="1386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25" name="Shape 125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26" name="Shape 126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2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sldNum" sz="quarter" idx="2"/>
          </p:nvPr>
        </p:nvSpPr>
        <p:spPr>
          <a:xfrm>
            <a:off x="12217399" y="9372600"/>
            <a:ext cx="368505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pic" idx="13"/>
          </p:nvPr>
        </p:nvSpPr>
        <p:spPr>
          <a:xfrm>
            <a:off x="1606550" y="889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0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12221531" y="9377574"/>
            <a:ext cx="368504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8" name="Shape 48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3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5766755" y="187988"/>
            <a:ext cx="6598991" cy="582832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54213" y="1171855"/>
            <a:ext cx="12896375" cy="793833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4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sldNum" sz="quarter" idx="2"/>
          </p:nvPr>
        </p:nvSpPr>
        <p:spPr>
          <a:xfrm>
            <a:off x="12217399" y="9377574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88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01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sldNum" sz="quarter" idx="2"/>
          </p:nvPr>
        </p:nvSpPr>
        <p:spPr>
          <a:xfrm>
            <a:off x="12217399" y="9371521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16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87" y="0"/>
            <a:ext cx="399177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corcho@fi.upm.es" TargetMode="External"/><Relationship Id="rId3" Type="http://schemas.openxmlformats.org/officeDocument/2006/relationships/hyperlink" Target="mailto:cbadenes@fi.upm.es?subject=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6675"/>
            </a:pPr>
            <a:r>
              <a:t>Document Analysis </a:t>
            </a:r>
          </a:p>
          <a:p>
            <a:pPr defTabSz="519937">
              <a:defRPr sz="6675"/>
            </a:pPr>
            <a:r>
              <a:t>based on </a:t>
            </a:r>
          </a:p>
          <a:p>
            <a:pPr defTabSz="519937">
              <a:defRPr b="1" sz="7119">
                <a:latin typeface="Helvetica"/>
                <a:ea typeface="Helvetica"/>
                <a:cs typeface="Helvetica"/>
                <a:sym typeface="Helvetica"/>
              </a:defRPr>
            </a:pPr>
            <a:r>
              <a:t>Operation Punica</a:t>
            </a:r>
          </a:p>
        </p:txBody>
      </p:sp>
      <p:sp>
        <p:nvSpPr>
          <p:cNvPr id="160" name="Shape 160"/>
          <p:cNvSpPr/>
          <p:nvPr>
            <p:ph type="subTitle" sz="quarter" idx="1"/>
          </p:nvPr>
        </p:nvSpPr>
        <p:spPr>
          <a:xfrm>
            <a:off x="5407719" y="6858000"/>
            <a:ext cx="6713274" cy="1716882"/>
          </a:xfrm>
          <a:prstGeom prst="rect">
            <a:avLst/>
          </a:prstGeom>
        </p:spPr>
        <p:txBody>
          <a:bodyPr/>
          <a:lstStyle/>
          <a:p>
            <a:pPr defTabSz="315468">
              <a:defRPr sz="1728"/>
            </a:pPr>
            <a:r>
              <a:t>Oscar Corcho &lt;</a:t>
            </a:r>
            <a:r>
              <a:rPr u="sng">
                <a:hlinkClick r:id="rId2" invalidUrl="" action="" tgtFrame="" tooltip="" history="1" highlightClick="0" endSnd="0"/>
              </a:rPr>
              <a:t>ocorcho@fi.upm.es</a:t>
            </a:r>
            <a:r>
              <a:t>&gt;</a:t>
            </a:r>
          </a:p>
          <a:p>
            <a:pPr defTabSz="315468">
              <a:defRPr sz="1728"/>
            </a:pPr>
            <a:r>
              <a:t>Carlos Badenes &lt;</a:t>
            </a:r>
            <a:r>
              <a:rPr u="sng">
                <a:hlinkClick r:id="rId3" invalidUrl="" action="" tgtFrame="" tooltip="" history="1" highlightClick="0" endSnd="0"/>
              </a:rPr>
              <a:t>cbadenes@fi.upm.es</a:t>
            </a:r>
            <a:r>
              <a:t>&gt;</a:t>
            </a:r>
          </a:p>
          <a:p>
            <a:pPr defTabSz="315468">
              <a:defRPr sz="1728"/>
            </a:pPr>
          </a:p>
          <a:p>
            <a:pPr defTabSz="315468">
              <a:defRPr sz="1728"/>
            </a:pPr>
            <a:r>
              <a:t>Ontology Engineering Group</a:t>
            </a:r>
          </a:p>
          <a:p>
            <a:pPr defTabSz="315468">
              <a:defRPr sz="1728"/>
            </a:pPr>
            <a:r>
              <a:t>Universidad Politécnica de Madrid</a:t>
            </a:r>
          </a:p>
          <a:p>
            <a:pPr defTabSz="315468">
              <a:defRPr sz="1728"/>
            </a:pPr>
            <a:r>
              <a:t>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Outline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arch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3987136"/>
            <a:ext cx="1772494" cy="1772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arch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3987136"/>
            <a:ext cx="1772494" cy="1772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arch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120236"/>
            <a:ext cx="1772494" cy="1772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arch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120236"/>
            <a:ext cx="1772494" cy="177249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575945" y="6600375"/>
            <a:ext cx="345900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2000"/>
            </a:pPr>
            <a:r>
              <a:t>51 volumes ( 7.6 Gb ) that are part of the preliminary investigation of Operation Punica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Scanned documents (PDF)</a:t>
            </a:r>
          </a:p>
        </p:txBody>
      </p:sp>
      <p:pic>
        <p:nvPicPr>
          <p:cNvPr id="169" name="fil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7932" y="2343491"/>
            <a:ext cx="3705350" cy="370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5402255" y="6287781"/>
            <a:ext cx="3459004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2000"/>
            </a:pPr>
            <a:r>
              <a:t>Optical Character Recognition (OCR)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Natural Language Processing (tokenization, Stemming, pos-tagging)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Entity Recognition 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Topic Modeling (LDA)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Word Embedding (Word2Vec)</a:t>
            </a:r>
          </a:p>
        </p:txBody>
      </p:sp>
      <p:pic>
        <p:nvPicPr>
          <p:cNvPr id="171" name="networ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06520" y="2662206"/>
            <a:ext cx="3067919" cy="306791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10228565" y="6622251"/>
            <a:ext cx="189437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2000"/>
            </a:pPr>
            <a:r>
              <a:t>Companies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People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Places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Keywords</a:t>
            </a:r>
          </a:p>
          <a:p>
            <a:pPr marL="228600" indent="-228600" algn="l">
              <a:buSzPct val="100000"/>
              <a:buChar char="•"/>
              <a:defRPr sz="2000"/>
            </a:pPr>
            <a:r>
              <a:t>Relations</a:t>
            </a:r>
          </a:p>
        </p:txBody>
      </p:sp>
      <p:sp>
        <p:nvSpPr>
          <p:cNvPr id="173" name="Shape 173"/>
          <p:cNvSpPr/>
          <p:nvPr/>
        </p:nvSpPr>
        <p:spPr>
          <a:xfrm>
            <a:off x="1643295" y="1216979"/>
            <a:ext cx="13243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CORPUS</a:t>
            </a:r>
          </a:p>
        </p:txBody>
      </p:sp>
      <p:sp>
        <p:nvSpPr>
          <p:cNvPr id="174" name="Shape 174"/>
          <p:cNvSpPr/>
          <p:nvPr/>
        </p:nvSpPr>
        <p:spPr>
          <a:xfrm>
            <a:off x="6026060" y="1216979"/>
            <a:ext cx="15890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75" name="Shape 175"/>
          <p:cNvSpPr/>
          <p:nvPr/>
        </p:nvSpPr>
        <p:spPr>
          <a:xfrm>
            <a:off x="10527707" y="1216979"/>
            <a:ext cx="129609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Companies</a:t>
            </a:r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Screen Shot 2016-08-11 at 09.00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485" y="845085"/>
            <a:ext cx="12296159" cy="8556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People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Screen Shot 2016-08-11 at 09.0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949" y="791308"/>
            <a:ext cx="12422902" cy="8572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Places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Screen Shot 2016-08-11 at 09.07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546" y="938361"/>
            <a:ext cx="11191708" cy="8445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419538" y="187988"/>
            <a:ext cx="7946208" cy="582832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Keywords and Content Distribution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3" name="Group 193"/>
          <p:cNvGrpSpPr/>
          <p:nvPr/>
        </p:nvGrpSpPr>
        <p:grpSpPr>
          <a:xfrm>
            <a:off x="4954688" y="2988086"/>
            <a:ext cx="3319909" cy="2135833"/>
            <a:chOff x="0" y="0"/>
            <a:chExt cx="3319908" cy="2135831"/>
          </a:xfrm>
        </p:grpSpPr>
        <p:pic>
          <p:nvPicPr>
            <p:cNvPr id="191" name="topic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0888"/>
              <a:ext cx="3319909" cy="20749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Shape 192"/>
            <p:cNvSpPr/>
            <p:nvPr/>
          </p:nvSpPr>
          <p:spPr>
            <a:xfrm>
              <a:off x="90249" y="0"/>
              <a:ext cx="2935094" cy="1991867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755117" y="3007047"/>
            <a:ext cx="2915765" cy="2053327"/>
            <a:chOff x="0" y="0"/>
            <a:chExt cx="2915763" cy="2053325"/>
          </a:xfrm>
        </p:grpSpPr>
        <p:pic>
          <p:nvPicPr>
            <p:cNvPr id="194" name="topic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47586" y="283062"/>
              <a:ext cx="2832422" cy="1770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0" y="0"/>
              <a:ext cx="2915764" cy="197875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97" name="Shape 197"/>
          <p:cNvSpPr/>
          <p:nvPr/>
        </p:nvSpPr>
        <p:spPr>
          <a:xfrm>
            <a:off x="759116" y="2997199"/>
            <a:ext cx="8439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Topic 3</a:t>
            </a:r>
          </a:p>
        </p:txBody>
      </p:sp>
      <p:sp>
        <p:nvSpPr>
          <p:cNvPr id="198" name="Shape 198"/>
          <p:cNvSpPr/>
          <p:nvPr/>
        </p:nvSpPr>
        <p:spPr>
          <a:xfrm>
            <a:off x="5026316" y="2943502"/>
            <a:ext cx="8439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Topic 4</a:t>
            </a:r>
          </a:p>
        </p:txBody>
      </p:sp>
      <p:pic>
        <p:nvPicPr>
          <p:cNvPr id="199" name="archiv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600" y="5592114"/>
            <a:ext cx="808686" cy="808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archiv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88300" y="5592114"/>
            <a:ext cx="808686" cy="80868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334754" y="5736107"/>
            <a:ext cx="15854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Volume 2</a:t>
            </a:r>
          </a:p>
        </p:txBody>
      </p:sp>
      <p:sp>
        <p:nvSpPr>
          <p:cNvPr id="202" name="Shape 202"/>
          <p:cNvSpPr/>
          <p:nvPr/>
        </p:nvSpPr>
        <p:spPr>
          <a:xfrm>
            <a:off x="8905106" y="5736107"/>
            <a:ext cx="17731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Volume 42</a:t>
            </a:r>
          </a:p>
        </p:txBody>
      </p:sp>
      <p:pic>
        <p:nvPicPr>
          <p:cNvPr id="203" name="Screen Shot 2016-08-11 at 09.18.5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06650" y="6603715"/>
            <a:ext cx="3060700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 Shot 2016-08-11 at 09.19.2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05800" y="6591015"/>
            <a:ext cx="2794000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729717" y="886147"/>
            <a:ext cx="2915765" cy="19787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>
            <a:off x="733716" y="876299"/>
            <a:ext cx="8439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Topic 0</a:t>
            </a:r>
          </a:p>
        </p:txBody>
      </p:sp>
      <p:sp>
        <p:nvSpPr>
          <p:cNvPr id="207" name="Shape 207"/>
          <p:cNvSpPr/>
          <p:nvPr/>
        </p:nvSpPr>
        <p:spPr>
          <a:xfrm>
            <a:off x="5044518" y="898704"/>
            <a:ext cx="2915764" cy="19787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>
            <a:off x="5048517" y="888856"/>
            <a:ext cx="8439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Topic 1</a:t>
            </a:r>
          </a:p>
        </p:txBody>
      </p:sp>
      <p:sp>
        <p:nvSpPr>
          <p:cNvPr id="209" name="Shape 209"/>
          <p:cNvSpPr/>
          <p:nvPr/>
        </p:nvSpPr>
        <p:spPr>
          <a:xfrm>
            <a:off x="9359318" y="908552"/>
            <a:ext cx="2915765" cy="19787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Shape 210"/>
          <p:cNvSpPr/>
          <p:nvPr/>
        </p:nvSpPr>
        <p:spPr>
          <a:xfrm>
            <a:off x="9363317" y="898704"/>
            <a:ext cx="8439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Topic 2</a:t>
            </a:r>
          </a:p>
        </p:txBody>
      </p:sp>
      <p:sp>
        <p:nvSpPr>
          <p:cNvPr id="211" name="Shape 211"/>
          <p:cNvSpPr/>
          <p:nvPr/>
        </p:nvSpPr>
        <p:spPr>
          <a:xfrm>
            <a:off x="9359318" y="3034263"/>
            <a:ext cx="2915765" cy="19787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2" name="Shape 212"/>
          <p:cNvSpPr/>
          <p:nvPr/>
        </p:nvSpPr>
        <p:spPr>
          <a:xfrm>
            <a:off x="9363317" y="3024415"/>
            <a:ext cx="8439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Topic 5</a:t>
            </a:r>
          </a:p>
        </p:txBody>
      </p:sp>
      <p:pic>
        <p:nvPicPr>
          <p:cNvPr id="213" name="topic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9437" y="1278755"/>
            <a:ext cx="2562046" cy="1601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topic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43719" y="1036807"/>
            <a:ext cx="2949162" cy="1843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topic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601200" y="1165518"/>
            <a:ext cx="2794000" cy="174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topic5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494903" y="3187808"/>
            <a:ext cx="3129107" cy="1955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419538" y="187988"/>
            <a:ext cx="7946208" cy="582832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Context-based Relations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0" name="Table 220"/>
          <p:cNvGraphicFramePr/>
          <p:nvPr/>
        </p:nvGraphicFramePr>
        <p:xfrm>
          <a:off x="683815" y="1282700"/>
          <a:ext cx="11637170" cy="21512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39528"/>
                <a:gridCol w="1939528"/>
                <a:gridCol w="1939528"/>
                <a:gridCol w="1939528"/>
                <a:gridCol w="1939528"/>
                <a:gridCol w="1939528"/>
              </a:tblGrid>
              <a:tr h="1075605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fase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defenderse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testimonio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posibilidad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sumarial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107560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700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causa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1.201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1.192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1.179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1.163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1.161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graphicFrame>
        <p:nvGraphicFramePr>
          <p:cNvPr id="221" name="Table 221"/>
          <p:cNvGraphicFramePr/>
          <p:nvPr/>
        </p:nvGraphicFramePr>
        <p:xfrm>
          <a:off x="683815" y="4152900"/>
          <a:ext cx="11637170" cy="21512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39528"/>
                <a:gridCol w="1939528"/>
                <a:gridCol w="1939528"/>
                <a:gridCol w="1939528"/>
                <a:gridCol w="1939528"/>
                <a:gridCol w="1939528"/>
              </a:tblGrid>
              <a:tr h="1075605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intervenido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evidencia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cargador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contraseña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ordenador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107560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200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despacho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1.121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1.117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1.068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graphicFrame>
        <p:nvGraphicFramePr>
          <p:cNvPr id="222" name="Table 222"/>
          <p:cNvGraphicFramePr/>
          <p:nvPr/>
        </p:nvGraphicFramePr>
        <p:xfrm>
          <a:off x="683815" y="6921500"/>
          <a:ext cx="11637170" cy="21512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39528"/>
                <a:gridCol w="1939528"/>
                <a:gridCol w="1939528"/>
                <a:gridCol w="1939528"/>
                <a:gridCol w="1939528"/>
                <a:gridCol w="1939528"/>
              </a:tblGrid>
              <a:tr h="1075605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barco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desconoce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nunca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manifiesta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Madiva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107560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200">
                          <a:solidFill>
                            <a:srgbClr val="FFFFFF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dinero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