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631" r:id="rId2"/>
    <p:sldId id="662" r:id="rId3"/>
    <p:sldId id="657" r:id="rId4"/>
    <p:sldId id="658" r:id="rId5"/>
    <p:sldId id="664" r:id="rId6"/>
    <p:sldId id="663" r:id="rId7"/>
  </p:sldIdLst>
  <p:sldSz cx="9144000" cy="6858000" type="screen4x3"/>
  <p:notesSz cx="6858000" cy="9144000"/>
  <p:custShowLst>
    <p:custShow name="dbpedia" id="0">
      <p:sldLst/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8D"/>
    <a:srgbClr val="929000"/>
    <a:srgbClr val="941100"/>
    <a:srgbClr val="FF40FF"/>
    <a:srgbClr val="5BADFF"/>
    <a:srgbClr val="0B1892"/>
    <a:srgbClr val="99CCFF"/>
    <a:srgbClr val="0000FF"/>
    <a:srgbClr val="65B2FF"/>
    <a:srgbClr val="75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6" autoAdjust="0"/>
    <p:restoredTop sz="96715" autoAdjust="0"/>
  </p:normalViewPr>
  <p:slideViewPr>
    <p:cSldViewPr>
      <p:cViewPr varScale="1">
        <p:scale>
          <a:sx n="135" d="100"/>
          <a:sy n="135" d="100"/>
        </p:scale>
        <p:origin x="1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3ECDA0-B80B-4BDC-A087-67EE468E9479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1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49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0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9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79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C180-E36F-4182-A1F1-A5BB4F47A36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1B11-F320-4A10-9A30-CCAFB66DA57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58D8-F366-46AF-9FCE-B2E7951B60B7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2704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‹Nr.›</a:t>
            </a:fld>
            <a:endParaRPr lang="es-E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7D66-2323-4C18-A41E-EB5BD99FA21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2B475-628D-4BCB-A63B-55D2F2AC1BBD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1426-FCB9-4B83-BB45-C58B71946DC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5246-76A6-4068-AB6E-3481492D0475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E5AB4-1943-4999-8EDC-4B4FB0DF912C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E6FB-06FD-46D3-9DF2-6F33869D6D50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81748-7CB6-4691-B00D-23F93CFDCEC3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irculos_grismuyclaro_comp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Pie_azu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92631D3C-B322-41C9-B213-0B044B1AFDFE}" type="slidenum">
              <a:rPr lang="es-ES"/>
              <a:pPr>
                <a:defRPr/>
              </a:pPr>
              <a:t>‹Nr.›</a:t>
            </a:fld>
            <a:endParaRPr lang="es-ES"/>
          </a:p>
        </p:txBody>
      </p:sp>
      <p:pic>
        <p:nvPicPr>
          <p:cNvPr id="1032" name="Picture 7" descr="logo_peq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Conceptual Modeling Supported by Semantic Techniques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3717032"/>
            <a:ext cx="6429388" cy="170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 Engineering Group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 </a:t>
            </a:r>
            <a:r>
              <a:rPr lang="en-GB" sz="14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Politécnica</a:t>
            </a: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 Madrid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85090" y="1785108"/>
            <a:ext cx="3888432" cy="116517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dirty="0">
                <a:solidFill>
                  <a:srgbClr val="0B1892"/>
                </a:solidFill>
              </a:rPr>
              <a:t>OEG results in the energy and buildings domain</a:t>
            </a:r>
          </a:p>
        </p:txBody>
      </p:sp>
      <p:pic>
        <p:nvPicPr>
          <p:cNvPr id="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953294"/>
            <a:ext cx="1148724" cy="40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New energy data ecosystem</a:t>
            </a:r>
            <a:endParaRPr lang="en-US" dirty="0"/>
          </a:p>
        </p:txBody>
      </p:sp>
      <p:pic>
        <p:nvPicPr>
          <p:cNvPr id="4" name="Picture 3" descr="C:\Users\thanasic\Desktop\Smart Cities Schema Images\EnerDI Forum_afte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77" y="836712"/>
            <a:ext cx="5868143" cy="29112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886787" y="3223299"/>
            <a:ext cx="1080120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b="1" dirty="0" smtClean="0">
                <a:solidFill>
                  <a:prstClr val="black"/>
                </a:solidFill>
                <a:ea typeface="Verdana" pitchFamily="34" charset="0"/>
                <a:cs typeface="Arial" pitchFamily="34" charset="0"/>
              </a:rPr>
              <a:t>READY4SmartCities</a:t>
            </a:r>
            <a:endParaRPr lang="it-IT" b="1" dirty="0">
              <a:solidFill>
                <a:prstClr val="black"/>
              </a:solidFill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958257" y="3933055"/>
            <a:ext cx="223224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t-IT" sz="1600" b="1" dirty="0" err="1">
                <a:solidFill>
                  <a:srgbClr val="F79646">
                    <a:lumMod val="75000"/>
                  </a:srgbClr>
                </a:solidFill>
                <a:latin typeface="Calibri"/>
              </a:rPr>
              <a:t>Enabler</a:t>
            </a:r>
            <a:r>
              <a:rPr lang="it-IT" sz="1600" b="1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 1: </a:t>
            </a:r>
            <a:r>
              <a:rPr lang="it-IT" sz="1600" b="1" dirty="0" err="1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Ontology</a:t>
            </a:r>
            <a:r>
              <a:rPr lang="it-IT" sz="1600" b="1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 </a:t>
            </a:r>
            <a:r>
              <a:rPr lang="it-IT" sz="1600" b="1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and </a:t>
            </a:r>
            <a:r>
              <a:rPr lang="it-IT" sz="1600" b="1" dirty="0" err="1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Dataset</a:t>
            </a:r>
            <a:r>
              <a:rPr lang="it-IT" sz="1600" b="1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 </a:t>
            </a:r>
            <a:r>
              <a:rPr lang="it-IT" sz="1600" b="1" dirty="0" err="1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Catalogues</a:t>
            </a:r>
            <a:endParaRPr lang="es-ES" sz="1600" b="1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932041" y="3933055"/>
            <a:ext cx="2592287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Enabler 2: Guidelines </a:t>
            </a:r>
            <a:r>
              <a:rPr lang="en-GB" sz="1600" b="1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for (Linked) </a:t>
            </a:r>
            <a:r>
              <a:rPr lang="en-GB" sz="1600" b="1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Energy Data</a:t>
            </a:r>
            <a:endParaRPr lang="es-ES" sz="1600" b="1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10" name="Imagen 9" descr="Captura de pantalla 2014-05-21 a la(s) 08.42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33" y="4762431"/>
            <a:ext cx="2664296" cy="1649528"/>
          </a:xfrm>
          <a:prstGeom prst="rect">
            <a:avLst/>
          </a:prstGeom>
        </p:spPr>
      </p:pic>
      <p:pic>
        <p:nvPicPr>
          <p:cNvPr id="11" name="Imagen 10" descr="Captura de pantalla 2014-05-21 a la(s) 08.43.4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60" y="4577039"/>
            <a:ext cx="2232248" cy="2020312"/>
          </a:xfrm>
          <a:prstGeom prst="rect">
            <a:avLst/>
          </a:prstGeom>
        </p:spPr>
      </p:pic>
      <p:sp>
        <p:nvSpPr>
          <p:cNvPr id="6" name="Marcador de número de diapositiva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1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Projects and initiatives</a:t>
            </a:r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22704" y="6643710"/>
            <a:ext cx="685800" cy="228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A80E3391-C326-464C-A7E2-895EBBA0FC0F}" type="slidenum">
              <a:rPr lang="es-ES" smtClean="0"/>
              <a:pPr/>
              <a:t>3</a:t>
            </a:fld>
            <a:endParaRPr lang="es-E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67200" y="2658245"/>
            <a:ext cx="87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2013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72" y="3540301"/>
            <a:ext cx="986928" cy="671111"/>
          </a:xfrm>
          <a:prstGeom prst="rect">
            <a:avLst/>
          </a:prstGeom>
        </p:spPr>
      </p:pic>
      <p:sp>
        <p:nvSpPr>
          <p:cNvPr id="30" name="TextBox 6"/>
          <p:cNvSpPr txBox="1"/>
          <p:nvPr/>
        </p:nvSpPr>
        <p:spPr>
          <a:xfrm>
            <a:off x="4572000" y="364502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LBD CG </a:t>
            </a:r>
            <a:r>
              <a:rPr lang="es-ES" sz="2400" b="1" dirty="0" smtClean="0">
                <a:solidFill>
                  <a:srgbClr val="C00000"/>
                </a:solidFill>
              </a:rPr>
              <a:t>2014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4" descr="ttp://www.ready4smartcities.eu/image/layout_set_logo?img_id=43800&amp;t=14724565091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14" y="2533086"/>
            <a:ext cx="2064745" cy="71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58200" y="6629400"/>
            <a:ext cx="685800" cy="228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A80E3391-C326-464C-A7E2-895EBBA0FC0F}" type="slidenum">
              <a:rPr lang="es-ES" smtClean="0"/>
              <a:pPr/>
              <a:t>4</a:t>
            </a:fld>
            <a:endParaRPr lang="es-ES" dirty="0" smtClean="0"/>
          </a:p>
        </p:txBody>
      </p:sp>
      <p:sp>
        <p:nvSpPr>
          <p:cNvPr id="41" name="TextBox 1"/>
          <p:cNvSpPr txBox="1"/>
          <p:nvPr/>
        </p:nvSpPr>
        <p:spPr>
          <a:xfrm>
            <a:off x="3419872" y="1988840"/>
            <a:ext cx="540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Guidelines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for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the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generation</a:t>
            </a:r>
            <a:r>
              <a:rPr lang="es-ES_tradnl" sz="1800" dirty="0" smtClean="0">
                <a:solidFill>
                  <a:schemeClr val="tx1"/>
                </a:solidFill>
              </a:rPr>
              <a:t>, </a:t>
            </a:r>
            <a:r>
              <a:rPr lang="es-ES_tradnl" sz="1800" dirty="0" err="1" smtClean="0">
                <a:solidFill>
                  <a:schemeClr val="tx1"/>
                </a:solidFill>
              </a:rPr>
              <a:t>publication</a:t>
            </a:r>
            <a:r>
              <a:rPr lang="es-ES_tradnl" sz="1800" dirty="0" smtClean="0">
                <a:solidFill>
                  <a:schemeClr val="tx1"/>
                </a:solidFill>
              </a:rPr>
              <a:t> and </a:t>
            </a:r>
            <a:r>
              <a:rPr lang="es-ES_tradnl" sz="1800" dirty="0" err="1" smtClean="0">
                <a:solidFill>
                  <a:schemeClr val="tx1"/>
                </a:solidFill>
              </a:rPr>
              <a:t>exploitation</a:t>
            </a:r>
            <a:r>
              <a:rPr lang="es-ES_tradnl" sz="1800" dirty="0" smtClean="0">
                <a:solidFill>
                  <a:schemeClr val="tx1"/>
                </a:solidFill>
              </a:rPr>
              <a:t> of </a:t>
            </a:r>
            <a:r>
              <a:rPr lang="es-ES_tradnl" sz="1800" dirty="0" err="1" smtClean="0">
                <a:solidFill>
                  <a:schemeClr val="tx1"/>
                </a:solidFill>
              </a:rPr>
              <a:t>Energy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Linked</a:t>
            </a:r>
            <a:r>
              <a:rPr lang="es-ES_tradnl" sz="1800" dirty="0" smtClean="0">
                <a:solidFill>
                  <a:schemeClr val="tx1"/>
                </a:solidFill>
              </a:rPr>
              <a:t> Data</a:t>
            </a:r>
          </a:p>
          <a:p>
            <a:r>
              <a:rPr lang="es-ES_tradnl" sz="1800" dirty="0" err="1" smtClean="0">
                <a:solidFill>
                  <a:schemeClr val="tx1"/>
                </a:solidFill>
              </a:rPr>
              <a:t>Ontology</a:t>
            </a:r>
            <a:r>
              <a:rPr lang="es-ES_tradnl" sz="1800" dirty="0" smtClean="0">
                <a:solidFill>
                  <a:schemeClr val="tx1"/>
                </a:solidFill>
              </a:rPr>
              <a:t> catalogue </a:t>
            </a:r>
            <a:r>
              <a:rPr lang="es-ES_tradnl" sz="1800" dirty="0" err="1" smtClean="0">
                <a:solidFill>
                  <a:schemeClr val="tx1"/>
                </a:solidFill>
              </a:rPr>
              <a:t>for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smart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cities</a:t>
            </a:r>
            <a:endParaRPr lang="es-ES_tradnl" sz="1800" dirty="0" smtClean="0">
              <a:solidFill>
                <a:schemeClr val="tx1"/>
              </a:solidFill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2" y="3963072"/>
            <a:ext cx="986928" cy="671111"/>
          </a:xfrm>
          <a:prstGeom prst="rect">
            <a:avLst/>
          </a:prstGeom>
        </p:spPr>
      </p:pic>
      <p:sp>
        <p:nvSpPr>
          <p:cNvPr id="22" name="TextBox 6"/>
          <p:cNvSpPr txBox="1"/>
          <p:nvPr/>
        </p:nvSpPr>
        <p:spPr>
          <a:xfrm>
            <a:off x="1470908" y="406779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28D"/>
                </a:solidFill>
              </a:rPr>
              <a:t>LBD CG</a:t>
            </a:r>
            <a:endParaRPr lang="es-ES" sz="2400" b="1" dirty="0">
              <a:solidFill>
                <a:srgbClr val="C00000"/>
              </a:solidFill>
            </a:endParaRPr>
          </a:p>
        </p:txBody>
      </p:sp>
      <p:pic>
        <p:nvPicPr>
          <p:cNvPr id="23" name="Picture 4" descr="ttp://www.ready4smartcities.eu/image/layout_set_logo?img_id=43800&amp;t=147245650913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2" y="2094515"/>
            <a:ext cx="2064745" cy="71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"/>
          <p:cNvSpPr txBox="1"/>
          <p:nvPr/>
        </p:nvSpPr>
        <p:spPr>
          <a:xfrm>
            <a:off x="3487132" y="3975462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smtClean="0">
                <a:solidFill>
                  <a:schemeClr val="tx1"/>
                </a:solidFill>
              </a:rPr>
              <a:t>Use cases </a:t>
            </a:r>
            <a:r>
              <a:rPr lang="es-ES_tradnl" sz="1800" dirty="0" err="1" smtClean="0">
                <a:solidFill>
                  <a:schemeClr val="tx1"/>
                </a:solidFill>
              </a:rPr>
              <a:t>for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Linked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Building</a:t>
            </a:r>
            <a:r>
              <a:rPr lang="es-ES_tradnl" sz="1800" dirty="0" smtClean="0">
                <a:solidFill>
                  <a:schemeClr val="tx1"/>
                </a:solidFill>
              </a:rPr>
              <a:t> Data</a:t>
            </a:r>
          </a:p>
          <a:p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>
                <a:solidFill>
                  <a:schemeClr val="tx1"/>
                </a:solidFill>
              </a:rPr>
              <a:t>of </a:t>
            </a:r>
            <a:r>
              <a:rPr lang="es-ES_tradnl" sz="1800" dirty="0" err="1">
                <a:solidFill>
                  <a:schemeClr val="tx1"/>
                </a:solidFill>
              </a:rPr>
              <a:t>building</a:t>
            </a:r>
            <a:r>
              <a:rPr lang="es-ES_tradnl" sz="1800" dirty="0">
                <a:solidFill>
                  <a:schemeClr val="tx1"/>
                </a:solidFill>
              </a:rPr>
              <a:t> (BIM) </a:t>
            </a:r>
            <a:r>
              <a:rPr lang="es-ES_tradnl" sz="1800" dirty="0" smtClean="0">
                <a:solidFill>
                  <a:schemeClr val="tx1"/>
                </a:solidFill>
              </a:rPr>
              <a:t>data</a:t>
            </a:r>
            <a:r>
              <a:rPr lang="es-ES_tradnl" sz="1800" dirty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based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on</a:t>
            </a:r>
            <a:r>
              <a:rPr lang="es-ES_tradnl" sz="1800" dirty="0" smtClean="0">
                <a:solidFill>
                  <a:schemeClr val="tx1"/>
                </a:solidFill>
              </a:rPr>
              <a:t> IFC</a:t>
            </a:r>
          </a:p>
        </p:txBody>
      </p:sp>
    </p:spTree>
    <p:extLst>
      <p:ext uri="{BB962C8B-B14F-4D97-AF65-F5344CB8AC3E}">
        <p14:creationId xmlns:p14="http://schemas.microsoft.com/office/powerpoint/2010/main" val="1822987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 smtClean="0"/>
              <a:t>Guidelines for Energy Data</a:t>
            </a:r>
            <a:endParaRPr lang="en-GB" noProof="0" dirty="0"/>
          </a:p>
        </p:txBody>
      </p:sp>
      <p:pic>
        <p:nvPicPr>
          <p:cNvPr id="3" name="Imagen 2" descr="Sin títul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71431"/>
            <a:ext cx="5184576" cy="27854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84" y="3771879"/>
            <a:ext cx="4134348" cy="278702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25" y="3771879"/>
            <a:ext cx="2681857" cy="2787028"/>
          </a:xfrm>
          <a:prstGeom prst="rect">
            <a:avLst/>
          </a:prstGeom>
        </p:spPr>
      </p:pic>
      <p:sp>
        <p:nvSpPr>
          <p:cNvPr id="12" name="Recortar y redondear rectángulo de esquina sencilla 11"/>
          <p:cNvSpPr/>
          <p:nvPr/>
        </p:nvSpPr>
        <p:spPr bwMode="auto">
          <a:xfrm rot="16200000">
            <a:off x="1087325" y="1519801"/>
            <a:ext cx="1928789" cy="432048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GENERATION</a:t>
            </a:r>
            <a:endParaRPr kumimoji="0" lang="es-ES_tradnl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ortar y redondear rectángulo de esquina sencilla 13"/>
          <p:cNvSpPr/>
          <p:nvPr/>
        </p:nvSpPr>
        <p:spPr bwMode="auto">
          <a:xfrm rot="16200000">
            <a:off x="-466486" y="4520250"/>
            <a:ext cx="1928789" cy="432048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PUBLICATION</a:t>
            </a:r>
            <a:endParaRPr kumimoji="0" lang="es-ES_tradn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ortar y redondear rectángulo de esquina sencilla 14"/>
          <p:cNvSpPr/>
          <p:nvPr/>
        </p:nvSpPr>
        <p:spPr bwMode="auto">
          <a:xfrm rot="16200000">
            <a:off x="4973481" y="4593476"/>
            <a:ext cx="2075240" cy="432048"/>
          </a:xfrm>
          <a:prstGeom prst="snip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EXPLOITATION</a:t>
            </a:r>
            <a:endParaRPr kumimoji="0" lang="es-ES_tradnl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2"/>
          <a:srcRect l="6672" r="5906"/>
          <a:stretch/>
        </p:blipFill>
        <p:spPr>
          <a:xfrm>
            <a:off x="179512" y="692696"/>
            <a:ext cx="8640960" cy="52993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Ontology Catalogue</a:t>
            </a:r>
            <a:endParaRPr lang="en-GB" sz="2000" dirty="0"/>
          </a:p>
        </p:txBody>
      </p:sp>
      <p:sp>
        <p:nvSpPr>
          <p:cNvPr id="25" name="Rectángulo 24"/>
          <p:cNvSpPr/>
          <p:nvPr/>
        </p:nvSpPr>
        <p:spPr>
          <a:xfrm>
            <a:off x="1763688" y="2681610"/>
            <a:ext cx="301687" cy="315342"/>
          </a:xfrm>
          <a:prstGeom prst="rect">
            <a:avLst/>
          </a:prstGeom>
          <a:noFill/>
          <a:ln w="2857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267743" y="4437112"/>
            <a:ext cx="968311" cy="1602902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275856" y="4437112"/>
            <a:ext cx="4824536" cy="1602902"/>
          </a:xfrm>
          <a:prstGeom prst="rect">
            <a:avLst/>
          </a:prstGeom>
          <a:noFill/>
          <a:ln w="28575" cmpd="sng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539552" y="5373216"/>
            <a:ext cx="1080120" cy="216024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7020272" y="6165280"/>
            <a:ext cx="2015009" cy="432072"/>
          </a:xfrm>
          <a:prstGeom prst="rect">
            <a:avLst/>
          </a:prstGeom>
          <a:noFill/>
          <a:ln w="28575" cmpd="sng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</a:rPr>
              <a:t>Information gathered from the on-line form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30" name="Conector recto de flecha 29"/>
          <p:cNvCxnSpPr>
            <a:stCxn id="27" idx="2"/>
            <a:endCxn id="29" idx="1"/>
          </p:cNvCxnSpPr>
          <p:nvPr/>
        </p:nvCxnSpPr>
        <p:spPr>
          <a:xfrm>
            <a:off x="5688124" y="6040014"/>
            <a:ext cx="1332148" cy="341302"/>
          </a:xfrm>
          <a:prstGeom prst="straightConnector1">
            <a:avLst/>
          </a:prstGeom>
          <a:noFill/>
          <a:ln w="28575" cmpd="sng">
            <a:solidFill>
              <a:schemeClr val="accent3"/>
            </a:solidFill>
            <a:prstDash val="sysDash"/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1" name="Rectángulo 30"/>
          <p:cNvSpPr/>
          <p:nvPr/>
        </p:nvSpPr>
        <p:spPr>
          <a:xfrm>
            <a:off x="3275856" y="6165304"/>
            <a:ext cx="2591073" cy="432040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</a:rPr>
              <a:t>Information gathered during the catalogue generation 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32" name="Conector recto de flecha 31"/>
          <p:cNvCxnSpPr>
            <a:stCxn id="26" idx="2"/>
            <a:endCxn id="31" idx="1"/>
          </p:cNvCxnSpPr>
          <p:nvPr/>
        </p:nvCxnSpPr>
        <p:spPr>
          <a:xfrm>
            <a:off x="2751899" y="6040014"/>
            <a:ext cx="523957" cy="341310"/>
          </a:xfrm>
          <a:prstGeom prst="straightConnector1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ysDash"/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3" name="Rectángulo 32"/>
          <p:cNvSpPr/>
          <p:nvPr/>
        </p:nvSpPr>
        <p:spPr>
          <a:xfrm>
            <a:off x="96268" y="6118200"/>
            <a:ext cx="1582961" cy="432048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</a:rPr>
              <a:t>Ontology title and URI (hyperlink)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34" name="Conector recto de flecha 33"/>
          <p:cNvCxnSpPr>
            <a:stCxn id="28" idx="2"/>
            <a:endCxn id="33" idx="0"/>
          </p:cNvCxnSpPr>
          <p:nvPr/>
        </p:nvCxnSpPr>
        <p:spPr>
          <a:xfrm flipH="1">
            <a:off x="887749" y="5589240"/>
            <a:ext cx="191863" cy="528960"/>
          </a:xfrm>
          <a:prstGeom prst="straightConnector1">
            <a:avLst/>
          </a:prstGeom>
          <a:noFill/>
          <a:ln w="28575" cmpd="sng">
            <a:solidFill>
              <a:srgbClr val="7F7F7F"/>
            </a:solidFill>
            <a:prstDash val="sysDash"/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5" name="Rectángulo 34"/>
          <p:cNvSpPr/>
          <p:nvPr/>
        </p:nvSpPr>
        <p:spPr>
          <a:xfrm>
            <a:off x="2483768" y="2492896"/>
            <a:ext cx="1621405" cy="288032"/>
          </a:xfrm>
          <a:prstGeom prst="rect">
            <a:avLst/>
          </a:prstGeom>
          <a:noFill/>
          <a:ln w="28575" cmpd="sng">
            <a:solidFill>
              <a:srgbClr val="7F7F7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</a:rPr>
              <a:t>Link to RDF dump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36" name="Conector recto de flecha 35"/>
          <p:cNvCxnSpPr>
            <a:stCxn id="25" idx="0"/>
          </p:cNvCxnSpPr>
          <p:nvPr/>
        </p:nvCxnSpPr>
        <p:spPr>
          <a:xfrm flipV="1">
            <a:off x="1914532" y="2636912"/>
            <a:ext cx="569236" cy="44698"/>
          </a:xfrm>
          <a:prstGeom prst="straightConnector1">
            <a:avLst/>
          </a:prstGeom>
          <a:noFill/>
          <a:ln w="28575" cmpd="sng">
            <a:solidFill>
              <a:srgbClr val="7F7F7F"/>
            </a:solidFill>
            <a:prstDash val="sysDash"/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7" name="Rectángulo 36"/>
          <p:cNvSpPr/>
          <p:nvPr/>
        </p:nvSpPr>
        <p:spPr>
          <a:xfrm>
            <a:off x="2195736" y="4077071"/>
            <a:ext cx="2376264" cy="2023523"/>
          </a:xfrm>
          <a:prstGeom prst="rect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4499992" y="2564904"/>
            <a:ext cx="1727997" cy="288040"/>
          </a:xfrm>
          <a:prstGeom prst="rect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</a:rPr>
              <a:t>Quality indicators</a:t>
            </a:r>
            <a:endParaRPr lang="en-GB" sz="1400" b="1" dirty="0">
              <a:solidFill>
                <a:prstClr val="black"/>
              </a:solidFill>
            </a:endParaRPr>
          </a:p>
        </p:txBody>
      </p:sp>
      <p:cxnSp>
        <p:nvCxnSpPr>
          <p:cNvPr id="39" name="Conector recto de flecha 38"/>
          <p:cNvCxnSpPr>
            <a:stCxn id="37" idx="0"/>
            <a:endCxn id="38" idx="1"/>
          </p:cNvCxnSpPr>
          <p:nvPr/>
        </p:nvCxnSpPr>
        <p:spPr>
          <a:xfrm flipV="1">
            <a:off x="3383868" y="2708924"/>
            <a:ext cx="1116124" cy="1368147"/>
          </a:xfrm>
          <a:prstGeom prst="straightConnector1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0" name="Rectángulo 39"/>
          <p:cNvSpPr/>
          <p:nvPr/>
        </p:nvSpPr>
        <p:spPr>
          <a:xfrm>
            <a:off x="4716016" y="4077071"/>
            <a:ext cx="3528392" cy="2023523"/>
          </a:xfrm>
          <a:prstGeom prst="rect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7524328" y="2564904"/>
            <a:ext cx="971997" cy="288040"/>
          </a:xfrm>
          <a:prstGeom prst="rect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</a:rPr>
              <a:t>Metadata</a:t>
            </a:r>
            <a:endParaRPr lang="en-GB" sz="1400" dirty="0">
              <a:solidFill>
                <a:prstClr val="black"/>
              </a:solidFill>
            </a:endParaRPr>
          </a:p>
        </p:txBody>
      </p:sp>
      <p:cxnSp>
        <p:nvCxnSpPr>
          <p:cNvPr id="42" name="Conector recto de flecha 41"/>
          <p:cNvCxnSpPr>
            <a:stCxn id="40" idx="0"/>
            <a:endCxn id="41" idx="1"/>
          </p:cNvCxnSpPr>
          <p:nvPr/>
        </p:nvCxnSpPr>
        <p:spPr>
          <a:xfrm flipV="1">
            <a:off x="6480212" y="2708924"/>
            <a:ext cx="1044116" cy="1368147"/>
          </a:xfrm>
          <a:prstGeom prst="straightConnector1">
            <a:avLst/>
          </a:prstGeom>
          <a:noFill/>
          <a:ln w="28575" cmpd="sng"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85246-76A6-4068-AB6E-3481492D047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49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36310</TotalTime>
  <Words>123</Words>
  <Application>Microsoft Macintosh PowerPoint</Application>
  <PresentationFormat>Presentación en pantalla (4:3)</PresentationFormat>
  <Paragraphs>38</Paragraphs>
  <Slides>6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  <vt:variant>
        <vt:lpstr>Presentaciones personalizadas</vt:lpstr>
      </vt:variant>
      <vt:variant>
        <vt:i4>1</vt:i4>
      </vt:variant>
    </vt:vector>
  </HeadingPairs>
  <TitlesOfParts>
    <vt:vector size="12" baseType="lpstr">
      <vt:lpstr>Calibri</vt:lpstr>
      <vt:lpstr>Times New Roman</vt:lpstr>
      <vt:lpstr>Verdana</vt:lpstr>
      <vt:lpstr>Arial</vt:lpstr>
      <vt:lpstr>Template_Project</vt:lpstr>
      <vt:lpstr>OEG results in the energy and buildings domain</vt:lpstr>
      <vt:lpstr>New energy data ecosystem</vt:lpstr>
      <vt:lpstr>Projects and initiatives</vt:lpstr>
      <vt:lpstr>Results</vt:lpstr>
      <vt:lpstr>Guidelines for Energy Data</vt:lpstr>
      <vt:lpstr>Ontology Catalogue</vt:lpstr>
      <vt:lpstr>dbpedia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DynaLearn  Semantics applied to enhance qualitative reasoning</dc:title>
  <dc:creator>Jorge</dc:creator>
  <cp:lastModifiedBy>Raúl García Castro</cp:lastModifiedBy>
  <cp:revision>927</cp:revision>
  <dcterms:created xsi:type="dcterms:W3CDTF">2008-11-25T10:33:57Z</dcterms:created>
  <dcterms:modified xsi:type="dcterms:W3CDTF">2016-08-30T09:59:10Z</dcterms:modified>
</cp:coreProperties>
</file>