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1219" y="19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3B2904-0762-4C32-9349-8E98591DB5D9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64D0EEDD-9CF9-4436-AE85-BC91DE9C8D32}">
      <dgm:prSet phldrT="[Texto]"/>
      <dgm:spPr/>
      <dgm:t>
        <a:bodyPr/>
        <a:lstStyle/>
        <a:p>
          <a:r>
            <a:rPr lang="en-US" noProof="0" dirty="0" smtClean="0"/>
            <a:t>Machine learning methods</a:t>
          </a:r>
          <a:endParaRPr lang="en-US" noProof="0" dirty="0"/>
        </a:p>
      </dgm:t>
    </dgm:pt>
    <dgm:pt modelId="{7F9AB585-5163-47C3-BF00-0E5C568EF3F1}" type="parTrans" cxnId="{372984DE-37F5-498E-A7A4-8AB68B1D0A62}">
      <dgm:prSet/>
      <dgm:spPr/>
      <dgm:t>
        <a:bodyPr/>
        <a:lstStyle/>
        <a:p>
          <a:endParaRPr lang="en-US"/>
        </a:p>
      </dgm:t>
    </dgm:pt>
    <dgm:pt modelId="{70830907-2F45-4A12-864C-BBA78D89AD77}" type="sibTrans" cxnId="{372984DE-37F5-498E-A7A4-8AB68B1D0A62}">
      <dgm:prSet/>
      <dgm:spPr/>
      <dgm:t>
        <a:bodyPr/>
        <a:lstStyle/>
        <a:p>
          <a:endParaRPr lang="en-US"/>
        </a:p>
      </dgm:t>
    </dgm:pt>
    <dgm:pt modelId="{DF5AC2CB-82A4-41AF-B07C-506CEC0358B2}">
      <dgm:prSet phldrT="[Texto]"/>
      <dgm:spPr/>
      <dgm:t>
        <a:bodyPr/>
        <a:lstStyle/>
        <a:p>
          <a:endParaRPr lang="en-US" dirty="0"/>
        </a:p>
      </dgm:t>
    </dgm:pt>
    <dgm:pt modelId="{9697E5CE-FC50-48FD-9948-C673BAE6C569}" type="parTrans" cxnId="{900B6972-D727-4EBF-9232-D33949EF7C0F}">
      <dgm:prSet/>
      <dgm:spPr/>
      <dgm:t>
        <a:bodyPr/>
        <a:lstStyle/>
        <a:p>
          <a:endParaRPr lang="en-US"/>
        </a:p>
      </dgm:t>
    </dgm:pt>
    <dgm:pt modelId="{168A92C4-F72F-4F59-9E91-3D5DDE5F64C1}" type="sibTrans" cxnId="{900B6972-D727-4EBF-9232-D33949EF7C0F}">
      <dgm:prSet/>
      <dgm:spPr/>
      <dgm:t>
        <a:bodyPr/>
        <a:lstStyle/>
        <a:p>
          <a:endParaRPr lang="en-US"/>
        </a:p>
      </dgm:t>
    </dgm:pt>
    <dgm:pt modelId="{A5C23AC0-DD2E-4F22-9042-8AFA03DFCD76}">
      <dgm:prSet phldrT="[Texto]"/>
      <dgm:spPr/>
      <dgm:t>
        <a:bodyPr/>
        <a:lstStyle/>
        <a:p>
          <a:endParaRPr lang="en-US" dirty="0"/>
        </a:p>
      </dgm:t>
    </dgm:pt>
    <dgm:pt modelId="{59D4DA1A-D0A8-4EB9-9E56-1B85541667D7}" type="parTrans" cxnId="{9701E32D-790D-4CDF-AE92-F5E3ACECF60E}">
      <dgm:prSet/>
      <dgm:spPr/>
      <dgm:t>
        <a:bodyPr/>
        <a:lstStyle/>
        <a:p>
          <a:endParaRPr lang="en-US"/>
        </a:p>
      </dgm:t>
    </dgm:pt>
    <dgm:pt modelId="{914FCD4A-306A-4388-96F3-49D3C3355DF5}" type="sibTrans" cxnId="{9701E32D-790D-4CDF-AE92-F5E3ACECF60E}">
      <dgm:prSet/>
      <dgm:spPr/>
      <dgm:t>
        <a:bodyPr/>
        <a:lstStyle/>
        <a:p>
          <a:endParaRPr lang="en-US"/>
        </a:p>
      </dgm:t>
    </dgm:pt>
    <dgm:pt modelId="{FAB9B255-5E4F-4D68-83AF-E77E2ADBBF00}" type="pres">
      <dgm:prSet presAssocID="{F13B2904-0762-4C32-9349-8E98591DB5D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198BE02-DD12-4FCF-9DB8-B5B3C28AC80B}" type="pres">
      <dgm:prSet presAssocID="{64D0EEDD-9CF9-4436-AE85-BC91DE9C8D3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2EE4D9-734B-4760-AD7F-BA2FA9029B6E}" type="pres">
      <dgm:prSet presAssocID="{64D0EEDD-9CF9-4436-AE85-BC91DE9C8D32}" presName="gear1srcNode" presStyleLbl="node1" presStyleIdx="0" presStyleCnt="3"/>
      <dgm:spPr/>
      <dgm:t>
        <a:bodyPr/>
        <a:lstStyle/>
        <a:p>
          <a:endParaRPr lang="en-US"/>
        </a:p>
      </dgm:t>
    </dgm:pt>
    <dgm:pt modelId="{BA17C529-898A-4B74-9192-7DF1D7F8B8BE}" type="pres">
      <dgm:prSet presAssocID="{64D0EEDD-9CF9-4436-AE85-BC91DE9C8D32}" presName="gear1dstNode" presStyleLbl="node1" presStyleIdx="0" presStyleCnt="3"/>
      <dgm:spPr/>
      <dgm:t>
        <a:bodyPr/>
        <a:lstStyle/>
        <a:p>
          <a:endParaRPr lang="en-US"/>
        </a:p>
      </dgm:t>
    </dgm:pt>
    <dgm:pt modelId="{FDAB471F-F7E6-4EBE-9F5B-C0624A95944B}" type="pres">
      <dgm:prSet presAssocID="{A5C23AC0-DD2E-4F22-9042-8AFA03DFCD7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CB8CE-B938-4955-856F-B62B186F6724}" type="pres">
      <dgm:prSet presAssocID="{A5C23AC0-DD2E-4F22-9042-8AFA03DFCD76}" presName="gear2srcNode" presStyleLbl="node1" presStyleIdx="1" presStyleCnt="3"/>
      <dgm:spPr/>
      <dgm:t>
        <a:bodyPr/>
        <a:lstStyle/>
        <a:p>
          <a:endParaRPr lang="en-US"/>
        </a:p>
      </dgm:t>
    </dgm:pt>
    <dgm:pt modelId="{F5EFAC58-F8DE-4BA6-97E4-6D52FDFA6C0E}" type="pres">
      <dgm:prSet presAssocID="{A5C23AC0-DD2E-4F22-9042-8AFA03DFCD76}" presName="gear2dstNode" presStyleLbl="node1" presStyleIdx="1" presStyleCnt="3"/>
      <dgm:spPr/>
      <dgm:t>
        <a:bodyPr/>
        <a:lstStyle/>
        <a:p>
          <a:endParaRPr lang="en-US"/>
        </a:p>
      </dgm:t>
    </dgm:pt>
    <dgm:pt modelId="{611AC9E1-18BB-4BEC-9FB8-7B644F6AC19D}" type="pres">
      <dgm:prSet presAssocID="{DF5AC2CB-82A4-41AF-B07C-506CEC0358B2}" presName="gear3" presStyleLbl="node1" presStyleIdx="2" presStyleCnt="3"/>
      <dgm:spPr/>
      <dgm:t>
        <a:bodyPr/>
        <a:lstStyle/>
        <a:p>
          <a:endParaRPr lang="en-US"/>
        </a:p>
      </dgm:t>
    </dgm:pt>
    <dgm:pt modelId="{DD7BAEF2-633F-4654-A2E0-DB956C4CC96F}" type="pres">
      <dgm:prSet presAssocID="{DF5AC2CB-82A4-41AF-B07C-506CEC0358B2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E8648B-CA0A-44E0-98EB-EF2AC2B43350}" type="pres">
      <dgm:prSet presAssocID="{DF5AC2CB-82A4-41AF-B07C-506CEC0358B2}" presName="gear3srcNode" presStyleLbl="node1" presStyleIdx="2" presStyleCnt="3"/>
      <dgm:spPr/>
      <dgm:t>
        <a:bodyPr/>
        <a:lstStyle/>
        <a:p>
          <a:endParaRPr lang="en-US"/>
        </a:p>
      </dgm:t>
    </dgm:pt>
    <dgm:pt modelId="{1FCB026D-5E15-43BF-83C9-2F12951603D6}" type="pres">
      <dgm:prSet presAssocID="{DF5AC2CB-82A4-41AF-B07C-506CEC0358B2}" presName="gear3dstNode" presStyleLbl="node1" presStyleIdx="2" presStyleCnt="3"/>
      <dgm:spPr/>
      <dgm:t>
        <a:bodyPr/>
        <a:lstStyle/>
        <a:p>
          <a:endParaRPr lang="en-US"/>
        </a:p>
      </dgm:t>
    </dgm:pt>
    <dgm:pt modelId="{CE6D1A83-D653-44EE-8F5D-5990763EA6B5}" type="pres">
      <dgm:prSet presAssocID="{70830907-2F45-4A12-864C-BBA78D89AD77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25049A8-C516-43F5-B7A7-07043A25AF05}" type="pres">
      <dgm:prSet presAssocID="{914FCD4A-306A-4388-96F3-49D3C3355DF5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3886FC63-095C-47DA-843B-69479FBA8722}" type="pres">
      <dgm:prSet presAssocID="{168A92C4-F72F-4F59-9E91-3D5DDE5F64C1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900B6972-D727-4EBF-9232-D33949EF7C0F}" srcId="{F13B2904-0762-4C32-9349-8E98591DB5D9}" destId="{DF5AC2CB-82A4-41AF-B07C-506CEC0358B2}" srcOrd="2" destOrd="0" parTransId="{9697E5CE-FC50-48FD-9948-C673BAE6C569}" sibTransId="{168A92C4-F72F-4F59-9E91-3D5DDE5F64C1}"/>
    <dgm:cxn modelId="{04AA04B6-4317-4EB2-9E8B-66761DB8CCFC}" type="presOf" srcId="{168A92C4-F72F-4F59-9E91-3D5DDE5F64C1}" destId="{3886FC63-095C-47DA-843B-69479FBA8722}" srcOrd="0" destOrd="0" presId="urn:microsoft.com/office/officeart/2005/8/layout/gear1"/>
    <dgm:cxn modelId="{04789FE0-E6F2-4791-93E6-C248D4BBE5D0}" type="presOf" srcId="{70830907-2F45-4A12-864C-BBA78D89AD77}" destId="{CE6D1A83-D653-44EE-8F5D-5990763EA6B5}" srcOrd="0" destOrd="0" presId="urn:microsoft.com/office/officeart/2005/8/layout/gear1"/>
    <dgm:cxn modelId="{EE3C7061-4E14-4102-A8E2-F465DD243F32}" type="presOf" srcId="{64D0EEDD-9CF9-4436-AE85-BC91DE9C8D32}" destId="{BA17C529-898A-4B74-9192-7DF1D7F8B8BE}" srcOrd="2" destOrd="0" presId="urn:microsoft.com/office/officeart/2005/8/layout/gear1"/>
    <dgm:cxn modelId="{A53F65D3-3441-4ABA-B604-D818A5179DFB}" type="presOf" srcId="{64D0EEDD-9CF9-4436-AE85-BC91DE9C8D32}" destId="{692EE4D9-734B-4760-AD7F-BA2FA9029B6E}" srcOrd="1" destOrd="0" presId="urn:microsoft.com/office/officeart/2005/8/layout/gear1"/>
    <dgm:cxn modelId="{9701E32D-790D-4CDF-AE92-F5E3ACECF60E}" srcId="{F13B2904-0762-4C32-9349-8E98591DB5D9}" destId="{A5C23AC0-DD2E-4F22-9042-8AFA03DFCD76}" srcOrd="1" destOrd="0" parTransId="{59D4DA1A-D0A8-4EB9-9E56-1B85541667D7}" sibTransId="{914FCD4A-306A-4388-96F3-49D3C3355DF5}"/>
    <dgm:cxn modelId="{7DB42F8A-091E-447D-B823-7E96DA327DC5}" type="presOf" srcId="{DF5AC2CB-82A4-41AF-B07C-506CEC0358B2}" destId="{7CE8648B-CA0A-44E0-98EB-EF2AC2B43350}" srcOrd="2" destOrd="0" presId="urn:microsoft.com/office/officeart/2005/8/layout/gear1"/>
    <dgm:cxn modelId="{12C0A372-5D9B-43E5-9455-4C3920385305}" type="presOf" srcId="{DF5AC2CB-82A4-41AF-B07C-506CEC0358B2}" destId="{611AC9E1-18BB-4BEC-9FB8-7B644F6AC19D}" srcOrd="0" destOrd="0" presId="urn:microsoft.com/office/officeart/2005/8/layout/gear1"/>
    <dgm:cxn modelId="{372984DE-37F5-498E-A7A4-8AB68B1D0A62}" srcId="{F13B2904-0762-4C32-9349-8E98591DB5D9}" destId="{64D0EEDD-9CF9-4436-AE85-BC91DE9C8D32}" srcOrd="0" destOrd="0" parTransId="{7F9AB585-5163-47C3-BF00-0E5C568EF3F1}" sibTransId="{70830907-2F45-4A12-864C-BBA78D89AD77}"/>
    <dgm:cxn modelId="{56F2532B-51ED-4BF2-98AB-FED81DD1A3D0}" type="presOf" srcId="{DF5AC2CB-82A4-41AF-B07C-506CEC0358B2}" destId="{DD7BAEF2-633F-4654-A2E0-DB956C4CC96F}" srcOrd="1" destOrd="0" presId="urn:microsoft.com/office/officeart/2005/8/layout/gear1"/>
    <dgm:cxn modelId="{BEA8061D-1535-45A8-939A-F605A57B43C8}" type="presOf" srcId="{A5C23AC0-DD2E-4F22-9042-8AFA03DFCD76}" destId="{FDAB471F-F7E6-4EBE-9F5B-C0624A95944B}" srcOrd="0" destOrd="0" presId="urn:microsoft.com/office/officeart/2005/8/layout/gear1"/>
    <dgm:cxn modelId="{145D149F-FC1E-4284-9AFA-5D4C1580412D}" type="presOf" srcId="{DF5AC2CB-82A4-41AF-B07C-506CEC0358B2}" destId="{1FCB026D-5E15-43BF-83C9-2F12951603D6}" srcOrd="3" destOrd="0" presId="urn:microsoft.com/office/officeart/2005/8/layout/gear1"/>
    <dgm:cxn modelId="{ECCB837B-5A03-4535-B1EA-9DF89D23E2E3}" type="presOf" srcId="{F13B2904-0762-4C32-9349-8E98591DB5D9}" destId="{FAB9B255-5E4F-4D68-83AF-E77E2ADBBF00}" srcOrd="0" destOrd="0" presId="urn:microsoft.com/office/officeart/2005/8/layout/gear1"/>
    <dgm:cxn modelId="{B88CA216-0F54-40AD-BEB0-578F273BE8F1}" type="presOf" srcId="{914FCD4A-306A-4388-96F3-49D3C3355DF5}" destId="{725049A8-C516-43F5-B7A7-07043A25AF05}" srcOrd="0" destOrd="0" presId="urn:microsoft.com/office/officeart/2005/8/layout/gear1"/>
    <dgm:cxn modelId="{FFB3B27C-4A36-430E-8153-63BB52831EDD}" type="presOf" srcId="{A5C23AC0-DD2E-4F22-9042-8AFA03DFCD76}" destId="{C5BCB8CE-B938-4955-856F-B62B186F6724}" srcOrd="1" destOrd="0" presId="urn:microsoft.com/office/officeart/2005/8/layout/gear1"/>
    <dgm:cxn modelId="{94506D01-C3F9-4C81-B7C0-E5A153DE69B8}" type="presOf" srcId="{A5C23AC0-DD2E-4F22-9042-8AFA03DFCD76}" destId="{F5EFAC58-F8DE-4BA6-97E4-6D52FDFA6C0E}" srcOrd="2" destOrd="0" presId="urn:microsoft.com/office/officeart/2005/8/layout/gear1"/>
    <dgm:cxn modelId="{45A2AB1A-7C72-44E9-91C3-588880E182CF}" type="presOf" srcId="{64D0EEDD-9CF9-4436-AE85-BC91DE9C8D32}" destId="{9198BE02-DD12-4FCF-9DB8-B5B3C28AC80B}" srcOrd="0" destOrd="0" presId="urn:microsoft.com/office/officeart/2005/8/layout/gear1"/>
    <dgm:cxn modelId="{23E669F1-6C28-4465-B585-F9E235A69BEB}" type="presParOf" srcId="{FAB9B255-5E4F-4D68-83AF-E77E2ADBBF00}" destId="{9198BE02-DD12-4FCF-9DB8-B5B3C28AC80B}" srcOrd="0" destOrd="0" presId="urn:microsoft.com/office/officeart/2005/8/layout/gear1"/>
    <dgm:cxn modelId="{F29368D8-FEAD-4A47-A112-07433AC0E5FF}" type="presParOf" srcId="{FAB9B255-5E4F-4D68-83AF-E77E2ADBBF00}" destId="{692EE4D9-734B-4760-AD7F-BA2FA9029B6E}" srcOrd="1" destOrd="0" presId="urn:microsoft.com/office/officeart/2005/8/layout/gear1"/>
    <dgm:cxn modelId="{7681DA55-94B2-40D8-9FC6-56A5114F5FCE}" type="presParOf" srcId="{FAB9B255-5E4F-4D68-83AF-E77E2ADBBF00}" destId="{BA17C529-898A-4B74-9192-7DF1D7F8B8BE}" srcOrd="2" destOrd="0" presId="urn:microsoft.com/office/officeart/2005/8/layout/gear1"/>
    <dgm:cxn modelId="{16BD6982-59A6-495E-AB76-6DB27892232B}" type="presParOf" srcId="{FAB9B255-5E4F-4D68-83AF-E77E2ADBBF00}" destId="{FDAB471F-F7E6-4EBE-9F5B-C0624A95944B}" srcOrd="3" destOrd="0" presId="urn:microsoft.com/office/officeart/2005/8/layout/gear1"/>
    <dgm:cxn modelId="{4F862F00-8594-4779-A888-71E346817DD5}" type="presParOf" srcId="{FAB9B255-5E4F-4D68-83AF-E77E2ADBBF00}" destId="{C5BCB8CE-B938-4955-856F-B62B186F6724}" srcOrd="4" destOrd="0" presId="urn:microsoft.com/office/officeart/2005/8/layout/gear1"/>
    <dgm:cxn modelId="{598B2A93-BED1-4A71-934E-FAFBC577BF6C}" type="presParOf" srcId="{FAB9B255-5E4F-4D68-83AF-E77E2ADBBF00}" destId="{F5EFAC58-F8DE-4BA6-97E4-6D52FDFA6C0E}" srcOrd="5" destOrd="0" presId="urn:microsoft.com/office/officeart/2005/8/layout/gear1"/>
    <dgm:cxn modelId="{A55C87E3-E4D0-46CD-8D65-16A764DBB443}" type="presParOf" srcId="{FAB9B255-5E4F-4D68-83AF-E77E2ADBBF00}" destId="{611AC9E1-18BB-4BEC-9FB8-7B644F6AC19D}" srcOrd="6" destOrd="0" presId="urn:microsoft.com/office/officeart/2005/8/layout/gear1"/>
    <dgm:cxn modelId="{C5D51F3C-2ED4-49B6-A2C2-691A52943496}" type="presParOf" srcId="{FAB9B255-5E4F-4D68-83AF-E77E2ADBBF00}" destId="{DD7BAEF2-633F-4654-A2E0-DB956C4CC96F}" srcOrd="7" destOrd="0" presId="urn:microsoft.com/office/officeart/2005/8/layout/gear1"/>
    <dgm:cxn modelId="{E4C0AF33-D80C-4425-8D35-BE8A8A899C4E}" type="presParOf" srcId="{FAB9B255-5E4F-4D68-83AF-E77E2ADBBF00}" destId="{7CE8648B-CA0A-44E0-98EB-EF2AC2B43350}" srcOrd="8" destOrd="0" presId="urn:microsoft.com/office/officeart/2005/8/layout/gear1"/>
    <dgm:cxn modelId="{B2E2E5BC-C93A-481E-AAAC-01C2E292DD0D}" type="presParOf" srcId="{FAB9B255-5E4F-4D68-83AF-E77E2ADBBF00}" destId="{1FCB026D-5E15-43BF-83C9-2F12951603D6}" srcOrd="9" destOrd="0" presId="urn:microsoft.com/office/officeart/2005/8/layout/gear1"/>
    <dgm:cxn modelId="{1CB46C8E-1F35-4185-971A-399EE11DFE62}" type="presParOf" srcId="{FAB9B255-5E4F-4D68-83AF-E77E2ADBBF00}" destId="{CE6D1A83-D653-44EE-8F5D-5990763EA6B5}" srcOrd="10" destOrd="0" presId="urn:microsoft.com/office/officeart/2005/8/layout/gear1"/>
    <dgm:cxn modelId="{A2135E1F-32E6-4BD6-9488-462C65473DFB}" type="presParOf" srcId="{FAB9B255-5E4F-4D68-83AF-E77E2ADBBF00}" destId="{725049A8-C516-43F5-B7A7-07043A25AF05}" srcOrd="11" destOrd="0" presId="urn:microsoft.com/office/officeart/2005/8/layout/gear1"/>
    <dgm:cxn modelId="{CA87B960-720B-4CCB-B6BF-8340248D8AFB}" type="presParOf" srcId="{FAB9B255-5E4F-4D68-83AF-E77E2ADBBF00}" destId="{3886FC63-095C-47DA-843B-69479FBA872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8BE02-DD12-4FCF-9DB8-B5B3C28AC80B}">
      <dsp:nvSpPr>
        <dsp:cNvPr id="0" name=""/>
        <dsp:cNvSpPr/>
      </dsp:nvSpPr>
      <dsp:spPr>
        <a:xfrm>
          <a:off x="2283189" y="1240515"/>
          <a:ext cx="1516185" cy="151618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noProof="0" dirty="0" smtClean="0"/>
            <a:t>Machine learning methods</a:t>
          </a:r>
          <a:endParaRPr lang="en-US" sz="1700" kern="1200" noProof="0" dirty="0"/>
        </a:p>
      </dsp:txBody>
      <dsp:txXfrm>
        <a:off x="2588010" y="1595674"/>
        <a:ext cx="906543" cy="779350"/>
      </dsp:txXfrm>
    </dsp:sp>
    <dsp:sp modelId="{FDAB471F-F7E6-4EBE-9F5B-C0624A95944B}">
      <dsp:nvSpPr>
        <dsp:cNvPr id="0" name=""/>
        <dsp:cNvSpPr/>
      </dsp:nvSpPr>
      <dsp:spPr>
        <a:xfrm>
          <a:off x="1401045" y="882144"/>
          <a:ext cx="1102680" cy="110268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1678648" y="1161425"/>
        <a:ext cx="547474" cy="544118"/>
      </dsp:txXfrm>
    </dsp:sp>
    <dsp:sp modelId="{611AC9E1-18BB-4BEC-9FB8-7B644F6AC19D}">
      <dsp:nvSpPr>
        <dsp:cNvPr id="0" name=""/>
        <dsp:cNvSpPr/>
      </dsp:nvSpPr>
      <dsp:spPr>
        <a:xfrm rot="20700000">
          <a:off x="2018658" y="121407"/>
          <a:ext cx="1080401" cy="108040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20700000">
        <a:off x="2255622" y="358371"/>
        <a:ext cx="606474" cy="606474"/>
      </dsp:txXfrm>
    </dsp:sp>
    <dsp:sp modelId="{CE6D1A83-D653-44EE-8F5D-5990763EA6B5}">
      <dsp:nvSpPr>
        <dsp:cNvPr id="0" name=""/>
        <dsp:cNvSpPr/>
      </dsp:nvSpPr>
      <dsp:spPr>
        <a:xfrm>
          <a:off x="2151531" y="1020170"/>
          <a:ext cx="1940717" cy="1940717"/>
        </a:xfrm>
        <a:prstGeom prst="circularArrow">
          <a:avLst>
            <a:gd name="adj1" fmla="val 4687"/>
            <a:gd name="adj2" fmla="val 299029"/>
            <a:gd name="adj3" fmla="val 2467854"/>
            <a:gd name="adj4" fmla="val 1596957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049A8-C516-43F5-B7A7-07043A25AF05}">
      <dsp:nvSpPr>
        <dsp:cNvPr id="0" name=""/>
        <dsp:cNvSpPr/>
      </dsp:nvSpPr>
      <dsp:spPr>
        <a:xfrm>
          <a:off x="1205762" y="644332"/>
          <a:ext cx="1410052" cy="141005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6FC63-095C-47DA-843B-69479FBA8722}">
      <dsp:nvSpPr>
        <dsp:cNvPr id="0" name=""/>
        <dsp:cNvSpPr/>
      </dsp:nvSpPr>
      <dsp:spPr>
        <a:xfrm>
          <a:off x="1768750" y="-109071"/>
          <a:ext cx="1520320" cy="152032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62756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964178" y="2010833"/>
            <a:ext cx="7600356" cy="330200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5407719" y="6858000"/>
            <a:ext cx="6713274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4" name="escudo-fi-T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0850" y="178046"/>
            <a:ext cx="739854" cy="8443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upm-T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71766" y="102292"/>
            <a:ext cx="866778" cy="9958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oe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13523" y="162709"/>
            <a:ext cx="2299257" cy="1386691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126" name="Shape 126"/>
          <p:cNvSpPr/>
          <p:nvPr/>
        </p:nvSpPr>
        <p:spPr>
          <a:xfrm>
            <a:off x="464" y="-25063"/>
            <a:ext cx="13003871" cy="8086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-13572" y="-25063"/>
            <a:ext cx="13031944" cy="193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464" y="9371521"/>
            <a:ext cx="13003871" cy="393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o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" y="9377283"/>
            <a:ext cx="632698" cy="38158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464" y="-25063"/>
            <a:ext cx="13003871" cy="8086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5766755" y="187988"/>
            <a:ext cx="6598991" cy="582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 algn="r" defTabSz="233679"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47" name="Shape 147"/>
          <p:cNvSpPr/>
          <p:nvPr/>
        </p:nvSpPr>
        <p:spPr>
          <a:xfrm>
            <a:off x="-13572" y="-25063"/>
            <a:ext cx="13031944" cy="193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464" y="9371521"/>
            <a:ext cx="13003871" cy="393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9" name="o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" y="9377283"/>
            <a:ext cx="632698" cy="381583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xfrm>
            <a:off x="12217399" y="9372600"/>
            <a:ext cx="368505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pic" idx="13"/>
          </p:nvPr>
        </p:nvSpPr>
        <p:spPr>
          <a:xfrm>
            <a:off x="1606550" y="889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hape 27"/>
          <p:cNvSpPr/>
          <p:nvPr/>
        </p:nvSpPr>
        <p:spPr>
          <a:xfrm>
            <a:off x="464" y="-25063"/>
            <a:ext cx="13003871" cy="8086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3572" y="-25063"/>
            <a:ext cx="13031944" cy="193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64" y="9371521"/>
            <a:ext cx="13003871" cy="393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" name="o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" y="9377283"/>
            <a:ext cx="632698" cy="381583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/>
          <p:nvPr/>
        </p:nvSpPr>
        <p:spPr>
          <a:xfrm>
            <a:off x="5766755" y="187988"/>
            <a:ext cx="6598991" cy="582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 algn="r" defTabSz="233679"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xfrm>
            <a:off x="12221531" y="9377574"/>
            <a:ext cx="368504" cy="381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50"/>
          <p:cNvSpPr/>
          <p:nvPr/>
        </p:nvSpPr>
        <p:spPr>
          <a:xfrm>
            <a:off x="464" y="-25063"/>
            <a:ext cx="13003871" cy="8086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-13572" y="-25063"/>
            <a:ext cx="13031944" cy="193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464" y="9371521"/>
            <a:ext cx="13003871" cy="393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3" name="o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" y="9377283"/>
            <a:ext cx="632698" cy="381583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64" y="-25063"/>
            <a:ext cx="13003871" cy="8086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5766755" y="187988"/>
            <a:ext cx="6598991" cy="582832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54213" y="1171855"/>
            <a:ext cx="12896375" cy="793833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>
              <a:defRPr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/>
          <p:nvPr/>
        </p:nvSpPr>
        <p:spPr>
          <a:xfrm>
            <a:off x="-13572" y="-25063"/>
            <a:ext cx="13031944" cy="193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464" y="9371521"/>
            <a:ext cx="13003871" cy="393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4" name="o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" y="9377283"/>
            <a:ext cx="632698" cy="381583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217399" y="9377574"/>
            <a:ext cx="368505" cy="381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/>
        </p:nvSpPr>
        <p:spPr>
          <a:xfrm>
            <a:off x="464" y="-25063"/>
            <a:ext cx="13003871" cy="8086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-13572" y="-25063"/>
            <a:ext cx="13031944" cy="193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464" y="9371521"/>
            <a:ext cx="13003871" cy="393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88" name="o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" y="9377283"/>
            <a:ext cx="632698" cy="381583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hape 97"/>
          <p:cNvSpPr/>
          <p:nvPr/>
        </p:nvSpPr>
        <p:spPr>
          <a:xfrm>
            <a:off x="464" y="-25063"/>
            <a:ext cx="13003871" cy="8086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5766755" y="187988"/>
            <a:ext cx="6598991" cy="582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 algn="r" defTabSz="233679"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Shape 99"/>
          <p:cNvSpPr/>
          <p:nvPr/>
        </p:nvSpPr>
        <p:spPr>
          <a:xfrm>
            <a:off x="-13572" y="-25063"/>
            <a:ext cx="13031944" cy="193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464" y="9371521"/>
            <a:ext cx="13003871" cy="393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1" name="o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" y="9377283"/>
            <a:ext cx="632698" cy="381583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xfrm>
            <a:off x="12217399" y="9371521"/>
            <a:ext cx="368505" cy="381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464" y="-25063"/>
            <a:ext cx="13003871" cy="8086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766755" y="187988"/>
            <a:ext cx="6598991" cy="582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 algn="r" defTabSz="233679"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14" name="Shape 114"/>
          <p:cNvSpPr/>
          <p:nvPr/>
        </p:nvSpPr>
        <p:spPr>
          <a:xfrm>
            <a:off x="-13572" y="-25063"/>
            <a:ext cx="13031944" cy="193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464" y="9371521"/>
            <a:ext cx="13003871" cy="393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6" name="o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" y="9377283"/>
            <a:ext cx="632698" cy="381583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banner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-1987" y="0"/>
            <a:ext cx="3991774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c.europa.eu/eurostat/product?code=t2020_50&amp;language=en&amp;mode=view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ctrTitle"/>
          </p:nvPr>
        </p:nvSpPr>
        <p:spPr>
          <a:xfrm>
            <a:off x="4964178" y="2734402"/>
            <a:ext cx="7600356" cy="3302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Analyzing and predicting social exclusion </a:t>
            </a:r>
            <a:endParaRPr lang="en-US" dirty="0"/>
          </a:p>
        </p:txBody>
      </p:sp>
      <p:sp>
        <p:nvSpPr>
          <p:cNvPr id="160" name="Shape 160"/>
          <p:cNvSpPr>
            <a:spLocks noGrp="1"/>
          </p:cNvSpPr>
          <p:nvPr>
            <p:ph type="subTitle" sz="quarter" idx="1"/>
          </p:nvPr>
        </p:nvSpPr>
        <p:spPr>
          <a:xfrm>
            <a:off x="4007457" y="6858000"/>
            <a:ext cx="8997343" cy="1657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268731">
              <a:defRPr sz="1472"/>
            </a:pPr>
            <a:r>
              <a:rPr lang="es-ES" sz="1600" dirty="0"/>
              <a:t>Javier Bajo,  Asunción Gómez, Jacinto González,  Emilio Serrano, and </a:t>
            </a:r>
            <a:r>
              <a:rPr lang="es-ES" sz="1600" dirty="0" err="1"/>
              <a:t>Maria</a:t>
            </a:r>
            <a:r>
              <a:rPr lang="es-ES" sz="1600" dirty="0"/>
              <a:t> del Carmen </a:t>
            </a:r>
            <a:r>
              <a:rPr lang="es-ES" sz="1600" dirty="0" smtClean="0"/>
              <a:t>Suarez</a:t>
            </a:r>
          </a:p>
          <a:p>
            <a:pPr defTabSz="268731">
              <a:defRPr sz="1472"/>
            </a:pPr>
            <a:r>
              <a:rPr lang="es-ES" sz="1600" dirty="0">
                <a:solidFill>
                  <a:schemeClr val="accent1"/>
                </a:solidFill>
              </a:rPr>
              <a:t>{</a:t>
            </a:r>
            <a:r>
              <a:rPr lang="es-ES" sz="1600" dirty="0" err="1">
                <a:solidFill>
                  <a:schemeClr val="accent1"/>
                </a:solidFill>
              </a:rPr>
              <a:t>jbajo,asun,gpachon,emilioserra,mcsuarez</a:t>
            </a:r>
            <a:r>
              <a:rPr lang="es-ES" sz="1600" dirty="0">
                <a:solidFill>
                  <a:schemeClr val="accent1"/>
                </a:solidFill>
              </a:rPr>
              <a:t>}@fi.upm.es</a:t>
            </a:r>
          </a:p>
          <a:p>
            <a:pPr defTabSz="268731">
              <a:defRPr sz="1472"/>
            </a:pPr>
            <a:endParaRPr lang="es-ES" sz="1600" dirty="0" smtClean="0"/>
          </a:p>
          <a:p>
            <a:pPr defTabSz="268731">
              <a:defRPr sz="1472"/>
            </a:pPr>
            <a:endParaRPr sz="1600" dirty="0" smtClean="0"/>
          </a:p>
          <a:p>
            <a:pPr defTabSz="268731">
              <a:defRPr sz="1472"/>
            </a:pPr>
            <a:r>
              <a:rPr sz="1600" dirty="0" smtClean="0"/>
              <a:t>Ontology </a:t>
            </a:r>
            <a:r>
              <a:rPr sz="1600" dirty="0"/>
              <a:t>Engineering Group</a:t>
            </a:r>
          </a:p>
          <a:p>
            <a:pPr defTabSz="268731">
              <a:defRPr sz="1472"/>
            </a:pPr>
            <a:r>
              <a:rPr sz="1600" dirty="0"/>
              <a:t>Universidad </a:t>
            </a:r>
            <a:r>
              <a:rPr sz="1600" dirty="0" err="1"/>
              <a:t>Politécnica</a:t>
            </a:r>
            <a:r>
              <a:rPr sz="1600" dirty="0"/>
              <a:t> de Madrid</a:t>
            </a:r>
          </a:p>
          <a:p>
            <a:pPr defTabSz="268731">
              <a:defRPr sz="1472"/>
            </a:pPr>
            <a:endParaRPr sz="1600" dirty="0"/>
          </a:p>
          <a:p>
            <a:pPr defTabSz="268731">
              <a:defRPr sz="1472"/>
            </a:pPr>
            <a:r>
              <a:rPr sz="1600" dirty="0"/>
              <a:t>2016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c.europa.eu/eurostat/statistics-explained/images/archive/4/43/20160520183447%21People_at_risk_of_poverty_or_social_exclusion%2C_EU-27_and_EU-28%2C_2005-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113" y="3324599"/>
            <a:ext cx="10255990" cy="56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 err="1" smtClean="0"/>
              <a:t>Motivation</a:t>
            </a:r>
            <a:endParaRPr lang="en-US" sz="24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2574" y="956712"/>
            <a:ext cx="12732226" cy="2534864"/>
          </a:xfrm>
        </p:spPr>
        <p:txBody>
          <a:bodyPr>
            <a:normAutofit fontScale="70000" lnSpcReduction="20000"/>
          </a:bodyPr>
          <a:lstStyle/>
          <a:p>
            <a:pPr marL="360000">
              <a:spcBef>
                <a:spcPts val="2400"/>
              </a:spcBef>
            </a:pPr>
            <a:r>
              <a:rPr lang="en-US" dirty="0" smtClean="0"/>
              <a:t>The risk of poverty or social exclusion in the EU had been decreasing steadily before the start of the economic crisis, but grew again in the following years.</a:t>
            </a:r>
          </a:p>
          <a:p>
            <a:pPr marL="360000">
              <a:spcBef>
                <a:spcPts val="2400"/>
              </a:spcBef>
            </a:pPr>
            <a:r>
              <a:rPr lang="en-US" dirty="0" smtClean="0"/>
              <a:t>The objective of the Europe 2020 strategy is reducing the amount of people at risk of poverty or social exclusion by 20 million.</a:t>
            </a:r>
          </a:p>
          <a:p>
            <a:pPr marL="360000">
              <a:spcBef>
                <a:spcPts val="2400"/>
              </a:spcBef>
            </a:pPr>
            <a:r>
              <a:rPr lang="en-US" dirty="0" smtClean="0"/>
              <a:t>A predictive model of the chronic social exclusion allows social workers to anticipate it.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780696" y="8938694"/>
            <a:ext cx="11585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333333"/>
                </a:solidFill>
                <a:latin typeface="open_sansregular"/>
              </a:rPr>
              <a:t>People at risk of poverty or social </a:t>
            </a:r>
            <a:r>
              <a:rPr lang="en-US" sz="2200" dirty="0" smtClean="0">
                <a:solidFill>
                  <a:srgbClr val="333333"/>
                </a:solidFill>
                <a:latin typeface="open_sansregular"/>
              </a:rPr>
              <a:t>exclusion (</a:t>
            </a:r>
            <a:r>
              <a:rPr lang="en-US" sz="2200" dirty="0">
                <a:solidFill>
                  <a:srgbClr val="333333"/>
                </a:solidFill>
                <a:latin typeface="open_sansregular"/>
              </a:rPr>
              <a:t>million people</a:t>
            </a:r>
            <a:r>
              <a:rPr lang="en-US" sz="2200" dirty="0" smtClean="0">
                <a:solidFill>
                  <a:srgbClr val="333333"/>
                </a:solidFill>
                <a:latin typeface="open_sansregular"/>
              </a:rPr>
              <a:t>), source</a:t>
            </a:r>
            <a:r>
              <a:rPr lang="en-US" sz="2200" dirty="0">
                <a:solidFill>
                  <a:srgbClr val="333333"/>
                </a:solidFill>
                <a:latin typeface="open_sansregular"/>
              </a:rPr>
              <a:t>: Eurostat </a:t>
            </a:r>
            <a:r>
              <a:rPr lang="en-US" sz="2200" dirty="0">
                <a:solidFill>
                  <a:srgbClr val="333333"/>
                </a:solidFill>
                <a:latin typeface="open_sansregular"/>
                <a:hlinkClick r:id="rId3"/>
              </a:rPr>
              <a:t>(t2020_50</a:t>
            </a:r>
            <a:r>
              <a:rPr lang="en-US" sz="2400" u="sng" dirty="0">
                <a:hlinkClick r:id="rId3"/>
              </a:rPr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60756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 err="1" smtClean="0"/>
              <a:t>Predictive</a:t>
            </a:r>
            <a:r>
              <a:rPr lang="es-ES" sz="2400" dirty="0" smtClean="0"/>
              <a:t> </a:t>
            </a:r>
            <a:r>
              <a:rPr lang="es-ES" sz="2400" dirty="0" err="1" smtClean="0"/>
              <a:t>model</a:t>
            </a:r>
            <a:endParaRPr lang="en-US" sz="2400" dirty="0"/>
          </a:p>
        </p:txBody>
      </p:sp>
      <p:sp>
        <p:nvSpPr>
          <p:cNvPr id="4" name="Cilindro 3"/>
          <p:cNvSpPr/>
          <p:nvPr/>
        </p:nvSpPr>
        <p:spPr>
          <a:xfrm>
            <a:off x="7649157" y="6365411"/>
            <a:ext cx="1518698" cy="1337548"/>
          </a:xfrm>
          <a:prstGeom prst="can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Live cases  </a:t>
            </a:r>
            <a:endParaRPr lang="en-US" sz="2400" dirty="0" smtClean="0">
              <a:solidFill>
                <a:srgbClr val="FFFFFF"/>
              </a:solidFill>
            </a:endParaRPr>
          </a:p>
        </p:txBody>
      </p:sp>
      <p:sp>
        <p:nvSpPr>
          <p:cNvPr id="5" name="Nube 4"/>
          <p:cNvSpPr/>
          <p:nvPr/>
        </p:nvSpPr>
        <p:spPr>
          <a:xfrm>
            <a:off x="7134384" y="3993216"/>
            <a:ext cx="3317457" cy="1280597"/>
          </a:xfrm>
          <a:prstGeom prst="cloud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Predictive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model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187266682"/>
              </p:ext>
            </p:extLst>
          </p:nvPr>
        </p:nvGraphicFramePr>
        <p:xfrm>
          <a:off x="2306174" y="3403159"/>
          <a:ext cx="4842049" cy="2756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ilindro 6"/>
          <p:cNvSpPr/>
          <p:nvPr/>
        </p:nvSpPr>
        <p:spPr>
          <a:xfrm>
            <a:off x="661284" y="3174156"/>
            <a:ext cx="2336358" cy="3545761"/>
          </a:xfrm>
          <a:prstGeom prst="can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Historical</a:t>
            </a:r>
            <a:r>
              <a:rPr lang="en-US" sz="2400" dirty="0" smtClean="0">
                <a:solidFill>
                  <a:srgbClr val="FFFFFF"/>
                </a:solidFill>
              </a:rPr>
              <a:t> data: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Gender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Age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Income type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Education level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Accommodation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8" name="Flecha izquierda y derecha 7"/>
          <p:cNvSpPr/>
          <p:nvPr/>
        </p:nvSpPr>
        <p:spPr>
          <a:xfrm>
            <a:off x="6728129" y="1946958"/>
            <a:ext cx="5597718" cy="937458"/>
          </a:xfrm>
          <a:prstGeom prst="left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Real</a:t>
            </a:r>
            <a:r>
              <a:rPr kumimoji="0" lang="es-ES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time </a:t>
            </a:r>
            <a:r>
              <a:rPr kumimoji="0" lang="es-ES" sz="2400" b="0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predictions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Flecha izquierda y derecha 8"/>
          <p:cNvSpPr/>
          <p:nvPr/>
        </p:nvSpPr>
        <p:spPr>
          <a:xfrm>
            <a:off x="997303" y="1973945"/>
            <a:ext cx="5597718" cy="937458"/>
          </a:xfrm>
          <a:prstGeom prst="left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Batch</a:t>
            </a:r>
            <a:r>
              <a:rPr kumimoji="0" lang="es-E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training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050" name="Picture 2" descr="Resultado de imagen de social worker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988" y="6371505"/>
            <a:ext cx="1053960" cy="127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de risk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92176" y="3680751"/>
            <a:ext cx="1487598" cy="148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echa derecha 9"/>
          <p:cNvSpPr/>
          <p:nvPr/>
        </p:nvSpPr>
        <p:spPr>
          <a:xfrm>
            <a:off x="3065671" y="4890052"/>
            <a:ext cx="361341" cy="206734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Flecha derecha 12"/>
          <p:cNvSpPr/>
          <p:nvPr/>
        </p:nvSpPr>
        <p:spPr>
          <a:xfrm>
            <a:off x="6595021" y="4866123"/>
            <a:ext cx="361341" cy="206734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Flecha derecha 13"/>
          <p:cNvSpPr/>
          <p:nvPr/>
        </p:nvSpPr>
        <p:spPr>
          <a:xfrm rot="16200000">
            <a:off x="8951720" y="5710904"/>
            <a:ext cx="933124" cy="217413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Flecha derecha 15"/>
          <p:cNvSpPr/>
          <p:nvPr/>
        </p:nvSpPr>
        <p:spPr>
          <a:xfrm>
            <a:off x="10641338" y="4865253"/>
            <a:ext cx="361341" cy="206734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9066250" y="7759208"/>
            <a:ext cx="1936429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1600" dirty="0" smtClean="0"/>
              <a:t>Social </a:t>
            </a:r>
            <a:r>
              <a:rPr lang="es-ES" sz="1600" dirty="0" err="1" smtClean="0"/>
              <a:t>workers</a:t>
            </a:r>
            <a:r>
              <a:rPr lang="es-ES" sz="1600" dirty="0" smtClean="0"/>
              <a:t> input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1223017" y="5016403"/>
            <a:ext cx="156292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Risk of </a:t>
            </a:r>
            <a:r>
              <a:rPr lang="en-US" sz="1600" dirty="0" smtClean="0"/>
              <a:t>chronic </a:t>
            </a:r>
            <a:endParaRPr lang="en-US" sz="1600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social exclusion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57600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Projects and </a:t>
            </a:r>
            <a:r>
              <a:rPr lang="en-US" sz="2400" dirty="0" smtClean="0"/>
              <a:t>outcomes</a:t>
            </a:r>
            <a:endParaRPr lang="en-US" sz="24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Project: Services for development of mathematical models for population segmentation. A2016/000271 of “Junta de </a:t>
            </a:r>
            <a:r>
              <a:rPr lang="en-US" dirty="0" err="1" smtClean="0"/>
              <a:t>Castilla</a:t>
            </a:r>
            <a:r>
              <a:rPr lang="en-US" dirty="0" smtClean="0"/>
              <a:t> y León”.</a:t>
            </a:r>
          </a:p>
          <a:p>
            <a:r>
              <a:rPr lang="en-US" dirty="0" smtClean="0"/>
              <a:t>Outcomes:</a:t>
            </a:r>
          </a:p>
          <a:p>
            <a:pPr lvl="1"/>
            <a:r>
              <a:rPr lang="en-US" dirty="0" smtClean="0"/>
              <a:t>Predictive model of chronic social exclusion based on machine learning techniques</a:t>
            </a:r>
          </a:p>
          <a:p>
            <a:pPr lvl="1"/>
            <a:r>
              <a:rPr lang="en-US" dirty="0" smtClean="0"/>
              <a:t>Segmentation model of the population and study of the main features in the social exclusions groups</a:t>
            </a:r>
          </a:p>
          <a:p>
            <a:pPr lvl="1"/>
            <a:r>
              <a:rPr lang="en-US" dirty="0" smtClean="0"/>
              <a:t>Ontology network which covers the aforementioned models while offers a shareable formalization of the social exclusion main concepts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9689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177</Words>
  <Application>Microsoft Office PowerPoint</Application>
  <PresentationFormat>Personalizado</PresentationFormat>
  <Paragraphs>37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Gill Sans</vt:lpstr>
      <vt:lpstr>Helvetica</vt:lpstr>
      <vt:lpstr>Helvetica Light</vt:lpstr>
      <vt:lpstr>Helvetica Neue</vt:lpstr>
      <vt:lpstr>open_sansregular</vt:lpstr>
      <vt:lpstr>White</vt:lpstr>
      <vt:lpstr>Analyzing and predicting social exclusion </vt:lpstr>
      <vt:lpstr>Motivation</vt:lpstr>
      <vt:lpstr>Predictive model</vt:lpstr>
      <vt:lpstr>Projects and outcomes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TIC Sector Analysis</dc:title>
  <cp:lastModifiedBy>esf</cp:lastModifiedBy>
  <cp:revision>17</cp:revision>
  <dcterms:modified xsi:type="dcterms:W3CDTF">2016-08-30T11:21:04Z</dcterms:modified>
</cp:coreProperties>
</file>