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handoutMasterIdLst>
    <p:handoutMasterId r:id="rId8"/>
  </p:handoutMasterIdLst>
  <p:sldIdLst>
    <p:sldId id="631" r:id="rId2"/>
    <p:sldId id="654" r:id="rId3"/>
    <p:sldId id="655" r:id="rId4"/>
    <p:sldId id="657" r:id="rId5"/>
    <p:sldId id="658" r:id="rId6"/>
  </p:sldIdLst>
  <p:sldSz cx="9144000" cy="6858000" type="screen4x3"/>
  <p:notesSz cx="6858000" cy="9144000"/>
  <p:custShowLst>
    <p:custShow name="dbpedia" id="0">
      <p:sldLst/>
    </p:custShow>
  </p:custShowLst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800" kern="1200">
        <a:solidFill>
          <a:schemeClr val="bg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000"/>
    <a:srgbClr val="941100"/>
    <a:srgbClr val="FF40FF"/>
    <a:srgbClr val="5BADFF"/>
    <a:srgbClr val="0B1892"/>
    <a:srgbClr val="99CCFF"/>
    <a:srgbClr val="0000FF"/>
    <a:srgbClr val="65B2FF"/>
    <a:srgbClr val="75BAFF"/>
    <a:srgbClr val="0062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 autoAdjust="0"/>
    <p:restoredTop sz="83929" autoAdjust="0"/>
  </p:normalViewPr>
  <p:slideViewPr>
    <p:cSldViewPr>
      <p:cViewPr>
        <p:scale>
          <a:sx n="84" d="100"/>
          <a:sy n="84" d="100"/>
        </p:scale>
        <p:origin x="848" y="-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953ECDA0-B80B-4BDC-A087-67EE468E947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108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4151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smtClean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8499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97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076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99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007D4B-F12F-4011-9F5E-C31F94CAD414}" type="slidenum">
              <a:rPr lang="es-ES"/>
              <a:pPr>
                <a:defRPr/>
              </a:pPr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6796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A0C180-E36F-4182-A1F1-A5BB4F47A36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095500" cy="60198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6134100" cy="60198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01B11-F320-4A10-9A30-CCAFB66DA57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304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EC58D8-F366-46AF-9FCE-B2E7951B60B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22704" y="6629400"/>
            <a:ext cx="685800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D3738E-050E-4ACA-9534-DFD72C6C8387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Research Objects in Scientific Publications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27D66-2323-4C18-A41E-EB5BD99FA21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A2B475-628D-4BCB-A63B-55D2F2AC1BB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11426-FCB9-4B83-BB45-C58B71946DC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485246-76A6-4068-AB6E-3481492D04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E5AB4-1943-4999-8EDC-4B4FB0DF912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Conceptual Modeling Supported by Semantic Techniques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CE6FB-06FD-46D3-9DF2-6F33869D6D5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581748-7CB6-4691-B00D-23F93CFDCEC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4" name="Text Box 22"/>
          <p:cNvSpPr txBox="1"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5" name="Text Box 23"/>
          <p:cNvSpPr txBox="1"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2F7AA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900">
              <a:solidFill>
                <a:schemeClr val="accent2"/>
              </a:solidFill>
            </a:endParaRPr>
          </a:p>
        </p:txBody>
      </p:sp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22860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s-ES" sz="2400">
              <a:solidFill>
                <a:schemeClr val="accent2"/>
              </a:solidFill>
            </a:endParaRPr>
          </a:p>
        </p:txBody>
      </p:sp>
      <p:pic>
        <p:nvPicPr>
          <p:cNvPr id="1029" name="Picture 15" descr="Circulos_grismuyclaro_comp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85800"/>
            <a:ext cx="2827338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2" descr="Pie_azul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6629400"/>
            <a:ext cx="9144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60432" y="66294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pPr>
              <a:defRPr/>
            </a:pPr>
            <a:fld id="{92631D3C-B322-41C9-B213-0B044B1AFDFE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pic>
        <p:nvPicPr>
          <p:cNvPr id="1032" name="Picture 7" descr="logo_peq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6638925"/>
            <a:ext cx="3048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304800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66800"/>
            <a:ext cx="7772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Example of text</a:t>
            </a:r>
          </a:p>
          <a:p>
            <a:pPr lvl="1"/>
            <a:r>
              <a:rPr lang="es-ES" smtClean="0"/>
              <a:t>Example of a list level 1</a:t>
            </a:r>
          </a:p>
          <a:p>
            <a:pPr lvl="2"/>
            <a:r>
              <a:rPr lang="es-ES" smtClean="0"/>
              <a:t>Example of a list level 2</a:t>
            </a:r>
          </a:p>
          <a:p>
            <a:pPr lvl="3"/>
            <a:r>
              <a:rPr lang="es-ES" smtClean="0"/>
              <a:t>Example of a list level 3</a:t>
            </a:r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04800" y="6629400"/>
            <a:ext cx="5275312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Research Objects in Scientific Publications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4D4D4D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2.0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4" Type="http://schemas.openxmlformats.org/officeDocument/2006/relationships/image" Target="../media/image10.tiff"/><Relationship Id="rId5" Type="http://schemas.openxmlformats.org/officeDocument/2006/relationships/image" Target="../media/image11.tiff"/><Relationship Id="rId6" Type="http://schemas.openxmlformats.org/officeDocument/2006/relationships/image" Target="../media/image12.tiff"/><Relationship Id="rId7" Type="http://schemas.openxmlformats.org/officeDocument/2006/relationships/image" Target="../media/image13.png"/><Relationship Id="rId8" Type="http://schemas.openxmlformats.org/officeDocument/2006/relationships/image" Target="../media/image14.tiff"/><Relationship Id="rId9" Type="http://schemas.openxmlformats.org/officeDocument/2006/relationships/image" Target="../media/image15.png"/><Relationship Id="rId10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jpg"/><Relationship Id="rId7" Type="http://schemas.openxmlformats.org/officeDocument/2006/relationships/image" Target="../media/image26.jpg"/><Relationship Id="rId8" Type="http://schemas.openxmlformats.org/officeDocument/2006/relationships/hyperlink" Target="http://drinventor.eu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hyperlink" Target="https://www.w3.org/TR/prov-o/" TargetMode="External"/><Relationship Id="rId12" Type="http://schemas.openxmlformats.org/officeDocument/2006/relationships/hyperlink" Target="http://www.researchobject.org/" TargetMode="External"/><Relationship Id="rId13" Type="http://schemas.openxmlformats.org/officeDocument/2006/relationships/hyperlink" Target="https://github.com/dgarijo/FragFlow" TargetMode="External"/><Relationship Id="rId14" Type="http://schemas.openxmlformats.org/officeDocument/2006/relationships/hyperlink" Target="http://vocab.linkeddata.es/wicus/wicus/" TargetMode="External"/><Relationship Id="rId15" Type="http://schemas.openxmlformats.org/officeDocument/2006/relationships/hyperlink" Target="http://vocab.linkeddata.es/SMARTProtocols/" TargetMode="External"/><Relationship Id="rId16" Type="http://schemas.openxmlformats.org/officeDocument/2006/relationships/hyperlink" Target="http://librairy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JP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JPG"/><Relationship Id="rId10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2" y="3214686"/>
            <a:ext cx="6429388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_tradnl" sz="2000" kern="0" dirty="0" smtClean="0">
                <a:solidFill>
                  <a:schemeClr val="tx1"/>
                </a:solidFill>
                <a:latin typeface="+mn-lt"/>
              </a:rPr>
              <a:t>Idafen Santana, Alexander García, </a:t>
            </a:r>
            <a:r>
              <a:rPr lang="es-ES_tradnl" sz="2000" kern="0" dirty="0">
                <a:solidFill>
                  <a:schemeClr val="tx1"/>
                </a:solidFill>
              </a:rPr>
              <a:t>Oscar </a:t>
            </a:r>
            <a:r>
              <a:rPr lang="es-ES_tradnl" sz="2000" kern="0" dirty="0" smtClean="0">
                <a:solidFill>
                  <a:schemeClr val="tx1"/>
                </a:solidFill>
              </a:rPr>
              <a:t>Corcho,</a:t>
            </a:r>
            <a:r>
              <a:rPr lang="es-ES_tradnl" sz="2000" kern="0" dirty="0" smtClean="0">
                <a:solidFill>
                  <a:schemeClr val="tx1"/>
                </a:solidFill>
                <a:latin typeface="+mn-lt"/>
              </a:rPr>
              <a:t> </a:t>
            </a:r>
          </a:p>
          <a:p>
            <a:pPr lvl="0" algn="ctr" eaLnBrk="0" hangingPunct="0">
              <a:lnSpc>
                <a:spcPct val="80000"/>
              </a:lnSpc>
              <a:spcBef>
                <a:spcPct val="20000"/>
              </a:spcBef>
              <a:defRPr/>
            </a:pPr>
            <a:r>
              <a:rPr lang="es-ES_tradnl" sz="2000" kern="0" dirty="0" smtClean="0">
                <a:solidFill>
                  <a:schemeClr val="tx1"/>
                </a:solidFill>
                <a:latin typeface="+mn-lt"/>
              </a:rPr>
              <a:t>Olga Giraldo, Carlos Badenes, Esteban González</a:t>
            </a:r>
            <a:endParaRPr lang="es-ES_tradnl" sz="2000" kern="0" dirty="0">
              <a:solidFill>
                <a:schemeClr val="tx1"/>
              </a:solidFill>
              <a:latin typeface="+mn-lt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600" b="1" kern="0" dirty="0" smtClean="0">
                <a:solidFill>
                  <a:schemeClr val="tx1"/>
                </a:solidFill>
                <a:latin typeface="+mn-lt"/>
              </a:rPr>
              <a:t>openscience@delicias.dia.fi.upm.es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Ontology Engineering Group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Universidad </a:t>
            </a:r>
            <a:r>
              <a:rPr lang="en-GB" sz="1400" kern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Politécnica</a:t>
            </a:r>
            <a:r>
              <a:rPr lang="en-GB" sz="14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de Madrid</a:t>
            </a: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ES_tradnl" sz="1600" b="0" i="0" u="none" strike="noStrike" kern="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68596" y="1691434"/>
            <a:ext cx="3888432" cy="1165174"/>
          </a:xfrm>
        </p:spPr>
        <p:txBody>
          <a:bodyPr/>
          <a:lstStyle/>
          <a:p>
            <a:pPr eaLnBrk="1" hangingPunct="1"/>
            <a:r>
              <a:rPr lang="en-US" sz="4400" dirty="0" smtClean="0">
                <a:solidFill>
                  <a:srgbClr val="00628D"/>
                </a:solidFill>
                <a:latin typeface="LucidaSansUnicode" charset="0"/>
              </a:rPr>
              <a:t>Open Science</a:t>
            </a:r>
          </a:p>
        </p:txBody>
      </p:sp>
      <p:pic>
        <p:nvPicPr>
          <p:cNvPr id="5" name="Picture 2" descr="Creative Commons Licens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953294"/>
            <a:ext cx="1148724" cy="40466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454212"/>
            <a:ext cx="1728192" cy="1720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642910" y="304800"/>
            <a:ext cx="8424890" cy="304800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kern="1200" dirty="0">
                <a:latin typeface="Arial" pitchFamily="34" charset="0"/>
                <a:cs typeface="Arial" pitchFamily="34" charset="0"/>
              </a:rPr>
              <a:t>What is Open Science?</a:t>
            </a:r>
            <a:endParaRPr lang="en-US" kern="1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422704" y="6643710"/>
            <a:ext cx="685800" cy="2286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A80E3391-C326-464C-A7E2-895EBBA0FC0F}" type="slidenum">
              <a:rPr lang="es-ES" smtClean="0"/>
              <a:pPr/>
              <a:t>2</a:t>
            </a:fld>
            <a:endParaRPr lang="es-ES" dirty="0" smtClean="0"/>
          </a:p>
        </p:txBody>
      </p:sp>
      <p:sp>
        <p:nvSpPr>
          <p:cNvPr id="5" name="5 Rectángulo"/>
          <p:cNvSpPr/>
          <p:nvPr/>
        </p:nvSpPr>
        <p:spPr>
          <a:xfrm>
            <a:off x="-756592" y="2708920"/>
            <a:ext cx="10612482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ES" sz="24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Opening</a:t>
            </a:r>
            <a:r>
              <a:rPr lang="es-ES" sz="24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24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the</a:t>
            </a:r>
            <a:r>
              <a:rPr lang="es-ES" sz="24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scientific</a:t>
            </a:r>
            <a:r>
              <a:rPr lang="es-ES" sz="24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process</a:t>
            </a:r>
            <a:r>
              <a:rPr lang="es-ES" sz="24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24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to a</a:t>
            </a:r>
          </a:p>
          <a:p>
            <a:pPr algn="ctr"/>
            <a:r>
              <a:rPr lang="es-ES" sz="24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</a:p>
          <a:p>
            <a:pPr algn="ctr"/>
            <a:r>
              <a:rPr lang="es-ES" sz="24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broader</a:t>
            </a:r>
            <a:r>
              <a:rPr lang="es-ES" sz="24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audience</a:t>
            </a:r>
            <a:r>
              <a:rPr lang="es-ES" sz="24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, </a:t>
            </a:r>
            <a:r>
              <a:rPr lang="es-ES" sz="2400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promoting</a:t>
            </a:r>
            <a:r>
              <a:rPr lang="es-ES" sz="2400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</a:t>
            </a:r>
            <a:r>
              <a:rPr lang="es-ES" sz="24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collaboration</a:t>
            </a:r>
            <a:r>
              <a:rPr lang="es-ES" sz="2400" b="1" dirty="0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 and </a:t>
            </a:r>
            <a:r>
              <a:rPr lang="es-ES" sz="2400" b="1" dirty="0" err="1" smtClean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participation</a:t>
            </a:r>
            <a:endParaRPr lang="es-ES" sz="2400" b="1" dirty="0" smtClean="0">
              <a:solidFill>
                <a:schemeClr val="tx1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995936" y="2992716"/>
            <a:ext cx="5299285" cy="3820609"/>
            <a:chOff x="3995936" y="2992716"/>
            <a:chExt cx="5299285" cy="38206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3995936" y="2992716"/>
              <a:ext cx="5299285" cy="151030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3128889" flipH="1">
              <a:off x="7112252" y="4003104"/>
              <a:ext cx="252114" cy="612068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68949" y="4134134"/>
              <a:ext cx="3157169" cy="2679191"/>
            </a:xfrm>
            <a:prstGeom prst="rect">
              <a:avLst/>
            </a:prstGeom>
          </p:spPr>
        </p:pic>
      </p:grpSp>
      <p:grpSp>
        <p:nvGrpSpPr>
          <p:cNvPr id="9" name="Group 8"/>
          <p:cNvGrpSpPr/>
          <p:nvPr/>
        </p:nvGrpSpPr>
        <p:grpSpPr>
          <a:xfrm>
            <a:off x="-30560" y="2834434"/>
            <a:ext cx="4168652" cy="2731145"/>
            <a:chOff x="-30560" y="2834434"/>
            <a:chExt cx="4168652" cy="273114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-30560" y="2834434"/>
              <a:ext cx="3162399" cy="165432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003793">
              <a:off x="846215" y="4091570"/>
              <a:ext cx="368778" cy="61206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1257772" y="4737791"/>
              <a:ext cx="2592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rgbClr val="65B2FF"/>
                  </a:solidFill>
                </a:rPr>
                <a:t>Scientists</a:t>
              </a:r>
              <a:endParaRPr lang="en-US" sz="3200" b="1" dirty="0">
                <a:solidFill>
                  <a:srgbClr val="65B2FF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09900" y="5081318"/>
              <a:ext cx="1728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B0F0"/>
                  </a:solidFill>
                </a:rPr>
                <a:t>Educators</a:t>
              </a:r>
              <a:endParaRPr lang="en-US" sz="2400" b="1" dirty="0">
                <a:solidFill>
                  <a:srgbClr val="00B0F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21868" y="4525713"/>
              <a:ext cx="1368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Citizens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700" y="5103914"/>
              <a:ext cx="1944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Companies</a:t>
              </a:r>
              <a:endParaRPr lang="en-US" sz="2400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700" y="4506960"/>
              <a:ext cx="1512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99CCFF"/>
                  </a:solidFill>
                </a:rPr>
                <a:t>Students</a:t>
              </a:r>
              <a:endParaRPr lang="en-US" sz="2400" b="1" dirty="0">
                <a:solidFill>
                  <a:srgbClr val="99CCFF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63886" y="926191"/>
            <a:ext cx="5475007" cy="2788981"/>
            <a:chOff x="3563886" y="926191"/>
            <a:chExt cx="5475007" cy="2788981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0800000">
              <a:off x="3563886" y="2204864"/>
              <a:ext cx="3240361" cy="1510308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047206">
              <a:off x="5533043" y="2115245"/>
              <a:ext cx="368778" cy="612068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847395" y="1179203"/>
              <a:ext cx="510271" cy="677152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50000" t="72278" r="-875" b="4655"/>
            <a:stretch/>
          </p:blipFill>
          <p:spPr>
            <a:xfrm rot="10800000">
              <a:off x="4393670" y="1373763"/>
              <a:ext cx="792088" cy="288032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8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221762" y="1154390"/>
              <a:ext cx="726776" cy="726776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50000" t="72278" r="-875" b="4655"/>
            <a:stretch/>
          </p:blipFill>
          <p:spPr>
            <a:xfrm rot="10800000">
              <a:off x="6049854" y="1373763"/>
              <a:ext cx="792088" cy="28803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00" t="23751" r="29000" b="22700"/>
            <a:stretch/>
          </p:blipFill>
          <p:spPr>
            <a:xfrm>
              <a:off x="6943258" y="1058728"/>
              <a:ext cx="720080" cy="91810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50000" t="72278" r="-875" b="4655"/>
            <a:stretch/>
          </p:blipFill>
          <p:spPr>
            <a:xfrm rot="10800000">
              <a:off x="7663338" y="1392756"/>
              <a:ext cx="792088" cy="288032"/>
            </a:xfrm>
            <a:prstGeom prst="rect">
              <a:avLst/>
            </a:prstGeom>
          </p:spPr>
        </p:pic>
        <p:sp>
          <p:nvSpPr>
            <p:cNvPr id="29" name="TextBox 28"/>
            <p:cNvSpPr txBox="1"/>
            <p:nvPr/>
          </p:nvSpPr>
          <p:spPr>
            <a:xfrm>
              <a:off x="8392562" y="926191"/>
              <a:ext cx="64633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4800" dirty="0" smtClean="0">
                  <a:solidFill>
                    <a:srgbClr val="0000FF"/>
                  </a:solidFill>
                  <a:latin typeface="Comic Sans MS" charset="0"/>
                  <a:ea typeface="Comic Sans MS" charset="0"/>
                  <a:cs typeface="Comic Sans MS" charset="0"/>
                </a:rPr>
                <a:t>...</a:t>
              </a:r>
              <a:endParaRPr lang="en-US" sz="4800" dirty="0">
                <a:solidFill>
                  <a:srgbClr val="0000FF"/>
                </a:solidFill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95536" y="731354"/>
            <a:ext cx="3338524" cy="3055826"/>
            <a:chOff x="395536" y="731354"/>
            <a:chExt cx="3338524" cy="3055826"/>
          </a:xfrm>
        </p:grpSpPr>
        <p:sp>
          <p:nvSpPr>
            <p:cNvPr id="31" name="TextBox 30"/>
            <p:cNvSpPr txBox="1"/>
            <p:nvPr/>
          </p:nvSpPr>
          <p:spPr>
            <a:xfrm>
              <a:off x="1451371" y="1029268"/>
              <a:ext cx="35137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b="1" dirty="0" smtClean="0">
                  <a:solidFill>
                    <a:srgbClr val="92D050"/>
                  </a:solidFill>
                  <a:latin typeface="Helvetica Neue" charset="0"/>
                  <a:ea typeface="Helvetica Neue" charset="0"/>
                  <a:cs typeface="Helvetica Neue" charset="0"/>
                </a:rPr>
                <a:t>F</a:t>
              </a:r>
            </a:p>
            <a:p>
              <a:pPr algn="ctr"/>
              <a:r>
                <a:rPr lang="en-US" sz="1800" b="1" dirty="0" smtClean="0">
                  <a:solidFill>
                    <a:srgbClr val="92D050"/>
                  </a:solidFill>
                  <a:latin typeface="Helvetica Neue" charset="0"/>
                  <a:ea typeface="Helvetica Neue" charset="0"/>
                  <a:cs typeface="Helvetica Neue" charset="0"/>
                </a:rPr>
                <a:t>A</a:t>
              </a:r>
            </a:p>
            <a:p>
              <a:pPr algn="ctr"/>
              <a:r>
                <a:rPr lang="en-US" sz="1800" b="1" dirty="0" smtClean="0">
                  <a:solidFill>
                    <a:srgbClr val="92D05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</a:t>
              </a:r>
            </a:p>
            <a:p>
              <a:pPr algn="ctr"/>
              <a:r>
                <a:rPr lang="en-US" sz="1800" b="1" dirty="0">
                  <a:solidFill>
                    <a:srgbClr val="92D05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</a:t>
              </a: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835696" y="2132856"/>
              <a:ext cx="1654324" cy="165432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20676095" flipH="1">
              <a:off x="1762131" y="2397477"/>
              <a:ext cx="363184" cy="579742"/>
            </a:xfrm>
            <a:prstGeom prst="rect">
              <a:avLst/>
            </a:prstGeom>
          </p:spPr>
        </p:pic>
        <p:grpSp>
          <p:nvGrpSpPr>
            <p:cNvPr id="34" name="Group 33"/>
            <p:cNvGrpSpPr/>
            <p:nvPr/>
          </p:nvGrpSpPr>
          <p:grpSpPr>
            <a:xfrm>
              <a:off x="395536" y="731354"/>
              <a:ext cx="1968545" cy="1628310"/>
              <a:chOff x="395536" y="731354"/>
              <a:chExt cx="1968545" cy="1628310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flipH="1">
                <a:off x="888425" y="731354"/>
                <a:ext cx="1475656" cy="1628310"/>
              </a:xfrm>
              <a:prstGeom prst="rect">
                <a:avLst/>
              </a:prstGeom>
            </p:spPr>
          </p:pic>
          <p:sp>
            <p:nvSpPr>
              <p:cNvPr id="37" name="Rounded Rectangle 36"/>
              <p:cNvSpPr/>
              <p:nvPr/>
            </p:nvSpPr>
            <p:spPr bwMode="auto">
              <a:xfrm>
                <a:off x="395536" y="1988840"/>
                <a:ext cx="936104" cy="50291"/>
              </a:xfrm>
              <a:prstGeom prst="roundRect">
                <a:avLst/>
              </a:prstGeom>
              <a:solidFill>
                <a:srgbClr val="0B1892"/>
              </a:solidFill>
              <a:ln w="9525" cap="flat" cmpd="sng" algn="ctr">
                <a:solidFill>
                  <a:srgbClr val="0B189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8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pitchFamily="34" charset="0"/>
                </a:endParaRP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614154" y="1029388"/>
              <a:ext cx="2119906" cy="1200329"/>
            </a:xfrm>
            <a:prstGeom prst="rect">
              <a:avLst/>
            </a:prstGeom>
            <a:noFill/>
            <a:effectLst>
              <a:outerShdw sx="187000" sy="187000" algn="ctr" rotWithShape="0">
                <a:schemeClr val="bg1"/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1800" b="1" dirty="0" smtClean="0">
                  <a:solidFill>
                    <a:srgbClr val="5BADFF"/>
                  </a:solidFill>
                  <a:effectLst>
                    <a:outerShdw blurRad="38100" dist="50800" dir="3420000" sx="98000" sy="98000" algn="tl" rotWithShape="0">
                      <a:schemeClr val="bg1"/>
                    </a:outerShdw>
                  </a:effectLst>
                  <a:latin typeface="Helvetica Neue" charset="0"/>
                  <a:ea typeface="Helvetica Neue" charset="0"/>
                  <a:cs typeface="Helvetica Neue" charset="0"/>
                </a:rPr>
                <a:t>INDABLE</a:t>
              </a:r>
            </a:p>
            <a:p>
              <a:r>
                <a:rPr lang="en-US" sz="1800" b="1" dirty="0" smtClean="0">
                  <a:solidFill>
                    <a:srgbClr val="5BADFF"/>
                  </a:solidFill>
                  <a:effectLst>
                    <a:outerShdw blurRad="38100" dist="50800" dir="3420000" sx="98000" sy="98000" algn="tl" rotWithShape="0">
                      <a:schemeClr val="bg1"/>
                    </a:outerShdw>
                  </a:effectLst>
                  <a:latin typeface="Helvetica Neue" charset="0"/>
                  <a:ea typeface="Helvetica Neue" charset="0"/>
                  <a:cs typeface="Helvetica Neue" charset="0"/>
                </a:rPr>
                <a:t>CCESIBLE</a:t>
              </a:r>
            </a:p>
            <a:p>
              <a:r>
                <a:rPr lang="en-US" sz="1800" b="1" dirty="0" smtClean="0">
                  <a:solidFill>
                    <a:srgbClr val="5BADFF"/>
                  </a:solidFill>
                  <a:effectLst>
                    <a:outerShdw blurRad="38100" dist="50800" dir="3420000" sx="98000" sy="98000" algn="tl" rotWithShape="0">
                      <a:schemeClr val="bg1"/>
                    </a:outerShdw>
                  </a:effectLst>
                  <a:latin typeface="Helvetica Neue" charset="0"/>
                  <a:ea typeface="Helvetica Neue" charset="0"/>
                  <a:cs typeface="Helvetica Neue" charset="0"/>
                </a:rPr>
                <a:t>NTEROPERABLE</a:t>
              </a:r>
            </a:p>
            <a:p>
              <a:r>
                <a:rPr lang="en-US" sz="1800" b="1" dirty="0" smtClean="0">
                  <a:solidFill>
                    <a:srgbClr val="5BADFF"/>
                  </a:solidFill>
                  <a:effectLst>
                    <a:outerShdw blurRad="38100" dist="50800" dir="3420000" sx="98000" sy="98000" algn="tl" rotWithShape="0">
                      <a:schemeClr val="bg1"/>
                    </a:outerShdw>
                  </a:effectLst>
                  <a:latin typeface="Helvetica Neue" charset="0"/>
                  <a:ea typeface="Helvetica Neue" charset="0"/>
                  <a:cs typeface="Helvetica Neue" charset="0"/>
                </a:rPr>
                <a:t>E-USABLE</a:t>
              </a:r>
              <a:endParaRPr lang="en-US" sz="1800" b="1" dirty="0">
                <a:solidFill>
                  <a:srgbClr val="5BADFF"/>
                </a:solidFill>
                <a:effectLst>
                  <a:outerShdw blurRad="38100" dist="50800" dir="3420000" sx="98000" sy="98000" algn="tl" rotWithShape="0">
                    <a:schemeClr val="bg1"/>
                  </a:outerShdw>
                </a:effectLst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513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642910" y="304800"/>
            <a:ext cx="8424890" cy="304800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kern="1200" dirty="0" smtClean="0">
                <a:latin typeface="Arial" pitchFamily="34" charset="0"/>
                <a:cs typeface="Arial" pitchFamily="34" charset="0"/>
              </a:rPr>
              <a:t>Open Science Lifecycle</a:t>
            </a:r>
          </a:p>
        </p:txBody>
      </p:sp>
      <p:sp>
        <p:nvSpPr>
          <p:cNvPr id="1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422704" y="6643710"/>
            <a:ext cx="685800" cy="2286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A80E3391-C326-464C-A7E2-895EBBA0FC0F}" type="slidenum">
              <a:rPr lang="es-ES" smtClean="0"/>
              <a:pPr/>
              <a:t>3</a:t>
            </a:fld>
            <a:endParaRPr lang="es-ES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-828600" y="3103291"/>
            <a:ext cx="4353404" cy="951440"/>
            <a:chOff x="1399675" y="3047180"/>
            <a:chExt cx="4353404" cy="951440"/>
          </a:xfrm>
        </p:grpSpPr>
        <p:sp>
          <p:nvSpPr>
            <p:cNvPr id="13" name="Pentagon 12"/>
            <p:cNvSpPr/>
            <p:nvPr/>
          </p:nvSpPr>
          <p:spPr>
            <a:xfrm>
              <a:off x="1399675" y="3047180"/>
              <a:ext cx="2810578" cy="951440"/>
            </a:xfrm>
            <a:prstGeom prst="homePlat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36000" rtlCol="0" anchor="ctr"/>
            <a:lstStyle/>
            <a:p>
              <a:pPr algn="ctr"/>
              <a:r>
                <a:rPr lang="es-ES" sz="1200" dirty="0" err="1" smtClean="0"/>
                <a:t>Scientific</a:t>
              </a:r>
              <a:r>
                <a:rPr lang="es-ES" sz="1200" dirty="0" smtClean="0"/>
                <a:t> </a:t>
              </a:r>
              <a:r>
                <a:rPr lang="es-ES" sz="1200" dirty="0" err="1" smtClean="0"/>
                <a:t>Communities</a:t>
              </a:r>
              <a:endParaRPr lang="es-ES" sz="1200" dirty="0"/>
            </a:p>
          </p:txBody>
        </p:sp>
        <p:sp>
          <p:nvSpPr>
            <p:cNvPr id="14" name="Chevron 13"/>
            <p:cNvSpPr/>
            <p:nvPr/>
          </p:nvSpPr>
          <p:spPr>
            <a:xfrm>
              <a:off x="3774910" y="3047180"/>
              <a:ext cx="940467" cy="951440"/>
            </a:xfrm>
            <a:prstGeom prst="chevron">
              <a:avLst/>
            </a:prstGeom>
            <a:solidFill>
              <a:srgbClr val="B6DF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5" name="Chevron 14"/>
            <p:cNvSpPr/>
            <p:nvPr/>
          </p:nvSpPr>
          <p:spPr>
            <a:xfrm>
              <a:off x="4292177" y="3047180"/>
              <a:ext cx="940467" cy="951440"/>
            </a:xfrm>
            <a:prstGeom prst="chevron">
              <a:avLst/>
            </a:prstGeom>
            <a:solidFill>
              <a:srgbClr val="DAEF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6" name="Chevron 15"/>
            <p:cNvSpPr/>
            <p:nvPr/>
          </p:nvSpPr>
          <p:spPr>
            <a:xfrm>
              <a:off x="4812612" y="3047180"/>
              <a:ext cx="940467" cy="951440"/>
            </a:xfrm>
            <a:prstGeom prst="chevron">
              <a:avLst/>
            </a:prstGeom>
            <a:solidFill>
              <a:srgbClr val="E2F4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6619" y="3645023"/>
            <a:ext cx="938055" cy="419613"/>
            <a:chOff x="859723" y="3506874"/>
            <a:chExt cx="1026989" cy="491746"/>
          </a:xfrm>
        </p:grpSpPr>
        <p:pic>
          <p:nvPicPr>
            <p:cNvPr id="8" name="Picture 2" descr="https://pixabay.com/static/uploads/photo/2014/04/02/11/13/science-305567_960_720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4067" y="3694912"/>
              <a:ext cx="278883" cy="2910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https://pixabay.com/static/uploads/photo/2015/12/06/19/23/microscope-1079880_960_720.pn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8415" y="3613263"/>
              <a:ext cx="385357" cy="385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upload.wikimedia.org/wikipedia/commons/thumb/2/2d/Red_Silhouette_-_Electron.svg/410px-Red_Silhouette_-_Electron.svg.png"/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936" y="3591144"/>
              <a:ext cx="394776" cy="394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8" descr="https://pixabay.com/static/uploads/photo/2013/07/12/19/33/astronomer-154978_960_720.png"/>
            <p:cNvPicPr>
              <a:picLocks noChangeAspect="1" noChangeArrowheads="1"/>
            </p:cNvPicPr>
            <p:nvPr/>
          </p:nvPicPr>
          <p:blipFill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59723" y="3506874"/>
              <a:ext cx="339054" cy="480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5682956" y="3103292"/>
            <a:ext cx="4353404" cy="951440"/>
            <a:chOff x="7069075" y="3037275"/>
            <a:chExt cx="4353404" cy="951440"/>
          </a:xfrm>
        </p:grpSpPr>
        <p:grpSp>
          <p:nvGrpSpPr>
            <p:cNvPr id="18" name="Group 17"/>
            <p:cNvGrpSpPr/>
            <p:nvPr/>
          </p:nvGrpSpPr>
          <p:grpSpPr>
            <a:xfrm rot="10800000" flipV="1">
              <a:off x="7069075" y="3037275"/>
              <a:ext cx="4353404" cy="951440"/>
              <a:chOff x="1399675" y="3047180"/>
              <a:chExt cx="4353404" cy="951440"/>
            </a:xfrm>
          </p:grpSpPr>
          <p:sp>
            <p:nvSpPr>
              <p:cNvPr id="21" name="Pentagon 20"/>
              <p:cNvSpPr/>
              <p:nvPr/>
            </p:nvSpPr>
            <p:spPr>
              <a:xfrm>
                <a:off x="1399675" y="3047180"/>
                <a:ext cx="2810578" cy="951440"/>
              </a:xfrm>
              <a:prstGeom prst="homePlat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Ins="1080000" rtlCol="0" anchor="ctr"/>
              <a:lstStyle/>
              <a:p>
                <a:pPr algn="ctr"/>
                <a:r>
                  <a:rPr lang="es-ES" sz="1200" dirty="0" err="1" smtClean="0"/>
                  <a:t>Citizen</a:t>
                </a:r>
                <a:r>
                  <a:rPr lang="es-ES" sz="1200" dirty="0" smtClean="0"/>
                  <a:t> </a:t>
                </a:r>
                <a:r>
                  <a:rPr lang="es-ES" sz="1200" dirty="0" err="1" smtClean="0"/>
                  <a:t>Science</a:t>
                </a:r>
                <a:endParaRPr lang="es-ES" sz="1200" dirty="0"/>
              </a:p>
            </p:txBody>
          </p:sp>
          <p:sp>
            <p:nvSpPr>
              <p:cNvPr id="22" name="Chevron 21"/>
              <p:cNvSpPr/>
              <p:nvPr/>
            </p:nvSpPr>
            <p:spPr>
              <a:xfrm>
                <a:off x="3774910" y="3047180"/>
                <a:ext cx="940467" cy="951440"/>
              </a:xfrm>
              <a:prstGeom prst="chevron">
                <a:avLst/>
              </a:prstGeom>
              <a:solidFill>
                <a:srgbClr val="B6DF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Chevron 22"/>
              <p:cNvSpPr/>
              <p:nvPr/>
            </p:nvSpPr>
            <p:spPr>
              <a:xfrm>
                <a:off x="4292177" y="3047180"/>
                <a:ext cx="940467" cy="951440"/>
              </a:xfrm>
              <a:prstGeom prst="chevron">
                <a:avLst/>
              </a:prstGeom>
              <a:solidFill>
                <a:srgbClr val="DAEFC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Chevron 23"/>
              <p:cNvSpPr/>
              <p:nvPr/>
            </p:nvSpPr>
            <p:spPr>
              <a:xfrm>
                <a:off x="4812612" y="3047180"/>
                <a:ext cx="940467" cy="951440"/>
              </a:xfrm>
              <a:prstGeom prst="chevron">
                <a:avLst/>
              </a:prstGeom>
              <a:solidFill>
                <a:srgbClr val="E2F4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0" name="Picture 2" descr="http://www.glastonbrewery.org.uk/wp-content/uploads/2013/02/crowd-silhouette.png"/>
            <p:cNvPicPr>
              <a:picLocks noChangeAspect="1" noChangeArrowheads="1"/>
            </p:cNvPicPr>
            <p:nvPr/>
          </p:nvPicPr>
          <p:blipFill>
            <a:blip r:embed="rId7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4204" y="3639774"/>
              <a:ext cx="2358275" cy="3461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90" y="3141458"/>
            <a:ext cx="927264" cy="92317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856160" y="2891762"/>
            <a:ext cx="1507634" cy="1400116"/>
            <a:chOff x="5543362" y="2825745"/>
            <a:chExt cx="1507634" cy="1400116"/>
          </a:xfrm>
        </p:grpSpPr>
        <p:grpSp>
          <p:nvGrpSpPr>
            <p:cNvPr id="28" name="Group 27"/>
            <p:cNvGrpSpPr/>
            <p:nvPr/>
          </p:nvGrpSpPr>
          <p:grpSpPr>
            <a:xfrm>
              <a:off x="5543362" y="2825745"/>
              <a:ext cx="1507634" cy="1400116"/>
              <a:chOff x="5543362" y="2825745"/>
              <a:chExt cx="1507634" cy="1400116"/>
            </a:xfrm>
          </p:grpSpPr>
          <p:sp>
            <p:nvSpPr>
              <p:cNvPr id="31" name="Donut 30"/>
              <p:cNvSpPr/>
              <p:nvPr/>
            </p:nvSpPr>
            <p:spPr>
              <a:xfrm>
                <a:off x="5583863" y="2825745"/>
                <a:ext cx="1413704" cy="1400116"/>
              </a:xfrm>
              <a:prstGeom prst="donut">
                <a:avLst>
                  <a:gd name="adj" fmla="val 20012"/>
                </a:avLst>
              </a:prstGeom>
              <a:solidFill>
                <a:srgbClr val="52D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Chevron 31"/>
              <p:cNvSpPr/>
              <p:nvPr/>
            </p:nvSpPr>
            <p:spPr>
              <a:xfrm rot="16200000">
                <a:off x="5600381" y="3337056"/>
                <a:ext cx="271100" cy="385138"/>
              </a:xfrm>
              <a:prstGeom prst="chevron">
                <a:avLst>
                  <a:gd name="adj" fmla="val 785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Chevron 32"/>
              <p:cNvSpPr/>
              <p:nvPr/>
            </p:nvSpPr>
            <p:spPr>
              <a:xfrm rot="5400000">
                <a:off x="6722877" y="3320534"/>
                <a:ext cx="271100" cy="385138"/>
              </a:xfrm>
              <a:prstGeom prst="chevron">
                <a:avLst>
                  <a:gd name="adj" fmla="val 7856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015703" y="2983930"/>
              <a:ext cx="536527" cy="312249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DATA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850997" y="3735303"/>
              <a:ext cx="936143" cy="364104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METHODS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647670" y="1653517"/>
            <a:ext cx="3901078" cy="3901078"/>
            <a:chOff x="4334872" y="1587500"/>
            <a:chExt cx="3901078" cy="3901078"/>
          </a:xfrm>
        </p:grpSpPr>
        <p:sp>
          <p:nvSpPr>
            <p:cNvPr id="35" name="Donut 34"/>
            <p:cNvSpPr/>
            <p:nvPr/>
          </p:nvSpPr>
          <p:spPr>
            <a:xfrm>
              <a:off x="4334872" y="1587500"/>
              <a:ext cx="3901078" cy="3901078"/>
            </a:xfrm>
            <a:prstGeom prst="donut">
              <a:avLst>
                <a:gd name="adj" fmla="val 10376"/>
              </a:avLst>
            </a:prstGeom>
            <a:solidFill>
              <a:srgbClr val="2F8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 rot="16200000">
              <a:off x="4224231" y="3349792"/>
              <a:ext cx="1065190" cy="366485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PUBLISH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 rot="5400000">
              <a:off x="7111106" y="3335401"/>
              <a:ext cx="1378300" cy="33855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NOT FORGET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188030" y="1192867"/>
            <a:ext cx="4820358" cy="4820358"/>
            <a:chOff x="3875232" y="1126850"/>
            <a:chExt cx="4820358" cy="4820358"/>
          </a:xfrm>
        </p:grpSpPr>
        <p:sp>
          <p:nvSpPr>
            <p:cNvPr id="39" name="Donut 38"/>
            <p:cNvSpPr/>
            <p:nvPr/>
          </p:nvSpPr>
          <p:spPr>
            <a:xfrm>
              <a:off x="3875232" y="1126850"/>
              <a:ext cx="4820358" cy="4820358"/>
            </a:xfrm>
            <a:prstGeom prst="donut">
              <a:avLst>
                <a:gd name="adj" fmla="val 8180"/>
              </a:avLst>
            </a:prstGeom>
            <a:solidFill>
              <a:srgbClr val="2D6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18000000">
              <a:off x="3682203" y="2395324"/>
              <a:ext cx="1712670" cy="33855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REPRODUCIBILITY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3600000">
              <a:off x="7472379" y="2374347"/>
              <a:ext cx="1126425" cy="33855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CURATION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572359" y="5575228"/>
              <a:ext cx="1486052" cy="214774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CONSERVATION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Donut 42"/>
          <p:cNvSpPr/>
          <p:nvPr/>
        </p:nvSpPr>
        <p:spPr>
          <a:xfrm>
            <a:off x="3123920" y="2128645"/>
            <a:ext cx="2948803" cy="2948803"/>
          </a:xfrm>
          <a:prstGeom prst="donut">
            <a:avLst>
              <a:gd name="adj" fmla="val 11842"/>
            </a:avLst>
          </a:prstGeom>
          <a:solidFill>
            <a:srgbClr val="33AB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3546458" y="2528881"/>
            <a:ext cx="2126030" cy="2126030"/>
            <a:chOff x="5233660" y="2462864"/>
            <a:chExt cx="2126030" cy="2126030"/>
          </a:xfrm>
        </p:grpSpPr>
        <p:sp>
          <p:nvSpPr>
            <p:cNvPr id="45" name="Donut 44"/>
            <p:cNvSpPr/>
            <p:nvPr/>
          </p:nvSpPr>
          <p:spPr>
            <a:xfrm>
              <a:off x="5233660" y="2462864"/>
              <a:ext cx="2126030" cy="2126030"/>
            </a:xfrm>
            <a:prstGeom prst="donut">
              <a:avLst>
                <a:gd name="adj" fmla="val 14415"/>
              </a:avLst>
            </a:prstGeom>
            <a:solidFill>
              <a:srgbClr val="34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 rot="16200000">
              <a:off x="5179529" y="3372744"/>
              <a:ext cx="781144" cy="32058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DEFINE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 rot="5400000">
              <a:off x="6582691" y="3334292"/>
              <a:ext cx="827573" cy="338554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DESIGN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 rot="215270">
            <a:off x="4195859" y="2337961"/>
            <a:ext cx="864651" cy="289212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es-ES" sz="1600" b="1" dirty="0" smtClean="0">
                <a:solidFill>
                  <a:schemeClr val="bg1"/>
                </a:solidFill>
              </a:rPr>
              <a:t>EXECUTE</a:t>
            </a:r>
            <a:endParaRPr lang="es-ES" sz="1600" b="1" dirty="0">
              <a:solidFill>
                <a:schemeClr val="bg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775330" y="780167"/>
            <a:ext cx="5645757" cy="5645757"/>
            <a:chOff x="3462532" y="714150"/>
            <a:chExt cx="5645757" cy="5645757"/>
          </a:xfrm>
        </p:grpSpPr>
        <p:sp>
          <p:nvSpPr>
            <p:cNvPr id="50" name="Donut 49"/>
            <p:cNvSpPr/>
            <p:nvPr/>
          </p:nvSpPr>
          <p:spPr>
            <a:xfrm>
              <a:off x="3462532" y="714150"/>
              <a:ext cx="5645757" cy="5645757"/>
            </a:xfrm>
            <a:prstGeom prst="donut">
              <a:avLst>
                <a:gd name="adj" fmla="val 6133"/>
              </a:avLst>
            </a:prstGeom>
            <a:solidFill>
              <a:srgbClr val="2F56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38450" y="933597"/>
              <a:ext cx="2070894" cy="534661"/>
            </a:xfrm>
            <a:prstGeom prst="rect">
              <a:avLst/>
            </a:prstGeom>
            <a:noFill/>
          </p:spPr>
          <p:txBody>
            <a:bodyPr wrap="square" rtlCol="0">
              <a:prstTxWarp prst="textArchUp">
                <a:avLst>
                  <a:gd name="adj" fmla="val 12633832"/>
                </a:avLst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SCIENTIFIC OUTREACH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43216" y="5608025"/>
              <a:ext cx="1465903" cy="622286"/>
            </a:xfrm>
            <a:prstGeom prst="rect">
              <a:avLst/>
            </a:prstGeom>
            <a:noFill/>
          </p:spPr>
          <p:txBody>
            <a:bodyPr wrap="square" rtlCol="0">
              <a:prstTxWarp prst="textArchDown">
                <a:avLst/>
              </a:prstTxWarp>
              <a:spAutoFit/>
            </a:bodyPr>
            <a:lstStyle/>
            <a:p>
              <a:pPr algn="ctr"/>
              <a:r>
                <a:rPr lang="es-ES" sz="1600" b="1" dirty="0" smtClean="0">
                  <a:solidFill>
                    <a:schemeClr val="bg1"/>
                  </a:solidFill>
                </a:rPr>
                <a:t>DISCOVER</a:t>
              </a:r>
              <a:endParaRPr lang="es-ES" sz="16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776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642910" y="304800"/>
            <a:ext cx="8424890" cy="304800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kern="1200" dirty="0" smtClean="0">
                <a:latin typeface="Arial" pitchFamily="34" charset="0"/>
                <a:cs typeface="Arial" pitchFamily="34" charset="0"/>
              </a:rPr>
              <a:t>Projects</a:t>
            </a:r>
          </a:p>
        </p:txBody>
      </p:sp>
      <p:sp>
        <p:nvSpPr>
          <p:cNvPr id="1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422704" y="6643710"/>
            <a:ext cx="685800" cy="2286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A80E3391-C326-464C-A7E2-895EBBA0FC0F}" type="slidenum">
              <a:rPr lang="es-ES" smtClean="0"/>
              <a:pPr/>
              <a:t>4</a:t>
            </a:fld>
            <a:endParaRPr lang="es-E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3717032"/>
            <a:ext cx="1905000" cy="190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988840"/>
            <a:ext cx="1251623" cy="12550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20" y="928190"/>
            <a:ext cx="1366929" cy="135483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1619672" y="3368724"/>
            <a:ext cx="1368152" cy="1130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5156375"/>
            <a:ext cx="1381125" cy="1143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91680" y="1334763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2004</a:t>
            </a:r>
            <a:endParaRPr lang="es-ES" sz="2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6332" y="4438699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2010</a:t>
            </a:r>
            <a:endParaRPr lang="es-ES" sz="2400" b="1" dirty="0">
              <a:solidFill>
                <a:srgbClr val="C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0224" y="248643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2008</a:t>
            </a:r>
            <a:endParaRPr lang="es-ES" sz="2400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40224" y="3703041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C00000"/>
                </a:solidFill>
              </a:rPr>
              <a:t>2008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771656" y="5487615"/>
            <a:ext cx="104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>
                <a:solidFill>
                  <a:srgbClr val="0000FF"/>
                </a:solidFill>
              </a:rPr>
              <a:t>2014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8" name="Left Brace 7"/>
          <p:cNvSpPr/>
          <p:nvPr/>
        </p:nvSpPr>
        <p:spPr bwMode="auto">
          <a:xfrm rot="10800000">
            <a:off x="3203848" y="1012390"/>
            <a:ext cx="432048" cy="1080120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1919" y="1317186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tx1"/>
                </a:solidFill>
              </a:rPr>
              <a:t>Infrastructure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16" name="Left Brace 15"/>
          <p:cNvSpPr/>
          <p:nvPr/>
        </p:nvSpPr>
        <p:spPr bwMode="auto">
          <a:xfrm rot="10800000">
            <a:off x="4057226" y="2665184"/>
            <a:ext cx="432048" cy="1339879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05297" y="3140968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1"/>
                </a:solidFill>
              </a:rPr>
              <a:t>Data &amp; Storage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0" name="Left Brace 19"/>
          <p:cNvSpPr/>
          <p:nvPr/>
        </p:nvSpPr>
        <p:spPr bwMode="auto">
          <a:xfrm rot="10800000">
            <a:off x="6445019" y="4369225"/>
            <a:ext cx="432048" cy="637975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82476" y="4253370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tx1"/>
                </a:solidFill>
              </a:rPr>
              <a:t>Process</a:t>
            </a:r>
            <a:r>
              <a:rPr lang="es-ES" sz="2400" dirty="0" smtClean="0">
                <a:solidFill>
                  <a:schemeClr val="tx1"/>
                </a:solidFill>
              </a:rPr>
              <a:t> &amp;</a:t>
            </a:r>
          </a:p>
          <a:p>
            <a:r>
              <a:rPr lang="es-ES" sz="2400" dirty="0" err="1" smtClean="0">
                <a:solidFill>
                  <a:schemeClr val="tx1"/>
                </a:solidFill>
              </a:rPr>
              <a:t>Preservation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7" name="Left Brace 26"/>
          <p:cNvSpPr/>
          <p:nvPr/>
        </p:nvSpPr>
        <p:spPr bwMode="auto">
          <a:xfrm>
            <a:off x="5752525" y="5497042"/>
            <a:ext cx="432048" cy="637975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79912" y="5372399"/>
            <a:ext cx="2592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>
                <a:solidFill>
                  <a:schemeClr val="tx1"/>
                </a:solidFill>
              </a:rPr>
              <a:t>Knowledge</a:t>
            </a:r>
            <a:r>
              <a:rPr lang="es-ES" sz="2400" dirty="0" smtClean="0">
                <a:solidFill>
                  <a:schemeClr val="tx1"/>
                </a:solidFill>
              </a:rPr>
              <a:t> &amp;</a:t>
            </a:r>
          </a:p>
          <a:p>
            <a:r>
              <a:rPr lang="es-ES" sz="2400" dirty="0" err="1" smtClean="0">
                <a:solidFill>
                  <a:schemeClr val="tx1"/>
                </a:solidFill>
              </a:rPr>
              <a:t>Aggregation</a:t>
            </a:r>
            <a:endParaRPr lang="es-ES" sz="24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26561" y="6250143"/>
            <a:ext cx="2101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tx1"/>
                </a:solidFill>
                <a:hlinkClick r:id="rId8"/>
              </a:rPr>
              <a:t>http://</a:t>
            </a:r>
            <a:r>
              <a:rPr lang="es-ES" sz="1600" b="1" dirty="0" err="1">
                <a:solidFill>
                  <a:schemeClr val="tx1"/>
                </a:solidFill>
                <a:hlinkClick r:id="rId8"/>
              </a:rPr>
              <a:t>drinventor.eu</a:t>
            </a:r>
            <a:r>
              <a:rPr lang="es-ES" sz="1600" b="1" dirty="0">
                <a:solidFill>
                  <a:schemeClr val="tx1"/>
                </a:solidFill>
                <a:hlinkClick r:id="rId8"/>
              </a:rPr>
              <a:t>/</a:t>
            </a:r>
            <a:endParaRPr lang="es-E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613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24" grpId="0"/>
      <p:bldP spid="25" grpId="0"/>
      <p:bldP spid="26" grpId="0"/>
      <p:bldP spid="8" grpId="0" animBg="1"/>
      <p:bldP spid="15" grpId="0"/>
      <p:bldP spid="16" grpId="0" animBg="1"/>
      <p:bldP spid="17" grpId="0"/>
      <p:bldP spid="20" grpId="0" animBg="1"/>
      <p:bldP spid="21" grpId="0"/>
      <p:bldP spid="27" grpId="0" animBg="1"/>
      <p:bldP spid="29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 Título"/>
          <p:cNvSpPr>
            <a:spLocks noGrp="1"/>
          </p:cNvSpPr>
          <p:nvPr>
            <p:ph type="title"/>
          </p:nvPr>
        </p:nvSpPr>
        <p:spPr>
          <a:xfrm>
            <a:off x="642910" y="304800"/>
            <a:ext cx="8424890" cy="304800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defRPr/>
            </a:pPr>
            <a:r>
              <a:rPr lang="en-US" kern="1200" dirty="0" smtClean="0">
                <a:latin typeface="Arial" pitchFamily="34" charset="0"/>
                <a:cs typeface="Arial" pitchFamily="34" charset="0"/>
              </a:rPr>
              <a:t>Results</a:t>
            </a:r>
          </a:p>
        </p:txBody>
      </p:sp>
      <p:sp>
        <p:nvSpPr>
          <p:cNvPr id="10" name="3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422704" y="6643710"/>
            <a:ext cx="685800" cy="22860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fld id="{A80E3391-C326-464C-A7E2-895EBBA0FC0F}" type="slidenum">
              <a:rPr lang="es-ES" smtClean="0"/>
              <a:pPr/>
              <a:t>5</a:t>
            </a:fld>
            <a:endParaRPr lang="es-E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8" y="3291551"/>
            <a:ext cx="1671841" cy="56456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13248" y="1023218"/>
            <a:ext cx="3549204" cy="395321"/>
            <a:chOff x="3635896" y="4221088"/>
            <a:chExt cx="4170164" cy="400050"/>
          </a:xfrm>
        </p:grpSpPr>
        <p:pic>
          <p:nvPicPr>
            <p:cNvPr id="17" name="Imagen 11" descr="W3C_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35896" y="4221088"/>
              <a:ext cx="576064" cy="38303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11960" y="4221088"/>
              <a:ext cx="3594100" cy="400050"/>
            </a:xfrm>
            <a:prstGeom prst="rect">
              <a:avLst/>
            </a:prstGeom>
          </p:spPr>
        </p:pic>
      </p:grpSp>
      <p:pic>
        <p:nvPicPr>
          <p:cNvPr id="21" name="Picture 2" descr="C:\Users\Monen\Desktop\logo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3248" y="2550098"/>
            <a:ext cx="1870099" cy="493930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113248" y="1666062"/>
            <a:ext cx="2112035" cy="636513"/>
            <a:chOff x="755576" y="1057300"/>
            <a:chExt cx="3081451" cy="928670"/>
          </a:xfrm>
        </p:grpSpPr>
        <p:pic>
          <p:nvPicPr>
            <p:cNvPr id="14" name="Picture 5" descr="C:\Users\Monen\Desktop\Tesis\Bundles For Publications (web pages)\Drugome_Bundle_page-PLOS\images\rologo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755576" y="1057300"/>
              <a:ext cx="838130" cy="928670"/>
            </a:xfrm>
            <a:prstGeom prst="rect">
              <a:avLst/>
            </a:prstGeom>
            <a:noFill/>
          </p:spPr>
        </p:pic>
        <p:pic>
          <p:nvPicPr>
            <p:cNvPr id="22" name="Picture 3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5696" y="1190645"/>
              <a:ext cx="2001331" cy="66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8" y="5517232"/>
            <a:ext cx="1439061" cy="792088"/>
          </a:xfrm>
          <a:prstGeom prst="rect">
            <a:avLst/>
          </a:prstGeom>
        </p:spPr>
      </p:pic>
      <p:pic>
        <p:nvPicPr>
          <p:cNvPr id="15" name="Picture 14" descr="logo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48" y="4103635"/>
            <a:ext cx="1848182" cy="116607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62452" y="1023218"/>
            <a:ext cx="54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</a:rPr>
              <a:t>Provenance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representation</a:t>
            </a:r>
            <a:r>
              <a:rPr lang="es-ES_tradnl" sz="1800" dirty="0" smtClean="0">
                <a:solidFill>
                  <a:schemeClr val="tx1"/>
                </a:solidFill>
              </a:rPr>
              <a:t>. W3C </a:t>
            </a:r>
            <a:r>
              <a:rPr lang="es-ES_tradnl" sz="1800" dirty="0" err="1" smtClean="0">
                <a:solidFill>
                  <a:schemeClr val="tx1"/>
                </a:solidFill>
              </a:rPr>
              <a:t>working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group</a:t>
            </a:r>
            <a:endParaRPr lang="es-ES_tradnl" sz="1800" dirty="0" smtClean="0">
              <a:solidFill>
                <a:schemeClr val="tx1"/>
              </a:solidFill>
            </a:endParaRPr>
          </a:p>
          <a:p>
            <a:r>
              <a:rPr lang="es-ES_tradnl" sz="1800" dirty="0">
                <a:solidFill>
                  <a:schemeClr val="tx1"/>
                </a:solidFill>
              </a:rPr>
              <a:t>(</a:t>
            </a:r>
            <a:r>
              <a:rPr lang="es-ES_tradnl" sz="1800" dirty="0">
                <a:solidFill>
                  <a:schemeClr val="tx1"/>
                </a:solidFill>
                <a:hlinkClick r:id="rId11"/>
              </a:rPr>
              <a:t>https://www.w3.org/TR/</a:t>
            </a:r>
            <a:r>
              <a:rPr lang="es-ES_tradnl" sz="1800" dirty="0" err="1">
                <a:solidFill>
                  <a:schemeClr val="tx1"/>
                </a:solidFill>
                <a:hlinkClick r:id="rId11"/>
              </a:rPr>
              <a:t>prov</a:t>
            </a:r>
            <a:r>
              <a:rPr lang="es-ES_tradnl" sz="1800" dirty="0">
                <a:solidFill>
                  <a:schemeClr val="tx1"/>
                </a:solidFill>
                <a:hlinkClick r:id="rId11"/>
              </a:rPr>
              <a:t>-o</a:t>
            </a:r>
            <a:r>
              <a:rPr lang="es-ES_tradnl" sz="1800" dirty="0" smtClean="0">
                <a:solidFill>
                  <a:schemeClr val="tx1"/>
                </a:solidFill>
                <a:hlinkClick r:id="rId11"/>
              </a:rPr>
              <a:t>/</a:t>
            </a:r>
            <a:r>
              <a:rPr lang="es-ES_tradnl" sz="1800" dirty="0" smtClean="0">
                <a:solidFill>
                  <a:schemeClr val="tx1"/>
                </a:solidFill>
              </a:rPr>
              <a:t>)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91143" y="1773663"/>
            <a:ext cx="540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</a:rPr>
              <a:t>Scientific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results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publication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on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the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smtClean="0">
                <a:solidFill>
                  <a:schemeClr val="tx1"/>
                </a:solidFill>
              </a:rPr>
              <a:t>web</a:t>
            </a:r>
          </a:p>
          <a:p>
            <a:r>
              <a:rPr lang="es-ES_tradnl" sz="1800" dirty="0">
                <a:solidFill>
                  <a:schemeClr val="tx1"/>
                </a:solidFill>
              </a:rPr>
              <a:t>(</a:t>
            </a:r>
            <a:r>
              <a:rPr lang="es-ES_tradnl" sz="1800" dirty="0">
                <a:solidFill>
                  <a:schemeClr val="tx1"/>
                </a:solidFill>
                <a:hlinkClick r:id="rId12"/>
              </a:rPr>
              <a:t>http://</a:t>
            </a:r>
            <a:r>
              <a:rPr lang="es-ES_tradnl" sz="1800" dirty="0" err="1">
                <a:solidFill>
                  <a:schemeClr val="tx1"/>
                </a:solidFill>
                <a:hlinkClick r:id="rId12"/>
              </a:rPr>
              <a:t>www.researchobject.org</a:t>
            </a:r>
            <a:r>
              <a:rPr lang="es-ES_tradnl" sz="1800" dirty="0" smtClean="0">
                <a:solidFill>
                  <a:schemeClr val="tx1"/>
                </a:solidFill>
                <a:hlinkClick r:id="rId12"/>
              </a:rPr>
              <a:t>/</a:t>
            </a:r>
            <a:r>
              <a:rPr lang="es-ES_tradnl" sz="1800" dirty="0" smtClean="0">
                <a:solidFill>
                  <a:schemeClr val="tx1"/>
                </a:solidFill>
              </a:rPr>
              <a:t>)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1142" y="2551448"/>
            <a:ext cx="603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</a:rPr>
              <a:t>Detection</a:t>
            </a:r>
            <a:r>
              <a:rPr lang="es-ES_tradnl" sz="1800" dirty="0" smtClean="0">
                <a:solidFill>
                  <a:schemeClr val="tx1"/>
                </a:solidFill>
              </a:rPr>
              <a:t> of </a:t>
            </a:r>
            <a:r>
              <a:rPr lang="es-ES_tradnl" sz="1800" dirty="0" err="1" smtClean="0">
                <a:solidFill>
                  <a:schemeClr val="tx1"/>
                </a:solidFill>
              </a:rPr>
              <a:t>common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motifs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among</a:t>
            </a:r>
            <a:r>
              <a:rPr lang="es-ES_tradnl" sz="1800" dirty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scientific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workflows</a:t>
            </a:r>
            <a:endParaRPr lang="es-ES_tradnl" sz="1800" dirty="0" smtClean="0">
              <a:solidFill>
                <a:schemeClr val="tx1"/>
              </a:solidFill>
            </a:endParaRPr>
          </a:p>
          <a:p>
            <a:r>
              <a:rPr lang="es-ES_tradnl" sz="1800" dirty="0">
                <a:solidFill>
                  <a:schemeClr val="tx1"/>
                </a:solidFill>
              </a:rPr>
              <a:t>(</a:t>
            </a:r>
            <a:r>
              <a:rPr lang="es-ES_tradnl" sz="1800" dirty="0">
                <a:solidFill>
                  <a:schemeClr val="tx1"/>
                </a:solidFill>
                <a:hlinkClick r:id="rId13"/>
              </a:rPr>
              <a:t>https://</a:t>
            </a:r>
            <a:r>
              <a:rPr lang="es-ES_tradnl" sz="1800" dirty="0" err="1" smtClean="0">
                <a:solidFill>
                  <a:schemeClr val="tx1"/>
                </a:solidFill>
                <a:hlinkClick r:id="rId13"/>
              </a:rPr>
              <a:t>github.com</a:t>
            </a:r>
            <a:r>
              <a:rPr lang="es-ES_tradnl" sz="1800" dirty="0" smtClean="0">
                <a:solidFill>
                  <a:schemeClr val="tx1"/>
                </a:solidFill>
                <a:hlinkClick r:id="rId13"/>
              </a:rPr>
              <a:t>/</a:t>
            </a:r>
            <a:r>
              <a:rPr lang="es-ES_tradnl" sz="1800" dirty="0" err="1" smtClean="0">
                <a:solidFill>
                  <a:schemeClr val="tx1"/>
                </a:solidFill>
                <a:hlinkClick r:id="rId13"/>
              </a:rPr>
              <a:t>dgarijo</a:t>
            </a:r>
            <a:r>
              <a:rPr lang="es-ES_tradnl" sz="1800" dirty="0" smtClean="0">
                <a:solidFill>
                  <a:schemeClr val="tx1"/>
                </a:solidFill>
                <a:hlinkClick r:id="rId13"/>
              </a:rPr>
              <a:t>/</a:t>
            </a:r>
            <a:r>
              <a:rPr lang="es-ES_tradnl" sz="1800" dirty="0" err="1" smtClean="0">
                <a:solidFill>
                  <a:schemeClr val="tx1"/>
                </a:solidFill>
                <a:hlinkClick r:id="rId13"/>
              </a:rPr>
              <a:t>FragFlow</a:t>
            </a:r>
            <a:r>
              <a:rPr lang="es-ES_tradnl" sz="1800" dirty="0" smtClean="0">
                <a:solidFill>
                  <a:schemeClr val="tx1"/>
                </a:solidFill>
              </a:rPr>
              <a:t>)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87302" y="3450462"/>
            <a:ext cx="603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</a:rPr>
              <a:t>Reproducibility</a:t>
            </a:r>
            <a:r>
              <a:rPr lang="es-ES_tradnl" sz="1800" dirty="0" smtClean="0">
                <a:solidFill>
                  <a:schemeClr val="tx1"/>
                </a:solidFill>
              </a:rPr>
              <a:t> of </a:t>
            </a:r>
            <a:r>
              <a:rPr lang="es-ES_tradnl" sz="1800" dirty="0" err="1" smtClean="0">
                <a:solidFill>
                  <a:schemeClr val="tx1"/>
                </a:solidFill>
              </a:rPr>
              <a:t>scientific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execution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environments</a:t>
            </a:r>
            <a:endParaRPr lang="es-ES_tradnl" sz="1800" dirty="0" smtClean="0">
              <a:solidFill>
                <a:schemeClr val="tx1"/>
              </a:solidFill>
            </a:endParaRPr>
          </a:p>
          <a:p>
            <a:r>
              <a:rPr lang="es-ES_tradnl" sz="1800" dirty="0">
                <a:solidFill>
                  <a:schemeClr val="tx1"/>
                </a:solidFill>
              </a:rPr>
              <a:t>(</a:t>
            </a:r>
            <a:r>
              <a:rPr lang="es-ES_tradnl" sz="1800" dirty="0">
                <a:solidFill>
                  <a:schemeClr val="tx1"/>
                </a:solidFill>
                <a:hlinkClick r:id="rId14"/>
              </a:rPr>
              <a:t>http://</a:t>
            </a:r>
            <a:r>
              <a:rPr lang="es-ES_tradnl" sz="1800" dirty="0" err="1">
                <a:solidFill>
                  <a:schemeClr val="tx1"/>
                </a:solidFill>
                <a:hlinkClick r:id="rId14"/>
              </a:rPr>
              <a:t>vocab.linkeddata.es</a:t>
            </a:r>
            <a:r>
              <a:rPr lang="es-ES_tradnl" sz="1800" dirty="0">
                <a:solidFill>
                  <a:schemeClr val="tx1"/>
                </a:solidFill>
                <a:hlinkClick r:id="rId14"/>
              </a:rPr>
              <a:t>/</a:t>
            </a:r>
            <a:r>
              <a:rPr lang="es-ES_tradnl" sz="1800" dirty="0" err="1">
                <a:solidFill>
                  <a:schemeClr val="tx1"/>
                </a:solidFill>
                <a:hlinkClick r:id="rId14"/>
              </a:rPr>
              <a:t>wicus</a:t>
            </a:r>
            <a:r>
              <a:rPr lang="es-ES_tradnl" sz="1800" dirty="0">
                <a:solidFill>
                  <a:schemeClr val="tx1"/>
                </a:solidFill>
                <a:hlinkClick r:id="rId14"/>
              </a:rPr>
              <a:t>/</a:t>
            </a:r>
            <a:r>
              <a:rPr lang="es-ES_tradnl" sz="1800" dirty="0" err="1">
                <a:solidFill>
                  <a:schemeClr val="tx1"/>
                </a:solidFill>
                <a:hlinkClick r:id="rId14"/>
              </a:rPr>
              <a:t>wicus</a:t>
            </a:r>
            <a:r>
              <a:rPr lang="es-ES_tradnl" sz="1800" dirty="0">
                <a:solidFill>
                  <a:schemeClr val="tx1"/>
                </a:solidFill>
                <a:hlinkClick r:id="rId14"/>
              </a:rPr>
              <a:t>/</a:t>
            </a:r>
            <a:r>
              <a:rPr lang="es-ES_tradnl" sz="1800" dirty="0">
                <a:solidFill>
                  <a:schemeClr val="tx1"/>
                </a:solidFill>
              </a:rPr>
              <a:t>)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387302" y="4412913"/>
            <a:ext cx="6031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</a:rPr>
              <a:t>Information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retrieval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from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laboratory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protocols</a:t>
            </a:r>
            <a:endParaRPr lang="es-ES_tradnl" sz="1800" dirty="0" smtClean="0">
              <a:solidFill>
                <a:schemeClr val="tx1"/>
              </a:solidFill>
            </a:endParaRPr>
          </a:p>
          <a:p>
            <a:r>
              <a:rPr lang="es-ES_tradnl" sz="1800" dirty="0">
                <a:solidFill>
                  <a:schemeClr val="tx1"/>
                </a:solidFill>
              </a:rPr>
              <a:t>(</a:t>
            </a:r>
            <a:r>
              <a:rPr lang="es-ES_tradnl" sz="1800" dirty="0">
                <a:solidFill>
                  <a:schemeClr val="tx1"/>
                </a:solidFill>
                <a:hlinkClick r:id="rId15"/>
              </a:rPr>
              <a:t>http://</a:t>
            </a:r>
            <a:r>
              <a:rPr lang="es-ES_tradnl" sz="1800" dirty="0" err="1">
                <a:solidFill>
                  <a:schemeClr val="tx1"/>
                </a:solidFill>
                <a:hlinkClick r:id="rId15"/>
              </a:rPr>
              <a:t>vocab.linkeddata.es</a:t>
            </a:r>
            <a:r>
              <a:rPr lang="es-ES_tradnl" sz="1800" dirty="0">
                <a:solidFill>
                  <a:schemeClr val="tx1"/>
                </a:solidFill>
                <a:hlinkClick r:id="rId15"/>
              </a:rPr>
              <a:t>/</a:t>
            </a:r>
            <a:r>
              <a:rPr lang="es-ES_tradnl" sz="1800" dirty="0" err="1">
                <a:solidFill>
                  <a:schemeClr val="tx1"/>
                </a:solidFill>
                <a:hlinkClick r:id="rId15"/>
              </a:rPr>
              <a:t>SMARTProtocols</a:t>
            </a:r>
            <a:r>
              <a:rPr lang="es-ES_tradnl" sz="1800" dirty="0" smtClean="0">
                <a:solidFill>
                  <a:schemeClr val="tx1"/>
                </a:solidFill>
                <a:hlinkClick r:id="rId15"/>
              </a:rPr>
              <a:t>/</a:t>
            </a:r>
            <a:r>
              <a:rPr lang="es-ES_tradnl" sz="1800" dirty="0" smtClean="0">
                <a:solidFill>
                  <a:schemeClr val="tx1"/>
                </a:solidFill>
              </a:rPr>
              <a:t>)</a:t>
            </a:r>
            <a:endParaRPr lang="es-ES_tradnl" sz="18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87301" y="5667051"/>
            <a:ext cx="6031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800" dirty="0" err="1" smtClean="0">
                <a:solidFill>
                  <a:schemeClr val="tx1"/>
                </a:solidFill>
              </a:rPr>
              <a:t>Analysis</a:t>
            </a:r>
            <a:r>
              <a:rPr lang="es-ES_tradnl" sz="1800" dirty="0" smtClean="0">
                <a:solidFill>
                  <a:schemeClr val="tx1"/>
                </a:solidFill>
              </a:rPr>
              <a:t> of </a:t>
            </a:r>
            <a:r>
              <a:rPr lang="es-ES_tradnl" sz="1800" dirty="0" err="1" smtClean="0">
                <a:solidFill>
                  <a:schemeClr val="tx1"/>
                </a:solidFill>
              </a:rPr>
              <a:t>large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collections</a:t>
            </a:r>
            <a:r>
              <a:rPr lang="es-ES_tradnl" sz="1800" dirty="0" smtClean="0">
                <a:solidFill>
                  <a:schemeClr val="tx1"/>
                </a:solidFill>
              </a:rPr>
              <a:t> of </a:t>
            </a:r>
            <a:r>
              <a:rPr lang="es-ES_tradnl" sz="1800" dirty="0" err="1" smtClean="0">
                <a:solidFill>
                  <a:schemeClr val="tx1"/>
                </a:solidFill>
              </a:rPr>
              <a:t>scientific</a:t>
            </a:r>
            <a:r>
              <a:rPr lang="es-ES_tradnl" sz="1800" dirty="0" smtClean="0">
                <a:solidFill>
                  <a:schemeClr val="tx1"/>
                </a:solidFill>
              </a:rPr>
              <a:t> </a:t>
            </a:r>
            <a:r>
              <a:rPr lang="es-ES_tradnl" sz="1800" dirty="0" err="1" smtClean="0">
                <a:solidFill>
                  <a:schemeClr val="tx1"/>
                </a:solidFill>
              </a:rPr>
              <a:t>documents</a:t>
            </a:r>
            <a:r>
              <a:rPr lang="es-ES_tradnl" sz="1800" dirty="0">
                <a:solidFill>
                  <a:schemeClr val="tx1"/>
                </a:solidFill>
              </a:rPr>
              <a:t> (</a:t>
            </a:r>
            <a:r>
              <a:rPr lang="es-ES_tradnl" sz="1800" dirty="0">
                <a:solidFill>
                  <a:schemeClr val="tx1"/>
                </a:solidFill>
                <a:hlinkClick r:id="rId16"/>
              </a:rPr>
              <a:t>http://</a:t>
            </a:r>
            <a:r>
              <a:rPr lang="es-ES_tradnl" sz="1800" dirty="0" err="1">
                <a:solidFill>
                  <a:schemeClr val="tx1"/>
                </a:solidFill>
                <a:hlinkClick r:id="rId16"/>
              </a:rPr>
              <a:t>librairy.github.io</a:t>
            </a:r>
            <a:r>
              <a:rPr lang="es-ES_tradnl" sz="1800" dirty="0" smtClean="0">
                <a:solidFill>
                  <a:schemeClr val="tx1"/>
                </a:solidFill>
                <a:hlinkClick r:id="rId16"/>
              </a:rPr>
              <a:t>/</a:t>
            </a:r>
            <a:r>
              <a:rPr lang="es-ES_tradnl" sz="1800" dirty="0" smtClean="0">
                <a:solidFill>
                  <a:schemeClr val="tx1"/>
                </a:solidFill>
              </a:rPr>
              <a:t>)</a:t>
            </a:r>
            <a:endParaRPr lang="es-ES_tradnl" sz="1800" dirty="0" smtClean="0">
              <a:solidFill>
                <a:schemeClr val="tx1"/>
              </a:solidFill>
            </a:endParaRPr>
          </a:p>
          <a:p>
            <a:endParaRPr lang="es-ES_tradnl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9872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20" grpId="0"/>
      <p:bldP spid="23" grpId="0"/>
      <p:bldP spid="24" grpId="0"/>
      <p:bldP spid="25" grpId="0"/>
    </p:bldLst>
  </p:timing>
</p:sld>
</file>

<file path=ppt/theme/theme1.xml><?xml version="1.0" encoding="utf-8"?>
<a:theme xmlns:a="http://schemas.openxmlformats.org/drawingml/2006/main" name="Template_Project">
  <a:themeElements>
    <a:clrScheme name="Template_Projec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36381</TotalTime>
  <Words>176</Words>
  <Application>Microsoft Macintosh PowerPoint</Application>
  <PresentationFormat>On-screen Show (4:3)</PresentationFormat>
  <Paragraphs>75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Comic Sans MS</vt:lpstr>
      <vt:lpstr>Helvetica</vt:lpstr>
      <vt:lpstr>Helvetica Neue</vt:lpstr>
      <vt:lpstr>LucidaSansUnicode</vt:lpstr>
      <vt:lpstr>Times New Roman</vt:lpstr>
      <vt:lpstr>Arial</vt:lpstr>
      <vt:lpstr>Template_Project</vt:lpstr>
      <vt:lpstr>Open Science</vt:lpstr>
      <vt:lpstr>What is Open Science?</vt:lpstr>
      <vt:lpstr>Open Science Lifecycle</vt:lpstr>
      <vt:lpstr>Projects</vt:lpstr>
      <vt:lpstr>Results</vt:lpstr>
      <vt:lpstr>dbpedia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DynaLearn  Semantics applied to enhance qualitative reasoning</dc:title>
  <dc:creator>Jorge</dc:creator>
  <cp:lastModifiedBy>Idafen Santana</cp:lastModifiedBy>
  <cp:revision>915</cp:revision>
  <dcterms:created xsi:type="dcterms:W3CDTF">2008-11-25T10:33:57Z</dcterms:created>
  <dcterms:modified xsi:type="dcterms:W3CDTF">2016-08-31T12:56:49Z</dcterms:modified>
</cp:coreProperties>
</file>