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8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829668"/>
          <c:y val="0.0610687"/>
          <c:w val="0.912033"/>
          <c:h val="0.843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1">
                <a:satOff val="-3355"/>
                <a:lumOff val="26614"/>
                <a:alpha val="7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sz="2600" b="0" i="0" u="none" strike="noStrike">
                    <a:solidFill>
                      <a:srgbClr val="000000"/>
                    </a:solidFill>
                    <a:effectLst>
                      <a:outerShdw blurRad="127000" dist="45484" dir="5400000" algn="tl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53116.0</c:v>
                </c:pt>
                <c:pt idx="1">
                  <c:v>57552.0</c:v>
                </c:pt>
                <c:pt idx="2">
                  <c:v>52334.0</c:v>
                </c:pt>
                <c:pt idx="3">
                  <c:v>56117.0</c:v>
                </c:pt>
                <c:pt idx="4">
                  <c:v>60597.0</c:v>
                </c:pt>
                <c:pt idx="5">
                  <c:v>78056.0</c:v>
                </c:pt>
                <c:pt idx="6">
                  <c:v>81406.0</c:v>
                </c:pt>
                <c:pt idx="7">
                  <c:v>96756.0</c:v>
                </c:pt>
                <c:pt idx="8">
                  <c:v>107518.0</c:v>
                </c:pt>
                <c:pt idx="9">
                  <c:v>122604.0</c:v>
                </c:pt>
                <c:pt idx="10">
                  <c:v>14763.0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-2089370648"/>
        <c:axId val="-2090721400"/>
      </c:barChart>
      <c:catAx>
        <c:axId val="-20893706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000" b="1" i="0" u="none" strike="noStrike">
                <a:solidFill>
                  <a:srgbClr val="000000"/>
                </a:solidFill>
                <a:latin typeface="Helvetica"/>
              </a:defRPr>
            </a:pPr>
            <a:endParaRPr lang="es-ES"/>
          </a:p>
        </c:txPr>
        <c:crossAx val="-2090721400"/>
        <c:crosses val="autoZero"/>
        <c:auto val="1"/>
        <c:lblAlgn val="ctr"/>
        <c:lblOffset val="100"/>
        <c:noMultiLvlLbl val="1"/>
      </c:catAx>
      <c:valAx>
        <c:axId val="-20907214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s-ES"/>
          </a:p>
        </c:txPr>
        <c:crossAx val="-2089370648"/>
        <c:crosses val="autoZero"/>
        <c:crossBetween val="between"/>
        <c:majorUnit val="35000.0"/>
        <c:minorUnit val="17500.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2756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964178" y="2010833"/>
            <a:ext cx="7600356" cy="33020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5407719" y="6858000"/>
            <a:ext cx="6713274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escudo-fi-T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850" y="178046"/>
            <a:ext cx="739854" cy="844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upm-T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1766" y="102292"/>
            <a:ext cx="866778" cy="995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oe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13523" y="162709"/>
            <a:ext cx="2299257" cy="1386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126" name="Shape 126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233679"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hape 147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9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12217399" y="9372600"/>
            <a:ext cx="368505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13"/>
          </p:nvPr>
        </p:nvSpPr>
        <p:spPr>
          <a:xfrm>
            <a:off x="1606550" y="889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233679"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12221531" y="9377574"/>
            <a:ext cx="368504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5766755" y="187988"/>
            <a:ext cx="6598991" cy="582832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4213" y="1171855"/>
            <a:ext cx="12896375" cy="793833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4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217399" y="9377574"/>
            <a:ext cx="368505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8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233679"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hape 99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1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2217399" y="9371521"/>
            <a:ext cx="368505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64" y="-25063"/>
            <a:ext cx="13003871" cy="8086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766755" y="187988"/>
            <a:ext cx="6598991" cy="582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 defTabSz="233679"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-13572" y="-25063"/>
            <a:ext cx="13031944" cy="1930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64" y="9371521"/>
            <a:ext cx="13003871" cy="39310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6" name="o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" y="9377283"/>
            <a:ext cx="632698" cy="38158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banner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-1987" y="0"/>
            <a:ext cx="399177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corcho@fi.upm.es" TargetMode="External"/><Relationship Id="rId3" Type="http://schemas.openxmlformats.org/officeDocument/2006/relationships/hyperlink" Target="mailto:cbadenes@fi.upm.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Big Data</a:t>
            </a:r>
          </a:p>
          <a:p>
            <a:pPr>
              <a:defRPr sz="5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TIC Sector Analysis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ubTitle" sz="quarter" idx="1"/>
          </p:nvPr>
        </p:nvSpPr>
        <p:spPr>
          <a:xfrm>
            <a:off x="5407719" y="6858000"/>
            <a:ext cx="6713274" cy="1657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268731">
              <a:defRPr sz="1472"/>
            </a:pPr>
            <a:r>
              <a:t>Oscar Corcho &lt;</a:t>
            </a:r>
            <a:r>
              <a:rPr u="sng">
                <a:hlinkClick r:id="rId2"/>
              </a:rPr>
              <a:t>ocorcho@fi.upm.es</a:t>
            </a:r>
            <a:r>
              <a:t>&gt;</a:t>
            </a:r>
          </a:p>
          <a:p>
            <a:pPr defTabSz="268731">
              <a:defRPr sz="1472"/>
            </a:pPr>
            <a:r>
              <a:t>Carlos Badenes &lt;</a:t>
            </a:r>
            <a:r>
              <a:rPr u="sng">
                <a:hlinkClick r:id="rId3"/>
              </a:rPr>
              <a:t>cbadenes@fi.upm.es</a:t>
            </a:r>
            <a:r>
              <a:t>&gt;</a:t>
            </a:r>
          </a:p>
          <a:p>
            <a:pPr defTabSz="268731">
              <a:defRPr sz="1472"/>
            </a:pPr>
            <a:endParaRPr/>
          </a:p>
          <a:p>
            <a:pPr defTabSz="268731">
              <a:defRPr sz="1472"/>
            </a:pPr>
            <a:r>
              <a:t>Ontology Engineering Group</a:t>
            </a:r>
          </a:p>
          <a:p>
            <a:pPr defTabSz="268731">
              <a:defRPr sz="1472"/>
            </a:pPr>
            <a:r>
              <a:t>Universidad Politécnica de Madrid</a:t>
            </a:r>
          </a:p>
          <a:p>
            <a:pPr defTabSz="268731">
              <a:defRPr sz="1472"/>
            </a:pPr>
            <a:endParaRPr/>
          </a:p>
          <a:p>
            <a:pPr defTabSz="268731">
              <a:defRPr sz="1472"/>
            </a:pPr>
            <a:r>
              <a:t>2016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33679">
              <a:defRPr sz="3200"/>
            </a:lvl1pPr>
          </a:lstStyle>
          <a:p>
            <a:r>
              <a:t>Corpus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201440" y="1128924"/>
            <a:ext cx="93627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u="sng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United States Patent and Trademark Office</a:t>
            </a:r>
          </a:p>
        </p:txBody>
      </p:sp>
      <p:graphicFrame>
        <p:nvGraphicFramePr>
          <p:cNvPr id="165" name="Chart 165"/>
          <p:cNvGraphicFramePr/>
          <p:nvPr/>
        </p:nvGraphicFramePr>
        <p:xfrm>
          <a:off x="31068" y="2458197"/>
          <a:ext cx="12662222" cy="499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6" name="Shape 166"/>
          <p:cNvSpPr/>
          <p:nvPr/>
        </p:nvSpPr>
        <p:spPr>
          <a:xfrm>
            <a:off x="5350383" y="8248649"/>
            <a:ext cx="30648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780.819 patents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33679">
              <a:defRPr sz="3200"/>
            </a:lvl1pPr>
          </a:lstStyle>
          <a:p>
            <a:r>
              <a:t>Outcome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12280950" y="9377574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70" name="Topic_Model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781" y="1142493"/>
            <a:ext cx="12682814" cy="4807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236624" y="6309263"/>
            <a:ext cx="122267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Generation of Topic Models and definition of metrics to discover:</a:t>
            </a:r>
          </a:p>
        </p:txBody>
      </p:sp>
      <p:sp>
        <p:nvSpPr>
          <p:cNvPr id="172" name="Shape 172"/>
          <p:cNvSpPr/>
          <p:nvPr/>
        </p:nvSpPr>
        <p:spPr>
          <a:xfrm>
            <a:off x="1761963" y="6963377"/>
            <a:ext cx="840819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similar patents</a:t>
            </a:r>
            <a:r>
              <a:t> </a:t>
            </a:r>
          </a:p>
          <a:p>
            <a:pPr marL="228600" indent="-228600" algn="l">
              <a:buSzPct val="100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research areas</a:t>
            </a:r>
            <a:r>
              <a:t> </a:t>
            </a:r>
          </a:p>
          <a:p>
            <a:pPr marL="228600" indent="-228600" algn="l">
              <a:buSzPct val="100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temporal evolution of domains</a:t>
            </a:r>
            <a:r>
              <a:t> </a:t>
            </a:r>
          </a:p>
          <a:p>
            <a:pPr marL="228600" indent="-228600" algn="l">
              <a:buSzPct val="100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i="1">
                <a:latin typeface="Gill Sans SemiBold"/>
                <a:ea typeface="Gill Sans SemiBold"/>
                <a:cs typeface="Gill Sans SemiBold"/>
                <a:sym typeface="Gill Sans SemiBold"/>
              </a:rPr>
              <a:t>relationships between domains and patents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Personalizado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White</vt:lpstr>
      <vt:lpstr>Big Data TIC Sector Analysis</vt:lpstr>
      <vt:lpstr>Corpus</vt:lpstr>
      <vt:lpstr>Outcome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TIC Sector Analysis</dc:title>
  <cp:lastModifiedBy>Carlos Badenes</cp:lastModifiedBy>
  <cp:revision>2</cp:revision>
  <dcterms:modified xsi:type="dcterms:W3CDTF">2016-08-11T09:24:20Z</dcterms:modified>
</cp:coreProperties>
</file>