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620" r:id="rId2"/>
    <p:sldId id="599" r:id="rId3"/>
    <p:sldId id="700" r:id="rId4"/>
    <p:sldId id="701" r:id="rId5"/>
    <p:sldId id="624" r:id="rId6"/>
    <p:sldId id="716" r:id="rId7"/>
    <p:sldId id="699" r:id="rId8"/>
    <p:sldId id="704" r:id="rId9"/>
    <p:sldId id="709" r:id="rId10"/>
    <p:sldId id="705" r:id="rId11"/>
    <p:sldId id="708" r:id="rId12"/>
    <p:sldId id="710" r:id="rId13"/>
  </p:sldIdLst>
  <p:sldSz cx="9144000" cy="6858000" type="screen4x3"/>
  <p:notesSz cx="9874250" cy="6797675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FDCB"/>
    <a:srgbClr val="CCFFCC"/>
    <a:srgbClr val="2892AD"/>
    <a:srgbClr val="ABA5FD"/>
    <a:srgbClr val="FCA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2500" autoAdjust="0"/>
  </p:normalViewPr>
  <p:slideViewPr>
    <p:cSldViewPr>
      <p:cViewPr varScale="1">
        <p:scale>
          <a:sx n="109" d="100"/>
          <a:sy n="109" d="100"/>
        </p:scale>
        <p:origin x="-159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A52DCF6-9701-40DF-87BD-CD7E55540534}" type="datetimeFigureOut">
              <a:rPr lang="es-ES"/>
              <a:pPr>
                <a:defRPr/>
              </a:pPr>
              <a:t>23/09/2016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25B204B-0101-45B8-A900-7832BC9F4CB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678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5DF67CB-D4C9-44F9-AA0A-346865B73D02}" type="datetimeFigureOut">
              <a:rPr lang="es-ES"/>
              <a:pPr>
                <a:defRPr/>
              </a:pPr>
              <a:t>23/09/2016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87425" y="3228975"/>
            <a:ext cx="7899400" cy="305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7C117F7-C0CB-4C77-870C-2BC3D6C9668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664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117F7-C0CB-4C77-870C-2BC3D6C96686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CB71B-7043-4AD5-8850-A5560634BCE2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250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CB71B-7043-4AD5-8850-A5560634BCE2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250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117F7-C0CB-4C77-870C-2BC3D6C96686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41758-6CF9-4A57-A4F6-DB2B4123350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45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941758-6CF9-4A57-A4F6-DB2B4123350A}" type="slidenum">
              <a:rPr lang="es-E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117F7-C0CB-4C77-870C-2BC3D6C96686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371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117F7-C0CB-4C77-870C-2BC3D6C96686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371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117F7-C0CB-4C77-870C-2BC3D6C96686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371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117F7-C0CB-4C77-870C-2BC3D6C96686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371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C117F7-C0CB-4C77-870C-2BC3D6C96686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371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CB71B-7043-4AD5-8850-A5560634BCE2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25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Katy Esteban Glez\Mis documentos\Trabajo\Grupo\Diapositivas\Imgs\Circulos_azul&amp;roj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Documents and Settings\Katy Esteban Glez\Mis documentos\Trabajo\Grupo\Diapositivas\Imgs\logo_grand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0" descr="C:\Documents and Settings\Katy Esteban Glez\Mis documentos\Trabajo\Grupo\Diapositivas\Imgs\logo_fi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52400"/>
            <a:ext cx="5413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C:\Documents and Settings\Katy Esteban Glez\Mis documentos\Trabajo\Grupo\Diapositivas\Imgs\logo_up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168275"/>
            <a:ext cx="685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5146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315200" y="6553200"/>
            <a:ext cx="1752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ct val="50000"/>
              </a:spcBef>
              <a:spcAft>
                <a:spcPts val="0"/>
              </a:spcAft>
              <a:defRPr>
                <a:solidFill>
                  <a:srgbClr val="333333"/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4419600" cy="228600"/>
          </a:xfrm>
        </p:spPr>
        <p:txBody>
          <a:bodyPr/>
          <a:lstStyle>
            <a:lvl1pPr>
              <a:spcBef>
                <a:spcPct val="50000"/>
              </a:spcBef>
              <a:defRPr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187CC-6C14-460E-A0A1-641BAB419CB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095500" cy="6019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134100" cy="6019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5A92E-8F47-4686-B9E4-352F0928872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gráfico"/>
          <p:cNvSpPr>
            <a:spLocks noGrp="1"/>
          </p:cNvSpPr>
          <p:nvPr>
            <p:ph type="chart"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 lvl="0"/>
            <a:r>
              <a:rPr lang="es-ES" noProof="0" smtClean="0"/>
              <a:t>Haga clic en el icono para agregar un gráfico</a:t>
            </a:r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6DECA-E3EF-4BFB-8418-B2BC43B8E6F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3FDBE-6F23-4B9D-8713-04F17C9D66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EEF3F-7C44-4214-9EB6-EA242944037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E6D92-6E2A-4951-8000-30E27AE785C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8469C-92F3-46FC-A706-33EAB5AAB6C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8505E-EFCD-4ACA-8B6A-7834CF20F01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FB913-C9B0-47A7-917C-61216CF6008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4A9CB-76FA-42B9-8B61-68A59B43C1B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EB180-7C02-448A-841B-3920DC1FC5E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s-ES" sz="90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s-ES" sz="90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s-ES" sz="240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1029" name="Picture 15" descr="C:\Documents and Settings\Katy Esteban Glez\Mis documentos\Trabajo\Grupo\Diapositivas\Imgs\Circulos_grismuyclaro_compl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" descr="C:\Documents and Settings\Katy Esteban Glez\Mis documentos\Trabajo\Grupo\Diapositivas\Imgs\Pie_azul.gif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0636E27-13D2-41A6-A1DA-A67E5AA7AFB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pic>
        <p:nvPicPr>
          <p:cNvPr id="1032" name="Picture 7" descr="C:\Documents and Settings\Katy Esteban Glez\Mis documentos\Trabajo\Grupo\Diapositivas\Imgs\logo_peq.gi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638925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Slide Title</a:t>
            </a:r>
          </a:p>
        </p:txBody>
      </p:sp>
      <p:sp>
        <p:nvSpPr>
          <p:cNvPr id="103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Example of text</a:t>
            </a:r>
          </a:p>
          <a:p>
            <a:pPr lvl="1"/>
            <a:r>
              <a:rPr lang="es-ES" smtClean="0"/>
              <a:t>Example of a list level 1</a:t>
            </a:r>
          </a:p>
          <a:p>
            <a:pPr lvl="2"/>
            <a:r>
              <a:rPr lang="es-ES" smtClean="0"/>
              <a:t>Example of a list level 2</a:t>
            </a:r>
          </a:p>
          <a:p>
            <a:pPr lvl="3"/>
            <a:r>
              <a:rPr lang="es-ES" smtClean="0"/>
              <a:t>Example of a list level 3</a:t>
            </a:r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6294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/>
              <a:t>Tag Disambiguation Using DBpedia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hyperlink" Target="https://offshoreleaks.icij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/>
          <p:cNvSpPr>
            <a:spLocks noGrp="1"/>
          </p:cNvSpPr>
          <p:nvPr>
            <p:ph type="ctrTitle"/>
          </p:nvPr>
        </p:nvSpPr>
        <p:spPr>
          <a:xfrm>
            <a:off x="2743200" y="1609328"/>
            <a:ext cx="6172200" cy="2971800"/>
          </a:xfrm>
        </p:spPr>
        <p:txBody>
          <a:bodyPr/>
          <a:lstStyle/>
          <a:p>
            <a:r>
              <a:rPr lang="en-US" dirty="0" smtClean="0"/>
              <a:t>ICIJ-OEG</a:t>
            </a:r>
            <a:br>
              <a:rPr lang="en-US" dirty="0" smtClean="0"/>
            </a:br>
            <a:r>
              <a:rPr lang="en-US" dirty="0" smtClean="0"/>
              <a:t>Panama Papers</a:t>
            </a:r>
            <a:br>
              <a:rPr lang="en-US" dirty="0" smtClean="0"/>
            </a:br>
            <a:r>
              <a:rPr lang="en-US" dirty="0" smtClean="0"/>
              <a:t>Entity extractor</a:t>
            </a:r>
            <a:br>
              <a:rPr lang="en-US" dirty="0" smtClean="0"/>
            </a:br>
            <a:endParaRPr lang="en-US" sz="2800" dirty="0" smtClean="0"/>
          </a:p>
        </p:txBody>
      </p:sp>
      <p:sp>
        <p:nvSpPr>
          <p:cNvPr id="3075" name="5 Subtítulo"/>
          <p:cNvSpPr>
            <a:spLocks noGrp="1"/>
          </p:cNvSpPr>
          <p:nvPr>
            <p:ph type="subTitle" idx="1"/>
          </p:nvPr>
        </p:nvSpPr>
        <p:spPr>
          <a:xfrm>
            <a:off x="2987824" y="4103316"/>
            <a:ext cx="5783560" cy="2161054"/>
          </a:xfrm>
        </p:spPr>
        <p:txBody>
          <a:bodyPr/>
          <a:lstStyle/>
          <a:p>
            <a:pPr eaLnBrk="1" hangingPunct="1"/>
            <a:r>
              <a:rPr lang="en-US" sz="1400" b="1" dirty="0">
                <a:latin typeface="Microsoft Sans Serif" pitchFamily="34" charset="0"/>
                <a:cs typeface="Microsoft Sans Serif" pitchFamily="34" charset="0"/>
              </a:rPr>
              <a:t>Pablo </a:t>
            </a:r>
            <a:r>
              <a:rPr lang="en-US" sz="1400" b="1" dirty="0" err="1" smtClean="0">
                <a:latin typeface="Microsoft Sans Serif" pitchFamily="34" charset="0"/>
                <a:cs typeface="Microsoft Sans Serif" pitchFamily="34" charset="0"/>
              </a:rPr>
              <a:t>Calleja</a:t>
            </a:r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. </a:t>
            </a:r>
            <a:r>
              <a:rPr lang="es-ES" sz="1400" b="1" dirty="0" smtClean="0">
                <a:latin typeface="Microsoft Sans Serif" pitchFamily="34" charset="0"/>
                <a:cs typeface="Microsoft Sans Serif" pitchFamily="34" charset="0"/>
              </a:rPr>
              <a:t>Oscar Corcho</a:t>
            </a:r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 </a:t>
            </a:r>
          </a:p>
          <a:p>
            <a:pPr eaLnBrk="1" hangingPunct="1"/>
            <a:r>
              <a:rPr lang="es-ES" sz="1100" dirty="0" smtClean="0">
                <a:latin typeface="+mj-lt"/>
                <a:cs typeface="Microsoft Sans Serif" pitchFamily="34" charset="0"/>
              </a:rPr>
              <a:t>ocorcho@fi.upm.es</a:t>
            </a:r>
          </a:p>
          <a:p>
            <a:pPr eaLnBrk="1" hangingPunct="1"/>
            <a:r>
              <a:rPr lang="en-GB" sz="1100" dirty="0" smtClean="0"/>
              <a:t>pcalleja@fi.upm.es</a:t>
            </a:r>
            <a:endParaRPr lang="es-ES" sz="1100" dirty="0" smtClean="0">
              <a:latin typeface="Microsoft Sans Serif" pitchFamily="34" charset="0"/>
              <a:cs typeface="Microsoft Sans Serif" pitchFamily="34" charset="0"/>
            </a:endParaRPr>
          </a:p>
          <a:p>
            <a:pPr eaLnBrk="1" hangingPunct="1"/>
            <a:r>
              <a:rPr lang="es-ES" sz="1100" dirty="0" smtClean="0">
                <a:latin typeface="Microsoft Sans Serif" pitchFamily="34" charset="0"/>
                <a:cs typeface="Microsoft Sans Serif" pitchFamily="34" charset="0"/>
              </a:rPr>
              <a:t>Facultad de Informática</a:t>
            </a:r>
          </a:p>
          <a:p>
            <a:pPr eaLnBrk="1" hangingPunct="1"/>
            <a:r>
              <a:rPr lang="es-ES" sz="1100" dirty="0" smtClean="0">
                <a:latin typeface="Microsoft Sans Serif" pitchFamily="34" charset="0"/>
                <a:cs typeface="Microsoft Sans Serif" pitchFamily="34" charset="0"/>
              </a:rPr>
              <a:t>Universidad Politécnica de Madrid</a:t>
            </a:r>
          </a:p>
          <a:p>
            <a:pPr eaLnBrk="1" hangingPunct="1"/>
            <a:r>
              <a:rPr lang="es-ES" sz="1100" dirty="0" smtClean="0">
                <a:latin typeface="Microsoft Sans Serif" pitchFamily="34" charset="0"/>
                <a:cs typeface="Microsoft Sans Serif" pitchFamily="34" charset="0"/>
              </a:rPr>
              <a:t>Campus de </a:t>
            </a:r>
            <a:r>
              <a:rPr lang="es-ES" sz="1100" dirty="0" err="1" smtClean="0">
                <a:latin typeface="Microsoft Sans Serif" pitchFamily="34" charset="0"/>
                <a:cs typeface="Microsoft Sans Serif" pitchFamily="34" charset="0"/>
              </a:rPr>
              <a:t>Montegancedo</a:t>
            </a:r>
            <a:r>
              <a:rPr lang="es-ES" sz="1100" dirty="0" smtClean="0">
                <a:latin typeface="Microsoft Sans Serif" pitchFamily="34" charset="0"/>
                <a:cs typeface="Microsoft Sans Serif" pitchFamily="34" charset="0"/>
              </a:rPr>
              <a:t> s/n</a:t>
            </a:r>
          </a:p>
          <a:p>
            <a:pPr eaLnBrk="1" hangingPunct="1"/>
            <a:r>
              <a:rPr lang="es-ES" sz="1100" dirty="0" smtClean="0">
                <a:latin typeface="Microsoft Sans Serif" pitchFamily="34" charset="0"/>
                <a:cs typeface="Microsoft Sans Serif" pitchFamily="34" charset="0"/>
              </a:rPr>
              <a:t>28660 </a:t>
            </a:r>
            <a:r>
              <a:rPr lang="es-ES" sz="1100" dirty="0" err="1" smtClean="0">
                <a:latin typeface="Microsoft Sans Serif" pitchFamily="34" charset="0"/>
                <a:cs typeface="Microsoft Sans Serif" pitchFamily="34" charset="0"/>
              </a:rPr>
              <a:t>Boadilla</a:t>
            </a:r>
            <a:r>
              <a:rPr lang="es-ES" sz="1100" dirty="0" smtClean="0">
                <a:latin typeface="Microsoft Sans Serif" pitchFamily="34" charset="0"/>
                <a:cs typeface="Microsoft Sans Serif" pitchFamily="34" charset="0"/>
              </a:rPr>
              <a:t> del Monte, Madrid, </a:t>
            </a:r>
            <a:r>
              <a:rPr lang="es-ES" sz="1100" dirty="0" err="1" smtClean="0">
                <a:latin typeface="Microsoft Sans Serif" pitchFamily="34" charset="0"/>
                <a:cs typeface="Microsoft Sans Serif" pitchFamily="34" charset="0"/>
              </a:rPr>
              <a:t>Spain</a:t>
            </a:r>
            <a:endParaRPr lang="es-ES" sz="1100" dirty="0" smtClean="0">
              <a:latin typeface="Microsoft Sans Serif" pitchFamily="34" charset="0"/>
              <a:cs typeface="Microsoft Sans Serif" pitchFamily="34" charset="0"/>
            </a:endParaRPr>
          </a:p>
          <a:p>
            <a:pPr eaLnBrk="1" hangingPunct="1"/>
            <a:endParaRPr lang="en-US" sz="1100" dirty="0" smtClean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192" y="6125870"/>
            <a:ext cx="2843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Date: 19-9-2016</a:t>
            </a:r>
            <a:endParaRPr lang="en-US" sz="1200" dirty="0"/>
          </a:p>
        </p:txBody>
      </p:sp>
      <p:pic>
        <p:nvPicPr>
          <p:cNvPr id="6" name="Picture 2" descr="https://s3.amazonaws.com/dev.assets.neo4j.com/wp-content/uploads/ICIJ-340x16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14080"/>
            <a:ext cx="32385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Evaluation</a:t>
            </a:r>
            <a:endParaRPr lang="en-GB" b="1" dirty="0"/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83968" y="6611348"/>
            <a:ext cx="685800" cy="228600"/>
          </a:xfrm>
        </p:spPr>
        <p:txBody>
          <a:bodyPr/>
          <a:lstStyle/>
          <a:p>
            <a:pPr>
              <a:defRPr/>
            </a:pPr>
            <a:fld id="{B613FDBE-6F23-4B9D-8713-04F17C9D6659}" type="slidenum">
              <a:rPr lang="es-ES" sz="1400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67544" y="764704"/>
            <a:ext cx="7772400" cy="720080"/>
          </a:xfrm>
        </p:spPr>
        <p:txBody>
          <a:bodyPr/>
          <a:lstStyle/>
          <a:p>
            <a:pPr marL="0" indent="0">
              <a:buNone/>
            </a:pPr>
            <a:r>
              <a:rPr lang="es-ES" b="1" dirty="0" err="1" smtClean="0"/>
              <a:t>Luxembourg</a:t>
            </a:r>
            <a:r>
              <a:rPr lang="es-ES" b="1" dirty="0" smtClean="0"/>
              <a:t> </a:t>
            </a:r>
            <a:r>
              <a:rPr lang="es-ES" b="1" dirty="0" err="1" smtClean="0"/>
              <a:t>Leaks</a:t>
            </a:r>
            <a:r>
              <a:rPr lang="es-ES" b="1" dirty="0" smtClean="0"/>
              <a:t>: 577 </a:t>
            </a:r>
            <a:r>
              <a:rPr lang="es-ES" b="1" dirty="0" err="1" smtClean="0"/>
              <a:t>documents</a:t>
            </a:r>
            <a:endParaRPr lang="es-ES" b="1" dirty="0"/>
          </a:p>
        </p:txBody>
      </p:sp>
      <p:sp>
        <p:nvSpPr>
          <p:cNvPr id="9" name="3 Marcador de contenido"/>
          <p:cNvSpPr txBox="1">
            <a:spLocks/>
          </p:cNvSpPr>
          <p:nvPr/>
        </p:nvSpPr>
        <p:spPr bwMode="auto">
          <a:xfrm>
            <a:off x="611560" y="1382918"/>
            <a:ext cx="777240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/>
              <a:t>Comparative between other </a:t>
            </a:r>
            <a:r>
              <a:rPr lang="en-US" kern="0" dirty="0" smtClean="0"/>
              <a:t>APIs for </a:t>
            </a:r>
            <a:r>
              <a:rPr lang="en-US" b="1" kern="0" dirty="0" smtClean="0"/>
              <a:t>companies entities</a:t>
            </a:r>
            <a:endParaRPr lang="en-US" b="1" kern="0" dirty="0"/>
          </a:p>
        </p:txBody>
      </p: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270544"/>
              </p:ext>
            </p:extLst>
          </p:nvPr>
        </p:nvGraphicFramePr>
        <p:xfrm>
          <a:off x="560056" y="2708920"/>
          <a:ext cx="7504872" cy="2664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218"/>
                <a:gridCol w="2069643"/>
                <a:gridCol w="1934245"/>
                <a:gridCol w="1624766"/>
              </a:tblGrid>
              <a:tr h="677469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effectLst/>
                        </a:rPr>
                        <a:t>Tool</a:t>
                      </a:r>
                      <a:endParaRPr lang="en-US" b="1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noProof="0" dirty="0" smtClean="0">
                          <a:effectLst/>
                        </a:rPr>
                        <a:t>All references</a:t>
                      </a:r>
                      <a:endParaRPr lang="en-US" b="1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i="0" kern="1200" noProof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Subset of references</a:t>
                      </a:r>
                      <a:endParaRPr lang="en-US" b="1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noProof="0" dirty="0" smtClean="0">
                          <a:effectLst/>
                        </a:rPr>
                        <a:t>None</a:t>
                      </a:r>
                      <a:endParaRPr lang="en-US" b="1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662276">
                <a:tc>
                  <a:txBody>
                    <a:bodyPr/>
                    <a:lstStyle/>
                    <a:p>
                      <a:r>
                        <a:rPr lang="en-US" noProof="0" dirty="0" err="1" smtClean="0">
                          <a:effectLst/>
                        </a:rPr>
                        <a:t>Entity</a:t>
                      </a:r>
                      <a:r>
                        <a:rPr lang="en-US" baseline="0" noProof="0" dirty="0" err="1" smtClean="0">
                          <a:effectLst/>
                        </a:rPr>
                        <a:t>Extractor</a:t>
                      </a:r>
                      <a:endParaRPr lang="en-US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78.6%</a:t>
                      </a:r>
                      <a:endParaRPr lang="en-US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>
                          <a:effectLst/>
                        </a:rPr>
                        <a:t>11.3%</a:t>
                      </a:r>
                      <a:endParaRPr lang="en-US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>
                          <a:effectLst/>
                        </a:rPr>
                        <a:t>9,76%</a:t>
                      </a:r>
                      <a:endParaRPr lang="en-US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662276">
                <a:tc>
                  <a:txBody>
                    <a:bodyPr/>
                    <a:lstStyle/>
                    <a:p>
                      <a:r>
                        <a:rPr lang="en-US" noProof="0" dirty="0" err="1" smtClean="0">
                          <a:effectLst/>
                        </a:rPr>
                        <a:t>CoreNLP</a:t>
                      </a:r>
                      <a:endParaRPr lang="en-US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73%</a:t>
                      </a:r>
                      <a:endParaRPr lang="en-US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>
                          <a:effectLst/>
                        </a:rPr>
                        <a:t>14%</a:t>
                      </a:r>
                      <a:endParaRPr lang="en-US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  <a:endParaRPr lang="en-US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662276">
                <a:tc>
                  <a:txBody>
                    <a:bodyPr/>
                    <a:lstStyle/>
                    <a:p>
                      <a:r>
                        <a:rPr lang="en-US" sz="1800" b="0" i="0" kern="1200" noProof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OpenNLP</a:t>
                      </a:r>
                      <a:endParaRPr lang="en-US" b="0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47%</a:t>
                      </a:r>
                      <a:endParaRPr lang="en-US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23%</a:t>
                      </a:r>
                      <a:endParaRPr lang="en-US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endParaRPr lang="en-US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Evaluation</a:t>
            </a:r>
            <a:endParaRPr lang="en-GB" b="1" dirty="0"/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83968" y="6611348"/>
            <a:ext cx="685800" cy="228600"/>
          </a:xfrm>
        </p:spPr>
        <p:txBody>
          <a:bodyPr/>
          <a:lstStyle/>
          <a:p>
            <a:pPr>
              <a:defRPr/>
            </a:pPr>
            <a:fld id="{B613FDBE-6F23-4B9D-8713-04F17C9D6659}" type="slidenum">
              <a:rPr lang="es-ES" sz="1400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67544" y="764704"/>
            <a:ext cx="7776864" cy="792088"/>
          </a:xfrm>
        </p:spPr>
        <p:txBody>
          <a:bodyPr/>
          <a:lstStyle/>
          <a:p>
            <a:pPr marL="0" indent="0">
              <a:buNone/>
            </a:pPr>
            <a:r>
              <a:rPr lang="es-ES" b="1" dirty="0" err="1" smtClean="0"/>
              <a:t>Panama</a:t>
            </a:r>
            <a:r>
              <a:rPr lang="es-ES" b="1" dirty="0" smtClean="0"/>
              <a:t> </a:t>
            </a:r>
            <a:r>
              <a:rPr lang="es-ES" b="1" dirty="0" err="1" smtClean="0"/>
              <a:t>Papers</a:t>
            </a:r>
            <a:r>
              <a:rPr lang="es-ES" b="1" dirty="0" smtClean="0"/>
              <a:t> Gold Standard: </a:t>
            </a:r>
            <a:r>
              <a:rPr lang="es-ES" b="1" dirty="0" err="1" smtClean="0"/>
              <a:t>Subset</a:t>
            </a:r>
            <a:r>
              <a:rPr lang="es-ES" b="1" dirty="0" smtClean="0"/>
              <a:t> of 282 </a:t>
            </a:r>
            <a:r>
              <a:rPr lang="es-ES" b="1" dirty="0" err="1" smtClean="0"/>
              <a:t>documents</a:t>
            </a:r>
            <a:endParaRPr lang="es-ES" b="1" dirty="0"/>
          </a:p>
        </p:txBody>
      </p:sp>
      <p:sp>
        <p:nvSpPr>
          <p:cNvPr id="9" name="3 Marcador de contenido"/>
          <p:cNvSpPr txBox="1">
            <a:spLocks/>
          </p:cNvSpPr>
          <p:nvPr/>
        </p:nvSpPr>
        <p:spPr bwMode="auto">
          <a:xfrm>
            <a:off x="611560" y="1772816"/>
            <a:ext cx="777240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Char char="-"/>
            </a:pPr>
            <a:r>
              <a:rPr lang="en-US" kern="0" dirty="0" smtClean="0"/>
              <a:t>Gold standard oriented for </a:t>
            </a:r>
            <a:r>
              <a:rPr lang="en-US" b="1" kern="0" dirty="0" smtClean="0"/>
              <a:t>companies</a:t>
            </a:r>
          </a:p>
          <a:p>
            <a:pPr>
              <a:buFontTx/>
              <a:buChar char="-"/>
            </a:pPr>
            <a:r>
              <a:rPr lang="en-US" kern="0" dirty="0" smtClean="0"/>
              <a:t>One company per document</a:t>
            </a:r>
            <a:endParaRPr lang="en-US" kern="0" dirty="0"/>
          </a:p>
        </p:txBody>
      </p:sp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278329"/>
              </p:ext>
            </p:extLst>
          </p:nvPr>
        </p:nvGraphicFramePr>
        <p:xfrm>
          <a:off x="698221" y="3068960"/>
          <a:ext cx="7599078" cy="25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2697878"/>
                <a:gridCol w="3028992"/>
              </a:tblGrid>
              <a:tr h="640849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effectLst/>
                        </a:rPr>
                        <a:t>Tool</a:t>
                      </a:r>
                      <a:endParaRPr lang="en-US" b="1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noProof="0" dirty="0" smtClean="0">
                          <a:effectLst/>
                        </a:rPr>
                        <a:t>Reference</a:t>
                      </a:r>
                      <a:r>
                        <a:rPr lang="en-US" b="1" baseline="0" noProof="0" dirty="0" smtClean="0">
                          <a:effectLst/>
                        </a:rPr>
                        <a:t> extracted</a:t>
                      </a:r>
                      <a:endParaRPr lang="en-US" b="1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noProof="0" dirty="0" smtClean="0">
                          <a:effectLst/>
                        </a:rPr>
                        <a:t>Reference not extracted</a:t>
                      </a:r>
                      <a:endParaRPr lang="en-US" b="1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626477">
                <a:tc>
                  <a:txBody>
                    <a:bodyPr/>
                    <a:lstStyle/>
                    <a:p>
                      <a:r>
                        <a:rPr lang="en-US" noProof="0" dirty="0" err="1" smtClean="0">
                          <a:effectLst/>
                        </a:rPr>
                        <a:t>Entity</a:t>
                      </a:r>
                      <a:r>
                        <a:rPr lang="en-US" baseline="0" noProof="0" dirty="0" err="1" smtClean="0">
                          <a:effectLst/>
                        </a:rPr>
                        <a:t>Extractor</a:t>
                      </a:r>
                      <a:endParaRPr lang="en-US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78.6%</a:t>
                      </a:r>
                      <a:endParaRPr lang="en-US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>
                          <a:effectLst/>
                        </a:rPr>
                        <a:t>9,76%</a:t>
                      </a:r>
                      <a:endParaRPr lang="en-US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626477">
                <a:tc>
                  <a:txBody>
                    <a:bodyPr/>
                    <a:lstStyle/>
                    <a:p>
                      <a:r>
                        <a:rPr lang="en-US" noProof="0" dirty="0" err="1" smtClean="0">
                          <a:effectLst/>
                        </a:rPr>
                        <a:t>CoreNLP</a:t>
                      </a:r>
                      <a:endParaRPr lang="en-US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57%</a:t>
                      </a:r>
                      <a:endParaRPr lang="en-US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37%</a:t>
                      </a:r>
                      <a:endParaRPr lang="en-US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626477">
                <a:tc>
                  <a:txBody>
                    <a:bodyPr/>
                    <a:lstStyle/>
                    <a:p>
                      <a:r>
                        <a:rPr lang="en-US" sz="1800" b="0" i="0" kern="1200" noProof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OpenNLP</a:t>
                      </a:r>
                      <a:endParaRPr lang="en-US" b="0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43%</a:t>
                      </a:r>
                      <a:endParaRPr lang="en-US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63%</a:t>
                      </a:r>
                      <a:endParaRPr lang="en-US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1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/>
          <p:cNvSpPr>
            <a:spLocks noGrp="1"/>
          </p:cNvSpPr>
          <p:nvPr>
            <p:ph type="ctrTitle"/>
          </p:nvPr>
        </p:nvSpPr>
        <p:spPr>
          <a:xfrm>
            <a:off x="2743200" y="1609328"/>
            <a:ext cx="6172200" cy="2971800"/>
          </a:xfrm>
        </p:spPr>
        <p:txBody>
          <a:bodyPr/>
          <a:lstStyle/>
          <a:p>
            <a:r>
              <a:rPr lang="en-US" dirty="0" smtClean="0"/>
              <a:t>ICIJ-OEG</a:t>
            </a:r>
            <a:br>
              <a:rPr lang="en-US" dirty="0" smtClean="0"/>
            </a:br>
            <a:r>
              <a:rPr lang="en-US" dirty="0" smtClean="0"/>
              <a:t>Panama Papers</a:t>
            </a:r>
            <a:br>
              <a:rPr lang="en-US" dirty="0" smtClean="0"/>
            </a:br>
            <a:r>
              <a:rPr lang="en-US" dirty="0" smtClean="0"/>
              <a:t>Entity extractor</a:t>
            </a:r>
            <a:br>
              <a:rPr lang="en-US" dirty="0" smtClean="0"/>
            </a:br>
            <a:endParaRPr lang="en-US" sz="2800" dirty="0" smtClean="0"/>
          </a:p>
        </p:txBody>
      </p:sp>
      <p:sp>
        <p:nvSpPr>
          <p:cNvPr id="3075" name="5 Subtítulo"/>
          <p:cNvSpPr>
            <a:spLocks noGrp="1"/>
          </p:cNvSpPr>
          <p:nvPr>
            <p:ph type="subTitle" idx="1"/>
          </p:nvPr>
        </p:nvSpPr>
        <p:spPr>
          <a:xfrm>
            <a:off x="2987824" y="4103316"/>
            <a:ext cx="5783560" cy="2161054"/>
          </a:xfrm>
        </p:spPr>
        <p:txBody>
          <a:bodyPr/>
          <a:lstStyle/>
          <a:p>
            <a:pPr eaLnBrk="1" hangingPunct="1"/>
            <a:r>
              <a:rPr lang="en-US" sz="1400" b="1" dirty="0">
                <a:latin typeface="Microsoft Sans Serif" pitchFamily="34" charset="0"/>
                <a:cs typeface="Microsoft Sans Serif" pitchFamily="34" charset="0"/>
              </a:rPr>
              <a:t>Pablo </a:t>
            </a:r>
            <a:r>
              <a:rPr lang="en-US" sz="1400" b="1" dirty="0" err="1" smtClean="0">
                <a:latin typeface="Microsoft Sans Serif" pitchFamily="34" charset="0"/>
                <a:cs typeface="Microsoft Sans Serif" pitchFamily="34" charset="0"/>
              </a:rPr>
              <a:t>Calleja</a:t>
            </a:r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. </a:t>
            </a:r>
            <a:r>
              <a:rPr lang="es-ES" sz="1400" b="1" dirty="0" smtClean="0">
                <a:latin typeface="Microsoft Sans Serif" pitchFamily="34" charset="0"/>
                <a:cs typeface="Microsoft Sans Serif" pitchFamily="34" charset="0"/>
              </a:rPr>
              <a:t>Oscar Corcho</a:t>
            </a:r>
            <a:r>
              <a:rPr lang="en-US" sz="1400" b="1" dirty="0" smtClean="0">
                <a:latin typeface="Microsoft Sans Serif" pitchFamily="34" charset="0"/>
                <a:cs typeface="Microsoft Sans Serif" pitchFamily="34" charset="0"/>
              </a:rPr>
              <a:t> </a:t>
            </a:r>
          </a:p>
          <a:p>
            <a:pPr eaLnBrk="1" hangingPunct="1"/>
            <a:r>
              <a:rPr lang="es-ES" sz="1100" dirty="0" smtClean="0">
                <a:latin typeface="+mj-lt"/>
                <a:cs typeface="Microsoft Sans Serif" pitchFamily="34" charset="0"/>
              </a:rPr>
              <a:t>ocorcho@fi.upm.es</a:t>
            </a:r>
          </a:p>
          <a:p>
            <a:pPr eaLnBrk="1" hangingPunct="1"/>
            <a:r>
              <a:rPr lang="en-GB" sz="1100" dirty="0" smtClean="0"/>
              <a:t>pcalleja@fi.upm.es</a:t>
            </a:r>
            <a:endParaRPr lang="es-ES" sz="1100" dirty="0" smtClean="0">
              <a:latin typeface="Microsoft Sans Serif" pitchFamily="34" charset="0"/>
              <a:cs typeface="Microsoft Sans Serif" pitchFamily="34" charset="0"/>
            </a:endParaRPr>
          </a:p>
          <a:p>
            <a:pPr eaLnBrk="1" hangingPunct="1"/>
            <a:r>
              <a:rPr lang="es-ES" sz="1100" dirty="0" smtClean="0">
                <a:latin typeface="Microsoft Sans Serif" pitchFamily="34" charset="0"/>
                <a:cs typeface="Microsoft Sans Serif" pitchFamily="34" charset="0"/>
              </a:rPr>
              <a:t>Facultad de Informática</a:t>
            </a:r>
          </a:p>
          <a:p>
            <a:pPr eaLnBrk="1" hangingPunct="1"/>
            <a:r>
              <a:rPr lang="es-ES" sz="1100" dirty="0" smtClean="0">
                <a:latin typeface="Microsoft Sans Serif" pitchFamily="34" charset="0"/>
                <a:cs typeface="Microsoft Sans Serif" pitchFamily="34" charset="0"/>
              </a:rPr>
              <a:t>Universidad Politécnica de Madrid</a:t>
            </a:r>
          </a:p>
          <a:p>
            <a:pPr eaLnBrk="1" hangingPunct="1"/>
            <a:r>
              <a:rPr lang="es-ES" sz="1100" dirty="0" smtClean="0">
                <a:latin typeface="Microsoft Sans Serif" pitchFamily="34" charset="0"/>
                <a:cs typeface="Microsoft Sans Serif" pitchFamily="34" charset="0"/>
              </a:rPr>
              <a:t>Campus de </a:t>
            </a:r>
            <a:r>
              <a:rPr lang="es-ES" sz="1100" dirty="0" err="1" smtClean="0">
                <a:latin typeface="Microsoft Sans Serif" pitchFamily="34" charset="0"/>
                <a:cs typeface="Microsoft Sans Serif" pitchFamily="34" charset="0"/>
              </a:rPr>
              <a:t>Montegancedo</a:t>
            </a:r>
            <a:r>
              <a:rPr lang="es-ES" sz="1100" dirty="0" smtClean="0">
                <a:latin typeface="Microsoft Sans Serif" pitchFamily="34" charset="0"/>
                <a:cs typeface="Microsoft Sans Serif" pitchFamily="34" charset="0"/>
              </a:rPr>
              <a:t> s/n</a:t>
            </a:r>
          </a:p>
          <a:p>
            <a:pPr eaLnBrk="1" hangingPunct="1"/>
            <a:r>
              <a:rPr lang="es-ES" sz="1100" dirty="0" smtClean="0">
                <a:latin typeface="Microsoft Sans Serif" pitchFamily="34" charset="0"/>
                <a:cs typeface="Microsoft Sans Serif" pitchFamily="34" charset="0"/>
              </a:rPr>
              <a:t>28660 </a:t>
            </a:r>
            <a:r>
              <a:rPr lang="es-ES" sz="1100" dirty="0" err="1" smtClean="0">
                <a:latin typeface="Microsoft Sans Serif" pitchFamily="34" charset="0"/>
                <a:cs typeface="Microsoft Sans Serif" pitchFamily="34" charset="0"/>
              </a:rPr>
              <a:t>Boadilla</a:t>
            </a:r>
            <a:r>
              <a:rPr lang="es-ES" sz="1100" dirty="0" smtClean="0">
                <a:latin typeface="Microsoft Sans Serif" pitchFamily="34" charset="0"/>
                <a:cs typeface="Microsoft Sans Serif" pitchFamily="34" charset="0"/>
              </a:rPr>
              <a:t> del Monte, Madrid, </a:t>
            </a:r>
            <a:r>
              <a:rPr lang="es-ES" sz="1100" dirty="0" err="1" smtClean="0">
                <a:latin typeface="Microsoft Sans Serif" pitchFamily="34" charset="0"/>
                <a:cs typeface="Microsoft Sans Serif" pitchFamily="34" charset="0"/>
              </a:rPr>
              <a:t>Spain</a:t>
            </a:r>
            <a:endParaRPr lang="es-ES" sz="1100" dirty="0" smtClean="0">
              <a:latin typeface="Microsoft Sans Serif" pitchFamily="34" charset="0"/>
              <a:cs typeface="Microsoft Sans Serif" pitchFamily="34" charset="0"/>
            </a:endParaRPr>
          </a:p>
          <a:p>
            <a:pPr eaLnBrk="1" hangingPunct="1"/>
            <a:endParaRPr lang="en-US" sz="1100" dirty="0" smtClean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00192" y="6125870"/>
            <a:ext cx="2843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Date: 19-9-2016</a:t>
            </a:r>
            <a:endParaRPr lang="en-US" sz="1200" dirty="0"/>
          </a:p>
        </p:txBody>
      </p:sp>
      <p:pic>
        <p:nvPicPr>
          <p:cNvPr id="6" name="Picture 2" descr="https://s3.amazonaws.com/dev.assets.neo4j.com/wp-content/uploads/ICIJ-340x16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14080"/>
            <a:ext cx="32385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75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Table of contents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31640" y="1124744"/>
            <a:ext cx="7056784" cy="4896544"/>
          </a:xfrm>
        </p:spPr>
        <p:txBody>
          <a:bodyPr/>
          <a:lstStyle/>
          <a:p>
            <a:pPr marL="457200" indent="-457200" eaLnBrk="1" hangingPunct="1">
              <a:buAutoNum type="arabicPeriod"/>
              <a:defRPr/>
            </a:pPr>
            <a:endParaRPr lang="es-ES" dirty="0" smtClean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tx1"/>
                </a:solidFill>
              </a:rPr>
              <a:t>Project overview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Implementation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Results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/>
                </a:solidFill>
              </a:rPr>
              <a:t>Evaluation</a:t>
            </a:r>
            <a:endParaRPr lang="en-US" sz="240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marL="457200" lvl="1" indent="-457200" eaLnBrk="1" hangingPunct="1">
              <a:buNone/>
              <a:defRPr/>
            </a:pPr>
            <a:endParaRPr lang="en-US" sz="240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marL="457200" lvl="1" indent="-457200" eaLnBrk="1" hangingPunct="1">
              <a:buFont typeface="+mj-lt"/>
              <a:buAutoNum type="arabicPeriod"/>
              <a:defRPr/>
            </a:pPr>
            <a:endParaRPr lang="en-US" sz="240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marL="857250" lvl="1" indent="-457200" algn="r" eaLnBrk="1" hangingPunct="1">
              <a:buNone/>
              <a:defRPr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83968" y="6584776"/>
            <a:ext cx="6858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D78C46-7FEC-4FB3-9D3C-DD751D210F70}" type="slidenum">
              <a:rPr lang="es-ES" sz="140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1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1. Project overview</a:t>
            </a:r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83968" y="6584776"/>
            <a:ext cx="685800" cy="2286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D78C46-7FEC-4FB3-9D3C-DD751D210F70}" type="slidenum">
              <a:rPr lang="es-ES" sz="1400" smtClean="0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 sz="1400" dirty="0" smtClean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95536" y="836712"/>
            <a:ext cx="464048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u="sng" dirty="0" smtClean="0"/>
              <a:t>The Panama Papers</a:t>
            </a:r>
            <a:endParaRPr lang="en-US" sz="3600" b="1" i="1" u="sng" dirty="0"/>
          </a:p>
        </p:txBody>
      </p:sp>
      <p:sp>
        <p:nvSpPr>
          <p:cNvPr id="9" name="8 CuadroTexto"/>
          <p:cNvSpPr txBox="1"/>
          <p:nvPr/>
        </p:nvSpPr>
        <p:spPr>
          <a:xfrm>
            <a:off x="539552" y="1700808"/>
            <a:ext cx="40096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/>
              <a:t>11.5 </a:t>
            </a:r>
            <a:r>
              <a:rPr lang="es-ES" sz="2000" b="1" dirty="0" err="1"/>
              <a:t>million</a:t>
            </a:r>
            <a:r>
              <a:rPr lang="es-ES" sz="2000" b="1" dirty="0"/>
              <a:t> </a:t>
            </a:r>
            <a:r>
              <a:rPr lang="es-ES" sz="2000" b="1" dirty="0" err="1" smtClean="0"/>
              <a:t>leaked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documents</a:t>
            </a:r>
            <a:r>
              <a:rPr lang="es-ES" sz="2000" b="1" dirty="0" smtClean="0"/>
              <a:t> </a:t>
            </a:r>
            <a:r>
              <a:rPr lang="es-ES" sz="2000" dirty="0" smtClean="0"/>
              <a:t>of</a:t>
            </a:r>
            <a:r>
              <a:rPr lang="es-ES" sz="2000" dirty="0"/>
              <a:t> 214,488 </a:t>
            </a:r>
            <a:r>
              <a:rPr lang="es-ES" sz="2000" dirty="0" smtClean="0"/>
              <a:t>offshore</a:t>
            </a:r>
            <a:r>
              <a:rPr lang="es-ES" sz="2000" dirty="0"/>
              <a:t> </a:t>
            </a:r>
            <a:r>
              <a:rPr lang="es-ES" sz="2000" dirty="0" err="1" smtClean="0"/>
              <a:t>entities</a:t>
            </a:r>
            <a:r>
              <a:rPr lang="es-ES" sz="2000" dirty="0" smtClean="0"/>
              <a:t> </a:t>
            </a:r>
            <a:r>
              <a:rPr lang="es-ES" sz="2000" dirty="0" err="1" smtClean="0"/>
              <a:t>from</a:t>
            </a:r>
            <a:r>
              <a:rPr lang="es-ES" sz="2000" dirty="0" smtClean="0"/>
              <a:t>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corporate</a:t>
            </a:r>
            <a:r>
              <a:rPr lang="es-ES" sz="2000" dirty="0" smtClean="0"/>
              <a:t> </a:t>
            </a:r>
            <a:r>
              <a:rPr lang="es-ES" sz="2000" b="1" dirty="0" err="1" smtClean="0"/>
              <a:t>Mossack</a:t>
            </a:r>
            <a:r>
              <a:rPr lang="es-ES" sz="2000" b="1" dirty="0" smtClean="0"/>
              <a:t> Fonseca</a:t>
            </a:r>
            <a:r>
              <a:rPr lang="es-ES" sz="2000" dirty="0" smtClean="0"/>
              <a:t>. </a:t>
            </a:r>
            <a:r>
              <a:rPr lang="es-ES" sz="2000" dirty="0" err="1" smtClean="0"/>
              <a:t>The</a:t>
            </a:r>
            <a:r>
              <a:rPr lang="es-ES" sz="2000" dirty="0" smtClean="0"/>
              <a:t> </a:t>
            </a:r>
            <a:r>
              <a:rPr lang="es-ES" sz="2000" dirty="0" err="1" smtClean="0"/>
              <a:t>biggest</a:t>
            </a:r>
            <a:r>
              <a:rPr lang="es-ES" sz="2000" dirty="0" smtClean="0"/>
              <a:t> </a:t>
            </a:r>
            <a:r>
              <a:rPr lang="es-ES" sz="2000" dirty="0" err="1" smtClean="0"/>
              <a:t>ever</a:t>
            </a:r>
            <a:r>
              <a:rPr lang="es-ES" sz="2000" dirty="0" smtClean="0"/>
              <a:t> data </a:t>
            </a:r>
            <a:r>
              <a:rPr lang="es-ES" sz="2000" dirty="0" err="1" smtClean="0"/>
              <a:t>leaks</a:t>
            </a:r>
            <a:r>
              <a:rPr lang="es-ES" sz="2000" dirty="0" smtClean="0"/>
              <a:t>.</a:t>
            </a:r>
          </a:p>
          <a:p>
            <a:pPr algn="just"/>
            <a:endParaRPr lang="es-ES" sz="20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611560" y="4869160"/>
            <a:ext cx="464048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i="1" dirty="0" smtClean="0"/>
              <a:t>Project</a:t>
            </a:r>
            <a:endParaRPr lang="en-US" sz="3600" b="1" i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04958" y="5437673"/>
            <a:ext cx="73514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An Information Extraction system for </a:t>
            </a:r>
            <a:r>
              <a:rPr lang="en-US" sz="2000" b="1" dirty="0" smtClean="0"/>
              <a:t>entity recognition</a:t>
            </a:r>
            <a:r>
              <a:rPr lang="en-US" sz="2000" dirty="0" smtClean="0"/>
              <a:t> processes over leaked documents to help journalist in the </a:t>
            </a:r>
            <a:r>
              <a:rPr lang="en-US" sz="2000" b="1" dirty="0" smtClean="0"/>
              <a:t>search </a:t>
            </a:r>
            <a:r>
              <a:rPr lang="en-US" sz="2000" dirty="0" smtClean="0"/>
              <a:t>process</a:t>
            </a:r>
          </a:p>
        </p:txBody>
      </p:sp>
      <p:pic>
        <p:nvPicPr>
          <p:cNvPr id="2" name="Picture 2" descr="http://www.panamaamerica.com.pa/sites/default/files/imagenes/2016/04/11/mossack-fonsec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" t="27669" r="1588" b="29603"/>
          <a:stretch/>
        </p:blipFill>
        <p:spPr bwMode="auto">
          <a:xfrm>
            <a:off x="5515561" y="1146629"/>
            <a:ext cx="3024000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104" y="1916832"/>
            <a:ext cx="760120" cy="122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sultado de imag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916832"/>
            <a:ext cx="760120" cy="122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sultado de imag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272" y="1916832"/>
            <a:ext cx="760120" cy="122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395536" y="3284984"/>
            <a:ext cx="59566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2000" dirty="0" smtClean="0"/>
              <a:t>Massive information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Documents in different format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/>
              <a:t>Multilingualism </a:t>
            </a:r>
          </a:p>
        </p:txBody>
      </p:sp>
      <p:pic>
        <p:nvPicPr>
          <p:cNvPr id="17" name="Picture 10" descr="http://panamapapers.sueddeutsche.de/articles/56febff0a1bb8d3c3495adf4/_modules_6_image_ur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090" y="3156062"/>
            <a:ext cx="4536504" cy="200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94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52 Flecha derecha"/>
          <p:cNvSpPr/>
          <p:nvPr/>
        </p:nvSpPr>
        <p:spPr bwMode="auto">
          <a:xfrm rot="5400000">
            <a:off x="5810537" y="2132120"/>
            <a:ext cx="1002014" cy="2599857"/>
          </a:xfrm>
          <a:prstGeom prst="rightArrow">
            <a:avLst>
              <a:gd name="adj1" fmla="val 57235"/>
              <a:gd name="adj2" fmla="val 32243"/>
            </a:avLst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Project overview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83968" y="6611348"/>
            <a:ext cx="685800" cy="228600"/>
          </a:xfrm>
        </p:spPr>
        <p:txBody>
          <a:bodyPr/>
          <a:lstStyle/>
          <a:p>
            <a:pPr>
              <a:defRPr/>
            </a:pPr>
            <a:fld id="{B613FDBE-6F23-4B9D-8713-04F17C9D6659}" type="slidenum">
              <a:rPr lang="es-ES" sz="1400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5506354" y="3050376"/>
            <a:ext cx="1656184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Named Entity</a:t>
            </a:r>
          </a:p>
          <a:p>
            <a:pPr algn="ctr"/>
            <a:r>
              <a:rPr lang="en-US" sz="1400" b="1" dirty="0" smtClean="0"/>
              <a:t>Recognition system</a:t>
            </a:r>
            <a:endParaRPr lang="en-US" sz="1400" b="1" dirty="0"/>
          </a:p>
        </p:txBody>
      </p:sp>
      <p:sp>
        <p:nvSpPr>
          <p:cNvPr id="34" name="33 Rectángulo"/>
          <p:cNvSpPr/>
          <p:nvPr/>
        </p:nvSpPr>
        <p:spPr bwMode="auto">
          <a:xfrm>
            <a:off x="1547664" y="3861048"/>
            <a:ext cx="5112568" cy="1800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pic>
        <p:nvPicPr>
          <p:cNvPr id="42" name="Picture 2" descr="https://pixabay.com/static/uploads/photo/2012/04/01/17/40/paper-23698_6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4003" y="1484784"/>
            <a:ext cx="812119" cy="1082825"/>
          </a:xfrm>
          <a:prstGeom prst="rect">
            <a:avLst/>
          </a:prstGeom>
          <a:noFill/>
        </p:spPr>
      </p:pic>
      <p:pic>
        <p:nvPicPr>
          <p:cNvPr id="52" name="Picture 3" descr="C:\Users\pcalleja\Downloads\Annotated f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4869160"/>
            <a:ext cx="864096" cy="1162956"/>
          </a:xfrm>
          <a:prstGeom prst="rect">
            <a:avLst/>
          </a:prstGeom>
          <a:noFill/>
        </p:spPr>
      </p:pic>
      <p:sp>
        <p:nvSpPr>
          <p:cNvPr id="55" name="54 CuadroTexto"/>
          <p:cNvSpPr txBox="1"/>
          <p:nvPr/>
        </p:nvSpPr>
        <p:spPr>
          <a:xfrm>
            <a:off x="1043608" y="2420888"/>
            <a:ext cx="2232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Person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Countries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Addresses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Emails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smtClean="0"/>
              <a:t>Telephones</a:t>
            </a:r>
            <a:endParaRPr lang="en-US" dirty="0"/>
          </a:p>
        </p:txBody>
      </p:sp>
      <p:sp>
        <p:nvSpPr>
          <p:cNvPr id="21" name="TextBox 4"/>
          <p:cNvSpPr txBox="1"/>
          <p:nvPr/>
        </p:nvSpPr>
        <p:spPr>
          <a:xfrm>
            <a:off x="1043608" y="5581583"/>
            <a:ext cx="1889956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Journalist focused on Person 1</a:t>
            </a:r>
            <a:endParaRPr lang="en-US" sz="14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51520" y="1340768"/>
            <a:ext cx="41044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600" b="1" dirty="0" smtClean="0"/>
              <a:t>Named entity recognition </a:t>
            </a:r>
            <a:r>
              <a:rPr lang="en-US" sz="1600" dirty="0" smtClean="0"/>
              <a:t>based on lexical-syntactic patterns and dictionaries.</a:t>
            </a:r>
            <a:endParaRPr lang="en-US" sz="1600" b="1" dirty="0" smtClean="0"/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sz="1600" dirty="0" smtClean="0"/>
              <a:t>The target </a:t>
            </a:r>
            <a:r>
              <a:rPr lang="en-US" sz="1600" b="1" dirty="0" smtClean="0"/>
              <a:t>entities </a:t>
            </a:r>
            <a:r>
              <a:rPr lang="en-US" sz="1600" dirty="0" smtClean="0"/>
              <a:t>are</a:t>
            </a:r>
            <a:r>
              <a:rPr lang="en-US" sz="1600" b="1" dirty="0" smtClean="0"/>
              <a:t>: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sz="1400" b="1" dirty="0" smtClean="0"/>
          </a:p>
          <a:p>
            <a:pPr lvl="1" algn="just">
              <a:lnSpc>
                <a:spcPct val="150000"/>
              </a:lnSpc>
            </a:pPr>
            <a:r>
              <a:rPr lang="en-US" sz="1400" b="1" dirty="0" smtClean="0"/>
              <a:t>  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291560" y="764704"/>
            <a:ext cx="492851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i="1" dirty="0" smtClean="0"/>
              <a:t>Natural Language Processing</a:t>
            </a:r>
            <a:endParaRPr lang="en-US" sz="3200" b="1" i="1" dirty="0"/>
          </a:p>
        </p:txBody>
      </p:sp>
      <p:sp>
        <p:nvSpPr>
          <p:cNvPr id="25" name="TextBox 4"/>
          <p:cNvSpPr txBox="1"/>
          <p:nvPr/>
        </p:nvSpPr>
        <p:spPr>
          <a:xfrm>
            <a:off x="4746290" y="2578982"/>
            <a:ext cx="112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Document 1</a:t>
            </a:r>
            <a:endParaRPr lang="en-US" sz="1200" dirty="0"/>
          </a:p>
        </p:txBody>
      </p:sp>
      <p:pic>
        <p:nvPicPr>
          <p:cNvPr id="26" name="Picture 2" descr="https://pixabay.com/static/uploads/photo/2012/04/01/17/40/paper-23698_6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5857" y="1484784"/>
            <a:ext cx="812119" cy="1082825"/>
          </a:xfrm>
          <a:prstGeom prst="rect">
            <a:avLst/>
          </a:prstGeom>
          <a:noFill/>
        </p:spPr>
      </p:pic>
      <p:sp>
        <p:nvSpPr>
          <p:cNvPr id="27" name="TextBox 4"/>
          <p:cNvSpPr txBox="1"/>
          <p:nvPr/>
        </p:nvSpPr>
        <p:spPr>
          <a:xfrm>
            <a:off x="5868144" y="2578982"/>
            <a:ext cx="112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Document 2</a:t>
            </a:r>
            <a:endParaRPr lang="en-US" sz="1200" dirty="0"/>
          </a:p>
        </p:txBody>
      </p:sp>
      <p:pic>
        <p:nvPicPr>
          <p:cNvPr id="28" name="Picture 2" descr="https://pixabay.com/static/uploads/photo/2012/04/01/17/40/paper-23698_6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78259" y="1484784"/>
            <a:ext cx="812119" cy="1082825"/>
          </a:xfrm>
          <a:prstGeom prst="rect">
            <a:avLst/>
          </a:prstGeom>
          <a:noFill/>
        </p:spPr>
      </p:pic>
      <p:sp>
        <p:nvSpPr>
          <p:cNvPr id="29" name="TextBox 4"/>
          <p:cNvSpPr txBox="1"/>
          <p:nvPr/>
        </p:nvSpPr>
        <p:spPr>
          <a:xfrm>
            <a:off x="7050546" y="2578982"/>
            <a:ext cx="112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Document 3</a:t>
            </a:r>
            <a:endParaRPr lang="en-US" sz="1200" dirty="0"/>
          </a:p>
        </p:txBody>
      </p:sp>
      <p:pic>
        <p:nvPicPr>
          <p:cNvPr id="30" name="Picture 3" descr="C:\Users\pcalleja\Downloads\Annotated f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4858332"/>
            <a:ext cx="864096" cy="1162956"/>
          </a:xfrm>
          <a:prstGeom prst="rect">
            <a:avLst/>
          </a:prstGeom>
          <a:noFill/>
        </p:spPr>
      </p:pic>
      <p:pic>
        <p:nvPicPr>
          <p:cNvPr id="32" name="Picture 3" descr="C:\Users\pcalleja\Downloads\Annotated f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4858332"/>
            <a:ext cx="864096" cy="1162956"/>
          </a:xfrm>
          <a:prstGeom prst="rect">
            <a:avLst/>
          </a:prstGeom>
          <a:noFill/>
        </p:spPr>
      </p:pic>
      <p:sp>
        <p:nvSpPr>
          <p:cNvPr id="33" name="TextBox 4"/>
          <p:cNvSpPr txBox="1"/>
          <p:nvPr/>
        </p:nvSpPr>
        <p:spPr>
          <a:xfrm>
            <a:off x="4572000" y="6104329"/>
            <a:ext cx="112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Document 1</a:t>
            </a:r>
            <a:endParaRPr lang="en-US" sz="1200" dirty="0"/>
          </a:p>
        </p:txBody>
      </p:sp>
      <p:sp>
        <p:nvSpPr>
          <p:cNvPr id="36" name="TextBox 4"/>
          <p:cNvSpPr txBox="1"/>
          <p:nvPr/>
        </p:nvSpPr>
        <p:spPr>
          <a:xfrm>
            <a:off x="5868144" y="6093296"/>
            <a:ext cx="112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Document 2</a:t>
            </a:r>
            <a:endParaRPr lang="en-US" sz="1200" dirty="0"/>
          </a:p>
        </p:txBody>
      </p:sp>
      <p:sp>
        <p:nvSpPr>
          <p:cNvPr id="37" name="TextBox 4"/>
          <p:cNvSpPr txBox="1"/>
          <p:nvPr/>
        </p:nvSpPr>
        <p:spPr>
          <a:xfrm>
            <a:off x="7050546" y="6093296"/>
            <a:ext cx="112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Document 3</a:t>
            </a:r>
            <a:endParaRPr lang="en-US" sz="1200" dirty="0"/>
          </a:p>
        </p:txBody>
      </p:sp>
      <p:sp>
        <p:nvSpPr>
          <p:cNvPr id="38" name="TextBox 4"/>
          <p:cNvSpPr txBox="1"/>
          <p:nvPr/>
        </p:nvSpPr>
        <p:spPr>
          <a:xfrm>
            <a:off x="4499992" y="4005064"/>
            <a:ext cx="1121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Company 1</a:t>
            </a:r>
          </a:p>
          <a:p>
            <a:pPr algn="ctr"/>
            <a:r>
              <a:rPr lang="en-US" sz="1200" b="1" dirty="0" smtClean="0">
                <a:solidFill>
                  <a:srgbClr val="00B050"/>
                </a:solidFill>
              </a:rPr>
              <a:t>Person 1</a:t>
            </a:r>
          </a:p>
          <a:p>
            <a:pPr algn="ctr"/>
            <a:r>
              <a:rPr lang="en-US" sz="1200" b="1" dirty="0" smtClean="0">
                <a:solidFill>
                  <a:srgbClr val="FFC000"/>
                </a:solidFill>
              </a:rPr>
              <a:t>Country 1</a:t>
            </a:r>
          </a:p>
          <a:p>
            <a:pPr algn="ctr"/>
            <a:r>
              <a:rPr lang="en-US" sz="1200" b="1" dirty="0" smtClean="0">
                <a:solidFill>
                  <a:srgbClr val="7030A0"/>
                </a:solidFill>
              </a:rPr>
              <a:t>Address 1</a:t>
            </a:r>
          </a:p>
          <a:p>
            <a:pPr algn="ctr"/>
            <a:endParaRPr lang="en-US" sz="1200" dirty="0"/>
          </a:p>
        </p:txBody>
      </p:sp>
      <p:sp>
        <p:nvSpPr>
          <p:cNvPr id="41" name="TextBox 4"/>
          <p:cNvSpPr txBox="1"/>
          <p:nvPr/>
        </p:nvSpPr>
        <p:spPr>
          <a:xfrm>
            <a:off x="5796136" y="4005064"/>
            <a:ext cx="1121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Company 2</a:t>
            </a:r>
          </a:p>
          <a:p>
            <a:pPr algn="ctr"/>
            <a:r>
              <a:rPr lang="en-US" sz="1200" b="1" dirty="0" smtClean="0">
                <a:solidFill>
                  <a:srgbClr val="00B050"/>
                </a:solidFill>
              </a:rPr>
              <a:t>Person 2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Country 1</a:t>
            </a:r>
          </a:p>
          <a:p>
            <a:pPr algn="ctr"/>
            <a:r>
              <a:rPr lang="en-US" sz="1200" b="1" dirty="0" smtClean="0">
                <a:solidFill>
                  <a:srgbClr val="7030A0"/>
                </a:solidFill>
              </a:rPr>
              <a:t>Address 2</a:t>
            </a:r>
          </a:p>
          <a:p>
            <a:pPr algn="ctr"/>
            <a:endParaRPr lang="en-US" sz="1200" dirty="0"/>
          </a:p>
        </p:txBody>
      </p:sp>
      <p:sp>
        <p:nvSpPr>
          <p:cNvPr id="43" name="TextBox 4"/>
          <p:cNvSpPr txBox="1"/>
          <p:nvPr/>
        </p:nvSpPr>
        <p:spPr>
          <a:xfrm>
            <a:off x="7092280" y="4005064"/>
            <a:ext cx="11218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Company 2</a:t>
            </a:r>
          </a:p>
          <a:p>
            <a:pPr algn="ctr"/>
            <a:r>
              <a:rPr lang="en-US" sz="1200" b="1" dirty="0" smtClean="0">
                <a:solidFill>
                  <a:srgbClr val="00B050"/>
                </a:solidFill>
              </a:rPr>
              <a:t>Person 1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Country </a:t>
            </a:r>
            <a:r>
              <a:rPr lang="en-US" sz="1200" b="1" dirty="0" smtClean="0">
                <a:solidFill>
                  <a:srgbClr val="FFC000"/>
                </a:solidFill>
              </a:rPr>
              <a:t>2</a:t>
            </a:r>
            <a:endParaRPr lang="en-US" sz="1200" b="1" dirty="0" smtClean="0">
              <a:solidFill>
                <a:srgbClr val="00B050"/>
              </a:solidFill>
            </a:endParaRPr>
          </a:p>
          <a:p>
            <a:pPr algn="ctr"/>
            <a:r>
              <a:rPr lang="en-US" sz="1200" b="1" dirty="0" smtClean="0">
                <a:solidFill>
                  <a:srgbClr val="7030A0"/>
                </a:solidFill>
              </a:rPr>
              <a:t>Address 3</a:t>
            </a:r>
          </a:p>
          <a:p>
            <a:pPr algn="ctr"/>
            <a:endParaRPr lang="en-US" sz="1200" dirty="0"/>
          </a:p>
        </p:txBody>
      </p:sp>
      <p:pic>
        <p:nvPicPr>
          <p:cNvPr id="2050" name="Picture 2" descr="http://d3n8a8pro7vhmx.cloudfront.net/themes/57add2e26ad575a2e8000001/attachments/original/1397837666/CC-Icon-3.png?139783766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16" y="3861048"/>
            <a:ext cx="1764216" cy="176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18 Conector recto de flecha"/>
          <p:cNvCxnSpPr/>
          <p:nvPr/>
        </p:nvCxnSpPr>
        <p:spPr bwMode="auto">
          <a:xfrm>
            <a:off x="2501900" y="5044222"/>
            <a:ext cx="2244390" cy="7200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>
            <a:endCxn id="32" idx="1"/>
          </p:cNvCxnSpPr>
          <p:nvPr/>
        </p:nvCxnSpPr>
        <p:spPr bwMode="auto">
          <a:xfrm>
            <a:off x="2501900" y="5150666"/>
            <a:ext cx="4734396" cy="289144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3939065" y="2833191"/>
            <a:ext cx="2145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 smtClean="0"/>
              <a:t>Input </a:t>
            </a:r>
            <a:r>
              <a:rPr lang="es-ES" sz="1400" i="1" dirty="0" err="1" smtClean="0"/>
              <a:t>documents</a:t>
            </a:r>
            <a:endParaRPr lang="es-ES" sz="1400" i="1" dirty="0"/>
          </a:p>
        </p:txBody>
      </p:sp>
      <p:sp>
        <p:nvSpPr>
          <p:cNvPr id="51" name="50 CuadroTexto"/>
          <p:cNvSpPr txBox="1"/>
          <p:nvPr/>
        </p:nvSpPr>
        <p:spPr>
          <a:xfrm>
            <a:off x="3923928" y="3645024"/>
            <a:ext cx="2145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 smtClean="0"/>
              <a:t>Output </a:t>
            </a:r>
            <a:r>
              <a:rPr lang="es-ES" sz="1400" i="1" dirty="0" err="1" smtClean="0"/>
              <a:t>entities</a:t>
            </a:r>
            <a:endParaRPr lang="es-ES" sz="1400" i="1" dirty="0"/>
          </a:p>
        </p:txBody>
      </p:sp>
    </p:spTree>
    <p:extLst>
      <p:ext uri="{BB962C8B-B14F-4D97-AF65-F5344CB8AC3E}">
        <p14:creationId xmlns:p14="http://schemas.microsoft.com/office/powerpoint/2010/main" val="25953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Implementation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83968" y="6611348"/>
            <a:ext cx="685800" cy="228600"/>
          </a:xfrm>
        </p:spPr>
        <p:txBody>
          <a:bodyPr/>
          <a:lstStyle/>
          <a:p>
            <a:pPr>
              <a:defRPr/>
            </a:pPr>
            <a:fld id="{B613FDBE-6F23-4B9D-8713-04F17C9D6659}" type="slidenum">
              <a:rPr lang="es-ES" sz="1400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5" name="4 Flecha derecha"/>
          <p:cNvSpPr/>
          <p:nvPr/>
        </p:nvSpPr>
        <p:spPr bwMode="auto">
          <a:xfrm>
            <a:off x="5580112" y="1567825"/>
            <a:ext cx="648072" cy="1656184"/>
          </a:xfrm>
          <a:prstGeom prst="rightArrow">
            <a:avLst>
              <a:gd name="adj1" fmla="val 57235"/>
              <a:gd name="adj2" fmla="val 44942"/>
            </a:avLst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8" name="17 Rectángulo redondeado"/>
          <p:cNvSpPr/>
          <p:nvPr/>
        </p:nvSpPr>
        <p:spPr bwMode="auto">
          <a:xfrm>
            <a:off x="2987824" y="1556792"/>
            <a:ext cx="2376264" cy="1656184"/>
          </a:xfrm>
          <a:prstGeom prst="roundRect">
            <a:avLst>
              <a:gd name="adj" fmla="val 401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347864" y="1700808"/>
            <a:ext cx="1656184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Entity extractor library</a:t>
            </a:r>
            <a:endParaRPr lang="en-US" b="1" i="1" dirty="0"/>
          </a:p>
        </p:txBody>
      </p:sp>
      <p:sp>
        <p:nvSpPr>
          <p:cNvPr id="31" name="30 CuadroTexto"/>
          <p:cNvSpPr txBox="1"/>
          <p:nvPr/>
        </p:nvSpPr>
        <p:spPr>
          <a:xfrm flipH="1">
            <a:off x="683568" y="980728"/>
            <a:ext cx="180020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Corpus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6228184" y="980728"/>
            <a:ext cx="165618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Annotated entities on corpus</a:t>
            </a:r>
            <a:endParaRPr lang="en-US" sz="1200" b="1" dirty="0"/>
          </a:p>
        </p:txBody>
      </p:sp>
      <p:sp>
        <p:nvSpPr>
          <p:cNvPr id="34" name="33 Rectángulo"/>
          <p:cNvSpPr/>
          <p:nvPr/>
        </p:nvSpPr>
        <p:spPr bwMode="auto">
          <a:xfrm>
            <a:off x="1547664" y="3861048"/>
            <a:ext cx="5112568" cy="1800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pic>
        <p:nvPicPr>
          <p:cNvPr id="73730" name="Picture 2" descr="https://pixabay.com/static/uploads/photo/2012/04/01/17/40/paper-23698_6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578858"/>
            <a:ext cx="812119" cy="1082825"/>
          </a:xfrm>
          <a:prstGeom prst="rect">
            <a:avLst/>
          </a:prstGeom>
          <a:noFill/>
        </p:spPr>
      </p:pic>
      <p:pic>
        <p:nvPicPr>
          <p:cNvPr id="39" name="Picture 2" descr="https://pixabay.com/static/uploads/photo/2012/04/01/17/40/paper-23698_6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577" y="1722874"/>
            <a:ext cx="812119" cy="1082825"/>
          </a:xfrm>
          <a:prstGeom prst="rect">
            <a:avLst/>
          </a:prstGeom>
          <a:noFill/>
        </p:spPr>
      </p:pic>
      <p:pic>
        <p:nvPicPr>
          <p:cNvPr id="42" name="Picture 2" descr="https://pixabay.com/static/uploads/photo/2012/04/01/17/40/paper-23698_6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9601" y="1938898"/>
            <a:ext cx="812119" cy="1082825"/>
          </a:xfrm>
          <a:prstGeom prst="rect">
            <a:avLst/>
          </a:prstGeom>
          <a:noFill/>
        </p:spPr>
      </p:pic>
      <p:pic>
        <p:nvPicPr>
          <p:cNvPr id="73731" name="Picture 3" descr="C:\Users\pcalleja\Downloads\Annotated f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1629005"/>
            <a:ext cx="864096" cy="1162956"/>
          </a:xfrm>
          <a:prstGeom prst="rect">
            <a:avLst/>
          </a:prstGeom>
          <a:noFill/>
        </p:spPr>
      </p:pic>
      <p:pic>
        <p:nvPicPr>
          <p:cNvPr id="51" name="Picture 3" descr="C:\Users\pcalleja\Downloads\Annotated f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1773021"/>
            <a:ext cx="864096" cy="1162956"/>
          </a:xfrm>
          <a:prstGeom prst="rect">
            <a:avLst/>
          </a:prstGeom>
          <a:noFill/>
        </p:spPr>
      </p:pic>
      <p:pic>
        <p:nvPicPr>
          <p:cNvPr id="52" name="Picture 3" descr="C:\Users\pcalleja\Downloads\Annotated f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989045"/>
            <a:ext cx="864096" cy="1162956"/>
          </a:xfrm>
          <a:prstGeom prst="rect">
            <a:avLst/>
          </a:prstGeom>
          <a:noFill/>
        </p:spPr>
      </p:pic>
      <p:sp>
        <p:nvSpPr>
          <p:cNvPr id="53" name="52 Flecha derecha"/>
          <p:cNvSpPr/>
          <p:nvPr/>
        </p:nvSpPr>
        <p:spPr bwMode="auto">
          <a:xfrm>
            <a:off x="2195736" y="1567825"/>
            <a:ext cx="648072" cy="1656184"/>
          </a:xfrm>
          <a:prstGeom prst="rightArrow">
            <a:avLst>
              <a:gd name="adj1" fmla="val 57235"/>
              <a:gd name="adj2" fmla="val 44942"/>
            </a:avLst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4" name="53 Llamada rectangular"/>
          <p:cNvSpPr/>
          <p:nvPr/>
        </p:nvSpPr>
        <p:spPr bwMode="auto">
          <a:xfrm rot="10800000">
            <a:off x="4788024" y="3933056"/>
            <a:ext cx="3456384" cy="2592288"/>
          </a:xfrm>
          <a:prstGeom prst="wedgeRectCallout">
            <a:avLst>
              <a:gd name="adj1" fmla="val -21195"/>
              <a:gd name="adj2" fmla="val 9763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251520" y="3573016"/>
            <a:ext cx="42484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Identify entities in a corpus:</a:t>
            </a:r>
          </a:p>
          <a:p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	</a:t>
            </a:r>
            <a:r>
              <a:rPr lang="en-US" sz="2000" b="1" dirty="0" smtClean="0"/>
              <a:t>- Companies</a:t>
            </a:r>
          </a:p>
          <a:p>
            <a:r>
              <a:rPr lang="en-US" sz="2000" b="1" dirty="0" smtClean="0"/>
              <a:t>	- Person names</a:t>
            </a:r>
          </a:p>
          <a:p>
            <a:r>
              <a:rPr lang="en-US" sz="2000" b="1" dirty="0" smtClean="0"/>
              <a:t>	- Countries</a:t>
            </a:r>
          </a:p>
          <a:p>
            <a:r>
              <a:rPr lang="en-US" sz="2000" b="1" dirty="0" smtClean="0"/>
              <a:t>	- Addresses </a:t>
            </a:r>
          </a:p>
          <a:p>
            <a:r>
              <a:rPr lang="en-US" sz="2000" b="1" dirty="0" smtClean="0"/>
              <a:t>	- Emails</a:t>
            </a:r>
          </a:p>
          <a:p>
            <a:r>
              <a:rPr lang="en-US" sz="2000" b="1" dirty="0" smtClean="0"/>
              <a:t>	- Telephones</a:t>
            </a:r>
            <a:endParaRPr lang="en-US" sz="2400" dirty="0"/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4005064"/>
            <a:ext cx="28670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 descr="https://gate.ac.uk/plugins/gau-0.1/images/logo-ga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821158"/>
            <a:ext cx="1649304" cy="31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d3gnp09177mxuh.cloudfront.net/tech-page-images/jav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67214"/>
            <a:ext cx="929954" cy="92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44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Implementation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83968" y="6584776"/>
            <a:ext cx="685800" cy="228600"/>
          </a:xfrm>
        </p:spPr>
        <p:txBody>
          <a:bodyPr/>
          <a:lstStyle/>
          <a:p>
            <a:pPr>
              <a:defRPr/>
            </a:pPr>
            <a:fld id="{B613FDBE-6F23-4B9D-8713-04F17C9D6659}" type="slidenum">
              <a:rPr lang="es-ES" sz="1400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5" name="4 Flecha derecha"/>
          <p:cNvSpPr/>
          <p:nvPr/>
        </p:nvSpPr>
        <p:spPr bwMode="auto">
          <a:xfrm>
            <a:off x="5580112" y="1279793"/>
            <a:ext cx="648072" cy="1656184"/>
          </a:xfrm>
          <a:prstGeom prst="rightArrow">
            <a:avLst>
              <a:gd name="adj1" fmla="val 57235"/>
              <a:gd name="adj2" fmla="val 44942"/>
            </a:avLst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8" name="17 Rectángulo redondeado"/>
          <p:cNvSpPr/>
          <p:nvPr/>
        </p:nvSpPr>
        <p:spPr bwMode="auto">
          <a:xfrm>
            <a:off x="2987824" y="1268760"/>
            <a:ext cx="2376264" cy="1656184"/>
          </a:xfrm>
          <a:prstGeom prst="roundRect">
            <a:avLst>
              <a:gd name="adj" fmla="val 401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347864" y="1412776"/>
            <a:ext cx="1656184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Entity extractor library</a:t>
            </a:r>
            <a:endParaRPr lang="en-US" b="1" i="1" dirty="0"/>
          </a:p>
        </p:txBody>
      </p:sp>
      <p:sp>
        <p:nvSpPr>
          <p:cNvPr id="31" name="30 CuadroTexto"/>
          <p:cNvSpPr txBox="1"/>
          <p:nvPr/>
        </p:nvSpPr>
        <p:spPr>
          <a:xfrm flipH="1">
            <a:off x="251520" y="2503929"/>
            <a:ext cx="180020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Corpus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6179572" y="818128"/>
            <a:ext cx="165618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Annotated entities on corpus</a:t>
            </a:r>
            <a:endParaRPr lang="en-US" sz="1200" b="1" dirty="0"/>
          </a:p>
        </p:txBody>
      </p:sp>
      <p:sp>
        <p:nvSpPr>
          <p:cNvPr id="34" name="33 Rectángulo"/>
          <p:cNvSpPr/>
          <p:nvPr/>
        </p:nvSpPr>
        <p:spPr bwMode="auto">
          <a:xfrm>
            <a:off x="1547664" y="3573016"/>
            <a:ext cx="5112568" cy="1800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pic>
        <p:nvPicPr>
          <p:cNvPr id="73730" name="Picture 2" descr="https://pixabay.com/static/uploads/photo/2012/04/01/17/40/paper-23698_6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922239"/>
            <a:ext cx="812119" cy="1082825"/>
          </a:xfrm>
          <a:prstGeom prst="rect">
            <a:avLst/>
          </a:prstGeom>
          <a:noFill/>
        </p:spPr>
      </p:pic>
      <p:pic>
        <p:nvPicPr>
          <p:cNvPr id="39" name="Picture 2" descr="https://pixabay.com/static/uploads/photo/2012/04/01/17/40/paper-23698_6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9561" y="3066255"/>
            <a:ext cx="812119" cy="1082825"/>
          </a:xfrm>
          <a:prstGeom prst="rect">
            <a:avLst/>
          </a:prstGeom>
          <a:noFill/>
        </p:spPr>
      </p:pic>
      <p:pic>
        <p:nvPicPr>
          <p:cNvPr id="42" name="Picture 2" descr="https://pixabay.com/static/uploads/photo/2012/04/01/17/40/paper-23698_6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5585" y="3282279"/>
            <a:ext cx="812119" cy="1082825"/>
          </a:xfrm>
          <a:prstGeom prst="rect">
            <a:avLst/>
          </a:prstGeom>
          <a:noFill/>
        </p:spPr>
      </p:pic>
      <p:pic>
        <p:nvPicPr>
          <p:cNvPr id="73731" name="Picture 3" descr="C:\Users\pcalleja\Downloads\Annotated f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1340973"/>
            <a:ext cx="864096" cy="1162956"/>
          </a:xfrm>
          <a:prstGeom prst="rect">
            <a:avLst/>
          </a:prstGeom>
          <a:noFill/>
        </p:spPr>
      </p:pic>
      <p:pic>
        <p:nvPicPr>
          <p:cNvPr id="51" name="Picture 3" descr="C:\Users\pcalleja\Downloads\Annotated f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1484989"/>
            <a:ext cx="864096" cy="1162956"/>
          </a:xfrm>
          <a:prstGeom prst="rect">
            <a:avLst/>
          </a:prstGeom>
          <a:noFill/>
        </p:spPr>
      </p:pic>
      <p:pic>
        <p:nvPicPr>
          <p:cNvPr id="52" name="Picture 3" descr="C:\Users\pcalleja\Downloads\Annotated f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701013"/>
            <a:ext cx="864096" cy="1162956"/>
          </a:xfrm>
          <a:prstGeom prst="rect">
            <a:avLst/>
          </a:prstGeom>
          <a:noFill/>
        </p:spPr>
      </p:pic>
      <p:sp>
        <p:nvSpPr>
          <p:cNvPr id="53" name="52 Flecha derecha"/>
          <p:cNvSpPr/>
          <p:nvPr/>
        </p:nvSpPr>
        <p:spPr bwMode="auto">
          <a:xfrm>
            <a:off x="2195736" y="3140968"/>
            <a:ext cx="648072" cy="1656184"/>
          </a:xfrm>
          <a:prstGeom prst="rightArrow">
            <a:avLst>
              <a:gd name="adj1" fmla="val 57235"/>
              <a:gd name="adj2" fmla="val 44942"/>
            </a:avLst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pic>
        <p:nvPicPr>
          <p:cNvPr id="21" name="Picture 2" descr="https://gate.ac.uk/plugins/gau-0.1/images/logo-ga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533126"/>
            <a:ext cx="1649304" cy="31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d3gnp09177mxuh.cloudfront.net/tech-page-images/jav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79182"/>
            <a:ext cx="929954" cy="92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21 Rectángulo redondeado"/>
          <p:cNvSpPr/>
          <p:nvPr/>
        </p:nvSpPr>
        <p:spPr bwMode="auto">
          <a:xfrm>
            <a:off x="2987824" y="3068960"/>
            <a:ext cx="2376264" cy="1656184"/>
          </a:xfrm>
          <a:prstGeom prst="roundRect">
            <a:avLst>
              <a:gd name="adj" fmla="val 401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pic>
        <p:nvPicPr>
          <p:cNvPr id="23" name="Picture 4" descr="http://d3gnp09177mxuh.cloudfront.net/tech-page-images/jav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939206"/>
            <a:ext cx="929954" cy="92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23 Flecha derecha"/>
          <p:cNvSpPr/>
          <p:nvPr/>
        </p:nvSpPr>
        <p:spPr bwMode="auto">
          <a:xfrm>
            <a:off x="5580112" y="3212976"/>
            <a:ext cx="648072" cy="1656184"/>
          </a:xfrm>
          <a:prstGeom prst="rightArrow">
            <a:avLst>
              <a:gd name="adj1" fmla="val 57235"/>
              <a:gd name="adj2" fmla="val 44942"/>
            </a:avLst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pic>
        <p:nvPicPr>
          <p:cNvPr id="26" name="Picture 3" descr="C:\Users\pcalleja\Downloads\Annotated f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3274156"/>
            <a:ext cx="864096" cy="1162956"/>
          </a:xfrm>
          <a:prstGeom prst="rect">
            <a:avLst/>
          </a:prstGeom>
          <a:noFill/>
        </p:spPr>
      </p:pic>
      <p:pic>
        <p:nvPicPr>
          <p:cNvPr id="27" name="Picture 3" descr="C:\Users\pcalleja\Downloads\Annotated f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3418172"/>
            <a:ext cx="864096" cy="1162956"/>
          </a:xfrm>
          <a:prstGeom prst="rect">
            <a:avLst/>
          </a:prstGeom>
          <a:noFill/>
        </p:spPr>
      </p:pic>
      <p:pic>
        <p:nvPicPr>
          <p:cNvPr id="28" name="Picture 3" descr="C:\Users\pcalleja\Downloads\Annotated f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3634196"/>
            <a:ext cx="864096" cy="1162956"/>
          </a:xfrm>
          <a:prstGeom prst="rect">
            <a:avLst/>
          </a:prstGeom>
          <a:noFill/>
        </p:spPr>
      </p:pic>
      <p:sp>
        <p:nvSpPr>
          <p:cNvPr id="29" name="28 CuadroTexto"/>
          <p:cNvSpPr txBox="1"/>
          <p:nvPr/>
        </p:nvSpPr>
        <p:spPr>
          <a:xfrm>
            <a:off x="3347864" y="3429000"/>
            <a:ext cx="165618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OpenNLP</a:t>
            </a:r>
            <a:endParaRPr lang="en-US" b="1" i="1" dirty="0"/>
          </a:p>
        </p:txBody>
      </p:sp>
      <p:sp>
        <p:nvSpPr>
          <p:cNvPr id="30" name="29 Flecha derecha"/>
          <p:cNvSpPr/>
          <p:nvPr/>
        </p:nvSpPr>
        <p:spPr bwMode="auto">
          <a:xfrm rot="20297583">
            <a:off x="2118995" y="1423658"/>
            <a:ext cx="648072" cy="1656184"/>
          </a:xfrm>
          <a:prstGeom prst="rightArrow">
            <a:avLst>
              <a:gd name="adj1" fmla="val 57235"/>
              <a:gd name="adj2" fmla="val 44942"/>
            </a:avLst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2" name="31 Rectángulo redondeado"/>
          <p:cNvSpPr/>
          <p:nvPr/>
        </p:nvSpPr>
        <p:spPr bwMode="auto">
          <a:xfrm>
            <a:off x="2987824" y="4869160"/>
            <a:ext cx="2376264" cy="1656184"/>
          </a:xfrm>
          <a:prstGeom prst="roundRect">
            <a:avLst>
              <a:gd name="adj" fmla="val 401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3" name="32 Flecha derecha"/>
          <p:cNvSpPr/>
          <p:nvPr/>
        </p:nvSpPr>
        <p:spPr bwMode="auto">
          <a:xfrm>
            <a:off x="5580112" y="4941168"/>
            <a:ext cx="648072" cy="1656184"/>
          </a:xfrm>
          <a:prstGeom prst="rightArrow">
            <a:avLst>
              <a:gd name="adj1" fmla="val 57235"/>
              <a:gd name="adj2" fmla="val 44942"/>
            </a:avLst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pic>
        <p:nvPicPr>
          <p:cNvPr id="36" name="Picture 3" descr="C:\Users\pcalleja\Downloads\Annotated f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5002348"/>
            <a:ext cx="864096" cy="1162956"/>
          </a:xfrm>
          <a:prstGeom prst="rect">
            <a:avLst/>
          </a:prstGeom>
          <a:noFill/>
        </p:spPr>
      </p:pic>
      <p:pic>
        <p:nvPicPr>
          <p:cNvPr id="37" name="Picture 3" descr="C:\Users\pcalleja\Downloads\Annotated f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5146364"/>
            <a:ext cx="864096" cy="1162956"/>
          </a:xfrm>
          <a:prstGeom prst="rect">
            <a:avLst/>
          </a:prstGeom>
          <a:noFill/>
        </p:spPr>
      </p:pic>
      <p:pic>
        <p:nvPicPr>
          <p:cNvPr id="38" name="Picture 3" descr="C:\Users\pcalleja\Downloads\Annotated f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5362388"/>
            <a:ext cx="864096" cy="1162956"/>
          </a:xfrm>
          <a:prstGeom prst="rect">
            <a:avLst/>
          </a:prstGeom>
          <a:noFill/>
        </p:spPr>
      </p:pic>
      <p:pic>
        <p:nvPicPr>
          <p:cNvPr id="40" name="Picture 4" descr="http://d3gnp09177mxuh.cloudfront.net/tech-page-images/jav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667398"/>
            <a:ext cx="929954" cy="92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40 CuadroTexto"/>
          <p:cNvSpPr txBox="1"/>
          <p:nvPr/>
        </p:nvSpPr>
        <p:spPr>
          <a:xfrm>
            <a:off x="3347864" y="5157192"/>
            <a:ext cx="165618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CoreNLP</a:t>
            </a:r>
            <a:endParaRPr lang="en-US" b="1" i="1" dirty="0"/>
          </a:p>
        </p:txBody>
      </p:sp>
      <p:sp>
        <p:nvSpPr>
          <p:cNvPr id="43" name="42 Flecha derecha"/>
          <p:cNvSpPr/>
          <p:nvPr/>
        </p:nvSpPr>
        <p:spPr bwMode="auto">
          <a:xfrm rot="1402171">
            <a:off x="2104434" y="4698431"/>
            <a:ext cx="648072" cy="1656184"/>
          </a:xfrm>
          <a:prstGeom prst="rightArrow">
            <a:avLst>
              <a:gd name="adj1" fmla="val 57235"/>
              <a:gd name="adj2" fmla="val 44942"/>
            </a:avLst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179512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Implemented as an API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47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Implementation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83968" y="6611348"/>
            <a:ext cx="685800" cy="228600"/>
          </a:xfrm>
        </p:spPr>
        <p:txBody>
          <a:bodyPr/>
          <a:lstStyle/>
          <a:p>
            <a:pPr>
              <a:defRPr/>
            </a:pPr>
            <a:fld id="{B613FDBE-6F23-4B9D-8713-04F17C9D6659}" type="slidenum">
              <a:rPr lang="es-ES" sz="1400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42505" y="764704"/>
            <a:ext cx="5206357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u="sng" dirty="0"/>
              <a:t>Entity </a:t>
            </a:r>
            <a:r>
              <a:rPr lang="en-US" sz="2800" b="1" u="sng" dirty="0" smtClean="0"/>
              <a:t>extractor processes</a:t>
            </a:r>
            <a:endParaRPr lang="en-US" sz="2800" b="1" i="1" u="sng" dirty="0"/>
          </a:p>
        </p:txBody>
      </p:sp>
      <p:sp>
        <p:nvSpPr>
          <p:cNvPr id="34" name="33 Rectángulo"/>
          <p:cNvSpPr/>
          <p:nvPr/>
        </p:nvSpPr>
        <p:spPr bwMode="auto">
          <a:xfrm>
            <a:off x="3217660" y="4060810"/>
            <a:ext cx="5112568" cy="1800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4428431" y="4564866"/>
            <a:ext cx="2074867" cy="1600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/>
              <a:t>Company Designators</a:t>
            </a:r>
          </a:p>
          <a:p>
            <a:r>
              <a:rPr lang="en-US" sz="1400" b="1" i="1" dirty="0" smtClean="0"/>
              <a:t>Places</a:t>
            </a:r>
          </a:p>
          <a:p>
            <a:r>
              <a:rPr lang="en-US" sz="1400" b="1" i="1" dirty="0" smtClean="0"/>
              <a:t>Countries</a:t>
            </a:r>
          </a:p>
          <a:p>
            <a:r>
              <a:rPr lang="en-US" sz="1400" b="1" i="1" dirty="0" smtClean="0"/>
              <a:t>Internet domains</a:t>
            </a:r>
          </a:p>
          <a:p>
            <a:r>
              <a:rPr lang="en-US" sz="1400" b="1" i="1" dirty="0" smtClean="0"/>
              <a:t>Telephone prefixes</a:t>
            </a:r>
          </a:p>
          <a:p>
            <a:r>
              <a:rPr lang="en-US" sz="1400" b="1" i="1" dirty="0" smtClean="0"/>
              <a:t>…</a:t>
            </a:r>
          </a:p>
          <a:p>
            <a:endParaRPr lang="en-US" sz="1400" b="1" i="1" dirty="0"/>
          </a:p>
        </p:txBody>
      </p:sp>
      <p:sp>
        <p:nvSpPr>
          <p:cNvPr id="29" name="28 Rectángulo redondeado"/>
          <p:cNvSpPr/>
          <p:nvPr/>
        </p:nvSpPr>
        <p:spPr bwMode="auto">
          <a:xfrm>
            <a:off x="2317560" y="1556792"/>
            <a:ext cx="5422792" cy="2360002"/>
          </a:xfrm>
          <a:prstGeom prst="roundRect">
            <a:avLst>
              <a:gd name="adj" fmla="val 401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9" name="48 Flecha derecha"/>
          <p:cNvSpPr/>
          <p:nvPr/>
        </p:nvSpPr>
        <p:spPr bwMode="auto">
          <a:xfrm rot="16200000">
            <a:off x="5278304" y="4097971"/>
            <a:ext cx="360040" cy="27392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2461576" y="2097308"/>
            <a:ext cx="1172887" cy="16828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Tokeniser</a:t>
            </a:r>
            <a:endParaRPr lang="es-ES" dirty="0"/>
          </a:p>
        </p:txBody>
      </p:sp>
      <p:sp>
        <p:nvSpPr>
          <p:cNvPr id="31" name="30 Rectángulo"/>
          <p:cNvSpPr/>
          <p:nvPr/>
        </p:nvSpPr>
        <p:spPr>
          <a:xfrm>
            <a:off x="3721716" y="2072494"/>
            <a:ext cx="1282821" cy="16828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Sentence</a:t>
            </a:r>
            <a:r>
              <a:rPr lang="es-ES_tradnl" dirty="0" smtClean="0"/>
              <a:t> </a:t>
            </a:r>
            <a:r>
              <a:rPr lang="es-ES_tradnl" dirty="0" err="1" smtClean="0"/>
              <a:t>Splitter</a:t>
            </a:r>
            <a:endParaRPr lang="es-ES" dirty="0"/>
          </a:p>
        </p:txBody>
      </p:sp>
      <p:sp>
        <p:nvSpPr>
          <p:cNvPr id="39" name="38 Rectángulo"/>
          <p:cNvSpPr/>
          <p:nvPr/>
        </p:nvSpPr>
        <p:spPr>
          <a:xfrm>
            <a:off x="5089868" y="2066737"/>
            <a:ext cx="1201341" cy="172696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Gazetteer</a:t>
            </a:r>
            <a:endParaRPr lang="es-ES" dirty="0"/>
          </a:p>
        </p:txBody>
      </p:sp>
      <p:sp>
        <p:nvSpPr>
          <p:cNvPr id="42" name="41 Rectángulo"/>
          <p:cNvSpPr/>
          <p:nvPr/>
        </p:nvSpPr>
        <p:spPr>
          <a:xfrm>
            <a:off x="6386013" y="2066737"/>
            <a:ext cx="1080120" cy="1726969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JAPE</a:t>
            </a:r>
          </a:p>
          <a:p>
            <a:pPr algn="ctr"/>
            <a:r>
              <a:rPr lang="es-ES_tradnl" dirty="0" smtClean="0"/>
              <a:t>rules</a:t>
            </a:r>
            <a:endParaRPr lang="es-ES" dirty="0"/>
          </a:p>
        </p:txBody>
      </p:sp>
      <p:sp>
        <p:nvSpPr>
          <p:cNvPr id="63" name="62 Flecha derecha"/>
          <p:cNvSpPr/>
          <p:nvPr/>
        </p:nvSpPr>
        <p:spPr bwMode="auto">
          <a:xfrm rot="16200000">
            <a:off x="6977213" y="4097971"/>
            <a:ext cx="360040" cy="27392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4" name="63 CuadroTexto"/>
          <p:cNvSpPr txBox="1"/>
          <p:nvPr/>
        </p:nvSpPr>
        <p:spPr>
          <a:xfrm>
            <a:off x="6745605" y="4563705"/>
            <a:ext cx="2074867" cy="1169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 smtClean="0"/>
              <a:t>Company</a:t>
            </a:r>
          </a:p>
          <a:p>
            <a:r>
              <a:rPr lang="en-US" sz="1400" b="1" i="1" dirty="0" smtClean="0"/>
              <a:t>Person name</a:t>
            </a:r>
          </a:p>
          <a:p>
            <a:r>
              <a:rPr lang="en-US" sz="1400" b="1" i="1" dirty="0" smtClean="0"/>
              <a:t>Email</a:t>
            </a:r>
          </a:p>
          <a:p>
            <a:r>
              <a:rPr lang="en-US" sz="1400" b="1" i="1" dirty="0" smtClean="0"/>
              <a:t>Street</a:t>
            </a:r>
          </a:p>
          <a:p>
            <a:r>
              <a:rPr lang="en-US" sz="1400" b="1" i="1" dirty="0" smtClean="0"/>
              <a:t>…</a:t>
            </a:r>
            <a:endParaRPr lang="en-US" sz="1400" b="1" i="1" dirty="0"/>
          </a:p>
        </p:txBody>
      </p:sp>
      <p:sp>
        <p:nvSpPr>
          <p:cNvPr id="66" name="65 Flecha derecha"/>
          <p:cNvSpPr/>
          <p:nvPr/>
        </p:nvSpPr>
        <p:spPr bwMode="auto">
          <a:xfrm>
            <a:off x="1741497" y="2132856"/>
            <a:ext cx="468052" cy="1656184"/>
          </a:xfrm>
          <a:prstGeom prst="rightArrow">
            <a:avLst>
              <a:gd name="adj1" fmla="val 57235"/>
              <a:gd name="adj2" fmla="val 44942"/>
            </a:avLst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pic>
        <p:nvPicPr>
          <p:cNvPr id="32" name="Picture 2" descr="https://pixabay.com/static/uploads/photo/2012/04/01/17/40/paper-23698_64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059889"/>
            <a:ext cx="1118617" cy="1491489"/>
          </a:xfrm>
          <a:prstGeom prst="rect">
            <a:avLst/>
          </a:prstGeom>
          <a:noFill/>
        </p:spPr>
      </p:pic>
      <p:sp>
        <p:nvSpPr>
          <p:cNvPr id="33" name="32 CuadroTexto"/>
          <p:cNvSpPr txBox="1"/>
          <p:nvPr/>
        </p:nvSpPr>
        <p:spPr>
          <a:xfrm flipH="1">
            <a:off x="247331" y="3861048"/>
            <a:ext cx="144434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Document</a:t>
            </a:r>
          </a:p>
        </p:txBody>
      </p:sp>
      <p:sp>
        <p:nvSpPr>
          <p:cNvPr id="3" name="2 Rectángulo redondeado"/>
          <p:cNvSpPr/>
          <p:nvPr/>
        </p:nvSpPr>
        <p:spPr bwMode="auto">
          <a:xfrm>
            <a:off x="4368894" y="4509120"/>
            <a:ext cx="2147322" cy="1567914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5" name="34 Rectángulo redondeado"/>
          <p:cNvSpPr/>
          <p:nvPr/>
        </p:nvSpPr>
        <p:spPr bwMode="auto">
          <a:xfrm>
            <a:off x="6629102" y="4509120"/>
            <a:ext cx="1543298" cy="1567914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179512" y="4442336"/>
            <a:ext cx="4248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 smtClean="0"/>
              <a:t>Rules are trained with Luxembourg Leaks documents</a:t>
            </a:r>
          </a:p>
          <a:p>
            <a:pPr marL="342900" indent="-342900">
              <a:buFontTx/>
              <a:buChar char="-"/>
            </a:pPr>
            <a:r>
              <a:rPr lang="en-US" sz="2400" b="1" dirty="0" smtClean="0"/>
              <a:t>External resources could be improved </a:t>
            </a:r>
          </a:p>
        </p:txBody>
      </p:sp>
      <p:pic>
        <p:nvPicPr>
          <p:cNvPr id="5122" name="Picture 2" descr="http://vocab.linkeddata.es/vocab/logo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149" y="1628800"/>
            <a:ext cx="456944" cy="32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s://gate.ac.uk/plugins/gau-0.1/images/logo-gat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955" y="1649667"/>
            <a:ext cx="1453972" cy="28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37 CuadroTexto"/>
          <p:cNvSpPr txBox="1"/>
          <p:nvPr/>
        </p:nvSpPr>
        <p:spPr>
          <a:xfrm>
            <a:off x="2362390" y="1628800"/>
            <a:ext cx="5161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 smtClean="0"/>
              <a:t>Gate application</a:t>
            </a:r>
          </a:p>
        </p:txBody>
      </p:sp>
    </p:spTree>
    <p:extLst>
      <p:ext uri="{BB962C8B-B14F-4D97-AF65-F5344CB8AC3E}">
        <p14:creationId xmlns:p14="http://schemas.microsoft.com/office/powerpoint/2010/main" val="152519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9" grpId="0" animBg="1"/>
      <p:bldP spid="30" grpId="0" animBg="1"/>
      <p:bldP spid="31" grpId="0" animBg="1"/>
      <p:bldP spid="39" grpId="0" animBg="1"/>
      <p:bldP spid="42" grpId="0" animBg="1"/>
      <p:bldP spid="63" grpId="0" animBg="1"/>
      <p:bldP spid="64" grpId="0"/>
      <p:bldP spid="3" grpId="0" animBg="1"/>
      <p:bldP spid="35" grpId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Results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83968" y="6611348"/>
            <a:ext cx="685800" cy="228600"/>
          </a:xfrm>
        </p:spPr>
        <p:txBody>
          <a:bodyPr/>
          <a:lstStyle/>
          <a:p>
            <a:pPr>
              <a:defRPr/>
            </a:pPr>
            <a:fld id="{B613FDBE-6F23-4B9D-8713-04F17C9D6659}" type="slidenum">
              <a:rPr lang="es-ES" sz="1400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893780" y="764704"/>
            <a:ext cx="6677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en-US" sz="2000" b="1" dirty="0" smtClean="0"/>
              <a:t>Result entities are stored</a:t>
            </a:r>
            <a:r>
              <a:rPr lang="en-US" sz="2000" dirty="0" smtClean="0"/>
              <a:t> in a </a:t>
            </a:r>
            <a:r>
              <a:rPr lang="en-US" sz="2000" dirty="0" err="1" smtClean="0"/>
              <a:t>solr</a:t>
            </a:r>
            <a:r>
              <a:rPr lang="en-US" sz="2000" dirty="0" smtClean="0"/>
              <a:t> database</a:t>
            </a:r>
            <a:endParaRPr lang="en-US" sz="2000" b="1" dirty="0" smtClean="0"/>
          </a:p>
          <a:p>
            <a:pPr marL="342900" indent="-342900" algn="just">
              <a:buFontTx/>
              <a:buChar char="-"/>
            </a:pPr>
            <a:r>
              <a:rPr lang="en-US" sz="2000" b="1" dirty="0" smtClean="0"/>
              <a:t>Entities are linked</a:t>
            </a:r>
            <a:r>
              <a:rPr lang="en-US" sz="2000" dirty="0" smtClean="0"/>
              <a:t> by journalists </a:t>
            </a:r>
            <a:endParaRPr lang="en-US" sz="1400" b="1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345" y="1772816"/>
            <a:ext cx="5976103" cy="348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2772080" y="558924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offshoreleaks.icij.org/</a:t>
            </a:r>
            <a:endParaRPr lang="es-ES" dirty="0"/>
          </a:p>
        </p:txBody>
      </p:sp>
      <p:pic>
        <p:nvPicPr>
          <p:cNvPr id="6146" name="Picture 2" descr="Resultado de imagen de solr databas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2" r="21297"/>
          <a:stretch/>
        </p:blipFill>
        <p:spPr bwMode="auto">
          <a:xfrm>
            <a:off x="323528" y="4581128"/>
            <a:ext cx="1511736" cy="63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cdn1.iconfinder.com/data/icons/ColoBrush_Pack/256/databas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90352"/>
            <a:ext cx="1934344" cy="193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Abrir llave"/>
          <p:cNvSpPr/>
          <p:nvPr/>
        </p:nvSpPr>
        <p:spPr bwMode="auto">
          <a:xfrm>
            <a:off x="2195736" y="1681994"/>
            <a:ext cx="504056" cy="4420594"/>
          </a:xfrm>
          <a:prstGeom prst="leftBrac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 flipH="1">
            <a:off x="241648" y="5450740"/>
            <a:ext cx="180020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err="1" smtClean="0"/>
              <a:t>Solr</a:t>
            </a:r>
            <a:r>
              <a:rPr lang="en-US" sz="1200" b="1" dirty="0" smtClean="0"/>
              <a:t> database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115616" y="2276872"/>
            <a:ext cx="1152128" cy="3600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company</a:t>
            </a:r>
            <a:endParaRPr lang="es-ES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1141748" y="2690352"/>
            <a:ext cx="936104" cy="3600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person</a:t>
            </a:r>
            <a:endParaRPr lang="es-ES" dirty="0"/>
          </a:p>
        </p:txBody>
      </p:sp>
      <p:sp>
        <p:nvSpPr>
          <p:cNvPr id="13" name="12 Rectángulo redondeado"/>
          <p:cNvSpPr/>
          <p:nvPr/>
        </p:nvSpPr>
        <p:spPr>
          <a:xfrm>
            <a:off x="1141748" y="3122622"/>
            <a:ext cx="1080120" cy="3600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country</a:t>
            </a:r>
            <a:endParaRPr lang="es-ES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1115616" y="3573016"/>
            <a:ext cx="936104" cy="3600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email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95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Evaluation</a:t>
            </a:r>
            <a:endParaRPr lang="en-GB" b="1" dirty="0"/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83968" y="6611348"/>
            <a:ext cx="685800" cy="228600"/>
          </a:xfrm>
        </p:spPr>
        <p:txBody>
          <a:bodyPr/>
          <a:lstStyle/>
          <a:p>
            <a:pPr>
              <a:defRPr/>
            </a:pPr>
            <a:fld id="{B613FDBE-6F23-4B9D-8713-04F17C9D6659}" type="slidenum">
              <a:rPr lang="es-ES" sz="1400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67544" y="764704"/>
            <a:ext cx="7772400" cy="720080"/>
          </a:xfrm>
        </p:spPr>
        <p:txBody>
          <a:bodyPr/>
          <a:lstStyle/>
          <a:p>
            <a:pPr marL="0" indent="0">
              <a:buNone/>
            </a:pPr>
            <a:r>
              <a:rPr lang="es-ES" b="1" dirty="0" err="1" smtClean="0"/>
              <a:t>Luxembourg</a:t>
            </a:r>
            <a:r>
              <a:rPr lang="es-ES" b="1" dirty="0" smtClean="0"/>
              <a:t> </a:t>
            </a:r>
            <a:r>
              <a:rPr lang="es-ES" b="1" dirty="0" err="1" smtClean="0"/>
              <a:t>Leaks</a:t>
            </a:r>
            <a:r>
              <a:rPr lang="es-ES" b="1" dirty="0" smtClean="0"/>
              <a:t> Gold Standard: 577 </a:t>
            </a:r>
            <a:r>
              <a:rPr lang="es-ES" b="1" dirty="0" err="1" smtClean="0"/>
              <a:t>documents</a:t>
            </a:r>
            <a:endParaRPr lang="es-ES" b="1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508519"/>
              </p:ext>
            </p:extLst>
          </p:nvPr>
        </p:nvGraphicFramePr>
        <p:xfrm>
          <a:off x="827584" y="3573016"/>
          <a:ext cx="7272808" cy="201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872208"/>
                <a:gridCol w="2592288"/>
                <a:gridCol w="1224136"/>
              </a:tblGrid>
              <a:tr h="672075">
                <a:tc>
                  <a:txBody>
                    <a:bodyPr/>
                    <a:lstStyle/>
                    <a:p>
                      <a:r>
                        <a:rPr lang="en-US" b="1" noProof="0" dirty="0" smtClean="0">
                          <a:effectLst/>
                        </a:rPr>
                        <a:t>Entity</a:t>
                      </a:r>
                      <a:endParaRPr lang="en-US" b="1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noProof="0" dirty="0" smtClean="0">
                          <a:effectLst/>
                        </a:rPr>
                        <a:t>All references</a:t>
                      </a:r>
                      <a:endParaRPr lang="en-US" b="1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noProof="0" dirty="0" smtClean="0">
                          <a:effectLst/>
                        </a:rPr>
                        <a:t>Subset of references</a:t>
                      </a:r>
                      <a:endParaRPr lang="en-US" b="1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noProof="0" dirty="0" smtClean="0">
                          <a:effectLst/>
                        </a:rPr>
                        <a:t>None</a:t>
                      </a:r>
                      <a:endParaRPr lang="en-US" b="1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672075"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effectLst/>
                        </a:rPr>
                        <a:t>Countries</a:t>
                      </a:r>
                      <a:endParaRPr lang="en-US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52.4%</a:t>
                      </a:r>
                      <a:endParaRPr lang="en-US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37.84%</a:t>
                      </a:r>
                      <a:endParaRPr lang="en-US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9.76%</a:t>
                      </a:r>
                      <a:endParaRPr lang="en-US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  <a:tr h="672075"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effectLst/>
                        </a:rPr>
                        <a:t>Companies</a:t>
                      </a:r>
                      <a:endParaRPr lang="en-US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u="none" strike="noStrike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78.6%</a:t>
                      </a:r>
                      <a:endParaRPr lang="en-US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>
                          <a:effectLst/>
                        </a:rPr>
                        <a:t>11.3%</a:t>
                      </a:r>
                      <a:endParaRPr lang="en-US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noProof="0" dirty="0" smtClean="0">
                          <a:effectLst/>
                        </a:rPr>
                        <a:t>10,1%</a:t>
                      </a:r>
                      <a:endParaRPr lang="en-US" noProof="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8" name="3 Marcador de contenido"/>
          <p:cNvSpPr txBox="1">
            <a:spLocks/>
          </p:cNvSpPr>
          <p:nvPr/>
        </p:nvSpPr>
        <p:spPr bwMode="auto">
          <a:xfrm>
            <a:off x="655008" y="1556792"/>
            <a:ext cx="777240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Char char="-"/>
            </a:pPr>
            <a:r>
              <a:rPr lang="en-US" kern="0" dirty="0" smtClean="0"/>
              <a:t>Set of countries where the offshore works</a:t>
            </a:r>
          </a:p>
          <a:p>
            <a:pPr>
              <a:buFontTx/>
              <a:buChar char="-"/>
            </a:pPr>
            <a:r>
              <a:rPr lang="en-US" kern="0" dirty="0" smtClean="0"/>
              <a:t>Set of companies involved with the offshore</a:t>
            </a:r>
          </a:p>
          <a:p>
            <a:pPr>
              <a:buFontTx/>
              <a:buChar char="-"/>
            </a:pPr>
            <a:r>
              <a:rPr lang="en-US" kern="0" dirty="0" smtClean="0">
                <a:solidFill>
                  <a:srgbClr val="FF0000"/>
                </a:solidFill>
              </a:rPr>
              <a:t>Too much expert knowledge</a:t>
            </a:r>
            <a:endParaRPr 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7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EGtemplate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ema d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OEGtemplate</Template>
  <TotalTime>32336</TotalTime>
  <Words>441</Words>
  <Application>Microsoft Office PowerPoint</Application>
  <PresentationFormat>Presentación en pantalla (4:3)</PresentationFormat>
  <Paragraphs>192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OEGtemplate</vt:lpstr>
      <vt:lpstr>ICIJ-OEG Panama Papers Entity extractor </vt:lpstr>
      <vt:lpstr>Table of contents</vt:lpstr>
      <vt:lpstr>1. Project overview</vt:lpstr>
      <vt:lpstr>1. Project overview</vt:lpstr>
      <vt:lpstr>2. Implementation</vt:lpstr>
      <vt:lpstr>2. Implementation</vt:lpstr>
      <vt:lpstr>2. Implementation</vt:lpstr>
      <vt:lpstr>3. Results</vt:lpstr>
      <vt:lpstr>4. Evaluation</vt:lpstr>
      <vt:lpstr>4. Evaluation</vt:lpstr>
      <vt:lpstr>4. Evaluation</vt:lpstr>
      <vt:lpstr>ICIJ-OEG Panama Papers Entity extractor </vt:lpstr>
    </vt:vector>
  </TitlesOfParts>
  <Company>oeg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TFM Pablo Calleja</dc:title>
  <dc:creator>Pablo Calleja</dc:creator>
  <cp:lastModifiedBy>pcalleja</cp:lastModifiedBy>
  <cp:revision>2494</cp:revision>
  <dcterms:created xsi:type="dcterms:W3CDTF">2009-03-10T15:39:23Z</dcterms:created>
  <dcterms:modified xsi:type="dcterms:W3CDTF">2016-09-23T08:25:19Z</dcterms:modified>
</cp:coreProperties>
</file>