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9"/>
  </p:notesMasterIdLst>
  <p:sldIdLst>
    <p:sldId id="271" r:id="rId2"/>
    <p:sldId id="412" r:id="rId3"/>
    <p:sldId id="347" r:id="rId4"/>
    <p:sldId id="357" r:id="rId5"/>
    <p:sldId id="351" r:id="rId6"/>
    <p:sldId id="358" r:id="rId7"/>
    <p:sldId id="361" r:id="rId8"/>
    <p:sldId id="352" r:id="rId9"/>
    <p:sldId id="391" r:id="rId10"/>
    <p:sldId id="415" r:id="rId11"/>
    <p:sldId id="398" r:id="rId12"/>
    <p:sldId id="413" r:id="rId13"/>
    <p:sldId id="406" r:id="rId14"/>
    <p:sldId id="421" r:id="rId15"/>
    <p:sldId id="417" r:id="rId16"/>
    <p:sldId id="419" r:id="rId17"/>
    <p:sldId id="420" r:id="rId18"/>
    <p:sldId id="407" r:id="rId19"/>
    <p:sldId id="414" r:id="rId20"/>
    <p:sldId id="426" r:id="rId21"/>
    <p:sldId id="429" r:id="rId22"/>
    <p:sldId id="428" r:id="rId23"/>
    <p:sldId id="424" r:id="rId24"/>
    <p:sldId id="425" r:id="rId25"/>
    <p:sldId id="402" r:id="rId26"/>
    <p:sldId id="431" r:id="rId27"/>
    <p:sldId id="432" r:id="rId28"/>
    <p:sldId id="404" r:id="rId29"/>
    <p:sldId id="433" r:id="rId30"/>
    <p:sldId id="422" r:id="rId31"/>
    <p:sldId id="418" r:id="rId32"/>
    <p:sldId id="430" r:id="rId33"/>
    <p:sldId id="362" r:id="rId34"/>
    <p:sldId id="356" r:id="rId35"/>
    <p:sldId id="400" r:id="rId36"/>
    <p:sldId id="360" r:id="rId37"/>
    <p:sldId id="367" r:id="rId38"/>
    <p:sldId id="372" r:id="rId39"/>
    <p:sldId id="397" r:id="rId40"/>
    <p:sldId id="373" r:id="rId41"/>
    <p:sldId id="374" r:id="rId42"/>
    <p:sldId id="376" r:id="rId43"/>
    <p:sldId id="377" r:id="rId44"/>
    <p:sldId id="378" r:id="rId45"/>
    <p:sldId id="380" r:id="rId46"/>
    <p:sldId id="381" r:id="rId47"/>
    <p:sldId id="382" r:id="rId48"/>
    <p:sldId id="383" r:id="rId49"/>
    <p:sldId id="389" r:id="rId50"/>
    <p:sldId id="384" r:id="rId51"/>
    <p:sldId id="385" r:id="rId52"/>
    <p:sldId id="387" r:id="rId53"/>
    <p:sldId id="388" r:id="rId54"/>
    <p:sldId id="390" r:id="rId55"/>
    <p:sldId id="392" r:id="rId56"/>
    <p:sldId id="399" r:id="rId57"/>
    <p:sldId id="346" r:id="rId5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9B9B"/>
    <a:srgbClr val="EF57D2"/>
    <a:srgbClr val="B0AC00"/>
    <a:srgbClr val="FFFF00"/>
    <a:srgbClr val="EBE119"/>
    <a:srgbClr val="DCDC30"/>
    <a:srgbClr val="E6E6E6"/>
    <a:srgbClr val="3C3C3C"/>
    <a:srgbClr val="E6550D"/>
    <a:srgbClr val="93D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6" autoAdjust="0"/>
    <p:restoredTop sz="93085" autoAdjust="0"/>
  </p:normalViewPr>
  <p:slideViewPr>
    <p:cSldViewPr snapToGrid="0" snapToObjects="1">
      <p:cViewPr>
        <p:scale>
          <a:sx n="109" d="100"/>
          <a:sy n="109" d="100"/>
        </p:scale>
        <p:origin x="80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748" y="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66F6B6-D685-432C-B8C4-6D98E0371344}" type="datetimeFigureOut">
              <a:rPr lang="es-ES" smtClean="0"/>
              <a:t>9/12/21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68307-B042-4A3A-87E9-C4B96726CC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err="1"/>
              <a:t>Bert</a:t>
            </a:r>
            <a:r>
              <a:rPr lang="es-ES" dirty="0"/>
              <a:t> and </a:t>
            </a:r>
            <a:r>
              <a:rPr lang="es-ES" dirty="0" err="1"/>
              <a:t>ernie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995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 the model some information about the relative position of the words in the sentence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198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Multi-head attention allows the model to jointly attend to information from different representation subspaces at different positions. With a single attention head, averaging inhibits this.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544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0" dirty="0"/>
              <a:t>Can </a:t>
            </a:r>
            <a:r>
              <a:rPr lang="es-ES" sz="1200" kern="0" dirty="0" err="1"/>
              <a:t>perform</a:t>
            </a:r>
            <a:r>
              <a:rPr lang="es-ES" sz="1200" kern="0" dirty="0"/>
              <a:t> </a:t>
            </a:r>
            <a:r>
              <a:rPr lang="es-ES" sz="1200" kern="0" dirty="0" err="1"/>
              <a:t>the</a:t>
            </a:r>
            <a:r>
              <a:rPr lang="es-ES" sz="1200" kern="0" dirty="0"/>
              <a:t> </a:t>
            </a:r>
            <a:r>
              <a:rPr lang="es-ES" sz="1200" kern="0" dirty="0" err="1"/>
              <a:t>Language</a:t>
            </a:r>
            <a:r>
              <a:rPr lang="es-ES" sz="1200" kern="0" dirty="0"/>
              <a:t> </a:t>
            </a:r>
            <a:r>
              <a:rPr lang="es-ES" sz="1200" kern="0" dirty="0" err="1"/>
              <a:t>Modeling</a:t>
            </a:r>
            <a:r>
              <a:rPr lang="es-ES" sz="1200" kern="0" dirty="0"/>
              <a:t> </a:t>
            </a:r>
            <a:r>
              <a:rPr lang="es-ES" sz="1200" kern="0" dirty="0" err="1"/>
              <a:t>task</a:t>
            </a:r>
            <a:r>
              <a:rPr lang="es-ES" sz="1200" kern="0" dirty="0"/>
              <a:t> </a:t>
            </a:r>
            <a:r>
              <a:rPr lang="es-ES" sz="1200" kern="0" dirty="0" err="1"/>
              <a:t>better</a:t>
            </a:r>
            <a:r>
              <a:rPr lang="es-ES" sz="1200" kern="0" dirty="0"/>
              <a:t> 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9692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Transformers). a novel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Masked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 (MLM)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7006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BERT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Bidirectional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Representations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Transformers). a novel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technique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Masked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LM (MLM)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4825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8728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BERT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Blocks) –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twelve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Base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twenty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four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version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These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also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have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feedforward-networks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(768 and 1024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respectively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and more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(12 and 16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respectively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default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configuration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implementation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paper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(6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encoder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layers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512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hidden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units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8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attention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heads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3179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" dirty="0" err="1"/>
              <a:t>Bert</a:t>
            </a:r>
            <a:r>
              <a:rPr lang="es-ES" dirty="0"/>
              <a:t> and </a:t>
            </a:r>
            <a:r>
              <a:rPr lang="es-ES" dirty="0" err="1"/>
              <a:t>ernie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1315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3214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give the model some information about the relative position of the words in the sentence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68307-B042-4A3A-87E9-C4B96726CCE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irculos_azul&amp;roj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60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logo_grand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76200"/>
            <a:ext cx="1176338" cy="82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1" descr="logo_upm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9508" y="165570"/>
            <a:ext cx="858396" cy="7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08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743200" y="990600"/>
            <a:ext cx="6172200" cy="2971800"/>
          </a:xfrm>
        </p:spPr>
        <p:txBody>
          <a:bodyPr/>
          <a:lstStyle>
            <a:lvl1pPr algn="ctr">
              <a:defRPr sz="32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s-ES"/>
              <a:t>Title</a:t>
            </a:r>
          </a:p>
        </p:txBody>
      </p:sp>
      <p:sp>
        <p:nvSpPr>
          <p:cNvPr id="809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962400"/>
            <a:ext cx="6172200" cy="2209800"/>
          </a:xfrm>
        </p:spPr>
        <p:txBody>
          <a:bodyPr/>
          <a:lstStyle>
            <a:lvl1pPr marL="0" indent="0" algn="ctr">
              <a:buFontTx/>
              <a:buNone/>
              <a:defRPr sz="1000">
                <a:solidFill>
                  <a:srgbClr val="333333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GB"/>
              <a:t>Subtitle</a:t>
            </a:r>
            <a:endParaRPr lang="es-ES_tradnl"/>
          </a:p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991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5603631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16944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38100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1980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2" name="Text Box 20"/>
          <p:cNvSpPr txBox="1">
            <a:spLocks noChangeArrowheads="1"/>
          </p:cNvSpPr>
          <p:nvPr/>
        </p:nvSpPr>
        <p:spPr bwMode="auto">
          <a:xfrm>
            <a:off x="0" y="-10830"/>
            <a:ext cx="9144000" cy="457200"/>
          </a:xfrm>
          <a:prstGeom prst="rect">
            <a:avLst/>
          </a:prstGeom>
          <a:solidFill>
            <a:srgbClr val="E80000"/>
          </a:solidFill>
          <a:ln w="9525">
            <a:noFill/>
            <a:miter lim="800000"/>
            <a:headEnd/>
            <a:tailEnd/>
          </a:ln>
          <a:effectLst>
            <a:reflection endPos="0" dist="50800" dir="5400000" sy="-100000" algn="bl" rotWithShape="0"/>
          </a:effectLst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  <a:defRPr/>
            </a:pPr>
            <a:endParaRPr lang="es-ES" sz="2400">
              <a:solidFill>
                <a:srgbClr val="3333CC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03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80868"/>
            <a:ext cx="7772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Slide Title</a:t>
            </a:r>
          </a:p>
        </p:txBody>
      </p:sp>
      <p:sp>
        <p:nvSpPr>
          <p:cNvPr id="1034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720969"/>
            <a:ext cx="7772400" cy="5603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Example of text</a:t>
            </a:r>
          </a:p>
          <a:p>
            <a:pPr lvl="1"/>
            <a:r>
              <a:rPr lang="en-US" noProof="0" dirty="0"/>
              <a:t>Example of a list level 1</a:t>
            </a:r>
          </a:p>
          <a:p>
            <a:pPr lvl="2"/>
            <a:r>
              <a:rPr lang="en-US" noProof="0" dirty="0"/>
              <a:t>Example of a list level 2</a:t>
            </a:r>
          </a:p>
          <a:p>
            <a:pPr lvl="3"/>
            <a:r>
              <a:rPr lang="en-US" noProof="0" dirty="0"/>
              <a:t>Example of a list level 3</a:t>
            </a:r>
          </a:p>
        </p:txBody>
      </p:sp>
      <p:pic>
        <p:nvPicPr>
          <p:cNvPr id="21" name="Imagen 204" descr="triple_left.png"/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830"/>
            <a:ext cx="209620" cy="457200"/>
          </a:xfrm>
          <a:prstGeom prst="rect">
            <a:avLst/>
          </a:prstGeom>
          <a:effectLst/>
        </p:spPr>
      </p:pic>
      <p:sp>
        <p:nvSpPr>
          <p:cNvPr id="9" name="Rectangle 6"/>
          <p:cNvSpPr>
            <a:spLocks noGrp="1" noChangeAspect="1" noChangeArrowheads="1"/>
          </p:cNvSpPr>
          <p:nvPr>
            <p:ph type="sldNum" sz="quarter" idx="4"/>
          </p:nvPr>
        </p:nvSpPr>
        <p:spPr bwMode="auto">
          <a:xfrm>
            <a:off x="8886770" y="6606000"/>
            <a:ext cx="252000" cy="252000"/>
          </a:xfrm>
          <a:prstGeom prst="rect">
            <a:avLst/>
          </a:prstGeom>
          <a:solidFill>
            <a:srgbClr val="1C4C76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36000" tIns="36000" rIns="36000" bIns="3600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8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2" r:id="rId3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Helvetica" charset="0"/>
          <a:ea typeface="Helvetica" charset="0"/>
          <a:cs typeface="Helvetica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sz="24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urier New" charset="0"/>
        <a:buChar char="o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.AppleSystemUIFont" charset="-120"/>
        <a:buChar char="-"/>
        <a:defRPr sz="2000">
          <a:solidFill>
            <a:srgbClr val="4D4D4D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PlanTL-GOB-ES/roberta-base-bne" TargetMode="External"/><Relationship Id="rId2" Type="http://schemas.openxmlformats.org/officeDocument/2006/relationships/hyperlink" Target="https://huggingface.co/bert-base-uncas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Recognai/distilbert-base-es-multilingual-cas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19/09/demystifying-bert-groundbreaking-nlp-framework/" TargetMode="External"/><Relationship Id="rId3" Type="http://schemas.openxmlformats.org/officeDocument/2006/relationships/hyperlink" Target="https://towardsdatascience.com/evolution-of-language-models-n-grams-word-embeddings-attention-transformers-a688151825d2" TargetMode="External"/><Relationship Id="rId7" Type="http://schemas.openxmlformats.org/officeDocument/2006/relationships/hyperlink" Target="https://jalammar.github.io/illustrated-bert/" TargetMode="External"/><Relationship Id="rId2" Type="http://schemas.openxmlformats.org/officeDocument/2006/relationships/hyperlink" Target="https://lilianweng.github.io/lil-log/2018/06/24/attention-attention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bert-explained-state-of-the-art-language-model-for-nlp-f8b21a9b6270" TargetMode="External"/><Relationship Id="rId5" Type="http://schemas.openxmlformats.org/officeDocument/2006/relationships/hyperlink" Target="https://towardsdatascience.com/bert-roberta-distilbert-xlnet-which-one-to-use-3d5ab82ba5f8" TargetMode="External"/><Relationship Id="rId4" Type="http://schemas.openxmlformats.org/officeDocument/2006/relationships/hyperlink" Target="https://www.topbots.com/leading-nlp-language-models-2020/" TargetMode="External"/><Relationship Id="rId9" Type="http://schemas.openxmlformats.org/officeDocument/2006/relationships/hyperlink" Target="https://jalammar.github.io/illustrated-gpt2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tensorflow/tensor2tensor/blob/master/tensor2tensor/notebooks/hello_t2t.ipynb#scrollTo=OJKU36QAfqOC" TargetMode="External"/><Relationship Id="rId2" Type="http://schemas.openxmlformats.org/officeDocument/2006/relationships/hyperlink" Target="https://transformer.huggingface.co/doc/distil-gpt2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nsorflow.org/tutorials/text/transformer?hl=en" TargetMode="External"/><Relationship Id="rId3" Type="http://schemas.openxmlformats.org/officeDocument/2006/relationships/hyperlink" Target="https://towardsdatascience.com/illustrated-self-attention-2d627e33b20a" TargetMode="External"/><Relationship Id="rId7" Type="http://schemas.openxmlformats.org/officeDocument/2006/relationships/hyperlink" Target="https://www.tensorflow.org/tutorials/text/nmt_with_attention?hl=en" TargetMode="External"/><Relationship Id="rId2" Type="http://schemas.openxmlformats.org/officeDocument/2006/relationships/hyperlink" Target="https://lilianweng.github.io/lil-log/2018/06/24/attention-attention.html#:~:text=Self%2Dattention%2C%20also%20known%20as,summarization%2C%20or%20image%20description%20gener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S27pHKBEp30" TargetMode="External"/><Relationship Id="rId5" Type="http://schemas.openxmlformats.org/officeDocument/2006/relationships/hyperlink" Target="https://www.youtube.com/watch?v=4Bdc55j80l8" TargetMode="External"/><Relationship Id="rId4" Type="http://schemas.openxmlformats.org/officeDocument/2006/relationships/hyperlink" Target="https://towardsdatascience.com/attn-illustrated-attention-5ec4ad276ee3" TargetMode="External"/><Relationship Id="rId9" Type="http://schemas.openxmlformats.org/officeDocument/2006/relationships/hyperlink" Target="https://towardsdatascience.com/illustrated-guide-to-transformers-step-by-step-explanation-f74876522bc0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3" y="5433030"/>
            <a:ext cx="6429388" cy="86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Pablo Calleja</a:t>
            </a:r>
            <a:endParaRPr lang="en-GB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40018" y="991778"/>
            <a:ext cx="6303982" cy="155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3100" dirty="0"/>
              <a:t>Muppets session 2: Language Models</a:t>
            </a:r>
            <a:endParaRPr lang="en-US" sz="2800" dirty="0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 guionista confirma que Epi y Blas eran pareja - Chic">
            <a:extLst>
              <a:ext uri="{FF2B5EF4-FFF2-40B4-BE49-F238E27FC236}">
                <a16:creationId xmlns:a16="http://schemas.microsoft.com/office/drawing/2014/main" id="{4664E157-ED63-9E48-94EC-323847AC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45" y="2300171"/>
            <a:ext cx="5569527" cy="31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749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30" name="Picture 2" descr="https://miro.medium.com/max/1000/1*do7YDFF2sads0p9BnjzrWA.png">
            <a:extLst>
              <a:ext uri="{FF2B5EF4-FFF2-40B4-BE49-F238E27FC236}">
                <a16:creationId xmlns:a16="http://schemas.microsoft.com/office/drawing/2014/main" id="{FE1FF67F-0691-6F47-BA71-0D7CB21D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38" y="1794913"/>
            <a:ext cx="3759841" cy="420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ángulo redondeado 91"/>
          <p:cNvSpPr/>
          <p:nvPr/>
        </p:nvSpPr>
        <p:spPr bwMode="auto">
          <a:xfrm>
            <a:off x="788662" y="4204328"/>
            <a:ext cx="1013476" cy="446707"/>
          </a:xfrm>
          <a:prstGeom prst="roundRect">
            <a:avLst>
              <a:gd name="adj" fmla="val 12603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Marcador de contenido 3">
            <a:extLst>
              <a:ext uri="{FF2B5EF4-FFF2-40B4-BE49-F238E27FC236}">
                <a16:creationId xmlns:a16="http://schemas.microsoft.com/office/drawing/2014/main" id="{095C262D-7D4D-5542-B63D-8FBEC3F4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411" y="520413"/>
            <a:ext cx="4890365" cy="1480352"/>
          </a:xfrm>
        </p:spPr>
        <p:txBody>
          <a:bodyPr/>
          <a:lstStyle/>
          <a:p>
            <a:r>
              <a:rPr lang="en-US" dirty="0"/>
              <a:t>Idea of multi-head attention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66607C78-D496-5641-A8FE-D3B1BB6B1C9B}"/>
              </a:ext>
            </a:extLst>
          </p:cNvPr>
          <p:cNvSpPr/>
          <p:nvPr/>
        </p:nvSpPr>
        <p:spPr bwMode="auto">
          <a:xfrm>
            <a:off x="5196117" y="167311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4D9BEF90-34CE-7146-BC32-17E5DF26F102}"/>
              </a:ext>
            </a:extLst>
          </p:cNvPr>
          <p:cNvSpPr/>
          <p:nvPr/>
        </p:nvSpPr>
        <p:spPr bwMode="auto">
          <a:xfrm>
            <a:off x="5196116" y="2061541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8E5EB0D-4FE6-F14B-9B9E-699E64270BBF}"/>
              </a:ext>
            </a:extLst>
          </p:cNvPr>
          <p:cNvSpPr/>
          <p:nvPr/>
        </p:nvSpPr>
        <p:spPr bwMode="auto">
          <a:xfrm>
            <a:off x="5196115" y="245842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F199F6C3-EC1F-0E4F-BDE5-2E9A722E0F5D}"/>
              </a:ext>
            </a:extLst>
          </p:cNvPr>
          <p:cNvSpPr/>
          <p:nvPr/>
        </p:nvSpPr>
        <p:spPr bwMode="auto">
          <a:xfrm>
            <a:off x="5196115" y="2851618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36A69F69-F3F9-5448-8193-5AD787EF1738}"/>
              </a:ext>
            </a:extLst>
          </p:cNvPr>
          <p:cNvSpPr/>
          <p:nvPr/>
        </p:nvSpPr>
        <p:spPr bwMode="auto">
          <a:xfrm>
            <a:off x="5628527" y="167311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0.7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1E0084B-35FE-EC47-BE9F-18968E0FF6F8}"/>
              </a:ext>
            </a:extLst>
          </p:cNvPr>
          <p:cNvSpPr/>
          <p:nvPr/>
        </p:nvSpPr>
        <p:spPr bwMode="auto">
          <a:xfrm>
            <a:off x="5628526" y="2061541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80DD800-4B51-D84C-B64F-880C5DF0A791}"/>
              </a:ext>
            </a:extLst>
          </p:cNvPr>
          <p:cNvSpPr/>
          <p:nvPr/>
        </p:nvSpPr>
        <p:spPr bwMode="auto">
          <a:xfrm>
            <a:off x="5628525" y="245842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C8642844-403E-3943-80F8-F55F1D5EE7C6}"/>
              </a:ext>
            </a:extLst>
          </p:cNvPr>
          <p:cNvSpPr/>
          <p:nvPr/>
        </p:nvSpPr>
        <p:spPr bwMode="auto">
          <a:xfrm>
            <a:off x="5628525" y="2851618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C5952442-400A-1D4C-AC30-208612E1F5A7}"/>
              </a:ext>
            </a:extLst>
          </p:cNvPr>
          <p:cNvSpPr/>
          <p:nvPr/>
        </p:nvSpPr>
        <p:spPr bwMode="auto">
          <a:xfrm>
            <a:off x="6057109" y="167307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0.5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C78228A4-1137-5C4C-8104-33A93A7DC955}"/>
              </a:ext>
            </a:extLst>
          </p:cNvPr>
          <p:cNvSpPr/>
          <p:nvPr/>
        </p:nvSpPr>
        <p:spPr bwMode="auto">
          <a:xfrm>
            <a:off x="6057108" y="2061495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3A0F573-A404-9244-9FD0-F8537C5E95C1}"/>
              </a:ext>
            </a:extLst>
          </p:cNvPr>
          <p:cNvSpPr/>
          <p:nvPr/>
        </p:nvSpPr>
        <p:spPr bwMode="auto">
          <a:xfrm>
            <a:off x="6057107" y="2458376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2173517-CF35-6B47-9405-06202F8A5EFC}"/>
              </a:ext>
            </a:extLst>
          </p:cNvPr>
          <p:cNvSpPr/>
          <p:nvPr/>
        </p:nvSpPr>
        <p:spPr bwMode="auto">
          <a:xfrm>
            <a:off x="6057107" y="285157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0.3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B7CFE70E-ABEF-CC4D-82B9-4E5AB846BE33}"/>
              </a:ext>
            </a:extLst>
          </p:cNvPr>
          <p:cNvSpPr/>
          <p:nvPr/>
        </p:nvSpPr>
        <p:spPr bwMode="auto">
          <a:xfrm>
            <a:off x="6486697" y="1675104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3F632A1A-6FCE-ED4D-BD81-E83402C6C138}"/>
              </a:ext>
            </a:extLst>
          </p:cNvPr>
          <p:cNvSpPr/>
          <p:nvPr/>
        </p:nvSpPr>
        <p:spPr bwMode="auto">
          <a:xfrm>
            <a:off x="6486696" y="2063526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2C6CA0BF-37D9-6044-814E-5A51C09312F0}"/>
              </a:ext>
            </a:extLst>
          </p:cNvPr>
          <p:cNvSpPr/>
          <p:nvPr/>
        </p:nvSpPr>
        <p:spPr bwMode="auto">
          <a:xfrm>
            <a:off x="6486695" y="2460407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188C453-A30E-6F49-9167-CFE0C55E51CA}"/>
              </a:ext>
            </a:extLst>
          </p:cNvPr>
          <p:cNvSpPr/>
          <p:nvPr/>
        </p:nvSpPr>
        <p:spPr bwMode="auto">
          <a:xfrm>
            <a:off x="6486695" y="285360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56" name="Marcador de contenido 3">
            <a:extLst>
              <a:ext uri="{FF2B5EF4-FFF2-40B4-BE49-F238E27FC236}">
                <a16:creationId xmlns:a16="http://schemas.microsoft.com/office/drawing/2014/main" id="{2E1C008A-C29E-E34F-B57D-02AFC23DD940}"/>
              </a:ext>
            </a:extLst>
          </p:cNvPr>
          <p:cNvSpPr txBox="1">
            <a:spLocks/>
          </p:cNvSpPr>
          <p:nvPr/>
        </p:nvSpPr>
        <p:spPr bwMode="auto">
          <a:xfrm>
            <a:off x="5215576" y="1345716"/>
            <a:ext cx="2165312" cy="28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I         am      a    student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57" name="Marcador de contenido 3">
            <a:extLst>
              <a:ext uri="{FF2B5EF4-FFF2-40B4-BE49-F238E27FC236}">
                <a16:creationId xmlns:a16="http://schemas.microsoft.com/office/drawing/2014/main" id="{88B2694C-A304-AF48-973F-5EE01B92BBD2}"/>
              </a:ext>
            </a:extLst>
          </p:cNvPr>
          <p:cNvSpPr txBox="1">
            <a:spLocks/>
          </p:cNvSpPr>
          <p:nvPr/>
        </p:nvSpPr>
        <p:spPr bwMode="auto">
          <a:xfrm>
            <a:off x="4417203" y="1701116"/>
            <a:ext cx="681570" cy="163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I         </a:t>
            </a:r>
          </a:p>
          <a:p>
            <a:pPr marL="0" indent="0" algn="r" defTabSz="914400">
              <a:buFont typeface="Wingdings" charset="2"/>
              <a:buNone/>
            </a:pPr>
            <a:endParaRPr lang="en-US" sz="1200" kern="0" dirty="0">
              <a:solidFill>
                <a:schemeClr val="tx1"/>
              </a:solidFill>
            </a:endParaRP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am      </a:t>
            </a:r>
          </a:p>
          <a:p>
            <a:pPr marL="0" indent="0" algn="r" defTabSz="914400">
              <a:buFont typeface="Wingdings" charset="2"/>
              <a:buNone/>
            </a:pPr>
            <a:endParaRPr lang="en-US" sz="1200" kern="0" dirty="0">
              <a:solidFill>
                <a:schemeClr val="tx1"/>
              </a:solidFill>
            </a:endParaRP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a</a:t>
            </a: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    student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74" name="Marcador de contenido 3">
            <a:extLst>
              <a:ext uri="{FF2B5EF4-FFF2-40B4-BE49-F238E27FC236}">
                <a16:creationId xmlns:a16="http://schemas.microsoft.com/office/drawing/2014/main" id="{B8230339-1D87-7D46-AFA5-62F3C0638581}"/>
              </a:ext>
            </a:extLst>
          </p:cNvPr>
          <p:cNvSpPr txBox="1">
            <a:spLocks/>
          </p:cNvSpPr>
          <p:nvPr/>
        </p:nvSpPr>
        <p:spPr bwMode="auto">
          <a:xfrm>
            <a:off x="5098773" y="442768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&lt;start&gt;</a:t>
            </a:r>
          </a:p>
        </p:txBody>
      </p:sp>
      <p:sp>
        <p:nvSpPr>
          <p:cNvPr id="75" name="Marcador de contenido 3">
            <a:extLst>
              <a:ext uri="{FF2B5EF4-FFF2-40B4-BE49-F238E27FC236}">
                <a16:creationId xmlns:a16="http://schemas.microsoft.com/office/drawing/2014/main" id="{CB6CFA16-D1EA-3049-84F6-4599200EF4B7}"/>
              </a:ext>
            </a:extLst>
          </p:cNvPr>
          <p:cNvSpPr txBox="1">
            <a:spLocks/>
          </p:cNvSpPr>
          <p:nvPr/>
        </p:nvSpPr>
        <p:spPr bwMode="auto">
          <a:xfrm>
            <a:off x="5561710" y="4421791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Je</a:t>
            </a:r>
          </a:p>
        </p:txBody>
      </p:sp>
      <p:sp>
        <p:nvSpPr>
          <p:cNvPr id="76" name="Marcador de contenido 3">
            <a:extLst>
              <a:ext uri="{FF2B5EF4-FFF2-40B4-BE49-F238E27FC236}">
                <a16:creationId xmlns:a16="http://schemas.microsoft.com/office/drawing/2014/main" id="{5D5A4FC2-4F36-B34C-BED4-A1E92EA2034C}"/>
              </a:ext>
            </a:extLst>
          </p:cNvPr>
          <p:cNvSpPr txBox="1">
            <a:spLocks/>
          </p:cNvSpPr>
          <p:nvPr/>
        </p:nvSpPr>
        <p:spPr bwMode="auto">
          <a:xfrm>
            <a:off x="5965797" y="4429713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kern="0" dirty="0"/>
              <a:t>suis</a:t>
            </a:r>
          </a:p>
        </p:txBody>
      </p:sp>
      <p:sp>
        <p:nvSpPr>
          <p:cNvPr id="77" name="Marcador de contenido 3">
            <a:extLst>
              <a:ext uri="{FF2B5EF4-FFF2-40B4-BE49-F238E27FC236}">
                <a16:creationId xmlns:a16="http://schemas.microsoft.com/office/drawing/2014/main" id="{A6E09BD8-D9C4-304B-BF0D-A4DA2D358408}"/>
              </a:ext>
            </a:extLst>
          </p:cNvPr>
          <p:cNvSpPr txBox="1">
            <a:spLocks/>
          </p:cNvSpPr>
          <p:nvPr/>
        </p:nvSpPr>
        <p:spPr bwMode="auto">
          <a:xfrm>
            <a:off x="6485507" y="4416741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kern="0" dirty="0"/>
              <a:t>étudiant</a:t>
            </a:r>
            <a:endParaRPr lang="en-US" sz="1200" kern="0" dirty="0"/>
          </a:p>
        </p:txBody>
      </p:sp>
      <p:sp>
        <p:nvSpPr>
          <p:cNvPr id="78" name="Marcador de contenido 3">
            <a:extLst>
              <a:ext uri="{FF2B5EF4-FFF2-40B4-BE49-F238E27FC236}">
                <a16:creationId xmlns:a16="http://schemas.microsoft.com/office/drawing/2014/main" id="{EF1DCB16-6C7A-1F4D-AC1A-79EC21F1551C}"/>
              </a:ext>
            </a:extLst>
          </p:cNvPr>
          <p:cNvSpPr txBox="1">
            <a:spLocks/>
          </p:cNvSpPr>
          <p:nvPr/>
        </p:nvSpPr>
        <p:spPr bwMode="auto">
          <a:xfrm>
            <a:off x="4376880" y="4852235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&lt;start&gt;</a:t>
            </a:r>
          </a:p>
        </p:txBody>
      </p:sp>
      <p:sp>
        <p:nvSpPr>
          <p:cNvPr id="79" name="Marcador de contenido 3">
            <a:extLst>
              <a:ext uri="{FF2B5EF4-FFF2-40B4-BE49-F238E27FC236}">
                <a16:creationId xmlns:a16="http://schemas.microsoft.com/office/drawing/2014/main" id="{A7671684-B5C2-0D49-9EC3-143A1E0C06A6}"/>
              </a:ext>
            </a:extLst>
          </p:cNvPr>
          <p:cNvSpPr txBox="1">
            <a:spLocks/>
          </p:cNvSpPr>
          <p:nvPr/>
        </p:nvSpPr>
        <p:spPr bwMode="auto">
          <a:xfrm>
            <a:off x="4346202" y="5221975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Je</a:t>
            </a:r>
          </a:p>
        </p:txBody>
      </p:sp>
      <p:sp>
        <p:nvSpPr>
          <p:cNvPr id="80" name="Marcador de contenido 3">
            <a:extLst>
              <a:ext uri="{FF2B5EF4-FFF2-40B4-BE49-F238E27FC236}">
                <a16:creationId xmlns:a16="http://schemas.microsoft.com/office/drawing/2014/main" id="{17AFFA20-283B-6045-AD35-CAD48EE65588}"/>
              </a:ext>
            </a:extLst>
          </p:cNvPr>
          <p:cNvSpPr txBox="1">
            <a:spLocks/>
          </p:cNvSpPr>
          <p:nvPr/>
        </p:nvSpPr>
        <p:spPr bwMode="auto">
          <a:xfrm>
            <a:off x="4379277" y="5682577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kern="0" dirty="0"/>
              <a:t>suis</a:t>
            </a:r>
          </a:p>
        </p:txBody>
      </p:sp>
      <p:sp>
        <p:nvSpPr>
          <p:cNvPr id="81" name="Marcador de contenido 3">
            <a:extLst>
              <a:ext uri="{FF2B5EF4-FFF2-40B4-BE49-F238E27FC236}">
                <a16:creationId xmlns:a16="http://schemas.microsoft.com/office/drawing/2014/main" id="{899341F1-BB13-D84F-A08D-875202BFE8A5}"/>
              </a:ext>
            </a:extLst>
          </p:cNvPr>
          <p:cNvSpPr txBox="1">
            <a:spLocks/>
          </p:cNvSpPr>
          <p:nvPr/>
        </p:nvSpPr>
        <p:spPr bwMode="auto">
          <a:xfrm>
            <a:off x="4346202" y="6154989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kern="0" dirty="0"/>
              <a:t>étudiant</a:t>
            </a:r>
            <a:endParaRPr lang="en-US" sz="1200" kern="0" dirty="0"/>
          </a:p>
        </p:txBody>
      </p:sp>
      <p:sp>
        <p:nvSpPr>
          <p:cNvPr id="83" name="Elipse 82">
            <a:extLst>
              <a:ext uri="{FF2B5EF4-FFF2-40B4-BE49-F238E27FC236}">
                <a16:creationId xmlns:a16="http://schemas.microsoft.com/office/drawing/2014/main" id="{0181864B-705D-0F48-8985-50121B409C98}"/>
              </a:ext>
            </a:extLst>
          </p:cNvPr>
          <p:cNvSpPr/>
          <p:nvPr/>
        </p:nvSpPr>
        <p:spPr bwMode="auto">
          <a:xfrm>
            <a:off x="4387578" y="5584699"/>
            <a:ext cx="825901" cy="516556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4" name="Elipse 83">
            <a:extLst>
              <a:ext uri="{FF2B5EF4-FFF2-40B4-BE49-F238E27FC236}">
                <a16:creationId xmlns:a16="http://schemas.microsoft.com/office/drawing/2014/main" id="{24CD6C5B-5395-E343-8DA1-1336BEC7787C}"/>
              </a:ext>
            </a:extLst>
          </p:cNvPr>
          <p:cNvSpPr/>
          <p:nvPr/>
        </p:nvSpPr>
        <p:spPr bwMode="auto">
          <a:xfrm>
            <a:off x="6554987" y="4298897"/>
            <a:ext cx="825901" cy="516556"/>
          </a:xfrm>
          <a:prstGeom prst="ellipse">
            <a:avLst/>
          </a:prstGeom>
          <a:noFill/>
          <a:ln w="9525" cap="flat" cmpd="sng" algn="ctr">
            <a:solidFill>
              <a:schemeClr val="accent6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DA430DBC-BA83-8F4A-AF1A-3AF9D5B72C54}"/>
              </a:ext>
            </a:extLst>
          </p:cNvPr>
          <p:cNvSpPr/>
          <p:nvPr/>
        </p:nvSpPr>
        <p:spPr bwMode="auto">
          <a:xfrm>
            <a:off x="5410317" y="4817647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6421A755-1B5B-B64C-8A36-15B7419E9EF7}"/>
              </a:ext>
            </a:extLst>
          </p:cNvPr>
          <p:cNvSpPr/>
          <p:nvPr/>
        </p:nvSpPr>
        <p:spPr bwMode="auto">
          <a:xfrm>
            <a:off x="5410316" y="520606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8D826853-BA14-1F48-BE1D-F12FB71F623D}"/>
              </a:ext>
            </a:extLst>
          </p:cNvPr>
          <p:cNvSpPr/>
          <p:nvPr/>
        </p:nvSpPr>
        <p:spPr bwMode="auto">
          <a:xfrm>
            <a:off x="5410315" y="5602950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EF835A85-0017-784F-B85F-1D185AFC56AA}"/>
              </a:ext>
            </a:extLst>
          </p:cNvPr>
          <p:cNvSpPr/>
          <p:nvPr/>
        </p:nvSpPr>
        <p:spPr bwMode="auto">
          <a:xfrm>
            <a:off x="5410315" y="5996146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3D7FBAE1-1570-5541-A46F-CEB059F72FF5}"/>
              </a:ext>
            </a:extLst>
          </p:cNvPr>
          <p:cNvSpPr/>
          <p:nvPr/>
        </p:nvSpPr>
        <p:spPr bwMode="auto">
          <a:xfrm>
            <a:off x="5842727" y="4817647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0.7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004E0EB4-19D9-AC48-B430-49C9449826E0}"/>
              </a:ext>
            </a:extLst>
          </p:cNvPr>
          <p:cNvSpPr/>
          <p:nvPr/>
        </p:nvSpPr>
        <p:spPr bwMode="auto">
          <a:xfrm>
            <a:off x="5842726" y="520606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6A66EA1C-EEB7-DA42-BE9B-AE5F761BF0E7}"/>
              </a:ext>
            </a:extLst>
          </p:cNvPr>
          <p:cNvSpPr/>
          <p:nvPr/>
        </p:nvSpPr>
        <p:spPr bwMode="auto">
          <a:xfrm>
            <a:off x="5842725" y="5602950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DA30604-FBB8-2B4D-B389-0433B0EC5172}"/>
              </a:ext>
            </a:extLst>
          </p:cNvPr>
          <p:cNvSpPr/>
          <p:nvPr/>
        </p:nvSpPr>
        <p:spPr bwMode="auto">
          <a:xfrm>
            <a:off x="5842725" y="5996146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C7D6660F-61F9-B04B-92D2-B1BFBCF457BC}"/>
              </a:ext>
            </a:extLst>
          </p:cNvPr>
          <p:cNvSpPr/>
          <p:nvPr/>
        </p:nvSpPr>
        <p:spPr bwMode="auto">
          <a:xfrm>
            <a:off x="6271309" y="4817601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0.5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DE813499-63F7-D245-BABC-60A96CFCF693}"/>
              </a:ext>
            </a:extLst>
          </p:cNvPr>
          <p:cNvSpPr/>
          <p:nvPr/>
        </p:nvSpPr>
        <p:spPr bwMode="auto">
          <a:xfrm>
            <a:off x="6271308" y="520602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1035FB32-FBC7-9D45-8CEC-AE760A003116}"/>
              </a:ext>
            </a:extLst>
          </p:cNvPr>
          <p:cNvSpPr/>
          <p:nvPr/>
        </p:nvSpPr>
        <p:spPr bwMode="auto">
          <a:xfrm>
            <a:off x="6271307" y="5602904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1A7B90BF-3A3E-F84F-BBBE-070DC45F6714}"/>
              </a:ext>
            </a:extLst>
          </p:cNvPr>
          <p:cNvSpPr/>
          <p:nvPr/>
        </p:nvSpPr>
        <p:spPr bwMode="auto">
          <a:xfrm>
            <a:off x="6271307" y="5996100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0.3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A91294DF-92A7-3A46-98D7-283960E5E8AE}"/>
              </a:ext>
            </a:extLst>
          </p:cNvPr>
          <p:cNvSpPr/>
          <p:nvPr/>
        </p:nvSpPr>
        <p:spPr bwMode="auto">
          <a:xfrm>
            <a:off x="6700897" y="481963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1AD7DECF-32CA-FC46-B9BD-9B6A8BF199C6}"/>
              </a:ext>
            </a:extLst>
          </p:cNvPr>
          <p:cNvSpPr/>
          <p:nvPr/>
        </p:nvSpPr>
        <p:spPr bwMode="auto">
          <a:xfrm>
            <a:off x="6700896" y="5208054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7936E06C-6E88-1A41-9EC3-9AD32D3D3A47}"/>
              </a:ext>
            </a:extLst>
          </p:cNvPr>
          <p:cNvSpPr/>
          <p:nvPr/>
        </p:nvSpPr>
        <p:spPr bwMode="auto">
          <a:xfrm>
            <a:off x="6700895" y="5604935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E28C967E-D978-3F48-BB43-32BBCA12F0A5}"/>
              </a:ext>
            </a:extLst>
          </p:cNvPr>
          <p:cNvSpPr/>
          <p:nvPr/>
        </p:nvSpPr>
        <p:spPr bwMode="auto">
          <a:xfrm>
            <a:off x="6700895" y="5998131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91" name="Multiplicar 67">
            <a:extLst>
              <a:ext uri="{FF2B5EF4-FFF2-40B4-BE49-F238E27FC236}">
                <a16:creationId xmlns:a16="http://schemas.microsoft.com/office/drawing/2014/main" id="{0512C089-CDA1-2D4C-AC91-606E85F2926C}"/>
              </a:ext>
            </a:extLst>
          </p:cNvPr>
          <p:cNvSpPr/>
          <p:nvPr/>
        </p:nvSpPr>
        <p:spPr bwMode="auto">
          <a:xfrm>
            <a:off x="6772403" y="4885379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Multiplicar 67">
            <a:extLst>
              <a:ext uri="{FF2B5EF4-FFF2-40B4-BE49-F238E27FC236}">
                <a16:creationId xmlns:a16="http://schemas.microsoft.com/office/drawing/2014/main" id="{517B78CD-312A-9447-A969-B8400DF11D2C}"/>
              </a:ext>
            </a:extLst>
          </p:cNvPr>
          <p:cNvSpPr/>
          <p:nvPr/>
        </p:nvSpPr>
        <p:spPr bwMode="auto">
          <a:xfrm>
            <a:off x="6772398" y="5259458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0" name="Multiplicar 67">
            <a:extLst>
              <a:ext uri="{FF2B5EF4-FFF2-40B4-BE49-F238E27FC236}">
                <a16:creationId xmlns:a16="http://schemas.microsoft.com/office/drawing/2014/main" id="{5CBBA5A5-47C2-DA41-8B64-96BD19FFC6A0}"/>
              </a:ext>
            </a:extLst>
          </p:cNvPr>
          <p:cNvSpPr/>
          <p:nvPr/>
        </p:nvSpPr>
        <p:spPr bwMode="auto">
          <a:xfrm>
            <a:off x="6342906" y="5259453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1" name="Multiplicar 67">
            <a:extLst>
              <a:ext uri="{FF2B5EF4-FFF2-40B4-BE49-F238E27FC236}">
                <a16:creationId xmlns:a16="http://schemas.microsoft.com/office/drawing/2014/main" id="{158F1152-1E1F-E24D-A894-A2E3A60008FE}"/>
              </a:ext>
            </a:extLst>
          </p:cNvPr>
          <p:cNvSpPr/>
          <p:nvPr/>
        </p:nvSpPr>
        <p:spPr bwMode="auto">
          <a:xfrm>
            <a:off x="6342904" y="4871519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2" name="Multiplicar 67">
            <a:extLst>
              <a:ext uri="{FF2B5EF4-FFF2-40B4-BE49-F238E27FC236}">
                <a16:creationId xmlns:a16="http://schemas.microsoft.com/office/drawing/2014/main" id="{45BD167B-88D2-3949-BF77-2408B94B277D}"/>
              </a:ext>
            </a:extLst>
          </p:cNvPr>
          <p:cNvSpPr/>
          <p:nvPr/>
        </p:nvSpPr>
        <p:spPr bwMode="auto">
          <a:xfrm>
            <a:off x="5913410" y="4871516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3" name="Multiplicar 67">
            <a:extLst>
              <a:ext uri="{FF2B5EF4-FFF2-40B4-BE49-F238E27FC236}">
                <a16:creationId xmlns:a16="http://schemas.microsoft.com/office/drawing/2014/main" id="{CE9A5914-3ABC-A94C-B057-433696A92F2A}"/>
              </a:ext>
            </a:extLst>
          </p:cNvPr>
          <p:cNvSpPr/>
          <p:nvPr/>
        </p:nvSpPr>
        <p:spPr bwMode="auto">
          <a:xfrm>
            <a:off x="6786250" y="5661230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4" name="Rectángulo redondeado 113">
            <a:extLst>
              <a:ext uri="{FF2B5EF4-FFF2-40B4-BE49-F238E27FC236}">
                <a16:creationId xmlns:a16="http://schemas.microsoft.com/office/drawing/2014/main" id="{4B1407E6-C576-EC4F-ABD8-911774E6DDB6}"/>
              </a:ext>
            </a:extLst>
          </p:cNvPr>
          <p:cNvSpPr/>
          <p:nvPr/>
        </p:nvSpPr>
        <p:spPr bwMode="auto">
          <a:xfrm>
            <a:off x="1979081" y="4149173"/>
            <a:ext cx="1013476" cy="446707"/>
          </a:xfrm>
          <a:prstGeom prst="roundRect">
            <a:avLst>
              <a:gd name="adj" fmla="val 12603"/>
            </a:avLst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5" name="Marcador de contenido 3">
            <a:extLst>
              <a:ext uri="{FF2B5EF4-FFF2-40B4-BE49-F238E27FC236}">
                <a16:creationId xmlns:a16="http://schemas.microsoft.com/office/drawing/2014/main" id="{365F0044-C63C-3045-8983-BC5F0D1FBC64}"/>
              </a:ext>
            </a:extLst>
          </p:cNvPr>
          <p:cNvSpPr txBox="1">
            <a:spLocks/>
          </p:cNvSpPr>
          <p:nvPr/>
        </p:nvSpPr>
        <p:spPr bwMode="auto">
          <a:xfrm>
            <a:off x="3763658" y="3732850"/>
            <a:ext cx="4890365" cy="1480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Idea of masked multi-head attention</a:t>
            </a:r>
          </a:p>
        </p:txBody>
      </p:sp>
    </p:spTree>
    <p:extLst>
      <p:ext uri="{BB962C8B-B14F-4D97-AF65-F5344CB8AC3E}">
        <p14:creationId xmlns:p14="http://schemas.microsoft.com/office/powerpoint/2010/main" val="290923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  <p:bldP spid="91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9" name="Rectángulo redondeado 58"/>
          <p:cNvSpPr/>
          <p:nvPr/>
        </p:nvSpPr>
        <p:spPr bwMode="auto">
          <a:xfrm>
            <a:off x="5426739" y="2418677"/>
            <a:ext cx="3505200" cy="1800588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err="1">
                <a:latin typeface="Arial" pitchFamily="34" charset="0"/>
              </a:rPr>
              <a:t>Transformer</a:t>
            </a:r>
            <a:r>
              <a:rPr lang="es-ES" sz="2400" dirty="0">
                <a:latin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</a:rPr>
              <a:t>Decoder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5701511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5849678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6004778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6419224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6567391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6722491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7276311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7424478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7579578" y="4636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8143658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8291825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8446925" y="46388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4984542" y="397966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4984541" y="412361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4984540" y="427283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4984540" y="334493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4984539" y="348888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4984538" y="363810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ángulo 25"/>
          <p:cNvSpPr/>
          <p:nvPr/>
        </p:nvSpPr>
        <p:spPr bwMode="auto">
          <a:xfrm>
            <a:off x="4984538" y="27738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4984537" y="291779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4984536" y="306701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4984536" y="220275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4984535" y="234670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4984534" y="249592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Marcador de contenido 3"/>
          <p:cNvSpPr txBox="1">
            <a:spLocks/>
          </p:cNvSpPr>
          <p:nvPr/>
        </p:nvSpPr>
        <p:spPr bwMode="auto">
          <a:xfrm>
            <a:off x="5482912" y="174451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33" name="Marcador de contenido 3"/>
          <p:cNvSpPr txBox="1">
            <a:spLocks/>
          </p:cNvSpPr>
          <p:nvPr/>
        </p:nvSpPr>
        <p:spPr bwMode="auto">
          <a:xfrm>
            <a:off x="6236446" y="173831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 err="1"/>
              <a:t>suis</a:t>
            </a:r>
            <a:endParaRPr lang="en-US" sz="1200" b="1" kern="0" dirty="0"/>
          </a:p>
        </p:txBody>
      </p:sp>
      <p:sp>
        <p:nvSpPr>
          <p:cNvPr id="34" name="Marcador de contenido 3"/>
          <p:cNvSpPr txBox="1">
            <a:spLocks/>
          </p:cNvSpPr>
          <p:nvPr/>
        </p:nvSpPr>
        <p:spPr bwMode="auto">
          <a:xfrm>
            <a:off x="7057712" y="1732114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étudiant</a:t>
            </a:r>
          </a:p>
        </p:txBody>
      </p:sp>
      <p:sp>
        <p:nvSpPr>
          <p:cNvPr id="35" name="Marcador de contenido 3"/>
          <p:cNvSpPr txBox="1">
            <a:spLocks/>
          </p:cNvSpPr>
          <p:nvPr/>
        </p:nvSpPr>
        <p:spPr bwMode="auto">
          <a:xfrm>
            <a:off x="7894542" y="1725916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&lt;end&gt;</a:t>
            </a:r>
          </a:p>
        </p:txBody>
      </p:sp>
      <p:sp>
        <p:nvSpPr>
          <p:cNvPr id="36" name="Marcador de contenido 3"/>
          <p:cNvSpPr txBox="1">
            <a:spLocks/>
          </p:cNvSpPr>
          <p:nvPr/>
        </p:nvSpPr>
        <p:spPr bwMode="auto">
          <a:xfrm>
            <a:off x="5482912" y="494491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&lt;start&gt;</a:t>
            </a:r>
          </a:p>
        </p:txBody>
      </p:sp>
      <p:sp>
        <p:nvSpPr>
          <p:cNvPr id="37" name="Marcador de contenido 3"/>
          <p:cNvSpPr txBox="1">
            <a:spLocks/>
          </p:cNvSpPr>
          <p:nvPr/>
        </p:nvSpPr>
        <p:spPr bwMode="auto">
          <a:xfrm>
            <a:off x="6236446" y="493871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38" name="Marcador de contenido 3"/>
          <p:cNvSpPr txBox="1">
            <a:spLocks/>
          </p:cNvSpPr>
          <p:nvPr/>
        </p:nvSpPr>
        <p:spPr bwMode="auto">
          <a:xfrm>
            <a:off x="7057712" y="4932514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suis</a:t>
            </a:r>
          </a:p>
        </p:txBody>
      </p:sp>
      <p:sp>
        <p:nvSpPr>
          <p:cNvPr id="39" name="Marcador de contenido 3"/>
          <p:cNvSpPr txBox="1">
            <a:spLocks/>
          </p:cNvSpPr>
          <p:nvPr/>
        </p:nvSpPr>
        <p:spPr bwMode="auto">
          <a:xfrm>
            <a:off x="7962274" y="492611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/>
              <a:t>étudiant</a:t>
            </a:r>
            <a:endParaRPr lang="en-US" sz="1200" b="1" kern="0" dirty="0"/>
          </a:p>
        </p:txBody>
      </p:sp>
      <p:sp>
        <p:nvSpPr>
          <p:cNvPr id="40" name="Marcador de contenido 3"/>
          <p:cNvSpPr txBox="1">
            <a:spLocks/>
          </p:cNvSpPr>
          <p:nvPr/>
        </p:nvSpPr>
        <p:spPr bwMode="auto">
          <a:xfrm>
            <a:off x="4011026" y="2861103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am</a:t>
            </a:r>
          </a:p>
        </p:txBody>
      </p:sp>
      <p:sp>
        <p:nvSpPr>
          <p:cNvPr id="41" name="Marcador de contenido 3"/>
          <p:cNvSpPr txBox="1">
            <a:spLocks/>
          </p:cNvSpPr>
          <p:nvPr/>
        </p:nvSpPr>
        <p:spPr bwMode="auto">
          <a:xfrm>
            <a:off x="4011026" y="2270665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I</a:t>
            </a:r>
          </a:p>
        </p:txBody>
      </p:sp>
      <p:sp>
        <p:nvSpPr>
          <p:cNvPr id="42" name="Marcador de contenido 3"/>
          <p:cNvSpPr txBox="1">
            <a:spLocks/>
          </p:cNvSpPr>
          <p:nvPr/>
        </p:nvSpPr>
        <p:spPr bwMode="auto">
          <a:xfrm>
            <a:off x="4011026" y="3425843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a</a:t>
            </a: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 bwMode="auto">
          <a:xfrm>
            <a:off x="4011026" y="402850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 err="1"/>
              <a:t>student</a:t>
            </a:r>
            <a:endParaRPr lang="en-US" sz="1200" b="1" kern="0" dirty="0"/>
          </a:p>
        </p:txBody>
      </p:sp>
      <p:sp>
        <p:nvSpPr>
          <p:cNvPr id="44" name="Rectángulo redondeado 43"/>
          <p:cNvSpPr/>
          <p:nvPr/>
        </p:nvSpPr>
        <p:spPr bwMode="auto">
          <a:xfrm>
            <a:off x="436872" y="2395000"/>
            <a:ext cx="3505200" cy="1800588"/>
          </a:xfrm>
          <a:prstGeom prst="roundRect">
            <a:avLst>
              <a:gd name="adj" fmla="val 737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err="1">
                <a:latin typeface="Arial" pitchFamily="34" charset="0"/>
              </a:rPr>
              <a:t>Transformer</a:t>
            </a:r>
            <a:r>
              <a:rPr lang="es-ES" sz="2400" dirty="0">
                <a:latin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</a:rPr>
              <a:t>Encoder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Marcador de contenido 3"/>
          <p:cNvSpPr txBox="1">
            <a:spLocks/>
          </p:cNvSpPr>
          <p:nvPr/>
        </p:nvSpPr>
        <p:spPr bwMode="auto">
          <a:xfrm>
            <a:off x="1316660" y="472016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am</a:t>
            </a:r>
          </a:p>
        </p:txBody>
      </p:sp>
      <p:sp>
        <p:nvSpPr>
          <p:cNvPr id="46" name="Marcador de contenido 3"/>
          <p:cNvSpPr txBox="1">
            <a:spLocks/>
          </p:cNvSpPr>
          <p:nvPr/>
        </p:nvSpPr>
        <p:spPr bwMode="auto">
          <a:xfrm>
            <a:off x="651876" y="4713789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I</a:t>
            </a:r>
          </a:p>
        </p:txBody>
      </p:sp>
      <p:sp>
        <p:nvSpPr>
          <p:cNvPr id="47" name="Marcador de contenido 3"/>
          <p:cNvSpPr txBox="1">
            <a:spLocks/>
          </p:cNvSpPr>
          <p:nvPr/>
        </p:nvSpPr>
        <p:spPr bwMode="auto">
          <a:xfrm>
            <a:off x="1962091" y="4720167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a</a:t>
            </a:r>
          </a:p>
        </p:txBody>
      </p:sp>
      <p:sp>
        <p:nvSpPr>
          <p:cNvPr id="48" name="Marcador de contenido 3"/>
          <p:cNvSpPr txBox="1">
            <a:spLocks/>
          </p:cNvSpPr>
          <p:nvPr/>
        </p:nvSpPr>
        <p:spPr bwMode="auto">
          <a:xfrm>
            <a:off x="2715625" y="4708469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 err="1"/>
              <a:t>student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214826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1104900" y="2285164"/>
            <a:ext cx="6934200" cy="1696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Now that we have all ideas refreshed 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Let’s start</a:t>
            </a:r>
          </a:p>
        </p:txBody>
      </p:sp>
    </p:spTree>
    <p:extLst>
      <p:ext uri="{BB962C8B-B14F-4D97-AF65-F5344CB8AC3E}">
        <p14:creationId xmlns:p14="http://schemas.microsoft.com/office/powerpoint/2010/main" val="3562141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812A2-9943-344E-9C3D-F53E64E57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definition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DBF0A5-E82A-D940-A5AA-7BEA5CAEC3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BF244E-D556-B146-893B-9D7CCB2F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091" y="720969"/>
            <a:ext cx="8181109" cy="4600061"/>
          </a:xfrm>
        </p:spPr>
        <p:txBody>
          <a:bodyPr/>
          <a:lstStyle/>
          <a:p>
            <a:pPr marL="0" indent="0">
              <a:buNone/>
            </a:pPr>
            <a:r>
              <a:rPr lang="es-ES" sz="3200" b="1" dirty="0" err="1"/>
              <a:t>What</a:t>
            </a:r>
            <a:r>
              <a:rPr lang="es-ES" sz="3200" b="1" dirty="0"/>
              <a:t> </a:t>
            </a:r>
            <a:r>
              <a:rPr lang="es-ES" sz="3200" b="1" dirty="0" err="1"/>
              <a:t>is</a:t>
            </a:r>
            <a:r>
              <a:rPr lang="es-ES" sz="3200" b="1" dirty="0"/>
              <a:t> </a:t>
            </a:r>
            <a:r>
              <a:rPr lang="es-ES" sz="3200" b="1" dirty="0" err="1"/>
              <a:t>Language</a:t>
            </a:r>
            <a:r>
              <a:rPr lang="es-ES" sz="3200" b="1" dirty="0"/>
              <a:t> </a:t>
            </a:r>
            <a:r>
              <a:rPr lang="es-ES" sz="3200" b="1" dirty="0" err="1"/>
              <a:t>Model</a:t>
            </a:r>
            <a:r>
              <a:rPr lang="es-ES" sz="3200" b="1" dirty="0"/>
              <a:t>?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sz="2400" dirty="0"/>
              <a:t>A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basically</a:t>
            </a:r>
            <a:r>
              <a:rPr lang="es-ES" sz="2400" dirty="0"/>
              <a:t> a </a:t>
            </a:r>
            <a:r>
              <a:rPr lang="es-ES" sz="2400" dirty="0" err="1"/>
              <a:t>probability</a:t>
            </a:r>
            <a:r>
              <a:rPr lang="es-ES" sz="2400" dirty="0"/>
              <a:t> </a:t>
            </a:r>
            <a:r>
              <a:rPr lang="es-ES" sz="2400" dirty="0" err="1"/>
              <a:t>distribution</a:t>
            </a:r>
            <a:r>
              <a:rPr lang="es-ES" sz="2400" dirty="0"/>
              <a:t> </a:t>
            </a:r>
            <a:r>
              <a:rPr lang="es-ES" sz="2400" dirty="0" err="1"/>
              <a:t>over</a:t>
            </a:r>
            <a:r>
              <a:rPr lang="es-ES" sz="2400" dirty="0"/>
              <a:t> </a:t>
            </a:r>
            <a:r>
              <a:rPr lang="es-ES" sz="2400" dirty="0" err="1"/>
              <a:t>words</a:t>
            </a:r>
            <a:r>
              <a:rPr lang="es-ES" sz="2400" dirty="0"/>
              <a:t> </a:t>
            </a:r>
            <a:r>
              <a:rPr lang="es-ES" sz="2400" dirty="0" err="1"/>
              <a:t>or</a:t>
            </a:r>
            <a:r>
              <a:rPr lang="es-ES" sz="2400" dirty="0"/>
              <a:t> </a:t>
            </a:r>
            <a:r>
              <a:rPr lang="es-ES" sz="2400" dirty="0" err="1"/>
              <a:t>word</a:t>
            </a:r>
            <a:r>
              <a:rPr lang="es-ES" sz="2400" dirty="0"/>
              <a:t> </a:t>
            </a:r>
            <a:r>
              <a:rPr lang="es-ES" sz="2400" dirty="0" err="1"/>
              <a:t>sequences</a:t>
            </a:r>
            <a:r>
              <a:rPr lang="es-ES" sz="2400" dirty="0"/>
              <a:t>.</a:t>
            </a:r>
          </a:p>
          <a:p>
            <a:pPr lvl="1"/>
            <a:r>
              <a:rPr lang="es-ES" sz="2400" dirty="0"/>
              <a:t>A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gives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probability</a:t>
            </a:r>
            <a:r>
              <a:rPr lang="es-ES" sz="2400" dirty="0"/>
              <a:t> of a </a:t>
            </a:r>
            <a:r>
              <a:rPr lang="es-ES" sz="2400" dirty="0" err="1"/>
              <a:t>certain</a:t>
            </a:r>
            <a:r>
              <a:rPr lang="es-ES" sz="2400" dirty="0"/>
              <a:t> </a:t>
            </a:r>
            <a:r>
              <a:rPr lang="es-ES" sz="2400" dirty="0" err="1"/>
              <a:t>word</a:t>
            </a:r>
            <a:r>
              <a:rPr lang="es-ES" sz="2400" dirty="0"/>
              <a:t> </a:t>
            </a:r>
            <a:r>
              <a:rPr lang="es-ES" sz="2400" dirty="0" err="1"/>
              <a:t>sequence</a:t>
            </a:r>
            <a:r>
              <a:rPr lang="es-ES" sz="2400" dirty="0"/>
              <a:t> </a:t>
            </a:r>
            <a:r>
              <a:rPr lang="es-ES" sz="2400" dirty="0" err="1"/>
              <a:t>being</a:t>
            </a:r>
            <a:r>
              <a:rPr lang="es-ES" sz="2400" dirty="0"/>
              <a:t> “</a:t>
            </a:r>
            <a:r>
              <a:rPr lang="es-ES" sz="2400" dirty="0" err="1"/>
              <a:t>valid</a:t>
            </a:r>
            <a:r>
              <a:rPr lang="es-ES" sz="2400" dirty="0"/>
              <a:t>”. </a:t>
            </a:r>
          </a:p>
          <a:p>
            <a:pPr lvl="2"/>
            <a:r>
              <a:rPr lang="es-ES" sz="2400" dirty="0" err="1"/>
              <a:t>Validity</a:t>
            </a:r>
            <a:r>
              <a:rPr lang="es-ES" sz="2400" dirty="0"/>
              <a:t> in </a:t>
            </a:r>
            <a:r>
              <a:rPr lang="es-ES" sz="2400" dirty="0" err="1"/>
              <a:t>this</a:t>
            </a:r>
            <a:r>
              <a:rPr lang="es-ES" sz="2400" dirty="0"/>
              <a:t> </a:t>
            </a:r>
            <a:r>
              <a:rPr lang="es-ES" sz="2400" dirty="0" err="1"/>
              <a:t>context</a:t>
            </a:r>
            <a:r>
              <a:rPr lang="es-ES" sz="2400" dirty="0"/>
              <a:t> </a:t>
            </a:r>
            <a:r>
              <a:rPr lang="es-ES" sz="2400" dirty="0" err="1"/>
              <a:t>does</a:t>
            </a:r>
            <a:r>
              <a:rPr lang="es-ES" sz="2400" dirty="0"/>
              <a:t> </a:t>
            </a:r>
            <a:r>
              <a:rPr lang="es-ES" sz="2400" dirty="0" err="1"/>
              <a:t>not</a:t>
            </a:r>
            <a:r>
              <a:rPr lang="es-ES" sz="2400" dirty="0"/>
              <a:t> </a:t>
            </a:r>
            <a:r>
              <a:rPr lang="es-ES" sz="2400" dirty="0" err="1"/>
              <a:t>refer</a:t>
            </a:r>
            <a:r>
              <a:rPr lang="es-ES" sz="2400" dirty="0"/>
              <a:t> to </a:t>
            </a:r>
            <a:r>
              <a:rPr lang="es-ES" sz="2400" dirty="0" err="1"/>
              <a:t>grammatical</a:t>
            </a:r>
            <a:r>
              <a:rPr lang="es-ES" sz="2400" dirty="0"/>
              <a:t> </a:t>
            </a:r>
            <a:r>
              <a:rPr lang="es-ES" sz="2400" dirty="0" err="1"/>
              <a:t>validity</a:t>
            </a:r>
            <a:r>
              <a:rPr lang="es-ES" sz="2400" dirty="0"/>
              <a:t> at </a:t>
            </a:r>
            <a:r>
              <a:rPr lang="es-ES" sz="2400" dirty="0" err="1"/>
              <a:t>all</a:t>
            </a:r>
            <a:r>
              <a:rPr lang="es-ES" sz="2400" dirty="0"/>
              <a:t>. </a:t>
            </a:r>
          </a:p>
          <a:p>
            <a:pPr lvl="2"/>
            <a:r>
              <a:rPr lang="es-ES" sz="2400" dirty="0" err="1"/>
              <a:t>It</a:t>
            </a:r>
            <a:r>
              <a:rPr lang="es-ES" sz="2400" dirty="0"/>
              <a:t> </a:t>
            </a:r>
            <a:r>
              <a:rPr lang="es-ES" sz="2400" dirty="0" err="1"/>
              <a:t>means</a:t>
            </a:r>
            <a:r>
              <a:rPr lang="es-ES" sz="2400" dirty="0"/>
              <a:t> </a:t>
            </a:r>
            <a:r>
              <a:rPr lang="es-ES" sz="2400" dirty="0" err="1"/>
              <a:t>that</a:t>
            </a:r>
            <a:r>
              <a:rPr lang="es-ES" sz="2400" dirty="0"/>
              <a:t> </a:t>
            </a:r>
            <a:r>
              <a:rPr lang="es-ES" sz="2400" dirty="0" err="1"/>
              <a:t>it</a:t>
            </a:r>
            <a:r>
              <a:rPr lang="es-ES" sz="2400" dirty="0"/>
              <a:t> shows similar to </a:t>
            </a:r>
            <a:r>
              <a:rPr lang="es-ES" sz="2400" dirty="0" err="1"/>
              <a:t>the</a:t>
            </a:r>
            <a:r>
              <a:rPr lang="es-ES" sz="2400" dirty="0"/>
              <a:t> data </a:t>
            </a:r>
            <a:r>
              <a:rPr lang="es-ES" sz="2400" dirty="0" err="1"/>
              <a:t>used</a:t>
            </a:r>
            <a:r>
              <a:rPr lang="es-ES" sz="2400" dirty="0"/>
              <a:t> to </a:t>
            </a:r>
            <a:r>
              <a:rPr lang="es-ES" sz="2400" dirty="0" err="1"/>
              <a:t>train</a:t>
            </a:r>
            <a:r>
              <a:rPr lang="es-ES" sz="2400" dirty="0"/>
              <a:t> - </a:t>
            </a:r>
            <a:r>
              <a:rPr lang="es-ES" sz="2400" dirty="0" err="1"/>
              <a:t>which</a:t>
            </a:r>
            <a:r>
              <a:rPr lang="es-ES" sz="2400" dirty="0"/>
              <a:t> </a:t>
            </a:r>
            <a:r>
              <a:rPr lang="es-ES" sz="2400" dirty="0" err="1"/>
              <a:t>is</a:t>
            </a:r>
            <a:r>
              <a:rPr lang="es-ES" sz="2400" dirty="0"/>
              <a:t> </a:t>
            </a:r>
            <a:r>
              <a:rPr lang="es-ES" sz="2400" dirty="0" err="1"/>
              <a:t>what</a:t>
            </a:r>
            <a:r>
              <a:rPr lang="es-ES" sz="2400" dirty="0"/>
              <a:t> </a:t>
            </a:r>
            <a:r>
              <a:rPr lang="es-ES" sz="2400" dirty="0" err="1"/>
              <a:t>the</a:t>
            </a:r>
            <a:r>
              <a:rPr lang="es-ES" sz="2400" dirty="0"/>
              <a:t> </a:t>
            </a:r>
            <a:r>
              <a:rPr lang="es-ES" sz="2400" dirty="0" err="1"/>
              <a:t>language</a:t>
            </a:r>
            <a:r>
              <a:rPr lang="es-ES" sz="2400" dirty="0"/>
              <a:t> </a:t>
            </a:r>
            <a:r>
              <a:rPr lang="es-ES" sz="2400" dirty="0" err="1"/>
              <a:t>model</a:t>
            </a:r>
            <a:r>
              <a:rPr lang="es-ES" sz="2400" dirty="0"/>
              <a:t> </a:t>
            </a:r>
            <a:r>
              <a:rPr lang="es-ES" sz="2400" dirty="0" err="1"/>
              <a:t>learns</a:t>
            </a:r>
            <a:r>
              <a:rPr lang="es-E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9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3DA6-02B0-6A4C-8AC3-78E284B93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 </a:t>
            </a:r>
            <a:r>
              <a:rPr lang="es-ES" dirty="0" err="1"/>
              <a:t>definition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3161109-FD3E-C54A-BDFB-EDE5E8AD1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6146" name="Picture 2" descr="The basics of Language Modeling. Notes from CS224n lesson 6 and 7. | by  Antonio Lopardo | Medium">
            <a:extLst>
              <a:ext uri="{FF2B5EF4-FFF2-40B4-BE49-F238E27FC236}">
                <a16:creationId xmlns:a16="http://schemas.microsoft.com/office/drawing/2014/main" id="{A9B89176-823D-864B-ABF3-4D1384B94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30" y="1114281"/>
            <a:ext cx="9144000" cy="260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beginner&amp;#39;s guide to language models | by Mor Kapronczay | Towards Data  Science">
            <a:extLst>
              <a:ext uri="{FF2B5EF4-FFF2-40B4-BE49-F238E27FC236}">
                <a16:creationId xmlns:a16="http://schemas.microsoft.com/office/drawing/2014/main" id="{80F9FBE8-EA1C-FD4A-9E43-F5A5F05927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82" t="12859" r="10757" b="60290"/>
          <a:stretch/>
        </p:blipFill>
        <p:spPr bwMode="auto">
          <a:xfrm>
            <a:off x="2188740" y="3894502"/>
            <a:ext cx="4041372" cy="254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6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DC47B-54E1-0E4F-B987-55036BAE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6CC9751-DD91-8142-85CC-6935F48369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47DC674-7534-5246-A272-655C10342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720968"/>
            <a:ext cx="8526552" cy="1509613"/>
          </a:xfrm>
        </p:spPr>
        <p:txBody>
          <a:bodyPr/>
          <a:lstStyle/>
          <a:p>
            <a:pPr marL="0" indent="0" algn="just">
              <a:buNone/>
            </a:pPr>
            <a:r>
              <a:rPr lang="es-ES" dirty="0"/>
              <a:t>Word2Vec </a:t>
            </a:r>
            <a:r>
              <a:rPr lang="es-ES" dirty="0" err="1"/>
              <a:t>showed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can use a vector to </a:t>
            </a:r>
            <a:r>
              <a:rPr lang="es-ES" dirty="0" err="1"/>
              <a:t>represent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in a </a:t>
            </a:r>
            <a:r>
              <a:rPr lang="es-ES" dirty="0" err="1"/>
              <a:t>way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captures </a:t>
            </a:r>
            <a:r>
              <a:rPr lang="es-ES" i="1" dirty="0" err="1"/>
              <a:t>semantic</a:t>
            </a:r>
            <a:r>
              <a:rPr lang="es-ES" dirty="0"/>
              <a:t> 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meaning-related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r>
              <a:rPr lang="es-ES" dirty="0"/>
              <a:t> </a:t>
            </a:r>
          </a:p>
          <a:p>
            <a:endParaRPr lang="es-ES" dirty="0"/>
          </a:p>
        </p:txBody>
      </p:sp>
      <p:pic>
        <p:nvPicPr>
          <p:cNvPr id="1034" name="Picture 10" descr="From Word2Vec to Bert | Develop Paper">
            <a:extLst>
              <a:ext uri="{FF2B5EF4-FFF2-40B4-BE49-F238E27FC236}">
                <a16:creationId xmlns:a16="http://schemas.microsoft.com/office/drawing/2014/main" id="{1C13D613-2215-184D-8067-E1F9EA5DCE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0"/>
          <a:stretch/>
        </p:blipFill>
        <p:spPr bwMode="auto">
          <a:xfrm>
            <a:off x="620737" y="2851368"/>
            <a:ext cx="7902526" cy="355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82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E17E-2BD8-AD4F-9F96-3A5A264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20F16C-EB66-4E41-9A0A-88B79D421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21C8F-C076-4544-917B-FA9E3A40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This</a:t>
            </a:r>
            <a:r>
              <a:rPr lang="es-ES" dirty="0"/>
              <a:t> </a:t>
            </a:r>
            <a:r>
              <a:rPr lang="es-ES" dirty="0" err="1"/>
              <a:t>relationships</a:t>
            </a:r>
            <a:r>
              <a:rPr lang="es-ES" dirty="0"/>
              <a:t> can be </a:t>
            </a:r>
            <a:r>
              <a:rPr lang="es-ES" dirty="0" err="1"/>
              <a:t>represented</a:t>
            </a:r>
            <a:endParaRPr lang="es-ES" dirty="0"/>
          </a:p>
        </p:txBody>
      </p:sp>
      <p:pic>
        <p:nvPicPr>
          <p:cNvPr id="5" name="Picture 4" descr="Tag: word2vec - Hooni">
            <a:extLst>
              <a:ext uri="{FF2B5EF4-FFF2-40B4-BE49-F238E27FC236}">
                <a16:creationId xmlns:a16="http://schemas.microsoft.com/office/drawing/2014/main" id="{B1D0910E-A6F0-5040-9F78-CAFC0DC79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189" y="3738529"/>
            <a:ext cx="5369622" cy="268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🤳🏼 🎿 💙 Word2vec en imágenes 🤳🏾 👧🏿 🎌">
            <a:extLst>
              <a:ext uri="{FF2B5EF4-FFF2-40B4-BE49-F238E27FC236}">
                <a16:creationId xmlns:a16="http://schemas.microsoft.com/office/drawing/2014/main" id="{AC21514E-3BDA-CF47-AB9B-74EE4EDD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597" y="1254305"/>
            <a:ext cx="5369623" cy="2383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058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FE17E-2BD8-AD4F-9F96-3A5A2644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Word </a:t>
            </a:r>
            <a:r>
              <a:rPr lang="es-ES" dirty="0" err="1"/>
              <a:t>embeddings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C20F16C-EB66-4E41-9A0A-88B79D4219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921C8F-C076-4544-917B-FA9E3A40E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3200" dirty="0" err="1"/>
              <a:t>Some</a:t>
            </a:r>
            <a:r>
              <a:rPr lang="es-ES" sz="3200" dirty="0"/>
              <a:t> </a:t>
            </a:r>
            <a:r>
              <a:rPr lang="es-ES" sz="3200" dirty="0" err="1"/>
              <a:t>problems</a:t>
            </a:r>
            <a:r>
              <a:rPr lang="es-ES" sz="3200" dirty="0"/>
              <a:t>: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 err="1"/>
              <a:t>Same</a:t>
            </a:r>
            <a:r>
              <a:rPr lang="es-ES" dirty="0"/>
              <a:t> vector </a:t>
            </a:r>
            <a:r>
              <a:rPr lang="es-ES" dirty="0" err="1"/>
              <a:t>for</a:t>
            </a:r>
            <a:r>
              <a:rPr lang="es-ES" dirty="0"/>
              <a:t> a </a:t>
            </a:r>
            <a:r>
              <a:rPr lang="es-ES" dirty="0" err="1"/>
              <a:t>word</a:t>
            </a:r>
            <a:r>
              <a:rPr lang="es-ES" dirty="0"/>
              <a:t> </a:t>
            </a:r>
            <a:r>
              <a:rPr lang="es-ES" dirty="0" err="1"/>
              <a:t>regardless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, and 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matters</a:t>
            </a:r>
            <a:endParaRPr lang="es-ES" dirty="0"/>
          </a:p>
          <a:p>
            <a:endParaRPr lang="es-ES" dirty="0"/>
          </a:p>
          <a:p>
            <a:r>
              <a:rPr lang="es-ES" dirty="0"/>
              <a:t>Word </a:t>
            </a:r>
            <a:r>
              <a:rPr lang="es-ES" dirty="0" err="1"/>
              <a:t>embeddings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words</a:t>
            </a:r>
            <a:r>
              <a:rPr lang="es-ES" dirty="0"/>
              <a:t> and </a:t>
            </a:r>
            <a:r>
              <a:rPr lang="es-ES" dirty="0" err="1"/>
              <a:t>relations</a:t>
            </a:r>
            <a:r>
              <a:rPr lang="es-ES" dirty="0"/>
              <a:t>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‘</a:t>
            </a:r>
            <a:r>
              <a:rPr lang="es-ES" dirty="0" err="1"/>
              <a:t>language</a:t>
            </a:r>
            <a:r>
              <a:rPr lang="es-ES" dirty="0"/>
              <a:t>’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3384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ELMo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1648692" y="950182"/>
            <a:ext cx="7387936" cy="1696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ELMo</a:t>
            </a:r>
            <a:r>
              <a:rPr lang="en-US" sz="2800" dirty="0"/>
              <a:t> -Embeddings from Language Models</a:t>
            </a:r>
          </a:p>
        </p:txBody>
      </p:sp>
      <p:pic>
        <p:nvPicPr>
          <p:cNvPr id="5122" name="Picture 2" descr="Get Elmo - Microsoft Store">
            <a:extLst>
              <a:ext uri="{FF2B5EF4-FFF2-40B4-BE49-F238E27FC236}">
                <a16:creationId xmlns:a16="http://schemas.microsoft.com/office/drawing/2014/main" id="{9138C226-6637-4F45-AE69-B3E1F4849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" y="678956"/>
            <a:ext cx="1334125" cy="1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2298E514-6190-8841-B4D3-3CE2C9188F90}"/>
              </a:ext>
            </a:extLst>
          </p:cNvPr>
          <p:cNvSpPr txBox="1">
            <a:spLocks/>
          </p:cNvSpPr>
          <p:nvPr/>
        </p:nvSpPr>
        <p:spPr bwMode="auto">
          <a:xfrm>
            <a:off x="1240370" y="1830335"/>
            <a:ext cx="7772400" cy="2331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sz="2000" kern="0" dirty="0" err="1"/>
              <a:t>Introduced</a:t>
            </a:r>
            <a:r>
              <a:rPr lang="es-ES" sz="2000" kern="0" dirty="0"/>
              <a:t> </a:t>
            </a:r>
            <a:r>
              <a:rPr lang="es-ES" sz="2000" kern="0" dirty="0" err="1"/>
              <a:t>the</a:t>
            </a:r>
            <a:r>
              <a:rPr lang="es-ES" sz="2000" kern="0" dirty="0"/>
              <a:t> concept of Deep </a:t>
            </a:r>
            <a:r>
              <a:rPr lang="es-ES" sz="2000" kern="0" dirty="0" err="1"/>
              <a:t>contextualized</a:t>
            </a:r>
            <a:r>
              <a:rPr lang="es-ES" sz="2000" kern="0" dirty="0"/>
              <a:t> Word </a:t>
            </a:r>
            <a:r>
              <a:rPr lang="es-ES" sz="2000" kern="0" dirty="0" err="1"/>
              <a:t>representations</a:t>
            </a:r>
            <a:endParaRPr lang="es-ES" sz="2000" kern="0" dirty="0"/>
          </a:p>
          <a:p>
            <a:pPr defTabSz="914400"/>
            <a:endParaRPr lang="es-ES" sz="2000" kern="0" dirty="0"/>
          </a:p>
          <a:p>
            <a:pPr defTabSz="914400"/>
            <a:r>
              <a:rPr lang="es-ES" sz="2000" kern="0" dirty="0" err="1"/>
              <a:t>Based</a:t>
            </a:r>
            <a:r>
              <a:rPr lang="es-ES" sz="2000" kern="0" dirty="0"/>
              <a:t> </a:t>
            </a:r>
            <a:r>
              <a:rPr lang="es-ES" sz="2000" kern="0" dirty="0" err="1"/>
              <a:t>on</a:t>
            </a:r>
            <a:r>
              <a:rPr lang="es-ES" sz="2000" kern="0" dirty="0"/>
              <a:t> Bi-</a:t>
            </a:r>
            <a:r>
              <a:rPr lang="es-ES" sz="2000" kern="0" dirty="0" err="1"/>
              <a:t>LSTMs</a:t>
            </a:r>
            <a:r>
              <a:rPr lang="es-ES" sz="2000" kern="0" dirty="0"/>
              <a:t>. </a:t>
            </a:r>
            <a:r>
              <a:rPr lang="es-ES" sz="2000" kern="0" dirty="0" err="1"/>
              <a:t>Learns</a:t>
            </a:r>
            <a:r>
              <a:rPr lang="es-ES" sz="2000" kern="0" dirty="0"/>
              <a:t> </a:t>
            </a:r>
            <a:r>
              <a:rPr lang="es-ES" sz="2000" kern="0" dirty="0" err="1"/>
              <a:t>about</a:t>
            </a:r>
            <a:r>
              <a:rPr lang="es-ES" sz="2000" kern="0" dirty="0"/>
              <a:t> </a:t>
            </a:r>
            <a:r>
              <a:rPr lang="es-ES" sz="2000" kern="0" dirty="0" err="1"/>
              <a:t>the</a:t>
            </a:r>
            <a:r>
              <a:rPr lang="es-ES" sz="2000" kern="0" dirty="0"/>
              <a:t> </a:t>
            </a:r>
            <a:r>
              <a:rPr lang="es-ES" sz="2000" kern="0" dirty="0" err="1"/>
              <a:t>context</a:t>
            </a:r>
            <a:r>
              <a:rPr lang="es-ES" sz="2000" kern="0" dirty="0"/>
              <a:t> of </a:t>
            </a:r>
            <a:r>
              <a:rPr lang="es-ES" sz="2000" kern="0" dirty="0" err="1"/>
              <a:t>the</a:t>
            </a:r>
            <a:r>
              <a:rPr lang="es-ES" sz="2000" kern="0" dirty="0"/>
              <a:t> </a:t>
            </a:r>
            <a:r>
              <a:rPr lang="es-ES" sz="2000" kern="0" dirty="0" err="1"/>
              <a:t>word</a:t>
            </a:r>
            <a:endParaRPr lang="es-ES" sz="2000" kern="0" dirty="0"/>
          </a:p>
          <a:p>
            <a:pPr defTabSz="914400"/>
            <a:endParaRPr lang="es-ES" sz="2000" kern="0" dirty="0"/>
          </a:p>
        </p:txBody>
      </p:sp>
      <p:pic>
        <p:nvPicPr>
          <p:cNvPr id="5124" name="Picture 4" descr="Learn how to build powerful contextual word embeddings with ELMo | by Karan  Purohit | Saarthi.ai | Medium">
            <a:extLst>
              <a:ext uri="{FF2B5EF4-FFF2-40B4-BE49-F238E27FC236}">
                <a16:creationId xmlns:a16="http://schemas.microsoft.com/office/drawing/2014/main" id="{143FBA77-2189-C94F-AEA0-284C8EB26E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370" y="3543461"/>
            <a:ext cx="6749099" cy="31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02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OpenAI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GPT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267DAE99-F8D5-774E-BEC5-9D9174FF1C0B}"/>
              </a:ext>
            </a:extLst>
          </p:cNvPr>
          <p:cNvSpPr txBox="1">
            <a:spLocks/>
          </p:cNvSpPr>
          <p:nvPr/>
        </p:nvSpPr>
        <p:spPr bwMode="auto">
          <a:xfrm>
            <a:off x="457588" y="723423"/>
            <a:ext cx="8555182" cy="237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kern="0" dirty="0"/>
              <a:t>Transformers appeared. Attention is a substitute of LSTMs</a:t>
            </a:r>
          </a:p>
          <a:p>
            <a:pPr defTabSz="914400"/>
            <a:r>
              <a:rPr lang="en-GB" kern="0" dirty="0" err="1"/>
              <a:t>OpenAI</a:t>
            </a:r>
            <a:r>
              <a:rPr lang="en-GB" kern="0" dirty="0"/>
              <a:t> transformer is based on decoders</a:t>
            </a:r>
          </a:p>
          <a:p>
            <a:pPr lvl="1" defTabSz="914400"/>
            <a:r>
              <a:rPr lang="en-GB" kern="0" dirty="0"/>
              <a:t>Predict next Word</a:t>
            </a:r>
          </a:p>
          <a:p>
            <a:pPr lvl="1" defTabSz="914400"/>
            <a:r>
              <a:rPr lang="en-GB" kern="0" dirty="0"/>
              <a:t>Masked Self attention (to not look at future tokens during training)</a:t>
            </a:r>
          </a:p>
          <a:p>
            <a:pPr marL="0" indent="0" defTabSz="914400">
              <a:buFont typeface="Wingdings" charset="2"/>
              <a:buNone/>
            </a:pPr>
            <a:endParaRPr lang="en-GB" kern="0" dirty="0"/>
          </a:p>
        </p:txBody>
      </p:sp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A017AD35-9482-5049-B291-F05FE884A566}"/>
              </a:ext>
            </a:extLst>
          </p:cNvPr>
          <p:cNvSpPr/>
          <p:nvPr/>
        </p:nvSpPr>
        <p:spPr bwMode="auto">
          <a:xfrm>
            <a:off x="4461162" y="4585855"/>
            <a:ext cx="3684431" cy="840029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err="1">
                <a:latin typeface="Arial" pitchFamily="34" charset="0"/>
              </a:rPr>
              <a:t>Transformer</a:t>
            </a:r>
            <a:r>
              <a:rPr lang="es-ES" sz="2400" dirty="0">
                <a:latin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</a:rPr>
              <a:t>Decoder</a:t>
            </a:r>
            <a:r>
              <a:rPr lang="es-ES" sz="2400" dirty="0">
                <a:latin typeface="Arial" pitchFamily="34" charset="0"/>
              </a:rPr>
              <a:t> (s)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BE3474E-B24B-D74D-9947-8733D04B3CB5}"/>
              </a:ext>
            </a:extLst>
          </p:cNvPr>
          <p:cNvSpPr/>
          <p:nvPr/>
        </p:nvSpPr>
        <p:spPr bwMode="auto">
          <a:xfrm>
            <a:off x="4735935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11C1383-92F0-0540-A376-814BA454AF2A}"/>
              </a:ext>
            </a:extLst>
          </p:cNvPr>
          <p:cNvSpPr/>
          <p:nvPr/>
        </p:nvSpPr>
        <p:spPr bwMode="auto">
          <a:xfrm>
            <a:off x="4884102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77F4D86-487C-DF4D-9EBF-23713386737B}"/>
              </a:ext>
            </a:extLst>
          </p:cNvPr>
          <p:cNvSpPr/>
          <p:nvPr/>
        </p:nvSpPr>
        <p:spPr bwMode="auto">
          <a:xfrm>
            <a:off x="5039202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53EA20F-F23C-204D-858C-0D6C9B7A4FBA}"/>
              </a:ext>
            </a:extLst>
          </p:cNvPr>
          <p:cNvSpPr/>
          <p:nvPr/>
        </p:nvSpPr>
        <p:spPr bwMode="auto">
          <a:xfrm>
            <a:off x="5453648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80A0F0A-1736-614E-9EFD-273F0E06D422}"/>
              </a:ext>
            </a:extLst>
          </p:cNvPr>
          <p:cNvSpPr/>
          <p:nvPr/>
        </p:nvSpPr>
        <p:spPr bwMode="auto">
          <a:xfrm>
            <a:off x="5601815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664D17-9F24-DD46-AA7F-F6C0AA01761A}"/>
              </a:ext>
            </a:extLst>
          </p:cNvPr>
          <p:cNvSpPr/>
          <p:nvPr/>
        </p:nvSpPr>
        <p:spPr bwMode="auto">
          <a:xfrm>
            <a:off x="5756915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713D3CE-9ECF-FB46-88F0-A671975F559C}"/>
              </a:ext>
            </a:extLst>
          </p:cNvPr>
          <p:cNvSpPr/>
          <p:nvPr/>
        </p:nvSpPr>
        <p:spPr bwMode="auto">
          <a:xfrm>
            <a:off x="6310735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99B7F2FA-AB39-F84D-9641-4303FFADBEFF}"/>
              </a:ext>
            </a:extLst>
          </p:cNvPr>
          <p:cNvSpPr/>
          <p:nvPr/>
        </p:nvSpPr>
        <p:spPr bwMode="auto">
          <a:xfrm>
            <a:off x="6458902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5AB13D2-4CA8-1341-984C-5262797DFCC9}"/>
              </a:ext>
            </a:extLst>
          </p:cNvPr>
          <p:cNvSpPr/>
          <p:nvPr/>
        </p:nvSpPr>
        <p:spPr bwMode="auto">
          <a:xfrm>
            <a:off x="6614002" y="58431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6A223EF-D381-4045-A2FB-F3EC593635A7}"/>
              </a:ext>
            </a:extLst>
          </p:cNvPr>
          <p:cNvSpPr/>
          <p:nvPr/>
        </p:nvSpPr>
        <p:spPr bwMode="auto">
          <a:xfrm>
            <a:off x="7178082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484F68BE-9765-8B44-8D02-28AA4A3945FA}"/>
              </a:ext>
            </a:extLst>
          </p:cNvPr>
          <p:cNvSpPr/>
          <p:nvPr/>
        </p:nvSpPr>
        <p:spPr bwMode="auto">
          <a:xfrm>
            <a:off x="7326249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3A1C716E-3AE5-C64F-866E-A47A58315ADA}"/>
              </a:ext>
            </a:extLst>
          </p:cNvPr>
          <p:cNvSpPr/>
          <p:nvPr/>
        </p:nvSpPr>
        <p:spPr bwMode="auto">
          <a:xfrm>
            <a:off x="7481349" y="58454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Marcador de contenido 3">
            <a:extLst>
              <a:ext uri="{FF2B5EF4-FFF2-40B4-BE49-F238E27FC236}">
                <a16:creationId xmlns:a16="http://schemas.microsoft.com/office/drawing/2014/main" id="{8EB58A00-188F-374D-8155-485D8D0B7951}"/>
              </a:ext>
            </a:extLst>
          </p:cNvPr>
          <p:cNvSpPr txBox="1">
            <a:spLocks/>
          </p:cNvSpPr>
          <p:nvPr/>
        </p:nvSpPr>
        <p:spPr bwMode="auto">
          <a:xfrm>
            <a:off x="5791926" y="389201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600" b="1" kern="0" dirty="0"/>
              <a:t>books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4CAFAB13-0EA7-3642-9308-6F9C046621F5}"/>
              </a:ext>
            </a:extLst>
          </p:cNvPr>
          <p:cNvSpPr txBox="1">
            <a:spLocks/>
          </p:cNvSpPr>
          <p:nvPr/>
        </p:nvSpPr>
        <p:spPr bwMode="auto">
          <a:xfrm>
            <a:off x="4517336" y="615153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the</a:t>
            </a:r>
          </a:p>
        </p:txBody>
      </p:sp>
      <p:sp>
        <p:nvSpPr>
          <p:cNvPr id="26" name="Marcador de contenido 3">
            <a:extLst>
              <a:ext uri="{FF2B5EF4-FFF2-40B4-BE49-F238E27FC236}">
                <a16:creationId xmlns:a16="http://schemas.microsoft.com/office/drawing/2014/main" id="{56E1DAFB-224F-D34A-A917-26A5847E3BCE}"/>
              </a:ext>
            </a:extLst>
          </p:cNvPr>
          <p:cNvSpPr txBox="1">
            <a:spLocks/>
          </p:cNvSpPr>
          <p:nvPr/>
        </p:nvSpPr>
        <p:spPr bwMode="auto">
          <a:xfrm>
            <a:off x="5270870" y="614533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students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7F0B64F4-E8F5-964F-ACE8-2F644A2F56AF}"/>
              </a:ext>
            </a:extLst>
          </p:cNvPr>
          <p:cNvSpPr txBox="1">
            <a:spLocks/>
          </p:cNvSpPr>
          <p:nvPr/>
        </p:nvSpPr>
        <p:spPr bwMode="auto">
          <a:xfrm>
            <a:off x="6092136" y="6139134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GB" sz="1200" b="1" kern="0" dirty="0"/>
              <a:t>opened</a:t>
            </a:r>
          </a:p>
        </p:txBody>
      </p:sp>
      <p:sp>
        <p:nvSpPr>
          <p:cNvPr id="28" name="Marcador de contenido 3">
            <a:extLst>
              <a:ext uri="{FF2B5EF4-FFF2-40B4-BE49-F238E27FC236}">
                <a16:creationId xmlns:a16="http://schemas.microsoft.com/office/drawing/2014/main" id="{CC691E1E-D25B-524B-9A8F-0D72D785A0B6}"/>
              </a:ext>
            </a:extLst>
          </p:cNvPr>
          <p:cNvSpPr txBox="1">
            <a:spLocks/>
          </p:cNvSpPr>
          <p:nvPr/>
        </p:nvSpPr>
        <p:spPr bwMode="auto">
          <a:xfrm>
            <a:off x="6996698" y="613273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 err="1"/>
              <a:t>their</a:t>
            </a:r>
            <a:endParaRPr lang="en-US" sz="1200" b="1" kern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014F1E9-B1FF-2043-AB7B-FA626EAEC24E}"/>
              </a:ext>
            </a:extLst>
          </p:cNvPr>
          <p:cNvSpPr/>
          <p:nvPr/>
        </p:nvSpPr>
        <p:spPr bwMode="auto">
          <a:xfrm>
            <a:off x="949638" y="2750170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70BA18C-8E1E-BB4D-9531-65D8149FE753}"/>
              </a:ext>
            </a:extLst>
          </p:cNvPr>
          <p:cNvSpPr/>
          <p:nvPr/>
        </p:nvSpPr>
        <p:spPr bwMode="auto">
          <a:xfrm>
            <a:off x="949637" y="313859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A30A451A-AB3F-D04E-A2F4-887957AED2FD}"/>
              </a:ext>
            </a:extLst>
          </p:cNvPr>
          <p:cNvSpPr/>
          <p:nvPr/>
        </p:nvSpPr>
        <p:spPr bwMode="auto">
          <a:xfrm>
            <a:off x="949636" y="353547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D85F4BAF-7C19-7E4F-B08D-FBFE8B216EB6}"/>
              </a:ext>
            </a:extLst>
          </p:cNvPr>
          <p:cNvSpPr/>
          <p:nvPr/>
        </p:nvSpPr>
        <p:spPr bwMode="auto">
          <a:xfrm>
            <a:off x="949636" y="392866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6ED8BD2-6715-E04E-9EBB-918E953D7433}"/>
              </a:ext>
            </a:extLst>
          </p:cNvPr>
          <p:cNvSpPr/>
          <p:nvPr/>
        </p:nvSpPr>
        <p:spPr bwMode="auto">
          <a:xfrm>
            <a:off x="1382048" y="2750170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0.7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5343706F-4643-904D-9B94-C91DF874E17C}"/>
              </a:ext>
            </a:extLst>
          </p:cNvPr>
          <p:cNvSpPr/>
          <p:nvPr/>
        </p:nvSpPr>
        <p:spPr bwMode="auto">
          <a:xfrm>
            <a:off x="1382047" y="3138592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4906EE3-165B-0541-97E5-D169275B5F59}"/>
              </a:ext>
            </a:extLst>
          </p:cNvPr>
          <p:cNvSpPr/>
          <p:nvPr/>
        </p:nvSpPr>
        <p:spPr bwMode="auto">
          <a:xfrm>
            <a:off x="1382046" y="353547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B15C7895-0424-9D45-9A3B-B1196575C94D}"/>
              </a:ext>
            </a:extLst>
          </p:cNvPr>
          <p:cNvSpPr/>
          <p:nvPr/>
        </p:nvSpPr>
        <p:spPr bwMode="auto">
          <a:xfrm>
            <a:off x="1382046" y="3928669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B570247B-6850-C647-AE33-83DF78B28E5B}"/>
              </a:ext>
            </a:extLst>
          </p:cNvPr>
          <p:cNvSpPr/>
          <p:nvPr/>
        </p:nvSpPr>
        <p:spPr bwMode="auto">
          <a:xfrm>
            <a:off x="1810630" y="2750124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0.5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A840C39-7A80-914F-9A54-766A79B6C967}"/>
              </a:ext>
            </a:extLst>
          </p:cNvPr>
          <p:cNvSpPr/>
          <p:nvPr/>
        </p:nvSpPr>
        <p:spPr bwMode="auto">
          <a:xfrm>
            <a:off x="1810629" y="3138546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4D0871F6-3BB6-8045-857C-2C8EF4ABA640}"/>
              </a:ext>
            </a:extLst>
          </p:cNvPr>
          <p:cNvSpPr/>
          <p:nvPr/>
        </p:nvSpPr>
        <p:spPr bwMode="auto">
          <a:xfrm>
            <a:off x="1810628" y="3535427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50175B32-ADC2-6149-9BFD-5914394218F4}"/>
              </a:ext>
            </a:extLst>
          </p:cNvPr>
          <p:cNvSpPr/>
          <p:nvPr/>
        </p:nvSpPr>
        <p:spPr bwMode="auto">
          <a:xfrm>
            <a:off x="1810628" y="3928623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0.3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3299A1E0-3236-C840-8F8B-67599F458E25}"/>
              </a:ext>
            </a:extLst>
          </p:cNvPr>
          <p:cNvSpPr/>
          <p:nvPr/>
        </p:nvSpPr>
        <p:spPr bwMode="auto">
          <a:xfrm>
            <a:off x="2240218" y="2752155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8AAB9452-8505-4248-98EE-074F5493546C}"/>
              </a:ext>
            </a:extLst>
          </p:cNvPr>
          <p:cNvSpPr/>
          <p:nvPr/>
        </p:nvSpPr>
        <p:spPr bwMode="auto">
          <a:xfrm>
            <a:off x="2240217" y="3140577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CC869B5C-F6F0-4F43-A751-39D3B7FC0F88}"/>
              </a:ext>
            </a:extLst>
          </p:cNvPr>
          <p:cNvSpPr/>
          <p:nvPr/>
        </p:nvSpPr>
        <p:spPr bwMode="auto">
          <a:xfrm>
            <a:off x="2240216" y="3537458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0.6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DBAE4B0-5961-EE45-9C11-971372A45875}"/>
              </a:ext>
            </a:extLst>
          </p:cNvPr>
          <p:cNvSpPr/>
          <p:nvPr/>
        </p:nvSpPr>
        <p:spPr bwMode="auto">
          <a:xfrm>
            <a:off x="2240216" y="3930654"/>
            <a:ext cx="428401" cy="394779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45" name="Multiplicar 67">
            <a:extLst>
              <a:ext uri="{FF2B5EF4-FFF2-40B4-BE49-F238E27FC236}">
                <a16:creationId xmlns:a16="http://schemas.microsoft.com/office/drawing/2014/main" id="{0200A368-B28A-BF40-8A7A-4E30669E7BCF}"/>
              </a:ext>
            </a:extLst>
          </p:cNvPr>
          <p:cNvSpPr/>
          <p:nvPr/>
        </p:nvSpPr>
        <p:spPr bwMode="auto">
          <a:xfrm>
            <a:off x="2311724" y="2817902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6" name="Multiplicar 67">
            <a:extLst>
              <a:ext uri="{FF2B5EF4-FFF2-40B4-BE49-F238E27FC236}">
                <a16:creationId xmlns:a16="http://schemas.microsoft.com/office/drawing/2014/main" id="{7F1BF255-7D06-404B-AC59-82850E42CB3E}"/>
              </a:ext>
            </a:extLst>
          </p:cNvPr>
          <p:cNvSpPr/>
          <p:nvPr/>
        </p:nvSpPr>
        <p:spPr bwMode="auto">
          <a:xfrm>
            <a:off x="2311719" y="3191981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7" name="Multiplicar 67">
            <a:extLst>
              <a:ext uri="{FF2B5EF4-FFF2-40B4-BE49-F238E27FC236}">
                <a16:creationId xmlns:a16="http://schemas.microsoft.com/office/drawing/2014/main" id="{14254CC1-BCD5-494F-A924-FFE32817DDB0}"/>
              </a:ext>
            </a:extLst>
          </p:cNvPr>
          <p:cNvSpPr/>
          <p:nvPr/>
        </p:nvSpPr>
        <p:spPr bwMode="auto">
          <a:xfrm>
            <a:off x="1882227" y="3191976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Multiplicar 67">
            <a:extLst>
              <a:ext uri="{FF2B5EF4-FFF2-40B4-BE49-F238E27FC236}">
                <a16:creationId xmlns:a16="http://schemas.microsoft.com/office/drawing/2014/main" id="{582783BC-1FBB-4C4D-A78A-4EDC4A122970}"/>
              </a:ext>
            </a:extLst>
          </p:cNvPr>
          <p:cNvSpPr/>
          <p:nvPr/>
        </p:nvSpPr>
        <p:spPr bwMode="auto">
          <a:xfrm>
            <a:off x="1882225" y="2804042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Multiplicar 67">
            <a:extLst>
              <a:ext uri="{FF2B5EF4-FFF2-40B4-BE49-F238E27FC236}">
                <a16:creationId xmlns:a16="http://schemas.microsoft.com/office/drawing/2014/main" id="{FECBA11B-B3D6-2C4C-9110-E5DF3AA5857C}"/>
              </a:ext>
            </a:extLst>
          </p:cNvPr>
          <p:cNvSpPr/>
          <p:nvPr/>
        </p:nvSpPr>
        <p:spPr bwMode="auto">
          <a:xfrm>
            <a:off x="1452731" y="2804039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Multiplicar 67">
            <a:extLst>
              <a:ext uri="{FF2B5EF4-FFF2-40B4-BE49-F238E27FC236}">
                <a16:creationId xmlns:a16="http://schemas.microsoft.com/office/drawing/2014/main" id="{C2534505-318F-D445-9D15-4B14358D4953}"/>
              </a:ext>
            </a:extLst>
          </p:cNvPr>
          <p:cNvSpPr/>
          <p:nvPr/>
        </p:nvSpPr>
        <p:spPr bwMode="auto">
          <a:xfrm>
            <a:off x="2325571" y="3593753"/>
            <a:ext cx="267896" cy="276402"/>
          </a:xfrm>
          <a:prstGeom prst="mathMultiply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Flecha arriba 3">
            <a:extLst>
              <a:ext uri="{FF2B5EF4-FFF2-40B4-BE49-F238E27FC236}">
                <a16:creationId xmlns:a16="http://schemas.microsoft.com/office/drawing/2014/main" id="{DCA2195B-596C-F642-81E5-59493D3DF627}"/>
              </a:ext>
            </a:extLst>
          </p:cNvPr>
          <p:cNvSpPr/>
          <p:nvPr/>
        </p:nvSpPr>
        <p:spPr bwMode="auto">
          <a:xfrm>
            <a:off x="6013331" y="4227680"/>
            <a:ext cx="366766" cy="24151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Flecha arriba 50">
            <a:extLst>
              <a:ext uri="{FF2B5EF4-FFF2-40B4-BE49-F238E27FC236}">
                <a16:creationId xmlns:a16="http://schemas.microsoft.com/office/drawing/2014/main" id="{D442EC8A-6FD6-7241-B45F-F7827B1BE6E0}"/>
              </a:ext>
            </a:extLst>
          </p:cNvPr>
          <p:cNvSpPr/>
          <p:nvPr/>
        </p:nvSpPr>
        <p:spPr bwMode="auto">
          <a:xfrm>
            <a:off x="4764350" y="5526937"/>
            <a:ext cx="366766" cy="24151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Flecha arriba 51">
            <a:extLst>
              <a:ext uri="{FF2B5EF4-FFF2-40B4-BE49-F238E27FC236}">
                <a16:creationId xmlns:a16="http://schemas.microsoft.com/office/drawing/2014/main" id="{CB0D475A-7CE3-124B-B4E5-D9860069011A}"/>
              </a:ext>
            </a:extLst>
          </p:cNvPr>
          <p:cNvSpPr/>
          <p:nvPr/>
        </p:nvSpPr>
        <p:spPr bwMode="auto">
          <a:xfrm>
            <a:off x="5514158" y="5520841"/>
            <a:ext cx="366766" cy="24151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Flecha arriba 52">
            <a:extLst>
              <a:ext uri="{FF2B5EF4-FFF2-40B4-BE49-F238E27FC236}">
                <a16:creationId xmlns:a16="http://schemas.microsoft.com/office/drawing/2014/main" id="{FAE14CA0-E7F0-A942-9470-1FCE621376DA}"/>
              </a:ext>
            </a:extLst>
          </p:cNvPr>
          <p:cNvSpPr/>
          <p:nvPr/>
        </p:nvSpPr>
        <p:spPr bwMode="auto">
          <a:xfrm>
            <a:off x="6361502" y="5526937"/>
            <a:ext cx="366766" cy="24151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Flecha arriba 53">
            <a:extLst>
              <a:ext uri="{FF2B5EF4-FFF2-40B4-BE49-F238E27FC236}">
                <a16:creationId xmlns:a16="http://schemas.microsoft.com/office/drawing/2014/main" id="{EDE2BD62-5329-6641-BCB1-A8E5CDC25B80}"/>
              </a:ext>
            </a:extLst>
          </p:cNvPr>
          <p:cNvSpPr/>
          <p:nvPr/>
        </p:nvSpPr>
        <p:spPr bwMode="auto">
          <a:xfrm>
            <a:off x="7245422" y="5520841"/>
            <a:ext cx="366766" cy="241516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Marcador de contenido 3">
            <a:extLst>
              <a:ext uri="{FF2B5EF4-FFF2-40B4-BE49-F238E27FC236}">
                <a16:creationId xmlns:a16="http://schemas.microsoft.com/office/drawing/2014/main" id="{08FE627B-2025-0043-8102-FF01616761F9}"/>
              </a:ext>
            </a:extLst>
          </p:cNvPr>
          <p:cNvSpPr txBox="1">
            <a:spLocks/>
          </p:cNvSpPr>
          <p:nvPr/>
        </p:nvSpPr>
        <p:spPr bwMode="auto">
          <a:xfrm>
            <a:off x="2706353" y="3140141"/>
            <a:ext cx="1094330" cy="394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Masked self attention</a:t>
            </a:r>
          </a:p>
        </p:txBody>
      </p:sp>
      <p:pic>
        <p:nvPicPr>
          <p:cNvPr id="56" name="Picture 2" descr="Predicting the word in a sequence">
            <a:extLst>
              <a:ext uri="{FF2B5EF4-FFF2-40B4-BE49-F238E27FC236}">
                <a16:creationId xmlns:a16="http://schemas.microsoft.com/office/drawing/2014/main" id="{268014E5-136B-5C46-A1F0-353F96C446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7" r="48000"/>
          <a:stretch/>
        </p:blipFill>
        <p:spPr bwMode="auto">
          <a:xfrm>
            <a:off x="796353" y="4506802"/>
            <a:ext cx="2279904" cy="227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D368207-65C9-7C44-9C3C-AE19F72FF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934" y="4727470"/>
            <a:ext cx="690430" cy="55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06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RECAP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1104900" y="2285164"/>
            <a:ext cx="6934200" cy="1696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ON THE PREVIOUS TALK</a:t>
            </a:r>
          </a:p>
        </p:txBody>
      </p:sp>
    </p:spTree>
    <p:extLst>
      <p:ext uri="{BB962C8B-B14F-4D97-AF65-F5344CB8AC3E}">
        <p14:creationId xmlns:p14="http://schemas.microsoft.com/office/powerpoint/2010/main" val="27749837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EFE7-8250-5548-89C9-BAC547F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BERT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C6F8AF-161A-684C-8EFC-9E43753C3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1ADC4-722D-2845-8989-56EDC3F5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0969"/>
            <a:ext cx="7772400" cy="1010295"/>
          </a:xfrm>
        </p:spPr>
        <p:txBody>
          <a:bodyPr/>
          <a:lstStyle/>
          <a:p>
            <a:pPr marL="0" indent="0">
              <a:buNone/>
            </a:pPr>
            <a:r>
              <a:rPr lang="es-ES" kern="1200" dirty="0">
                <a:solidFill>
                  <a:schemeClr val="tx1"/>
                </a:solidFill>
              </a:rPr>
              <a:t>BERT - </a:t>
            </a:r>
            <a:r>
              <a:rPr lang="es-ES" kern="1200" dirty="0" err="1">
                <a:solidFill>
                  <a:schemeClr val="tx1"/>
                </a:solidFill>
              </a:rPr>
              <a:t>Bidirectional</a:t>
            </a:r>
            <a:r>
              <a:rPr lang="es-ES" kern="1200" dirty="0">
                <a:solidFill>
                  <a:schemeClr val="tx1"/>
                </a:solidFill>
              </a:rPr>
              <a:t> </a:t>
            </a:r>
            <a:r>
              <a:rPr lang="es-ES" kern="1200" dirty="0" err="1">
                <a:solidFill>
                  <a:schemeClr val="tx1"/>
                </a:solidFill>
              </a:rPr>
              <a:t>Encoder</a:t>
            </a:r>
            <a:r>
              <a:rPr lang="es-ES" kern="1200" dirty="0">
                <a:solidFill>
                  <a:schemeClr val="tx1"/>
                </a:solidFill>
              </a:rPr>
              <a:t> </a:t>
            </a:r>
            <a:r>
              <a:rPr lang="es-ES" kern="1200" dirty="0" err="1">
                <a:solidFill>
                  <a:schemeClr val="tx1"/>
                </a:solidFill>
              </a:rPr>
              <a:t>Representations</a:t>
            </a:r>
            <a:r>
              <a:rPr lang="es-ES" kern="1200" dirty="0">
                <a:solidFill>
                  <a:schemeClr val="tx1"/>
                </a:solidFill>
              </a:rPr>
              <a:t> </a:t>
            </a:r>
            <a:r>
              <a:rPr lang="es-ES" kern="1200" dirty="0" err="1">
                <a:solidFill>
                  <a:schemeClr val="tx1"/>
                </a:solidFill>
              </a:rPr>
              <a:t>from</a:t>
            </a:r>
            <a:r>
              <a:rPr lang="es-ES" kern="1200" dirty="0">
                <a:solidFill>
                  <a:schemeClr val="tx1"/>
                </a:solidFill>
              </a:rPr>
              <a:t> Transformers</a:t>
            </a:r>
            <a:endParaRPr lang="es-ES" dirty="0"/>
          </a:p>
        </p:txBody>
      </p:sp>
      <p:pic>
        <p:nvPicPr>
          <p:cNvPr id="1026" name="Picture 2" descr="BERT: Trabajar con entradas largas">
            <a:extLst>
              <a:ext uri="{FF2B5EF4-FFF2-40B4-BE49-F238E27FC236}">
                <a16:creationId xmlns:a16="http://schemas.microsoft.com/office/drawing/2014/main" id="{05F11242-097D-5C4E-A420-C19AC58238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8" r="8557"/>
          <a:stretch/>
        </p:blipFill>
        <p:spPr bwMode="auto">
          <a:xfrm>
            <a:off x="109728" y="1722120"/>
            <a:ext cx="1914144" cy="31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A716B74B-80D2-8C40-8A3B-78D021A63950}"/>
              </a:ext>
            </a:extLst>
          </p:cNvPr>
          <p:cNvSpPr txBox="1">
            <a:spLocks/>
          </p:cNvSpPr>
          <p:nvPr/>
        </p:nvSpPr>
        <p:spPr bwMode="auto">
          <a:xfrm>
            <a:off x="2213236" y="1722119"/>
            <a:ext cx="6369932" cy="254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kern="0" dirty="0"/>
              <a:t>Encoder: The model uses the encoder part of the transformer</a:t>
            </a:r>
          </a:p>
          <a:p>
            <a:pPr defTabSz="914400"/>
            <a:r>
              <a:rPr lang="en-GB" kern="0" dirty="0"/>
              <a:t>Bidirectional: </a:t>
            </a:r>
          </a:p>
          <a:p>
            <a:pPr lvl="1" defTabSz="914400"/>
            <a:r>
              <a:rPr lang="en-GB" kern="0" dirty="0"/>
              <a:t>Looks both forward and backwards </a:t>
            </a:r>
          </a:p>
          <a:p>
            <a:pPr lvl="1" defTabSz="914400"/>
            <a:r>
              <a:rPr lang="en-GB" kern="0" dirty="0"/>
              <a:t>With a novel technique named Masked LM (MLM)</a:t>
            </a:r>
          </a:p>
          <a:p>
            <a:pPr lvl="1" defTabSz="914400"/>
            <a:endParaRPr lang="en-GB" kern="0" dirty="0"/>
          </a:p>
          <a:p>
            <a:pPr marL="0" indent="0" defTabSz="914400">
              <a:buFont typeface="Wingdings" charset="2"/>
              <a:buNone/>
            </a:pPr>
            <a:endParaRPr lang="en-GB" kern="0" dirty="0"/>
          </a:p>
        </p:txBody>
      </p:sp>
      <p:pic>
        <p:nvPicPr>
          <p:cNvPr id="10" name="Picture 2" descr="Predicting the word in a sequence">
            <a:extLst>
              <a:ext uri="{FF2B5EF4-FFF2-40B4-BE49-F238E27FC236}">
                <a16:creationId xmlns:a16="http://schemas.microsoft.com/office/drawing/2014/main" id="{87B4D741-8025-E245-A3C9-68F055D55A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7"/>
          <a:stretch/>
        </p:blipFill>
        <p:spPr bwMode="auto">
          <a:xfrm>
            <a:off x="3551308" y="4204208"/>
            <a:ext cx="3486066" cy="226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88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8B78F-94E0-3B4E-9A07-4E081C5AC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C79F3251-46AE-6647-9391-6144F27038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E08777-7793-E747-AA07-B490C105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How</a:t>
            </a:r>
            <a:r>
              <a:rPr lang="es-ES" sz="3600" dirty="0"/>
              <a:t> BERT </a:t>
            </a:r>
            <a:r>
              <a:rPr lang="es-ES" sz="3600" dirty="0" err="1"/>
              <a:t>is</a:t>
            </a:r>
            <a:r>
              <a:rPr lang="es-ES" sz="3600" dirty="0"/>
              <a:t> </a:t>
            </a:r>
            <a:r>
              <a:rPr lang="es-ES" sz="3600" dirty="0" err="1"/>
              <a:t>trained</a:t>
            </a:r>
            <a:r>
              <a:rPr lang="es-ES" sz="3600" dirty="0"/>
              <a:t>? </a:t>
            </a:r>
          </a:p>
          <a:p>
            <a:pPr marL="0" indent="0">
              <a:buNone/>
            </a:pPr>
            <a:r>
              <a:rPr lang="es-ES" sz="3600" dirty="0"/>
              <a:t>   </a:t>
            </a:r>
            <a:r>
              <a:rPr lang="es-ES" sz="3600" dirty="0" err="1"/>
              <a:t>Two</a:t>
            </a:r>
            <a:r>
              <a:rPr lang="es-ES" sz="3600" dirty="0"/>
              <a:t> </a:t>
            </a:r>
            <a:r>
              <a:rPr lang="es-ES" sz="3600" dirty="0" err="1"/>
              <a:t>strategies</a:t>
            </a:r>
            <a:r>
              <a:rPr lang="es-ES" sz="3600" dirty="0"/>
              <a:t>:</a:t>
            </a:r>
          </a:p>
          <a:p>
            <a:pPr marL="0" indent="0">
              <a:buNone/>
            </a:pPr>
            <a:endParaRPr lang="es-ES" sz="3600" dirty="0"/>
          </a:p>
          <a:p>
            <a:pPr lvl="1"/>
            <a:r>
              <a:rPr lang="es-ES" sz="3200" dirty="0" err="1"/>
              <a:t>Masked</a:t>
            </a:r>
            <a:r>
              <a:rPr lang="es-ES" sz="3200" dirty="0"/>
              <a:t> </a:t>
            </a:r>
            <a:r>
              <a:rPr lang="es-ES" sz="3200" dirty="0" err="1"/>
              <a:t>Language</a:t>
            </a:r>
            <a:r>
              <a:rPr lang="es-ES" sz="3200" dirty="0"/>
              <a:t> </a:t>
            </a:r>
            <a:r>
              <a:rPr lang="es-ES" sz="3200" dirty="0" err="1"/>
              <a:t>Model</a:t>
            </a:r>
            <a:endParaRPr lang="es-ES" sz="3200" dirty="0"/>
          </a:p>
          <a:p>
            <a:pPr marL="457200" lvl="1" indent="0">
              <a:buNone/>
            </a:pPr>
            <a:endParaRPr lang="es-ES" sz="3200" dirty="0"/>
          </a:p>
          <a:p>
            <a:pPr lvl="1"/>
            <a:r>
              <a:rPr lang="es-ES" sz="3200" dirty="0" err="1"/>
              <a:t>Next</a:t>
            </a:r>
            <a:r>
              <a:rPr lang="es-ES" sz="3200" dirty="0"/>
              <a:t> </a:t>
            </a:r>
            <a:r>
              <a:rPr lang="es-ES" sz="3200" dirty="0" err="1"/>
              <a:t>Sentence</a:t>
            </a:r>
            <a:r>
              <a:rPr lang="es-ES" sz="3200" dirty="0"/>
              <a:t> </a:t>
            </a:r>
            <a:r>
              <a:rPr lang="es-ES" sz="3200" dirty="0" err="1"/>
              <a:t>Prediction</a:t>
            </a:r>
            <a:endParaRPr lang="es-ES" sz="3200" dirty="0"/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5439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2EFE7-8250-5548-89C9-BAC547F47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 BERT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BC6F8AF-161A-684C-8EFC-9E43753C3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F1ADC4-722D-2845-8989-56EDC3F5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18" y="591534"/>
            <a:ext cx="7772400" cy="1010295"/>
          </a:xfrm>
        </p:spPr>
        <p:txBody>
          <a:bodyPr/>
          <a:lstStyle/>
          <a:p>
            <a:pPr marL="0" indent="0">
              <a:buNone/>
            </a:pPr>
            <a:r>
              <a:rPr lang="en-GB" kern="1200">
                <a:solidFill>
                  <a:schemeClr val="tx1"/>
                </a:solidFill>
              </a:rPr>
              <a:t>What is Masked Language Modeling? </a:t>
            </a:r>
            <a:endParaRPr lang="en-GB"/>
          </a:p>
        </p:txBody>
      </p:sp>
      <p:sp>
        <p:nvSpPr>
          <p:cNvPr id="9" name="Marcador de contenido 3">
            <a:extLst>
              <a:ext uri="{FF2B5EF4-FFF2-40B4-BE49-F238E27FC236}">
                <a16:creationId xmlns:a16="http://schemas.microsoft.com/office/drawing/2014/main" id="{A716B74B-80D2-8C40-8A3B-78D021A63950}"/>
              </a:ext>
            </a:extLst>
          </p:cNvPr>
          <p:cNvSpPr txBox="1">
            <a:spLocks/>
          </p:cNvSpPr>
          <p:nvPr/>
        </p:nvSpPr>
        <p:spPr bwMode="auto">
          <a:xfrm>
            <a:off x="810768" y="1132146"/>
            <a:ext cx="7327850" cy="290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sz="2000" dirty="0"/>
              <a:t>15% of tokens in the input are Masked</a:t>
            </a:r>
          </a:p>
          <a:p>
            <a:pPr lvl="1" defTabSz="914400"/>
            <a:r>
              <a:rPr lang="en-GB" sz="1600" dirty="0"/>
              <a:t>80% replaced with [MASK]</a:t>
            </a:r>
          </a:p>
          <a:p>
            <a:pPr lvl="1" defTabSz="914400"/>
            <a:r>
              <a:rPr lang="en-GB" sz="1600" dirty="0"/>
              <a:t>10% with a random Word</a:t>
            </a:r>
          </a:p>
          <a:p>
            <a:pPr lvl="1" defTabSz="914400"/>
            <a:r>
              <a:rPr lang="en-GB" sz="1600" dirty="0"/>
              <a:t>10% with the original Word </a:t>
            </a:r>
          </a:p>
          <a:p>
            <a:pPr marL="457200" lvl="1" indent="0" defTabSz="914400">
              <a:buNone/>
            </a:pPr>
            <a:endParaRPr lang="en-GB" sz="1600" dirty="0"/>
          </a:p>
          <a:p>
            <a:pPr defTabSz="914400"/>
            <a:r>
              <a:rPr lang="en-GB" sz="2000" dirty="0"/>
              <a:t>Why?</a:t>
            </a:r>
          </a:p>
          <a:p>
            <a:pPr lvl="1" defTabSz="914400"/>
            <a:r>
              <a:rPr lang="en-GB" sz="1600" dirty="0"/>
              <a:t>100% of Mask tokens -&gt; the model is only optimized for masked words</a:t>
            </a:r>
          </a:p>
          <a:p>
            <a:pPr lvl="1" defTabSz="914400"/>
            <a:r>
              <a:rPr lang="en-GB" sz="1600" dirty="0"/>
              <a:t>90% of mask and 10% of random -&gt; the observation is never correct</a:t>
            </a:r>
          </a:p>
          <a:p>
            <a:pPr lvl="1" defTabSz="914400"/>
            <a:r>
              <a:rPr lang="en-GB" sz="1600" dirty="0"/>
              <a:t>90% of mask and 10% of original -&gt; the model copy the original embedding</a:t>
            </a:r>
          </a:p>
          <a:p>
            <a:pPr lvl="1" defTabSz="914400"/>
            <a:endParaRPr lang="en-GB" sz="1600" dirty="0"/>
          </a:p>
        </p:txBody>
      </p:sp>
      <p:pic>
        <p:nvPicPr>
          <p:cNvPr id="3074" name="Picture 2" descr="Finnish Language Modeling with Deep Transformer Models">
            <a:extLst>
              <a:ext uri="{FF2B5EF4-FFF2-40B4-BE49-F238E27FC236}">
                <a16:creationId xmlns:a16="http://schemas.microsoft.com/office/drawing/2014/main" id="{5969100E-F79F-4245-A2CC-13E0A4CEE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79" y="4218431"/>
            <a:ext cx="5748283" cy="245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1012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542B-BA6D-004E-BBD8-0F7AAF4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3B8C3E-8480-3942-9E7B-0812C21DD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27A9CB8A-143D-4541-8FC9-63D7273F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218" y="557782"/>
            <a:ext cx="7772400" cy="726411"/>
          </a:xfrm>
        </p:spPr>
        <p:txBody>
          <a:bodyPr/>
          <a:lstStyle/>
          <a:p>
            <a:pPr marL="0" indent="0">
              <a:buNone/>
            </a:pPr>
            <a:r>
              <a:rPr lang="en-GB" kern="1200" dirty="0">
                <a:solidFill>
                  <a:schemeClr val="tx1"/>
                </a:solidFill>
              </a:rPr>
              <a:t>What is Next Sentence </a:t>
            </a:r>
            <a:r>
              <a:rPr lang="en-GB" kern="1200" dirty="0" err="1">
                <a:solidFill>
                  <a:schemeClr val="tx1"/>
                </a:solidFill>
              </a:rPr>
              <a:t>Prediciton</a:t>
            </a:r>
            <a:r>
              <a:rPr lang="en-GB" kern="1200" dirty="0">
                <a:solidFill>
                  <a:schemeClr val="tx1"/>
                </a:solidFill>
              </a:rPr>
              <a:t>? </a:t>
            </a:r>
          </a:p>
        </p:txBody>
      </p:sp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08588B58-FE7E-ED4D-9FD5-E8416F1C5E51}"/>
              </a:ext>
            </a:extLst>
          </p:cNvPr>
          <p:cNvSpPr txBox="1">
            <a:spLocks/>
          </p:cNvSpPr>
          <p:nvPr/>
        </p:nvSpPr>
        <p:spPr bwMode="auto">
          <a:xfrm>
            <a:off x="810768" y="1109472"/>
            <a:ext cx="7327850" cy="290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sz="2000" dirty="0"/>
              <a:t>BERT is trained with pair of sentences and predict if the second is the subsequent</a:t>
            </a:r>
          </a:p>
          <a:p>
            <a:pPr lvl="1" defTabSz="914400"/>
            <a:r>
              <a:rPr lang="en-GB" sz="1600" dirty="0"/>
              <a:t>50% are subsequent pairs and 50% are random </a:t>
            </a:r>
          </a:p>
          <a:p>
            <a:pPr lvl="1" defTabSz="914400"/>
            <a:r>
              <a:rPr lang="en-GB" sz="1600" dirty="0"/>
              <a:t>Uses special tokens for the classification. CLS at the beginning, and SEP at the end of each sentence </a:t>
            </a:r>
          </a:p>
          <a:p>
            <a:pPr lvl="1" defTabSz="914400"/>
            <a:r>
              <a:rPr lang="en-GB" sz="1600" dirty="0"/>
              <a:t>CLS token is used to predict </a:t>
            </a:r>
            <a:r>
              <a:rPr lang="en-GB" sz="1600" dirty="0" err="1"/>
              <a:t>IsNext</a:t>
            </a:r>
            <a:r>
              <a:rPr lang="en-GB" sz="1600" dirty="0"/>
              <a:t>/</a:t>
            </a:r>
            <a:r>
              <a:rPr lang="en-GB" sz="1600" dirty="0" err="1"/>
              <a:t>NotNext</a:t>
            </a:r>
            <a:endParaRPr lang="en-GB" sz="1600" dirty="0"/>
          </a:p>
          <a:p>
            <a:pPr marL="457200" lvl="1" indent="0" defTabSz="914400">
              <a:buNone/>
            </a:pPr>
            <a:endParaRPr lang="en-GB" sz="16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3F32D6-B314-CF4E-92D7-C3293F2FF6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567"/>
          <a:stretch/>
        </p:blipFill>
        <p:spPr>
          <a:xfrm>
            <a:off x="1005382" y="3011900"/>
            <a:ext cx="6382970" cy="30723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860614F-5504-9244-B8F1-7E1F8F459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597" y="6300218"/>
            <a:ext cx="6005018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4108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4542B-BA6D-004E-BBD8-0F7AAF4B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specifications of BERT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3B8C3E-8480-3942-9E7B-0812C21DD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B28A82EF-0E19-CE4C-8941-DCCF23C3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1" r="20266"/>
          <a:stretch/>
        </p:blipFill>
        <p:spPr bwMode="auto">
          <a:xfrm>
            <a:off x="2688336" y="2238058"/>
            <a:ext cx="5919216" cy="384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BERT: Trabajar con entradas largas">
            <a:extLst>
              <a:ext uri="{FF2B5EF4-FFF2-40B4-BE49-F238E27FC236}">
                <a16:creationId xmlns:a16="http://schemas.microsoft.com/office/drawing/2014/main" id="{5E7AEC67-F59D-9D42-91AF-D275A2569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8" r="8557"/>
          <a:stretch/>
        </p:blipFill>
        <p:spPr bwMode="auto">
          <a:xfrm>
            <a:off x="0" y="2229315"/>
            <a:ext cx="1914144" cy="3128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B16E5B3F-2612-3647-A1C7-950EF2146636}"/>
              </a:ext>
            </a:extLst>
          </p:cNvPr>
          <p:cNvSpPr txBox="1">
            <a:spLocks/>
          </p:cNvSpPr>
          <p:nvPr/>
        </p:nvSpPr>
        <p:spPr bwMode="auto">
          <a:xfrm>
            <a:off x="1558920" y="775017"/>
            <a:ext cx="7327850" cy="290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sz="2000" dirty="0"/>
              <a:t>BERT is distributed in two versions: Base and Large</a:t>
            </a:r>
          </a:p>
          <a:p>
            <a:pPr defTabSz="914400"/>
            <a:r>
              <a:rPr lang="en-GB" sz="2000" dirty="0"/>
              <a:t>Base was only prepared to compare results with GPT</a:t>
            </a:r>
          </a:p>
          <a:p>
            <a:pPr defTabSz="914400"/>
            <a:r>
              <a:rPr lang="en-GB" sz="2000" dirty="0"/>
              <a:t>Larger feed-forward networks (768 (b) and 1024 (L))</a:t>
            </a:r>
          </a:p>
          <a:p>
            <a:pPr defTabSz="914400"/>
            <a:r>
              <a:rPr lang="en-GB" sz="2000" dirty="0"/>
              <a:t>More attention heads (12(b) and 16 (L))</a:t>
            </a:r>
            <a:endParaRPr lang="en-GB" sz="1600" dirty="0"/>
          </a:p>
          <a:p>
            <a:pPr marL="457200" lvl="1" indent="0" defTabSz="91440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50383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Fine-</a:t>
            </a:r>
            <a:r>
              <a:rPr lang="es-ES" dirty="0" err="1"/>
              <a:t>Tuning</a:t>
            </a:r>
            <a:r>
              <a:rPr lang="es-ES" dirty="0"/>
              <a:t> BERT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F1018E1-069B-4D4B-BA73-56EA1377D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0" t="2744" r="15000" b="46575"/>
          <a:stretch/>
        </p:blipFill>
        <p:spPr bwMode="auto">
          <a:xfrm>
            <a:off x="205686" y="2346028"/>
            <a:ext cx="8518687" cy="407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6F365593-BC46-A546-AE4D-68B13D9A17D3}"/>
              </a:ext>
            </a:extLst>
          </p:cNvPr>
          <p:cNvSpPr txBox="1">
            <a:spLocks/>
          </p:cNvSpPr>
          <p:nvPr/>
        </p:nvSpPr>
        <p:spPr bwMode="auto">
          <a:xfrm>
            <a:off x="908075" y="891730"/>
            <a:ext cx="7327850" cy="2908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None/>
            </a:pPr>
            <a:r>
              <a:rPr lang="en-GB" dirty="0"/>
              <a:t>BERT can be adapted for different tasks</a:t>
            </a:r>
            <a:endParaRPr lang="en-GB" sz="1800" dirty="0"/>
          </a:p>
          <a:p>
            <a:pPr marL="457200" lvl="1" indent="0" defTabSz="91440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20832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Fine-</a:t>
            </a:r>
            <a:r>
              <a:rPr lang="es-ES" dirty="0" err="1"/>
              <a:t>Tuning</a:t>
            </a:r>
            <a:r>
              <a:rPr lang="es-ES" dirty="0"/>
              <a:t> BERT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0F1018E1-069B-4D4B-BA73-56EA1377D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0" t="51986" r="15000"/>
          <a:stretch/>
        </p:blipFill>
        <p:spPr bwMode="auto">
          <a:xfrm>
            <a:off x="217410" y="1523999"/>
            <a:ext cx="8400463" cy="381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0790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1E14-C6A8-1143-AD7A-E4EF50368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importance</a:t>
            </a:r>
            <a:r>
              <a:rPr lang="es-ES" dirty="0"/>
              <a:t> of </a:t>
            </a:r>
            <a:r>
              <a:rPr lang="es-ES" dirty="0" err="1"/>
              <a:t>LMs</a:t>
            </a:r>
            <a:r>
              <a:rPr lang="es-ES" dirty="0"/>
              <a:t> in NLP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2A8D452-6C73-7145-A0EA-7AED77FF1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68EBB-F613-9044-B01F-874AC2FEC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15462"/>
            <a:ext cx="7772400" cy="896816"/>
          </a:xfrm>
        </p:spPr>
        <p:txBody>
          <a:bodyPr/>
          <a:lstStyle/>
          <a:p>
            <a:r>
              <a:rPr lang="es-ES" dirty="0"/>
              <a:t>Has </a:t>
            </a:r>
            <a:r>
              <a:rPr lang="es-ES" dirty="0" err="1"/>
              <a:t>changed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NLP </a:t>
            </a:r>
            <a:r>
              <a:rPr lang="es-ES" dirty="0" err="1"/>
              <a:t>tasks</a:t>
            </a:r>
            <a:r>
              <a:rPr lang="es-ES" dirty="0"/>
              <a:t> and </a:t>
            </a:r>
            <a:r>
              <a:rPr lang="es-ES" dirty="0" err="1"/>
              <a:t>even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used</a:t>
            </a:r>
            <a:r>
              <a:rPr lang="es-ES" dirty="0"/>
              <a:t> </a:t>
            </a:r>
            <a:r>
              <a:rPr lang="es-ES" dirty="0" err="1"/>
              <a:t>datasets</a:t>
            </a:r>
            <a:endParaRPr lang="es-ES" dirty="0"/>
          </a:p>
          <a:p>
            <a:r>
              <a:rPr lang="es-ES" dirty="0" err="1"/>
              <a:t>Example</a:t>
            </a:r>
            <a:r>
              <a:rPr lang="es-ES" dirty="0"/>
              <a:t>: NER </a:t>
            </a:r>
            <a:r>
              <a:rPr lang="es-ES" dirty="0" err="1"/>
              <a:t>dataset</a:t>
            </a:r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34FD147-41FF-044A-A4EE-0156350AE4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577"/>
          <a:stretch/>
        </p:blipFill>
        <p:spPr>
          <a:xfrm>
            <a:off x="4318732" y="2198603"/>
            <a:ext cx="3577981" cy="4578529"/>
          </a:xfrm>
          <a:prstGeom prst="rect">
            <a:avLst/>
          </a:prstGeom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15C50496-3BF2-334E-8867-FB4903145E65}"/>
              </a:ext>
            </a:extLst>
          </p:cNvPr>
          <p:cNvSpPr txBox="1">
            <a:spLocks/>
          </p:cNvSpPr>
          <p:nvPr/>
        </p:nvSpPr>
        <p:spPr bwMode="auto">
          <a:xfrm>
            <a:off x="685800" y="2690447"/>
            <a:ext cx="3475892" cy="273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GB" kern="0" dirty="0">
                <a:solidFill>
                  <a:srgbClr val="C00000"/>
                </a:solidFill>
              </a:rPr>
              <a:t>Excerpt of </a:t>
            </a:r>
            <a:r>
              <a:rPr lang="en-GB" kern="0" dirty="0" err="1">
                <a:solidFill>
                  <a:srgbClr val="C00000"/>
                </a:solidFill>
              </a:rPr>
              <a:t>CoNLL</a:t>
            </a:r>
            <a:r>
              <a:rPr lang="en-GB" kern="0" dirty="0">
                <a:solidFill>
                  <a:srgbClr val="C00000"/>
                </a:solidFill>
              </a:rPr>
              <a:t> </a:t>
            </a:r>
            <a:r>
              <a:rPr lang="en-GB" kern="0" dirty="0" err="1">
                <a:solidFill>
                  <a:srgbClr val="C00000"/>
                </a:solidFill>
              </a:rPr>
              <a:t>datatset</a:t>
            </a:r>
            <a:endParaRPr lang="en-GB" kern="0" dirty="0">
              <a:solidFill>
                <a:srgbClr val="C00000"/>
              </a:solidFill>
            </a:endParaRPr>
          </a:p>
          <a:p>
            <a:pPr defTabSz="914400"/>
            <a:r>
              <a:rPr lang="en-GB" kern="0" dirty="0">
                <a:solidFill>
                  <a:srgbClr val="C00000"/>
                </a:solidFill>
              </a:rPr>
              <a:t>Columns in the middle are no longer needed</a:t>
            </a:r>
          </a:p>
          <a:p>
            <a:pPr defTabSz="914400"/>
            <a:r>
              <a:rPr lang="en-GB" kern="0" dirty="0">
                <a:solidFill>
                  <a:srgbClr val="C00000"/>
                </a:solidFill>
              </a:rPr>
              <a:t>Neither other features</a:t>
            </a:r>
          </a:p>
          <a:p>
            <a:pPr defTabSz="914400"/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4029040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10888-0C57-1D48-A5E0-BDF8B5FCF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Different</a:t>
            </a:r>
            <a:r>
              <a:rPr lang="es-ES" dirty="0"/>
              <a:t> BERT-</a:t>
            </a:r>
            <a:r>
              <a:rPr lang="es-ES" dirty="0" err="1"/>
              <a:t>based</a:t>
            </a:r>
            <a:r>
              <a:rPr lang="es-ES" dirty="0"/>
              <a:t> </a:t>
            </a:r>
            <a:r>
              <a:rPr lang="es-ES" dirty="0" err="1"/>
              <a:t>models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637843-FAD9-0D40-B134-A7D3972A4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2050" name="Picture 2" descr="Iconos gratis diseñados por Google | Flaticon">
            <a:extLst>
              <a:ext uri="{FF2B5EF4-FFF2-40B4-BE49-F238E27FC236}">
                <a16:creationId xmlns:a16="http://schemas.microsoft.com/office/drawing/2014/main" id="{7ED3C720-61D1-8C45-BB3E-CC3763DDF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20" y="6074746"/>
            <a:ext cx="788868" cy="78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acebook - Entrar o registrarse">
            <a:extLst>
              <a:ext uri="{FF2B5EF4-FFF2-40B4-BE49-F238E27FC236}">
                <a16:creationId xmlns:a16="http://schemas.microsoft.com/office/drawing/2014/main" id="{E03B9066-373D-AA46-A363-C3FA76A25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323" y="6158563"/>
            <a:ext cx="643659" cy="64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65DD4EE-32D4-4644-9523-ABE14B511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1032846"/>
            <a:ext cx="88900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9346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7A031-CB1D-7245-BD4F-718177C9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Let’s</a:t>
            </a:r>
            <a:r>
              <a:rPr lang="es-ES" dirty="0"/>
              <a:t>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of </a:t>
            </a:r>
            <a:r>
              <a:rPr lang="es-ES" dirty="0" err="1"/>
              <a:t>them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233619A-27CC-DB48-99D3-8D09CF2B15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14ACF3-F75D-9A4F-B62C-61950C4F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https://huggingface.co/bert-base-uncased</a:t>
            </a:r>
            <a:endParaRPr lang="es-ES" dirty="0"/>
          </a:p>
          <a:p>
            <a:endParaRPr lang="es-ES" dirty="0"/>
          </a:p>
          <a:p>
            <a:r>
              <a:rPr lang="es-ES" dirty="0">
                <a:hlinkClick r:id="rId3"/>
              </a:rPr>
              <a:t>https://huggingface.co/PlanTL-GOB-ES/roberta-base-bne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>
                <a:hlinkClick r:id="rId4"/>
              </a:rPr>
              <a:t>https://huggingface.co/Recognai/distilbert-base-es-multilingual-cased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6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70815" y="776648"/>
            <a:ext cx="8025640" cy="7663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Neural machine translation architecture is divided in two main modules: an </a:t>
            </a:r>
            <a:r>
              <a:rPr lang="en-US" b="1" dirty="0"/>
              <a:t>encoder</a:t>
            </a:r>
            <a:r>
              <a:rPr lang="en-US" dirty="0"/>
              <a:t> and a </a:t>
            </a:r>
            <a:r>
              <a:rPr lang="en-US" b="1" dirty="0"/>
              <a:t>decoder</a:t>
            </a:r>
          </a:p>
        </p:txBody>
      </p:sp>
      <p:sp>
        <p:nvSpPr>
          <p:cNvPr id="7" name="Flecha arriba 6"/>
          <p:cNvSpPr/>
          <p:nvPr/>
        </p:nvSpPr>
        <p:spPr bwMode="auto">
          <a:xfrm>
            <a:off x="1817849" y="4615804"/>
            <a:ext cx="323052" cy="43256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Flecha arriba 7"/>
          <p:cNvSpPr/>
          <p:nvPr/>
        </p:nvSpPr>
        <p:spPr bwMode="auto">
          <a:xfrm rot="10800000">
            <a:off x="6991236" y="4615804"/>
            <a:ext cx="323052" cy="432560"/>
          </a:xfrm>
          <a:prstGeom prst="up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985581" y="5250955"/>
            <a:ext cx="2168278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am a student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52962" y="5250955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Je suis étudiant</a:t>
            </a: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1591299" y="2764983"/>
            <a:ext cx="2400303" cy="1472896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13" name="Flecha arriba 12"/>
          <p:cNvSpPr/>
          <p:nvPr/>
        </p:nvSpPr>
        <p:spPr bwMode="auto">
          <a:xfrm rot="5400000">
            <a:off x="4372828" y="3285151"/>
            <a:ext cx="323052" cy="432560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5052810" y="2789621"/>
            <a:ext cx="2400303" cy="147289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11679920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hlinkClick r:id="rId2"/>
              </a:rPr>
              <a:t>https://lilianweng.github.io/lil-log/2018/06/24/attention-attention.html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3"/>
              </a:rPr>
              <a:t>https://towardsdatascience.com/evolution-of-language-models-n-grams-word-embeddings-attention-transformers-a688151825d2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4"/>
              </a:rPr>
              <a:t>https://www.topbots.com/leading-nlp-language-models-2020/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5"/>
              </a:rPr>
              <a:t>https://towardsdatascience.com/bert-roberta-distilbert-xlnet-which-one-to-use-3d5ab82ba5f8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6"/>
              </a:rPr>
              <a:t>https://towardsdatascience.com/bert-explained-state-of-the-art-language-model-for-nlp-f8b21a9b6270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7"/>
              </a:rPr>
              <a:t>https://jalammar.github.io/illustrated-bert/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8"/>
              </a:rPr>
              <a:t>https://www.analyticsvidhya.com/blog/2019/09/demystifying-bert-groundbreaking-nlp-framework/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6"/>
              </a:rPr>
              <a:t>https://towardsdatascience.com/bert-explained-state-of-the-art-language-model-for-nlp-f8b21a9b6270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9"/>
              </a:rPr>
              <a:t>https://jalammar.github.io/illustrated-gpt2/</a:t>
            </a:r>
            <a:r>
              <a:rPr lang="es-ES" sz="1800" dirty="0"/>
              <a:t> </a:t>
            </a:r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2839064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3" y="5433030"/>
            <a:ext cx="6429388" cy="86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Pablo Calleja</a:t>
            </a:r>
            <a:endParaRPr lang="en-GB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40018" y="991778"/>
            <a:ext cx="6303982" cy="155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3100" dirty="0"/>
              <a:t>Muppets session 2: Language Models</a:t>
            </a:r>
            <a:endParaRPr lang="en-US" sz="2800" dirty="0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El guionista confirma que Epi y Blas eran pareja - Chic">
            <a:extLst>
              <a:ext uri="{FF2B5EF4-FFF2-40B4-BE49-F238E27FC236}">
                <a16:creationId xmlns:a16="http://schemas.microsoft.com/office/drawing/2014/main" id="{4664E157-ED63-9E48-94EC-323847AC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45" y="2300171"/>
            <a:ext cx="5569527" cy="313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87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06BBA5-6BDF-3540-9D17-31C6992F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Call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Demo </a:t>
            </a:r>
            <a:r>
              <a:rPr lang="es-ES" dirty="0" err="1"/>
              <a:t>day</a:t>
            </a: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397A7F2-AA39-454D-9A90-A2C58AD60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89C4DD-7582-2047-BDDE-9814D4DE9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0970"/>
            <a:ext cx="7772400" cy="1717430"/>
          </a:xfrm>
        </p:spPr>
        <p:txBody>
          <a:bodyPr/>
          <a:lstStyle/>
          <a:p>
            <a:r>
              <a:rPr lang="es-ES" dirty="0"/>
              <a:t>GPU </a:t>
            </a:r>
            <a:r>
              <a:rPr lang="es-ES" dirty="0" err="1"/>
              <a:t>experiments</a:t>
            </a:r>
            <a:r>
              <a:rPr lang="es-ES" dirty="0"/>
              <a:t> </a:t>
            </a:r>
            <a:r>
              <a:rPr lang="es-ES" dirty="0" err="1"/>
              <a:t>analysis</a:t>
            </a:r>
            <a:r>
              <a:rPr lang="es-ES" dirty="0"/>
              <a:t> </a:t>
            </a:r>
            <a:r>
              <a:rPr lang="es-ES" dirty="0" err="1"/>
              <a:t>session</a:t>
            </a:r>
            <a:endParaRPr lang="es-E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2957314-4A44-C545-A00F-9BF9DF17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277" y="2665265"/>
            <a:ext cx="3833446" cy="38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3">
            <a:extLst>
              <a:ext uri="{FF2B5EF4-FFF2-40B4-BE49-F238E27FC236}">
                <a16:creationId xmlns:a16="http://schemas.microsoft.com/office/drawing/2014/main" id="{03836432-4E0C-994B-B84E-9F35BE01721F}"/>
              </a:ext>
            </a:extLst>
          </p:cNvPr>
          <p:cNvSpPr txBox="1">
            <a:spLocks/>
          </p:cNvSpPr>
          <p:nvPr/>
        </p:nvSpPr>
        <p:spPr bwMode="auto">
          <a:xfrm>
            <a:off x="685800" y="1592603"/>
            <a:ext cx="7772400" cy="107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s-ES" kern="0" dirty="0"/>
              <a:t>AKA </a:t>
            </a:r>
            <a:r>
              <a:rPr lang="es-ES" kern="0" dirty="0" err="1"/>
              <a:t>Why</a:t>
            </a:r>
            <a:r>
              <a:rPr lang="es-ES" kern="0" dirty="0"/>
              <a:t> </a:t>
            </a:r>
            <a:r>
              <a:rPr lang="es-ES" kern="0" dirty="0" err="1"/>
              <a:t>the</a:t>
            </a:r>
            <a:r>
              <a:rPr lang="es-ES" kern="0" dirty="0"/>
              <a:t> </a:t>
            </a:r>
            <a:r>
              <a:rPr lang="es-ES" kern="0" dirty="0" err="1"/>
              <a:t>hell</a:t>
            </a:r>
            <a:r>
              <a:rPr lang="es-ES" kern="0" dirty="0"/>
              <a:t> </a:t>
            </a:r>
            <a:r>
              <a:rPr lang="es-ES" kern="0" dirty="0" err="1"/>
              <a:t>this</a:t>
            </a:r>
            <a:r>
              <a:rPr lang="es-ES" kern="0" dirty="0"/>
              <a:t> </a:t>
            </a:r>
            <a:r>
              <a:rPr lang="es-ES" kern="0" dirty="0" err="1"/>
              <a:t>code</a:t>
            </a:r>
            <a:r>
              <a:rPr lang="es-ES" kern="0" dirty="0"/>
              <a:t> </a:t>
            </a:r>
            <a:r>
              <a:rPr lang="es-ES" kern="0" dirty="0" err="1"/>
              <a:t>does</a:t>
            </a:r>
            <a:r>
              <a:rPr lang="es-ES" kern="0" dirty="0"/>
              <a:t> </a:t>
            </a:r>
            <a:r>
              <a:rPr lang="es-ES" kern="0" dirty="0" err="1"/>
              <a:t>not</a:t>
            </a:r>
            <a:r>
              <a:rPr lang="es-ES" kern="0" dirty="0"/>
              <a:t> run in </a:t>
            </a:r>
            <a:r>
              <a:rPr lang="es-ES" kern="0" dirty="0" err="1"/>
              <a:t>this</a:t>
            </a:r>
            <a:r>
              <a:rPr lang="es-ES" kern="0" dirty="0"/>
              <a:t> GPU and </a:t>
            </a:r>
            <a:r>
              <a:rPr lang="es-ES" kern="0" dirty="0" err="1"/>
              <a:t>works</a:t>
            </a:r>
            <a:r>
              <a:rPr lang="es-ES" kern="0" dirty="0"/>
              <a:t> in </a:t>
            </a:r>
            <a:r>
              <a:rPr lang="es-ES" kern="0" dirty="0" err="1"/>
              <a:t>others</a:t>
            </a:r>
            <a:r>
              <a:rPr lang="es-ES" kern="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6425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714613" y="5433030"/>
            <a:ext cx="6429388" cy="863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Ontology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Engineering</a:t>
            </a: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Group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b="1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Universidad Politécnica de Madrid, </a:t>
            </a:r>
            <a:r>
              <a:rPr lang="es-ES" b="1" kern="0" dirty="0" err="1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Spain</a:t>
            </a:r>
            <a:endParaRPr lang="es-ES" b="1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  <a:p>
            <a:pPr algn="ctr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s-ES" kern="0" dirty="0">
                <a:solidFill>
                  <a:srgbClr val="234A94"/>
                </a:solidFill>
                <a:latin typeface="Helvetica Neue" charset="0"/>
                <a:ea typeface="Helvetica Neue" charset="0"/>
                <a:cs typeface="Helvetica Neue" charset="0"/>
              </a:rPr>
              <a:t>Pablo Calleja</a:t>
            </a:r>
            <a:endParaRPr lang="en-GB" kern="0" dirty="0">
              <a:solidFill>
                <a:srgbClr val="234A94"/>
              </a:solidFill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7" name="Título 1"/>
          <p:cNvSpPr txBox="1">
            <a:spLocks/>
          </p:cNvSpPr>
          <p:nvPr/>
        </p:nvSpPr>
        <p:spPr bwMode="auto">
          <a:xfrm>
            <a:off x="2840018" y="991778"/>
            <a:ext cx="6303982" cy="1552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333333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4572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9144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13716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1828800" algn="r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r>
              <a:rPr lang="en-US" sz="3100" dirty="0"/>
              <a:t>The era of transformers</a:t>
            </a:r>
            <a:endParaRPr lang="en-US" sz="2800" dirty="0"/>
          </a:p>
        </p:txBody>
      </p:sp>
      <p:pic>
        <p:nvPicPr>
          <p:cNvPr id="1028" name="Picture 4" descr="https://licensebuttons.net/l/by-sa/3.0/88x3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5147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tio web oficial de los Transformers - Mucho más de lo que uno cre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043" y="2225407"/>
            <a:ext cx="4432480" cy="2842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57329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Neural Machine </a:t>
            </a:r>
            <a:r>
              <a:rPr lang="es-ES" dirty="0" err="1"/>
              <a:t>Translation</a:t>
            </a:r>
            <a:r>
              <a:rPr lang="es-ES" dirty="0"/>
              <a:t>. </a:t>
            </a:r>
            <a:r>
              <a:rPr lang="es-ES" dirty="0" err="1"/>
              <a:t>Antecesors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34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70815" y="776649"/>
            <a:ext cx="6882298" cy="5147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Recurrent Neural </a:t>
            </a:r>
            <a:r>
              <a:rPr lang="en-US" dirty="0" err="1"/>
              <a:t>Netwoks</a:t>
            </a:r>
            <a:r>
              <a:rPr lang="en-US" dirty="0"/>
              <a:t> - LSTM</a:t>
            </a:r>
            <a:endParaRPr lang="en-US" b="1" dirty="0"/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1030297" y="3024295"/>
            <a:ext cx="513780" cy="458729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Conector recto de flecha 15"/>
          <p:cNvCxnSpPr>
            <a:endCxn id="4" idx="2"/>
          </p:cNvCxnSpPr>
          <p:nvPr/>
        </p:nvCxnSpPr>
        <p:spPr bwMode="auto">
          <a:xfrm flipV="1">
            <a:off x="1287187" y="348302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 bwMode="auto">
          <a:xfrm flipV="1">
            <a:off x="1287187" y="266355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Flecha curvada hacia la izquierda 46"/>
          <p:cNvSpPr/>
          <p:nvPr/>
        </p:nvSpPr>
        <p:spPr bwMode="auto">
          <a:xfrm>
            <a:off x="1587880" y="3121940"/>
            <a:ext cx="268297" cy="323394"/>
          </a:xfrm>
          <a:prstGeom prst="curvedLeftArrow">
            <a:avLst>
              <a:gd name="adj1" fmla="val 18139"/>
              <a:gd name="adj2" fmla="val 50000"/>
              <a:gd name="adj3" fmla="val 25000"/>
            </a:avLst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CuadroTexto 47"/>
          <p:cNvSpPr txBox="1"/>
          <p:nvPr/>
        </p:nvSpPr>
        <p:spPr>
          <a:xfrm>
            <a:off x="633783" y="3996395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570815" y="2245287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1687123" y="2843924"/>
            <a:ext cx="1154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 of the output</a:t>
            </a:r>
          </a:p>
        </p:txBody>
      </p:sp>
      <p:sp>
        <p:nvSpPr>
          <p:cNvPr id="51" name="Rectángulo redondeado 50"/>
          <p:cNvSpPr/>
          <p:nvPr/>
        </p:nvSpPr>
        <p:spPr bwMode="auto">
          <a:xfrm>
            <a:off x="3958750" y="3024065"/>
            <a:ext cx="513780" cy="458729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2" name="Conector recto de flecha 51"/>
          <p:cNvCxnSpPr>
            <a:endCxn id="51" idx="2"/>
          </p:cNvCxnSpPr>
          <p:nvPr/>
        </p:nvCxnSpPr>
        <p:spPr bwMode="auto">
          <a:xfrm flipV="1">
            <a:off x="4215640" y="348279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 bwMode="auto">
          <a:xfrm flipV="1">
            <a:off x="4215640" y="266332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CuadroTexto 54"/>
          <p:cNvSpPr txBox="1"/>
          <p:nvPr/>
        </p:nvSpPr>
        <p:spPr>
          <a:xfrm>
            <a:off x="3562236" y="3996165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</a:t>
            </a:r>
          </a:p>
        </p:txBody>
      </p:sp>
      <p:sp>
        <p:nvSpPr>
          <p:cNvPr id="56" name="CuadroTexto 55"/>
          <p:cNvSpPr txBox="1"/>
          <p:nvPr/>
        </p:nvSpPr>
        <p:spPr>
          <a:xfrm>
            <a:off x="3499268" y="2245057"/>
            <a:ext cx="132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of I</a:t>
            </a:r>
            <a:endParaRPr lang="en-US" dirty="0"/>
          </a:p>
        </p:txBody>
      </p:sp>
      <p:cxnSp>
        <p:nvCxnSpPr>
          <p:cNvPr id="57" name="Conector recto de flecha 56"/>
          <p:cNvCxnSpPr/>
          <p:nvPr/>
        </p:nvCxnSpPr>
        <p:spPr bwMode="auto">
          <a:xfrm>
            <a:off x="4487587" y="3227478"/>
            <a:ext cx="397882" cy="6687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ángulo redondeado 65"/>
          <p:cNvSpPr/>
          <p:nvPr/>
        </p:nvSpPr>
        <p:spPr bwMode="auto">
          <a:xfrm>
            <a:off x="4890947" y="3024295"/>
            <a:ext cx="513780" cy="458729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7" name="Conector recto de flecha 66"/>
          <p:cNvCxnSpPr>
            <a:endCxn id="66" idx="2"/>
          </p:cNvCxnSpPr>
          <p:nvPr/>
        </p:nvCxnSpPr>
        <p:spPr bwMode="auto">
          <a:xfrm flipV="1">
            <a:off x="5147837" y="348302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/>
          <p:nvPr/>
        </p:nvCxnSpPr>
        <p:spPr bwMode="auto">
          <a:xfrm flipV="1">
            <a:off x="5147837" y="266355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CuadroTexto 68"/>
          <p:cNvSpPr txBox="1"/>
          <p:nvPr/>
        </p:nvSpPr>
        <p:spPr>
          <a:xfrm>
            <a:off x="4494433" y="3996395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am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4431465" y="2245287"/>
            <a:ext cx="132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of am</a:t>
            </a:r>
            <a:endParaRPr lang="en-US" dirty="0"/>
          </a:p>
        </p:txBody>
      </p:sp>
      <p:cxnSp>
        <p:nvCxnSpPr>
          <p:cNvPr id="71" name="Conector recto de flecha 70"/>
          <p:cNvCxnSpPr/>
          <p:nvPr/>
        </p:nvCxnSpPr>
        <p:spPr bwMode="auto">
          <a:xfrm>
            <a:off x="5419784" y="3227708"/>
            <a:ext cx="397882" cy="6687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 bwMode="auto">
          <a:xfrm>
            <a:off x="5846412" y="3024295"/>
            <a:ext cx="513780" cy="458729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3" name="Conector recto de flecha 72"/>
          <p:cNvCxnSpPr>
            <a:endCxn id="72" idx="2"/>
          </p:cNvCxnSpPr>
          <p:nvPr/>
        </p:nvCxnSpPr>
        <p:spPr bwMode="auto">
          <a:xfrm flipV="1">
            <a:off x="6103302" y="348302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 bwMode="auto">
          <a:xfrm flipV="1">
            <a:off x="6103302" y="266355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5" name="CuadroTexto 74"/>
          <p:cNvSpPr txBox="1"/>
          <p:nvPr/>
        </p:nvSpPr>
        <p:spPr>
          <a:xfrm>
            <a:off x="5449898" y="3996395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6" name="CuadroTexto 75"/>
          <p:cNvSpPr txBox="1"/>
          <p:nvPr/>
        </p:nvSpPr>
        <p:spPr>
          <a:xfrm>
            <a:off x="5386930" y="2245287"/>
            <a:ext cx="13232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of a</a:t>
            </a:r>
            <a:endParaRPr lang="en-US" dirty="0"/>
          </a:p>
        </p:txBody>
      </p:sp>
      <p:cxnSp>
        <p:nvCxnSpPr>
          <p:cNvPr id="77" name="Conector recto de flecha 76"/>
          <p:cNvCxnSpPr/>
          <p:nvPr/>
        </p:nvCxnSpPr>
        <p:spPr bwMode="auto">
          <a:xfrm>
            <a:off x="6375249" y="3227708"/>
            <a:ext cx="397882" cy="6687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4" name="Rectángulo redondeado 83"/>
          <p:cNvSpPr/>
          <p:nvPr/>
        </p:nvSpPr>
        <p:spPr bwMode="auto">
          <a:xfrm>
            <a:off x="6801876" y="3024065"/>
            <a:ext cx="513780" cy="458729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85" name="Conector recto de flecha 84"/>
          <p:cNvCxnSpPr>
            <a:endCxn id="84" idx="2"/>
          </p:cNvCxnSpPr>
          <p:nvPr/>
        </p:nvCxnSpPr>
        <p:spPr bwMode="auto">
          <a:xfrm flipV="1">
            <a:off x="7058766" y="348279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/>
          <p:nvPr/>
        </p:nvCxnSpPr>
        <p:spPr bwMode="auto">
          <a:xfrm flipV="1">
            <a:off x="7058766" y="2663324"/>
            <a:ext cx="0" cy="360741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6405362" y="3996165"/>
            <a:ext cx="1323233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student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6342394" y="2245057"/>
            <a:ext cx="1531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Output of student</a:t>
            </a:r>
            <a:endParaRPr lang="en-US" dirty="0"/>
          </a:p>
        </p:txBody>
      </p:sp>
      <p:cxnSp>
        <p:nvCxnSpPr>
          <p:cNvPr id="89" name="Conector recto de flecha 88"/>
          <p:cNvCxnSpPr/>
          <p:nvPr/>
        </p:nvCxnSpPr>
        <p:spPr bwMode="auto">
          <a:xfrm>
            <a:off x="7330713" y="3227478"/>
            <a:ext cx="397882" cy="6687"/>
          </a:xfrm>
          <a:prstGeom prst="straightConnector1">
            <a:avLst/>
          </a:prstGeom>
          <a:ln w="508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0" name="Rectángulo 89"/>
          <p:cNvSpPr/>
          <p:nvPr/>
        </p:nvSpPr>
        <p:spPr bwMode="auto">
          <a:xfrm>
            <a:off x="3689083" y="1901094"/>
            <a:ext cx="817440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Rectángulo 90"/>
          <p:cNvSpPr/>
          <p:nvPr/>
        </p:nvSpPr>
        <p:spPr bwMode="auto">
          <a:xfrm>
            <a:off x="3689083" y="1900864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92"/>
          <p:cNvSpPr/>
          <p:nvPr/>
        </p:nvSpPr>
        <p:spPr bwMode="auto">
          <a:xfrm>
            <a:off x="4231838" y="1900634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4" name="Rectángulo 93"/>
          <p:cNvSpPr/>
          <p:nvPr/>
        </p:nvSpPr>
        <p:spPr bwMode="auto">
          <a:xfrm>
            <a:off x="4739686" y="1901094"/>
            <a:ext cx="817440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5" name="Rectángulo 94"/>
          <p:cNvSpPr/>
          <p:nvPr/>
        </p:nvSpPr>
        <p:spPr bwMode="auto">
          <a:xfrm>
            <a:off x="4739686" y="1900864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7" name="Rectángulo 96"/>
          <p:cNvSpPr/>
          <p:nvPr/>
        </p:nvSpPr>
        <p:spPr bwMode="auto">
          <a:xfrm>
            <a:off x="5282441" y="1900634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8" name="Rectángulo 97"/>
          <p:cNvSpPr/>
          <p:nvPr/>
        </p:nvSpPr>
        <p:spPr bwMode="auto">
          <a:xfrm>
            <a:off x="5695151" y="1906470"/>
            <a:ext cx="817440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9" name="Rectángulo 98"/>
          <p:cNvSpPr/>
          <p:nvPr/>
        </p:nvSpPr>
        <p:spPr bwMode="auto">
          <a:xfrm>
            <a:off x="5695151" y="1906240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1" name="Rectángulo 100"/>
          <p:cNvSpPr/>
          <p:nvPr/>
        </p:nvSpPr>
        <p:spPr bwMode="auto">
          <a:xfrm>
            <a:off x="6237906" y="1906010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" name="Rectángulo 101"/>
          <p:cNvSpPr/>
          <p:nvPr/>
        </p:nvSpPr>
        <p:spPr bwMode="auto">
          <a:xfrm>
            <a:off x="6706513" y="1906111"/>
            <a:ext cx="817440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3" name="Rectángulo 102"/>
          <p:cNvSpPr/>
          <p:nvPr/>
        </p:nvSpPr>
        <p:spPr bwMode="auto">
          <a:xfrm>
            <a:off x="6706513" y="1905881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5" name="Rectángulo 104"/>
          <p:cNvSpPr/>
          <p:nvPr/>
        </p:nvSpPr>
        <p:spPr bwMode="auto">
          <a:xfrm>
            <a:off x="7249268" y="1905651"/>
            <a:ext cx="274685" cy="2534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ectángulo 105"/>
          <p:cNvSpPr/>
          <p:nvPr/>
        </p:nvSpPr>
        <p:spPr bwMode="auto">
          <a:xfrm rot="5400000">
            <a:off x="7551442" y="3170738"/>
            <a:ext cx="817440" cy="25347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ángulo 107"/>
          <p:cNvSpPr/>
          <p:nvPr/>
        </p:nvSpPr>
        <p:spPr bwMode="auto">
          <a:xfrm rot="5400000">
            <a:off x="7826700" y="3445283"/>
            <a:ext cx="274685" cy="246854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ángulo 108"/>
          <p:cNvSpPr/>
          <p:nvPr/>
        </p:nvSpPr>
        <p:spPr bwMode="auto">
          <a:xfrm rot="5400000">
            <a:off x="7823392" y="2906431"/>
            <a:ext cx="274685" cy="25347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Marcador de contenido 3"/>
          <p:cNvSpPr txBox="1">
            <a:spLocks/>
          </p:cNvSpPr>
          <p:nvPr/>
        </p:nvSpPr>
        <p:spPr bwMode="auto">
          <a:xfrm>
            <a:off x="7309249" y="3752286"/>
            <a:ext cx="1534082" cy="535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800" i="1" kern="0" dirty="0"/>
              <a:t>Context Vector</a:t>
            </a:r>
            <a:endParaRPr lang="en-US" b="1" i="1" kern="0" dirty="0"/>
          </a:p>
        </p:txBody>
      </p:sp>
    </p:spTree>
    <p:extLst>
      <p:ext uri="{BB962C8B-B14F-4D97-AF65-F5344CB8AC3E}">
        <p14:creationId xmlns:p14="http://schemas.microsoft.com/office/powerpoint/2010/main" val="252011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5" grpId="0"/>
      <p:bldP spid="56" grpId="0"/>
      <p:bldP spid="66" grpId="0" animBg="1"/>
      <p:bldP spid="69" grpId="0"/>
      <p:bldP spid="70" grpId="0"/>
      <p:bldP spid="72" grpId="0" animBg="1"/>
      <p:bldP spid="75" grpId="0"/>
      <p:bldP spid="76" grpId="0"/>
      <p:bldP spid="84" grpId="0" animBg="1"/>
      <p:bldP spid="87" grpId="0"/>
      <p:bldP spid="88" grpId="0"/>
      <p:bldP spid="90" grpId="0" animBg="1"/>
      <p:bldP spid="91" grpId="0" animBg="1"/>
      <p:bldP spid="93" grpId="0" animBg="1"/>
      <p:bldP spid="94" grpId="0" animBg="1"/>
      <p:bldP spid="95" grpId="0" animBg="1"/>
      <p:bldP spid="97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5" grpId="0" animBg="1"/>
      <p:bldP spid="106" grpId="0" animBg="1"/>
      <p:bldP spid="108" grpId="0" animBg="1"/>
      <p:bldP spid="109" grpId="0" animBg="1"/>
      <p:bldP spid="5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Neural Machine </a:t>
            </a:r>
            <a:r>
              <a:rPr lang="es-ES" dirty="0" err="1"/>
              <a:t>Translation</a:t>
            </a:r>
            <a:r>
              <a:rPr lang="es-ES" dirty="0"/>
              <a:t>. </a:t>
            </a:r>
            <a:r>
              <a:rPr lang="es-ES" dirty="0" err="1"/>
              <a:t>Recap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35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78512" y="599787"/>
            <a:ext cx="8135149" cy="118550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Representation example</a:t>
            </a:r>
            <a:endParaRPr lang="en-US" dirty="0"/>
          </a:p>
        </p:txBody>
      </p:sp>
      <p:sp>
        <p:nvSpPr>
          <p:cNvPr id="6" name="CuadroTexto 5"/>
          <p:cNvSpPr txBox="1"/>
          <p:nvPr/>
        </p:nvSpPr>
        <p:spPr>
          <a:xfrm>
            <a:off x="985581" y="6349160"/>
            <a:ext cx="2168278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am a student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6252962" y="6349160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Je suis étudiant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049867" y="2501975"/>
            <a:ext cx="3390201" cy="2834110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4546087" y="2501975"/>
            <a:ext cx="3645186" cy="2858747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Decoder</a:t>
            </a:r>
          </a:p>
        </p:txBody>
      </p:sp>
      <p:sp>
        <p:nvSpPr>
          <p:cNvPr id="10" name="Rectángulo redondeado 9"/>
          <p:cNvSpPr/>
          <p:nvPr/>
        </p:nvSpPr>
        <p:spPr bwMode="auto">
          <a:xfrm>
            <a:off x="821317" y="2110043"/>
            <a:ext cx="7682055" cy="360396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b="1" dirty="0">
                <a:solidFill>
                  <a:schemeClr val="accent1"/>
                </a:solidFill>
                <a:latin typeface="Arial" pitchFamily="34" charset="0"/>
              </a:rPr>
              <a:t>MT</a:t>
            </a:r>
            <a:endParaRPr kumimoji="0" lang="es-E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1405195" y="410970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Conector recto de flecha 11"/>
          <p:cNvCxnSpPr>
            <a:endCxn id="11" idx="2"/>
          </p:cNvCxnSpPr>
          <p:nvPr/>
        </p:nvCxnSpPr>
        <p:spPr bwMode="auto">
          <a:xfrm flipV="1">
            <a:off x="1633424" y="445422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cto de flecha 15"/>
          <p:cNvCxnSpPr/>
          <p:nvPr/>
        </p:nvCxnSpPr>
        <p:spPr bwMode="auto">
          <a:xfrm flipV="1">
            <a:off x="1852970" y="4249182"/>
            <a:ext cx="160079" cy="7843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 bwMode="auto">
          <a:xfrm>
            <a:off x="2028135" y="410970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8" name="Conector recto de flecha 17"/>
          <p:cNvCxnSpPr>
            <a:endCxn id="17" idx="2"/>
          </p:cNvCxnSpPr>
          <p:nvPr/>
        </p:nvCxnSpPr>
        <p:spPr bwMode="auto">
          <a:xfrm flipV="1">
            <a:off x="2256364" y="445422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>
            <a:stCxn id="17" idx="3"/>
          </p:cNvCxnSpPr>
          <p:nvPr/>
        </p:nvCxnSpPr>
        <p:spPr bwMode="auto">
          <a:xfrm>
            <a:off x="2484593" y="4281967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ángulo redondeado 19"/>
          <p:cNvSpPr/>
          <p:nvPr/>
        </p:nvSpPr>
        <p:spPr bwMode="auto">
          <a:xfrm>
            <a:off x="2630067" y="410970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1" name="Conector recto de flecha 20"/>
          <p:cNvCxnSpPr>
            <a:endCxn id="20" idx="2"/>
          </p:cNvCxnSpPr>
          <p:nvPr/>
        </p:nvCxnSpPr>
        <p:spPr bwMode="auto">
          <a:xfrm flipV="1">
            <a:off x="2858296" y="445422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>
            <a:stCxn id="20" idx="3"/>
          </p:cNvCxnSpPr>
          <p:nvPr/>
        </p:nvCxnSpPr>
        <p:spPr bwMode="auto">
          <a:xfrm>
            <a:off x="3086525" y="4281967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Rectángulo redondeado 22"/>
          <p:cNvSpPr/>
          <p:nvPr/>
        </p:nvSpPr>
        <p:spPr bwMode="auto">
          <a:xfrm>
            <a:off x="3257976" y="4111316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4" name="Conector recto de flecha 23"/>
          <p:cNvCxnSpPr>
            <a:endCxn id="23" idx="2"/>
          </p:cNvCxnSpPr>
          <p:nvPr/>
        </p:nvCxnSpPr>
        <p:spPr bwMode="auto">
          <a:xfrm flipV="1">
            <a:off x="3486205" y="4455840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23" idx="3"/>
            <a:endCxn id="28" idx="1"/>
          </p:cNvCxnSpPr>
          <p:nvPr/>
        </p:nvCxnSpPr>
        <p:spPr bwMode="auto">
          <a:xfrm>
            <a:off x="3714434" y="4283578"/>
            <a:ext cx="1636549" cy="3814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Flecha arriba 25"/>
          <p:cNvSpPr/>
          <p:nvPr/>
        </p:nvSpPr>
        <p:spPr bwMode="auto">
          <a:xfrm>
            <a:off x="1817849" y="5360722"/>
            <a:ext cx="323052" cy="78584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Flecha arriba 26"/>
          <p:cNvSpPr/>
          <p:nvPr/>
        </p:nvSpPr>
        <p:spPr bwMode="auto">
          <a:xfrm rot="10800000">
            <a:off x="6991236" y="5445714"/>
            <a:ext cx="323052" cy="700855"/>
          </a:xfrm>
          <a:prstGeom prst="up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ángulo redondeado 27"/>
          <p:cNvSpPr/>
          <p:nvPr/>
        </p:nvSpPr>
        <p:spPr bwMode="auto">
          <a:xfrm>
            <a:off x="5350983" y="4115130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29" name="Conector recto de flecha 28"/>
          <p:cNvCxnSpPr>
            <a:endCxn id="28" idx="2"/>
          </p:cNvCxnSpPr>
          <p:nvPr/>
        </p:nvCxnSpPr>
        <p:spPr bwMode="auto">
          <a:xfrm flipV="1">
            <a:off x="5579212" y="4459654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>
            <a:stCxn id="28" idx="3"/>
            <a:endCxn id="81" idx="1"/>
          </p:cNvCxnSpPr>
          <p:nvPr/>
        </p:nvCxnSpPr>
        <p:spPr bwMode="auto">
          <a:xfrm>
            <a:off x="5807441" y="4287392"/>
            <a:ext cx="570663" cy="7492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/>
          <p:nvPr/>
        </p:nvCxnSpPr>
        <p:spPr bwMode="auto">
          <a:xfrm flipV="1">
            <a:off x="5578029" y="3907247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CuadroTexto 43"/>
          <p:cNvSpPr txBox="1"/>
          <p:nvPr/>
        </p:nvSpPr>
        <p:spPr>
          <a:xfrm>
            <a:off x="1439772" y="4712905"/>
            <a:ext cx="37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1966549" y="4725571"/>
            <a:ext cx="51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</a:t>
            </a:r>
          </a:p>
        </p:txBody>
      </p:sp>
      <p:sp>
        <p:nvSpPr>
          <p:cNvPr id="46" name="CuadroTexto 45"/>
          <p:cNvSpPr txBox="1"/>
          <p:nvPr/>
        </p:nvSpPr>
        <p:spPr>
          <a:xfrm>
            <a:off x="2575950" y="4728768"/>
            <a:ext cx="51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3033395" y="4742073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student</a:t>
            </a:r>
          </a:p>
        </p:txBody>
      </p:sp>
      <p:sp>
        <p:nvSpPr>
          <p:cNvPr id="48" name="CuadroTexto 47"/>
          <p:cNvSpPr txBox="1"/>
          <p:nvPr/>
        </p:nvSpPr>
        <p:spPr>
          <a:xfrm>
            <a:off x="5113265" y="2629279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</a:t>
            </a:r>
          </a:p>
        </p:txBody>
      </p:sp>
      <p:sp>
        <p:nvSpPr>
          <p:cNvPr id="49" name="CuadroTexto 48"/>
          <p:cNvSpPr txBox="1"/>
          <p:nvPr/>
        </p:nvSpPr>
        <p:spPr>
          <a:xfrm>
            <a:off x="5125246" y="4754848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&lt;Start&gt;</a:t>
            </a:r>
          </a:p>
        </p:txBody>
      </p:sp>
      <p:sp>
        <p:nvSpPr>
          <p:cNvPr id="50" name="CuadroTexto 49"/>
          <p:cNvSpPr txBox="1"/>
          <p:nvPr/>
        </p:nvSpPr>
        <p:spPr>
          <a:xfrm>
            <a:off x="6193549" y="4735312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</a:t>
            </a:r>
          </a:p>
        </p:txBody>
      </p:sp>
      <p:sp>
        <p:nvSpPr>
          <p:cNvPr id="52" name="CuadroTexto 51"/>
          <p:cNvSpPr txBox="1"/>
          <p:nvPr/>
        </p:nvSpPr>
        <p:spPr>
          <a:xfrm>
            <a:off x="6108142" y="2629279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suis</a:t>
            </a:r>
            <a:endParaRPr lang="en-US" sz="1400" dirty="0"/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1633424" y="3874068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 bwMode="auto">
          <a:xfrm flipV="1">
            <a:off x="2263510" y="3907247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Conector recto de flecha 55"/>
          <p:cNvCxnSpPr/>
          <p:nvPr/>
        </p:nvCxnSpPr>
        <p:spPr bwMode="auto">
          <a:xfrm flipV="1">
            <a:off x="2865442" y="3907247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" name="Conector recto de flecha 56"/>
          <p:cNvCxnSpPr/>
          <p:nvPr/>
        </p:nvCxnSpPr>
        <p:spPr bwMode="auto">
          <a:xfrm flipV="1">
            <a:off x="3493351" y="3908858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" name="Rectángulo 59"/>
          <p:cNvSpPr/>
          <p:nvPr/>
        </p:nvSpPr>
        <p:spPr bwMode="auto">
          <a:xfrm>
            <a:off x="1434908" y="371715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1583075" y="371715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1738175" y="371715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ángulo 62"/>
          <p:cNvSpPr/>
          <p:nvPr/>
        </p:nvSpPr>
        <p:spPr bwMode="auto">
          <a:xfrm>
            <a:off x="2643191" y="371636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2791358" y="371636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2946458" y="371636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3285845" y="371169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3434012" y="371169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3589112" y="371169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2025604" y="37128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2173771" y="37128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ángulo 70"/>
          <p:cNvSpPr/>
          <p:nvPr/>
        </p:nvSpPr>
        <p:spPr bwMode="auto">
          <a:xfrm>
            <a:off x="2328871" y="37128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ángulo redondeado 80"/>
          <p:cNvSpPr/>
          <p:nvPr/>
        </p:nvSpPr>
        <p:spPr bwMode="auto">
          <a:xfrm>
            <a:off x="6378104" y="4122622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82" name="Conector recto de flecha 81"/>
          <p:cNvCxnSpPr>
            <a:endCxn id="81" idx="2"/>
          </p:cNvCxnSpPr>
          <p:nvPr/>
        </p:nvCxnSpPr>
        <p:spPr bwMode="auto">
          <a:xfrm flipV="1">
            <a:off x="6606333" y="4467146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3" name="Conector recto de flecha 82"/>
          <p:cNvCxnSpPr>
            <a:stCxn id="81" idx="3"/>
          </p:cNvCxnSpPr>
          <p:nvPr/>
        </p:nvCxnSpPr>
        <p:spPr bwMode="auto">
          <a:xfrm>
            <a:off x="6834562" y="4294884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 bwMode="auto">
          <a:xfrm flipV="1">
            <a:off x="6605150" y="391473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ángulo 71"/>
          <p:cNvSpPr/>
          <p:nvPr/>
        </p:nvSpPr>
        <p:spPr bwMode="auto">
          <a:xfrm rot="5400000">
            <a:off x="2473817" y="2704388"/>
            <a:ext cx="167404" cy="18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ángulo 77"/>
          <p:cNvSpPr/>
          <p:nvPr/>
        </p:nvSpPr>
        <p:spPr bwMode="auto">
          <a:xfrm rot="5400000">
            <a:off x="2473817" y="2863179"/>
            <a:ext cx="167404" cy="18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 rot="5400000">
            <a:off x="2473817" y="3015579"/>
            <a:ext cx="167404" cy="1847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ángulo 79"/>
          <p:cNvSpPr/>
          <p:nvPr/>
        </p:nvSpPr>
        <p:spPr bwMode="auto">
          <a:xfrm rot="5400000">
            <a:off x="5477847" y="3328895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 rot="5400000">
            <a:off x="5477847" y="3487686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0" name="Rectángulo 89"/>
          <p:cNvSpPr/>
          <p:nvPr/>
        </p:nvSpPr>
        <p:spPr bwMode="auto">
          <a:xfrm rot="5400000">
            <a:off x="5477847" y="3640086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Rectángulo 90"/>
          <p:cNvSpPr/>
          <p:nvPr/>
        </p:nvSpPr>
        <p:spPr bwMode="auto">
          <a:xfrm rot="5400000">
            <a:off x="6530569" y="3317493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2" name="Rectángulo 91"/>
          <p:cNvSpPr/>
          <p:nvPr/>
        </p:nvSpPr>
        <p:spPr bwMode="auto">
          <a:xfrm rot="5400000">
            <a:off x="6530569" y="3476284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92"/>
          <p:cNvSpPr/>
          <p:nvPr/>
        </p:nvSpPr>
        <p:spPr bwMode="auto">
          <a:xfrm rot="5400000">
            <a:off x="6530569" y="3628684"/>
            <a:ext cx="167404" cy="184706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94" name="Conector recto de flecha 93"/>
          <p:cNvCxnSpPr/>
          <p:nvPr/>
        </p:nvCxnSpPr>
        <p:spPr bwMode="auto">
          <a:xfrm flipV="1">
            <a:off x="5561549" y="302737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Conector recto de flecha 94"/>
          <p:cNvCxnSpPr/>
          <p:nvPr/>
        </p:nvCxnSpPr>
        <p:spPr bwMode="auto">
          <a:xfrm flipV="1">
            <a:off x="6588670" y="3034871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/>
          <p:nvPr/>
        </p:nvCxnSpPr>
        <p:spPr bwMode="auto">
          <a:xfrm flipV="1">
            <a:off x="2263510" y="3326144"/>
            <a:ext cx="221083" cy="36986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 bwMode="auto">
          <a:xfrm flipH="1" flipV="1">
            <a:off x="2648856" y="3297164"/>
            <a:ext cx="227206" cy="34017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2791358" y="3221886"/>
            <a:ext cx="682173" cy="46145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 bwMode="auto">
          <a:xfrm flipV="1">
            <a:off x="1649088" y="3244786"/>
            <a:ext cx="693528" cy="38780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Conector recto de flecha 99"/>
          <p:cNvCxnSpPr/>
          <p:nvPr/>
        </p:nvCxnSpPr>
        <p:spPr bwMode="auto">
          <a:xfrm>
            <a:off x="2717274" y="2880443"/>
            <a:ext cx="2633709" cy="63594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1" name="Marcador de contenido 3"/>
          <p:cNvSpPr txBox="1">
            <a:spLocks/>
          </p:cNvSpPr>
          <p:nvPr/>
        </p:nvSpPr>
        <p:spPr bwMode="auto">
          <a:xfrm>
            <a:off x="763974" y="3226427"/>
            <a:ext cx="1376927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Scores / attention </a:t>
            </a:r>
            <a:r>
              <a:rPr lang="en-US" sz="1200" kern="0" dirty="0" err="1"/>
              <a:t>weightt</a:t>
            </a:r>
            <a:endParaRPr lang="en-US" sz="1200" b="1" kern="0" dirty="0"/>
          </a:p>
        </p:txBody>
      </p:sp>
      <p:sp>
        <p:nvSpPr>
          <p:cNvPr id="102" name="Marcador de contenido 3"/>
          <p:cNvSpPr txBox="1">
            <a:spLocks/>
          </p:cNvSpPr>
          <p:nvPr/>
        </p:nvSpPr>
        <p:spPr bwMode="auto">
          <a:xfrm>
            <a:off x="2594073" y="2613247"/>
            <a:ext cx="1376927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Context Vector</a:t>
            </a:r>
            <a:endParaRPr lang="en-US" sz="1200" b="1" kern="0" dirty="0"/>
          </a:p>
        </p:txBody>
      </p:sp>
      <p:sp>
        <p:nvSpPr>
          <p:cNvPr id="103" name="Marcador de contenido 3"/>
          <p:cNvSpPr txBox="1">
            <a:spLocks/>
          </p:cNvSpPr>
          <p:nvPr/>
        </p:nvSpPr>
        <p:spPr bwMode="auto">
          <a:xfrm>
            <a:off x="4611833" y="3422317"/>
            <a:ext cx="827405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Attention vector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6759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  <p:bldP spid="10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overview o the transformer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1" name="AutoShape 14" descr="data:image/png;base64,iVBORw0KGgoAAAANSUhEUgAAAOEAAADhCAMAAAAJbSJIAAAAbFBMVEX///8AAABwcHD8/PwlJSV8fHwMDAy1tbWZmZnPz8/Y2NhcXFz4+PjLy8sYGBhsbGw6Ojrq6upTU1OHh4enp6etra1hYWHx8fFKSkoqKiobGxuNjY0SEhJCQkIyMjLf3993d3e7u7s2Njaenp4QQ6EzAAAEXElEQVR4nO3d6XLiMBCFURkHAgQISwIhC2R5/3ecLFMVEM3QRuq+wnO/v1MV+QwJFjaSQ1A1u19OJ5V381p3dOkN5u64n258fHUH5Pvs1gO4muKAVfVqDxz1kMCqejIXPmCBVfVhDOyjgVV1bQqcoXlfjS2FC7Tuu4EdsF6jcT8NzYRbNO1vvZmV8G53mHnXq8MTVG9lJNx9J70zGkPo8fBVnI5shur+DjExGkJKmuPPbYbamZFeuc3zZaHRLLwkoc0svChhtTAYqiyhxRS1MKHB+3lpwuot91B4YXxqzD0LxwtfnyJi5ikqXtgJ8VWibdahShCG5b7wOesUtQhheNknbnLOH8sQ1u/7xJeMh1KGMKw2+8SMs/BChGEbfWLMN0UtRXhwsaGba6hihGEQEXNdKC5HGN4iYqZZeEHCcB0R81woLkkYPiJilll4UcIQT1FzXCguS7h7Yey7DFPUwoTxFLVKv1BcmjBEt9sfk2fhxQnraBb+njoLxwtfo38aRcSHxKHwwk3ndq9O/LWQZdpQeOHpOqd/3j+6BGHaheKLECZNUS9DmPJp8TKEKX+JIKFwh7RlwobfM7tAYfxRsH3CePrZQuHqpu3Cz1/Ul+OidghPtm67sL6iUBeFuCjURiEuCrX998LhtX1Hbk64CAcNP6iem3iPyUPotxRDehk9hLduwilI6LgUQ7j/4iHcHB6JVcLtFw+h37rLF+HIPIQrN6H0hUuXs8W2wYWGhNbiGdHpjL8d2DeU51KctWmjEBeF2ijERaE2CnFRqI1CXBRqoxAXhdooxEWhtlPCoX1H/mNdhDOfnfim4roRD+HIxfeVtG7EQxgv0bFLWhTbsvsWwt8i7z3lEDb6gmRSa+HIPIR+O51Ju324nC3enHbFFDel8Tnjr8YfffPG8hpDztq0UYiLQm0U4qJQG4W4KNRGIS4KtVGIi0JtFOLyEtYj86DC/qZn37or/vK4CKM9N83qSa+jh9Dv+SySwEPo95CkHkh4dXgoVgmXTD2Efo9JehSOzEM4dhNKuyS5vJfGGzVaJW6S5HM+HPZv7HuSF5Fy1qaNQlwUaqMQF4XaKMRFoTYKcVGojUJcFGqjEBeF2k7t/DG278hTOrh7Sw6h3w480svIXZRyCNu/E1b7V5S0f0e69u8qGAbPPkDYzpCh/bt7QqNQG4W4KNRGIS4KtVGIi0JtFOKiUBuFuCjURiEuCrVRiItCbRTiolAbhbgo1EYhLgq1UYiLQm0U4qJQG4W4KNRGIS4KtVGIi0JtFOKiUBuFuCjU1n7hzvOAJsf2aMQ0mvweWjfh5+zuHCg+KgTW3c6R9TP9nGreLae9x4Wl/N/7PS0npWGCsHZcgnd266T3wAX68BUtUoCOS/DOT36YkDq/fVjPLeWd9Du/TTzP6yEVGEZOT+Y6M3GT4Yat/LbTbd5UWATdvNpv5X3TOrkmywOfJ442bX5kBe1Zze6X08npMd2aTJf3yrPEH6znclRBZ55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https://miro.medium.com/max/1000/1*do7YDFF2sads0p9BnjzrW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459"/>
            <a:ext cx="536776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3.googleusercontent.com/proxy/ABpBEfTlaQuZJjBVV68Sc6DwumhifTdxuyS1j512pCOYT1BhrxvGdWUgeurS8C_6HOaOMjQlcZnOh2HL0S_1gMCXNd9igkSuvPGZXVXaN-UITr0ynMNAW4VkRiy5Ueq15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50" y="1840051"/>
            <a:ext cx="3475620" cy="260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/>
          <p:cNvSpPr txBox="1"/>
          <p:nvPr/>
        </p:nvSpPr>
        <p:spPr>
          <a:xfrm>
            <a:off x="5567837" y="4763395"/>
            <a:ext cx="3162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Lets go step by step</a:t>
            </a: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155575" y="1593353"/>
            <a:ext cx="2565723" cy="4674907"/>
          </a:xfrm>
          <a:prstGeom prst="roundRect">
            <a:avLst/>
          </a:prstGeom>
          <a:noFill/>
          <a:ln w="571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Encoder</a:t>
            </a:r>
            <a:endParaRPr kumimoji="0" lang="en-US" sz="11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ángulo redondeado 8"/>
          <p:cNvSpPr/>
          <p:nvPr/>
        </p:nvSpPr>
        <p:spPr bwMode="auto">
          <a:xfrm>
            <a:off x="2644642" y="609601"/>
            <a:ext cx="2723118" cy="5886608"/>
          </a:xfrm>
          <a:prstGeom prst="round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883207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Inputs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37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9" r="51385" b="3799"/>
          <a:stretch/>
        </p:blipFill>
        <p:spPr bwMode="auto">
          <a:xfrm>
            <a:off x="0" y="642262"/>
            <a:ext cx="3542541" cy="240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3"/>
          <p:cNvSpPr txBox="1">
            <a:spLocks/>
          </p:cNvSpPr>
          <p:nvPr/>
        </p:nvSpPr>
        <p:spPr bwMode="auto">
          <a:xfrm>
            <a:off x="1348942" y="4818172"/>
            <a:ext cx="2019325" cy="702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r>
              <a:rPr lang="en-US" kern="0" dirty="0"/>
              <a:t>student = </a:t>
            </a:r>
            <a:endParaRPr lang="en-US" b="1" kern="0" dirty="0"/>
          </a:p>
        </p:txBody>
      </p:sp>
      <p:sp>
        <p:nvSpPr>
          <p:cNvPr id="7" name="Rectángulo redondeado 6"/>
          <p:cNvSpPr/>
          <p:nvPr/>
        </p:nvSpPr>
        <p:spPr bwMode="auto">
          <a:xfrm>
            <a:off x="5239672" y="2471753"/>
            <a:ext cx="2524948" cy="1443879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INPUT EMBEDDING</a:t>
            </a:r>
          </a:p>
        </p:txBody>
      </p:sp>
      <p:sp>
        <p:nvSpPr>
          <p:cNvPr id="9" name="Rectángulo 8"/>
          <p:cNvSpPr/>
          <p:nvPr/>
        </p:nvSpPr>
        <p:spPr bwMode="auto">
          <a:xfrm>
            <a:off x="5470047" y="1554143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3124847" y="4512734"/>
            <a:ext cx="478370" cy="43180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0.1</a:t>
            </a:r>
            <a:endParaRPr kumimoji="0" lang="es-E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2" name="Conector recto de flecha 11"/>
          <p:cNvCxnSpPr/>
          <p:nvPr/>
        </p:nvCxnSpPr>
        <p:spPr bwMode="auto">
          <a:xfrm flipH="1" flipV="1">
            <a:off x="5526255" y="3965308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Rectángulo 14"/>
          <p:cNvSpPr/>
          <p:nvPr/>
        </p:nvSpPr>
        <p:spPr bwMode="auto">
          <a:xfrm>
            <a:off x="5470046" y="1698094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5470045" y="1850494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6091156" y="1548188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6091155" y="16921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6091154" y="18445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6686867" y="1548188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6686866" y="16921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6686865" y="18445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7282171" y="1548188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7282170" y="16921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7282169" y="1844539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3124847" y="4969934"/>
            <a:ext cx="478370" cy="43180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0.54</a:t>
            </a:r>
            <a:endParaRPr kumimoji="0" lang="es-E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3124847" y="5427134"/>
            <a:ext cx="478370" cy="43180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</a:rPr>
              <a:t>0.29</a:t>
            </a:r>
            <a:endParaRPr kumimoji="0" lang="es-E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Marcador de contenido 3"/>
          <p:cNvSpPr txBox="1">
            <a:spLocks/>
          </p:cNvSpPr>
          <p:nvPr/>
        </p:nvSpPr>
        <p:spPr bwMode="auto">
          <a:xfrm>
            <a:off x="5395401" y="4362828"/>
            <a:ext cx="4557855" cy="7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r>
              <a:rPr lang="en-US" kern="0" dirty="0"/>
              <a:t>I   am   a  student </a:t>
            </a:r>
            <a:endParaRPr lang="en-US" b="1" kern="0" dirty="0"/>
          </a:p>
        </p:txBody>
      </p:sp>
      <p:cxnSp>
        <p:nvCxnSpPr>
          <p:cNvPr id="30" name="Conector recto de flecha 29"/>
          <p:cNvCxnSpPr/>
          <p:nvPr/>
        </p:nvCxnSpPr>
        <p:spPr bwMode="auto">
          <a:xfrm flipH="1" flipV="1">
            <a:off x="6053305" y="3973362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Conector recto de flecha 30"/>
          <p:cNvCxnSpPr/>
          <p:nvPr/>
        </p:nvCxnSpPr>
        <p:spPr bwMode="auto">
          <a:xfrm flipH="1" flipV="1">
            <a:off x="6594124" y="3965308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 bwMode="auto">
          <a:xfrm flipH="1" flipV="1">
            <a:off x="7340917" y="3973362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/>
          <p:cNvCxnSpPr/>
          <p:nvPr/>
        </p:nvCxnSpPr>
        <p:spPr bwMode="auto">
          <a:xfrm flipH="1" flipV="1">
            <a:off x="5618998" y="2077140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/>
          <p:nvPr/>
        </p:nvCxnSpPr>
        <p:spPr bwMode="auto">
          <a:xfrm flipH="1" flipV="1">
            <a:off x="6146048" y="2085194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 bwMode="auto">
          <a:xfrm flipH="1" flipV="1">
            <a:off x="6686867" y="2077140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 bwMode="auto">
          <a:xfrm flipH="1" flipV="1">
            <a:off x="7340915" y="2090781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redondeado 36"/>
          <p:cNvSpPr/>
          <p:nvPr/>
        </p:nvSpPr>
        <p:spPr bwMode="auto">
          <a:xfrm>
            <a:off x="1479550" y="1406202"/>
            <a:ext cx="1804408" cy="7450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3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Inputs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38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29" r="51385" b="3799"/>
          <a:stretch/>
        </p:blipFill>
        <p:spPr bwMode="auto">
          <a:xfrm>
            <a:off x="22894" y="688500"/>
            <a:ext cx="3475651" cy="236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8"/>
          <p:cNvSpPr/>
          <p:nvPr/>
        </p:nvSpPr>
        <p:spPr bwMode="auto">
          <a:xfrm>
            <a:off x="5038463" y="181707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5038462" y="196103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5038461" y="211343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4235185" y="583505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4235184" y="597900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4235183" y="613140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5285644" y="291659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5285643" y="306054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5285642" y="321294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pic>
        <p:nvPicPr>
          <p:cNvPr id="2050" name="Picture 2" descr="https://2.bp.blogspot.com/-qQM2StMXbnI/XfgQvt0kJwI/AAAAAAAAB1U/vK0l9KdK-1wQWBimKTTxasjRFQSmmylhwCLcBGAsYHQ/s1600/pos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0" y="5283200"/>
            <a:ext cx="3949547" cy="91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Marcador de contenido 3"/>
          <p:cNvSpPr txBox="1">
            <a:spLocks/>
          </p:cNvSpPr>
          <p:nvPr/>
        </p:nvSpPr>
        <p:spPr bwMode="auto">
          <a:xfrm>
            <a:off x="3183499" y="1824043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Input </a:t>
            </a:r>
            <a:r>
              <a:rPr lang="en-US" sz="1200" kern="0" dirty="0" err="1"/>
              <a:t>embeddings</a:t>
            </a:r>
            <a:endParaRPr lang="en-US" sz="1200" b="1" kern="0" dirty="0"/>
          </a:p>
        </p:txBody>
      </p:sp>
      <p:sp>
        <p:nvSpPr>
          <p:cNvPr id="34" name="Rectángulo 33"/>
          <p:cNvSpPr/>
          <p:nvPr/>
        </p:nvSpPr>
        <p:spPr bwMode="auto">
          <a:xfrm>
            <a:off x="6099117" y="181707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6099116" y="196103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6099115" y="211343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7250584" y="179690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7250583" y="194086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7250582" y="209326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8163068" y="179343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8163067" y="193738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8163066" y="208978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 bwMode="auto">
          <a:xfrm>
            <a:off x="3183499" y="2931232"/>
            <a:ext cx="1376927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encoding</a:t>
            </a:r>
            <a:endParaRPr lang="en-US" sz="1200" b="1" kern="0" dirty="0"/>
          </a:p>
        </p:txBody>
      </p:sp>
      <p:sp>
        <p:nvSpPr>
          <p:cNvPr id="44" name="Marcador de contenido 3"/>
          <p:cNvSpPr txBox="1">
            <a:spLocks/>
          </p:cNvSpPr>
          <p:nvPr/>
        </p:nvSpPr>
        <p:spPr bwMode="auto">
          <a:xfrm>
            <a:off x="3183499" y="4098004"/>
            <a:ext cx="1376927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Time Step</a:t>
            </a:r>
            <a:endParaRPr lang="en-US" sz="1200" b="1" kern="0" dirty="0"/>
          </a:p>
        </p:txBody>
      </p:sp>
      <p:sp>
        <p:nvSpPr>
          <p:cNvPr id="45" name="Rectángulo 44"/>
          <p:cNvSpPr/>
          <p:nvPr/>
        </p:nvSpPr>
        <p:spPr bwMode="auto">
          <a:xfrm>
            <a:off x="7575222" y="293123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7575221" y="307518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7575220" y="322758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4235186" y="529330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4235185" y="543725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4235184" y="558965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6360393" y="289641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6360392" y="304036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ángulo 52"/>
          <p:cNvSpPr/>
          <p:nvPr/>
        </p:nvSpPr>
        <p:spPr bwMode="auto">
          <a:xfrm>
            <a:off x="6360391" y="319276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8501803" y="293123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8501802" y="307518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8501801" y="322758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4897047" y="2904861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4897046" y="30488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ángulo 58"/>
          <p:cNvSpPr/>
          <p:nvPr/>
        </p:nvSpPr>
        <p:spPr bwMode="auto">
          <a:xfrm>
            <a:off x="4897045" y="32012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ángulo 59"/>
          <p:cNvSpPr/>
          <p:nvPr/>
        </p:nvSpPr>
        <p:spPr bwMode="auto">
          <a:xfrm>
            <a:off x="5936775" y="28964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5936774" y="3040363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5936773" y="3192763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ángulo 62"/>
          <p:cNvSpPr/>
          <p:nvPr/>
        </p:nvSpPr>
        <p:spPr bwMode="auto">
          <a:xfrm>
            <a:off x="7153385" y="28964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7153384" y="3040363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7153383" y="3192763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8085533" y="2904861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8085532" y="30488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8085531" y="3201212"/>
            <a:ext cx="148167" cy="14395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Marcador de contenido 3"/>
          <p:cNvSpPr txBox="1">
            <a:spLocks/>
          </p:cNvSpPr>
          <p:nvPr/>
        </p:nvSpPr>
        <p:spPr bwMode="auto">
          <a:xfrm>
            <a:off x="6099114" y="4068253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2</a:t>
            </a:r>
            <a:endParaRPr lang="en-US" sz="1200" b="1" kern="0" dirty="0"/>
          </a:p>
        </p:txBody>
      </p:sp>
      <p:sp>
        <p:nvSpPr>
          <p:cNvPr id="70" name="Marcador de contenido 3"/>
          <p:cNvSpPr txBox="1">
            <a:spLocks/>
          </p:cNvSpPr>
          <p:nvPr/>
        </p:nvSpPr>
        <p:spPr bwMode="auto">
          <a:xfrm>
            <a:off x="4971128" y="4092690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1</a:t>
            </a:r>
            <a:endParaRPr lang="en-US" sz="1200" b="1" kern="0" dirty="0"/>
          </a:p>
        </p:txBody>
      </p:sp>
      <p:sp>
        <p:nvSpPr>
          <p:cNvPr id="71" name="Marcador de contenido 3"/>
          <p:cNvSpPr txBox="1">
            <a:spLocks/>
          </p:cNvSpPr>
          <p:nvPr/>
        </p:nvSpPr>
        <p:spPr bwMode="auto">
          <a:xfrm>
            <a:off x="7243085" y="4074473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3</a:t>
            </a:r>
            <a:endParaRPr lang="en-US" sz="1200" b="1" kern="0" dirty="0"/>
          </a:p>
        </p:txBody>
      </p:sp>
      <p:sp>
        <p:nvSpPr>
          <p:cNvPr id="72" name="Marcador de contenido 3"/>
          <p:cNvSpPr txBox="1">
            <a:spLocks/>
          </p:cNvSpPr>
          <p:nvPr/>
        </p:nvSpPr>
        <p:spPr bwMode="auto">
          <a:xfrm>
            <a:off x="8159614" y="4074473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4</a:t>
            </a:r>
            <a:endParaRPr lang="en-US" sz="1200" b="1" kern="0" dirty="0"/>
          </a:p>
        </p:txBody>
      </p:sp>
      <p:sp>
        <p:nvSpPr>
          <p:cNvPr id="73" name="Marcador de contenido 3"/>
          <p:cNvSpPr txBox="1">
            <a:spLocks/>
          </p:cNvSpPr>
          <p:nvPr/>
        </p:nvSpPr>
        <p:spPr bwMode="auto">
          <a:xfrm>
            <a:off x="7243085" y="2862809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b="1" kern="0" dirty="0"/>
              <a:t>+</a:t>
            </a:r>
            <a:endParaRPr lang="en-US" sz="1200" b="1" kern="0" dirty="0"/>
          </a:p>
        </p:txBody>
      </p:sp>
      <p:sp>
        <p:nvSpPr>
          <p:cNvPr id="74" name="Marcador de contenido 3"/>
          <p:cNvSpPr txBox="1">
            <a:spLocks/>
          </p:cNvSpPr>
          <p:nvPr/>
        </p:nvSpPr>
        <p:spPr bwMode="auto">
          <a:xfrm>
            <a:off x="6050376" y="2896412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b="1" kern="0" dirty="0"/>
              <a:t>+</a:t>
            </a:r>
            <a:endParaRPr lang="en-US" sz="1200" b="1" kern="0" dirty="0"/>
          </a:p>
        </p:txBody>
      </p:sp>
      <p:sp>
        <p:nvSpPr>
          <p:cNvPr id="76" name="Marcador de contenido 3"/>
          <p:cNvSpPr txBox="1">
            <a:spLocks/>
          </p:cNvSpPr>
          <p:nvPr/>
        </p:nvSpPr>
        <p:spPr bwMode="auto">
          <a:xfrm>
            <a:off x="4972997" y="2922129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b="1" kern="0" dirty="0"/>
              <a:t>+</a:t>
            </a:r>
            <a:endParaRPr lang="en-US" sz="1200" b="1" kern="0" dirty="0"/>
          </a:p>
        </p:txBody>
      </p:sp>
      <p:sp>
        <p:nvSpPr>
          <p:cNvPr id="77" name="Marcador de contenido 3"/>
          <p:cNvSpPr txBox="1">
            <a:spLocks/>
          </p:cNvSpPr>
          <p:nvPr/>
        </p:nvSpPr>
        <p:spPr bwMode="auto">
          <a:xfrm>
            <a:off x="8179565" y="2852522"/>
            <a:ext cx="403911" cy="293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b="1" kern="0" dirty="0"/>
              <a:t>+</a:t>
            </a:r>
            <a:endParaRPr lang="en-US" sz="1200" b="1" kern="0" dirty="0"/>
          </a:p>
        </p:txBody>
      </p:sp>
      <p:sp>
        <p:nvSpPr>
          <p:cNvPr id="75" name="Rectángulo redondeado 74"/>
          <p:cNvSpPr/>
          <p:nvPr/>
        </p:nvSpPr>
        <p:spPr bwMode="auto">
          <a:xfrm>
            <a:off x="172530" y="717694"/>
            <a:ext cx="2627820" cy="7450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8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44" grpId="0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/>
      <p:bldP spid="71" grpId="0"/>
      <p:bldP spid="72" grpId="0"/>
      <p:bldP spid="73" grpId="0"/>
      <p:bldP spid="74" grpId="0"/>
      <p:bldP spid="76" grpId="0"/>
      <p:bldP spid="7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Inputs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9218" name="Picture 2" descr="http://jalammar.github.io/images/t/transformer_positional_encoding_large_example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36" b="2369"/>
          <a:stretch/>
        </p:blipFill>
        <p:spPr bwMode="auto">
          <a:xfrm>
            <a:off x="680445" y="1814922"/>
            <a:ext cx="8269825" cy="366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Marcador de contenido 3"/>
          <p:cNvSpPr txBox="1">
            <a:spLocks/>
          </p:cNvSpPr>
          <p:nvPr/>
        </p:nvSpPr>
        <p:spPr bwMode="auto">
          <a:xfrm>
            <a:off x="1532499" y="1255458"/>
            <a:ext cx="2055251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800" b="1" kern="0" dirty="0"/>
              <a:t>Sine</a:t>
            </a:r>
            <a:endParaRPr lang="en-US" sz="1200" b="1" kern="0" dirty="0"/>
          </a:p>
        </p:txBody>
      </p:sp>
      <p:sp>
        <p:nvSpPr>
          <p:cNvPr id="79" name="Marcador de contenido 3"/>
          <p:cNvSpPr txBox="1">
            <a:spLocks/>
          </p:cNvSpPr>
          <p:nvPr/>
        </p:nvSpPr>
        <p:spPr bwMode="auto">
          <a:xfrm>
            <a:off x="5666349" y="1255457"/>
            <a:ext cx="2055251" cy="430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800" b="1" kern="0" dirty="0"/>
              <a:t>Cosine</a:t>
            </a:r>
            <a:endParaRPr lang="en-US" sz="1200" b="1" kern="0" dirty="0"/>
          </a:p>
        </p:txBody>
      </p:sp>
      <p:sp>
        <p:nvSpPr>
          <p:cNvPr id="80" name="Flecha arriba 79"/>
          <p:cNvSpPr/>
          <p:nvPr/>
        </p:nvSpPr>
        <p:spPr bwMode="auto">
          <a:xfrm rot="5400000">
            <a:off x="404121" y="1840677"/>
            <a:ext cx="323052" cy="229595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286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21534" y="639982"/>
            <a:ext cx="8025640" cy="5172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Traditionally based on Recurrent Neural Networks (LSTMs)</a:t>
            </a:r>
            <a:endParaRPr lang="en-US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985581" y="5872340"/>
            <a:ext cx="2168278" cy="377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 am a student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6252962" y="5872340"/>
            <a:ext cx="21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Je suis étudiant</a:t>
            </a:r>
          </a:p>
        </p:txBody>
      </p:sp>
      <p:sp>
        <p:nvSpPr>
          <p:cNvPr id="11" name="Rectángulo redondeado 10"/>
          <p:cNvSpPr/>
          <p:nvPr/>
        </p:nvSpPr>
        <p:spPr bwMode="auto">
          <a:xfrm>
            <a:off x="1231976" y="2548743"/>
            <a:ext cx="2748676" cy="2310521"/>
          </a:xfrm>
          <a:prstGeom prst="roundRect">
            <a:avLst/>
          </a:prstGeom>
          <a:noFill/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itchFamily="34" charset="0"/>
              </a:rPr>
              <a:t>Encoder</a:t>
            </a:r>
          </a:p>
        </p:txBody>
      </p:sp>
      <p:sp>
        <p:nvSpPr>
          <p:cNvPr id="14" name="Rectángulo redondeado 13"/>
          <p:cNvSpPr/>
          <p:nvPr/>
        </p:nvSpPr>
        <p:spPr bwMode="auto">
          <a:xfrm>
            <a:off x="5052810" y="2548743"/>
            <a:ext cx="3138462" cy="2335159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Decoder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821317" y="1633223"/>
            <a:ext cx="7682055" cy="360396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400" b="1" dirty="0">
                <a:solidFill>
                  <a:schemeClr val="accent1"/>
                </a:solidFill>
                <a:latin typeface="Arial" pitchFamily="34" charset="0"/>
              </a:rPr>
              <a:t>NMT</a:t>
            </a:r>
            <a:endParaRPr kumimoji="0" lang="es-ES" sz="1400" b="1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ángulo redondeado 3"/>
          <p:cNvSpPr/>
          <p:nvPr/>
        </p:nvSpPr>
        <p:spPr bwMode="auto">
          <a:xfrm>
            <a:off x="1405195" y="363288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6" name="Conector recto de flecha 15"/>
          <p:cNvCxnSpPr>
            <a:endCxn id="4" idx="2"/>
          </p:cNvCxnSpPr>
          <p:nvPr/>
        </p:nvCxnSpPr>
        <p:spPr bwMode="auto">
          <a:xfrm flipV="1">
            <a:off x="1633424" y="397740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Rectángulo 41"/>
          <p:cNvSpPr/>
          <p:nvPr/>
        </p:nvSpPr>
        <p:spPr bwMode="auto">
          <a:xfrm rot="5400000">
            <a:off x="4071908" y="3672090"/>
            <a:ext cx="817440" cy="25347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 rot="5400000">
            <a:off x="4343858" y="3943327"/>
            <a:ext cx="274685" cy="253471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 rot="5400000">
            <a:off x="4343858" y="3407783"/>
            <a:ext cx="274685" cy="253470"/>
          </a:xfrm>
          <a:prstGeom prst="rect">
            <a:avLst/>
          </a:prstGeom>
          <a:solidFill>
            <a:srgbClr val="EF57D2"/>
          </a:solidFill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" idx="3"/>
          </p:cNvCxnSpPr>
          <p:nvPr/>
        </p:nvCxnSpPr>
        <p:spPr bwMode="auto">
          <a:xfrm>
            <a:off x="1861653" y="3805147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0" name="Rectángulo redondeado 49"/>
          <p:cNvSpPr/>
          <p:nvPr/>
        </p:nvSpPr>
        <p:spPr bwMode="auto">
          <a:xfrm>
            <a:off x="2028135" y="363288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1" name="Conector recto de flecha 50"/>
          <p:cNvCxnSpPr>
            <a:endCxn id="50" idx="2"/>
          </p:cNvCxnSpPr>
          <p:nvPr/>
        </p:nvCxnSpPr>
        <p:spPr bwMode="auto">
          <a:xfrm flipV="1">
            <a:off x="2256364" y="397740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0" idx="3"/>
          </p:cNvCxnSpPr>
          <p:nvPr/>
        </p:nvCxnSpPr>
        <p:spPr bwMode="auto">
          <a:xfrm>
            <a:off x="2484593" y="3805147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630067" y="3632885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>
            <a:endCxn id="53" idx="2"/>
          </p:cNvCxnSpPr>
          <p:nvPr/>
        </p:nvCxnSpPr>
        <p:spPr bwMode="auto">
          <a:xfrm flipV="1">
            <a:off x="2858296" y="3977409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>
            <a:stCxn id="53" idx="3"/>
          </p:cNvCxnSpPr>
          <p:nvPr/>
        </p:nvCxnSpPr>
        <p:spPr bwMode="auto">
          <a:xfrm>
            <a:off x="3086525" y="3805147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" name="Rectángulo redondeado 55"/>
          <p:cNvSpPr/>
          <p:nvPr/>
        </p:nvSpPr>
        <p:spPr bwMode="auto">
          <a:xfrm>
            <a:off x="3257976" y="3634496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57" name="Conector recto de flecha 56"/>
          <p:cNvCxnSpPr>
            <a:endCxn id="56" idx="2"/>
          </p:cNvCxnSpPr>
          <p:nvPr/>
        </p:nvCxnSpPr>
        <p:spPr bwMode="auto">
          <a:xfrm flipV="1">
            <a:off x="3486205" y="3979020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ector recto de flecha 57"/>
          <p:cNvCxnSpPr>
            <a:stCxn id="56" idx="3"/>
          </p:cNvCxnSpPr>
          <p:nvPr/>
        </p:nvCxnSpPr>
        <p:spPr bwMode="auto">
          <a:xfrm>
            <a:off x="3714434" y="3806758"/>
            <a:ext cx="507137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Flecha arriba 6"/>
          <p:cNvSpPr/>
          <p:nvPr/>
        </p:nvSpPr>
        <p:spPr bwMode="auto">
          <a:xfrm>
            <a:off x="1817849" y="4883902"/>
            <a:ext cx="323052" cy="785847"/>
          </a:xfrm>
          <a:prstGeom prst="up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" name="Flecha arriba 7"/>
          <p:cNvSpPr/>
          <p:nvPr/>
        </p:nvSpPr>
        <p:spPr bwMode="auto">
          <a:xfrm rot="10800000">
            <a:off x="6991236" y="4968894"/>
            <a:ext cx="323052" cy="700855"/>
          </a:xfrm>
          <a:prstGeom prst="upArrow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5350983" y="3638310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1" name="Conector recto de flecha 60"/>
          <p:cNvCxnSpPr>
            <a:endCxn id="60" idx="2"/>
          </p:cNvCxnSpPr>
          <p:nvPr/>
        </p:nvCxnSpPr>
        <p:spPr bwMode="auto">
          <a:xfrm flipV="1">
            <a:off x="5579212" y="3982834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>
            <a:stCxn id="60" idx="3"/>
          </p:cNvCxnSpPr>
          <p:nvPr/>
        </p:nvCxnSpPr>
        <p:spPr bwMode="auto">
          <a:xfrm>
            <a:off x="5807441" y="3810572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ángulo redondeado 62"/>
          <p:cNvSpPr/>
          <p:nvPr/>
        </p:nvSpPr>
        <p:spPr bwMode="auto">
          <a:xfrm>
            <a:off x="5973923" y="3638310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4" name="Conector recto de flecha 63"/>
          <p:cNvCxnSpPr>
            <a:endCxn id="63" idx="2"/>
          </p:cNvCxnSpPr>
          <p:nvPr/>
        </p:nvCxnSpPr>
        <p:spPr bwMode="auto">
          <a:xfrm flipV="1">
            <a:off x="6202152" y="3982834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Conector recto de flecha 64"/>
          <p:cNvCxnSpPr>
            <a:stCxn id="63" idx="3"/>
          </p:cNvCxnSpPr>
          <p:nvPr/>
        </p:nvCxnSpPr>
        <p:spPr bwMode="auto">
          <a:xfrm>
            <a:off x="6430381" y="3810572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6" name="Rectángulo redondeado 65"/>
          <p:cNvSpPr/>
          <p:nvPr/>
        </p:nvSpPr>
        <p:spPr bwMode="auto">
          <a:xfrm>
            <a:off x="6575855" y="3638310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7" name="Conector recto de flecha 66"/>
          <p:cNvCxnSpPr>
            <a:endCxn id="66" idx="2"/>
          </p:cNvCxnSpPr>
          <p:nvPr/>
        </p:nvCxnSpPr>
        <p:spPr bwMode="auto">
          <a:xfrm flipV="1">
            <a:off x="6804084" y="3982834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Conector recto de flecha 67"/>
          <p:cNvCxnSpPr>
            <a:stCxn id="66" idx="3"/>
          </p:cNvCxnSpPr>
          <p:nvPr/>
        </p:nvCxnSpPr>
        <p:spPr bwMode="auto">
          <a:xfrm>
            <a:off x="7032313" y="3810572"/>
            <a:ext cx="164263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Rectángulo redondeado 68"/>
          <p:cNvSpPr/>
          <p:nvPr/>
        </p:nvSpPr>
        <p:spPr bwMode="auto">
          <a:xfrm>
            <a:off x="7203764" y="3639921"/>
            <a:ext cx="456458" cy="344524"/>
          </a:xfrm>
          <a:prstGeom prst="round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70" name="Conector recto de flecha 69"/>
          <p:cNvCxnSpPr>
            <a:endCxn id="69" idx="2"/>
          </p:cNvCxnSpPr>
          <p:nvPr/>
        </p:nvCxnSpPr>
        <p:spPr bwMode="auto">
          <a:xfrm flipV="1">
            <a:off x="7431993" y="3984445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 bwMode="auto">
          <a:xfrm>
            <a:off x="4677069" y="3806758"/>
            <a:ext cx="507137" cy="0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/>
          <p:nvPr/>
        </p:nvCxnSpPr>
        <p:spPr bwMode="auto">
          <a:xfrm flipV="1">
            <a:off x="5578029" y="3430427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Conector recto de flecha 73"/>
          <p:cNvCxnSpPr/>
          <p:nvPr/>
        </p:nvCxnSpPr>
        <p:spPr bwMode="auto">
          <a:xfrm flipV="1">
            <a:off x="6188835" y="3430427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Conector recto de flecha 74"/>
          <p:cNvCxnSpPr/>
          <p:nvPr/>
        </p:nvCxnSpPr>
        <p:spPr bwMode="auto">
          <a:xfrm flipV="1">
            <a:off x="6804084" y="3437463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Conector recto de flecha 75"/>
          <p:cNvCxnSpPr/>
          <p:nvPr/>
        </p:nvCxnSpPr>
        <p:spPr bwMode="auto">
          <a:xfrm flipV="1">
            <a:off x="7434657" y="3437463"/>
            <a:ext cx="0" cy="202458"/>
          </a:xfrm>
          <a:prstGeom prst="straightConnector1">
            <a:avLst/>
          </a:prstGeom>
          <a:ln w="254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1439772" y="4236085"/>
            <a:ext cx="3780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1966549" y="4248751"/>
            <a:ext cx="51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am</a:t>
            </a:r>
          </a:p>
        </p:txBody>
      </p:sp>
      <p:sp>
        <p:nvSpPr>
          <p:cNvPr id="81" name="CuadroTexto 80"/>
          <p:cNvSpPr txBox="1"/>
          <p:nvPr/>
        </p:nvSpPr>
        <p:spPr>
          <a:xfrm>
            <a:off x="2575950" y="4251948"/>
            <a:ext cx="518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82" name="CuadroTexto 81"/>
          <p:cNvSpPr txBox="1"/>
          <p:nvPr/>
        </p:nvSpPr>
        <p:spPr>
          <a:xfrm>
            <a:off x="3033395" y="4265253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student</a:t>
            </a:r>
          </a:p>
        </p:txBody>
      </p:sp>
      <p:sp>
        <p:nvSpPr>
          <p:cNvPr id="83" name="CuadroTexto 82"/>
          <p:cNvSpPr txBox="1"/>
          <p:nvPr/>
        </p:nvSpPr>
        <p:spPr>
          <a:xfrm>
            <a:off x="5181600" y="3088559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</a:t>
            </a:r>
          </a:p>
        </p:txBody>
      </p:sp>
      <p:sp>
        <p:nvSpPr>
          <p:cNvPr id="84" name="CuadroTexto 83"/>
          <p:cNvSpPr txBox="1"/>
          <p:nvPr/>
        </p:nvSpPr>
        <p:spPr>
          <a:xfrm>
            <a:off x="5125246" y="4278028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&lt;Start&gt;</a:t>
            </a:r>
          </a:p>
        </p:txBody>
      </p:sp>
      <p:sp>
        <p:nvSpPr>
          <p:cNvPr id="85" name="CuadroTexto 84"/>
          <p:cNvSpPr txBox="1"/>
          <p:nvPr/>
        </p:nvSpPr>
        <p:spPr>
          <a:xfrm>
            <a:off x="5782071" y="4276539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</a:t>
            </a:r>
          </a:p>
        </p:txBody>
      </p:sp>
      <p:sp>
        <p:nvSpPr>
          <p:cNvPr id="86" name="CuadroTexto 85"/>
          <p:cNvSpPr txBox="1"/>
          <p:nvPr/>
        </p:nvSpPr>
        <p:spPr>
          <a:xfrm>
            <a:off x="5768846" y="3089471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suis</a:t>
            </a:r>
            <a:endParaRPr lang="en-US" sz="1400" dirty="0"/>
          </a:p>
        </p:txBody>
      </p:sp>
      <p:sp>
        <p:nvSpPr>
          <p:cNvPr id="87" name="CuadroTexto 86"/>
          <p:cNvSpPr txBox="1"/>
          <p:nvPr/>
        </p:nvSpPr>
        <p:spPr>
          <a:xfrm>
            <a:off x="6341178" y="4265253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suis</a:t>
            </a:r>
            <a:endParaRPr lang="en-US" sz="14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6376385" y="3083491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étudiant</a:t>
            </a:r>
            <a:endParaRPr lang="en-US" sz="1400" dirty="0"/>
          </a:p>
        </p:txBody>
      </p: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3701380" y="4296845"/>
            <a:ext cx="1534082" cy="67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800" i="1" kern="0" dirty="0"/>
              <a:t>Context Vector</a:t>
            </a:r>
            <a:endParaRPr lang="en-US" b="1" i="1" kern="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7034713" y="4265253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étudiant</a:t>
            </a:r>
            <a:endParaRPr lang="en-US" sz="14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7109156" y="3072205"/>
            <a:ext cx="855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&lt;end&gt;</a:t>
            </a:r>
          </a:p>
        </p:txBody>
      </p:sp>
      <p:cxnSp>
        <p:nvCxnSpPr>
          <p:cNvPr id="89" name="Conector recto de flecha 88"/>
          <p:cNvCxnSpPr>
            <a:stCxn id="83" idx="2"/>
          </p:cNvCxnSpPr>
          <p:nvPr/>
        </p:nvCxnSpPr>
        <p:spPr bwMode="auto">
          <a:xfrm>
            <a:off x="5609299" y="3396336"/>
            <a:ext cx="427699" cy="90050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64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50" grpId="0" animBg="1"/>
      <p:bldP spid="53" grpId="0" animBg="1"/>
      <p:bldP spid="56" grpId="0" animBg="1"/>
      <p:bldP spid="60" grpId="0" animBg="1"/>
      <p:bldP spid="63" grpId="0" animBg="1"/>
      <p:bldP spid="66" grpId="0" animBg="1"/>
      <p:bldP spid="69" grpId="0" animBg="1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59" grpId="0"/>
      <p:bldP spid="77" grpId="0"/>
      <p:bldP spid="7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Encoder</a:t>
            </a:r>
            <a:r>
              <a:rPr lang="es-ES" dirty="0"/>
              <a:t> </a:t>
            </a:r>
            <a:r>
              <a:rPr lang="es-ES" dirty="0" err="1"/>
              <a:t>Layer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40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026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80" r="51981" b="26515"/>
          <a:stretch/>
        </p:blipFill>
        <p:spPr bwMode="auto">
          <a:xfrm>
            <a:off x="110067" y="764955"/>
            <a:ext cx="2844800" cy="29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redondeado 6"/>
          <p:cNvSpPr/>
          <p:nvPr/>
        </p:nvSpPr>
        <p:spPr bwMode="auto">
          <a:xfrm>
            <a:off x="5239672" y="2471753"/>
            <a:ext cx="2524948" cy="1443879"/>
          </a:xfrm>
          <a:prstGeom prst="roundRect">
            <a:avLst/>
          </a:prstGeom>
          <a:noFill/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Encoder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 Layer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itchFamily="34" charset="0"/>
            </a:endParaRPr>
          </a:p>
        </p:txBody>
      </p:sp>
      <p:cxnSp>
        <p:nvCxnSpPr>
          <p:cNvPr id="31" name="Conector recto de flecha 30"/>
          <p:cNvCxnSpPr/>
          <p:nvPr/>
        </p:nvCxnSpPr>
        <p:spPr bwMode="auto">
          <a:xfrm flipH="1" flipV="1">
            <a:off x="6594124" y="3965308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 bwMode="auto">
          <a:xfrm flipH="1" flipV="1">
            <a:off x="6686867" y="2077140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 bwMode="auto">
          <a:xfrm>
            <a:off x="5223231" y="448604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5223230" y="462999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5223229" y="478239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Marcador de contenido 3"/>
          <p:cNvSpPr txBox="1">
            <a:spLocks/>
          </p:cNvSpPr>
          <p:nvPr/>
        </p:nvSpPr>
        <p:spPr bwMode="auto">
          <a:xfrm>
            <a:off x="3368267" y="4493005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Input </a:t>
            </a:r>
            <a:r>
              <a:rPr lang="en-US" sz="1200" kern="0" dirty="0" err="1"/>
              <a:t>embeddings</a:t>
            </a:r>
            <a:endParaRPr lang="en-US" sz="1200" b="1" kern="0" dirty="0"/>
          </a:p>
        </p:txBody>
      </p:sp>
      <p:sp>
        <p:nvSpPr>
          <p:cNvPr id="41" name="Rectángulo 40"/>
          <p:cNvSpPr/>
          <p:nvPr/>
        </p:nvSpPr>
        <p:spPr bwMode="auto">
          <a:xfrm>
            <a:off x="6283885" y="448604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6283884" y="462999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6283883" y="478239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7435352" y="446587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7435351" y="460982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7435350" y="476222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8347836" y="446239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8347835" y="460634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8347834" y="475874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4952300" y="1439658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4952299" y="158360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4952298" y="173600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Marcador de contenido 3"/>
          <p:cNvSpPr txBox="1">
            <a:spLocks/>
          </p:cNvSpPr>
          <p:nvPr/>
        </p:nvSpPr>
        <p:spPr bwMode="auto">
          <a:xfrm>
            <a:off x="3075809" y="1423186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Encoder Input Representation</a:t>
            </a:r>
            <a:endParaRPr lang="en-US" sz="1200" b="1" kern="0" dirty="0"/>
          </a:p>
        </p:txBody>
      </p:sp>
      <p:sp>
        <p:nvSpPr>
          <p:cNvPr id="54" name="Rectángulo 53"/>
          <p:cNvSpPr/>
          <p:nvPr/>
        </p:nvSpPr>
        <p:spPr bwMode="auto">
          <a:xfrm>
            <a:off x="6012954" y="1439658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6012953" y="158360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6012952" y="173600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7164421" y="1419488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7164420" y="156343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9" name="Rectángulo 58"/>
          <p:cNvSpPr/>
          <p:nvPr/>
        </p:nvSpPr>
        <p:spPr bwMode="auto">
          <a:xfrm>
            <a:off x="7164419" y="171583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Rectángulo 59"/>
          <p:cNvSpPr/>
          <p:nvPr/>
        </p:nvSpPr>
        <p:spPr bwMode="auto">
          <a:xfrm>
            <a:off x="8076905" y="141601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1" name="Rectángulo 60"/>
          <p:cNvSpPr/>
          <p:nvPr/>
        </p:nvSpPr>
        <p:spPr bwMode="auto">
          <a:xfrm>
            <a:off x="8076904" y="155996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8076903" y="1712361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" name="Rectángulo redondeado 33"/>
          <p:cNvSpPr/>
          <p:nvPr/>
        </p:nvSpPr>
        <p:spPr bwMode="auto">
          <a:xfrm>
            <a:off x="1295400" y="2550043"/>
            <a:ext cx="1498600" cy="7450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5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41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5122" name="Picture 2" descr="multi-head atten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9" y="527210"/>
            <a:ext cx="4643439" cy="4738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caled_dot_product_at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098" y="989444"/>
            <a:ext cx="3609690" cy="362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Llamada rectangular 4"/>
          <p:cNvSpPr/>
          <p:nvPr/>
        </p:nvSpPr>
        <p:spPr bwMode="auto">
          <a:xfrm>
            <a:off x="5409282" y="989444"/>
            <a:ext cx="3183875" cy="3891030"/>
          </a:xfrm>
          <a:prstGeom prst="wedgeRectCallout">
            <a:avLst>
              <a:gd name="adj1" fmla="val -104309"/>
              <a:gd name="adj2" fmla="val -923"/>
            </a:avLst>
          </a:prstGeom>
          <a:noFill/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2457997" y="588518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2457996" y="602913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2457995" y="618153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Marcador de contenido 3"/>
          <p:cNvSpPr txBox="1">
            <a:spLocks/>
          </p:cNvSpPr>
          <p:nvPr/>
        </p:nvSpPr>
        <p:spPr bwMode="auto">
          <a:xfrm>
            <a:off x="603033" y="5892147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Input </a:t>
            </a:r>
            <a:r>
              <a:rPr lang="en-US" sz="1200" kern="0" dirty="0" err="1"/>
              <a:t>embeddings</a:t>
            </a:r>
            <a:endParaRPr lang="en-US" sz="1200" b="1" kern="0" dirty="0"/>
          </a:p>
        </p:txBody>
      </p:sp>
      <p:cxnSp>
        <p:nvCxnSpPr>
          <p:cNvPr id="41" name="Conector recto de flecha 40"/>
          <p:cNvCxnSpPr/>
          <p:nvPr/>
        </p:nvCxnSpPr>
        <p:spPr bwMode="auto">
          <a:xfrm flipH="1" flipV="1">
            <a:off x="2532078" y="5299298"/>
            <a:ext cx="2" cy="33979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 bwMode="auto">
          <a:xfrm flipV="1">
            <a:off x="2708648" y="5266064"/>
            <a:ext cx="442176" cy="373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 bwMode="auto">
          <a:xfrm flipH="1" flipV="1">
            <a:off x="1844584" y="5296018"/>
            <a:ext cx="461772" cy="37302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38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42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41" name="Conector recto de flecha 40"/>
          <p:cNvCxnSpPr>
            <a:stCxn id="17" idx="0"/>
          </p:cNvCxnSpPr>
          <p:nvPr/>
        </p:nvCxnSpPr>
        <p:spPr bwMode="auto">
          <a:xfrm flipV="1">
            <a:off x="1280745" y="241891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5" idx="0"/>
          </p:cNvCxnSpPr>
          <p:nvPr/>
        </p:nvCxnSpPr>
        <p:spPr bwMode="auto">
          <a:xfrm flipV="1">
            <a:off x="185211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9" idx="0"/>
            <a:endCxn id="18" idx="2"/>
          </p:cNvCxnSpPr>
          <p:nvPr/>
        </p:nvCxnSpPr>
        <p:spPr bwMode="auto">
          <a:xfrm flipV="1">
            <a:off x="1280746" y="406676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 bwMode="auto">
          <a:xfrm>
            <a:off x="645598" y="202230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1184006" y="63074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1184007" y="122988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84484" y="260717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85766" y="367015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583204" y="433214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Conector recto de flecha 21"/>
          <p:cNvCxnSpPr>
            <a:stCxn id="18" idx="0"/>
            <a:endCxn id="17" idx="2"/>
          </p:cNvCxnSpPr>
          <p:nvPr/>
        </p:nvCxnSpPr>
        <p:spPr bwMode="auto">
          <a:xfrm flipH="1" flipV="1">
            <a:off x="1280745" y="300378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4" idx="0"/>
            <a:endCxn id="16" idx="2"/>
          </p:cNvCxnSpPr>
          <p:nvPr/>
        </p:nvCxnSpPr>
        <p:spPr bwMode="auto">
          <a:xfrm flipV="1">
            <a:off x="1878549" y="162649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0"/>
            <a:endCxn id="15" idx="2"/>
          </p:cNvCxnSpPr>
          <p:nvPr/>
        </p:nvCxnSpPr>
        <p:spPr bwMode="auto">
          <a:xfrm flipH="1" flipV="1">
            <a:off x="1880267" y="102735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 bwMode="auto">
          <a:xfrm>
            <a:off x="25556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37347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4" idx="0"/>
          </p:cNvCxnSpPr>
          <p:nvPr/>
        </p:nvCxnSpPr>
        <p:spPr bwMode="auto">
          <a:xfrm flipV="1">
            <a:off x="73420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 bwMode="auto">
          <a:xfrm flipV="1">
            <a:off x="185638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 flipV="1">
            <a:off x="73847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3" idx="0"/>
          </p:cNvCxnSpPr>
          <p:nvPr/>
        </p:nvCxnSpPr>
        <p:spPr bwMode="auto">
          <a:xfrm flipV="1">
            <a:off x="2961803" y="241891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483161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2966072" y="551631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510605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60" name="Marcador de contenido 3"/>
          <p:cNvSpPr txBox="1">
            <a:spLocks/>
          </p:cNvSpPr>
          <p:nvPr/>
        </p:nvSpPr>
        <p:spPr bwMode="auto">
          <a:xfrm>
            <a:off x="1624246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2722462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67" name="Rectángulo 66"/>
          <p:cNvSpPr/>
          <p:nvPr/>
        </p:nvSpPr>
        <p:spPr bwMode="auto">
          <a:xfrm>
            <a:off x="5832194" y="432710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5832193" y="4471058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5832192" y="4623458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ángulo 75"/>
          <p:cNvSpPr/>
          <p:nvPr/>
        </p:nvSpPr>
        <p:spPr bwMode="auto">
          <a:xfrm>
            <a:off x="6249014" y="432461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ángulo 76"/>
          <p:cNvSpPr/>
          <p:nvPr/>
        </p:nvSpPr>
        <p:spPr bwMode="auto">
          <a:xfrm>
            <a:off x="6249013" y="446856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ángulo 77"/>
          <p:cNvSpPr/>
          <p:nvPr/>
        </p:nvSpPr>
        <p:spPr bwMode="auto">
          <a:xfrm>
            <a:off x="6249012" y="462096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6665839" y="432461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ángulo 79"/>
          <p:cNvSpPr/>
          <p:nvPr/>
        </p:nvSpPr>
        <p:spPr bwMode="auto">
          <a:xfrm>
            <a:off x="6665838" y="446856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ángulo 80"/>
          <p:cNvSpPr/>
          <p:nvPr/>
        </p:nvSpPr>
        <p:spPr bwMode="auto">
          <a:xfrm>
            <a:off x="6665837" y="462096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2" name="Rectángulo 81"/>
          <p:cNvSpPr/>
          <p:nvPr/>
        </p:nvSpPr>
        <p:spPr bwMode="auto">
          <a:xfrm>
            <a:off x="7082663" y="4318286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ángulo 82"/>
          <p:cNvSpPr/>
          <p:nvPr/>
        </p:nvSpPr>
        <p:spPr bwMode="auto">
          <a:xfrm>
            <a:off x="7082662" y="446223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7082661" y="461463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Rectángulo redondeado 90"/>
          <p:cNvSpPr/>
          <p:nvPr/>
        </p:nvSpPr>
        <p:spPr bwMode="auto">
          <a:xfrm>
            <a:off x="4912617" y="3006317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6030527" y="3006317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93" name="Conector recto de flecha 92"/>
          <p:cNvCxnSpPr/>
          <p:nvPr/>
        </p:nvCxnSpPr>
        <p:spPr bwMode="auto">
          <a:xfrm flipV="1">
            <a:off x="6513438" y="3402925"/>
            <a:ext cx="0" cy="5356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/>
          <p:nvPr/>
        </p:nvCxnSpPr>
        <p:spPr bwMode="auto">
          <a:xfrm flipV="1">
            <a:off x="5395528" y="3402924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5" name="Rectángulo redondeado 94"/>
          <p:cNvSpPr/>
          <p:nvPr/>
        </p:nvSpPr>
        <p:spPr bwMode="auto">
          <a:xfrm>
            <a:off x="7140211" y="3006317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96" name="Conector recto de flecha 95"/>
          <p:cNvCxnSpPr/>
          <p:nvPr/>
        </p:nvCxnSpPr>
        <p:spPr bwMode="auto">
          <a:xfrm flipV="1">
            <a:off x="7623122" y="3402924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Conector recto de flecha 96"/>
          <p:cNvCxnSpPr/>
          <p:nvPr/>
        </p:nvCxnSpPr>
        <p:spPr bwMode="auto">
          <a:xfrm flipV="1">
            <a:off x="6509169" y="2588210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 bwMode="auto">
          <a:xfrm flipV="1">
            <a:off x="5391259" y="2588210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 bwMode="auto">
          <a:xfrm flipV="1">
            <a:off x="7618853" y="2588210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errar llave 57"/>
          <p:cNvSpPr/>
          <p:nvPr/>
        </p:nvSpPr>
        <p:spPr bwMode="auto">
          <a:xfrm rot="5400000">
            <a:off x="6312844" y="2876562"/>
            <a:ext cx="388692" cy="2223325"/>
          </a:xfrm>
          <a:prstGeom prst="righ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" name="Marcador de contenido 3"/>
          <p:cNvSpPr txBox="1">
            <a:spLocks/>
          </p:cNvSpPr>
          <p:nvPr/>
        </p:nvSpPr>
        <p:spPr bwMode="auto">
          <a:xfrm>
            <a:off x="5735941" y="4994396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Input </a:t>
            </a:r>
            <a:r>
              <a:rPr lang="en-US" sz="1200" kern="0" dirty="0" err="1"/>
              <a:t>embeddings</a:t>
            </a:r>
            <a:endParaRPr lang="en-US" sz="1200" b="1" kern="0" dirty="0"/>
          </a:p>
        </p:txBody>
      </p:sp>
      <p:sp>
        <p:nvSpPr>
          <p:cNvPr id="103" name="Marcador de contenido 3"/>
          <p:cNvSpPr txBox="1">
            <a:spLocks/>
          </p:cNvSpPr>
          <p:nvPr/>
        </p:nvSpPr>
        <p:spPr bwMode="auto">
          <a:xfrm>
            <a:off x="4277038" y="1143932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query</a:t>
            </a:r>
            <a:endParaRPr lang="en-US" sz="1200" b="1" kern="0" dirty="0"/>
          </a:p>
        </p:txBody>
      </p:sp>
      <p:sp>
        <p:nvSpPr>
          <p:cNvPr id="104" name="Marcador de contenido 3"/>
          <p:cNvSpPr txBox="1">
            <a:spLocks/>
          </p:cNvSpPr>
          <p:nvPr/>
        </p:nvSpPr>
        <p:spPr bwMode="auto">
          <a:xfrm>
            <a:off x="5556711" y="1152938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key</a:t>
            </a:r>
            <a:endParaRPr lang="en-US" sz="1200" b="1" kern="0" dirty="0"/>
          </a:p>
        </p:txBody>
      </p:sp>
      <p:sp>
        <p:nvSpPr>
          <p:cNvPr id="105" name="Marcador de contenido 3"/>
          <p:cNvSpPr txBox="1">
            <a:spLocks/>
          </p:cNvSpPr>
          <p:nvPr/>
        </p:nvSpPr>
        <p:spPr bwMode="auto">
          <a:xfrm>
            <a:off x="6716703" y="1125785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value</a:t>
            </a:r>
            <a:endParaRPr lang="en-US" sz="1200" b="1" kern="0" dirty="0"/>
          </a:p>
        </p:txBody>
      </p:sp>
      <p:sp>
        <p:nvSpPr>
          <p:cNvPr id="106" name="Rectángulo 105"/>
          <p:cNvSpPr/>
          <p:nvPr/>
        </p:nvSpPr>
        <p:spPr bwMode="auto">
          <a:xfrm>
            <a:off x="4696206" y="185416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7" name="Rectángulo 106"/>
          <p:cNvSpPr/>
          <p:nvPr/>
        </p:nvSpPr>
        <p:spPr bwMode="auto">
          <a:xfrm>
            <a:off x="4696205" y="199811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ángulo 107"/>
          <p:cNvSpPr/>
          <p:nvPr/>
        </p:nvSpPr>
        <p:spPr bwMode="auto">
          <a:xfrm>
            <a:off x="4696204" y="214734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4912619" y="185571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9" name="Rectángulo 118"/>
          <p:cNvSpPr/>
          <p:nvPr/>
        </p:nvSpPr>
        <p:spPr bwMode="auto">
          <a:xfrm>
            <a:off x="4912618" y="199966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0" name="Rectángulo 119"/>
          <p:cNvSpPr/>
          <p:nvPr/>
        </p:nvSpPr>
        <p:spPr bwMode="auto">
          <a:xfrm>
            <a:off x="4912617" y="214889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1" name="Rectángulo 120"/>
          <p:cNvSpPr/>
          <p:nvPr/>
        </p:nvSpPr>
        <p:spPr bwMode="auto">
          <a:xfrm>
            <a:off x="5124487" y="185361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2" name="Rectángulo 121"/>
          <p:cNvSpPr/>
          <p:nvPr/>
        </p:nvSpPr>
        <p:spPr bwMode="auto">
          <a:xfrm>
            <a:off x="5124486" y="199756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3" name="Rectángulo 122"/>
          <p:cNvSpPr/>
          <p:nvPr/>
        </p:nvSpPr>
        <p:spPr bwMode="auto">
          <a:xfrm>
            <a:off x="5124485" y="214679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4" name="Rectángulo 123"/>
          <p:cNvSpPr/>
          <p:nvPr/>
        </p:nvSpPr>
        <p:spPr bwMode="auto">
          <a:xfrm>
            <a:off x="5336354" y="185416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5" name="Rectángulo 124"/>
          <p:cNvSpPr/>
          <p:nvPr/>
        </p:nvSpPr>
        <p:spPr bwMode="auto">
          <a:xfrm>
            <a:off x="5336353" y="199811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6" name="Rectángulo 125"/>
          <p:cNvSpPr/>
          <p:nvPr/>
        </p:nvSpPr>
        <p:spPr bwMode="auto">
          <a:xfrm>
            <a:off x="5336352" y="214734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7" name="Rectángulo 126"/>
          <p:cNvSpPr/>
          <p:nvPr/>
        </p:nvSpPr>
        <p:spPr bwMode="auto">
          <a:xfrm>
            <a:off x="6002472" y="184126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8" name="Rectángulo 127"/>
          <p:cNvSpPr/>
          <p:nvPr/>
        </p:nvSpPr>
        <p:spPr bwMode="auto">
          <a:xfrm>
            <a:off x="6002471" y="198521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9" name="Rectángulo 128"/>
          <p:cNvSpPr/>
          <p:nvPr/>
        </p:nvSpPr>
        <p:spPr bwMode="auto">
          <a:xfrm>
            <a:off x="6002470" y="213444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0" name="Rectángulo 129"/>
          <p:cNvSpPr/>
          <p:nvPr/>
        </p:nvSpPr>
        <p:spPr bwMode="auto">
          <a:xfrm>
            <a:off x="6218885" y="184282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1" name="Rectángulo 130"/>
          <p:cNvSpPr/>
          <p:nvPr/>
        </p:nvSpPr>
        <p:spPr bwMode="auto">
          <a:xfrm>
            <a:off x="6218884" y="1986771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2" name="Rectángulo 131"/>
          <p:cNvSpPr/>
          <p:nvPr/>
        </p:nvSpPr>
        <p:spPr bwMode="auto">
          <a:xfrm>
            <a:off x="6218883" y="213599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3" name="Rectángulo 132"/>
          <p:cNvSpPr/>
          <p:nvPr/>
        </p:nvSpPr>
        <p:spPr bwMode="auto">
          <a:xfrm>
            <a:off x="6430753" y="1840721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4" name="Rectángulo 133"/>
          <p:cNvSpPr/>
          <p:nvPr/>
        </p:nvSpPr>
        <p:spPr bwMode="auto">
          <a:xfrm>
            <a:off x="6430752" y="198467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5" name="Rectángulo 134"/>
          <p:cNvSpPr/>
          <p:nvPr/>
        </p:nvSpPr>
        <p:spPr bwMode="auto">
          <a:xfrm>
            <a:off x="6430751" y="213389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6" name="Rectángulo 135"/>
          <p:cNvSpPr/>
          <p:nvPr/>
        </p:nvSpPr>
        <p:spPr bwMode="auto">
          <a:xfrm>
            <a:off x="6642620" y="184126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7" name="Rectángulo 136"/>
          <p:cNvSpPr/>
          <p:nvPr/>
        </p:nvSpPr>
        <p:spPr bwMode="auto">
          <a:xfrm>
            <a:off x="6642619" y="198521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8" name="Rectángulo 137"/>
          <p:cNvSpPr/>
          <p:nvPr/>
        </p:nvSpPr>
        <p:spPr bwMode="auto">
          <a:xfrm>
            <a:off x="6642618" y="213444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9" name="Rectángulo 138"/>
          <p:cNvSpPr/>
          <p:nvPr/>
        </p:nvSpPr>
        <p:spPr bwMode="auto">
          <a:xfrm>
            <a:off x="7135336" y="183377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0" name="Rectángulo 139"/>
          <p:cNvSpPr/>
          <p:nvPr/>
        </p:nvSpPr>
        <p:spPr bwMode="auto">
          <a:xfrm>
            <a:off x="7135335" y="197772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1" name="Rectángulo 140"/>
          <p:cNvSpPr/>
          <p:nvPr/>
        </p:nvSpPr>
        <p:spPr bwMode="auto">
          <a:xfrm>
            <a:off x="7135334" y="212694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2" name="Rectángulo 141"/>
          <p:cNvSpPr/>
          <p:nvPr/>
        </p:nvSpPr>
        <p:spPr bwMode="auto">
          <a:xfrm>
            <a:off x="7351749" y="183532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3" name="Rectángulo 142"/>
          <p:cNvSpPr/>
          <p:nvPr/>
        </p:nvSpPr>
        <p:spPr bwMode="auto">
          <a:xfrm>
            <a:off x="7351748" y="197927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4" name="Rectángulo 143"/>
          <p:cNvSpPr/>
          <p:nvPr/>
        </p:nvSpPr>
        <p:spPr bwMode="auto">
          <a:xfrm>
            <a:off x="7351747" y="212850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5" name="Rectángulo 144"/>
          <p:cNvSpPr/>
          <p:nvPr/>
        </p:nvSpPr>
        <p:spPr bwMode="auto">
          <a:xfrm>
            <a:off x="7563617" y="183322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6" name="Rectángulo 145"/>
          <p:cNvSpPr/>
          <p:nvPr/>
        </p:nvSpPr>
        <p:spPr bwMode="auto">
          <a:xfrm>
            <a:off x="7563616" y="197717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7" name="Rectángulo 146"/>
          <p:cNvSpPr/>
          <p:nvPr/>
        </p:nvSpPr>
        <p:spPr bwMode="auto">
          <a:xfrm>
            <a:off x="7563615" y="2126401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8" name="Rectángulo 147"/>
          <p:cNvSpPr/>
          <p:nvPr/>
        </p:nvSpPr>
        <p:spPr bwMode="auto">
          <a:xfrm>
            <a:off x="7775484" y="183377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9" name="Rectángulo 148"/>
          <p:cNvSpPr/>
          <p:nvPr/>
        </p:nvSpPr>
        <p:spPr bwMode="auto">
          <a:xfrm>
            <a:off x="7775483" y="197772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0" name="Rectángulo 149"/>
          <p:cNvSpPr/>
          <p:nvPr/>
        </p:nvSpPr>
        <p:spPr bwMode="auto">
          <a:xfrm>
            <a:off x="7775482" y="212694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ángulo redondeado 88"/>
          <p:cNvSpPr/>
          <p:nvPr/>
        </p:nvSpPr>
        <p:spPr bwMode="auto">
          <a:xfrm>
            <a:off x="133309" y="4915495"/>
            <a:ext cx="3435391" cy="7450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78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91" grpId="0" animBg="1"/>
      <p:bldP spid="92" grpId="0" animBg="1"/>
      <p:bldP spid="95" grpId="0" animBg="1"/>
      <p:bldP spid="58" grpId="0" animBg="1"/>
      <p:bldP spid="102" grpId="0"/>
      <p:bldP spid="103" grpId="0"/>
      <p:bldP spid="104" grpId="0"/>
      <p:bldP spid="105" grpId="0"/>
      <p:bldP spid="106" grpId="0" animBg="1"/>
      <p:bldP spid="107" grpId="0" animBg="1"/>
      <p:bldP spid="108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8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43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41" name="Conector recto de flecha 40"/>
          <p:cNvCxnSpPr>
            <a:stCxn id="17" idx="0"/>
          </p:cNvCxnSpPr>
          <p:nvPr/>
        </p:nvCxnSpPr>
        <p:spPr bwMode="auto">
          <a:xfrm flipV="1">
            <a:off x="1280745" y="241891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5" idx="0"/>
          </p:cNvCxnSpPr>
          <p:nvPr/>
        </p:nvCxnSpPr>
        <p:spPr bwMode="auto">
          <a:xfrm flipV="1">
            <a:off x="185211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9" idx="0"/>
            <a:endCxn id="18" idx="2"/>
          </p:cNvCxnSpPr>
          <p:nvPr/>
        </p:nvCxnSpPr>
        <p:spPr bwMode="auto">
          <a:xfrm flipV="1">
            <a:off x="1280746" y="406676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 bwMode="auto">
          <a:xfrm>
            <a:off x="645598" y="202230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1184006" y="63074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1184007" y="122988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84484" y="260717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85766" y="367015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583204" y="433214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Conector recto de flecha 21"/>
          <p:cNvCxnSpPr>
            <a:stCxn id="18" idx="0"/>
            <a:endCxn id="17" idx="2"/>
          </p:cNvCxnSpPr>
          <p:nvPr/>
        </p:nvCxnSpPr>
        <p:spPr bwMode="auto">
          <a:xfrm flipH="1" flipV="1">
            <a:off x="1280745" y="300378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4" idx="0"/>
            <a:endCxn id="16" idx="2"/>
          </p:cNvCxnSpPr>
          <p:nvPr/>
        </p:nvCxnSpPr>
        <p:spPr bwMode="auto">
          <a:xfrm flipV="1">
            <a:off x="1878549" y="162649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0"/>
            <a:endCxn id="15" idx="2"/>
          </p:cNvCxnSpPr>
          <p:nvPr/>
        </p:nvCxnSpPr>
        <p:spPr bwMode="auto">
          <a:xfrm flipH="1" flipV="1">
            <a:off x="1880267" y="102735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 bwMode="auto">
          <a:xfrm>
            <a:off x="25556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37347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4" idx="0"/>
          </p:cNvCxnSpPr>
          <p:nvPr/>
        </p:nvCxnSpPr>
        <p:spPr bwMode="auto">
          <a:xfrm flipV="1">
            <a:off x="73420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 bwMode="auto">
          <a:xfrm flipV="1">
            <a:off x="185638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 flipV="1">
            <a:off x="73847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3" idx="0"/>
          </p:cNvCxnSpPr>
          <p:nvPr/>
        </p:nvCxnSpPr>
        <p:spPr bwMode="auto">
          <a:xfrm flipV="1">
            <a:off x="2961803" y="241891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483161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2966072" y="551631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510605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60" name="Marcador de contenido 3"/>
          <p:cNvSpPr txBox="1">
            <a:spLocks/>
          </p:cNvSpPr>
          <p:nvPr/>
        </p:nvSpPr>
        <p:spPr bwMode="auto">
          <a:xfrm>
            <a:off x="1624246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2722462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27" name="Marcador de contenido 3"/>
          <p:cNvSpPr txBox="1">
            <a:spLocks/>
          </p:cNvSpPr>
          <p:nvPr/>
        </p:nvSpPr>
        <p:spPr bwMode="auto">
          <a:xfrm>
            <a:off x="4457042" y="1125785"/>
            <a:ext cx="1207483" cy="3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query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28" name="Marcador de contenido 3"/>
          <p:cNvSpPr txBox="1">
            <a:spLocks/>
          </p:cNvSpPr>
          <p:nvPr/>
        </p:nvSpPr>
        <p:spPr bwMode="auto">
          <a:xfrm>
            <a:off x="5810030" y="1152938"/>
            <a:ext cx="1022209" cy="37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key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0" name="Marcador de contenido 3"/>
          <p:cNvSpPr txBox="1">
            <a:spLocks/>
          </p:cNvSpPr>
          <p:nvPr/>
        </p:nvSpPr>
        <p:spPr bwMode="auto">
          <a:xfrm>
            <a:off x="6744459" y="1136946"/>
            <a:ext cx="1284690" cy="21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scores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4696206" y="185416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4696205" y="199811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4696204" y="214734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4912619" y="185571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4912618" y="199966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4912617" y="214889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5124487" y="185361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5124486" y="1997568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5124485" y="214679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5336354" y="185416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5336353" y="199811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5336352" y="2147340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6002472" y="176124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8" name="Rectángulo 57"/>
          <p:cNvSpPr/>
          <p:nvPr/>
        </p:nvSpPr>
        <p:spPr bwMode="auto">
          <a:xfrm>
            <a:off x="6150639" y="176124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6305739" y="176124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2" name="Rectángulo 81"/>
          <p:cNvSpPr/>
          <p:nvPr/>
        </p:nvSpPr>
        <p:spPr bwMode="auto">
          <a:xfrm>
            <a:off x="6006705" y="197717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ángulo 82"/>
          <p:cNvSpPr/>
          <p:nvPr/>
        </p:nvSpPr>
        <p:spPr bwMode="auto">
          <a:xfrm>
            <a:off x="6154872" y="197717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6309972" y="197717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>
            <a:off x="6002472" y="219310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6150639" y="219310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6305739" y="219310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5999772" y="242425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ángulo 88"/>
          <p:cNvSpPr/>
          <p:nvPr/>
        </p:nvSpPr>
        <p:spPr bwMode="auto">
          <a:xfrm>
            <a:off x="6147939" y="242425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0" name="Rectángulo 89"/>
          <p:cNvSpPr/>
          <p:nvPr/>
        </p:nvSpPr>
        <p:spPr bwMode="auto">
          <a:xfrm>
            <a:off x="6303039" y="242425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Marcador de contenido 3"/>
          <p:cNvSpPr txBox="1">
            <a:spLocks/>
          </p:cNvSpPr>
          <p:nvPr/>
        </p:nvSpPr>
        <p:spPr bwMode="auto">
          <a:xfrm>
            <a:off x="5524011" y="1922303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X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92" name="Marcador de contenido 3"/>
          <p:cNvSpPr txBox="1">
            <a:spLocks/>
          </p:cNvSpPr>
          <p:nvPr/>
        </p:nvSpPr>
        <p:spPr bwMode="auto">
          <a:xfrm>
            <a:off x="6565587" y="1892040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600" kern="0" dirty="0">
                <a:solidFill>
                  <a:schemeClr val="tx1"/>
                </a:solidFill>
              </a:rPr>
              <a:t>=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93" name="Rectángulo 92"/>
          <p:cNvSpPr/>
          <p:nvPr/>
        </p:nvSpPr>
        <p:spPr bwMode="auto">
          <a:xfrm>
            <a:off x="7067684" y="177636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4" name="Rectángulo 93"/>
          <p:cNvSpPr/>
          <p:nvPr/>
        </p:nvSpPr>
        <p:spPr bwMode="auto">
          <a:xfrm>
            <a:off x="7067683" y="192031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5" name="Rectángulo 94"/>
          <p:cNvSpPr/>
          <p:nvPr/>
        </p:nvSpPr>
        <p:spPr bwMode="auto">
          <a:xfrm>
            <a:off x="7067682" y="206954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6" name="Rectángulo 95"/>
          <p:cNvSpPr/>
          <p:nvPr/>
        </p:nvSpPr>
        <p:spPr bwMode="auto">
          <a:xfrm>
            <a:off x="7067682" y="2213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7" name="Rectángulo 96"/>
          <p:cNvSpPr/>
          <p:nvPr/>
        </p:nvSpPr>
        <p:spPr bwMode="auto">
          <a:xfrm>
            <a:off x="7228105" y="177636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8" name="Rectángulo 97"/>
          <p:cNvSpPr/>
          <p:nvPr/>
        </p:nvSpPr>
        <p:spPr bwMode="auto">
          <a:xfrm>
            <a:off x="7228104" y="192031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9" name="Rectángulo 98"/>
          <p:cNvSpPr/>
          <p:nvPr/>
        </p:nvSpPr>
        <p:spPr bwMode="auto">
          <a:xfrm>
            <a:off x="7228103" y="206954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0" name="Rectángulo 99"/>
          <p:cNvSpPr/>
          <p:nvPr/>
        </p:nvSpPr>
        <p:spPr bwMode="auto">
          <a:xfrm>
            <a:off x="7228103" y="22134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1" name="Rectángulo 100"/>
          <p:cNvSpPr/>
          <p:nvPr/>
        </p:nvSpPr>
        <p:spPr bwMode="auto">
          <a:xfrm>
            <a:off x="7386806" y="177632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" name="Rectángulo 101"/>
          <p:cNvSpPr/>
          <p:nvPr/>
        </p:nvSpPr>
        <p:spPr bwMode="auto">
          <a:xfrm>
            <a:off x="7386805" y="192027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3" name="Rectángulo 102"/>
          <p:cNvSpPr/>
          <p:nvPr/>
        </p:nvSpPr>
        <p:spPr bwMode="auto">
          <a:xfrm>
            <a:off x="7386804" y="206949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4" name="Rectángulo 103"/>
          <p:cNvSpPr/>
          <p:nvPr/>
        </p:nvSpPr>
        <p:spPr bwMode="auto">
          <a:xfrm>
            <a:off x="7386804" y="22134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5" name="Rectángulo 104"/>
          <p:cNvSpPr/>
          <p:nvPr/>
        </p:nvSpPr>
        <p:spPr bwMode="auto">
          <a:xfrm>
            <a:off x="7536997" y="177835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6" name="Rectángulo 105"/>
          <p:cNvSpPr/>
          <p:nvPr/>
        </p:nvSpPr>
        <p:spPr bwMode="auto">
          <a:xfrm>
            <a:off x="7536996" y="192230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7" name="Rectángulo 106"/>
          <p:cNvSpPr/>
          <p:nvPr/>
        </p:nvSpPr>
        <p:spPr bwMode="auto">
          <a:xfrm>
            <a:off x="7536995" y="207152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ángulo 107"/>
          <p:cNvSpPr/>
          <p:nvPr/>
        </p:nvSpPr>
        <p:spPr bwMode="auto">
          <a:xfrm>
            <a:off x="7536995" y="221547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ángulo 108"/>
          <p:cNvSpPr/>
          <p:nvPr/>
        </p:nvSpPr>
        <p:spPr bwMode="auto">
          <a:xfrm>
            <a:off x="5275007" y="3488477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110" name="Rectángulo 109"/>
          <p:cNvSpPr/>
          <p:nvPr/>
        </p:nvSpPr>
        <p:spPr bwMode="auto">
          <a:xfrm>
            <a:off x="5275006" y="3876899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27</a:t>
            </a:r>
          </a:p>
        </p:txBody>
      </p:sp>
      <p:sp>
        <p:nvSpPr>
          <p:cNvPr id="111" name="Rectángulo 110"/>
          <p:cNvSpPr/>
          <p:nvPr/>
        </p:nvSpPr>
        <p:spPr bwMode="auto">
          <a:xfrm>
            <a:off x="5275005" y="4273780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10</a:t>
            </a:r>
          </a:p>
        </p:txBody>
      </p:sp>
      <p:sp>
        <p:nvSpPr>
          <p:cNvPr id="112" name="Rectángulo 111"/>
          <p:cNvSpPr/>
          <p:nvPr/>
        </p:nvSpPr>
        <p:spPr bwMode="auto">
          <a:xfrm>
            <a:off x="5275005" y="4666976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12</a:t>
            </a:r>
          </a:p>
        </p:txBody>
      </p:sp>
      <p:sp>
        <p:nvSpPr>
          <p:cNvPr id="113" name="Rectángulo 112"/>
          <p:cNvSpPr/>
          <p:nvPr/>
        </p:nvSpPr>
        <p:spPr bwMode="auto">
          <a:xfrm>
            <a:off x="5707417" y="3488477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98</a:t>
            </a:r>
          </a:p>
        </p:txBody>
      </p:sp>
      <p:sp>
        <p:nvSpPr>
          <p:cNvPr id="114" name="Rectángulo 113"/>
          <p:cNvSpPr/>
          <p:nvPr/>
        </p:nvSpPr>
        <p:spPr bwMode="auto">
          <a:xfrm>
            <a:off x="5707416" y="3876899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89</a:t>
            </a:r>
          </a:p>
        </p:txBody>
      </p:sp>
      <p:sp>
        <p:nvSpPr>
          <p:cNvPr id="115" name="Rectángulo 114"/>
          <p:cNvSpPr/>
          <p:nvPr/>
        </p:nvSpPr>
        <p:spPr bwMode="auto">
          <a:xfrm>
            <a:off x="5707415" y="4273780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31</a:t>
            </a:r>
          </a:p>
        </p:txBody>
      </p:sp>
      <p:sp>
        <p:nvSpPr>
          <p:cNvPr id="116" name="Rectángulo 115"/>
          <p:cNvSpPr/>
          <p:nvPr/>
        </p:nvSpPr>
        <p:spPr bwMode="auto">
          <a:xfrm>
            <a:off x="5707415" y="4666976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67</a:t>
            </a:r>
          </a:p>
        </p:txBody>
      </p:sp>
      <p:sp>
        <p:nvSpPr>
          <p:cNvPr id="117" name="Rectángulo 116"/>
          <p:cNvSpPr/>
          <p:nvPr/>
        </p:nvSpPr>
        <p:spPr bwMode="auto">
          <a:xfrm>
            <a:off x="6135999" y="3488431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27</a:t>
            </a:r>
          </a:p>
        </p:txBody>
      </p:sp>
      <p:sp>
        <p:nvSpPr>
          <p:cNvPr id="118" name="Rectángulo 117"/>
          <p:cNvSpPr/>
          <p:nvPr/>
        </p:nvSpPr>
        <p:spPr bwMode="auto">
          <a:xfrm>
            <a:off x="6135998" y="3876853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31</a:t>
            </a:r>
          </a:p>
        </p:txBody>
      </p:sp>
      <p:sp>
        <p:nvSpPr>
          <p:cNvPr id="119" name="Rectángulo 118"/>
          <p:cNvSpPr/>
          <p:nvPr/>
        </p:nvSpPr>
        <p:spPr bwMode="auto">
          <a:xfrm>
            <a:off x="6135997" y="4273734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91</a:t>
            </a:r>
          </a:p>
        </p:txBody>
      </p:sp>
      <p:sp>
        <p:nvSpPr>
          <p:cNvPr id="120" name="Rectángulo 119"/>
          <p:cNvSpPr/>
          <p:nvPr/>
        </p:nvSpPr>
        <p:spPr bwMode="auto">
          <a:xfrm>
            <a:off x="6135997" y="4666930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54</a:t>
            </a:r>
          </a:p>
        </p:txBody>
      </p:sp>
      <p:sp>
        <p:nvSpPr>
          <p:cNvPr id="121" name="Rectángulo 120"/>
          <p:cNvSpPr/>
          <p:nvPr/>
        </p:nvSpPr>
        <p:spPr bwMode="auto">
          <a:xfrm>
            <a:off x="6565587" y="3490462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65</a:t>
            </a:r>
          </a:p>
        </p:txBody>
      </p:sp>
      <p:sp>
        <p:nvSpPr>
          <p:cNvPr id="122" name="Rectángulo 121"/>
          <p:cNvSpPr/>
          <p:nvPr/>
        </p:nvSpPr>
        <p:spPr bwMode="auto">
          <a:xfrm>
            <a:off x="6565586" y="3878884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67</a:t>
            </a:r>
          </a:p>
        </p:txBody>
      </p:sp>
      <p:sp>
        <p:nvSpPr>
          <p:cNvPr id="123" name="Rectángulo 122"/>
          <p:cNvSpPr/>
          <p:nvPr/>
        </p:nvSpPr>
        <p:spPr bwMode="auto">
          <a:xfrm>
            <a:off x="6565585" y="4275765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54</a:t>
            </a:r>
          </a:p>
        </p:txBody>
      </p:sp>
      <p:sp>
        <p:nvSpPr>
          <p:cNvPr id="124" name="Rectángulo 123"/>
          <p:cNvSpPr/>
          <p:nvPr/>
        </p:nvSpPr>
        <p:spPr bwMode="auto">
          <a:xfrm>
            <a:off x="6565585" y="4668961"/>
            <a:ext cx="428401" cy="39477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92</a:t>
            </a:r>
          </a:p>
        </p:txBody>
      </p:sp>
      <p:sp>
        <p:nvSpPr>
          <p:cNvPr id="125" name="Marcador de contenido 3"/>
          <p:cNvSpPr txBox="1">
            <a:spLocks/>
          </p:cNvSpPr>
          <p:nvPr/>
        </p:nvSpPr>
        <p:spPr bwMode="auto">
          <a:xfrm>
            <a:off x="5294466" y="3161074"/>
            <a:ext cx="2165312" cy="280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I         am      a    student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26" name="Marcador de contenido 3"/>
          <p:cNvSpPr txBox="1">
            <a:spLocks/>
          </p:cNvSpPr>
          <p:nvPr/>
        </p:nvSpPr>
        <p:spPr bwMode="auto">
          <a:xfrm>
            <a:off x="4496093" y="3516474"/>
            <a:ext cx="681570" cy="163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I         </a:t>
            </a:r>
          </a:p>
          <a:p>
            <a:pPr marL="0" indent="0" algn="r" defTabSz="914400">
              <a:buFont typeface="Wingdings" charset="2"/>
              <a:buNone/>
            </a:pPr>
            <a:endParaRPr lang="en-US" sz="1200" kern="0" dirty="0">
              <a:solidFill>
                <a:schemeClr val="tx1"/>
              </a:solidFill>
            </a:endParaRP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am      </a:t>
            </a:r>
          </a:p>
          <a:p>
            <a:pPr marL="0" indent="0" algn="r" defTabSz="914400">
              <a:buFont typeface="Wingdings" charset="2"/>
              <a:buNone/>
            </a:pPr>
            <a:endParaRPr lang="en-US" sz="1200" kern="0" dirty="0">
              <a:solidFill>
                <a:schemeClr val="tx1"/>
              </a:solidFill>
            </a:endParaRP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a</a:t>
            </a:r>
          </a:p>
          <a:p>
            <a:pPr marL="0" indent="0" algn="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    student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5" name="Rectángulo redondeado 4"/>
          <p:cNvSpPr/>
          <p:nvPr/>
        </p:nvSpPr>
        <p:spPr bwMode="auto">
          <a:xfrm>
            <a:off x="381000" y="4175092"/>
            <a:ext cx="1949761" cy="72416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91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44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41" name="Conector recto de flecha 40"/>
          <p:cNvCxnSpPr>
            <a:stCxn id="17" idx="0"/>
          </p:cNvCxnSpPr>
          <p:nvPr/>
        </p:nvCxnSpPr>
        <p:spPr bwMode="auto">
          <a:xfrm flipV="1">
            <a:off x="1280745" y="241891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5" idx="0"/>
          </p:cNvCxnSpPr>
          <p:nvPr/>
        </p:nvCxnSpPr>
        <p:spPr bwMode="auto">
          <a:xfrm flipV="1">
            <a:off x="185211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9" idx="0"/>
            <a:endCxn id="18" idx="2"/>
          </p:cNvCxnSpPr>
          <p:nvPr/>
        </p:nvCxnSpPr>
        <p:spPr bwMode="auto">
          <a:xfrm flipV="1">
            <a:off x="1280746" y="406676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 bwMode="auto">
          <a:xfrm>
            <a:off x="645598" y="202230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1184006" y="63074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1184007" y="122988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84484" y="260717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85766" y="367015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583204" y="433214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Conector recto de flecha 21"/>
          <p:cNvCxnSpPr>
            <a:stCxn id="18" idx="0"/>
            <a:endCxn id="17" idx="2"/>
          </p:cNvCxnSpPr>
          <p:nvPr/>
        </p:nvCxnSpPr>
        <p:spPr bwMode="auto">
          <a:xfrm flipH="1" flipV="1">
            <a:off x="1280745" y="300378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4" idx="0"/>
            <a:endCxn id="16" idx="2"/>
          </p:cNvCxnSpPr>
          <p:nvPr/>
        </p:nvCxnSpPr>
        <p:spPr bwMode="auto">
          <a:xfrm flipV="1">
            <a:off x="1878549" y="162649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0"/>
            <a:endCxn id="15" idx="2"/>
          </p:cNvCxnSpPr>
          <p:nvPr/>
        </p:nvCxnSpPr>
        <p:spPr bwMode="auto">
          <a:xfrm flipH="1" flipV="1">
            <a:off x="1880267" y="102735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 bwMode="auto">
          <a:xfrm>
            <a:off x="25556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37347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4" idx="0"/>
          </p:cNvCxnSpPr>
          <p:nvPr/>
        </p:nvCxnSpPr>
        <p:spPr bwMode="auto">
          <a:xfrm flipV="1">
            <a:off x="73420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 bwMode="auto">
          <a:xfrm flipV="1">
            <a:off x="185638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 flipV="1">
            <a:off x="73847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3" idx="0"/>
          </p:cNvCxnSpPr>
          <p:nvPr/>
        </p:nvCxnSpPr>
        <p:spPr bwMode="auto">
          <a:xfrm flipV="1">
            <a:off x="2961803" y="241891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483161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2966072" y="551631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510605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60" name="Marcador de contenido 3"/>
          <p:cNvSpPr txBox="1">
            <a:spLocks/>
          </p:cNvSpPr>
          <p:nvPr/>
        </p:nvSpPr>
        <p:spPr bwMode="auto">
          <a:xfrm>
            <a:off x="1624246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2722462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278617" y="3506377"/>
            <a:ext cx="1949761" cy="72416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Marcador de contenido 3"/>
          <p:cNvSpPr txBox="1">
            <a:spLocks/>
          </p:cNvSpPr>
          <p:nvPr/>
        </p:nvSpPr>
        <p:spPr bwMode="auto">
          <a:xfrm>
            <a:off x="6573300" y="2473003"/>
            <a:ext cx="1284690" cy="21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Scaled Scores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6833177" y="2923666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6833176" y="3067617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6833175" y="3216842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6833175" y="3360793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6993598" y="2923666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6993597" y="3067617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6993596" y="3216842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6993596" y="3360793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7152299" y="2923620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7152298" y="3067571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7152297" y="3216796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7152297" y="3360747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7302490" y="2925651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7302489" y="3069602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6" name="Rectángulo 55"/>
          <p:cNvSpPr/>
          <p:nvPr/>
        </p:nvSpPr>
        <p:spPr bwMode="auto">
          <a:xfrm>
            <a:off x="7302488" y="3218827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7" name="Rectángulo 56"/>
          <p:cNvSpPr/>
          <p:nvPr/>
        </p:nvSpPr>
        <p:spPr bwMode="auto">
          <a:xfrm>
            <a:off x="7302488" y="3362778"/>
            <a:ext cx="148167" cy="143951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8" name="Marcador de contenido 3"/>
          <p:cNvSpPr txBox="1">
            <a:spLocks/>
          </p:cNvSpPr>
          <p:nvPr/>
        </p:nvSpPr>
        <p:spPr bwMode="auto">
          <a:xfrm>
            <a:off x="4811114" y="1973089"/>
            <a:ext cx="1284690" cy="21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scores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62" name="Rectángulo 61"/>
          <p:cNvSpPr/>
          <p:nvPr/>
        </p:nvSpPr>
        <p:spPr bwMode="auto">
          <a:xfrm>
            <a:off x="5170891" y="236268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3" name="Rectángulo 62"/>
          <p:cNvSpPr/>
          <p:nvPr/>
        </p:nvSpPr>
        <p:spPr bwMode="auto">
          <a:xfrm>
            <a:off x="5170890" y="250663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5170889" y="265586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5170889" y="279981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5331312" y="236268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5331311" y="250663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5331310" y="265586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5331310" y="279981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5490013" y="236263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ángulo 70"/>
          <p:cNvSpPr/>
          <p:nvPr/>
        </p:nvSpPr>
        <p:spPr bwMode="auto">
          <a:xfrm>
            <a:off x="5490012" y="25065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2" name="Rectángulo 71"/>
          <p:cNvSpPr/>
          <p:nvPr/>
        </p:nvSpPr>
        <p:spPr bwMode="auto">
          <a:xfrm>
            <a:off x="5490011" y="26558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ángulo 72"/>
          <p:cNvSpPr/>
          <p:nvPr/>
        </p:nvSpPr>
        <p:spPr bwMode="auto">
          <a:xfrm>
            <a:off x="5490011" y="279976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4" name="Rectángulo 73"/>
          <p:cNvSpPr/>
          <p:nvPr/>
        </p:nvSpPr>
        <p:spPr bwMode="auto">
          <a:xfrm>
            <a:off x="5640204" y="236466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5" name="Rectángulo 74"/>
          <p:cNvSpPr/>
          <p:nvPr/>
        </p:nvSpPr>
        <p:spPr bwMode="auto">
          <a:xfrm>
            <a:off x="5640203" y="25086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ángulo 75"/>
          <p:cNvSpPr/>
          <p:nvPr/>
        </p:nvSpPr>
        <p:spPr bwMode="auto">
          <a:xfrm>
            <a:off x="5640202" y="265784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ángulo 76"/>
          <p:cNvSpPr/>
          <p:nvPr/>
        </p:nvSpPr>
        <p:spPr bwMode="auto">
          <a:xfrm>
            <a:off x="5640202" y="280179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Marcador de contenido 3"/>
          <p:cNvSpPr txBox="1">
            <a:spLocks/>
          </p:cNvSpPr>
          <p:nvPr/>
        </p:nvSpPr>
        <p:spPr bwMode="auto">
          <a:xfrm>
            <a:off x="6095804" y="2904207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600" kern="0" dirty="0">
                <a:solidFill>
                  <a:schemeClr val="tx1"/>
                </a:solidFill>
              </a:rPr>
              <a:t>=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cxnSp>
        <p:nvCxnSpPr>
          <p:cNvPr id="6" name="Conector recto 5"/>
          <p:cNvCxnSpPr/>
          <p:nvPr/>
        </p:nvCxnSpPr>
        <p:spPr bwMode="auto">
          <a:xfrm>
            <a:off x="4917494" y="3139546"/>
            <a:ext cx="1041829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913670" y="3477297"/>
                <a:ext cx="1045653" cy="6303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sz="36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36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rad>
                    </m:oMath>
                  </m:oMathPara>
                </a14:m>
                <a:endParaRPr lang="es-ES" sz="3600" dirty="0"/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70" y="3477297"/>
                <a:ext cx="1045653" cy="6303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/>
          <p:cNvSpPr txBox="1"/>
          <p:nvPr/>
        </p:nvSpPr>
        <p:spPr>
          <a:xfrm>
            <a:off x="4586270" y="4702750"/>
            <a:ext cx="3681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allow more stable gradients</a:t>
            </a:r>
          </a:p>
        </p:txBody>
      </p:sp>
    </p:spTree>
    <p:extLst>
      <p:ext uri="{BB962C8B-B14F-4D97-AF65-F5344CB8AC3E}">
        <p14:creationId xmlns:p14="http://schemas.microsoft.com/office/powerpoint/2010/main" val="40090013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45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41" name="Conector recto de flecha 40"/>
          <p:cNvCxnSpPr>
            <a:stCxn id="17" idx="0"/>
          </p:cNvCxnSpPr>
          <p:nvPr/>
        </p:nvCxnSpPr>
        <p:spPr bwMode="auto">
          <a:xfrm flipV="1">
            <a:off x="1280745" y="241891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5" idx="0"/>
          </p:cNvCxnSpPr>
          <p:nvPr/>
        </p:nvCxnSpPr>
        <p:spPr bwMode="auto">
          <a:xfrm flipV="1">
            <a:off x="185211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9" idx="0"/>
            <a:endCxn id="18" idx="2"/>
          </p:cNvCxnSpPr>
          <p:nvPr/>
        </p:nvCxnSpPr>
        <p:spPr bwMode="auto">
          <a:xfrm flipV="1">
            <a:off x="1280746" y="406676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 bwMode="auto">
          <a:xfrm>
            <a:off x="645598" y="202230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1184006" y="63074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1184007" y="122988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84484" y="260717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85766" y="367015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583204" y="433214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Conector recto de flecha 21"/>
          <p:cNvCxnSpPr>
            <a:stCxn id="18" idx="0"/>
            <a:endCxn id="17" idx="2"/>
          </p:cNvCxnSpPr>
          <p:nvPr/>
        </p:nvCxnSpPr>
        <p:spPr bwMode="auto">
          <a:xfrm flipH="1" flipV="1">
            <a:off x="1280745" y="300378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4" idx="0"/>
            <a:endCxn id="16" idx="2"/>
          </p:cNvCxnSpPr>
          <p:nvPr/>
        </p:nvCxnSpPr>
        <p:spPr bwMode="auto">
          <a:xfrm flipV="1">
            <a:off x="1878549" y="162649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0"/>
            <a:endCxn id="15" idx="2"/>
          </p:cNvCxnSpPr>
          <p:nvPr/>
        </p:nvCxnSpPr>
        <p:spPr bwMode="auto">
          <a:xfrm flipH="1" flipV="1">
            <a:off x="1880267" y="102735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 bwMode="auto">
          <a:xfrm>
            <a:off x="25556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37347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4" idx="0"/>
          </p:cNvCxnSpPr>
          <p:nvPr/>
        </p:nvCxnSpPr>
        <p:spPr bwMode="auto">
          <a:xfrm flipV="1">
            <a:off x="73420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 bwMode="auto">
          <a:xfrm flipV="1">
            <a:off x="185638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 flipV="1">
            <a:off x="73847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3" idx="0"/>
          </p:cNvCxnSpPr>
          <p:nvPr/>
        </p:nvCxnSpPr>
        <p:spPr bwMode="auto">
          <a:xfrm flipV="1">
            <a:off x="2961803" y="241891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483161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2966072" y="551631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510605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60" name="Marcador de contenido 3"/>
          <p:cNvSpPr txBox="1">
            <a:spLocks/>
          </p:cNvSpPr>
          <p:nvPr/>
        </p:nvSpPr>
        <p:spPr bwMode="auto">
          <a:xfrm>
            <a:off x="1624246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2722462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27" name="Rectángulo redondeado 26"/>
          <p:cNvSpPr/>
          <p:nvPr/>
        </p:nvSpPr>
        <p:spPr bwMode="auto">
          <a:xfrm>
            <a:off x="413300" y="565470"/>
            <a:ext cx="3027145" cy="56031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Marcador de contenido 3"/>
          <p:cNvSpPr txBox="1">
            <a:spLocks/>
          </p:cNvSpPr>
          <p:nvPr/>
        </p:nvSpPr>
        <p:spPr bwMode="auto">
          <a:xfrm>
            <a:off x="4457042" y="1125785"/>
            <a:ext cx="1451501" cy="3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attention weights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0" name="Marcador de contenido 3"/>
          <p:cNvSpPr txBox="1">
            <a:spLocks/>
          </p:cNvSpPr>
          <p:nvPr/>
        </p:nvSpPr>
        <p:spPr bwMode="auto">
          <a:xfrm>
            <a:off x="5779118" y="1100456"/>
            <a:ext cx="1022209" cy="377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value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1" name="Marcador de contenido 3"/>
          <p:cNvSpPr txBox="1">
            <a:spLocks/>
          </p:cNvSpPr>
          <p:nvPr/>
        </p:nvSpPr>
        <p:spPr bwMode="auto">
          <a:xfrm>
            <a:off x="6902685" y="1138111"/>
            <a:ext cx="1284690" cy="211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output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32" name="Rectángulo 31"/>
          <p:cNvSpPr/>
          <p:nvPr/>
        </p:nvSpPr>
        <p:spPr bwMode="auto">
          <a:xfrm>
            <a:off x="5888002" y="184884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" name="Rectángulo 32"/>
          <p:cNvSpPr/>
          <p:nvPr/>
        </p:nvSpPr>
        <p:spPr bwMode="auto">
          <a:xfrm>
            <a:off x="5888001" y="199279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5888000" y="214201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6" name="Rectángulo 35"/>
          <p:cNvSpPr/>
          <p:nvPr/>
        </p:nvSpPr>
        <p:spPr bwMode="auto">
          <a:xfrm>
            <a:off x="6104415" y="1850395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6104414" y="199434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6104413" y="2143571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316283" y="1848296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6316282" y="1992247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6316281" y="2141472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528150" y="1848843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6528149" y="1992794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5" name="Rectángulo 54"/>
          <p:cNvSpPr/>
          <p:nvPr/>
        </p:nvSpPr>
        <p:spPr bwMode="auto">
          <a:xfrm>
            <a:off x="6528148" y="2142019"/>
            <a:ext cx="148167" cy="143951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1" name="Marcador de contenido 3"/>
          <p:cNvSpPr txBox="1">
            <a:spLocks/>
          </p:cNvSpPr>
          <p:nvPr/>
        </p:nvSpPr>
        <p:spPr bwMode="auto">
          <a:xfrm>
            <a:off x="5485406" y="1909512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>
                <a:solidFill>
                  <a:schemeClr val="tx1"/>
                </a:solidFill>
              </a:rPr>
              <a:t>X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72" name="Marcador de contenido 3"/>
          <p:cNvSpPr txBox="1">
            <a:spLocks/>
          </p:cNvSpPr>
          <p:nvPr/>
        </p:nvSpPr>
        <p:spPr bwMode="auto">
          <a:xfrm>
            <a:off x="6710419" y="1865228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600" kern="0" dirty="0">
                <a:solidFill>
                  <a:schemeClr val="tx1"/>
                </a:solidFill>
              </a:rPr>
              <a:t>=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73" name="Rectángulo 72"/>
          <p:cNvSpPr/>
          <p:nvPr/>
        </p:nvSpPr>
        <p:spPr bwMode="auto">
          <a:xfrm>
            <a:off x="4856115" y="172912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4" name="Rectángulo 73"/>
          <p:cNvSpPr/>
          <p:nvPr/>
        </p:nvSpPr>
        <p:spPr bwMode="auto">
          <a:xfrm>
            <a:off x="4856114" y="187307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5" name="Rectángulo 74"/>
          <p:cNvSpPr/>
          <p:nvPr/>
        </p:nvSpPr>
        <p:spPr bwMode="auto">
          <a:xfrm>
            <a:off x="4856113" y="202230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ángulo 75"/>
          <p:cNvSpPr/>
          <p:nvPr/>
        </p:nvSpPr>
        <p:spPr bwMode="auto">
          <a:xfrm>
            <a:off x="4856113" y="216625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ángulo 76"/>
          <p:cNvSpPr/>
          <p:nvPr/>
        </p:nvSpPr>
        <p:spPr bwMode="auto">
          <a:xfrm>
            <a:off x="5016536" y="172912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ángulo 77"/>
          <p:cNvSpPr/>
          <p:nvPr/>
        </p:nvSpPr>
        <p:spPr bwMode="auto">
          <a:xfrm>
            <a:off x="5016535" y="187307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5016534" y="202230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ángulo 79"/>
          <p:cNvSpPr/>
          <p:nvPr/>
        </p:nvSpPr>
        <p:spPr bwMode="auto">
          <a:xfrm>
            <a:off x="5016534" y="216625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1" name="Rectángulo 80"/>
          <p:cNvSpPr/>
          <p:nvPr/>
        </p:nvSpPr>
        <p:spPr bwMode="auto">
          <a:xfrm>
            <a:off x="5175237" y="172908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2" name="Rectángulo 81"/>
          <p:cNvSpPr/>
          <p:nvPr/>
        </p:nvSpPr>
        <p:spPr bwMode="auto">
          <a:xfrm>
            <a:off x="5175236" y="187303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3" name="Rectángulo 82"/>
          <p:cNvSpPr/>
          <p:nvPr/>
        </p:nvSpPr>
        <p:spPr bwMode="auto">
          <a:xfrm>
            <a:off x="5175235" y="202225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4" name="Rectángulo 83"/>
          <p:cNvSpPr/>
          <p:nvPr/>
        </p:nvSpPr>
        <p:spPr bwMode="auto">
          <a:xfrm>
            <a:off x="5175235" y="216620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5" name="Rectángulo 84"/>
          <p:cNvSpPr/>
          <p:nvPr/>
        </p:nvSpPr>
        <p:spPr bwMode="auto">
          <a:xfrm>
            <a:off x="5325428" y="173111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6" name="Rectángulo 85"/>
          <p:cNvSpPr/>
          <p:nvPr/>
        </p:nvSpPr>
        <p:spPr bwMode="auto">
          <a:xfrm>
            <a:off x="5325427" y="187506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7" name="Rectángulo 86"/>
          <p:cNvSpPr/>
          <p:nvPr/>
        </p:nvSpPr>
        <p:spPr bwMode="auto">
          <a:xfrm>
            <a:off x="5325426" y="202428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8" name="Rectángulo 87"/>
          <p:cNvSpPr/>
          <p:nvPr/>
        </p:nvSpPr>
        <p:spPr bwMode="auto">
          <a:xfrm>
            <a:off x="5325426" y="216823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9" name="Rectángulo 88"/>
          <p:cNvSpPr/>
          <p:nvPr/>
        </p:nvSpPr>
        <p:spPr bwMode="auto">
          <a:xfrm>
            <a:off x="7200489" y="184729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0" name="Rectángulo 89"/>
          <p:cNvSpPr/>
          <p:nvPr/>
        </p:nvSpPr>
        <p:spPr bwMode="auto">
          <a:xfrm>
            <a:off x="7200488" y="199124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Rectángulo 90"/>
          <p:cNvSpPr/>
          <p:nvPr/>
        </p:nvSpPr>
        <p:spPr bwMode="auto">
          <a:xfrm>
            <a:off x="7200487" y="214046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2" name="Rectángulo 91"/>
          <p:cNvSpPr/>
          <p:nvPr/>
        </p:nvSpPr>
        <p:spPr bwMode="auto">
          <a:xfrm>
            <a:off x="7416902" y="184884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92"/>
          <p:cNvSpPr/>
          <p:nvPr/>
        </p:nvSpPr>
        <p:spPr bwMode="auto">
          <a:xfrm>
            <a:off x="7416901" y="19927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4" name="Rectángulo 93"/>
          <p:cNvSpPr/>
          <p:nvPr/>
        </p:nvSpPr>
        <p:spPr bwMode="auto">
          <a:xfrm>
            <a:off x="7416900" y="214201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5" name="Rectángulo 94"/>
          <p:cNvSpPr/>
          <p:nvPr/>
        </p:nvSpPr>
        <p:spPr bwMode="auto">
          <a:xfrm>
            <a:off x="7628770" y="184674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6" name="Rectángulo 95"/>
          <p:cNvSpPr/>
          <p:nvPr/>
        </p:nvSpPr>
        <p:spPr bwMode="auto">
          <a:xfrm>
            <a:off x="7628769" y="199069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7" name="Rectángulo 96"/>
          <p:cNvSpPr/>
          <p:nvPr/>
        </p:nvSpPr>
        <p:spPr bwMode="auto">
          <a:xfrm>
            <a:off x="7628768" y="213992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8" name="Rectángulo 97"/>
          <p:cNvSpPr/>
          <p:nvPr/>
        </p:nvSpPr>
        <p:spPr bwMode="auto">
          <a:xfrm>
            <a:off x="7840637" y="184729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9" name="Rectángulo 98"/>
          <p:cNvSpPr/>
          <p:nvPr/>
        </p:nvSpPr>
        <p:spPr bwMode="auto">
          <a:xfrm>
            <a:off x="7840636" y="199124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0" name="Rectángulo 99"/>
          <p:cNvSpPr/>
          <p:nvPr/>
        </p:nvSpPr>
        <p:spPr bwMode="auto">
          <a:xfrm>
            <a:off x="7840635" y="214046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" name="Rectángulo redondeado 101"/>
          <p:cNvSpPr/>
          <p:nvPr/>
        </p:nvSpPr>
        <p:spPr bwMode="auto">
          <a:xfrm>
            <a:off x="344571" y="1854113"/>
            <a:ext cx="3281197" cy="72416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3" name="Rectángulo redondeado 102"/>
          <p:cNvSpPr/>
          <p:nvPr/>
        </p:nvSpPr>
        <p:spPr bwMode="auto">
          <a:xfrm>
            <a:off x="5945401" y="4530452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104" name="Conector recto de flecha 103"/>
          <p:cNvCxnSpPr/>
          <p:nvPr/>
        </p:nvCxnSpPr>
        <p:spPr bwMode="auto">
          <a:xfrm flipV="1">
            <a:off x="6428312" y="4927059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/>
          <p:nvPr/>
        </p:nvCxnSpPr>
        <p:spPr bwMode="auto">
          <a:xfrm flipV="1">
            <a:off x="6424043" y="4112345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6" name="Rectángulo 105"/>
          <p:cNvSpPr/>
          <p:nvPr/>
        </p:nvSpPr>
        <p:spPr bwMode="auto">
          <a:xfrm>
            <a:off x="6036171" y="351400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7" name="Rectángulo 106"/>
          <p:cNvSpPr/>
          <p:nvPr/>
        </p:nvSpPr>
        <p:spPr bwMode="auto">
          <a:xfrm>
            <a:off x="6036170" y="365795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8" name="Rectángulo 107"/>
          <p:cNvSpPr/>
          <p:nvPr/>
        </p:nvSpPr>
        <p:spPr bwMode="auto">
          <a:xfrm>
            <a:off x="6036169" y="380718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ángulo 108"/>
          <p:cNvSpPr/>
          <p:nvPr/>
        </p:nvSpPr>
        <p:spPr bwMode="auto">
          <a:xfrm>
            <a:off x="6252584" y="351555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ángulo 109"/>
          <p:cNvSpPr/>
          <p:nvPr/>
        </p:nvSpPr>
        <p:spPr bwMode="auto">
          <a:xfrm>
            <a:off x="6252583" y="36595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1" name="Rectángulo 110"/>
          <p:cNvSpPr/>
          <p:nvPr/>
        </p:nvSpPr>
        <p:spPr bwMode="auto">
          <a:xfrm>
            <a:off x="6252582" y="380873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2" name="Rectángulo 111"/>
          <p:cNvSpPr/>
          <p:nvPr/>
        </p:nvSpPr>
        <p:spPr bwMode="auto">
          <a:xfrm>
            <a:off x="6464452" y="351345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3" name="Rectángulo 112"/>
          <p:cNvSpPr/>
          <p:nvPr/>
        </p:nvSpPr>
        <p:spPr bwMode="auto">
          <a:xfrm>
            <a:off x="6464451" y="365740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4" name="Rectángulo 113"/>
          <p:cNvSpPr/>
          <p:nvPr/>
        </p:nvSpPr>
        <p:spPr bwMode="auto">
          <a:xfrm>
            <a:off x="6464450" y="380663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5" name="Rectángulo 114"/>
          <p:cNvSpPr/>
          <p:nvPr/>
        </p:nvSpPr>
        <p:spPr bwMode="auto">
          <a:xfrm>
            <a:off x="6676319" y="351400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6" name="Rectángulo 115"/>
          <p:cNvSpPr/>
          <p:nvPr/>
        </p:nvSpPr>
        <p:spPr bwMode="auto">
          <a:xfrm>
            <a:off x="6676318" y="365795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7" name="Rectángulo 116"/>
          <p:cNvSpPr/>
          <p:nvPr/>
        </p:nvSpPr>
        <p:spPr bwMode="auto">
          <a:xfrm>
            <a:off x="6676317" y="380718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8" name="Rectángulo 117"/>
          <p:cNvSpPr/>
          <p:nvPr/>
        </p:nvSpPr>
        <p:spPr bwMode="auto">
          <a:xfrm>
            <a:off x="6036169" y="537233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9" name="Rectángulo 118"/>
          <p:cNvSpPr/>
          <p:nvPr/>
        </p:nvSpPr>
        <p:spPr bwMode="auto">
          <a:xfrm>
            <a:off x="6036168" y="551628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0" name="Rectángulo 119"/>
          <p:cNvSpPr/>
          <p:nvPr/>
        </p:nvSpPr>
        <p:spPr bwMode="auto">
          <a:xfrm>
            <a:off x="6036167" y="566551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1" name="Rectángulo 120"/>
          <p:cNvSpPr/>
          <p:nvPr/>
        </p:nvSpPr>
        <p:spPr bwMode="auto">
          <a:xfrm>
            <a:off x="6252582" y="537388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2" name="Rectángulo 121"/>
          <p:cNvSpPr/>
          <p:nvPr/>
        </p:nvSpPr>
        <p:spPr bwMode="auto">
          <a:xfrm>
            <a:off x="6252581" y="551783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3" name="Rectángulo 122"/>
          <p:cNvSpPr/>
          <p:nvPr/>
        </p:nvSpPr>
        <p:spPr bwMode="auto">
          <a:xfrm>
            <a:off x="6252580" y="566706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4" name="Rectángulo 123"/>
          <p:cNvSpPr/>
          <p:nvPr/>
        </p:nvSpPr>
        <p:spPr bwMode="auto">
          <a:xfrm>
            <a:off x="6464450" y="53717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5" name="Rectángulo 124"/>
          <p:cNvSpPr/>
          <p:nvPr/>
        </p:nvSpPr>
        <p:spPr bwMode="auto">
          <a:xfrm>
            <a:off x="6464449" y="55157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6" name="Rectángulo 125"/>
          <p:cNvSpPr/>
          <p:nvPr/>
        </p:nvSpPr>
        <p:spPr bwMode="auto">
          <a:xfrm>
            <a:off x="6464448" y="566496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7" name="Rectángulo 126"/>
          <p:cNvSpPr/>
          <p:nvPr/>
        </p:nvSpPr>
        <p:spPr bwMode="auto">
          <a:xfrm>
            <a:off x="6676317" y="537233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8" name="Rectángulo 127"/>
          <p:cNvSpPr/>
          <p:nvPr/>
        </p:nvSpPr>
        <p:spPr bwMode="auto">
          <a:xfrm>
            <a:off x="6676316" y="551628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9" name="Rectángulo 128"/>
          <p:cNvSpPr/>
          <p:nvPr/>
        </p:nvSpPr>
        <p:spPr bwMode="auto">
          <a:xfrm>
            <a:off x="6676315" y="566551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1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03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46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41" name="Conector recto de flecha 40"/>
          <p:cNvCxnSpPr>
            <a:stCxn id="17" idx="0"/>
          </p:cNvCxnSpPr>
          <p:nvPr/>
        </p:nvCxnSpPr>
        <p:spPr bwMode="auto">
          <a:xfrm flipV="1">
            <a:off x="1280745" y="241891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>
            <a:stCxn id="45" idx="0"/>
          </p:cNvCxnSpPr>
          <p:nvPr/>
        </p:nvCxnSpPr>
        <p:spPr bwMode="auto">
          <a:xfrm flipV="1">
            <a:off x="185211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>
            <a:stCxn id="19" idx="0"/>
            <a:endCxn id="18" idx="2"/>
          </p:cNvCxnSpPr>
          <p:nvPr/>
        </p:nvCxnSpPr>
        <p:spPr bwMode="auto">
          <a:xfrm flipV="1">
            <a:off x="1280746" y="406676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Rectángulo redondeado 3"/>
          <p:cNvSpPr/>
          <p:nvPr/>
        </p:nvSpPr>
        <p:spPr bwMode="auto">
          <a:xfrm>
            <a:off x="645598" y="202230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1184006" y="63074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1184007" y="122988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584484" y="260717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8" name="Rectángulo redondeado 17"/>
          <p:cNvSpPr/>
          <p:nvPr/>
        </p:nvSpPr>
        <p:spPr bwMode="auto">
          <a:xfrm>
            <a:off x="585766" y="367015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Rectángulo redondeado 18"/>
          <p:cNvSpPr/>
          <p:nvPr/>
        </p:nvSpPr>
        <p:spPr bwMode="auto">
          <a:xfrm>
            <a:off x="583204" y="433214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22" name="Conector recto de flecha 21"/>
          <p:cNvCxnSpPr>
            <a:stCxn id="18" idx="0"/>
            <a:endCxn id="17" idx="2"/>
          </p:cNvCxnSpPr>
          <p:nvPr/>
        </p:nvCxnSpPr>
        <p:spPr bwMode="auto">
          <a:xfrm flipH="1" flipV="1">
            <a:off x="1280745" y="300378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4" idx="0"/>
            <a:endCxn id="16" idx="2"/>
          </p:cNvCxnSpPr>
          <p:nvPr/>
        </p:nvCxnSpPr>
        <p:spPr bwMode="auto">
          <a:xfrm flipV="1">
            <a:off x="1878549" y="162649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16" idx="0"/>
            <a:endCxn id="15" idx="2"/>
          </p:cNvCxnSpPr>
          <p:nvPr/>
        </p:nvCxnSpPr>
        <p:spPr bwMode="auto">
          <a:xfrm flipH="1" flipV="1">
            <a:off x="1880267" y="102735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4" name="Rectángulo redondeado 43"/>
          <p:cNvSpPr/>
          <p:nvPr/>
        </p:nvSpPr>
        <p:spPr bwMode="auto">
          <a:xfrm>
            <a:off x="25556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45" name="Rectángulo redondeado 44"/>
          <p:cNvSpPr/>
          <p:nvPr/>
        </p:nvSpPr>
        <p:spPr bwMode="auto">
          <a:xfrm>
            <a:off x="1373477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46" name="Conector recto de flecha 45"/>
          <p:cNvCxnSpPr>
            <a:stCxn id="44" idx="0"/>
          </p:cNvCxnSpPr>
          <p:nvPr/>
        </p:nvCxnSpPr>
        <p:spPr bwMode="auto">
          <a:xfrm flipV="1">
            <a:off x="734209" y="47287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ector recto de flecha 46"/>
          <p:cNvCxnSpPr/>
          <p:nvPr/>
        </p:nvCxnSpPr>
        <p:spPr bwMode="auto">
          <a:xfrm flipV="1">
            <a:off x="185638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 bwMode="auto">
          <a:xfrm flipV="1">
            <a:off x="738478" y="551631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>
            <a:stCxn id="53" idx="0"/>
          </p:cNvCxnSpPr>
          <p:nvPr/>
        </p:nvCxnSpPr>
        <p:spPr bwMode="auto">
          <a:xfrm flipV="1">
            <a:off x="2961803" y="241891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" name="Rectángulo redondeado 52"/>
          <p:cNvSpPr/>
          <p:nvPr/>
        </p:nvSpPr>
        <p:spPr bwMode="auto">
          <a:xfrm>
            <a:off x="2483161" y="511970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54" name="Conector recto de flecha 53"/>
          <p:cNvCxnSpPr/>
          <p:nvPr/>
        </p:nvCxnSpPr>
        <p:spPr bwMode="auto">
          <a:xfrm flipV="1">
            <a:off x="2966072" y="551631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9" name="Marcador de contenido 3"/>
          <p:cNvSpPr txBox="1">
            <a:spLocks/>
          </p:cNvSpPr>
          <p:nvPr/>
        </p:nvSpPr>
        <p:spPr bwMode="auto">
          <a:xfrm>
            <a:off x="510605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60" name="Marcador de contenido 3"/>
          <p:cNvSpPr txBox="1">
            <a:spLocks/>
          </p:cNvSpPr>
          <p:nvPr/>
        </p:nvSpPr>
        <p:spPr bwMode="auto">
          <a:xfrm>
            <a:off x="1624246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2722462" y="614600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67" name="Rectángulo 66"/>
          <p:cNvSpPr/>
          <p:nvPr/>
        </p:nvSpPr>
        <p:spPr bwMode="auto">
          <a:xfrm>
            <a:off x="6767501" y="630034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6767500" y="644430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6767499" y="659670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ángulo 75"/>
          <p:cNvSpPr/>
          <p:nvPr/>
        </p:nvSpPr>
        <p:spPr bwMode="auto">
          <a:xfrm>
            <a:off x="6767502" y="5849146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ángulo 76"/>
          <p:cNvSpPr/>
          <p:nvPr/>
        </p:nvSpPr>
        <p:spPr bwMode="auto">
          <a:xfrm>
            <a:off x="6767501" y="59930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ángulo 77"/>
          <p:cNvSpPr/>
          <p:nvPr/>
        </p:nvSpPr>
        <p:spPr bwMode="auto">
          <a:xfrm>
            <a:off x="6767500" y="61454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1" name="Rectángulo redondeado 90"/>
          <p:cNvSpPr/>
          <p:nvPr/>
        </p:nvSpPr>
        <p:spPr bwMode="auto">
          <a:xfrm>
            <a:off x="4618352" y="3569659"/>
            <a:ext cx="1748697" cy="838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Self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Attention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 Head 1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cxnSp>
        <p:nvCxnSpPr>
          <p:cNvPr id="97" name="Conector recto de flecha 96"/>
          <p:cNvCxnSpPr/>
          <p:nvPr/>
        </p:nvCxnSpPr>
        <p:spPr bwMode="auto">
          <a:xfrm flipV="1">
            <a:off x="5478835" y="4408502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/>
          <p:nvPr/>
        </p:nvCxnSpPr>
        <p:spPr bwMode="auto">
          <a:xfrm flipH="1" flipV="1">
            <a:off x="6022324" y="2762250"/>
            <a:ext cx="2" cy="80741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9" name="Conector recto de flecha 98"/>
          <p:cNvCxnSpPr/>
          <p:nvPr/>
        </p:nvCxnSpPr>
        <p:spPr bwMode="auto">
          <a:xfrm flipH="1" flipV="1">
            <a:off x="7217126" y="2796891"/>
            <a:ext cx="7322" cy="71730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Cerrar llave 57"/>
          <p:cNvSpPr/>
          <p:nvPr/>
        </p:nvSpPr>
        <p:spPr bwMode="auto">
          <a:xfrm rot="5400000">
            <a:off x="6522352" y="4478042"/>
            <a:ext cx="388692" cy="2223325"/>
          </a:xfrm>
          <a:prstGeom prst="rightBrac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2" name="Marcador de contenido 3"/>
          <p:cNvSpPr txBox="1">
            <a:spLocks/>
          </p:cNvSpPr>
          <p:nvPr/>
        </p:nvSpPr>
        <p:spPr bwMode="auto">
          <a:xfrm>
            <a:off x="7647500" y="5713087"/>
            <a:ext cx="872839" cy="28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Split</a:t>
            </a:r>
            <a:endParaRPr lang="en-US" sz="1200" b="1" kern="0" dirty="0"/>
          </a:p>
        </p:txBody>
      </p:sp>
      <p:sp>
        <p:nvSpPr>
          <p:cNvPr id="103" name="Marcador de contenido 3"/>
          <p:cNvSpPr txBox="1">
            <a:spLocks/>
          </p:cNvSpPr>
          <p:nvPr/>
        </p:nvSpPr>
        <p:spPr bwMode="auto">
          <a:xfrm>
            <a:off x="3968770" y="4511474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q</a:t>
            </a:r>
            <a:endParaRPr lang="en-US" sz="1200" b="1" kern="0" dirty="0"/>
          </a:p>
        </p:txBody>
      </p:sp>
      <p:sp>
        <p:nvSpPr>
          <p:cNvPr id="89" name="Rectángulo redondeado 88"/>
          <p:cNvSpPr/>
          <p:nvPr/>
        </p:nvSpPr>
        <p:spPr bwMode="auto">
          <a:xfrm>
            <a:off x="585766" y="1153870"/>
            <a:ext cx="2610068" cy="64220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0" name="Rectángulo redondeado 89"/>
          <p:cNvSpPr/>
          <p:nvPr/>
        </p:nvSpPr>
        <p:spPr bwMode="auto">
          <a:xfrm>
            <a:off x="63500" y="1895285"/>
            <a:ext cx="3859874" cy="3732635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solidFill>
                  <a:srgbClr val="0070C0"/>
                </a:solidFill>
                <a:latin typeface="Arial" pitchFamily="34" charset="0"/>
              </a:rPr>
              <a:t>Head</a:t>
            </a:r>
          </a:p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solidFill>
                  <a:srgbClr val="0070C0"/>
                </a:solidFill>
                <a:latin typeface="Arial" pitchFamily="34" charset="0"/>
              </a:rPr>
              <a:t>Hx</a:t>
            </a:r>
            <a:endParaRPr kumimoji="0" lang="es-ES" sz="900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itchFamily="34" charset="0"/>
            </a:endParaRPr>
          </a:p>
        </p:txBody>
      </p:sp>
      <p:sp>
        <p:nvSpPr>
          <p:cNvPr id="100" name="Rectángulo 99"/>
          <p:cNvSpPr/>
          <p:nvPr/>
        </p:nvSpPr>
        <p:spPr bwMode="auto">
          <a:xfrm>
            <a:off x="7015019" y="630034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1" name="Rectángulo 100"/>
          <p:cNvSpPr/>
          <p:nvPr/>
        </p:nvSpPr>
        <p:spPr bwMode="auto">
          <a:xfrm>
            <a:off x="7015018" y="644430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ángulo 108"/>
          <p:cNvSpPr/>
          <p:nvPr/>
        </p:nvSpPr>
        <p:spPr bwMode="auto">
          <a:xfrm>
            <a:off x="7015017" y="659670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ángulo 109"/>
          <p:cNvSpPr/>
          <p:nvPr/>
        </p:nvSpPr>
        <p:spPr bwMode="auto">
          <a:xfrm>
            <a:off x="7015020" y="5849146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1" name="Rectángulo 110"/>
          <p:cNvSpPr/>
          <p:nvPr/>
        </p:nvSpPr>
        <p:spPr bwMode="auto">
          <a:xfrm>
            <a:off x="7015019" y="59930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2" name="Rectángulo 111"/>
          <p:cNvSpPr/>
          <p:nvPr/>
        </p:nvSpPr>
        <p:spPr bwMode="auto">
          <a:xfrm>
            <a:off x="7015018" y="61454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3" name="Rectángulo 112"/>
          <p:cNvSpPr/>
          <p:nvPr/>
        </p:nvSpPr>
        <p:spPr bwMode="auto">
          <a:xfrm>
            <a:off x="6504741" y="6305246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4" name="Rectángulo 113"/>
          <p:cNvSpPr/>
          <p:nvPr/>
        </p:nvSpPr>
        <p:spPr bwMode="auto">
          <a:xfrm>
            <a:off x="6504740" y="64491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5" name="Rectángulo 114"/>
          <p:cNvSpPr/>
          <p:nvPr/>
        </p:nvSpPr>
        <p:spPr bwMode="auto">
          <a:xfrm>
            <a:off x="6504739" y="6601597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6" name="Rectángulo 115"/>
          <p:cNvSpPr/>
          <p:nvPr/>
        </p:nvSpPr>
        <p:spPr bwMode="auto">
          <a:xfrm>
            <a:off x="6504742" y="585404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7" name="Rectángulo 116"/>
          <p:cNvSpPr/>
          <p:nvPr/>
        </p:nvSpPr>
        <p:spPr bwMode="auto">
          <a:xfrm>
            <a:off x="6504741" y="599799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1" name="Rectángulo 150"/>
          <p:cNvSpPr/>
          <p:nvPr/>
        </p:nvSpPr>
        <p:spPr bwMode="auto">
          <a:xfrm>
            <a:off x="6504740" y="6150394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2" name="Rectángulo 151"/>
          <p:cNvSpPr/>
          <p:nvPr/>
        </p:nvSpPr>
        <p:spPr bwMode="auto">
          <a:xfrm>
            <a:off x="6241944" y="6299192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3" name="Rectángulo 152"/>
          <p:cNvSpPr/>
          <p:nvPr/>
        </p:nvSpPr>
        <p:spPr bwMode="auto">
          <a:xfrm>
            <a:off x="6241943" y="644314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4" name="Rectángulo 153"/>
          <p:cNvSpPr/>
          <p:nvPr/>
        </p:nvSpPr>
        <p:spPr bwMode="auto">
          <a:xfrm>
            <a:off x="6241942" y="6595543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5" name="Rectángulo 154"/>
          <p:cNvSpPr/>
          <p:nvPr/>
        </p:nvSpPr>
        <p:spPr bwMode="auto">
          <a:xfrm>
            <a:off x="6241945" y="5847989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ángulo 155"/>
          <p:cNvSpPr/>
          <p:nvPr/>
        </p:nvSpPr>
        <p:spPr bwMode="auto">
          <a:xfrm>
            <a:off x="6241944" y="599194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ángulo 156"/>
          <p:cNvSpPr/>
          <p:nvPr/>
        </p:nvSpPr>
        <p:spPr bwMode="auto">
          <a:xfrm>
            <a:off x="6241943" y="6144340"/>
            <a:ext cx="148167" cy="143951"/>
          </a:xfrm>
          <a:prstGeom prst="rect">
            <a:avLst/>
          </a:prstGeom>
          <a:solidFill>
            <a:schemeClr val="bg2"/>
          </a:solidFill>
          <a:ln w="28575" cap="flat" cmpd="sng" algn="ctr">
            <a:solidFill>
              <a:srgbClr val="5E9B9B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8" name="Rectángulo 157"/>
          <p:cNvSpPr/>
          <p:nvPr/>
        </p:nvSpPr>
        <p:spPr bwMode="auto">
          <a:xfrm>
            <a:off x="5046062" y="283588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9" name="Rectángulo 158"/>
          <p:cNvSpPr/>
          <p:nvPr/>
        </p:nvSpPr>
        <p:spPr bwMode="auto">
          <a:xfrm>
            <a:off x="5046061" y="297983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ángulo 159"/>
          <p:cNvSpPr/>
          <p:nvPr/>
        </p:nvSpPr>
        <p:spPr bwMode="auto">
          <a:xfrm>
            <a:off x="5046060" y="312906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1" name="Rectángulo 160"/>
          <p:cNvSpPr/>
          <p:nvPr/>
        </p:nvSpPr>
        <p:spPr bwMode="auto">
          <a:xfrm>
            <a:off x="5262475" y="283743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ángulo 161"/>
          <p:cNvSpPr/>
          <p:nvPr/>
        </p:nvSpPr>
        <p:spPr bwMode="auto">
          <a:xfrm>
            <a:off x="5262474" y="29813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3" name="Rectángulo 162"/>
          <p:cNvSpPr/>
          <p:nvPr/>
        </p:nvSpPr>
        <p:spPr bwMode="auto">
          <a:xfrm>
            <a:off x="5262473" y="31306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4" name="Rectángulo 163"/>
          <p:cNvSpPr/>
          <p:nvPr/>
        </p:nvSpPr>
        <p:spPr bwMode="auto">
          <a:xfrm>
            <a:off x="5474343" y="283533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5" name="Rectángulo 164"/>
          <p:cNvSpPr/>
          <p:nvPr/>
        </p:nvSpPr>
        <p:spPr bwMode="auto">
          <a:xfrm>
            <a:off x="5474342" y="297929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6" name="Rectángulo 165"/>
          <p:cNvSpPr/>
          <p:nvPr/>
        </p:nvSpPr>
        <p:spPr bwMode="auto">
          <a:xfrm>
            <a:off x="5474341" y="312851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7" name="Rectángulo 166"/>
          <p:cNvSpPr/>
          <p:nvPr/>
        </p:nvSpPr>
        <p:spPr bwMode="auto">
          <a:xfrm>
            <a:off x="5686210" y="283588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8" name="Rectángulo 167"/>
          <p:cNvSpPr/>
          <p:nvPr/>
        </p:nvSpPr>
        <p:spPr bwMode="auto">
          <a:xfrm>
            <a:off x="5686209" y="297983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" name="Rectángulo 168"/>
          <p:cNvSpPr/>
          <p:nvPr/>
        </p:nvSpPr>
        <p:spPr bwMode="auto">
          <a:xfrm>
            <a:off x="5686208" y="312906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" name="Rectángulo 169"/>
          <p:cNvSpPr/>
          <p:nvPr/>
        </p:nvSpPr>
        <p:spPr bwMode="auto">
          <a:xfrm>
            <a:off x="4217953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1" name="Rectángulo 170"/>
          <p:cNvSpPr/>
          <p:nvPr/>
        </p:nvSpPr>
        <p:spPr bwMode="auto">
          <a:xfrm>
            <a:off x="4217952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2" name="Rectángulo 171"/>
          <p:cNvSpPr/>
          <p:nvPr/>
        </p:nvSpPr>
        <p:spPr bwMode="auto">
          <a:xfrm>
            <a:off x="4217951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3" name="Rectángulo 172"/>
          <p:cNvSpPr/>
          <p:nvPr/>
        </p:nvSpPr>
        <p:spPr bwMode="auto">
          <a:xfrm>
            <a:off x="4373406" y="488589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4" name="Rectángulo 173"/>
          <p:cNvSpPr/>
          <p:nvPr/>
        </p:nvSpPr>
        <p:spPr bwMode="auto">
          <a:xfrm>
            <a:off x="4373405" y="502984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5" name="Rectángulo 174"/>
          <p:cNvSpPr/>
          <p:nvPr/>
        </p:nvSpPr>
        <p:spPr bwMode="auto">
          <a:xfrm>
            <a:off x="4373404" y="5179066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6" name="Rectángulo 175"/>
          <p:cNvSpPr/>
          <p:nvPr/>
        </p:nvSpPr>
        <p:spPr bwMode="auto">
          <a:xfrm>
            <a:off x="4534474" y="488379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7" name="Rectángulo 176"/>
          <p:cNvSpPr/>
          <p:nvPr/>
        </p:nvSpPr>
        <p:spPr bwMode="auto">
          <a:xfrm>
            <a:off x="4534473" y="502774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8" name="Rectángulo 177"/>
          <p:cNvSpPr/>
          <p:nvPr/>
        </p:nvSpPr>
        <p:spPr bwMode="auto">
          <a:xfrm>
            <a:off x="4534472" y="517696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9" name="Rectángulo 178"/>
          <p:cNvSpPr/>
          <p:nvPr/>
        </p:nvSpPr>
        <p:spPr bwMode="auto">
          <a:xfrm>
            <a:off x="4698716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0" name="Rectángulo 179"/>
          <p:cNvSpPr/>
          <p:nvPr/>
        </p:nvSpPr>
        <p:spPr bwMode="auto">
          <a:xfrm>
            <a:off x="4698715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1" name="Rectángulo 180"/>
          <p:cNvSpPr/>
          <p:nvPr/>
        </p:nvSpPr>
        <p:spPr bwMode="auto">
          <a:xfrm>
            <a:off x="4698714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0" name="Rectángulo 229"/>
          <p:cNvSpPr/>
          <p:nvPr/>
        </p:nvSpPr>
        <p:spPr bwMode="auto">
          <a:xfrm>
            <a:off x="4984953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1" name="Rectángulo 230"/>
          <p:cNvSpPr/>
          <p:nvPr/>
        </p:nvSpPr>
        <p:spPr bwMode="auto">
          <a:xfrm>
            <a:off x="4984952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2" name="Rectángulo 231"/>
          <p:cNvSpPr/>
          <p:nvPr/>
        </p:nvSpPr>
        <p:spPr bwMode="auto">
          <a:xfrm>
            <a:off x="4984951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3" name="Rectángulo 232"/>
          <p:cNvSpPr/>
          <p:nvPr/>
        </p:nvSpPr>
        <p:spPr bwMode="auto">
          <a:xfrm>
            <a:off x="5140406" y="488589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4" name="Rectángulo 233"/>
          <p:cNvSpPr/>
          <p:nvPr/>
        </p:nvSpPr>
        <p:spPr bwMode="auto">
          <a:xfrm>
            <a:off x="5140405" y="502984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5" name="Rectángulo 234"/>
          <p:cNvSpPr/>
          <p:nvPr/>
        </p:nvSpPr>
        <p:spPr bwMode="auto">
          <a:xfrm>
            <a:off x="5140404" y="5179066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6" name="Rectángulo 235"/>
          <p:cNvSpPr/>
          <p:nvPr/>
        </p:nvSpPr>
        <p:spPr bwMode="auto">
          <a:xfrm>
            <a:off x="5301474" y="488379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7" name="Rectángulo 236"/>
          <p:cNvSpPr/>
          <p:nvPr/>
        </p:nvSpPr>
        <p:spPr bwMode="auto">
          <a:xfrm>
            <a:off x="5301473" y="502774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8" name="Rectángulo 237"/>
          <p:cNvSpPr/>
          <p:nvPr/>
        </p:nvSpPr>
        <p:spPr bwMode="auto">
          <a:xfrm>
            <a:off x="5301472" y="517696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9" name="Rectángulo 238"/>
          <p:cNvSpPr/>
          <p:nvPr/>
        </p:nvSpPr>
        <p:spPr bwMode="auto">
          <a:xfrm>
            <a:off x="5465716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0" name="Rectángulo 239"/>
          <p:cNvSpPr/>
          <p:nvPr/>
        </p:nvSpPr>
        <p:spPr bwMode="auto">
          <a:xfrm>
            <a:off x="5465715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1" name="Rectángulo 240"/>
          <p:cNvSpPr/>
          <p:nvPr/>
        </p:nvSpPr>
        <p:spPr bwMode="auto">
          <a:xfrm>
            <a:off x="5465714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2" name="Rectángulo 241"/>
          <p:cNvSpPr/>
          <p:nvPr/>
        </p:nvSpPr>
        <p:spPr bwMode="auto">
          <a:xfrm>
            <a:off x="5760292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3" name="Rectángulo 242"/>
          <p:cNvSpPr/>
          <p:nvPr/>
        </p:nvSpPr>
        <p:spPr bwMode="auto">
          <a:xfrm>
            <a:off x="5760291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4" name="Rectángulo 243"/>
          <p:cNvSpPr/>
          <p:nvPr/>
        </p:nvSpPr>
        <p:spPr bwMode="auto">
          <a:xfrm>
            <a:off x="5760290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5" name="Rectángulo 244"/>
          <p:cNvSpPr/>
          <p:nvPr/>
        </p:nvSpPr>
        <p:spPr bwMode="auto">
          <a:xfrm>
            <a:off x="5915745" y="488589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6" name="Rectángulo 245"/>
          <p:cNvSpPr/>
          <p:nvPr/>
        </p:nvSpPr>
        <p:spPr bwMode="auto">
          <a:xfrm>
            <a:off x="5915744" y="502984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7" name="Rectángulo 246"/>
          <p:cNvSpPr/>
          <p:nvPr/>
        </p:nvSpPr>
        <p:spPr bwMode="auto">
          <a:xfrm>
            <a:off x="5915743" y="5179066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8" name="Rectángulo 247"/>
          <p:cNvSpPr/>
          <p:nvPr/>
        </p:nvSpPr>
        <p:spPr bwMode="auto">
          <a:xfrm>
            <a:off x="6076813" y="488379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9" name="Rectángulo 248"/>
          <p:cNvSpPr/>
          <p:nvPr/>
        </p:nvSpPr>
        <p:spPr bwMode="auto">
          <a:xfrm>
            <a:off x="6076812" y="502774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0" name="Rectángulo 249"/>
          <p:cNvSpPr/>
          <p:nvPr/>
        </p:nvSpPr>
        <p:spPr bwMode="auto">
          <a:xfrm>
            <a:off x="6076811" y="517696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1" name="Rectángulo 250"/>
          <p:cNvSpPr/>
          <p:nvPr/>
        </p:nvSpPr>
        <p:spPr bwMode="auto">
          <a:xfrm>
            <a:off x="6241055" y="488433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2" name="Rectángulo 251"/>
          <p:cNvSpPr/>
          <p:nvPr/>
        </p:nvSpPr>
        <p:spPr bwMode="auto">
          <a:xfrm>
            <a:off x="6241054" y="502828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3" name="Rectángulo 252"/>
          <p:cNvSpPr/>
          <p:nvPr/>
        </p:nvSpPr>
        <p:spPr bwMode="auto">
          <a:xfrm>
            <a:off x="6241053" y="5177514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6" name="Rectángulo 265"/>
          <p:cNvSpPr/>
          <p:nvPr/>
        </p:nvSpPr>
        <p:spPr bwMode="auto">
          <a:xfrm>
            <a:off x="6878179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7" name="Rectángulo 266"/>
          <p:cNvSpPr/>
          <p:nvPr/>
        </p:nvSpPr>
        <p:spPr bwMode="auto">
          <a:xfrm>
            <a:off x="6878178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8" name="Rectángulo 267"/>
          <p:cNvSpPr/>
          <p:nvPr/>
        </p:nvSpPr>
        <p:spPr bwMode="auto">
          <a:xfrm>
            <a:off x="6878177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9" name="Rectángulo 268"/>
          <p:cNvSpPr/>
          <p:nvPr/>
        </p:nvSpPr>
        <p:spPr bwMode="auto">
          <a:xfrm>
            <a:off x="7033632" y="486768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0" name="Rectángulo 269"/>
          <p:cNvSpPr/>
          <p:nvPr/>
        </p:nvSpPr>
        <p:spPr bwMode="auto">
          <a:xfrm>
            <a:off x="7033631" y="501163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1" name="Rectángulo 270"/>
          <p:cNvSpPr/>
          <p:nvPr/>
        </p:nvSpPr>
        <p:spPr bwMode="auto">
          <a:xfrm>
            <a:off x="7033630" y="516085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2" name="Rectángulo 271"/>
          <p:cNvSpPr/>
          <p:nvPr/>
        </p:nvSpPr>
        <p:spPr bwMode="auto">
          <a:xfrm>
            <a:off x="7194700" y="486558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3" name="Rectángulo 272"/>
          <p:cNvSpPr/>
          <p:nvPr/>
        </p:nvSpPr>
        <p:spPr bwMode="auto">
          <a:xfrm>
            <a:off x="7194699" y="5009533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4" name="Rectángulo 273"/>
          <p:cNvSpPr/>
          <p:nvPr/>
        </p:nvSpPr>
        <p:spPr bwMode="auto">
          <a:xfrm>
            <a:off x="7194698" y="515875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5" name="Rectángulo 274"/>
          <p:cNvSpPr/>
          <p:nvPr/>
        </p:nvSpPr>
        <p:spPr bwMode="auto">
          <a:xfrm>
            <a:off x="7358942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6" name="Rectángulo 275"/>
          <p:cNvSpPr/>
          <p:nvPr/>
        </p:nvSpPr>
        <p:spPr bwMode="auto">
          <a:xfrm>
            <a:off x="7358941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7" name="Rectángulo 276"/>
          <p:cNvSpPr/>
          <p:nvPr/>
        </p:nvSpPr>
        <p:spPr bwMode="auto">
          <a:xfrm>
            <a:off x="7358940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8" name="Rectángulo 277"/>
          <p:cNvSpPr/>
          <p:nvPr/>
        </p:nvSpPr>
        <p:spPr bwMode="auto">
          <a:xfrm>
            <a:off x="7645179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9" name="Rectángulo 278"/>
          <p:cNvSpPr/>
          <p:nvPr/>
        </p:nvSpPr>
        <p:spPr bwMode="auto">
          <a:xfrm>
            <a:off x="7645178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0" name="Rectángulo 279"/>
          <p:cNvSpPr/>
          <p:nvPr/>
        </p:nvSpPr>
        <p:spPr bwMode="auto">
          <a:xfrm>
            <a:off x="7645177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1" name="Rectángulo 280"/>
          <p:cNvSpPr/>
          <p:nvPr/>
        </p:nvSpPr>
        <p:spPr bwMode="auto">
          <a:xfrm>
            <a:off x="7800632" y="486768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2" name="Rectángulo 281"/>
          <p:cNvSpPr/>
          <p:nvPr/>
        </p:nvSpPr>
        <p:spPr bwMode="auto">
          <a:xfrm>
            <a:off x="7800631" y="501163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3" name="Rectángulo 282"/>
          <p:cNvSpPr/>
          <p:nvPr/>
        </p:nvSpPr>
        <p:spPr bwMode="auto">
          <a:xfrm>
            <a:off x="7800630" y="516085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4" name="Rectángulo 283"/>
          <p:cNvSpPr/>
          <p:nvPr/>
        </p:nvSpPr>
        <p:spPr bwMode="auto">
          <a:xfrm>
            <a:off x="7961700" y="486558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5" name="Rectángulo 284"/>
          <p:cNvSpPr/>
          <p:nvPr/>
        </p:nvSpPr>
        <p:spPr bwMode="auto">
          <a:xfrm>
            <a:off x="7961699" y="5009533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6" name="Rectángulo 285"/>
          <p:cNvSpPr/>
          <p:nvPr/>
        </p:nvSpPr>
        <p:spPr bwMode="auto">
          <a:xfrm>
            <a:off x="7961698" y="515875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7" name="Rectángulo 286"/>
          <p:cNvSpPr/>
          <p:nvPr/>
        </p:nvSpPr>
        <p:spPr bwMode="auto">
          <a:xfrm>
            <a:off x="8125942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8" name="Rectángulo 287"/>
          <p:cNvSpPr/>
          <p:nvPr/>
        </p:nvSpPr>
        <p:spPr bwMode="auto">
          <a:xfrm>
            <a:off x="8125941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9" name="Rectángulo 288"/>
          <p:cNvSpPr/>
          <p:nvPr/>
        </p:nvSpPr>
        <p:spPr bwMode="auto">
          <a:xfrm>
            <a:off x="8125940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0" name="Rectángulo 289"/>
          <p:cNvSpPr/>
          <p:nvPr/>
        </p:nvSpPr>
        <p:spPr bwMode="auto">
          <a:xfrm>
            <a:off x="8420518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1" name="Rectángulo 290"/>
          <p:cNvSpPr/>
          <p:nvPr/>
        </p:nvSpPr>
        <p:spPr bwMode="auto">
          <a:xfrm>
            <a:off x="8420517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2" name="Rectángulo 291"/>
          <p:cNvSpPr/>
          <p:nvPr/>
        </p:nvSpPr>
        <p:spPr bwMode="auto">
          <a:xfrm>
            <a:off x="8420516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3" name="Rectángulo 292"/>
          <p:cNvSpPr/>
          <p:nvPr/>
        </p:nvSpPr>
        <p:spPr bwMode="auto">
          <a:xfrm>
            <a:off x="8575971" y="4867681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4" name="Rectángulo 293"/>
          <p:cNvSpPr/>
          <p:nvPr/>
        </p:nvSpPr>
        <p:spPr bwMode="auto">
          <a:xfrm>
            <a:off x="8575970" y="501163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5" name="Rectángulo 294"/>
          <p:cNvSpPr/>
          <p:nvPr/>
        </p:nvSpPr>
        <p:spPr bwMode="auto">
          <a:xfrm>
            <a:off x="8575969" y="5160857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6" name="Rectángulo 295"/>
          <p:cNvSpPr/>
          <p:nvPr/>
        </p:nvSpPr>
        <p:spPr bwMode="auto">
          <a:xfrm>
            <a:off x="8737039" y="4865582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7" name="Rectángulo 296"/>
          <p:cNvSpPr/>
          <p:nvPr/>
        </p:nvSpPr>
        <p:spPr bwMode="auto">
          <a:xfrm>
            <a:off x="8737038" y="5009533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8" name="Rectángulo 297"/>
          <p:cNvSpPr/>
          <p:nvPr/>
        </p:nvSpPr>
        <p:spPr bwMode="auto">
          <a:xfrm>
            <a:off x="8737037" y="5158758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9" name="Rectángulo 298"/>
          <p:cNvSpPr/>
          <p:nvPr/>
        </p:nvSpPr>
        <p:spPr bwMode="auto">
          <a:xfrm>
            <a:off x="8901281" y="4866129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0" name="Rectángulo 299"/>
          <p:cNvSpPr/>
          <p:nvPr/>
        </p:nvSpPr>
        <p:spPr bwMode="auto">
          <a:xfrm>
            <a:off x="8901280" y="5010080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1" name="Rectángulo 300"/>
          <p:cNvSpPr/>
          <p:nvPr/>
        </p:nvSpPr>
        <p:spPr bwMode="auto">
          <a:xfrm>
            <a:off x="8901279" y="5159305"/>
            <a:ext cx="106581" cy="142399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2" name="Marcador de contenido 3"/>
          <p:cNvSpPr txBox="1">
            <a:spLocks/>
          </p:cNvSpPr>
          <p:nvPr/>
        </p:nvSpPr>
        <p:spPr bwMode="auto">
          <a:xfrm>
            <a:off x="4750250" y="4511474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k</a:t>
            </a:r>
            <a:endParaRPr lang="en-US" sz="1200" b="1" kern="0" dirty="0"/>
          </a:p>
        </p:txBody>
      </p:sp>
      <p:sp>
        <p:nvSpPr>
          <p:cNvPr id="303" name="Marcador de contenido 3"/>
          <p:cNvSpPr txBox="1">
            <a:spLocks/>
          </p:cNvSpPr>
          <p:nvPr/>
        </p:nvSpPr>
        <p:spPr bwMode="auto">
          <a:xfrm>
            <a:off x="5548852" y="4518300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v</a:t>
            </a:r>
            <a:endParaRPr lang="en-US" sz="1200" b="1" kern="0" dirty="0"/>
          </a:p>
        </p:txBody>
      </p:sp>
      <p:sp>
        <p:nvSpPr>
          <p:cNvPr id="304" name="Rectángulo redondeado 303"/>
          <p:cNvSpPr/>
          <p:nvPr/>
        </p:nvSpPr>
        <p:spPr bwMode="auto">
          <a:xfrm>
            <a:off x="6984758" y="3563366"/>
            <a:ext cx="1748697" cy="83884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Self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 </a:t>
            </a:r>
            <a:r>
              <a:rPr lang="es-ES" sz="1600" dirty="0" err="1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Attention</a:t>
            </a:r>
            <a:r>
              <a:rPr lang="es-ES" sz="1600" dirty="0">
                <a:solidFill>
                  <a:schemeClr val="accent1">
                    <a:lumMod val="50000"/>
                  </a:schemeClr>
                </a:solidFill>
                <a:latin typeface="Arial" pitchFamily="34" charset="0"/>
              </a:rPr>
              <a:t> Head 2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itchFamily="34" charset="0"/>
            </a:endParaRPr>
          </a:p>
        </p:txBody>
      </p:sp>
      <p:cxnSp>
        <p:nvCxnSpPr>
          <p:cNvPr id="305" name="Conector recto de flecha 304"/>
          <p:cNvCxnSpPr/>
          <p:nvPr/>
        </p:nvCxnSpPr>
        <p:spPr bwMode="auto">
          <a:xfrm flipV="1">
            <a:off x="8081656" y="438246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6" name="Marcador de contenido 3"/>
          <p:cNvSpPr txBox="1">
            <a:spLocks/>
          </p:cNvSpPr>
          <p:nvPr/>
        </p:nvSpPr>
        <p:spPr bwMode="auto">
          <a:xfrm>
            <a:off x="6571591" y="4485438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q</a:t>
            </a:r>
            <a:endParaRPr lang="en-US" sz="1200" b="1" kern="0" dirty="0"/>
          </a:p>
        </p:txBody>
      </p:sp>
      <p:sp>
        <p:nvSpPr>
          <p:cNvPr id="307" name="Marcador de contenido 3"/>
          <p:cNvSpPr txBox="1">
            <a:spLocks/>
          </p:cNvSpPr>
          <p:nvPr/>
        </p:nvSpPr>
        <p:spPr bwMode="auto">
          <a:xfrm>
            <a:off x="7353071" y="4485438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k</a:t>
            </a:r>
            <a:endParaRPr lang="en-US" sz="1200" b="1" kern="0" dirty="0"/>
          </a:p>
        </p:txBody>
      </p:sp>
      <p:sp>
        <p:nvSpPr>
          <p:cNvPr id="308" name="Marcador de contenido 3"/>
          <p:cNvSpPr txBox="1">
            <a:spLocks/>
          </p:cNvSpPr>
          <p:nvPr/>
        </p:nvSpPr>
        <p:spPr bwMode="auto">
          <a:xfrm>
            <a:off x="8151673" y="4492264"/>
            <a:ext cx="1059064" cy="412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v</a:t>
            </a:r>
            <a:endParaRPr lang="en-US" sz="1200" b="1" kern="0" dirty="0"/>
          </a:p>
        </p:txBody>
      </p:sp>
      <p:sp>
        <p:nvSpPr>
          <p:cNvPr id="309" name="Rectángulo redondeado 308"/>
          <p:cNvSpPr/>
          <p:nvPr/>
        </p:nvSpPr>
        <p:spPr bwMode="auto">
          <a:xfrm>
            <a:off x="5010883" y="2130233"/>
            <a:ext cx="3140790" cy="45797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solidFill>
                  <a:schemeClr val="accent6"/>
                </a:solidFill>
                <a:latin typeface="Arial" pitchFamily="34" charset="0"/>
              </a:rPr>
              <a:t>Concat</a:t>
            </a:r>
            <a:endParaRPr kumimoji="0" lang="es-ES" sz="16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itchFamily="34" charset="0"/>
            </a:endParaRPr>
          </a:p>
        </p:txBody>
      </p:sp>
      <p:sp>
        <p:nvSpPr>
          <p:cNvPr id="311" name="Rectángulo 310"/>
          <p:cNvSpPr/>
          <p:nvPr/>
        </p:nvSpPr>
        <p:spPr bwMode="auto">
          <a:xfrm>
            <a:off x="7428132" y="283588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2" name="Rectángulo 311"/>
          <p:cNvSpPr/>
          <p:nvPr/>
        </p:nvSpPr>
        <p:spPr bwMode="auto">
          <a:xfrm>
            <a:off x="7428131" y="297983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3" name="Rectángulo 312"/>
          <p:cNvSpPr/>
          <p:nvPr/>
        </p:nvSpPr>
        <p:spPr bwMode="auto">
          <a:xfrm>
            <a:off x="7428130" y="312906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4" name="Rectángulo 313"/>
          <p:cNvSpPr/>
          <p:nvPr/>
        </p:nvSpPr>
        <p:spPr bwMode="auto">
          <a:xfrm>
            <a:off x="7644545" y="283743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5" name="Rectángulo 314"/>
          <p:cNvSpPr/>
          <p:nvPr/>
        </p:nvSpPr>
        <p:spPr bwMode="auto">
          <a:xfrm>
            <a:off x="7644544" y="29813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6" name="Rectángulo 315"/>
          <p:cNvSpPr/>
          <p:nvPr/>
        </p:nvSpPr>
        <p:spPr bwMode="auto">
          <a:xfrm>
            <a:off x="7644543" y="313061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7" name="Rectángulo 316"/>
          <p:cNvSpPr/>
          <p:nvPr/>
        </p:nvSpPr>
        <p:spPr bwMode="auto">
          <a:xfrm>
            <a:off x="7856413" y="283533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8" name="Rectángulo 317"/>
          <p:cNvSpPr/>
          <p:nvPr/>
        </p:nvSpPr>
        <p:spPr bwMode="auto">
          <a:xfrm>
            <a:off x="7856412" y="297929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9" name="Rectángulo 318"/>
          <p:cNvSpPr/>
          <p:nvPr/>
        </p:nvSpPr>
        <p:spPr bwMode="auto">
          <a:xfrm>
            <a:off x="7856411" y="312851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0" name="Rectángulo 319"/>
          <p:cNvSpPr/>
          <p:nvPr/>
        </p:nvSpPr>
        <p:spPr bwMode="auto">
          <a:xfrm>
            <a:off x="8068280" y="283588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1" name="Rectángulo 320"/>
          <p:cNvSpPr/>
          <p:nvPr/>
        </p:nvSpPr>
        <p:spPr bwMode="auto">
          <a:xfrm>
            <a:off x="8068279" y="297983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2" name="Rectángulo 321"/>
          <p:cNvSpPr/>
          <p:nvPr/>
        </p:nvSpPr>
        <p:spPr bwMode="auto">
          <a:xfrm>
            <a:off x="8068278" y="312906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23" name="Conector recto de flecha 322"/>
          <p:cNvCxnSpPr/>
          <p:nvPr/>
        </p:nvCxnSpPr>
        <p:spPr bwMode="auto">
          <a:xfrm flipH="1" flipV="1">
            <a:off x="6386448" y="1399801"/>
            <a:ext cx="7322" cy="71730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4" name="Rectángulo 323"/>
          <p:cNvSpPr/>
          <p:nvPr/>
        </p:nvSpPr>
        <p:spPr bwMode="auto">
          <a:xfrm>
            <a:off x="6693416" y="81805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5" name="Rectángulo 324"/>
          <p:cNvSpPr/>
          <p:nvPr/>
        </p:nvSpPr>
        <p:spPr bwMode="auto">
          <a:xfrm>
            <a:off x="6693415" y="96200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6" name="Rectángulo 325"/>
          <p:cNvSpPr/>
          <p:nvPr/>
        </p:nvSpPr>
        <p:spPr bwMode="auto">
          <a:xfrm>
            <a:off x="6693414" y="111123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7" name="Rectángulo 326"/>
          <p:cNvSpPr/>
          <p:nvPr/>
        </p:nvSpPr>
        <p:spPr bwMode="auto">
          <a:xfrm>
            <a:off x="6909829" y="8196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8" name="Rectángulo 327"/>
          <p:cNvSpPr/>
          <p:nvPr/>
        </p:nvSpPr>
        <p:spPr bwMode="auto">
          <a:xfrm>
            <a:off x="6909828" y="96355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9" name="Rectángulo 328"/>
          <p:cNvSpPr/>
          <p:nvPr/>
        </p:nvSpPr>
        <p:spPr bwMode="auto">
          <a:xfrm>
            <a:off x="6909827" y="111278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0" name="Rectángulo 329"/>
          <p:cNvSpPr/>
          <p:nvPr/>
        </p:nvSpPr>
        <p:spPr bwMode="auto">
          <a:xfrm>
            <a:off x="7121697" y="81750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1" name="Rectángulo 330"/>
          <p:cNvSpPr/>
          <p:nvPr/>
        </p:nvSpPr>
        <p:spPr bwMode="auto">
          <a:xfrm>
            <a:off x="7121696" y="96145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2" name="Rectángulo 331"/>
          <p:cNvSpPr/>
          <p:nvPr/>
        </p:nvSpPr>
        <p:spPr bwMode="auto">
          <a:xfrm>
            <a:off x="7121695" y="111068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3" name="Rectángulo 332"/>
          <p:cNvSpPr/>
          <p:nvPr/>
        </p:nvSpPr>
        <p:spPr bwMode="auto">
          <a:xfrm>
            <a:off x="7333564" y="81805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4" name="Rectángulo 333"/>
          <p:cNvSpPr/>
          <p:nvPr/>
        </p:nvSpPr>
        <p:spPr bwMode="auto">
          <a:xfrm>
            <a:off x="7333563" y="96200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5" name="Rectángulo 334"/>
          <p:cNvSpPr/>
          <p:nvPr/>
        </p:nvSpPr>
        <p:spPr bwMode="auto">
          <a:xfrm>
            <a:off x="7333562" y="111123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6" name="Rectángulo 335"/>
          <p:cNvSpPr/>
          <p:nvPr/>
        </p:nvSpPr>
        <p:spPr bwMode="auto">
          <a:xfrm>
            <a:off x="6693416" y="12560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7" name="Rectángulo 336"/>
          <p:cNvSpPr/>
          <p:nvPr/>
        </p:nvSpPr>
        <p:spPr bwMode="auto">
          <a:xfrm>
            <a:off x="6693415" y="14000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8" name="Rectángulo 337"/>
          <p:cNvSpPr/>
          <p:nvPr/>
        </p:nvSpPr>
        <p:spPr bwMode="auto">
          <a:xfrm>
            <a:off x="6693414" y="154926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39" name="Rectángulo 338"/>
          <p:cNvSpPr/>
          <p:nvPr/>
        </p:nvSpPr>
        <p:spPr bwMode="auto">
          <a:xfrm>
            <a:off x="6909829" y="125764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0" name="Rectángulo 339"/>
          <p:cNvSpPr/>
          <p:nvPr/>
        </p:nvSpPr>
        <p:spPr bwMode="auto">
          <a:xfrm>
            <a:off x="6909828" y="140159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1" name="Rectángulo 340"/>
          <p:cNvSpPr/>
          <p:nvPr/>
        </p:nvSpPr>
        <p:spPr bwMode="auto">
          <a:xfrm>
            <a:off x="6909827" y="155081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2" name="Rectángulo 341"/>
          <p:cNvSpPr/>
          <p:nvPr/>
        </p:nvSpPr>
        <p:spPr bwMode="auto">
          <a:xfrm>
            <a:off x="7121697" y="125554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3" name="Rectángulo 342"/>
          <p:cNvSpPr/>
          <p:nvPr/>
        </p:nvSpPr>
        <p:spPr bwMode="auto">
          <a:xfrm>
            <a:off x="7121696" y="139949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4" name="Rectángulo 343"/>
          <p:cNvSpPr/>
          <p:nvPr/>
        </p:nvSpPr>
        <p:spPr bwMode="auto">
          <a:xfrm>
            <a:off x="7121695" y="154871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5" name="Rectángulo 344"/>
          <p:cNvSpPr/>
          <p:nvPr/>
        </p:nvSpPr>
        <p:spPr bwMode="auto">
          <a:xfrm>
            <a:off x="7333564" y="125608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6" name="Rectángulo 345"/>
          <p:cNvSpPr/>
          <p:nvPr/>
        </p:nvSpPr>
        <p:spPr bwMode="auto">
          <a:xfrm>
            <a:off x="7333563" y="140004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47" name="Rectángulo 346"/>
          <p:cNvSpPr/>
          <p:nvPr/>
        </p:nvSpPr>
        <p:spPr bwMode="auto">
          <a:xfrm>
            <a:off x="7333562" y="154926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49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9" grpId="0" animBg="1"/>
      <p:bldP spid="76" grpId="0" animBg="1"/>
      <p:bldP spid="77" grpId="0" animBg="1"/>
      <p:bldP spid="78" grpId="0" animBg="1"/>
      <p:bldP spid="91" grpId="0" animBg="1"/>
      <p:bldP spid="58" grpId="0" animBg="1"/>
      <p:bldP spid="102" grpId="0"/>
      <p:bldP spid="103" grpId="0"/>
      <p:bldP spid="90" grpId="0" animBg="1"/>
      <p:bldP spid="100" grpId="0" animBg="1"/>
      <p:bldP spid="101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/>
      <p:bldP spid="303" grpId="0"/>
      <p:bldP spid="304" grpId="0" animBg="1"/>
      <p:bldP spid="306" grpId="0"/>
      <p:bldP spid="307" grpId="0"/>
      <p:bldP spid="308" grpId="0"/>
      <p:bldP spid="309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" name="Conector recto de flecha 97"/>
          <p:cNvCxnSpPr/>
          <p:nvPr/>
        </p:nvCxnSpPr>
        <p:spPr bwMode="auto">
          <a:xfrm flipH="1" flipV="1">
            <a:off x="6790393" y="2421467"/>
            <a:ext cx="392" cy="248920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1" name="Rectángulo redondeado 90"/>
          <p:cNvSpPr/>
          <p:nvPr/>
        </p:nvSpPr>
        <p:spPr bwMode="auto">
          <a:xfrm>
            <a:off x="5752616" y="2718342"/>
            <a:ext cx="2075192" cy="40410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5753189" y="3314812"/>
            <a:ext cx="2075192" cy="451890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Relu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9" name="Rectángulo redondeado 88"/>
          <p:cNvSpPr/>
          <p:nvPr/>
        </p:nvSpPr>
        <p:spPr bwMode="auto">
          <a:xfrm>
            <a:off x="5753189" y="4085425"/>
            <a:ext cx="2075192" cy="40410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/>
              <a:t>. Encoder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90" name="Rectángulo 89"/>
          <p:cNvSpPr/>
          <p:nvPr/>
        </p:nvSpPr>
        <p:spPr bwMode="auto">
          <a:xfrm>
            <a:off x="5850265" y="514456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0" name="Rectángulo 99"/>
          <p:cNvSpPr/>
          <p:nvPr/>
        </p:nvSpPr>
        <p:spPr bwMode="auto">
          <a:xfrm>
            <a:off x="5850264" y="528851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1" name="Rectángulo 100"/>
          <p:cNvSpPr/>
          <p:nvPr/>
        </p:nvSpPr>
        <p:spPr bwMode="auto">
          <a:xfrm>
            <a:off x="5850263" y="543774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9" name="Rectángulo 108"/>
          <p:cNvSpPr/>
          <p:nvPr/>
        </p:nvSpPr>
        <p:spPr bwMode="auto">
          <a:xfrm>
            <a:off x="6066678" y="514611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0" name="Rectángulo 109"/>
          <p:cNvSpPr/>
          <p:nvPr/>
        </p:nvSpPr>
        <p:spPr bwMode="auto">
          <a:xfrm>
            <a:off x="6066677" y="529006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1" name="Rectángulo 110"/>
          <p:cNvSpPr/>
          <p:nvPr/>
        </p:nvSpPr>
        <p:spPr bwMode="auto">
          <a:xfrm>
            <a:off x="6066676" y="543929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2" name="Rectángulo 111"/>
          <p:cNvSpPr/>
          <p:nvPr/>
        </p:nvSpPr>
        <p:spPr bwMode="auto">
          <a:xfrm>
            <a:off x="6278546" y="514401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3" name="Rectángulo 112"/>
          <p:cNvSpPr/>
          <p:nvPr/>
        </p:nvSpPr>
        <p:spPr bwMode="auto">
          <a:xfrm>
            <a:off x="6278545" y="528797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4" name="Rectángulo 113"/>
          <p:cNvSpPr/>
          <p:nvPr/>
        </p:nvSpPr>
        <p:spPr bwMode="auto">
          <a:xfrm>
            <a:off x="6278544" y="543719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5" name="Rectángulo 114"/>
          <p:cNvSpPr/>
          <p:nvPr/>
        </p:nvSpPr>
        <p:spPr bwMode="auto">
          <a:xfrm>
            <a:off x="6490413" y="514456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6" name="Rectángulo 115"/>
          <p:cNvSpPr/>
          <p:nvPr/>
        </p:nvSpPr>
        <p:spPr bwMode="auto">
          <a:xfrm>
            <a:off x="6490412" y="528851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7" name="Rectángulo 116"/>
          <p:cNvSpPr/>
          <p:nvPr/>
        </p:nvSpPr>
        <p:spPr bwMode="auto">
          <a:xfrm>
            <a:off x="6490411" y="543774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1" name="Rectángulo 150"/>
          <p:cNvSpPr/>
          <p:nvPr/>
        </p:nvSpPr>
        <p:spPr bwMode="auto">
          <a:xfrm>
            <a:off x="6982391" y="514401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2" name="Rectángulo 151"/>
          <p:cNvSpPr/>
          <p:nvPr/>
        </p:nvSpPr>
        <p:spPr bwMode="auto">
          <a:xfrm>
            <a:off x="6982390" y="528797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3" name="Rectángulo 152"/>
          <p:cNvSpPr/>
          <p:nvPr/>
        </p:nvSpPr>
        <p:spPr bwMode="auto">
          <a:xfrm>
            <a:off x="6982389" y="543719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4" name="Rectángulo 153"/>
          <p:cNvSpPr/>
          <p:nvPr/>
        </p:nvSpPr>
        <p:spPr bwMode="auto">
          <a:xfrm>
            <a:off x="7198804" y="514557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5" name="Rectángulo 154"/>
          <p:cNvSpPr/>
          <p:nvPr/>
        </p:nvSpPr>
        <p:spPr bwMode="auto">
          <a:xfrm>
            <a:off x="7198803" y="52895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6" name="Rectángulo 155"/>
          <p:cNvSpPr/>
          <p:nvPr/>
        </p:nvSpPr>
        <p:spPr bwMode="auto">
          <a:xfrm>
            <a:off x="7198802" y="543874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7" name="Rectángulo 156"/>
          <p:cNvSpPr/>
          <p:nvPr/>
        </p:nvSpPr>
        <p:spPr bwMode="auto">
          <a:xfrm>
            <a:off x="7410672" y="514347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8" name="Rectángulo 157"/>
          <p:cNvSpPr/>
          <p:nvPr/>
        </p:nvSpPr>
        <p:spPr bwMode="auto">
          <a:xfrm>
            <a:off x="7410671" y="5287423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9" name="Rectángulo 158"/>
          <p:cNvSpPr/>
          <p:nvPr/>
        </p:nvSpPr>
        <p:spPr bwMode="auto">
          <a:xfrm>
            <a:off x="7410670" y="54366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0" name="Rectángulo 159"/>
          <p:cNvSpPr/>
          <p:nvPr/>
        </p:nvSpPr>
        <p:spPr bwMode="auto">
          <a:xfrm>
            <a:off x="7622539" y="514401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1" name="Rectángulo 160"/>
          <p:cNvSpPr/>
          <p:nvPr/>
        </p:nvSpPr>
        <p:spPr bwMode="auto">
          <a:xfrm>
            <a:off x="7622538" y="528797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2" name="Rectángulo 161"/>
          <p:cNvSpPr/>
          <p:nvPr/>
        </p:nvSpPr>
        <p:spPr bwMode="auto">
          <a:xfrm>
            <a:off x="7622537" y="5437195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3" name="Marcador de contenido 3"/>
          <p:cNvSpPr txBox="1">
            <a:spLocks/>
          </p:cNvSpPr>
          <p:nvPr/>
        </p:nvSpPr>
        <p:spPr bwMode="auto">
          <a:xfrm>
            <a:off x="6622004" y="5176372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kern="0" dirty="0">
                <a:solidFill>
                  <a:schemeClr val="tx1"/>
                </a:solidFill>
              </a:rPr>
              <a:t>+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164" name="Rectángulo 163"/>
          <p:cNvSpPr/>
          <p:nvPr/>
        </p:nvSpPr>
        <p:spPr bwMode="auto">
          <a:xfrm>
            <a:off x="5229087" y="1750631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5" name="Rectángulo 164"/>
          <p:cNvSpPr/>
          <p:nvPr/>
        </p:nvSpPr>
        <p:spPr bwMode="auto">
          <a:xfrm>
            <a:off x="5229086" y="1894582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6" name="Rectángulo 165"/>
          <p:cNvSpPr/>
          <p:nvPr/>
        </p:nvSpPr>
        <p:spPr bwMode="auto">
          <a:xfrm>
            <a:off x="5229085" y="2043807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7" name="Rectángulo 166"/>
          <p:cNvSpPr/>
          <p:nvPr/>
        </p:nvSpPr>
        <p:spPr bwMode="auto">
          <a:xfrm>
            <a:off x="5445500" y="1752183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8" name="Rectángulo 167"/>
          <p:cNvSpPr/>
          <p:nvPr/>
        </p:nvSpPr>
        <p:spPr bwMode="auto">
          <a:xfrm>
            <a:off x="5445499" y="1896134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" name="Rectángulo 168"/>
          <p:cNvSpPr/>
          <p:nvPr/>
        </p:nvSpPr>
        <p:spPr bwMode="auto">
          <a:xfrm>
            <a:off x="5445498" y="2045359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" name="Rectángulo 169"/>
          <p:cNvSpPr/>
          <p:nvPr/>
        </p:nvSpPr>
        <p:spPr bwMode="auto">
          <a:xfrm>
            <a:off x="5657368" y="1750084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1" name="Rectángulo 170"/>
          <p:cNvSpPr/>
          <p:nvPr/>
        </p:nvSpPr>
        <p:spPr bwMode="auto">
          <a:xfrm>
            <a:off x="5657367" y="1894035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2" name="Rectángulo 171"/>
          <p:cNvSpPr/>
          <p:nvPr/>
        </p:nvSpPr>
        <p:spPr bwMode="auto">
          <a:xfrm>
            <a:off x="5657366" y="2043260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3" name="Rectángulo 172"/>
          <p:cNvSpPr/>
          <p:nvPr/>
        </p:nvSpPr>
        <p:spPr bwMode="auto">
          <a:xfrm>
            <a:off x="5869235" y="1750631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4" name="Rectángulo 173"/>
          <p:cNvSpPr/>
          <p:nvPr/>
        </p:nvSpPr>
        <p:spPr bwMode="auto">
          <a:xfrm>
            <a:off x="5869234" y="1894582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5" name="Rectángulo 174"/>
          <p:cNvSpPr/>
          <p:nvPr/>
        </p:nvSpPr>
        <p:spPr bwMode="auto">
          <a:xfrm>
            <a:off x="5869233" y="2043807"/>
            <a:ext cx="148167" cy="143951"/>
          </a:xfrm>
          <a:prstGeom prst="rect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6" name="Rectángulo 175"/>
          <p:cNvSpPr/>
          <p:nvPr/>
        </p:nvSpPr>
        <p:spPr bwMode="auto">
          <a:xfrm>
            <a:off x="6361213" y="1750084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7" name="Rectángulo 176"/>
          <p:cNvSpPr/>
          <p:nvPr/>
        </p:nvSpPr>
        <p:spPr bwMode="auto">
          <a:xfrm>
            <a:off x="6361212" y="1894035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8" name="Rectángulo 177"/>
          <p:cNvSpPr/>
          <p:nvPr/>
        </p:nvSpPr>
        <p:spPr bwMode="auto">
          <a:xfrm>
            <a:off x="6361211" y="2043260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9" name="Rectángulo 178"/>
          <p:cNvSpPr/>
          <p:nvPr/>
        </p:nvSpPr>
        <p:spPr bwMode="auto">
          <a:xfrm>
            <a:off x="6577626" y="1751636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0" name="Rectángulo 179"/>
          <p:cNvSpPr/>
          <p:nvPr/>
        </p:nvSpPr>
        <p:spPr bwMode="auto">
          <a:xfrm>
            <a:off x="6577625" y="1895587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1" name="Rectángulo 180"/>
          <p:cNvSpPr/>
          <p:nvPr/>
        </p:nvSpPr>
        <p:spPr bwMode="auto">
          <a:xfrm>
            <a:off x="6577624" y="2044812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2" name="Rectángulo 181"/>
          <p:cNvSpPr/>
          <p:nvPr/>
        </p:nvSpPr>
        <p:spPr bwMode="auto">
          <a:xfrm>
            <a:off x="6789494" y="1749537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3" name="Rectángulo 182"/>
          <p:cNvSpPr/>
          <p:nvPr/>
        </p:nvSpPr>
        <p:spPr bwMode="auto">
          <a:xfrm>
            <a:off x="6789493" y="1893488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4" name="Rectángulo 183"/>
          <p:cNvSpPr/>
          <p:nvPr/>
        </p:nvSpPr>
        <p:spPr bwMode="auto">
          <a:xfrm>
            <a:off x="6789492" y="2042713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5" name="Rectángulo 184"/>
          <p:cNvSpPr/>
          <p:nvPr/>
        </p:nvSpPr>
        <p:spPr bwMode="auto">
          <a:xfrm>
            <a:off x="7001361" y="1750084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6" name="Rectángulo 185"/>
          <p:cNvSpPr/>
          <p:nvPr/>
        </p:nvSpPr>
        <p:spPr bwMode="auto">
          <a:xfrm>
            <a:off x="7001360" y="1894035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7" name="Rectángulo 186"/>
          <p:cNvSpPr/>
          <p:nvPr/>
        </p:nvSpPr>
        <p:spPr bwMode="auto">
          <a:xfrm>
            <a:off x="7001359" y="2043260"/>
            <a:ext cx="148167" cy="143951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8" name="Marcador de contenido 3"/>
          <p:cNvSpPr txBox="1">
            <a:spLocks/>
          </p:cNvSpPr>
          <p:nvPr/>
        </p:nvSpPr>
        <p:spPr bwMode="auto">
          <a:xfrm>
            <a:off x="6000826" y="1782437"/>
            <a:ext cx="384532" cy="326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000" kern="0" dirty="0">
                <a:solidFill>
                  <a:schemeClr val="tx1"/>
                </a:solidFill>
              </a:rPr>
              <a:t>+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80" r="51981" b="26515"/>
          <a:stretch/>
        </p:blipFill>
        <p:spPr bwMode="auto">
          <a:xfrm>
            <a:off x="97613" y="1100726"/>
            <a:ext cx="2844800" cy="29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ángulo redondeado 58"/>
          <p:cNvSpPr/>
          <p:nvPr/>
        </p:nvSpPr>
        <p:spPr bwMode="auto">
          <a:xfrm>
            <a:off x="774946" y="1267451"/>
            <a:ext cx="2359733" cy="162881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0" name="CuadroTexto 59"/>
          <p:cNvSpPr txBox="1"/>
          <p:nvPr/>
        </p:nvSpPr>
        <p:spPr>
          <a:xfrm>
            <a:off x="3181176" y="1761135"/>
            <a:ext cx="18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LayerNorm</a:t>
            </a:r>
            <a:r>
              <a:rPr lang="en-US" dirty="0"/>
              <a:t>: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3876613" y="5176372"/>
            <a:ext cx="187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LayerNorm</a:t>
            </a:r>
            <a:r>
              <a:rPr lang="en-US" dirty="0"/>
              <a:t>:</a:t>
            </a:r>
          </a:p>
        </p:txBody>
      </p:sp>
      <p:cxnSp>
        <p:nvCxnSpPr>
          <p:cNvPr id="62" name="Conector recto de flecha 61"/>
          <p:cNvCxnSpPr/>
          <p:nvPr/>
        </p:nvCxnSpPr>
        <p:spPr bwMode="auto">
          <a:xfrm flipH="1" flipV="1">
            <a:off x="5376860" y="2302847"/>
            <a:ext cx="394" cy="258034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 bwMode="auto">
          <a:xfrm flipH="1">
            <a:off x="5376860" y="4837432"/>
            <a:ext cx="143741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Marcador de contenido 3"/>
          <p:cNvSpPr txBox="1">
            <a:spLocks/>
          </p:cNvSpPr>
          <p:nvPr/>
        </p:nvSpPr>
        <p:spPr bwMode="auto">
          <a:xfrm>
            <a:off x="6633091" y="5729824"/>
            <a:ext cx="1703323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Positional Input </a:t>
            </a:r>
            <a:r>
              <a:rPr lang="en-US" sz="1200" kern="0" dirty="0" err="1"/>
              <a:t>embeddings</a:t>
            </a:r>
            <a:endParaRPr lang="en-US" sz="1200" b="1" kern="0" dirty="0"/>
          </a:p>
        </p:txBody>
      </p:sp>
      <p:sp>
        <p:nvSpPr>
          <p:cNvPr id="70" name="Marcador de contenido 3"/>
          <p:cNvSpPr txBox="1">
            <a:spLocks/>
          </p:cNvSpPr>
          <p:nvPr/>
        </p:nvSpPr>
        <p:spPr bwMode="auto">
          <a:xfrm>
            <a:off x="5521327" y="5728272"/>
            <a:ext cx="1387035" cy="633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kern="0" dirty="0"/>
              <a:t>Multi-head attention output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6159024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Multihead</a:t>
            </a:r>
            <a:r>
              <a:rPr lang="es-ES" dirty="0"/>
              <a:t> </a:t>
            </a:r>
            <a:r>
              <a:rPr lang="es-ES" dirty="0" err="1"/>
              <a:t>attention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8480" r="51981" b="26515"/>
          <a:stretch/>
        </p:blipFill>
        <p:spPr bwMode="auto">
          <a:xfrm>
            <a:off x="211667" y="1430259"/>
            <a:ext cx="2844800" cy="298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ángulo redondeado 58"/>
          <p:cNvSpPr/>
          <p:nvPr/>
        </p:nvSpPr>
        <p:spPr bwMode="auto">
          <a:xfrm>
            <a:off x="4745082" y="898007"/>
            <a:ext cx="2925718" cy="148959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Transformer</a:t>
            </a:r>
            <a:r>
              <a:rPr lang="es-ES" sz="1600" dirty="0">
                <a:latin typeface="Arial" pitchFamily="34" charset="0"/>
              </a:rPr>
              <a:t> </a:t>
            </a:r>
            <a:r>
              <a:rPr lang="es-ES" sz="1600" dirty="0" err="1">
                <a:latin typeface="Arial" pitchFamily="34" charset="0"/>
              </a:rPr>
              <a:t>Encoder</a:t>
            </a:r>
            <a:r>
              <a:rPr lang="es-ES" sz="1600" dirty="0">
                <a:latin typeface="Arial" pitchFamily="34" charset="0"/>
              </a:rPr>
              <a:t> N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0" name="Rectángulo redondeado 59"/>
          <p:cNvSpPr/>
          <p:nvPr/>
        </p:nvSpPr>
        <p:spPr bwMode="auto">
          <a:xfrm>
            <a:off x="4745082" y="4089940"/>
            <a:ext cx="2925718" cy="148959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Transformer</a:t>
            </a:r>
            <a:r>
              <a:rPr lang="es-ES" sz="1600" dirty="0">
                <a:latin typeface="Arial" pitchFamily="34" charset="0"/>
              </a:rPr>
              <a:t> </a:t>
            </a:r>
            <a:r>
              <a:rPr lang="es-ES" sz="1600" dirty="0" err="1">
                <a:latin typeface="Arial" pitchFamily="34" charset="0"/>
              </a:rPr>
              <a:t>Encoder</a:t>
            </a:r>
            <a:r>
              <a:rPr lang="es-ES" sz="1600" dirty="0">
                <a:latin typeface="Arial" pitchFamily="34" charset="0"/>
              </a:rPr>
              <a:t> 1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61" name="Marcador de contenido 3"/>
          <p:cNvSpPr txBox="1">
            <a:spLocks/>
          </p:cNvSpPr>
          <p:nvPr/>
        </p:nvSpPr>
        <p:spPr bwMode="auto">
          <a:xfrm>
            <a:off x="6455175" y="3045561"/>
            <a:ext cx="1451501" cy="38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600" b="1" kern="0" dirty="0">
                <a:solidFill>
                  <a:schemeClr val="tx1"/>
                </a:solidFill>
              </a:rPr>
              <a:t>N times</a:t>
            </a:r>
            <a:endParaRPr lang="en-US" sz="1200" b="1" kern="0" dirty="0">
              <a:solidFill>
                <a:schemeClr val="tx1"/>
              </a:solidFill>
            </a:endParaRPr>
          </a:p>
        </p:txBody>
      </p:sp>
      <p:sp>
        <p:nvSpPr>
          <p:cNvPr id="8" name="Rectángulo redondeado 7"/>
          <p:cNvSpPr/>
          <p:nvPr/>
        </p:nvSpPr>
        <p:spPr bwMode="auto">
          <a:xfrm>
            <a:off x="436583" y="2797911"/>
            <a:ext cx="447633" cy="4953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" name="Elipse 3"/>
          <p:cNvSpPr/>
          <p:nvPr/>
        </p:nvSpPr>
        <p:spPr bwMode="auto">
          <a:xfrm>
            <a:off x="5784849" y="2851150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Elipse 10"/>
          <p:cNvSpPr/>
          <p:nvPr/>
        </p:nvSpPr>
        <p:spPr bwMode="auto">
          <a:xfrm>
            <a:off x="5784849" y="3045561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Elipse 11"/>
          <p:cNvSpPr/>
          <p:nvPr/>
        </p:nvSpPr>
        <p:spPr bwMode="auto">
          <a:xfrm>
            <a:off x="5784849" y="3248099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Elipse 12"/>
          <p:cNvSpPr/>
          <p:nvPr/>
        </p:nvSpPr>
        <p:spPr bwMode="auto">
          <a:xfrm>
            <a:off x="5784849" y="3450637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14" name="Conector recto de flecha 13"/>
          <p:cNvCxnSpPr/>
          <p:nvPr/>
        </p:nvCxnSpPr>
        <p:spPr bwMode="auto">
          <a:xfrm flipV="1">
            <a:off x="5269040" y="2387600"/>
            <a:ext cx="0" cy="167938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5146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overview o the transformer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49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11" name="AutoShape 14" descr="data:image/png;base64,iVBORw0KGgoAAAANSUhEUgAAAOEAAADhCAMAAAAJbSJIAAAAbFBMVEX///8AAABwcHD8/PwlJSV8fHwMDAy1tbWZmZnPz8/Y2NhcXFz4+PjLy8sYGBhsbGw6Ojrq6upTU1OHh4enp6etra1hYWHx8fFKSkoqKiobGxuNjY0SEhJCQkIyMjLf3993d3e7u7s2Njaenp4QQ6EzAAAEXElEQVR4nO3d6XLiMBCFURkHAgQISwIhC2R5/3ecLFMVEM3QRuq+wnO/v1MV+QwJFjaSQ1A1u19OJ5V381p3dOkN5u64n258fHUH5Pvs1gO4muKAVfVqDxz1kMCqejIXPmCBVfVhDOyjgVV1bQqcoXlfjS2FC7Tuu4EdsF6jcT8NzYRbNO1vvZmV8G53mHnXq8MTVG9lJNx9J70zGkPo8fBVnI5shur+DjExGkJKmuPPbYbamZFeuc3zZaHRLLwkoc0svChhtTAYqiyhxRS1MKHB+3lpwuot91B4YXxqzD0LxwtfnyJi5ikqXtgJ8VWibdahShCG5b7wOesUtQhheNknbnLOH8sQ1u/7xJeMh1KGMKw2+8SMs/BChGEbfWLMN0UtRXhwsaGba6hihGEQEXNdKC5HGN4iYqZZeEHCcB0R81woLkkYPiJilll4UcIQT1FzXCguS7h7Yey7DFPUwoTxFLVKv1BcmjBEt9sfk2fhxQnraBb+njoLxwtfo38aRcSHxKHwwk3ndq9O/LWQZdpQeOHpOqd/3j+6BGHaheKLECZNUS9DmPJp8TKEKX+JIKFwh7RlwobfM7tAYfxRsH3CePrZQuHqpu3Cz1/Ul+OidghPtm67sL6iUBeFuCjURiEuCrX998LhtX1Hbk64CAcNP6iem3iPyUPotxRDehk9hLduwilI6LgUQ7j/4iHcHB6JVcLtFw+h37rLF+HIPIQrN6H0hUuXs8W2wYWGhNbiGdHpjL8d2DeU51KctWmjEBeF2ijERaE2CnFRqI1CXBRqoxAXhdooxEWhtlPCoX1H/mNdhDOfnfim4roRD+HIxfeVtG7EQxgv0bFLWhTbsvsWwt8i7z3lEDb6gmRSa+HIPIR+O51Ju324nC3enHbFFDel8Tnjr8YfffPG8hpDztq0UYiLQm0U4qJQG4W4KNRGIS4KtVGIi0JtFOLyEtYj86DC/qZn37or/vK4CKM9N83qSa+jh9Dv+SySwEPo95CkHkh4dXgoVgmXTD2Efo9JehSOzEM4dhNKuyS5vJfGGzVaJW6S5HM+HPZv7HuSF5Fy1qaNQlwUaqMQF4XaKMRFoTYKcVGojUJcFGqjEBeF2k7t/DG278hTOrh7Sw6h3w480svIXZRyCNu/E1b7V5S0f0e69u8qGAbPPkDYzpCh/bt7QqNQG4W4KNRGIS4KtVGIi0JtFOKiUBuFuCjURiEuCrVRiItCbRTiolAbhbgo1EYhLgq1UYiLQm0U4qJQG4W4KNRGIS4KtVGIi0JtFOKiUBuFuCjU1n7hzvOAJsf2aMQ0mvweWjfh5+zuHCg+KgTW3c6R9TP9nGreLae9x4Wl/N/7PS0npWGCsHZcgnd266T3wAX68BUtUoCOS/DOT36YkDq/fVjPLeWd9Du/TTzP6yEVGEZOT+Y6M3GT4Yat/LbTbd5UWATdvNpv5X3TOrkmywOfJ442bX5kBe1Zze6X08npMd2aTJf3yrPEH6znclRBZ55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50" name="Picture 2" descr="https://miro.medium.com/max/1000/1*do7YDFF2sads0p9BnjzrW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33" y="575933"/>
            <a:ext cx="536776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ángulo redondeado 8"/>
          <p:cNvSpPr/>
          <p:nvPr/>
        </p:nvSpPr>
        <p:spPr bwMode="auto">
          <a:xfrm>
            <a:off x="4300877" y="538727"/>
            <a:ext cx="2819589" cy="6037955"/>
          </a:xfrm>
          <a:prstGeom prst="roundRect">
            <a:avLst/>
          </a:prstGeom>
          <a:noFill/>
          <a:ln w="571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208924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70814" y="598848"/>
            <a:ext cx="8315956" cy="1978097"/>
          </a:xfrm>
        </p:spPr>
        <p:txBody>
          <a:bodyPr/>
          <a:lstStyle/>
          <a:p>
            <a:r>
              <a:rPr lang="en-US" dirty="0"/>
              <a:t>Problem with RNN</a:t>
            </a:r>
          </a:p>
          <a:p>
            <a:pPr lvl="1"/>
            <a:r>
              <a:rPr lang="en-US" dirty="0"/>
              <a:t>Incapability of remembering long sentences</a:t>
            </a:r>
          </a:p>
          <a:p>
            <a:pPr lvl="1"/>
            <a:r>
              <a:rPr lang="en-US" dirty="0"/>
              <a:t>The previous word is not the most important to generate the next one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9" y="2167554"/>
            <a:ext cx="8156137" cy="24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for po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51" y="4434082"/>
            <a:ext cx="7581097" cy="242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arcador de contenido 3">
            <a:extLst>
              <a:ext uri="{FF2B5EF4-FFF2-40B4-BE49-F238E27FC236}">
                <a16:creationId xmlns:a16="http://schemas.microsoft.com/office/drawing/2014/main" id="{45E565C5-072B-9540-8E31-4A5E6AC362CD}"/>
              </a:ext>
            </a:extLst>
          </p:cNvPr>
          <p:cNvSpPr txBox="1">
            <a:spLocks/>
          </p:cNvSpPr>
          <p:nvPr/>
        </p:nvSpPr>
        <p:spPr bwMode="auto">
          <a:xfrm>
            <a:off x="6933785" y="4098666"/>
            <a:ext cx="1534082" cy="67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800" i="1" kern="0" dirty="0"/>
              <a:t>Context Vector</a:t>
            </a:r>
            <a:endParaRPr lang="en-US" b="1" i="1" kern="0" dirty="0"/>
          </a:p>
        </p:txBody>
      </p:sp>
    </p:spTree>
    <p:extLst>
      <p:ext uri="{BB962C8B-B14F-4D97-AF65-F5344CB8AC3E}">
        <p14:creationId xmlns:p14="http://schemas.microsoft.com/office/powerpoint/2010/main" val="29340303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50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2942" r="737" b="808"/>
          <a:stretch/>
        </p:blipFill>
        <p:spPr bwMode="auto">
          <a:xfrm>
            <a:off x="404261" y="613988"/>
            <a:ext cx="2272436" cy="59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ángulo redondeado 58"/>
          <p:cNvSpPr/>
          <p:nvPr/>
        </p:nvSpPr>
        <p:spPr bwMode="auto">
          <a:xfrm>
            <a:off x="5181600" y="2311805"/>
            <a:ext cx="3505200" cy="1800588"/>
          </a:xfrm>
          <a:prstGeom prst="roundRect">
            <a:avLst>
              <a:gd name="adj" fmla="val 7377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400" dirty="0" err="1">
                <a:latin typeface="Arial" pitchFamily="34" charset="0"/>
              </a:rPr>
              <a:t>Transformer</a:t>
            </a:r>
            <a:r>
              <a:rPr lang="es-ES" sz="2400" dirty="0">
                <a:latin typeface="Arial" pitchFamily="34" charset="0"/>
              </a:rPr>
              <a:t> </a:t>
            </a:r>
            <a:r>
              <a:rPr lang="es-ES" sz="2400" dirty="0" err="1">
                <a:latin typeface="Arial" pitchFamily="34" charset="0"/>
              </a:rPr>
              <a:t>Decoder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" name="Rectángulo 7"/>
          <p:cNvSpPr/>
          <p:nvPr/>
        </p:nvSpPr>
        <p:spPr bwMode="auto">
          <a:xfrm>
            <a:off x="5456372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" name="Rectángulo 8"/>
          <p:cNvSpPr/>
          <p:nvPr/>
        </p:nvSpPr>
        <p:spPr bwMode="auto">
          <a:xfrm>
            <a:off x="5604539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0" name="Rectángulo 9"/>
          <p:cNvSpPr/>
          <p:nvPr/>
        </p:nvSpPr>
        <p:spPr bwMode="auto">
          <a:xfrm>
            <a:off x="5759639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1" name="Rectángulo 10"/>
          <p:cNvSpPr/>
          <p:nvPr/>
        </p:nvSpPr>
        <p:spPr bwMode="auto">
          <a:xfrm>
            <a:off x="6174085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ángulo 11"/>
          <p:cNvSpPr/>
          <p:nvPr/>
        </p:nvSpPr>
        <p:spPr bwMode="auto">
          <a:xfrm>
            <a:off x="6322252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ángulo 12"/>
          <p:cNvSpPr/>
          <p:nvPr/>
        </p:nvSpPr>
        <p:spPr bwMode="auto">
          <a:xfrm>
            <a:off x="6477352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ángulo 13"/>
          <p:cNvSpPr/>
          <p:nvPr/>
        </p:nvSpPr>
        <p:spPr bwMode="auto">
          <a:xfrm>
            <a:off x="7031172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 bwMode="auto">
          <a:xfrm>
            <a:off x="7179339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 bwMode="auto">
          <a:xfrm>
            <a:off x="7334439" y="4529622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" name="Rectángulo 16"/>
          <p:cNvSpPr/>
          <p:nvPr/>
        </p:nvSpPr>
        <p:spPr bwMode="auto">
          <a:xfrm>
            <a:off x="7898519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8" name="Rectángulo 17"/>
          <p:cNvSpPr/>
          <p:nvPr/>
        </p:nvSpPr>
        <p:spPr bwMode="auto">
          <a:xfrm>
            <a:off x="8046686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9" name="Rectángulo 18"/>
          <p:cNvSpPr/>
          <p:nvPr/>
        </p:nvSpPr>
        <p:spPr bwMode="auto">
          <a:xfrm>
            <a:off x="8201786" y="453194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Rectángulo 19"/>
          <p:cNvSpPr/>
          <p:nvPr/>
        </p:nvSpPr>
        <p:spPr bwMode="auto">
          <a:xfrm>
            <a:off x="4739403" y="3872790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Rectángulo 20"/>
          <p:cNvSpPr/>
          <p:nvPr/>
        </p:nvSpPr>
        <p:spPr bwMode="auto">
          <a:xfrm>
            <a:off x="4739402" y="401674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Rectángulo 21"/>
          <p:cNvSpPr/>
          <p:nvPr/>
        </p:nvSpPr>
        <p:spPr bwMode="auto">
          <a:xfrm>
            <a:off x="4739401" y="4165966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ángulo 22"/>
          <p:cNvSpPr/>
          <p:nvPr/>
        </p:nvSpPr>
        <p:spPr bwMode="auto">
          <a:xfrm>
            <a:off x="4739401" y="323805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4" name="Rectángulo 23"/>
          <p:cNvSpPr/>
          <p:nvPr/>
        </p:nvSpPr>
        <p:spPr bwMode="auto">
          <a:xfrm>
            <a:off x="4739400" y="338200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5" name="Rectángulo 24"/>
          <p:cNvSpPr/>
          <p:nvPr/>
        </p:nvSpPr>
        <p:spPr bwMode="auto">
          <a:xfrm>
            <a:off x="4739399" y="353123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6" name="Rectángulo 25"/>
          <p:cNvSpPr/>
          <p:nvPr/>
        </p:nvSpPr>
        <p:spPr bwMode="auto">
          <a:xfrm>
            <a:off x="4739399" y="266696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Rectángulo 26"/>
          <p:cNvSpPr/>
          <p:nvPr/>
        </p:nvSpPr>
        <p:spPr bwMode="auto">
          <a:xfrm>
            <a:off x="4739398" y="281091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Rectángulo 27"/>
          <p:cNvSpPr/>
          <p:nvPr/>
        </p:nvSpPr>
        <p:spPr bwMode="auto">
          <a:xfrm>
            <a:off x="4739397" y="296014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Rectángulo 28"/>
          <p:cNvSpPr/>
          <p:nvPr/>
        </p:nvSpPr>
        <p:spPr bwMode="auto">
          <a:xfrm>
            <a:off x="4739397" y="2095878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4739396" y="2239829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4739395" y="2389054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Marcador de contenido 3"/>
          <p:cNvSpPr txBox="1">
            <a:spLocks/>
          </p:cNvSpPr>
          <p:nvPr/>
        </p:nvSpPr>
        <p:spPr bwMode="auto">
          <a:xfrm>
            <a:off x="5237773" y="163763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33" name="Marcador de contenido 3"/>
          <p:cNvSpPr txBox="1">
            <a:spLocks/>
          </p:cNvSpPr>
          <p:nvPr/>
        </p:nvSpPr>
        <p:spPr bwMode="auto">
          <a:xfrm>
            <a:off x="5991307" y="163144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 err="1"/>
              <a:t>suis</a:t>
            </a:r>
            <a:endParaRPr lang="en-US" sz="1200" b="1" kern="0" dirty="0"/>
          </a:p>
        </p:txBody>
      </p:sp>
      <p:sp>
        <p:nvSpPr>
          <p:cNvPr id="34" name="Marcador de contenido 3"/>
          <p:cNvSpPr txBox="1">
            <a:spLocks/>
          </p:cNvSpPr>
          <p:nvPr/>
        </p:nvSpPr>
        <p:spPr bwMode="auto">
          <a:xfrm>
            <a:off x="6812573" y="162524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étudiant</a:t>
            </a:r>
          </a:p>
        </p:txBody>
      </p:sp>
      <p:sp>
        <p:nvSpPr>
          <p:cNvPr id="35" name="Marcador de contenido 3"/>
          <p:cNvSpPr txBox="1">
            <a:spLocks/>
          </p:cNvSpPr>
          <p:nvPr/>
        </p:nvSpPr>
        <p:spPr bwMode="auto">
          <a:xfrm>
            <a:off x="7649403" y="1619044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&lt;end&gt;</a:t>
            </a:r>
          </a:p>
        </p:txBody>
      </p:sp>
      <p:sp>
        <p:nvSpPr>
          <p:cNvPr id="36" name="Marcador de contenido 3"/>
          <p:cNvSpPr txBox="1">
            <a:spLocks/>
          </p:cNvSpPr>
          <p:nvPr/>
        </p:nvSpPr>
        <p:spPr bwMode="auto">
          <a:xfrm>
            <a:off x="5237773" y="483803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&lt;start&gt;</a:t>
            </a:r>
          </a:p>
        </p:txBody>
      </p:sp>
      <p:sp>
        <p:nvSpPr>
          <p:cNvPr id="37" name="Marcador de contenido 3"/>
          <p:cNvSpPr txBox="1">
            <a:spLocks/>
          </p:cNvSpPr>
          <p:nvPr/>
        </p:nvSpPr>
        <p:spPr bwMode="auto">
          <a:xfrm>
            <a:off x="5991307" y="483184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38" name="Marcador de contenido 3"/>
          <p:cNvSpPr txBox="1">
            <a:spLocks/>
          </p:cNvSpPr>
          <p:nvPr/>
        </p:nvSpPr>
        <p:spPr bwMode="auto">
          <a:xfrm>
            <a:off x="6812573" y="482564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suis</a:t>
            </a:r>
          </a:p>
        </p:txBody>
      </p:sp>
      <p:sp>
        <p:nvSpPr>
          <p:cNvPr id="39" name="Marcador de contenido 3"/>
          <p:cNvSpPr txBox="1">
            <a:spLocks/>
          </p:cNvSpPr>
          <p:nvPr/>
        </p:nvSpPr>
        <p:spPr bwMode="auto">
          <a:xfrm>
            <a:off x="7717135" y="481923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/>
              <a:t>étudiant</a:t>
            </a:r>
            <a:endParaRPr lang="en-US" sz="1200" b="1" kern="0" dirty="0"/>
          </a:p>
        </p:txBody>
      </p:sp>
      <p:sp>
        <p:nvSpPr>
          <p:cNvPr id="40" name="Marcador de contenido 3"/>
          <p:cNvSpPr txBox="1">
            <a:spLocks/>
          </p:cNvSpPr>
          <p:nvPr/>
        </p:nvSpPr>
        <p:spPr bwMode="auto">
          <a:xfrm>
            <a:off x="3765887" y="2754231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am</a:t>
            </a:r>
          </a:p>
        </p:txBody>
      </p:sp>
      <p:sp>
        <p:nvSpPr>
          <p:cNvPr id="41" name="Marcador de contenido 3"/>
          <p:cNvSpPr txBox="1">
            <a:spLocks/>
          </p:cNvSpPr>
          <p:nvPr/>
        </p:nvSpPr>
        <p:spPr bwMode="auto">
          <a:xfrm>
            <a:off x="3765887" y="2163793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I</a:t>
            </a:r>
          </a:p>
        </p:txBody>
      </p:sp>
      <p:sp>
        <p:nvSpPr>
          <p:cNvPr id="42" name="Marcador de contenido 3"/>
          <p:cNvSpPr txBox="1">
            <a:spLocks/>
          </p:cNvSpPr>
          <p:nvPr/>
        </p:nvSpPr>
        <p:spPr bwMode="auto">
          <a:xfrm>
            <a:off x="3765887" y="3318971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a</a:t>
            </a:r>
          </a:p>
        </p:txBody>
      </p:sp>
      <p:sp>
        <p:nvSpPr>
          <p:cNvPr id="43" name="Marcador de contenido 3"/>
          <p:cNvSpPr txBox="1">
            <a:spLocks/>
          </p:cNvSpPr>
          <p:nvPr/>
        </p:nvSpPr>
        <p:spPr bwMode="auto">
          <a:xfrm>
            <a:off x="3765887" y="3921636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 err="1"/>
              <a:t>student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158471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51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2942" r="737" b="808"/>
          <a:stretch/>
        </p:blipFill>
        <p:spPr bwMode="auto">
          <a:xfrm>
            <a:off x="404261" y="613988"/>
            <a:ext cx="2272436" cy="59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9" name="Conector recto de flecha 68"/>
          <p:cNvCxnSpPr>
            <a:stCxn id="75" idx="0"/>
          </p:cNvCxnSpPr>
          <p:nvPr/>
        </p:nvCxnSpPr>
        <p:spPr bwMode="auto">
          <a:xfrm flipV="1">
            <a:off x="5543472" y="2455651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2" idx="0"/>
          </p:cNvCxnSpPr>
          <p:nvPr/>
        </p:nvCxnSpPr>
        <p:spPr bwMode="auto">
          <a:xfrm flipV="1">
            <a:off x="6114846" y="476549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7" idx="0"/>
            <a:endCxn id="76" idx="2"/>
          </p:cNvCxnSpPr>
          <p:nvPr/>
        </p:nvCxnSpPr>
        <p:spPr bwMode="auto">
          <a:xfrm flipV="1">
            <a:off x="5543473" y="4103505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 bwMode="auto">
          <a:xfrm>
            <a:off x="4908325" y="2059043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Rectángulo redondeado 72"/>
          <p:cNvSpPr/>
          <p:nvPr/>
        </p:nvSpPr>
        <p:spPr bwMode="auto">
          <a:xfrm>
            <a:off x="5446733" y="667489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Rectángulo redondeado 73"/>
          <p:cNvSpPr/>
          <p:nvPr/>
        </p:nvSpPr>
        <p:spPr bwMode="auto">
          <a:xfrm>
            <a:off x="5446734" y="126662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Rectángulo redondeado 74"/>
          <p:cNvSpPr/>
          <p:nvPr/>
        </p:nvSpPr>
        <p:spPr bwMode="auto">
          <a:xfrm>
            <a:off x="4847211" y="2643915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6" name="Rectángulo redondeado 75"/>
          <p:cNvSpPr/>
          <p:nvPr/>
        </p:nvSpPr>
        <p:spPr bwMode="auto">
          <a:xfrm>
            <a:off x="4848493" y="370689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7" name="Rectángulo redondeado 76"/>
          <p:cNvSpPr/>
          <p:nvPr/>
        </p:nvSpPr>
        <p:spPr bwMode="auto">
          <a:xfrm>
            <a:off x="4845931" y="4368889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78" name="Conector recto de flecha 77"/>
          <p:cNvCxnSpPr>
            <a:stCxn id="76" idx="0"/>
            <a:endCxn id="75" idx="2"/>
          </p:cNvCxnSpPr>
          <p:nvPr/>
        </p:nvCxnSpPr>
        <p:spPr bwMode="auto">
          <a:xfrm flipH="1" flipV="1">
            <a:off x="5543472" y="3040522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72" idx="0"/>
            <a:endCxn id="74" idx="2"/>
          </p:cNvCxnSpPr>
          <p:nvPr/>
        </p:nvCxnSpPr>
        <p:spPr bwMode="auto">
          <a:xfrm flipV="1">
            <a:off x="6141276" y="1663231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74" idx="0"/>
            <a:endCxn id="73" idx="2"/>
          </p:cNvCxnSpPr>
          <p:nvPr/>
        </p:nvCxnSpPr>
        <p:spPr bwMode="auto">
          <a:xfrm flipH="1" flipV="1">
            <a:off x="6142994" y="1064096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 bwMode="auto">
          <a:xfrm>
            <a:off x="4518294" y="515644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2" name="Rectángulo redondeado 81"/>
          <p:cNvSpPr/>
          <p:nvPr/>
        </p:nvSpPr>
        <p:spPr bwMode="auto">
          <a:xfrm>
            <a:off x="5636204" y="515644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3" name="Conector recto de flecha 82"/>
          <p:cNvCxnSpPr>
            <a:stCxn id="81" idx="0"/>
          </p:cNvCxnSpPr>
          <p:nvPr/>
        </p:nvCxnSpPr>
        <p:spPr bwMode="auto">
          <a:xfrm flipV="1">
            <a:off x="4996936" y="476549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 bwMode="auto">
          <a:xfrm flipV="1">
            <a:off x="6119115" y="55530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 bwMode="auto">
          <a:xfrm flipV="1">
            <a:off x="5001205" y="55530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87" idx="0"/>
          </p:cNvCxnSpPr>
          <p:nvPr/>
        </p:nvCxnSpPr>
        <p:spPr bwMode="auto">
          <a:xfrm flipV="1">
            <a:off x="7224530" y="2455651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ángulo redondeado 86"/>
          <p:cNvSpPr/>
          <p:nvPr/>
        </p:nvSpPr>
        <p:spPr bwMode="auto">
          <a:xfrm>
            <a:off x="6745888" y="5156449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8" name="Conector recto de flecha 87"/>
          <p:cNvCxnSpPr/>
          <p:nvPr/>
        </p:nvCxnSpPr>
        <p:spPr bwMode="auto">
          <a:xfrm flipV="1">
            <a:off x="7228799" y="555305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Marcador de contenido 3"/>
          <p:cNvSpPr txBox="1">
            <a:spLocks/>
          </p:cNvSpPr>
          <p:nvPr/>
        </p:nvSpPr>
        <p:spPr bwMode="auto">
          <a:xfrm>
            <a:off x="4773332" y="61827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90" name="Marcador de contenido 3"/>
          <p:cNvSpPr txBox="1">
            <a:spLocks/>
          </p:cNvSpPr>
          <p:nvPr/>
        </p:nvSpPr>
        <p:spPr bwMode="auto">
          <a:xfrm>
            <a:off x="5886973" y="61827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91" name="Marcador de contenido 3"/>
          <p:cNvSpPr txBox="1">
            <a:spLocks/>
          </p:cNvSpPr>
          <p:nvPr/>
        </p:nvSpPr>
        <p:spPr bwMode="auto">
          <a:xfrm>
            <a:off x="6985189" y="61827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404261" y="3741421"/>
            <a:ext cx="1786489" cy="10240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redondeado 92"/>
          <p:cNvSpPr/>
          <p:nvPr/>
        </p:nvSpPr>
        <p:spPr bwMode="auto">
          <a:xfrm>
            <a:off x="4872770" y="3152148"/>
            <a:ext cx="1392521" cy="39660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Mask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52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81" grpId="0" animBg="1"/>
      <p:bldP spid="82" grpId="0" animBg="1"/>
      <p:bldP spid="87" grpId="0" animBg="1"/>
      <p:bldP spid="89" grpId="0"/>
      <p:bldP spid="90" grpId="0"/>
      <p:bldP spid="91" grpId="0"/>
      <p:bldP spid="93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52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69" name="Conector recto de flecha 68"/>
          <p:cNvCxnSpPr>
            <a:stCxn id="75" idx="0"/>
          </p:cNvCxnSpPr>
          <p:nvPr/>
        </p:nvCxnSpPr>
        <p:spPr bwMode="auto">
          <a:xfrm flipV="1">
            <a:off x="988334" y="2455900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2" idx="0"/>
          </p:cNvCxnSpPr>
          <p:nvPr/>
        </p:nvCxnSpPr>
        <p:spPr bwMode="auto">
          <a:xfrm flipV="1">
            <a:off x="1559708" y="476574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7" idx="0"/>
            <a:endCxn id="76" idx="2"/>
          </p:cNvCxnSpPr>
          <p:nvPr/>
        </p:nvCxnSpPr>
        <p:spPr bwMode="auto">
          <a:xfrm flipV="1">
            <a:off x="988335" y="4103754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 bwMode="auto">
          <a:xfrm>
            <a:off x="353187" y="2059292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Rectángulo redondeado 72"/>
          <p:cNvSpPr/>
          <p:nvPr/>
        </p:nvSpPr>
        <p:spPr bwMode="auto">
          <a:xfrm>
            <a:off x="891595" y="66773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Rectángulo redondeado 73"/>
          <p:cNvSpPr/>
          <p:nvPr/>
        </p:nvSpPr>
        <p:spPr bwMode="auto">
          <a:xfrm>
            <a:off x="891596" y="1266873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Rectángulo redondeado 74"/>
          <p:cNvSpPr/>
          <p:nvPr/>
        </p:nvSpPr>
        <p:spPr bwMode="auto">
          <a:xfrm>
            <a:off x="292073" y="264416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6" name="Rectángulo redondeado 75"/>
          <p:cNvSpPr/>
          <p:nvPr/>
        </p:nvSpPr>
        <p:spPr bwMode="auto">
          <a:xfrm>
            <a:off x="293355" y="3707147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7" name="Rectángulo redondeado 76"/>
          <p:cNvSpPr/>
          <p:nvPr/>
        </p:nvSpPr>
        <p:spPr bwMode="auto">
          <a:xfrm>
            <a:off x="290793" y="4369138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78" name="Conector recto de flecha 77"/>
          <p:cNvCxnSpPr>
            <a:stCxn id="76" idx="0"/>
            <a:endCxn id="75" idx="2"/>
          </p:cNvCxnSpPr>
          <p:nvPr/>
        </p:nvCxnSpPr>
        <p:spPr bwMode="auto">
          <a:xfrm flipH="1" flipV="1">
            <a:off x="988334" y="3040771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72" idx="0"/>
            <a:endCxn id="74" idx="2"/>
          </p:cNvCxnSpPr>
          <p:nvPr/>
        </p:nvCxnSpPr>
        <p:spPr bwMode="auto">
          <a:xfrm flipV="1">
            <a:off x="1586138" y="1663480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74" idx="0"/>
            <a:endCxn id="73" idx="2"/>
          </p:cNvCxnSpPr>
          <p:nvPr/>
        </p:nvCxnSpPr>
        <p:spPr bwMode="auto">
          <a:xfrm flipH="1" flipV="1">
            <a:off x="1587856" y="1064345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 bwMode="auto">
          <a:xfrm>
            <a:off x="-36844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2" name="Rectángulo redondeado 81"/>
          <p:cNvSpPr/>
          <p:nvPr/>
        </p:nvSpPr>
        <p:spPr bwMode="auto">
          <a:xfrm>
            <a:off x="1081066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3" name="Conector recto de flecha 82"/>
          <p:cNvCxnSpPr>
            <a:stCxn id="81" idx="0"/>
          </p:cNvCxnSpPr>
          <p:nvPr/>
        </p:nvCxnSpPr>
        <p:spPr bwMode="auto">
          <a:xfrm flipV="1">
            <a:off x="441798" y="476574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 bwMode="auto">
          <a:xfrm flipV="1">
            <a:off x="1563977" y="555330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 bwMode="auto">
          <a:xfrm flipV="1">
            <a:off x="446067" y="555330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87" idx="0"/>
          </p:cNvCxnSpPr>
          <p:nvPr/>
        </p:nvCxnSpPr>
        <p:spPr bwMode="auto">
          <a:xfrm flipV="1">
            <a:off x="2669392" y="2455900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ángulo redondeado 86"/>
          <p:cNvSpPr/>
          <p:nvPr/>
        </p:nvSpPr>
        <p:spPr bwMode="auto">
          <a:xfrm>
            <a:off x="2190750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8" name="Conector recto de flecha 87"/>
          <p:cNvCxnSpPr/>
          <p:nvPr/>
        </p:nvCxnSpPr>
        <p:spPr bwMode="auto">
          <a:xfrm flipV="1">
            <a:off x="2673661" y="5553305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Marcador de contenido 3"/>
          <p:cNvSpPr txBox="1">
            <a:spLocks/>
          </p:cNvSpPr>
          <p:nvPr/>
        </p:nvSpPr>
        <p:spPr bwMode="auto">
          <a:xfrm>
            <a:off x="218194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90" name="Marcador de contenido 3"/>
          <p:cNvSpPr txBox="1">
            <a:spLocks/>
          </p:cNvSpPr>
          <p:nvPr/>
        </p:nvSpPr>
        <p:spPr bwMode="auto">
          <a:xfrm>
            <a:off x="1331835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91" name="Marcador de contenido 3"/>
          <p:cNvSpPr txBox="1">
            <a:spLocks/>
          </p:cNvSpPr>
          <p:nvPr/>
        </p:nvSpPr>
        <p:spPr bwMode="auto">
          <a:xfrm>
            <a:off x="2430051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212766" y="2980039"/>
            <a:ext cx="1574815" cy="785106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redondeado 92"/>
          <p:cNvSpPr/>
          <p:nvPr/>
        </p:nvSpPr>
        <p:spPr bwMode="auto">
          <a:xfrm>
            <a:off x="317632" y="3152397"/>
            <a:ext cx="1392521" cy="39660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Mask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354802" y="216771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5354801" y="276357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32" name="Rectángulo 31"/>
          <p:cNvSpPr/>
          <p:nvPr/>
        </p:nvSpPr>
        <p:spPr bwMode="auto">
          <a:xfrm>
            <a:off x="5354800" y="335942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33" name="Rectángulo 32"/>
          <p:cNvSpPr/>
          <p:nvPr/>
        </p:nvSpPr>
        <p:spPr bwMode="auto">
          <a:xfrm>
            <a:off x="5354800" y="3960055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34" name="Rectángulo 33"/>
          <p:cNvSpPr/>
          <p:nvPr/>
        </p:nvSpPr>
        <p:spPr bwMode="auto">
          <a:xfrm>
            <a:off x="6011580" y="216771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lang="es-ES" sz="9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6011579" y="276357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36" name="Rectángulo 35"/>
          <p:cNvSpPr/>
          <p:nvPr/>
        </p:nvSpPr>
        <p:spPr bwMode="auto">
          <a:xfrm>
            <a:off x="6011578" y="335942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6011578" y="3960055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6668759" y="2167673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lang="es-ES" sz="9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668758" y="2763528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lang="es-ES" sz="9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6668757" y="3359378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6668757" y="396000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42" name="Rectángulo 41"/>
          <p:cNvSpPr/>
          <p:nvPr/>
        </p:nvSpPr>
        <p:spPr bwMode="auto">
          <a:xfrm>
            <a:off x="7318478" y="2167719"/>
            <a:ext cx="650770" cy="597132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lang="es-ES" sz="9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7318477" y="276555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lang="es-ES" sz="900" b="1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7318476" y="336140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-</a:t>
            </a:r>
            <a:r>
              <a:rPr lang="es-ES" sz="900" b="1" dirty="0" err="1">
                <a:solidFill>
                  <a:schemeClr val="tx1"/>
                </a:solidFill>
                <a:latin typeface="Arial" pitchFamily="34" charset="0"/>
              </a:rPr>
              <a:t>inf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7318476" y="3962040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181600" y="1555346"/>
            <a:ext cx="3071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Look-Ahead Mask</a:t>
            </a:r>
          </a:p>
        </p:txBody>
      </p:sp>
      <p:sp>
        <p:nvSpPr>
          <p:cNvPr id="4" name="Más 3"/>
          <p:cNvSpPr/>
          <p:nvPr/>
        </p:nvSpPr>
        <p:spPr bwMode="auto">
          <a:xfrm>
            <a:off x="4634858" y="3119869"/>
            <a:ext cx="513312" cy="461661"/>
          </a:xfrm>
          <a:prstGeom prst="mathPlus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7054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53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69" name="Conector recto de flecha 68"/>
          <p:cNvCxnSpPr>
            <a:stCxn id="75" idx="0"/>
          </p:cNvCxnSpPr>
          <p:nvPr/>
        </p:nvCxnSpPr>
        <p:spPr bwMode="auto">
          <a:xfrm flipV="1">
            <a:off x="988334" y="2455900"/>
            <a:ext cx="0" cy="18826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Conector recto de flecha 69"/>
          <p:cNvCxnSpPr>
            <a:stCxn id="82" idx="0"/>
          </p:cNvCxnSpPr>
          <p:nvPr/>
        </p:nvCxnSpPr>
        <p:spPr bwMode="auto">
          <a:xfrm flipV="1">
            <a:off x="1559708" y="476574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77" idx="0"/>
            <a:endCxn id="76" idx="2"/>
          </p:cNvCxnSpPr>
          <p:nvPr/>
        </p:nvCxnSpPr>
        <p:spPr bwMode="auto">
          <a:xfrm flipV="1">
            <a:off x="988335" y="4103754"/>
            <a:ext cx="1281" cy="26538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ángulo redondeado 71"/>
          <p:cNvSpPr/>
          <p:nvPr/>
        </p:nvSpPr>
        <p:spPr bwMode="auto">
          <a:xfrm>
            <a:off x="353187" y="2059292"/>
            <a:ext cx="2465902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3" name="Rectángulo redondeado 72"/>
          <p:cNvSpPr/>
          <p:nvPr/>
        </p:nvSpPr>
        <p:spPr bwMode="auto">
          <a:xfrm>
            <a:off x="891595" y="667738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4" name="Rectángulo redondeado 73"/>
          <p:cNvSpPr/>
          <p:nvPr/>
        </p:nvSpPr>
        <p:spPr bwMode="auto">
          <a:xfrm>
            <a:off x="891596" y="1266873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Concat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5" name="Rectángulo redondeado 74"/>
          <p:cNvSpPr/>
          <p:nvPr/>
        </p:nvSpPr>
        <p:spPr bwMode="auto">
          <a:xfrm>
            <a:off x="292073" y="2644164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6" name="Rectángulo redondeado 75"/>
          <p:cNvSpPr/>
          <p:nvPr/>
        </p:nvSpPr>
        <p:spPr bwMode="auto">
          <a:xfrm>
            <a:off x="293355" y="3707147"/>
            <a:ext cx="1392521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Scale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77" name="Rectángulo redondeado 76"/>
          <p:cNvSpPr/>
          <p:nvPr/>
        </p:nvSpPr>
        <p:spPr bwMode="auto">
          <a:xfrm>
            <a:off x="290793" y="4369138"/>
            <a:ext cx="1395083" cy="396607"/>
          </a:xfrm>
          <a:prstGeom prst="roundRect">
            <a:avLst/>
          </a:prstGeom>
          <a:noFill/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MatMul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78" name="Conector recto de flecha 77"/>
          <p:cNvCxnSpPr>
            <a:stCxn id="76" idx="0"/>
            <a:endCxn id="75" idx="2"/>
          </p:cNvCxnSpPr>
          <p:nvPr/>
        </p:nvCxnSpPr>
        <p:spPr bwMode="auto">
          <a:xfrm flipH="1" flipV="1">
            <a:off x="988334" y="3040771"/>
            <a:ext cx="1282" cy="666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9" name="Conector recto de flecha 78"/>
          <p:cNvCxnSpPr>
            <a:stCxn id="72" idx="0"/>
            <a:endCxn id="74" idx="2"/>
          </p:cNvCxnSpPr>
          <p:nvPr/>
        </p:nvCxnSpPr>
        <p:spPr bwMode="auto">
          <a:xfrm flipV="1">
            <a:off x="1586138" y="1663480"/>
            <a:ext cx="1719" cy="39581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Conector recto de flecha 79"/>
          <p:cNvCxnSpPr>
            <a:stCxn id="74" idx="0"/>
            <a:endCxn id="73" idx="2"/>
          </p:cNvCxnSpPr>
          <p:nvPr/>
        </p:nvCxnSpPr>
        <p:spPr bwMode="auto">
          <a:xfrm flipH="1" flipV="1">
            <a:off x="1587856" y="1064345"/>
            <a:ext cx="1" cy="20252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1" name="Rectángulo redondeado 80"/>
          <p:cNvSpPr/>
          <p:nvPr/>
        </p:nvSpPr>
        <p:spPr bwMode="auto">
          <a:xfrm>
            <a:off x="-36844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82" name="Rectángulo redondeado 81"/>
          <p:cNvSpPr/>
          <p:nvPr/>
        </p:nvSpPr>
        <p:spPr bwMode="auto">
          <a:xfrm>
            <a:off x="1081066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3" name="Conector recto de flecha 82"/>
          <p:cNvCxnSpPr>
            <a:stCxn id="81" idx="0"/>
          </p:cNvCxnSpPr>
          <p:nvPr/>
        </p:nvCxnSpPr>
        <p:spPr bwMode="auto">
          <a:xfrm flipV="1">
            <a:off x="441798" y="476574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/>
          <p:nvPr/>
        </p:nvCxnSpPr>
        <p:spPr bwMode="auto">
          <a:xfrm flipV="1">
            <a:off x="1563977" y="555330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 bwMode="auto">
          <a:xfrm flipV="1">
            <a:off x="446067" y="5553305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Conector recto de flecha 85"/>
          <p:cNvCxnSpPr>
            <a:stCxn id="87" idx="0"/>
          </p:cNvCxnSpPr>
          <p:nvPr/>
        </p:nvCxnSpPr>
        <p:spPr bwMode="auto">
          <a:xfrm flipV="1">
            <a:off x="2669392" y="2455900"/>
            <a:ext cx="4269" cy="2700798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Rectángulo redondeado 86"/>
          <p:cNvSpPr/>
          <p:nvPr/>
        </p:nvSpPr>
        <p:spPr bwMode="auto">
          <a:xfrm>
            <a:off x="2190750" y="5156698"/>
            <a:ext cx="957284" cy="396607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8" name="Conector recto de flecha 87"/>
          <p:cNvCxnSpPr/>
          <p:nvPr/>
        </p:nvCxnSpPr>
        <p:spPr bwMode="auto">
          <a:xfrm flipV="1">
            <a:off x="2673661" y="5553305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Marcador de contenido 3"/>
          <p:cNvSpPr txBox="1">
            <a:spLocks/>
          </p:cNvSpPr>
          <p:nvPr/>
        </p:nvSpPr>
        <p:spPr bwMode="auto">
          <a:xfrm>
            <a:off x="218194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90" name="Marcador de contenido 3"/>
          <p:cNvSpPr txBox="1">
            <a:spLocks/>
          </p:cNvSpPr>
          <p:nvPr/>
        </p:nvSpPr>
        <p:spPr bwMode="auto">
          <a:xfrm>
            <a:off x="1331835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91" name="Marcador de contenido 3"/>
          <p:cNvSpPr txBox="1">
            <a:spLocks/>
          </p:cNvSpPr>
          <p:nvPr/>
        </p:nvSpPr>
        <p:spPr bwMode="auto">
          <a:xfrm>
            <a:off x="2430051" y="6182995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209647" y="2522707"/>
            <a:ext cx="1574815" cy="56288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93" name="Rectángulo redondeado 92"/>
          <p:cNvSpPr/>
          <p:nvPr/>
        </p:nvSpPr>
        <p:spPr bwMode="auto">
          <a:xfrm>
            <a:off x="317632" y="3152397"/>
            <a:ext cx="1392521" cy="396607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Mask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0" name="Rectángulo 29"/>
          <p:cNvSpPr/>
          <p:nvPr/>
        </p:nvSpPr>
        <p:spPr bwMode="auto">
          <a:xfrm>
            <a:off x="5354802" y="216771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30"/>
          <p:cNvSpPr/>
          <p:nvPr/>
        </p:nvSpPr>
        <p:spPr bwMode="auto">
          <a:xfrm>
            <a:off x="5354801" y="276357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2" name="Rectángulo 31"/>
          <p:cNvSpPr/>
          <p:nvPr/>
        </p:nvSpPr>
        <p:spPr bwMode="auto">
          <a:xfrm>
            <a:off x="5354800" y="335942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3" name="Rectángulo 32"/>
          <p:cNvSpPr/>
          <p:nvPr/>
        </p:nvSpPr>
        <p:spPr bwMode="auto">
          <a:xfrm>
            <a:off x="5354800" y="3960055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0.1</a:t>
            </a:r>
          </a:p>
        </p:txBody>
      </p:sp>
      <p:sp>
        <p:nvSpPr>
          <p:cNvPr id="34" name="Rectángulo 33"/>
          <p:cNvSpPr/>
          <p:nvPr/>
        </p:nvSpPr>
        <p:spPr bwMode="auto">
          <a:xfrm>
            <a:off x="6011580" y="216771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</a:t>
            </a:r>
          </a:p>
        </p:txBody>
      </p:sp>
      <p:sp>
        <p:nvSpPr>
          <p:cNvPr id="35" name="Rectángulo 34"/>
          <p:cNvSpPr/>
          <p:nvPr/>
        </p:nvSpPr>
        <p:spPr bwMode="auto">
          <a:xfrm>
            <a:off x="6011579" y="276357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36" name="Rectángulo 35"/>
          <p:cNvSpPr/>
          <p:nvPr/>
        </p:nvSpPr>
        <p:spPr bwMode="auto">
          <a:xfrm>
            <a:off x="6011578" y="3359424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0.1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6011578" y="3960055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0.4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6668759" y="2167673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39" name="Rectángulo 38"/>
          <p:cNvSpPr/>
          <p:nvPr/>
        </p:nvSpPr>
        <p:spPr bwMode="auto">
          <a:xfrm>
            <a:off x="6668758" y="2763528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6668757" y="3359378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0.8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6668757" y="396000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0.3</a:t>
            </a:r>
          </a:p>
        </p:txBody>
      </p:sp>
      <p:sp>
        <p:nvSpPr>
          <p:cNvPr id="42" name="Rectángulo 41"/>
          <p:cNvSpPr/>
          <p:nvPr/>
        </p:nvSpPr>
        <p:spPr bwMode="auto">
          <a:xfrm>
            <a:off x="7318478" y="2167719"/>
            <a:ext cx="650770" cy="597132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7318477" y="276555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7318476" y="3361409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s-ES" sz="900" b="1" dirty="0">
                <a:solidFill>
                  <a:schemeClr val="tx1"/>
                </a:solidFill>
                <a:latin typeface="Arial" pitchFamily="34" charset="0"/>
              </a:rPr>
              <a:t>0</a:t>
            </a:r>
            <a:endParaRPr kumimoji="0" lang="es-E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7318476" y="3962040"/>
            <a:ext cx="650770" cy="595147"/>
          </a:xfrm>
          <a:prstGeom prst="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0.6</a:t>
            </a:r>
          </a:p>
        </p:txBody>
      </p:sp>
      <p:sp>
        <p:nvSpPr>
          <p:cNvPr id="48" name="Marcador de contenido 3"/>
          <p:cNvSpPr txBox="1">
            <a:spLocks/>
          </p:cNvSpPr>
          <p:nvPr/>
        </p:nvSpPr>
        <p:spPr bwMode="auto">
          <a:xfrm>
            <a:off x="5181600" y="1781737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&lt;start&gt;</a:t>
            </a:r>
          </a:p>
        </p:txBody>
      </p:sp>
      <p:sp>
        <p:nvSpPr>
          <p:cNvPr id="49" name="Marcador de contenido 3"/>
          <p:cNvSpPr txBox="1">
            <a:spLocks/>
          </p:cNvSpPr>
          <p:nvPr/>
        </p:nvSpPr>
        <p:spPr bwMode="auto">
          <a:xfrm>
            <a:off x="5851838" y="1775539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50" name="Marcador de contenido 3"/>
          <p:cNvSpPr txBox="1">
            <a:spLocks/>
          </p:cNvSpPr>
          <p:nvPr/>
        </p:nvSpPr>
        <p:spPr bwMode="auto">
          <a:xfrm>
            <a:off x="6522076" y="1769341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suis</a:t>
            </a:r>
          </a:p>
        </p:txBody>
      </p:sp>
      <p:sp>
        <p:nvSpPr>
          <p:cNvPr id="51" name="Marcador de contenido 3"/>
          <p:cNvSpPr txBox="1">
            <a:spLocks/>
          </p:cNvSpPr>
          <p:nvPr/>
        </p:nvSpPr>
        <p:spPr bwMode="auto">
          <a:xfrm>
            <a:off x="7208681" y="176934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/>
              <a:t>étudiant</a:t>
            </a:r>
            <a:endParaRPr lang="en-US" sz="1200" b="1" kern="0" dirty="0"/>
          </a:p>
        </p:txBody>
      </p:sp>
      <p:sp>
        <p:nvSpPr>
          <p:cNvPr id="52" name="Marcador de contenido 3"/>
          <p:cNvSpPr txBox="1">
            <a:spLocks/>
          </p:cNvSpPr>
          <p:nvPr/>
        </p:nvSpPr>
        <p:spPr bwMode="auto">
          <a:xfrm>
            <a:off x="4457299" y="231686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&lt;start&gt;</a:t>
            </a:r>
          </a:p>
        </p:txBody>
      </p:sp>
      <p:sp>
        <p:nvSpPr>
          <p:cNvPr id="53" name="Marcador de contenido 3"/>
          <p:cNvSpPr txBox="1">
            <a:spLocks/>
          </p:cNvSpPr>
          <p:nvPr/>
        </p:nvSpPr>
        <p:spPr bwMode="auto">
          <a:xfrm>
            <a:off x="4457299" y="2880370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Je</a:t>
            </a:r>
          </a:p>
        </p:txBody>
      </p:sp>
      <p:sp>
        <p:nvSpPr>
          <p:cNvPr id="54" name="Marcador de contenido 3"/>
          <p:cNvSpPr txBox="1">
            <a:spLocks/>
          </p:cNvSpPr>
          <p:nvPr/>
        </p:nvSpPr>
        <p:spPr bwMode="auto">
          <a:xfrm>
            <a:off x="4493283" y="3506386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fr-FR" sz="1200" b="1" kern="0" dirty="0"/>
              <a:t>suis</a:t>
            </a:r>
          </a:p>
        </p:txBody>
      </p:sp>
      <p:sp>
        <p:nvSpPr>
          <p:cNvPr id="55" name="Marcador de contenido 3"/>
          <p:cNvSpPr txBox="1">
            <a:spLocks/>
          </p:cNvSpPr>
          <p:nvPr/>
        </p:nvSpPr>
        <p:spPr bwMode="auto">
          <a:xfrm>
            <a:off x="4443829" y="4132402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fr-FR" sz="1200" b="1" kern="0" dirty="0"/>
              <a:t>étudiant</a:t>
            </a:r>
            <a:endParaRPr lang="en-US" sz="1200" b="1" kern="0" dirty="0"/>
          </a:p>
        </p:txBody>
      </p:sp>
    </p:spTree>
    <p:extLst>
      <p:ext uri="{BB962C8B-B14F-4D97-AF65-F5344CB8AC3E}">
        <p14:creationId xmlns:p14="http://schemas.microsoft.com/office/powerpoint/2010/main" val="3183147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54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2942" r="737" b="808"/>
          <a:stretch/>
        </p:blipFill>
        <p:spPr bwMode="auto">
          <a:xfrm>
            <a:off x="404261" y="613988"/>
            <a:ext cx="2272436" cy="59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ángulo redondeado 72"/>
          <p:cNvSpPr/>
          <p:nvPr/>
        </p:nvSpPr>
        <p:spPr bwMode="auto">
          <a:xfrm>
            <a:off x="4693088" y="2643687"/>
            <a:ext cx="2843515" cy="11697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Multi</a:t>
            </a:r>
            <a:r>
              <a:rPr lang="es-ES" sz="1600" dirty="0">
                <a:latin typeface="Arial" pitchFamily="34" charset="0"/>
              </a:rPr>
              <a:t>-head </a:t>
            </a:r>
            <a:r>
              <a:rPr lang="es-ES" sz="1600" dirty="0" err="1">
                <a:latin typeface="Arial" pitchFamily="34" charset="0"/>
              </a:rPr>
              <a:t>Attention</a:t>
            </a:r>
            <a:r>
              <a:rPr lang="es-ES" sz="1600" dirty="0">
                <a:latin typeface="Arial" pitchFamily="34" charset="0"/>
              </a:rPr>
              <a:t> 2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cxnSp>
        <p:nvCxnSpPr>
          <p:cNvPr id="84" name="Conector recto de flecha 83"/>
          <p:cNvCxnSpPr/>
          <p:nvPr/>
        </p:nvCxnSpPr>
        <p:spPr bwMode="auto">
          <a:xfrm flipV="1">
            <a:off x="6054070" y="39274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5" name="Conector recto de flecha 84"/>
          <p:cNvCxnSpPr/>
          <p:nvPr/>
        </p:nvCxnSpPr>
        <p:spPr bwMode="auto">
          <a:xfrm flipV="1">
            <a:off x="4936160" y="3927456"/>
            <a:ext cx="0" cy="390953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/>
          <p:nvPr/>
        </p:nvCxnSpPr>
        <p:spPr bwMode="auto">
          <a:xfrm flipV="1">
            <a:off x="7163754" y="3927456"/>
            <a:ext cx="0" cy="39095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9" name="Marcador de contenido 3"/>
          <p:cNvSpPr txBox="1">
            <a:spLocks/>
          </p:cNvSpPr>
          <p:nvPr/>
        </p:nvSpPr>
        <p:spPr bwMode="auto">
          <a:xfrm>
            <a:off x="4708287" y="45571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Q</a:t>
            </a:r>
            <a:endParaRPr lang="en-US" sz="2800" b="1" kern="0" dirty="0"/>
          </a:p>
        </p:txBody>
      </p:sp>
      <p:sp>
        <p:nvSpPr>
          <p:cNvPr id="90" name="Marcador de contenido 3"/>
          <p:cNvSpPr txBox="1">
            <a:spLocks/>
          </p:cNvSpPr>
          <p:nvPr/>
        </p:nvSpPr>
        <p:spPr bwMode="auto">
          <a:xfrm>
            <a:off x="5821928" y="45571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K</a:t>
            </a:r>
            <a:endParaRPr lang="en-US" sz="2800" b="1" kern="0" dirty="0"/>
          </a:p>
        </p:txBody>
      </p:sp>
      <p:sp>
        <p:nvSpPr>
          <p:cNvPr id="91" name="Marcador de contenido 3"/>
          <p:cNvSpPr txBox="1">
            <a:spLocks/>
          </p:cNvSpPr>
          <p:nvPr/>
        </p:nvSpPr>
        <p:spPr bwMode="auto">
          <a:xfrm>
            <a:off x="6920144" y="4557146"/>
            <a:ext cx="455746" cy="42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2800" kern="0" dirty="0"/>
              <a:t>V</a:t>
            </a:r>
            <a:endParaRPr lang="en-US" sz="2800" b="1" kern="0" dirty="0"/>
          </a:p>
        </p:txBody>
      </p:sp>
      <p:sp>
        <p:nvSpPr>
          <p:cNvPr id="92" name="Rectángulo redondeado 91"/>
          <p:cNvSpPr/>
          <p:nvPr/>
        </p:nvSpPr>
        <p:spPr bwMode="auto">
          <a:xfrm>
            <a:off x="402155" y="2716500"/>
            <a:ext cx="1786489" cy="1024075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0" name="Marcador de contenido 3"/>
          <p:cNvSpPr txBox="1">
            <a:spLocks/>
          </p:cNvSpPr>
          <p:nvPr/>
        </p:nvSpPr>
        <p:spPr bwMode="auto">
          <a:xfrm>
            <a:off x="7144463" y="481999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Encoder</a:t>
            </a:r>
          </a:p>
        </p:txBody>
      </p:sp>
      <p:sp>
        <p:nvSpPr>
          <p:cNvPr id="31" name="Marcador de contenido 3"/>
          <p:cNvSpPr txBox="1">
            <a:spLocks/>
          </p:cNvSpPr>
          <p:nvPr/>
        </p:nvSpPr>
        <p:spPr bwMode="auto">
          <a:xfrm>
            <a:off x="5984030" y="4876428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Encoder</a:t>
            </a:r>
          </a:p>
        </p:txBody>
      </p:sp>
      <p:sp>
        <p:nvSpPr>
          <p:cNvPr id="32" name="Marcador de contenido 3"/>
          <p:cNvSpPr txBox="1">
            <a:spLocks/>
          </p:cNvSpPr>
          <p:nvPr/>
        </p:nvSpPr>
        <p:spPr bwMode="auto">
          <a:xfrm>
            <a:off x="4936160" y="4819999"/>
            <a:ext cx="904562" cy="32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38485454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Decoder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55</a:t>
            </a:fld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189" name="Picture 2" descr="https://1.bp.blogspot.com/-fud-eRLCZyM/XfgQhgh9KqI/AAAAAAAAB1Q/TWwASlTfimcFVTrvlRBGqm_FtAWfBcYWACLcBGAsYHQ/s1600/transforme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41" t="2942" r="737" b="808"/>
          <a:stretch/>
        </p:blipFill>
        <p:spPr bwMode="auto">
          <a:xfrm>
            <a:off x="404261" y="613988"/>
            <a:ext cx="2272436" cy="5995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ángulo redondeado 91"/>
          <p:cNvSpPr/>
          <p:nvPr/>
        </p:nvSpPr>
        <p:spPr bwMode="auto">
          <a:xfrm>
            <a:off x="497331" y="613988"/>
            <a:ext cx="1526201" cy="124021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0" name="Conector recto de flecha 29"/>
          <p:cNvCxnSpPr/>
          <p:nvPr/>
        </p:nvCxnSpPr>
        <p:spPr bwMode="auto">
          <a:xfrm flipV="1">
            <a:off x="5612537" y="4241800"/>
            <a:ext cx="0" cy="34255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Rectángulo redondeado 31"/>
          <p:cNvSpPr/>
          <p:nvPr/>
        </p:nvSpPr>
        <p:spPr bwMode="auto">
          <a:xfrm>
            <a:off x="4327765" y="2520949"/>
            <a:ext cx="2569545" cy="918275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Softmax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4" name="Rectángulo redondeado 33"/>
          <p:cNvSpPr/>
          <p:nvPr/>
        </p:nvSpPr>
        <p:spPr bwMode="auto">
          <a:xfrm>
            <a:off x="4330787" y="4579620"/>
            <a:ext cx="2569545" cy="923713"/>
          </a:xfrm>
          <a:prstGeom prst="round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>
                <a:latin typeface="Arial" pitchFamily="34" charset="0"/>
              </a:rPr>
              <a:t>Linear (</a:t>
            </a:r>
            <a:r>
              <a:rPr lang="es-ES" sz="1600" dirty="0" err="1">
                <a:latin typeface="Arial" pitchFamily="34" charset="0"/>
              </a:rPr>
              <a:t>Classifier</a:t>
            </a:r>
            <a:r>
              <a:rPr lang="es-ES" sz="1600" dirty="0">
                <a:latin typeface="Arial" pitchFamily="34" charset="0"/>
              </a:rPr>
              <a:t>)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35" name="Rectángulo 34"/>
          <p:cNvSpPr/>
          <p:nvPr/>
        </p:nvSpPr>
        <p:spPr bwMode="auto">
          <a:xfrm>
            <a:off x="4179598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7" name="Rectángulo 36"/>
          <p:cNvSpPr/>
          <p:nvPr/>
        </p:nvSpPr>
        <p:spPr bwMode="auto">
          <a:xfrm>
            <a:off x="4327765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8" name="Rectángulo 37"/>
          <p:cNvSpPr/>
          <p:nvPr/>
        </p:nvSpPr>
        <p:spPr bwMode="auto">
          <a:xfrm>
            <a:off x="4482865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0" name="Rectángulo 39"/>
          <p:cNvSpPr/>
          <p:nvPr/>
        </p:nvSpPr>
        <p:spPr bwMode="auto">
          <a:xfrm>
            <a:off x="4637965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1" name="Rectángulo 40"/>
          <p:cNvSpPr/>
          <p:nvPr/>
        </p:nvSpPr>
        <p:spPr bwMode="auto">
          <a:xfrm>
            <a:off x="4786132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2" name="Rectángulo 41"/>
          <p:cNvSpPr/>
          <p:nvPr/>
        </p:nvSpPr>
        <p:spPr bwMode="auto">
          <a:xfrm>
            <a:off x="4941232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3" name="Rectángulo 42"/>
          <p:cNvSpPr/>
          <p:nvPr/>
        </p:nvSpPr>
        <p:spPr bwMode="auto">
          <a:xfrm>
            <a:off x="5099325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4" name="Rectángulo 43"/>
          <p:cNvSpPr/>
          <p:nvPr/>
        </p:nvSpPr>
        <p:spPr bwMode="auto">
          <a:xfrm>
            <a:off x="5247492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5" name="Rectángulo 44"/>
          <p:cNvSpPr/>
          <p:nvPr/>
        </p:nvSpPr>
        <p:spPr bwMode="auto">
          <a:xfrm>
            <a:off x="5402592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6" name="Rectángulo 45"/>
          <p:cNvSpPr/>
          <p:nvPr/>
        </p:nvSpPr>
        <p:spPr bwMode="auto">
          <a:xfrm>
            <a:off x="5557692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7" name="Rectángulo 46"/>
          <p:cNvSpPr/>
          <p:nvPr/>
        </p:nvSpPr>
        <p:spPr bwMode="auto">
          <a:xfrm>
            <a:off x="5705859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8" name="Rectángulo 47"/>
          <p:cNvSpPr/>
          <p:nvPr/>
        </p:nvSpPr>
        <p:spPr bwMode="auto">
          <a:xfrm>
            <a:off x="5860959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49" name="Rectángulo 48"/>
          <p:cNvSpPr/>
          <p:nvPr/>
        </p:nvSpPr>
        <p:spPr bwMode="auto">
          <a:xfrm>
            <a:off x="6013359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0" name="Rectángulo 49"/>
          <p:cNvSpPr/>
          <p:nvPr/>
        </p:nvSpPr>
        <p:spPr bwMode="auto">
          <a:xfrm>
            <a:off x="6161526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1" name="Rectángulo 50"/>
          <p:cNvSpPr/>
          <p:nvPr/>
        </p:nvSpPr>
        <p:spPr bwMode="auto">
          <a:xfrm>
            <a:off x="6316626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2" name="Rectángulo 51"/>
          <p:cNvSpPr/>
          <p:nvPr/>
        </p:nvSpPr>
        <p:spPr bwMode="auto">
          <a:xfrm>
            <a:off x="6471726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3" name="Rectángulo 52"/>
          <p:cNvSpPr/>
          <p:nvPr/>
        </p:nvSpPr>
        <p:spPr bwMode="auto">
          <a:xfrm>
            <a:off x="6619893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54" name="Rectángulo 53"/>
          <p:cNvSpPr/>
          <p:nvPr/>
        </p:nvSpPr>
        <p:spPr bwMode="auto">
          <a:xfrm>
            <a:off x="6774993" y="3977551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61" name="Conector recto de flecha 60"/>
          <p:cNvCxnSpPr/>
          <p:nvPr/>
        </p:nvCxnSpPr>
        <p:spPr bwMode="auto">
          <a:xfrm flipH="1" flipV="1">
            <a:off x="5623198" y="3476962"/>
            <a:ext cx="392" cy="46285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ector recto de flecha 61"/>
          <p:cNvCxnSpPr/>
          <p:nvPr/>
        </p:nvCxnSpPr>
        <p:spPr bwMode="auto">
          <a:xfrm flipH="1" flipV="1">
            <a:off x="5611753" y="2139950"/>
            <a:ext cx="392" cy="34326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3" name="Rectángulo 62"/>
          <p:cNvSpPr/>
          <p:nvPr/>
        </p:nvSpPr>
        <p:spPr bwMode="auto">
          <a:xfrm>
            <a:off x="4253681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4" name="Rectángulo 63"/>
          <p:cNvSpPr/>
          <p:nvPr/>
        </p:nvSpPr>
        <p:spPr bwMode="auto">
          <a:xfrm>
            <a:off x="4401848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5" name="Rectángulo 64"/>
          <p:cNvSpPr/>
          <p:nvPr/>
        </p:nvSpPr>
        <p:spPr bwMode="auto">
          <a:xfrm>
            <a:off x="4556948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6" name="Rectángulo 65"/>
          <p:cNvSpPr/>
          <p:nvPr/>
        </p:nvSpPr>
        <p:spPr bwMode="auto">
          <a:xfrm>
            <a:off x="4712048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7" name="Rectángulo 66"/>
          <p:cNvSpPr/>
          <p:nvPr/>
        </p:nvSpPr>
        <p:spPr bwMode="auto">
          <a:xfrm>
            <a:off x="4860215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8" name="Rectángulo 67"/>
          <p:cNvSpPr/>
          <p:nvPr/>
        </p:nvSpPr>
        <p:spPr bwMode="auto">
          <a:xfrm>
            <a:off x="5015315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69" name="Rectángulo 68"/>
          <p:cNvSpPr/>
          <p:nvPr/>
        </p:nvSpPr>
        <p:spPr bwMode="auto">
          <a:xfrm>
            <a:off x="5173408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0" name="Rectángulo 69"/>
          <p:cNvSpPr/>
          <p:nvPr/>
        </p:nvSpPr>
        <p:spPr bwMode="auto">
          <a:xfrm>
            <a:off x="5321575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1" name="Rectángulo 70"/>
          <p:cNvSpPr/>
          <p:nvPr/>
        </p:nvSpPr>
        <p:spPr bwMode="auto">
          <a:xfrm>
            <a:off x="5476675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2" name="Rectángulo 71"/>
          <p:cNvSpPr/>
          <p:nvPr/>
        </p:nvSpPr>
        <p:spPr bwMode="auto">
          <a:xfrm>
            <a:off x="5631775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3" name="Rectángulo 72"/>
          <p:cNvSpPr/>
          <p:nvPr/>
        </p:nvSpPr>
        <p:spPr bwMode="auto">
          <a:xfrm>
            <a:off x="5779942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4" name="Rectángulo 73"/>
          <p:cNvSpPr/>
          <p:nvPr/>
        </p:nvSpPr>
        <p:spPr bwMode="auto">
          <a:xfrm>
            <a:off x="5935042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5" name="Rectángulo 74"/>
          <p:cNvSpPr/>
          <p:nvPr/>
        </p:nvSpPr>
        <p:spPr bwMode="auto">
          <a:xfrm>
            <a:off x="6087442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6" name="Rectángulo 75"/>
          <p:cNvSpPr/>
          <p:nvPr/>
        </p:nvSpPr>
        <p:spPr bwMode="auto">
          <a:xfrm>
            <a:off x="6235609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7" name="Rectángulo 76"/>
          <p:cNvSpPr/>
          <p:nvPr/>
        </p:nvSpPr>
        <p:spPr bwMode="auto">
          <a:xfrm>
            <a:off x="6390709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8" name="Rectángulo 77"/>
          <p:cNvSpPr/>
          <p:nvPr/>
        </p:nvSpPr>
        <p:spPr bwMode="auto">
          <a:xfrm>
            <a:off x="6545809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79" name="Rectángulo 78"/>
          <p:cNvSpPr/>
          <p:nvPr/>
        </p:nvSpPr>
        <p:spPr bwMode="auto">
          <a:xfrm>
            <a:off x="6693976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80" name="Rectángulo 79"/>
          <p:cNvSpPr/>
          <p:nvPr/>
        </p:nvSpPr>
        <p:spPr bwMode="auto">
          <a:xfrm>
            <a:off x="6849076" y="1916107"/>
            <a:ext cx="148167" cy="143951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81" name="Conector recto de flecha 80"/>
          <p:cNvCxnSpPr/>
          <p:nvPr/>
        </p:nvCxnSpPr>
        <p:spPr bwMode="auto">
          <a:xfrm flipH="1" flipV="1">
            <a:off x="5607050" y="1511300"/>
            <a:ext cx="3448" cy="33283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Marcador de contenido 3"/>
          <p:cNvSpPr txBox="1">
            <a:spLocks/>
          </p:cNvSpPr>
          <p:nvPr/>
        </p:nvSpPr>
        <p:spPr bwMode="auto">
          <a:xfrm>
            <a:off x="7125252" y="3853728"/>
            <a:ext cx="1216908" cy="49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>
                <a:solidFill>
                  <a:schemeClr val="tx1"/>
                </a:solidFill>
              </a:rPr>
              <a:t>N Class (vocab size)</a:t>
            </a:r>
          </a:p>
        </p:txBody>
      </p:sp>
      <p:sp>
        <p:nvSpPr>
          <p:cNvPr id="83" name="Marcador de contenido 3"/>
          <p:cNvSpPr txBox="1">
            <a:spLocks/>
          </p:cNvSpPr>
          <p:nvPr/>
        </p:nvSpPr>
        <p:spPr bwMode="auto">
          <a:xfrm>
            <a:off x="7022695" y="1694992"/>
            <a:ext cx="1216908" cy="49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>
                <a:solidFill>
                  <a:schemeClr val="tx1"/>
                </a:solidFill>
              </a:rPr>
              <a:t>N Class (vocab size)</a:t>
            </a:r>
          </a:p>
        </p:txBody>
      </p:sp>
      <p:sp>
        <p:nvSpPr>
          <p:cNvPr id="84" name="Marcador de contenido 3"/>
          <p:cNvSpPr txBox="1">
            <a:spLocks/>
          </p:cNvSpPr>
          <p:nvPr/>
        </p:nvSpPr>
        <p:spPr bwMode="auto">
          <a:xfrm>
            <a:off x="4969607" y="1057283"/>
            <a:ext cx="1216908" cy="327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>
                <a:solidFill>
                  <a:schemeClr val="tx1"/>
                </a:solidFill>
              </a:rPr>
              <a:t>Je</a:t>
            </a:r>
          </a:p>
        </p:txBody>
      </p:sp>
      <p:cxnSp>
        <p:nvCxnSpPr>
          <p:cNvPr id="86" name="Conector recto de flecha 85"/>
          <p:cNvCxnSpPr/>
          <p:nvPr/>
        </p:nvCxnSpPr>
        <p:spPr bwMode="auto">
          <a:xfrm flipV="1">
            <a:off x="5612537" y="5503333"/>
            <a:ext cx="0" cy="342552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7" name="Elipse 86"/>
          <p:cNvSpPr/>
          <p:nvPr/>
        </p:nvSpPr>
        <p:spPr bwMode="auto">
          <a:xfrm>
            <a:off x="6247360" y="1914008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5944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. </a:t>
            </a:r>
            <a:r>
              <a:rPr lang="es-ES" dirty="0" err="1"/>
              <a:t>Interesting</a:t>
            </a:r>
            <a:r>
              <a:rPr lang="es-ES" dirty="0"/>
              <a:t> </a:t>
            </a:r>
            <a:r>
              <a:rPr lang="es-ES" dirty="0" err="1"/>
              <a:t>resouces</a:t>
            </a:r>
            <a:endParaRPr lang="es-E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800" dirty="0"/>
              <a:t>Text </a:t>
            </a:r>
            <a:r>
              <a:rPr lang="es-ES" sz="2800" dirty="0" err="1"/>
              <a:t>Generation</a:t>
            </a:r>
            <a:r>
              <a:rPr lang="es-ES" sz="2800" dirty="0"/>
              <a:t> </a:t>
            </a:r>
            <a:r>
              <a:rPr lang="es-ES" sz="2800" dirty="0" err="1"/>
              <a:t>Example</a:t>
            </a:r>
            <a:r>
              <a:rPr lang="es-ES" sz="2800" dirty="0"/>
              <a:t>:</a:t>
            </a:r>
          </a:p>
          <a:p>
            <a:endParaRPr lang="es-ES" sz="2800" dirty="0"/>
          </a:p>
          <a:p>
            <a:pPr marL="0" indent="0">
              <a:buNone/>
            </a:pPr>
            <a:r>
              <a:rPr lang="es-ES" sz="2800" dirty="0">
                <a:hlinkClick r:id="rId2"/>
              </a:rPr>
              <a:t>https://transformer.huggingface.co/doc/distil-gpt2</a:t>
            </a:r>
            <a:r>
              <a:rPr lang="es-ES" sz="2800" dirty="0"/>
              <a:t> </a:t>
            </a:r>
          </a:p>
          <a:p>
            <a:endParaRPr lang="es-ES" sz="2800" dirty="0"/>
          </a:p>
          <a:p>
            <a:endParaRPr lang="es-ES" sz="2800" dirty="0"/>
          </a:p>
          <a:p>
            <a:r>
              <a:rPr lang="es-ES" sz="2800" dirty="0" err="1"/>
              <a:t>Attention</a:t>
            </a:r>
            <a:r>
              <a:rPr lang="es-ES" sz="2800" dirty="0"/>
              <a:t> </a:t>
            </a:r>
            <a:r>
              <a:rPr lang="es-ES" sz="2800" dirty="0" err="1"/>
              <a:t>visualization</a:t>
            </a:r>
            <a:endParaRPr lang="es-ES" sz="2800" dirty="0"/>
          </a:p>
          <a:p>
            <a:pPr marL="0" indent="0">
              <a:buNone/>
            </a:pPr>
            <a:r>
              <a:rPr lang="es-ES" sz="2800" dirty="0">
                <a:hlinkClick r:id="rId3"/>
              </a:rPr>
              <a:t>https://colab.research.google.com/github/tensorflow/tensor2tensor/blob/master/tensor2tensor/notebooks/hello_t2t.ipynb#scrollTo=OJKU36QAfqOC</a:t>
            </a:r>
            <a:r>
              <a:rPr lang="es-E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3681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57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hlinkClick r:id="rId2"/>
              </a:rPr>
              <a:t>https://lilianweng.github.io/lil-log/2018/06/24/attention-attention.html#:~:text=Self%2Dattention%2C%20also%20known%20as,summarization%2C%20or%20image%20description%20generation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>
                <a:hlinkClick r:id="rId3"/>
              </a:rPr>
              <a:t>https://towardsdatascience.com/illustrated-self-attention-2d627e33b20a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>
                <a:hlinkClick r:id="rId4"/>
              </a:rPr>
              <a:t>https://towardsdatascience.com/attn-illustrated-attention-5ec4ad276ee3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>
                <a:hlinkClick r:id="rId5"/>
              </a:rPr>
              <a:t>https://www.youtube.com/watch?v=4Bdc55j80l8</a:t>
            </a:r>
            <a:endParaRPr lang="es-ES" sz="1800" dirty="0"/>
          </a:p>
          <a:p>
            <a:r>
              <a:rPr lang="es-ES" sz="1800" dirty="0">
                <a:hlinkClick r:id="rId6"/>
              </a:rPr>
              <a:t>https://www.youtube.com/watch?v=S27pHKBEp30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>
                <a:hlinkClick r:id="rId7"/>
              </a:rPr>
              <a:t>https://www.tensorflow.org/tutorials/text/nmt_with_attention?hl=en</a:t>
            </a:r>
            <a:r>
              <a:rPr lang="es-ES" sz="1800" dirty="0"/>
              <a:t> </a:t>
            </a:r>
          </a:p>
          <a:p>
            <a:r>
              <a:rPr lang="es-ES" sz="1800" dirty="0">
                <a:hlinkClick r:id="rId8"/>
              </a:rPr>
              <a:t>https://www.tensorflow.org/tutorials/text/transformer?hl=en</a:t>
            </a:r>
            <a:endParaRPr lang="es-ES" sz="1800" dirty="0"/>
          </a:p>
          <a:p>
            <a:endParaRPr lang="es-ES" sz="1800" dirty="0"/>
          </a:p>
          <a:p>
            <a:r>
              <a:rPr lang="es-ES" sz="1800" dirty="0">
                <a:hlinkClick r:id="rId9"/>
              </a:rPr>
              <a:t>https://towardsdatascience.com/illustrated-guide-to-transformers-step-by-step-explanation-f74876522bc0</a:t>
            </a:r>
            <a:endParaRPr lang="es-ES" sz="1800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870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478512" y="599787"/>
            <a:ext cx="8135149" cy="1185502"/>
          </a:xfrm>
        </p:spPr>
        <p:txBody>
          <a:bodyPr/>
          <a:lstStyle/>
          <a:p>
            <a:r>
              <a:rPr lang="en-US" b="1" dirty="0"/>
              <a:t>Attention</a:t>
            </a:r>
          </a:p>
          <a:p>
            <a:pPr lvl="1"/>
            <a:r>
              <a:rPr lang="en-US" dirty="0"/>
              <a:t>Be able to focus on specific words on the sentence </a:t>
            </a:r>
          </a:p>
        </p:txBody>
      </p:sp>
      <p:pic>
        <p:nvPicPr>
          <p:cNvPr id="2050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2207929"/>
            <a:ext cx="6699183" cy="324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299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Attention</a:t>
            </a:r>
            <a:r>
              <a:rPr lang="es-ES" dirty="0"/>
              <a:t> </a:t>
            </a:r>
            <a:r>
              <a:rPr lang="es-ES" dirty="0" err="1"/>
              <a:t>representation</a:t>
            </a:r>
            <a:endParaRPr lang="es-ES" dirty="0"/>
          </a:p>
        </p:txBody>
      </p:sp>
      <p:pic>
        <p:nvPicPr>
          <p:cNvPr id="10242" name="Picture 2" descr="diagrama de atención español-inglé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240175"/>
            <a:ext cx="6019800" cy="541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1778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  <a:endParaRPr lang="en-US" dirty="0"/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s-ES" dirty="0">
              <a:solidFill>
                <a:srgbClr val="FFFFFF"/>
              </a:solidFill>
            </a:endParaRPr>
          </a:p>
        </p:txBody>
      </p:sp>
      <p:sp>
        <p:nvSpPr>
          <p:cNvPr id="5" name="Marcador de contenido 3"/>
          <p:cNvSpPr>
            <a:spLocks noGrp="1"/>
          </p:cNvSpPr>
          <p:nvPr>
            <p:ph idx="1"/>
          </p:nvPr>
        </p:nvSpPr>
        <p:spPr>
          <a:xfrm>
            <a:off x="5181600" y="1722900"/>
            <a:ext cx="3516276" cy="4422792"/>
          </a:xfrm>
        </p:spPr>
        <p:txBody>
          <a:bodyPr/>
          <a:lstStyle/>
          <a:p>
            <a:r>
              <a:rPr lang="en-US" dirty="0"/>
              <a:t>The transformer is presented</a:t>
            </a:r>
          </a:p>
          <a:p>
            <a:r>
              <a:rPr lang="en-US" dirty="0"/>
              <a:t>Main ideas: </a:t>
            </a:r>
          </a:p>
          <a:p>
            <a:pPr lvl="1"/>
            <a:r>
              <a:rPr lang="en-US" dirty="0"/>
              <a:t>No need of RNNs, all the sentence are computed at once </a:t>
            </a:r>
          </a:p>
          <a:p>
            <a:pPr lvl="1"/>
            <a:r>
              <a:rPr lang="en-US" dirty="0"/>
              <a:t>Everything can be done with attention: </a:t>
            </a:r>
            <a:r>
              <a:rPr lang="en-US" b="1" dirty="0"/>
              <a:t>self-attention</a:t>
            </a:r>
          </a:p>
        </p:txBody>
      </p:sp>
      <p:sp>
        <p:nvSpPr>
          <p:cNvPr id="6" name="Marcador de contenido 3"/>
          <p:cNvSpPr txBox="1">
            <a:spLocks/>
          </p:cNvSpPr>
          <p:nvPr/>
        </p:nvSpPr>
        <p:spPr bwMode="auto">
          <a:xfrm>
            <a:off x="559180" y="573440"/>
            <a:ext cx="8025640" cy="766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None/>
            </a:pPr>
            <a:r>
              <a:rPr lang="en-US" sz="3600" b="1" kern="0" dirty="0"/>
              <a:t>Attention is all you need</a:t>
            </a:r>
          </a:p>
        </p:txBody>
      </p:sp>
      <p:sp>
        <p:nvSpPr>
          <p:cNvPr id="11" name="AutoShape 14" descr="data:image/png;base64,iVBORw0KGgoAAAANSUhEUgAAAOEAAADhCAMAAAAJbSJIAAAAbFBMVEX///8AAABwcHD8/PwlJSV8fHwMDAy1tbWZmZnPz8/Y2NhcXFz4+PjLy8sYGBhsbGw6Ojrq6upTU1OHh4enp6etra1hYWHx8fFKSkoqKiobGxuNjY0SEhJCQkIyMjLf3993d3e7u7s2Njaenp4QQ6EzAAAEXElEQVR4nO3d6XLiMBCFURkHAgQISwIhC2R5/3ecLFMVEM3QRuq+wnO/v1MV+QwJFjaSQ1A1u19OJ5V381p3dOkN5u64n258fHUH5Pvs1gO4muKAVfVqDxz1kMCqejIXPmCBVfVhDOyjgVV1bQqcoXlfjS2FC7Tuu4EdsF6jcT8NzYRbNO1vvZmV8G53mHnXq8MTVG9lJNx9J70zGkPo8fBVnI5shur+DjExGkJKmuPPbYbamZFeuc3zZaHRLLwkoc0svChhtTAYqiyhxRS1MKHB+3lpwuot91B4YXxqzD0LxwtfnyJi5ikqXtgJ8VWibdahShCG5b7wOesUtQhheNknbnLOH8sQ1u/7xJeMh1KGMKw2+8SMs/BChGEbfWLMN0UtRXhwsaGba6hihGEQEXNdKC5HGN4iYqZZeEHCcB0R81woLkkYPiJilll4UcIQT1FzXCguS7h7Yey7DFPUwoTxFLVKv1BcmjBEt9sfk2fhxQnraBb+njoLxwtfo38aRcSHxKHwwk3ndq9O/LWQZdpQeOHpOqd/3j+6BGHaheKLECZNUS9DmPJp8TKEKX+JIKFwh7RlwobfM7tAYfxRsH3CePrZQuHqpu3Cz1/Ul+OidghPtm67sL6iUBeFuCjURiEuCrX998LhtX1Hbk64CAcNP6iem3iPyUPotxRDehk9hLduwilI6LgUQ7j/4iHcHB6JVcLtFw+h37rLF+HIPIQrN6H0hUuXs8W2wYWGhNbiGdHpjL8d2DeU51KctWmjEBeF2ijERaE2CnFRqI1CXBRqoxAXhdooxEWhtlPCoX1H/mNdhDOfnfim4roRD+HIxfeVtG7EQxgv0bFLWhTbsvsWwt8i7z3lEDb6gmRSa+HIPIR+O51Ju324nC3enHbFFDel8Tnjr8YfffPG8hpDztq0UYiLQm0U4qJQG4W4KNRGIS4KtVGIi0JtFOLyEtYj86DC/qZn37or/vK4CKM9N83qSa+jh9Dv+SySwEPo95CkHkh4dXgoVgmXTD2Efo9JehSOzEM4dhNKuyS5vJfGGzVaJW6S5HM+HPZv7HuSF5Fy1qaNQlwUaqMQF4XaKMRFoTYKcVGojUJcFGqjEBeF2k7t/DG278hTOrh7Sw6h3w480svIXZRyCNu/E1b7V5S0f0e69u8qGAbPPkDYzpCh/bt7QqNQG4W4KNRGIS4KtVGIi0JtFOKiUBuFuCjURiEuCrVRiItCbRTiolAbhbgo1EYhLgq1UYiLQm0U4qJQG4W4KNRGIS4KtVGIi0JtFOKiUBuFuCjU1n7hzvOAJsf2aMQ0mvweWjfh5+zuHCg+KgTW3c6R9TP9nGreLae9x4Wl/N/7PS0npWGCsHZcgnd266T3wAX68BUtUoCOS/DOT36YkDq/fVjPLeWd9Du/TTzP6yEVGEZOT+Y6M3GT4Yat/LbTbd5UWATdvNpv5X3TOrkmywOfJ442bX5kBe1Zze6X08npMd2aTJf3yrPEH6znclRBZ55W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145" y="591760"/>
            <a:ext cx="595218" cy="595218"/>
          </a:xfrm>
          <a:prstGeom prst="rect">
            <a:avLst/>
          </a:prstGeom>
        </p:spPr>
      </p:pic>
      <p:pic>
        <p:nvPicPr>
          <p:cNvPr id="13" name="Picture 2" descr="https://miro.medium.com/max/1000/1*do7YDFF2sads0p9BnjzrWA.png">
            <a:extLst>
              <a:ext uri="{FF2B5EF4-FFF2-40B4-BE49-F238E27FC236}">
                <a16:creationId xmlns:a16="http://schemas.microsoft.com/office/drawing/2014/main" id="{59ADBE8E-CA0D-5C4F-8547-653EF568D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6" y="1281396"/>
            <a:ext cx="4988355" cy="557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989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Why</a:t>
            </a:r>
            <a:r>
              <a:rPr lang="es-ES" dirty="0"/>
              <a:t> Transformers </a:t>
            </a:r>
            <a:r>
              <a:rPr lang="es-ES" dirty="0" err="1"/>
              <a:t>apperared</a:t>
            </a:r>
            <a:r>
              <a:rPr lang="es-ES" dirty="0"/>
              <a:t>?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2631D3C-B322-41C9-B213-0B044B1AFDFE}" type="slidenum">
              <a:rPr lang="es-ES" smtClean="0">
                <a:solidFill>
                  <a:srgbClr val="FFFFFF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s-ES" dirty="0">
              <a:solidFill>
                <a:srgbClr val="FFFFFF"/>
              </a:solidFill>
            </a:endParaRPr>
          </a:p>
        </p:txBody>
      </p:sp>
      <p:cxnSp>
        <p:nvCxnSpPr>
          <p:cNvPr id="85" name="Conector recto de flecha 84"/>
          <p:cNvCxnSpPr/>
          <p:nvPr/>
        </p:nvCxnSpPr>
        <p:spPr bwMode="auto">
          <a:xfrm flipV="1">
            <a:off x="5238830" y="3793161"/>
            <a:ext cx="0" cy="1363674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ector recto de flecha 87"/>
          <p:cNvCxnSpPr>
            <a:stCxn id="23" idx="3"/>
            <a:endCxn id="24" idx="1"/>
          </p:cNvCxnSpPr>
          <p:nvPr/>
        </p:nvCxnSpPr>
        <p:spPr bwMode="auto">
          <a:xfrm flipV="1">
            <a:off x="6331535" y="3357707"/>
            <a:ext cx="616982" cy="9871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Rectángulo redondeado 16"/>
          <p:cNvSpPr/>
          <p:nvPr/>
        </p:nvSpPr>
        <p:spPr bwMode="auto">
          <a:xfrm>
            <a:off x="4621443" y="5168211"/>
            <a:ext cx="1710093" cy="8511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Encoder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19" name="Elipse 18"/>
          <p:cNvSpPr/>
          <p:nvPr/>
        </p:nvSpPr>
        <p:spPr bwMode="auto">
          <a:xfrm>
            <a:off x="5456853" y="4152068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0" name="Elipse 19"/>
          <p:cNvSpPr/>
          <p:nvPr/>
        </p:nvSpPr>
        <p:spPr bwMode="auto">
          <a:xfrm>
            <a:off x="5456853" y="4346479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1" name="Elipse 20"/>
          <p:cNvSpPr/>
          <p:nvPr/>
        </p:nvSpPr>
        <p:spPr bwMode="auto">
          <a:xfrm>
            <a:off x="5456853" y="4549017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2" name="Elipse 21"/>
          <p:cNvSpPr/>
          <p:nvPr/>
        </p:nvSpPr>
        <p:spPr bwMode="auto">
          <a:xfrm>
            <a:off x="5456853" y="4751555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3" name="Rectángulo redondeado 22"/>
          <p:cNvSpPr/>
          <p:nvPr/>
        </p:nvSpPr>
        <p:spPr bwMode="auto">
          <a:xfrm>
            <a:off x="4621442" y="2941994"/>
            <a:ext cx="1710093" cy="8511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Encoder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4" name="Rectángulo redondeado 23"/>
          <p:cNvSpPr/>
          <p:nvPr/>
        </p:nvSpPr>
        <p:spPr bwMode="auto">
          <a:xfrm>
            <a:off x="6948517" y="2932123"/>
            <a:ext cx="1710093" cy="8511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Decoder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5" name="Rectángulo redondeado 24"/>
          <p:cNvSpPr/>
          <p:nvPr/>
        </p:nvSpPr>
        <p:spPr bwMode="auto">
          <a:xfrm>
            <a:off x="6948517" y="5146963"/>
            <a:ext cx="1710093" cy="85116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 dirty="0" err="1">
                <a:latin typeface="Arial" pitchFamily="34" charset="0"/>
              </a:rPr>
              <a:t>Decoder</a:t>
            </a:r>
            <a:endParaRPr kumimoji="0" lang="es-ES" sz="900" b="0" i="0" u="none" strike="noStrike" cap="none" normalizeH="0" baseline="0" dirty="0">
              <a:ln>
                <a:noFill/>
              </a:ln>
              <a:effectLst/>
              <a:latin typeface="Arial" pitchFamily="34" charset="0"/>
            </a:endParaRPr>
          </a:p>
        </p:txBody>
      </p:sp>
      <p:sp>
        <p:nvSpPr>
          <p:cNvPr id="26" name="Elipse 25"/>
          <p:cNvSpPr/>
          <p:nvPr/>
        </p:nvSpPr>
        <p:spPr bwMode="auto">
          <a:xfrm>
            <a:off x="7656929" y="4092059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7" name="Elipse 26"/>
          <p:cNvSpPr/>
          <p:nvPr/>
        </p:nvSpPr>
        <p:spPr bwMode="auto">
          <a:xfrm>
            <a:off x="7656929" y="4286470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8" name="Elipse 27"/>
          <p:cNvSpPr/>
          <p:nvPr/>
        </p:nvSpPr>
        <p:spPr bwMode="auto">
          <a:xfrm>
            <a:off x="7656929" y="4489008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29" name="Elipse 28"/>
          <p:cNvSpPr/>
          <p:nvPr/>
        </p:nvSpPr>
        <p:spPr bwMode="auto">
          <a:xfrm>
            <a:off x="7656929" y="4691546"/>
            <a:ext cx="154517" cy="14605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cxnSp>
        <p:nvCxnSpPr>
          <p:cNvPr id="33" name="Conector recto de flecha 32"/>
          <p:cNvCxnSpPr/>
          <p:nvPr/>
        </p:nvCxnSpPr>
        <p:spPr bwMode="auto">
          <a:xfrm>
            <a:off x="8065439" y="3827423"/>
            <a:ext cx="0" cy="132317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cxnSpLocks/>
            <a:stCxn id="23" idx="3"/>
          </p:cNvCxnSpPr>
          <p:nvPr/>
        </p:nvCxnSpPr>
        <p:spPr bwMode="auto">
          <a:xfrm>
            <a:off x="6331535" y="3367578"/>
            <a:ext cx="944211" cy="1152565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23" idx="3"/>
            <a:endCxn id="25" idx="1"/>
          </p:cNvCxnSpPr>
          <p:nvPr/>
        </p:nvCxnSpPr>
        <p:spPr bwMode="auto">
          <a:xfrm>
            <a:off x="6331535" y="3367578"/>
            <a:ext cx="616982" cy="2204969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0" name="Picture 2" descr="https://miro.medium.com/max/1000/1*do7YDFF2sads0p9BnjzrWA.png">
            <a:extLst>
              <a:ext uri="{FF2B5EF4-FFF2-40B4-BE49-F238E27FC236}">
                <a16:creationId xmlns:a16="http://schemas.microsoft.com/office/drawing/2014/main" id="{FE1FF67F-0691-6F47-BA71-0D7CB21D9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56" y="2197937"/>
            <a:ext cx="3844531" cy="429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ángulo redondeado 91"/>
          <p:cNvSpPr/>
          <p:nvPr/>
        </p:nvSpPr>
        <p:spPr bwMode="auto">
          <a:xfrm>
            <a:off x="585079" y="4391469"/>
            <a:ext cx="340868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1" name="Rectángulo redondeado 30">
            <a:extLst>
              <a:ext uri="{FF2B5EF4-FFF2-40B4-BE49-F238E27FC236}">
                <a16:creationId xmlns:a16="http://schemas.microsoft.com/office/drawing/2014/main" id="{B7257492-329B-C446-A9CC-AECD8CD405A5}"/>
              </a:ext>
            </a:extLst>
          </p:cNvPr>
          <p:cNvSpPr/>
          <p:nvPr/>
        </p:nvSpPr>
        <p:spPr bwMode="auto">
          <a:xfrm flipH="1">
            <a:off x="3534159" y="4010048"/>
            <a:ext cx="340867" cy="381000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32" name="Marcador de contenido 3">
            <a:extLst>
              <a:ext uri="{FF2B5EF4-FFF2-40B4-BE49-F238E27FC236}">
                <a16:creationId xmlns:a16="http://schemas.microsoft.com/office/drawing/2014/main" id="{6E33D25A-BF13-0248-A5D4-8B5C3DD14754}"/>
              </a:ext>
            </a:extLst>
          </p:cNvPr>
          <p:cNvSpPr txBox="1">
            <a:spLocks/>
          </p:cNvSpPr>
          <p:nvPr/>
        </p:nvSpPr>
        <p:spPr bwMode="auto">
          <a:xfrm>
            <a:off x="4201450" y="5441393"/>
            <a:ext cx="37946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1</a:t>
            </a:r>
          </a:p>
        </p:txBody>
      </p:sp>
      <p:sp>
        <p:nvSpPr>
          <p:cNvPr id="34" name="Marcador de contenido 3">
            <a:extLst>
              <a:ext uri="{FF2B5EF4-FFF2-40B4-BE49-F238E27FC236}">
                <a16:creationId xmlns:a16="http://schemas.microsoft.com/office/drawing/2014/main" id="{54B75607-41CF-0F4F-BE1E-EB6FD8C50324}"/>
              </a:ext>
            </a:extLst>
          </p:cNvPr>
          <p:cNvSpPr txBox="1">
            <a:spLocks/>
          </p:cNvSpPr>
          <p:nvPr/>
        </p:nvSpPr>
        <p:spPr bwMode="auto">
          <a:xfrm>
            <a:off x="6569052" y="5441393"/>
            <a:ext cx="37946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1</a:t>
            </a:r>
          </a:p>
        </p:txBody>
      </p:sp>
      <p:sp>
        <p:nvSpPr>
          <p:cNvPr id="35" name="Marcador de contenido 3">
            <a:extLst>
              <a:ext uri="{FF2B5EF4-FFF2-40B4-BE49-F238E27FC236}">
                <a16:creationId xmlns:a16="http://schemas.microsoft.com/office/drawing/2014/main" id="{6C289C7D-FC64-2145-9F9B-CFECD0DBDF07}"/>
              </a:ext>
            </a:extLst>
          </p:cNvPr>
          <p:cNvSpPr txBox="1">
            <a:spLocks/>
          </p:cNvSpPr>
          <p:nvPr/>
        </p:nvSpPr>
        <p:spPr bwMode="auto">
          <a:xfrm>
            <a:off x="4237081" y="3062777"/>
            <a:ext cx="37946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N</a:t>
            </a:r>
          </a:p>
        </p:txBody>
      </p:sp>
      <p:sp>
        <p:nvSpPr>
          <p:cNvPr id="37" name="Marcador de contenido 3">
            <a:extLst>
              <a:ext uri="{FF2B5EF4-FFF2-40B4-BE49-F238E27FC236}">
                <a16:creationId xmlns:a16="http://schemas.microsoft.com/office/drawing/2014/main" id="{6EFBE85A-1B58-1B4D-AF19-43266D6A016D}"/>
              </a:ext>
            </a:extLst>
          </p:cNvPr>
          <p:cNvSpPr txBox="1">
            <a:spLocks/>
          </p:cNvSpPr>
          <p:nvPr/>
        </p:nvSpPr>
        <p:spPr bwMode="auto">
          <a:xfrm>
            <a:off x="6574830" y="3036347"/>
            <a:ext cx="379464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charset="2"/>
              <a:buChar char="§"/>
              <a:defRPr sz="24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Courier New" charset="0"/>
              <a:buChar char="o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.AppleSystemUIFont" charset="-120"/>
              <a:buChar char="-"/>
              <a:defRPr sz="2000">
                <a:solidFill>
                  <a:srgbClr val="4D4D4D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defTabSz="914400">
              <a:buFont typeface="Wingdings" charset="2"/>
              <a:buNone/>
            </a:pPr>
            <a:r>
              <a:rPr lang="en-US" sz="1200" b="1" kern="0" dirty="0"/>
              <a:t>N</a:t>
            </a:r>
          </a:p>
        </p:txBody>
      </p:sp>
      <p:sp>
        <p:nvSpPr>
          <p:cNvPr id="38" name="Marcador de contenido 3">
            <a:extLst>
              <a:ext uri="{FF2B5EF4-FFF2-40B4-BE49-F238E27FC236}">
                <a16:creationId xmlns:a16="http://schemas.microsoft.com/office/drawing/2014/main" id="{095C262D-7D4D-5542-B63D-8FBEC3F4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145" y="824951"/>
            <a:ext cx="8389927" cy="1480352"/>
          </a:xfrm>
        </p:spPr>
        <p:txBody>
          <a:bodyPr/>
          <a:lstStyle/>
          <a:p>
            <a:r>
              <a:rPr lang="en-US" dirty="0"/>
              <a:t>Not only 1 encoder and 1 decoder: a </a:t>
            </a:r>
            <a:r>
              <a:rPr lang="en-US" b="1" dirty="0"/>
              <a:t>stack</a:t>
            </a:r>
            <a:r>
              <a:rPr lang="en-US" dirty="0"/>
              <a:t> of them</a:t>
            </a:r>
          </a:p>
        </p:txBody>
      </p:sp>
    </p:spTree>
    <p:extLst>
      <p:ext uri="{BB962C8B-B14F-4D97-AF65-F5344CB8AC3E}">
        <p14:creationId xmlns:p14="http://schemas.microsoft.com/office/powerpoint/2010/main" val="55212785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_Project">
  <a:themeElements>
    <a:clrScheme name="Custom 17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late_Projec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Template_Projec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_Projec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_Projec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41006</TotalTime>
  <Words>1939</Words>
  <Application>Microsoft Macintosh PowerPoint</Application>
  <PresentationFormat>Presentación en pantalla (4:3)</PresentationFormat>
  <Paragraphs>662</Paragraphs>
  <Slides>57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6" baseType="lpstr">
      <vt:lpstr>.AppleSystemUIFont</vt:lpstr>
      <vt:lpstr>Arial</vt:lpstr>
      <vt:lpstr>Calibri</vt:lpstr>
      <vt:lpstr>Cambria Math</vt:lpstr>
      <vt:lpstr>Courier New</vt:lpstr>
      <vt:lpstr>Helvetica</vt:lpstr>
      <vt:lpstr>Helvetica Neue</vt:lpstr>
      <vt:lpstr>Wingdings</vt:lpstr>
      <vt:lpstr>Template_Project</vt:lpstr>
      <vt:lpstr>Presentación de PowerPoint</vt:lpstr>
      <vt:lpstr>RECAP</vt:lpstr>
      <vt:lpstr>Why Transformers apperared?</vt:lpstr>
      <vt:lpstr>Why Transformers apperared?</vt:lpstr>
      <vt:lpstr>Why Transformers apperared?</vt:lpstr>
      <vt:lpstr>Why Transformers apperared?</vt:lpstr>
      <vt:lpstr>Why Transformers apperared?</vt:lpstr>
      <vt:lpstr>Why Transformers apperared?</vt:lpstr>
      <vt:lpstr>Why Transformers apperared?</vt:lpstr>
      <vt:lpstr>Why Transformers apperared?</vt:lpstr>
      <vt:lpstr>Why Transformers apperared?</vt:lpstr>
      <vt:lpstr>Presentación de PowerPoint</vt:lpstr>
      <vt:lpstr>A definition</vt:lpstr>
      <vt:lpstr>A definition</vt:lpstr>
      <vt:lpstr>Word embeddings</vt:lpstr>
      <vt:lpstr>Word embeddings</vt:lpstr>
      <vt:lpstr>Word embeddings</vt:lpstr>
      <vt:lpstr>ELMo</vt:lpstr>
      <vt:lpstr>OpenAI Transformer. GPT</vt:lpstr>
      <vt:lpstr> BERT</vt:lpstr>
      <vt:lpstr>BERT</vt:lpstr>
      <vt:lpstr> BERT</vt:lpstr>
      <vt:lpstr>BERT</vt:lpstr>
      <vt:lpstr>Other specifications of BERT</vt:lpstr>
      <vt:lpstr>Fine-Tuning BERT</vt:lpstr>
      <vt:lpstr>Fine-Tuning BERT</vt:lpstr>
      <vt:lpstr>The importance of LMs in NLP</vt:lpstr>
      <vt:lpstr>Different BERT-based models</vt:lpstr>
      <vt:lpstr>Let’s see some of them</vt:lpstr>
      <vt:lpstr>References</vt:lpstr>
      <vt:lpstr>Presentación de PowerPoint</vt:lpstr>
      <vt:lpstr>Call for Demo day</vt:lpstr>
      <vt:lpstr>Presentación de PowerPoint</vt:lpstr>
      <vt:lpstr>Neural Machine Translation. Antecesors</vt:lpstr>
      <vt:lpstr>Neural Machine Translation. Recap</vt:lpstr>
      <vt:lpstr>The overview o the transformer</vt:lpstr>
      <vt:lpstr>The Transformer. Inputs in the model</vt:lpstr>
      <vt:lpstr>The Transformer. Inputs in the model</vt:lpstr>
      <vt:lpstr>The Transformer. Inputs in the model</vt:lpstr>
      <vt:lpstr>The Transformer. Encoder Layer</vt:lpstr>
      <vt:lpstr>The Transformer. Multihead attention</vt:lpstr>
      <vt:lpstr>The Transformer. Multihead attention</vt:lpstr>
      <vt:lpstr>The Transformer. Multihead attention</vt:lpstr>
      <vt:lpstr>The Transformer. Multihead attention</vt:lpstr>
      <vt:lpstr>The Transformer. Multihead attention</vt:lpstr>
      <vt:lpstr>The Transformer. Multihead attention</vt:lpstr>
      <vt:lpstr>The Transformer. Encoder</vt:lpstr>
      <vt:lpstr>The Transformer. Multihead attention</vt:lpstr>
      <vt:lpstr>The overview o the transformer</vt:lpstr>
      <vt:lpstr>The Transformer. Decoder</vt:lpstr>
      <vt:lpstr>The Transformer. Decoder</vt:lpstr>
      <vt:lpstr>The Transformer. Decoder</vt:lpstr>
      <vt:lpstr>The Transformer. Decoder</vt:lpstr>
      <vt:lpstr>The Transformer. Decoder</vt:lpstr>
      <vt:lpstr>The Transformer. Decoder</vt:lpstr>
      <vt:lpstr>The Transformer. Interesting resouces</vt:lpstr>
      <vt:lpstr>Bibliography</vt:lpstr>
    </vt:vector>
  </TitlesOfParts>
  <Company>Universidad Politecnica de Madrid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Olga Ximena Giraldo Pasmin</dc:creator>
  <cp:lastModifiedBy>PABLO CALLEJA IBAÑEZ</cp:lastModifiedBy>
  <cp:revision>632</cp:revision>
  <dcterms:created xsi:type="dcterms:W3CDTF">2016-05-24T13:28:38Z</dcterms:created>
  <dcterms:modified xsi:type="dcterms:W3CDTF">2021-12-10T10:11:08Z</dcterms:modified>
</cp:coreProperties>
</file>