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497" r:id="rId2"/>
    <p:sldId id="498" r:id="rId3"/>
    <p:sldId id="500" r:id="rId4"/>
    <p:sldId id="499" r:id="rId5"/>
  </p:sldIdLst>
  <p:sldSz cx="9144000" cy="6858000" type="screen4x3"/>
  <p:notesSz cx="9874250" cy="679767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C50"/>
    <a:srgbClr val="13DA66"/>
    <a:srgbClr val="236CB4"/>
    <a:srgbClr val="289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 autoAdjust="0"/>
    <p:restoredTop sz="95097" autoAdjust="0"/>
  </p:normalViewPr>
  <p:slideViewPr>
    <p:cSldViewPr>
      <p:cViewPr varScale="1">
        <p:scale>
          <a:sx n="106" d="100"/>
          <a:sy n="106" d="100"/>
        </p:scale>
        <p:origin x="20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150C7B65-C26E-65C6-A524-C0ADD8164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2DD2B06-0614-6096-3EBA-E08102A8BA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81255B-5017-4C6A-9CA6-E5E541E95F7E}" type="datetimeFigureOut">
              <a:rPr lang="es-ES"/>
              <a:pPr>
                <a:defRPr/>
              </a:pPr>
              <a:t>27/10/2024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523AEC5-523C-2271-9455-6013AF14AF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559EBCF1-1C2E-5B11-4FDA-BEFCA71ACD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B0D2F6F-55E5-431A-BBD0-5A8F20E6DDFD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8618E2AC-3374-212B-7BE2-DDD00F75E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01F2F745-F3C2-EF3D-3CF2-713B245F8D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89548D-613A-4CB7-965F-DE9E86723A11}" type="datetimeFigureOut">
              <a:rPr lang="es-ES"/>
              <a:pPr>
                <a:defRPr/>
              </a:pPr>
              <a:t>27/10/2024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B245E643-F9BC-A377-D5B6-6AF95CB92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C270091D-801E-89F7-8CB3-8BE54D072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F4298588-2ED1-544A-F4C2-D66E3C8975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40078E5-DD16-0C19-73CF-1E07D922E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9B56A65-CBB9-4F0A-A7FA-2AE6E7B061B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0F79BDE4-CB42-83F9-04BE-41A5686B89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8BF5D1CD-7DEE-F44E-4052-EA849ABC1E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164E-6FF4-E0A2-78A3-F629CEC67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0B8D56-ABE5-4FAB-9943-C325626C419B}" type="slidenum">
              <a:rPr lang="es-ES" altLang="es-ES">
                <a:latin typeface="Calibri" panose="020F0502020204030204" pitchFamily="34" charset="0"/>
              </a:rPr>
              <a:pPr/>
              <a:t>1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Documents and Settings\Katy Esteban Glez\Mis documentos\Trabajo\Grupo\Diapositivas\Imgs\Circulos_azul&amp;rojo.gif">
            <a:extLst>
              <a:ext uri="{FF2B5EF4-FFF2-40B4-BE49-F238E27FC236}">
                <a16:creationId xmlns:a16="http://schemas.microsoft.com/office/drawing/2014/main" id="{EB47F58C-45B4-6B98-A36E-0DFA61E8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 descr="C:\Documents and Settings\Katy Esteban Glez\Mis documentos\Trabajo\Grupo\Diapositivas\Imgs\logo_grande.gif">
            <a:extLst>
              <a:ext uri="{FF2B5EF4-FFF2-40B4-BE49-F238E27FC236}">
                <a16:creationId xmlns:a16="http://schemas.microsoft.com/office/drawing/2014/main" id="{37CFFD30-D6BD-3172-E4EF-2E3B7870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" descr="C:\Documents and Settings\Katy Esteban Glez\Mis documentos\Trabajo\Grupo\Diapositivas\Imgs\logo_fi.gif">
            <a:extLst>
              <a:ext uri="{FF2B5EF4-FFF2-40B4-BE49-F238E27FC236}">
                <a16:creationId xmlns:a16="http://schemas.microsoft.com/office/drawing/2014/main" id="{CB98192D-9111-3DCA-6597-2E723852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C:\Documents and Settings\Katy Esteban Glez\Mis documentos\Trabajo\Grupo\Diapositivas\Imgs\logo_upm.jpg">
            <a:extLst>
              <a:ext uri="{FF2B5EF4-FFF2-40B4-BE49-F238E27FC236}">
                <a16:creationId xmlns:a16="http://schemas.microsoft.com/office/drawing/2014/main" id="{CF2F8C07-721C-E3F9-EEF6-B85C947AB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B098EE-B837-3B99-F290-DF5B555F43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DB5BFE8-2AFD-C9EF-3F89-6EEF50EEE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76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9E8BE50-940B-3BB0-3A04-A74039A401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8588AE0B-509A-4DB9-AFB4-23012F924010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C2A4-E12E-7E5B-76D4-F01AA17450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220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59C131-763C-A21E-2F22-7CB34289B2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03CDC745-1D5D-421C-9397-BBDC25668CD5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0F81-2165-64D0-72DA-1FF4CFE27B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032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/>
              <a:t>Haga clic en el icono para agregar un gráfico</a:t>
            </a:r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F61EF2-F0CC-DE92-44F0-EFF069B748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03FA95CC-D829-4070-8146-68D688F4C49C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EBDF-1DB2-1749-7367-8E8E200C42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0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EB38002-6944-CA4B-FB87-74BA83F695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ECFD44-2084-31EF-85B9-C28051ACCA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664A85-4127-4A68-ACC7-38512841644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8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21F00F-E224-7EB7-D991-D1DAE3C10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DF2B03EB-B684-4604-BF8F-F0DE0C7F9CEB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00DC-64D1-6299-E14B-FB28785E4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209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2C9C93-67F2-CD72-4FC2-74A62084F8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3C791E8C-33D3-455A-9ABA-B5168E04CF1A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9F0-FAD4-30E0-8941-7216163139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514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58883-B5E6-1949-D59A-CC4FA82CC7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B4EFCE3D-85C4-423F-8DAF-D78400BEFE98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F2A02-986A-07BB-F6A0-D653FB6A8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124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D1E3560-6E09-541E-2D27-C07B10B22C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7673377C-A53C-4F8E-95F8-7178EF51B0E0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C0BFB-5878-6235-F85B-367C2046E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50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55D5FFF-9623-F566-22F4-BB2939B655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3239B69E-AD98-4769-B02A-4C2A86562DFF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B7DF9-0CB7-9DDB-E65B-D03333188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445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303002-14A1-4732-257E-110CCBED1D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DED31788-0980-428C-A38F-9DD0E15663EE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2EA8-3CF5-E8FC-D7E7-03D46D9E9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09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7FC3DB-638C-EFBA-4A31-D3C4463868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0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fld id="{5431C694-1294-48E9-BF6E-196120D09DBF}" type="slidenum">
              <a:rPr lang="es-ES" altLang="es-ES"/>
              <a:pPr/>
              <a:t>‹#›</a:t>
            </a:fld>
            <a:endParaRPr lang="es-ES" alt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D2BC-4FBA-C2A8-A1B3-475273FEA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777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2">
            <a:extLst>
              <a:ext uri="{FF2B5EF4-FFF2-40B4-BE49-F238E27FC236}">
                <a16:creationId xmlns:a16="http://schemas.microsoft.com/office/drawing/2014/main" id="{3B66B6A8-E0ED-8DEA-A21D-C0B310907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>
              <a:solidFill>
                <a:schemeClr val="accent2"/>
              </a:solidFill>
            </a:endParaRPr>
          </a:p>
        </p:txBody>
      </p:sp>
      <p:sp>
        <p:nvSpPr>
          <p:cNvPr id="1027" name="Text Box 23">
            <a:extLst>
              <a:ext uri="{FF2B5EF4-FFF2-40B4-BE49-F238E27FC236}">
                <a16:creationId xmlns:a16="http://schemas.microsoft.com/office/drawing/2014/main" id="{72B9A565-2925-CCC3-BE1D-13B03DC8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900">
              <a:solidFill>
                <a:schemeClr val="accent2"/>
              </a:solidFill>
            </a:endParaRPr>
          </a:p>
        </p:txBody>
      </p:sp>
      <p:sp>
        <p:nvSpPr>
          <p:cNvPr id="1028" name="Text Box 20">
            <a:extLst>
              <a:ext uri="{FF2B5EF4-FFF2-40B4-BE49-F238E27FC236}">
                <a16:creationId xmlns:a16="http://schemas.microsoft.com/office/drawing/2014/main" id="{06297061-378A-72FA-0083-86D6E60F2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en-U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>
            <a:extLst>
              <a:ext uri="{FF2B5EF4-FFF2-40B4-BE49-F238E27FC236}">
                <a16:creationId xmlns:a16="http://schemas.microsoft.com/office/drawing/2014/main" id="{AD0C6C53-B06E-7BEA-5638-1E30547E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 descr="C:\Documents and Settings\Katy Esteban Glez\Mis documentos\Trabajo\Grupo\Diapositivas\Imgs\Pie_azul.gif">
            <a:extLst>
              <a:ext uri="{FF2B5EF4-FFF2-40B4-BE49-F238E27FC236}">
                <a16:creationId xmlns:a16="http://schemas.microsoft.com/office/drawing/2014/main" id="{BA5D68DC-0BE9-0A3C-4D70-F49A6C56E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C:\Documents and Settings\Katy Esteban Glez\Mis documentos\Trabajo\Grupo\Diapositivas\Imgs\logo_peq.gif">
            <a:extLst>
              <a:ext uri="{FF2B5EF4-FFF2-40B4-BE49-F238E27FC236}">
                <a16:creationId xmlns:a16="http://schemas.microsoft.com/office/drawing/2014/main" id="{C985DCAF-3FAE-A0C7-9748-37518852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1">
            <a:extLst>
              <a:ext uri="{FF2B5EF4-FFF2-40B4-BE49-F238E27FC236}">
                <a16:creationId xmlns:a16="http://schemas.microsoft.com/office/drawing/2014/main" id="{84ECCACB-394B-159C-6901-22C05359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Slide Title</a:t>
            </a:r>
          </a:p>
        </p:txBody>
      </p:sp>
      <p:sp>
        <p:nvSpPr>
          <p:cNvPr id="1033" name="Rectangle 12">
            <a:extLst>
              <a:ext uri="{FF2B5EF4-FFF2-40B4-BE49-F238E27FC236}">
                <a16:creationId xmlns:a16="http://schemas.microsoft.com/office/drawing/2014/main" id="{584E37C8-374B-4272-05B1-9B5198C7B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Example of text</a:t>
            </a:r>
          </a:p>
          <a:p>
            <a:pPr lvl="1"/>
            <a:r>
              <a:rPr lang="es-ES" altLang="en-US"/>
              <a:t>Example of a list level 1</a:t>
            </a:r>
          </a:p>
          <a:p>
            <a:pPr lvl="2"/>
            <a:r>
              <a:rPr lang="es-ES" altLang="en-US"/>
              <a:t>Example of a list level 2</a:t>
            </a:r>
          </a:p>
          <a:p>
            <a:pPr lvl="3"/>
            <a:r>
              <a:rPr lang="es-ES" altLang="en-US"/>
              <a:t>Example of a list level 3</a:t>
            </a:r>
          </a:p>
        </p:txBody>
      </p:sp>
      <p:sp>
        <p:nvSpPr>
          <p:cNvPr id="79885" name="Rectangle 13">
            <a:extLst>
              <a:ext uri="{FF2B5EF4-FFF2-40B4-BE49-F238E27FC236}">
                <a16:creationId xmlns:a16="http://schemas.microsoft.com/office/drawing/2014/main" id="{71B8A683-93F8-261C-B3E7-D841483BC6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</a:t>
            </a:r>
            <a:r>
              <a:rPr lang="en-US" err="1"/>
              <a:t>DBpedia</a:t>
            </a:r>
            <a:endParaRPr lang="es-E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92A8A3C-6A4B-8F20-9454-692D8FEA2B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4286250" y="6629400"/>
            <a:ext cx="685800" cy="228600"/>
          </a:xfrm>
          <a:prstGeom prst="rect">
            <a:avLst/>
          </a:prstGeom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fld id="{21C74EFC-31F5-4F7F-A9E3-AC20264DA981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3 Título">
            <a:extLst>
              <a:ext uri="{FF2B5EF4-FFF2-40B4-BE49-F238E27FC236}">
                <a16:creationId xmlns:a16="http://schemas.microsoft.com/office/drawing/2014/main" id="{F1ECEB85-06A0-B571-998C-655889FD7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908050"/>
            <a:ext cx="6400800" cy="2971800"/>
          </a:xfrm>
        </p:spPr>
        <p:txBody>
          <a:bodyPr/>
          <a:lstStyle/>
          <a:p>
            <a:r>
              <a:rPr lang="es-ES" altLang="en-US"/>
              <a:t>Medical domain</a:t>
            </a:r>
            <a:br>
              <a:rPr lang="es-ES" altLang="en-US"/>
            </a:br>
            <a:r>
              <a:rPr lang="es-ES" altLang="en-US" sz="2000"/>
              <a:t>(ICPS)</a:t>
            </a:r>
            <a:endParaRPr lang="en-US" altLang="en-US" sz="2000"/>
          </a:p>
        </p:txBody>
      </p:sp>
      <p:sp>
        <p:nvSpPr>
          <p:cNvPr id="16386" name="5 Subtítulo">
            <a:extLst>
              <a:ext uri="{FF2B5EF4-FFF2-40B4-BE49-F238E27FC236}">
                <a16:creationId xmlns:a16="http://schemas.microsoft.com/office/drawing/2014/main" id="{0460F49B-9350-DF81-2EE8-02663D365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3257550"/>
            <a:ext cx="6172200" cy="1728788"/>
          </a:xfrm>
        </p:spPr>
        <p:txBody>
          <a:bodyPr/>
          <a:lstStyle/>
          <a:p>
            <a:pPr eaLnBrk="1" hangingPunct="1"/>
            <a:r>
              <a:rPr lang="es-ES" altLang="en-US" sz="1800" b="1">
                <a:latin typeface="Microsoft Sans Serif" panose="020B0604020202020204" pitchFamily="34" charset="0"/>
                <a:cs typeface="Microsoft Sans Serif" panose="020B0604020202020204" pitchFamily="34" charset="0"/>
              </a:rPr>
              <a:t>Asunción Gómez Pérez</a:t>
            </a:r>
            <a:endParaRPr lang="es-ES" altLang="en-US" sz="18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/>
            <a:r>
              <a:rPr lang="en-GB" altLang="en-US" sz="1600"/>
              <a:t>asun@fi.upm.es</a:t>
            </a:r>
            <a:endParaRPr lang="es-ES" altLang="en-US" sz="16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/>
            <a:r>
              <a:rPr lang="es-ES" altLang="en-US" sz="11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ETSI Informaticos</a:t>
            </a:r>
          </a:p>
          <a:p>
            <a:pPr eaLnBrk="1" hangingPunct="1"/>
            <a:r>
              <a:rPr lang="es-ES" altLang="en-US" sz="11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Universidad Politécnica de Madrid</a:t>
            </a:r>
          </a:p>
          <a:p>
            <a:pPr eaLnBrk="1" hangingPunct="1"/>
            <a:r>
              <a:rPr lang="es-ES" altLang="en-US" sz="11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Campus de Montegancedo s/n</a:t>
            </a:r>
          </a:p>
          <a:p>
            <a:pPr eaLnBrk="1" hangingPunct="1"/>
            <a:r>
              <a:rPr lang="es-ES" altLang="en-US" sz="110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28660 Boadilla del Monte, Madrid, Spain</a:t>
            </a:r>
          </a:p>
          <a:p>
            <a:pPr eaLnBrk="1" hangingPunct="1"/>
            <a:endParaRPr lang="en-US" altLang="en-US" sz="110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DDC62D5D-6037-2F27-3337-2C5A80995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092825"/>
            <a:ext cx="5976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Participants: Mar</a:t>
            </a:r>
            <a:r>
              <a:rPr lang="es-ES" altLang="en-US" sz="1600">
                <a:solidFill>
                  <a:schemeClr val="tx1"/>
                </a:solidFill>
              </a:rPr>
              <a:t>ía Poveda Villalón, Elena Montiel Ponsoda, Mari Carmen Suárez de Figueroa Baonza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1CECFFE-8E86-0871-9E99-A309085A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Collaboration with World Health Organization</a:t>
            </a:r>
            <a:endParaRPr lang="en-US" altLang="en-US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374C43B2-7252-187B-2970-8F02CE21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ICPS: International Classification for Patient Safety</a:t>
            </a:r>
          </a:p>
          <a:p>
            <a:r>
              <a:rPr lang="en-US" altLang="en-US"/>
              <a:t>To transform the ICPS into an ontology network</a:t>
            </a:r>
          </a:p>
          <a:p>
            <a:pPr lvl="1"/>
            <a:r>
              <a:rPr lang="en-US" altLang="en-US"/>
              <a:t>From ontology specification to implementation</a:t>
            </a:r>
          </a:p>
          <a:p>
            <a:pPr lvl="1"/>
            <a:r>
              <a:rPr lang="en-US" altLang="en-US"/>
              <a:t>Specific domains: </a:t>
            </a:r>
          </a:p>
          <a:p>
            <a:pPr lvl="2"/>
            <a:r>
              <a:rPr lang="en-US" altLang="en-US" i="1"/>
              <a:t>Falls </a:t>
            </a:r>
          </a:p>
          <a:p>
            <a:pPr lvl="2"/>
            <a:r>
              <a:rPr lang="en-US" altLang="en-US" i="1"/>
              <a:t>Pressure ulcer</a:t>
            </a:r>
          </a:p>
          <a:p>
            <a:r>
              <a:rPr lang="en-US" altLang="en-US"/>
              <a:t>Reuse:</a:t>
            </a:r>
          </a:p>
          <a:p>
            <a:pPr lvl="1"/>
            <a:r>
              <a:rPr lang="en-US" altLang="en-US"/>
              <a:t>Ontological resources</a:t>
            </a:r>
          </a:p>
          <a:p>
            <a:pPr lvl="1"/>
            <a:r>
              <a:rPr lang="en-US" altLang="en-US"/>
              <a:t>Non-Ontological resources</a:t>
            </a:r>
          </a:p>
          <a:p>
            <a:r>
              <a:rPr lang="en-US" altLang="en-US"/>
              <a:t>No public results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9A6D254A-221D-EA09-8392-7B720B82B2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0B2219-DFF8-4AD6-A23A-A9D858C9E029}" type="slidenum">
              <a:rPr lang="es-E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F87EE3F9-4102-1804-257C-A25CE4BE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Domains and resources analysis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4C248118-B881-05AD-4A52-7885707B1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AAFE1-AE8C-46BF-9CBA-D37F84EA89CF}" type="slidenum">
              <a:rPr lang="en-U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29DB64-54A0-8552-3073-DC2EDC36E36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116013" y="-428625"/>
            <a:ext cx="78025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en-US" dirty="0">
              <a:latin typeface="Arial" charset="0"/>
            </a:endParaRPr>
          </a:p>
        </p:txBody>
      </p:sp>
      <p:pic>
        <p:nvPicPr>
          <p:cNvPr id="19460" name="Picture 1" descr="ICPS modelo conceptual alto nivel v3">
            <a:extLst>
              <a:ext uri="{FF2B5EF4-FFF2-40B4-BE49-F238E27FC236}">
                <a16:creationId xmlns:a16="http://schemas.microsoft.com/office/drawing/2014/main" id="{77B20F0A-1267-A921-A899-EEAAF5A5D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625475"/>
            <a:ext cx="5213350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6B1A6086-F903-36F8-BB2F-B602515D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level conceptual model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C8DAF054-8B1A-6EF1-C5D5-DF6CA7249A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4D4D4D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rgbClr val="4D4D4D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A18A9-F75E-44BA-97E3-232C0B822122}" type="slidenum">
              <a:rPr lang="es-ES" altLang="en-US" sz="140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altLang="en-US" sz="1400">
              <a:solidFill>
                <a:schemeClr val="bg1"/>
              </a:solidFill>
            </a:endParaRP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603EEB79-2E57-D622-3FCA-ED902586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38200"/>
            <a:ext cx="84597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EGtemplate">
  <a:themeElements>
    <a:clrScheme name="Personalizar 17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1F5FC7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43649</TotalTime>
  <Words>105</Words>
  <Application>Microsoft Office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Microsoft Sans Serif</vt:lpstr>
      <vt:lpstr>OEGtemplate</vt:lpstr>
      <vt:lpstr>Medical domain (ICPS)</vt:lpstr>
      <vt:lpstr>Collaboration with World Health Organization</vt:lpstr>
      <vt:lpstr>Domains and resources analysis</vt:lpstr>
      <vt:lpstr>High level conceptual model</vt:lpstr>
    </vt:vector>
  </TitlesOfParts>
  <Company>oeg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Aware Semantic Information Integration blah blah</dc:title>
  <dc:creator>Jose Mora López</dc:creator>
  <cp:lastModifiedBy>JAIME VAZQUEZ RIVERA</cp:lastModifiedBy>
  <cp:revision>1819</cp:revision>
  <dcterms:created xsi:type="dcterms:W3CDTF">2009-03-10T15:39:23Z</dcterms:created>
  <dcterms:modified xsi:type="dcterms:W3CDTF">2024-10-27T10:24:57Z</dcterms:modified>
</cp:coreProperties>
</file>