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  <p:sldMasterId id="2147483690" r:id="rId2"/>
  </p:sldMasterIdLst>
  <p:notesMasterIdLst>
    <p:notesMasterId r:id="rId18"/>
  </p:notesMasterIdLst>
  <p:sldIdLst>
    <p:sldId id="768" r:id="rId3"/>
    <p:sldId id="283" r:id="rId4"/>
    <p:sldId id="778" r:id="rId5"/>
    <p:sldId id="805" r:id="rId6"/>
    <p:sldId id="803" r:id="rId7"/>
    <p:sldId id="806" r:id="rId8"/>
    <p:sldId id="804" r:id="rId9"/>
    <p:sldId id="784" r:id="rId10"/>
    <p:sldId id="800" r:id="rId11"/>
    <p:sldId id="801" r:id="rId12"/>
    <p:sldId id="807" r:id="rId13"/>
    <p:sldId id="809" r:id="rId14"/>
    <p:sldId id="808" r:id="rId15"/>
    <p:sldId id="810" r:id="rId16"/>
    <p:sldId id="811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25"/>
    <a:srgbClr val="C00000"/>
    <a:srgbClr val="3C3C3C"/>
    <a:srgbClr val="5E9B9B"/>
    <a:srgbClr val="E6550D"/>
    <a:srgbClr val="93D3C9"/>
    <a:srgbClr val="FAFAFA"/>
    <a:srgbClr val="234A94"/>
    <a:srgbClr val="1C4C76"/>
    <a:srgbClr val="6C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8" autoAdjust="0"/>
    <p:restoredTop sz="87276" autoAdjust="0"/>
  </p:normalViewPr>
  <p:slideViewPr>
    <p:cSldViewPr snapToGrid="0" snapToObjects="1">
      <p:cViewPr varScale="1">
        <p:scale>
          <a:sx n="58" d="100"/>
          <a:sy n="58" d="100"/>
        </p:scale>
        <p:origin x="13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0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53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F6B6-D685-432C-B8C4-6D98E0371344}" type="datetimeFigureOut">
              <a:rPr lang="es-ES" smtClean="0"/>
              <a:pPr/>
              <a:t>14/02/2019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8307-B042-4A3A-87E9-C4B96726CCE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176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50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61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81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63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97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66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26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451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CF31-BC56-4817-8356-B0298A714E1B}" type="datetime1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14/02/2019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6A233F-8987-4149-B24C-9EF1ECEEC55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91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560363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B948B33-1788-4970-B74C-DC77344B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69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8487" y="3533683"/>
            <a:ext cx="7270596" cy="2654300"/>
          </a:xfr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43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98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35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560363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2B948B33-1788-4970-B74C-DC77344B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598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88487" y="3533683"/>
            <a:ext cx="7270596" cy="2654300"/>
          </a:xfr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92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2370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1DF7-DDCE-4507-AA6C-DD3DE725144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5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 userDrawn="1"/>
        </p:nvSpPr>
        <p:spPr bwMode="auto">
          <a:xfrm>
            <a:off x="0" y="6606000"/>
            <a:ext cx="9144000" cy="2520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9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0868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09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text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1</a:t>
            </a:r>
          </a:p>
          <a:p>
            <a:pPr lvl="2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2</a:t>
            </a:r>
          </a:p>
          <a:p>
            <a:pPr lvl="3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3</a:t>
            </a:r>
          </a:p>
        </p:txBody>
      </p:sp>
      <p:pic>
        <p:nvPicPr>
          <p:cNvPr id="21" name="Imagen 204" descr="triple_left.png"/>
          <p:cNvPicPr>
            <a:picLocks noChangeAspect="1"/>
          </p:cNvPicPr>
          <p:nvPr userDrawn="1"/>
        </p:nvPicPr>
        <p:blipFill>
          <a:blip r:embed="rId6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  <p:sp>
        <p:nvSpPr>
          <p:cNvPr id="9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23954" y="6606000"/>
            <a:ext cx="252000" cy="2520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 userDrawn="1"/>
        </p:nvSpPr>
        <p:spPr bwMode="auto">
          <a:xfrm>
            <a:off x="0" y="6606000"/>
            <a:ext cx="4099560" cy="25200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>
                <a:latin typeface="Helvetica" charset="0"/>
                <a:ea typeface="Helvetica" charset="0"/>
                <a:cs typeface="Helvetica" charset="0"/>
              </a:rPr>
              <a:t>UPM</a:t>
            </a:r>
            <a:r>
              <a:rPr lang="es-ES" baseline="0" dirty="0">
                <a:latin typeface="Helvetica" charset="0"/>
                <a:ea typeface="Helvetica" charset="0"/>
                <a:cs typeface="Helvetica" charset="0"/>
              </a:rPr>
              <a:t> / </a:t>
            </a:r>
            <a:r>
              <a:rPr lang="es-ES" baseline="0" dirty="0" err="1">
                <a:latin typeface="Helvetica" charset="0"/>
                <a:ea typeface="Helvetica" charset="0"/>
                <a:cs typeface="Helvetica" charset="0"/>
              </a:rPr>
              <a:t>Japan</a:t>
            </a:r>
            <a:r>
              <a:rPr lang="es-ES" baseline="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>
                <a:latin typeface="Helvetica" charset="0"/>
                <a:ea typeface="Helvetica" charset="0"/>
                <a:cs typeface="Helvetica" charset="0"/>
              </a:rPr>
              <a:t>collaboration</a:t>
            </a:r>
            <a:endParaRPr lang="es-ES" baseline="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2" r:id="rId4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 userDrawn="1"/>
        </p:nvSpPr>
        <p:spPr bwMode="auto">
          <a:xfrm>
            <a:off x="0" y="6606000"/>
            <a:ext cx="9144000" cy="2520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9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0868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09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/>
              <a:t>Example</a:t>
            </a:r>
            <a:r>
              <a:rPr lang="es-ES" dirty="0"/>
              <a:t> of </a:t>
            </a:r>
            <a:r>
              <a:rPr lang="es-ES" dirty="0" err="1"/>
              <a:t>text</a:t>
            </a:r>
            <a:endParaRPr lang="es-ES" dirty="0"/>
          </a:p>
          <a:p>
            <a:pPr lvl="1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1</a:t>
            </a:r>
          </a:p>
          <a:p>
            <a:pPr lvl="2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2</a:t>
            </a:r>
          </a:p>
          <a:p>
            <a:pPr lvl="3"/>
            <a:r>
              <a:rPr lang="es-ES" dirty="0" err="1"/>
              <a:t>Example</a:t>
            </a:r>
            <a:r>
              <a:rPr lang="es-ES" dirty="0"/>
              <a:t> of a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3</a:t>
            </a:r>
          </a:p>
        </p:txBody>
      </p:sp>
      <p:pic>
        <p:nvPicPr>
          <p:cNvPr id="21" name="Imagen 204" descr="triple_left.png"/>
          <p:cNvPicPr>
            <a:picLocks noChangeAspect="1"/>
          </p:cNvPicPr>
          <p:nvPr userDrawn="1"/>
        </p:nvPicPr>
        <p:blipFill>
          <a:blip r:embed="rId7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  <p:sp>
        <p:nvSpPr>
          <p:cNvPr id="9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623954" y="6606000"/>
            <a:ext cx="252000" cy="2520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 userDrawn="1"/>
        </p:nvSpPr>
        <p:spPr bwMode="auto">
          <a:xfrm>
            <a:off x="0" y="6606000"/>
            <a:ext cx="4099560" cy="25200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dirty="0">
                <a:latin typeface="Helvetica" charset="0"/>
                <a:ea typeface="Helvetica" charset="0"/>
                <a:cs typeface="Helvetica" charset="0"/>
              </a:rPr>
              <a:t>UPM</a:t>
            </a:r>
            <a:r>
              <a:rPr lang="es-ES" baseline="0" dirty="0">
                <a:latin typeface="Helvetica" charset="0"/>
                <a:ea typeface="Helvetica" charset="0"/>
                <a:cs typeface="Helvetica" charset="0"/>
              </a:rPr>
              <a:t> / </a:t>
            </a:r>
            <a:r>
              <a:rPr lang="es-ES" baseline="0" dirty="0" err="1">
                <a:latin typeface="Helvetica" charset="0"/>
                <a:ea typeface="Helvetica" charset="0"/>
                <a:cs typeface="Helvetica" charset="0"/>
              </a:rPr>
              <a:t>Japan</a:t>
            </a:r>
            <a:r>
              <a:rPr lang="es-ES" baseline="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baseline="0" dirty="0" err="1">
                <a:latin typeface="Helvetica" charset="0"/>
                <a:ea typeface="Helvetica" charset="0"/>
                <a:cs typeface="Helvetica" charset="0"/>
              </a:rPr>
              <a:t>collaboration</a:t>
            </a:r>
            <a:endParaRPr lang="es-ES" baseline="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4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m.es/Estudiantes/Movilidad/Programas_Internacionales/Erasmus?fmt=detail&amp;prefmt=articulo&amp;id=20828f67156df510VgnVCM10000009c7648a____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upm.es/Investigacion/Programa_Propio_UPM/2018/movilidad?id=e88d97d1bd4f1610VgnVCM10000009c7648a____&amp;fmt=detai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research/mariecurieactio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upm.es/Investigacion/Programa_Propio_UPM/2018/movilidad?id=e88d97d1bd4f1610VgnVCM10000009c7648a____&amp;fmt=detai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i.ac.jp/en/about/international/mouresearc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upm.es/Investigacion/Programa_Propio_UPM/2018/movilidad?id=e88d97d1bd4f1610VgnVCM10000009c7648a____&amp;fmt=detai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ps.go.jp/english/e-inv_researchers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a1r2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m.es/Investigacion/Programa_Propio_UPM/2018/internacionalizacion?id=5e0797d1bd4f1610VgnVCM10000009c7648a____&amp;fmt=detai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m.es/UPM/ConsejoSocial/Actividades/Ayuda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upm.es/Investigacion/Programa_Propio_UPM/2018/movilidad?id=e88d97d1bd4f1610VgnVCM10000009c7648a____&amp;fmt=detai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m.es/Investigacion/Programa_Propio_UPM/2018/movilidad?id=e88d97d1bd4f1610VgnVCM10000009c7648a____&amp;fmt=detai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m.es/Investigacion/Programa_Propio_UPM/2018/movilidad?id=099e97d1bd4f1610VgnVCM10000009c7648a____&amp;fmt=detai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upm.es/Investigacion/Programa_Propio_UPM/2018/movilidad?id=e88d97d1bd4f1610VgnVCM10000009c7648a____&amp;fmt=det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46840" y="3992944"/>
            <a:ext cx="2994397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234A94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María Navas-Loro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234A94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234A94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234A94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234A94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234A94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Group</a:t>
            </a: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srgbClr val="234A94"/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 (UPM)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57499" y="1805049"/>
            <a:ext cx="6183631" cy="150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lvl="0" defTabSz="914400">
              <a:defRPr/>
            </a:pPr>
            <a:r>
              <a:rPr lang="en-US" sz="4800" dirty="0"/>
              <a:t>UPM – Japan Collaboration</a:t>
            </a:r>
            <a:endParaRPr lang="en-US" sz="4400" dirty="0"/>
          </a:p>
          <a:p>
            <a:pPr lvl="0" defTabSz="914400">
              <a:defRPr/>
            </a:pPr>
            <a:endParaRPr lang="en-US" sz="1100" b="0" kern="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0" defTabSz="914400">
              <a:defRPr/>
            </a:pPr>
            <a:r>
              <a:rPr lang="en-US" sz="2800" b="0" kern="0" dirty="0">
                <a:latin typeface="Helvetica Neue" charset="0"/>
                <a:ea typeface="Helvetica Neue" charset="0"/>
                <a:cs typeface="Helvetica Neue" charset="0"/>
              </a:rPr>
              <a:t>Options</a:t>
            </a:r>
            <a:endParaRPr lang="en-US" b="0" kern="0" dirty="0">
              <a:latin typeface="Helvetica Neue" charset="0"/>
              <a:ea typeface="Helvetica Neue" charset="0"/>
              <a:cs typeface="Helvetica Neue" charset="0"/>
            </a:endParaRPr>
          </a:p>
          <a:p>
            <a:pPr lvl="0" defTabSz="914400">
              <a:lnSpc>
                <a:spcPct val="200000"/>
              </a:lnSpc>
              <a:defRPr/>
            </a:pPr>
            <a:endParaRPr lang="en-US" sz="1800" kern="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"/>
          <p:cNvSpPr txBox="1"/>
          <p:nvPr/>
        </p:nvSpPr>
        <p:spPr>
          <a:xfrm>
            <a:off x="3041815" y="6127927"/>
            <a:ext cx="253602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mnavas@fi.upm.es</a:t>
            </a:r>
          </a:p>
          <a:p>
            <a:pPr marL="17780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@mnavas314</a:t>
            </a:r>
          </a:p>
        </p:txBody>
      </p:sp>
      <p:pic>
        <p:nvPicPr>
          <p:cNvPr id="12" name="Picture 11" descr="https://encrypted-tbn0.gstatic.com/images?q=tbn:ANd9GcR8p3G5JBRQyvYSIijdMPKozFn93uiMnby2CbWbgdIHM-cqmUZm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6" y="651501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simpleicon.com/wp-content/uploads/mail-6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160" y="62163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442" y="6215974"/>
            <a:ext cx="246960" cy="252000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5880781" y="6168604"/>
            <a:ext cx="336003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 Neue" charset="0"/>
                <a:ea typeface="Helvetica Neue" charset="0"/>
                <a:cs typeface="Helvetica Neue" charset="0"/>
              </a:rPr>
              <a:t>31/01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/2019</a:t>
            </a:r>
          </a:p>
          <a:p>
            <a:pPr marL="17780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Helvetica Neue" charset="0"/>
                <a:ea typeface="Helvetica Neue" charset="0"/>
                <a:cs typeface="Helvetica Neue" charset="0"/>
              </a:rPr>
              <a:t>ETSII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804" y="6515010"/>
            <a:ext cx="18423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720969"/>
            <a:ext cx="8619565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Convocatoria Erasmus+ estudios (KA107)</a:t>
            </a:r>
            <a:endParaRPr lang="es-ES" b="1" dirty="0"/>
          </a:p>
          <a:p>
            <a:r>
              <a:rPr lang="es-ES" b="1" dirty="0"/>
              <a:t>(Erasmus </a:t>
            </a:r>
            <a:r>
              <a:rPr lang="es-ES" b="1" dirty="0" err="1"/>
              <a:t>grants</a:t>
            </a:r>
            <a:r>
              <a:rPr lang="es-ES" b="1" dirty="0"/>
              <a:t>)</a:t>
            </a:r>
            <a:endParaRPr lang="es-ES" b="1" dirty="0">
              <a:hlinkClick r:id="rId4"/>
            </a:endParaRPr>
          </a:p>
          <a:p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PhD </a:t>
            </a:r>
            <a:r>
              <a:rPr lang="es-ES" dirty="0" err="1"/>
              <a:t>students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Duration</a:t>
            </a:r>
            <a:r>
              <a:rPr lang="es-ES" dirty="0"/>
              <a:t> </a:t>
            </a:r>
            <a:r>
              <a:rPr lang="es-ES" dirty="0" err="1"/>
              <a:t>depends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destiny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Travel</a:t>
            </a:r>
            <a:r>
              <a:rPr lang="es-ES" dirty="0"/>
              <a:t> </a:t>
            </a:r>
            <a:r>
              <a:rPr lang="es-ES" dirty="0" err="1"/>
              <a:t>grant</a:t>
            </a:r>
            <a:r>
              <a:rPr lang="es-ES" dirty="0"/>
              <a:t> </a:t>
            </a:r>
            <a:r>
              <a:rPr lang="es-ES" dirty="0" err="1"/>
              <a:t>depends</a:t>
            </a:r>
            <a:r>
              <a:rPr lang="es-ES" dirty="0"/>
              <a:t> on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destiny</a:t>
            </a:r>
            <a:r>
              <a:rPr lang="es-ES" dirty="0"/>
              <a:t> (</a:t>
            </a:r>
            <a:r>
              <a:rPr lang="es-ES" dirty="0" err="1"/>
              <a:t>around</a:t>
            </a:r>
            <a:r>
              <a:rPr lang="es-ES" dirty="0"/>
              <a:t> 600e per </a:t>
            </a:r>
            <a:r>
              <a:rPr lang="es-ES" dirty="0" err="1"/>
              <a:t>month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published</a:t>
            </a:r>
            <a:r>
              <a:rPr lang="es-ES" dirty="0"/>
              <a:t> in </a:t>
            </a:r>
            <a:r>
              <a:rPr lang="es-ES" dirty="0" err="1"/>
              <a:t>September</a:t>
            </a:r>
            <a:r>
              <a:rPr lang="es-ES" dirty="0"/>
              <a:t> 2019, and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NII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Tokyo</a:t>
            </a:r>
            <a:r>
              <a:rPr lang="es-ES" dirty="0"/>
              <a:t> </a:t>
            </a:r>
            <a:r>
              <a:rPr lang="es-ES" dirty="0" err="1"/>
              <a:t>Institute</a:t>
            </a:r>
            <a:r>
              <a:rPr lang="es-ES" dirty="0"/>
              <a:t> of </a:t>
            </a:r>
            <a:r>
              <a:rPr lang="es-ES" dirty="0" err="1"/>
              <a:t>Technology</a:t>
            </a:r>
            <a:r>
              <a:rPr lang="es-ES" dirty="0"/>
              <a:t>.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 err="1"/>
              <a:t>Deadline</a:t>
            </a:r>
            <a:r>
              <a:rPr lang="es-ES" dirty="0"/>
              <a:t>: </a:t>
            </a:r>
            <a:r>
              <a:rPr lang="es-ES" dirty="0" err="1"/>
              <a:t>December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preceding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20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21DF7-DDCE-4507-AA6C-DD3DE7251441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PostDoc</a:t>
            </a:r>
            <a:r>
              <a:rPr lang="en-US" dirty="0"/>
              <a:t> long term grant</a:t>
            </a:r>
          </a:p>
        </p:txBody>
      </p:sp>
    </p:spTree>
    <p:extLst>
      <p:ext uri="{BB962C8B-B14F-4D97-AF65-F5344CB8AC3E}">
        <p14:creationId xmlns:p14="http://schemas.microsoft.com/office/powerpoint/2010/main" val="6552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720969"/>
            <a:ext cx="8619565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Marie Curie </a:t>
            </a:r>
            <a:r>
              <a:rPr lang="es-ES" b="1" dirty="0" err="1">
                <a:hlinkClick r:id="rId3"/>
              </a:rPr>
              <a:t>grants</a:t>
            </a:r>
            <a:endParaRPr lang="es-ES" b="1" dirty="0"/>
          </a:p>
          <a:p>
            <a:r>
              <a:rPr lang="es-ES" b="1" dirty="0"/>
              <a:t>(Marie Curie </a:t>
            </a:r>
            <a:r>
              <a:rPr lang="es-ES" b="1" dirty="0" err="1"/>
              <a:t>grants</a:t>
            </a:r>
            <a:r>
              <a:rPr lang="es-ES" b="1" dirty="0"/>
              <a:t>)</a:t>
            </a:r>
            <a:endParaRPr lang="es-ES" b="1" dirty="0">
              <a:hlinkClick r:id="rId4"/>
            </a:endParaRPr>
          </a:p>
          <a:p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new </a:t>
            </a:r>
            <a:r>
              <a:rPr lang="es-ES" dirty="0" err="1"/>
              <a:t>postdocs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years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finishing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PhD + 1 </a:t>
            </a:r>
            <a:r>
              <a:rPr lang="es-ES" dirty="0" err="1"/>
              <a:t>year</a:t>
            </a:r>
            <a:r>
              <a:rPr lang="es-ES" dirty="0"/>
              <a:t> at original </a:t>
            </a:r>
            <a:r>
              <a:rPr lang="es-ES" dirty="0" err="1"/>
              <a:t>institution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competitive</a:t>
            </a:r>
            <a:endParaRPr lang="es-ES" dirty="0"/>
          </a:p>
          <a:p>
            <a:pPr lvl="1"/>
            <a:r>
              <a:rPr lang="es-ES" dirty="0" err="1"/>
              <a:t>Joint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Universities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Pays</a:t>
            </a:r>
            <a:r>
              <a:rPr lang="es-ES" dirty="0"/>
              <a:t> </a:t>
            </a:r>
            <a:r>
              <a:rPr lang="es-ES" dirty="0" err="1"/>
              <a:t>travel</a:t>
            </a:r>
            <a:r>
              <a:rPr lang="es-ES" dirty="0"/>
              <a:t> + stay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9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21DF7-DDCE-4507-AA6C-DD3DE7251441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Japan Side</a:t>
            </a:r>
          </a:p>
        </p:txBody>
      </p:sp>
    </p:spTree>
    <p:extLst>
      <p:ext uri="{BB962C8B-B14F-4D97-AF65-F5344CB8AC3E}">
        <p14:creationId xmlns:p14="http://schemas.microsoft.com/office/powerpoint/2010/main" val="3473870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720969"/>
            <a:ext cx="8619565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NII MOU </a:t>
            </a:r>
            <a:r>
              <a:rPr lang="es-ES" b="1" dirty="0" err="1">
                <a:hlinkClick r:id="rId3"/>
              </a:rPr>
              <a:t>Grants</a:t>
            </a:r>
            <a:endParaRPr lang="es-ES" b="1" dirty="0">
              <a:hlinkClick r:id="rId4"/>
            </a:endParaRPr>
          </a:p>
          <a:p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PhD </a:t>
            </a:r>
            <a:r>
              <a:rPr lang="es-ES" dirty="0" err="1"/>
              <a:t>students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December</a:t>
            </a:r>
            <a:r>
              <a:rPr lang="es-ES" dirty="0"/>
              <a:t>/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</a:t>
            </a:r>
            <a:r>
              <a:rPr lang="es-ES" dirty="0" err="1"/>
              <a:t>year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Depends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supervisor </a:t>
            </a:r>
            <a:r>
              <a:rPr lang="es-ES" dirty="0" err="1"/>
              <a:t>there</a:t>
            </a:r>
            <a:r>
              <a:rPr lang="es-ES" dirty="0"/>
              <a:t> (2/3 </a:t>
            </a:r>
            <a:r>
              <a:rPr lang="es-ES" dirty="0" err="1"/>
              <a:t>months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Satoh-sensei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2887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720969"/>
            <a:ext cx="8619565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JSPS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levels</a:t>
            </a:r>
            <a:r>
              <a:rPr lang="es-ES" dirty="0"/>
              <a:t> (</a:t>
            </a:r>
            <a:r>
              <a:rPr lang="es-ES" dirty="0" err="1"/>
              <a:t>even</a:t>
            </a:r>
            <a:r>
              <a:rPr lang="es-ES" dirty="0"/>
              <a:t> Nobel </a:t>
            </a:r>
            <a:r>
              <a:rPr lang="es-ES" dirty="0" err="1"/>
              <a:t>laureates</a:t>
            </a:r>
            <a:r>
              <a:rPr lang="es-ES" dirty="0"/>
              <a:t>!)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 err="1"/>
              <a:t>Competitive</a:t>
            </a:r>
            <a:r>
              <a:rPr lang="es-ES" dirty="0"/>
              <a:t> (as </a:t>
            </a:r>
            <a:r>
              <a:rPr lang="es-ES" dirty="0" err="1"/>
              <a:t>far</a:t>
            </a:r>
            <a:r>
              <a:rPr lang="es-ES" dirty="0"/>
              <a:t> as I </a:t>
            </a:r>
            <a:r>
              <a:rPr lang="es-ES" dirty="0" err="1"/>
              <a:t>know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brochure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lab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933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84132" y="637309"/>
            <a:ext cx="4210960" cy="5276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0" lang="es-E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" charset="0"/>
                <a:cs typeface="Helvetica" charset="0"/>
              </a:rPr>
              <a:t>Outline</a:t>
            </a: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" charset="0"/>
                <a:cs typeface="Helvetica" charset="0"/>
              </a:rPr>
              <a:t>UPM “Seed” program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" charset="0"/>
                <a:cs typeface="Helvetica" charset="0"/>
              </a:rPr>
              <a:t>UPM Mobility:</a:t>
            </a:r>
          </a:p>
          <a:p>
            <a:pPr lvl="1" indent="-342900" defTabSz="914400">
              <a:buFont typeface="Wingdings" charset="2"/>
              <a:buChar char="§"/>
              <a:defRPr/>
            </a:pPr>
            <a:r>
              <a:rPr lang="en-US" kern="0" noProof="0" dirty="0"/>
              <a:t>PhD Students</a:t>
            </a:r>
          </a:p>
          <a:p>
            <a:pPr lvl="1" indent="-342900" defTabSz="914400">
              <a:buFont typeface="Wingdings" charset="2"/>
              <a:buChar char="§"/>
              <a:defRPr/>
            </a:pPr>
            <a:r>
              <a:rPr kumimoji="0" lang="en-US" sz="2000" b="0" i="0" u="none" strike="noStrike" kern="0" cap="none" spc="0" normalizeH="0" baseline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" charset="0"/>
                <a:cs typeface="Helvetica" charset="0"/>
              </a:rPr>
              <a:t>Professors</a:t>
            </a:r>
          </a:p>
          <a:p>
            <a:pPr defTabSz="914400">
              <a:defRPr/>
            </a:pPr>
            <a:r>
              <a:rPr lang="en-US" sz="2400" kern="0" noProof="0" dirty="0"/>
              <a:t>Postdoc long stays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" charset="0"/>
                <a:cs typeface="Helvetica" charset="0"/>
              </a:rPr>
              <a:t>Japan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" charset="0"/>
                <a:cs typeface="Helvetica" charset="0"/>
              </a:rPr>
              <a:t> side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  <a:p>
            <a:pPr lvl="1" indent="-342900" defTabSz="914400">
              <a:buFont typeface="Wingdings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Helvetica" charset="0"/>
                <a:cs typeface="Helvetica" charset="0"/>
              </a:rPr>
              <a:t>NII Internship</a:t>
            </a:r>
          </a:p>
          <a:p>
            <a:pPr lvl="1" indent="-342900" defTabSz="914400">
              <a:buFont typeface="Wingdings" charset="2"/>
              <a:buChar char="§"/>
              <a:defRPr/>
            </a:pPr>
            <a:r>
              <a:rPr lang="en-US" kern="0" dirty="0"/>
              <a:t>JSPS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pic>
        <p:nvPicPr>
          <p:cNvPr id="2052" name="Picture 4" descr="Resultado de imagen de spain jap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92" y="2038120"/>
            <a:ext cx="3295290" cy="263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8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Links in </a:t>
            </a:r>
            <a:r>
              <a:rPr lang="es-ES" dirty="0" err="1"/>
              <a:t>order</a:t>
            </a:r>
            <a:endParaRPr lang="es-ES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533400" y="618979"/>
            <a:ext cx="8090554" cy="5934222"/>
          </a:xfrm>
        </p:spPr>
        <p:txBody>
          <a:bodyPr lIns="36000" rIns="36000"/>
          <a:lstStyle/>
          <a:p>
            <a:pPr marL="490537" lvl="1" indent="0">
              <a:buNone/>
            </a:pPr>
            <a:endParaRPr lang="en-US" dirty="0"/>
          </a:p>
          <a:p>
            <a:pPr marL="947737" lvl="1" indent="-457200"/>
            <a:endParaRPr lang="en-US" dirty="0"/>
          </a:p>
          <a:p>
            <a:pPr marL="947737" lvl="1" indent="-457200"/>
            <a:endParaRPr lang="en-US" dirty="0"/>
          </a:p>
          <a:p>
            <a:pPr marL="490537" lvl="1" indent="0">
              <a:buNone/>
            </a:pPr>
            <a:endParaRPr lang="en-US" dirty="0"/>
          </a:p>
          <a:p>
            <a:pPr marL="947737" lvl="1" indent="-457200"/>
            <a:endParaRPr lang="en-US" dirty="0"/>
          </a:p>
          <a:p>
            <a:pPr marL="947737" lvl="1" indent="-457200"/>
            <a:endParaRPr lang="en-US" dirty="0"/>
          </a:p>
          <a:p>
            <a:pPr marL="90487" indent="0">
              <a:buNone/>
            </a:pPr>
            <a:endParaRPr lang="en-US" sz="2800" dirty="0"/>
          </a:p>
          <a:p>
            <a:pPr marL="547687" indent="-457200"/>
            <a:endParaRPr lang="en-US" sz="2800" dirty="0"/>
          </a:p>
          <a:p>
            <a:pPr marL="90487" indent="0">
              <a:buNone/>
            </a:pPr>
            <a:endParaRPr lang="en-U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4110" y="4893159"/>
            <a:ext cx="55291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hlinkClick r:id="rId3"/>
              </a:rPr>
              <a:t>https://bit.ly/2Sa1r2b</a:t>
            </a:r>
            <a:r>
              <a:rPr lang="es-ES" sz="3200" dirty="0"/>
              <a:t> </a:t>
            </a:r>
            <a:endParaRPr lang="en-US" sz="3200" dirty="0"/>
          </a:p>
        </p:txBody>
      </p:sp>
      <p:pic>
        <p:nvPicPr>
          <p:cNvPr id="1026" name="Picture 2" descr="https://www.one-tab.com/api/qrCode?pageId=IxSbsldFQd2Nkkn6jOIT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69" y="1005541"/>
            <a:ext cx="3887615" cy="38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2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21DF7-DDCE-4507-AA6C-DD3DE7251441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SEED</a:t>
            </a:r>
          </a:p>
        </p:txBody>
      </p:sp>
    </p:spTree>
    <p:extLst>
      <p:ext uri="{BB962C8B-B14F-4D97-AF65-F5344CB8AC3E}">
        <p14:creationId xmlns:p14="http://schemas.microsoft.com/office/powerpoint/2010/main" val="269961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55" y="720969"/>
            <a:ext cx="8836446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Convocatoria de Ayudas al PDI para Proyectos Semilla de Investigación Internacional en Asia</a:t>
            </a:r>
            <a:endParaRPr lang="es-ES" b="1" dirty="0"/>
          </a:p>
          <a:p>
            <a:r>
              <a:rPr lang="es-ES" b="1" dirty="0"/>
              <a:t>(</a:t>
            </a:r>
            <a:r>
              <a:rPr lang="es-ES" b="1" dirty="0" err="1"/>
              <a:t>Grants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“</a:t>
            </a:r>
            <a:r>
              <a:rPr lang="es-ES" b="1" dirty="0" err="1"/>
              <a:t>seed</a:t>
            </a:r>
            <a:r>
              <a:rPr lang="es-ES" b="1" dirty="0"/>
              <a:t> </a:t>
            </a:r>
            <a:r>
              <a:rPr lang="es-ES" b="1" dirty="0" err="1"/>
              <a:t>research</a:t>
            </a:r>
            <a:r>
              <a:rPr lang="es-ES" b="1" dirty="0"/>
              <a:t> </a:t>
            </a:r>
            <a:r>
              <a:rPr lang="es-ES" b="1" dirty="0" err="1"/>
              <a:t>projects</a:t>
            </a:r>
            <a:r>
              <a:rPr lang="es-ES" b="1" dirty="0"/>
              <a:t>” </a:t>
            </a:r>
            <a:r>
              <a:rPr lang="es-ES" b="1" dirty="0" err="1"/>
              <a:t>with</a:t>
            </a:r>
            <a:r>
              <a:rPr lang="es-ES" b="1" dirty="0"/>
              <a:t> Asia)</a:t>
            </a:r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postdocs</a:t>
            </a:r>
            <a:r>
              <a:rPr lang="es-ES" dirty="0"/>
              <a:t>, new (</a:t>
            </a:r>
            <a:r>
              <a:rPr lang="es-ES" dirty="0" err="1"/>
              <a:t>analogous</a:t>
            </a:r>
            <a:r>
              <a:rPr lang="es-ES" dirty="0"/>
              <a:t> to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MIT).</a:t>
            </a:r>
          </a:p>
          <a:p>
            <a:pPr lvl="1"/>
            <a:r>
              <a:rPr lang="es-ES" dirty="0"/>
              <a:t>5000 €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round +  5000 € </a:t>
            </a:r>
            <a:r>
              <a:rPr lang="es-ES" dirty="0" err="1"/>
              <a:t>if</a:t>
            </a:r>
            <a:r>
              <a:rPr lang="es-ES" dirty="0"/>
              <a:t> a </a:t>
            </a:r>
            <a:r>
              <a:rPr lang="es-ES" dirty="0" err="1"/>
              <a:t>project</a:t>
            </a:r>
            <a:r>
              <a:rPr lang="es-ES" dirty="0"/>
              <a:t> derives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round.</a:t>
            </a:r>
          </a:p>
          <a:p>
            <a:pPr lvl="2"/>
            <a:r>
              <a:rPr lang="en-US" dirty="0"/>
              <a:t>All expenses (travel/food/lodgment) of the postdoc in Asia for at least 15 days visits (tourist class)</a:t>
            </a:r>
          </a:p>
          <a:p>
            <a:pPr lvl="2"/>
            <a:r>
              <a:rPr lang="en-US" dirty="0"/>
              <a:t>Visa/Travel Assurance, consumables 10%, </a:t>
            </a:r>
            <a:r>
              <a:rPr lang="en-US" dirty="0" err="1"/>
              <a:t>protocolary</a:t>
            </a:r>
            <a:r>
              <a:rPr lang="en-US" dirty="0"/>
              <a:t> expenses 10%</a:t>
            </a:r>
          </a:p>
          <a:p>
            <a:pPr lvl="2"/>
            <a:r>
              <a:rPr lang="en-US" dirty="0"/>
              <a:t>Expenses for dissemination and joint publication.</a:t>
            </a:r>
          </a:p>
          <a:p>
            <a:pPr lvl="2"/>
            <a:r>
              <a:rPr lang="en-US" dirty="0"/>
              <a:t>Organization of joint work sessions.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r>
              <a:rPr lang="es-ES" dirty="0" err="1"/>
              <a:t>Valid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natural </a:t>
            </a:r>
            <a:r>
              <a:rPr lang="es-ES" dirty="0" err="1"/>
              <a:t>years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Deadline</a:t>
            </a:r>
            <a:r>
              <a:rPr lang="es-ES" dirty="0"/>
              <a:t>: </a:t>
            </a:r>
            <a:r>
              <a:rPr lang="es-ES" dirty="0" err="1"/>
              <a:t>October</a:t>
            </a:r>
            <a:r>
              <a:rPr lang="es-ES" dirty="0"/>
              <a:t> (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</a:t>
            </a:r>
            <a:r>
              <a:rPr lang="es-ES" dirty="0" err="1"/>
              <a:t>apply</a:t>
            </a:r>
            <a:r>
              <a:rPr lang="es-ES" dirty="0"/>
              <a:t> to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 </a:t>
            </a:r>
            <a:r>
              <a:rPr lang="es-ES" dirty="0" err="1"/>
              <a:t>edition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6479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C21DF7-DDCE-4507-AA6C-DD3DE7251441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UPM Mobility</a:t>
            </a:r>
          </a:p>
        </p:txBody>
      </p:sp>
    </p:spTree>
    <p:extLst>
      <p:ext uri="{BB962C8B-B14F-4D97-AF65-F5344CB8AC3E}">
        <p14:creationId xmlns:p14="http://schemas.microsoft.com/office/powerpoint/2010/main" val="299186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720969"/>
            <a:ext cx="8619565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Ayudas para la formación de doctorandos del Consejo Social de la UPM</a:t>
            </a:r>
            <a:endParaRPr lang="es-ES" b="1" dirty="0"/>
          </a:p>
          <a:p>
            <a:r>
              <a:rPr lang="es-ES" b="1" dirty="0"/>
              <a:t>(3-6 </a:t>
            </a:r>
            <a:r>
              <a:rPr lang="es-ES" b="1" dirty="0" err="1"/>
              <a:t>months</a:t>
            </a:r>
            <a:r>
              <a:rPr lang="es-ES" b="1" dirty="0"/>
              <a:t> stay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predoc</a:t>
            </a:r>
            <a:r>
              <a:rPr lang="es-ES" b="1" dirty="0"/>
              <a:t> </a:t>
            </a:r>
            <a:r>
              <a:rPr lang="es-ES" b="1" dirty="0" err="1"/>
              <a:t>researchers</a:t>
            </a:r>
            <a:r>
              <a:rPr lang="es-ES" b="1" dirty="0"/>
              <a:t>)</a:t>
            </a:r>
            <a:endParaRPr lang="es-ES" b="1" dirty="0">
              <a:hlinkClick r:id="rId4"/>
            </a:endParaRPr>
          </a:p>
          <a:p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PhD </a:t>
            </a:r>
            <a:r>
              <a:rPr lang="es-ES" dirty="0" err="1"/>
              <a:t>students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3 and 6 </a:t>
            </a:r>
            <a:r>
              <a:rPr lang="es-ES" dirty="0" err="1"/>
              <a:t>months</a:t>
            </a:r>
            <a:endParaRPr lang="es-ES" dirty="0"/>
          </a:p>
          <a:p>
            <a:pPr lvl="1"/>
            <a:r>
              <a:rPr lang="es-ES" dirty="0"/>
              <a:t>Stay ( </a:t>
            </a:r>
            <a:r>
              <a:rPr lang="es-ES" dirty="0" err="1"/>
              <a:t>around</a:t>
            </a:r>
            <a:r>
              <a:rPr lang="es-ES" dirty="0"/>
              <a:t> 1500 euros per </a:t>
            </a:r>
            <a:r>
              <a:rPr lang="es-ES" dirty="0" err="1"/>
              <a:t>month</a:t>
            </a:r>
            <a:r>
              <a:rPr lang="es-ES" dirty="0"/>
              <a:t>)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 err="1"/>
              <a:t>Deadline</a:t>
            </a:r>
            <a:r>
              <a:rPr lang="es-ES" dirty="0"/>
              <a:t>: </a:t>
            </a:r>
            <a:r>
              <a:rPr lang="es-ES" dirty="0" err="1"/>
              <a:t>September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Stay </a:t>
            </a:r>
            <a:r>
              <a:rPr lang="es-ES" dirty="0" err="1"/>
              <a:t>during</a:t>
            </a:r>
            <a:r>
              <a:rPr lang="es-ES" dirty="0"/>
              <a:t> a natural </a:t>
            </a:r>
            <a:r>
              <a:rPr lang="es-ES" dirty="0" err="1"/>
              <a:t>year</a:t>
            </a:r>
            <a:r>
              <a:rPr lang="es-ES" dirty="0"/>
              <a:t> (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January</a:t>
            </a:r>
            <a:r>
              <a:rPr lang="es-ES" dirty="0"/>
              <a:t> to </a:t>
            </a:r>
            <a:r>
              <a:rPr lang="es-ES" dirty="0" err="1"/>
              <a:t>December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87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720969"/>
            <a:ext cx="8619565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Convocatoria de ayudas PIF para realizar Estancias de Investigación Internacional igual o superior a 3 meses</a:t>
            </a:r>
            <a:endParaRPr lang="es-ES" b="1" dirty="0"/>
          </a:p>
          <a:p>
            <a:r>
              <a:rPr lang="es-ES" b="1" dirty="0"/>
              <a:t>(3-6 </a:t>
            </a:r>
            <a:r>
              <a:rPr lang="es-ES" b="1" dirty="0" err="1"/>
              <a:t>months</a:t>
            </a:r>
            <a:r>
              <a:rPr lang="es-ES" b="1" dirty="0"/>
              <a:t> stay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predoc</a:t>
            </a:r>
            <a:r>
              <a:rPr lang="es-ES" b="1" dirty="0"/>
              <a:t> </a:t>
            </a:r>
            <a:r>
              <a:rPr lang="es-ES" b="1" dirty="0" err="1"/>
              <a:t>researchers</a:t>
            </a:r>
            <a:r>
              <a:rPr lang="es-ES" b="1" dirty="0"/>
              <a:t>)</a:t>
            </a:r>
            <a:endParaRPr lang="es-ES" b="1" dirty="0">
              <a:hlinkClick r:id="rId3"/>
            </a:endParaRPr>
          </a:p>
          <a:p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PhD </a:t>
            </a:r>
            <a:r>
              <a:rPr lang="es-ES" dirty="0" err="1"/>
              <a:t>students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3 and 6 </a:t>
            </a:r>
            <a:r>
              <a:rPr lang="es-ES" dirty="0" err="1"/>
              <a:t>months</a:t>
            </a:r>
            <a:endParaRPr lang="es-ES" dirty="0"/>
          </a:p>
          <a:p>
            <a:pPr lvl="1"/>
            <a:r>
              <a:rPr lang="es-ES" dirty="0" err="1"/>
              <a:t>Travel</a:t>
            </a:r>
            <a:r>
              <a:rPr lang="es-ES" dirty="0"/>
              <a:t> </a:t>
            </a:r>
            <a:r>
              <a:rPr lang="es-ES" dirty="0" err="1"/>
              <a:t>grant</a:t>
            </a:r>
            <a:r>
              <a:rPr lang="es-ES" dirty="0"/>
              <a:t> (500 - 1000 €) + Stay ( </a:t>
            </a:r>
            <a:r>
              <a:rPr lang="es-ES" dirty="0" err="1"/>
              <a:t>max</a:t>
            </a:r>
            <a:r>
              <a:rPr lang="es-ES" dirty="0"/>
              <a:t>. 1200 € per </a:t>
            </a:r>
            <a:r>
              <a:rPr lang="es-ES" dirty="0" err="1"/>
              <a:t>month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Can be </a:t>
            </a:r>
            <a:r>
              <a:rPr lang="es-ES" dirty="0" err="1"/>
              <a:t>combined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grant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destiny</a:t>
            </a:r>
            <a:r>
              <a:rPr lang="es-ES" dirty="0"/>
              <a:t> </a:t>
            </a:r>
            <a:r>
              <a:rPr lang="es-ES" dirty="0" err="1"/>
              <a:t>institution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Deadline</a:t>
            </a:r>
            <a:r>
              <a:rPr lang="es-ES" dirty="0"/>
              <a:t>: </a:t>
            </a:r>
            <a:r>
              <a:rPr lang="es-ES" dirty="0" err="1"/>
              <a:t>March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stay (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retroactive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Stay </a:t>
            </a:r>
            <a:r>
              <a:rPr lang="es-ES" dirty="0" err="1"/>
              <a:t>during</a:t>
            </a:r>
            <a:r>
              <a:rPr lang="es-ES" dirty="0"/>
              <a:t> a natural </a:t>
            </a:r>
            <a:r>
              <a:rPr lang="es-ES" dirty="0" err="1"/>
              <a:t>year</a:t>
            </a:r>
            <a:r>
              <a:rPr lang="es-ES" dirty="0"/>
              <a:t> (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January</a:t>
            </a:r>
            <a:r>
              <a:rPr lang="es-ES" dirty="0"/>
              <a:t> to </a:t>
            </a:r>
            <a:r>
              <a:rPr lang="es-ES" dirty="0" err="1"/>
              <a:t>December</a:t>
            </a:r>
            <a:r>
              <a:rPr lang="es-ES" dirty="0"/>
              <a:t>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4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47737" lvl="1" indent="-457200"/>
            <a:r>
              <a:rPr lang="en-US" dirty="0"/>
              <a:t>Grants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21DF7-DDCE-4507-AA6C-DD3DE7251441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cs typeface="Helvetica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720969"/>
            <a:ext cx="8619565" cy="5603631"/>
          </a:xfrm>
        </p:spPr>
        <p:txBody>
          <a:bodyPr/>
          <a:lstStyle/>
          <a:p>
            <a:r>
              <a:rPr lang="es-ES" b="1" dirty="0">
                <a:hlinkClick r:id="rId3"/>
              </a:rPr>
              <a:t>Convocatoria de ayudas a PDI e Investigadores Doctores para realizar Estancias de Investigación Internacional igual o superior a un mes</a:t>
            </a:r>
            <a:endParaRPr lang="es-ES" b="1" dirty="0"/>
          </a:p>
          <a:p>
            <a:r>
              <a:rPr lang="es-ES" b="1" dirty="0"/>
              <a:t>(1-6 </a:t>
            </a:r>
            <a:r>
              <a:rPr lang="es-ES" b="1" dirty="0" err="1"/>
              <a:t>months</a:t>
            </a:r>
            <a:r>
              <a:rPr lang="es-ES" b="1" dirty="0"/>
              <a:t> stay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professors</a:t>
            </a:r>
            <a:r>
              <a:rPr lang="es-ES" b="1" dirty="0"/>
              <a:t>)</a:t>
            </a:r>
            <a:endParaRPr lang="es-ES" b="1" dirty="0">
              <a:hlinkClick r:id="rId4"/>
            </a:endParaRPr>
          </a:p>
          <a:p>
            <a:endParaRPr lang="es-ES" dirty="0"/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postdoc</a:t>
            </a:r>
            <a:r>
              <a:rPr lang="es-ES" dirty="0"/>
              <a:t> </a:t>
            </a:r>
            <a:r>
              <a:rPr lang="es-ES" dirty="0" err="1"/>
              <a:t>researchers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Always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1 and 6 </a:t>
            </a:r>
            <a:r>
              <a:rPr lang="es-ES" dirty="0" err="1"/>
              <a:t>months</a:t>
            </a:r>
            <a:endParaRPr lang="es-ES" dirty="0"/>
          </a:p>
          <a:p>
            <a:pPr lvl="1"/>
            <a:r>
              <a:rPr lang="es-ES" dirty="0" err="1"/>
              <a:t>Travel</a:t>
            </a:r>
            <a:r>
              <a:rPr lang="es-ES" dirty="0"/>
              <a:t> </a:t>
            </a:r>
            <a:r>
              <a:rPr lang="es-ES" dirty="0" err="1"/>
              <a:t>grant</a:t>
            </a:r>
            <a:r>
              <a:rPr lang="es-ES" dirty="0"/>
              <a:t> (500 - 1000 €) + Stay ( </a:t>
            </a:r>
            <a:r>
              <a:rPr lang="es-ES" dirty="0" err="1"/>
              <a:t>max</a:t>
            </a:r>
            <a:r>
              <a:rPr lang="es-ES" dirty="0"/>
              <a:t>. 1500 € per </a:t>
            </a:r>
            <a:r>
              <a:rPr lang="es-ES" dirty="0" err="1"/>
              <a:t>month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Can be </a:t>
            </a:r>
            <a:r>
              <a:rPr lang="es-ES" dirty="0" err="1"/>
              <a:t>combined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grant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destiny</a:t>
            </a:r>
            <a:r>
              <a:rPr lang="es-ES" dirty="0"/>
              <a:t> </a:t>
            </a:r>
            <a:r>
              <a:rPr lang="es-ES" dirty="0" err="1"/>
              <a:t>institution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Deadline</a:t>
            </a:r>
            <a:r>
              <a:rPr lang="es-ES" dirty="0"/>
              <a:t>: </a:t>
            </a:r>
            <a:r>
              <a:rPr lang="es-ES" dirty="0" err="1"/>
              <a:t>March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year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stay (</a:t>
            </a:r>
            <a:r>
              <a:rPr lang="es-ES" dirty="0" err="1"/>
              <a:t>it</a:t>
            </a:r>
            <a:r>
              <a:rPr lang="es-ES" dirty="0"/>
              <a:t> can be </a:t>
            </a:r>
            <a:r>
              <a:rPr lang="es-ES" dirty="0" err="1"/>
              <a:t>retroactive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Stay </a:t>
            </a:r>
            <a:r>
              <a:rPr lang="es-ES" dirty="0" err="1"/>
              <a:t>during</a:t>
            </a:r>
            <a:r>
              <a:rPr lang="es-ES" dirty="0"/>
              <a:t> a natural </a:t>
            </a:r>
            <a:r>
              <a:rPr lang="es-ES" dirty="0" err="1"/>
              <a:t>year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covered</a:t>
            </a:r>
            <a:r>
              <a:rPr lang="es-ES" dirty="0"/>
              <a:t> (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January</a:t>
            </a:r>
            <a:r>
              <a:rPr lang="es-ES" dirty="0"/>
              <a:t> to </a:t>
            </a:r>
            <a:r>
              <a:rPr lang="es-ES" dirty="0" err="1"/>
              <a:t>December</a:t>
            </a:r>
            <a:r>
              <a:rPr lang="es-ES" dirty="0"/>
              <a:t>); </a:t>
            </a:r>
            <a:r>
              <a:rPr lang="es-ES" dirty="0" err="1"/>
              <a:t>the</a:t>
            </a:r>
            <a:r>
              <a:rPr lang="es-ES" dirty="0"/>
              <a:t> stay can be </a:t>
            </a:r>
            <a:r>
              <a:rPr lang="es-ES" dirty="0" err="1"/>
              <a:t>longer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months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be </a:t>
            </a:r>
            <a:r>
              <a:rPr lang="es-ES" dirty="0" err="1"/>
              <a:t>payed</a:t>
            </a:r>
            <a:r>
              <a:rPr lang="es-ES" dirty="0"/>
              <a:t>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0268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On-screen Show (4:3)</PresentationFormat>
  <Paragraphs>149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.AppleSystemUIFont</vt:lpstr>
      <vt:lpstr>Arial</vt:lpstr>
      <vt:lpstr>Calibri</vt:lpstr>
      <vt:lpstr>Courier New</vt:lpstr>
      <vt:lpstr>Helvetica</vt:lpstr>
      <vt:lpstr>Helvetica Neue</vt:lpstr>
      <vt:lpstr>Wingdings</vt:lpstr>
      <vt:lpstr>Template_Project</vt:lpstr>
      <vt:lpstr>1_Template_Project</vt:lpstr>
      <vt:lpstr>PowerPoint Presentation</vt:lpstr>
      <vt:lpstr>Outline</vt:lpstr>
      <vt:lpstr>Links in order</vt:lpstr>
      <vt:lpstr>PowerPoint Presentation</vt:lpstr>
      <vt:lpstr>Grants</vt:lpstr>
      <vt:lpstr>PowerPoint Presentation</vt:lpstr>
      <vt:lpstr>Grants</vt:lpstr>
      <vt:lpstr>Grants</vt:lpstr>
      <vt:lpstr>Grants</vt:lpstr>
      <vt:lpstr>Grants</vt:lpstr>
      <vt:lpstr>PowerPoint Presentation</vt:lpstr>
      <vt:lpstr>Grants</vt:lpstr>
      <vt:lpstr>PowerPoint Presentation</vt:lpstr>
      <vt:lpstr>Grants</vt:lpstr>
      <vt:lpstr>Grants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2019-02-14T13:54:00Z</dcterms:created>
  <dcterms:modified xsi:type="dcterms:W3CDTF">2019-02-14T13:54:25Z</dcterms:modified>
</cp:coreProperties>
</file>