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631" r:id="rId2"/>
    <p:sldId id="662" r:id="rId3"/>
    <p:sldId id="659" r:id="rId4"/>
    <p:sldId id="661" r:id="rId5"/>
  </p:sldIdLst>
  <p:sldSz cx="9144000" cy="6858000" type="screen4x3"/>
  <p:notesSz cx="6858000" cy="9144000"/>
  <p:custShowLst>
    <p:custShow name="dbpedia" id="0">
      <p:sldLst/>
    </p:custShow>
  </p:custShow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000"/>
    <a:srgbClr val="941100"/>
    <a:srgbClr val="FF40FF"/>
    <a:srgbClr val="5BADFF"/>
    <a:srgbClr val="0B1892"/>
    <a:srgbClr val="99CCFF"/>
    <a:srgbClr val="0000FF"/>
    <a:srgbClr val="65B2FF"/>
    <a:srgbClr val="75BAFF"/>
    <a:srgbClr val="006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5" autoAdjust="0"/>
    <p:restoredTop sz="83929" autoAdjust="0"/>
  </p:normalViewPr>
  <p:slideViewPr>
    <p:cSldViewPr>
      <p:cViewPr varScale="1">
        <p:scale>
          <a:sx n="74" d="100"/>
          <a:sy n="74" d="100"/>
        </p:scale>
        <p:origin x="116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53ECDA0-B80B-4BDC-A087-67EE468E947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108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4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849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508" y="165570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0C180-E36F-4182-A1F1-A5BB4F47A36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01B11-F320-4A10-9A30-CCAFB66DA57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C58D8-F366-46AF-9FCE-B2E7951B60B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22704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Research Objects in Scientific Publications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27D66-2323-4C18-A41E-EB5BD99FA21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2B475-628D-4BCB-A63B-55D2F2AC1B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11426-FCB9-4B83-BB45-C58B71946DC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5246-76A6-4068-AB6E-3481492D04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E5AB4-1943-4999-8EDC-4B4FB0DF91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CE6FB-06FD-46D3-9DF2-6F33869D6D5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81748-7CB6-4691-B00D-23F93CFDCEC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</a:endParaRPr>
          </a:p>
        </p:txBody>
      </p:sp>
      <p:pic>
        <p:nvPicPr>
          <p:cNvPr id="1029" name="Picture 15" descr="Circulos_grismuyclaro_comp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Pie_azu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92631D3C-B322-41C9-B213-0B044B1AFDF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1032" name="Picture 7" descr="logo_peq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Research Objects in Scientific Publications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odrl/" TargetMode="External"/><Relationship Id="rId2" Type="http://schemas.openxmlformats.org/officeDocument/2006/relationships/hyperlink" Target="https://www.w3.org/ns/odrl/2/ODRL2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://www.iso.org/iso/catalogue_detail.htm?csnumber=597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14612" y="3214686"/>
            <a:ext cx="642938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_tradnl" sz="2000" kern="0" smtClean="0">
                <a:solidFill>
                  <a:schemeClr val="tx1"/>
                </a:solidFill>
                <a:latin typeface="+mn-lt"/>
              </a:rPr>
              <a:t>Víctor </a:t>
            </a:r>
            <a:r>
              <a:rPr lang="es-ES_tradnl" sz="2000" kern="0" smtClean="0">
                <a:solidFill>
                  <a:schemeClr val="tx1"/>
                </a:solidFill>
                <a:latin typeface="+mn-lt"/>
              </a:rPr>
              <a:t>Rodríguez-Doncel</a:t>
            </a:r>
            <a:endParaRPr lang="es-ES_tradnl" sz="2000" kern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0" smtClean="0">
                <a:solidFill>
                  <a:srgbClr val="FF0000"/>
                </a:solidFill>
                <a:latin typeface="+mn-lt"/>
              </a:rPr>
              <a:t>Subset of </a:t>
            </a:r>
            <a:r>
              <a:rPr lang="en-GB" sz="1600" b="1" kern="0" smtClean="0">
                <a:solidFill>
                  <a:srgbClr val="FF0000"/>
                </a:solidFill>
                <a:latin typeface="+mn-lt"/>
              </a:rPr>
              <a:t>¿?</a:t>
            </a:r>
            <a:endParaRPr lang="en-GB" sz="1600" b="1" kern="0" dirty="0" smtClean="0">
              <a:solidFill>
                <a:srgbClr val="FF0000"/>
              </a:solidFill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 Engineering Group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Universidad </a:t>
            </a:r>
            <a:r>
              <a:rPr lang="en-GB" sz="14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Politécnica</a:t>
            </a:r>
            <a:r>
              <a:rPr lang="en-GB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de Madrid</a:t>
            </a: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85090" y="1520704"/>
            <a:ext cx="3888432" cy="1165174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628D"/>
                </a:solidFill>
                <a:latin typeface="LucidaSansUnicode" charset="0"/>
              </a:rPr>
              <a:t>Semantic Licensing</a:t>
            </a:r>
            <a:endParaRPr lang="en-US" dirty="0" smtClean="0">
              <a:solidFill>
                <a:srgbClr val="00628D"/>
              </a:solidFill>
              <a:latin typeface="LucidaSansUnicode" charset="0"/>
            </a:endParaRPr>
          </a:p>
        </p:txBody>
      </p:sp>
      <p:pic>
        <p:nvPicPr>
          <p:cNvPr id="5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5953294"/>
            <a:ext cx="1148724" cy="4046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2</a:t>
            </a:fld>
            <a:endParaRPr lang="es-ES" dirty="0"/>
          </a:p>
        </p:txBody>
      </p:sp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7" y="934247"/>
            <a:ext cx="4573598" cy="308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5072074"/>
            <a:ext cx="1857388" cy="140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5072074"/>
            <a:ext cx="2214578" cy="152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4714884"/>
            <a:ext cx="2660633" cy="147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38070" y="1456537"/>
            <a:ext cx="2557547" cy="2495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2844" y="4357694"/>
            <a:ext cx="2266946" cy="74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00298" y="4500570"/>
            <a:ext cx="307570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1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15074" y="4143380"/>
            <a:ext cx="2600325" cy="5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763148" y="656071"/>
            <a:ext cx="3305175" cy="1041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" name="Picture 1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18683" y="1026715"/>
            <a:ext cx="2819387" cy="6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47311" y="1598219"/>
            <a:ext cx="1857388" cy="93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n-US"/>
              <a:t>Support for licensing with </a:t>
            </a:r>
            <a:r>
              <a:rPr lang="en-US"/>
              <a:t>semantic </a:t>
            </a:r>
            <a:r>
              <a:rPr lang="en-US" smtClean="0"/>
              <a:t>technologies</a:t>
            </a:r>
            <a:endParaRPr lang="es-ES"/>
          </a:p>
        </p:txBody>
      </p:sp>
      <p:cxnSp>
        <p:nvCxnSpPr>
          <p:cNvPr id="39" name="16 Conector recto de flecha"/>
          <p:cNvCxnSpPr/>
          <p:nvPr/>
        </p:nvCxnSpPr>
        <p:spPr>
          <a:xfrm rot="5400000">
            <a:off x="1321571" y="3536157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7 Conector recto de flecha"/>
          <p:cNvCxnSpPr/>
          <p:nvPr/>
        </p:nvCxnSpPr>
        <p:spPr>
          <a:xfrm rot="16200000" flipH="1">
            <a:off x="2840596" y="3303016"/>
            <a:ext cx="1643074" cy="752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20 Conector recto de flecha"/>
          <p:cNvCxnSpPr/>
          <p:nvPr/>
        </p:nvCxnSpPr>
        <p:spPr>
          <a:xfrm>
            <a:off x="3857620" y="2857496"/>
            <a:ext cx="2143140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23 Conector recto de flecha"/>
          <p:cNvCxnSpPr/>
          <p:nvPr/>
        </p:nvCxnSpPr>
        <p:spPr>
          <a:xfrm>
            <a:off x="3357554" y="2214554"/>
            <a:ext cx="307183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25 Conector recto de flecha"/>
          <p:cNvCxnSpPr/>
          <p:nvPr/>
        </p:nvCxnSpPr>
        <p:spPr>
          <a:xfrm flipV="1">
            <a:off x="2714612" y="1283902"/>
            <a:ext cx="642942" cy="1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34585" y="6604084"/>
            <a:ext cx="16610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smtClean="0"/>
              <a:t>http://www.licensius.com</a:t>
            </a:r>
            <a:endParaRPr lang="es-ES" sz="1050"/>
          </a:p>
        </p:txBody>
      </p:sp>
    </p:spTree>
    <p:extLst>
      <p:ext uri="{BB962C8B-B14F-4D97-AF65-F5344CB8AC3E}">
        <p14:creationId xmlns:p14="http://schemas.microsoft.com/office/powerpoint/2010/main" val="207369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Projects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2627784" y="1588992"/>
            <a:ext cx="5368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>
                <a:solidFill>
                  <a:schemeClr val="bg2"/>
                </a:solidFill>
              </a:rPr>
              <a:t>Juan de la Cierva research grant (2012-2015)</a:t>
            </a:r>
            <a:endParaRPr lang="es-ES" sz="40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887" y="3097261"/>
            <a:ext cx="4227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>
                <a:solidFill>
                  <a:schemeClr val="bg2"/>
                </a:solidFill>
              </a:rPr>
              <a:t>Activity transversal to other projects</a:t>
            </a:r>
            <a:endParaRPr lang="es-ES" sz="400">
              <a:solidFill>
                <a:schemeClr val="bg2"/>
              </a:solidFill>
            </a:endParaRPr>
          </a:p>
        </p:txBody>
      </p:sp>
      <p:pic>
        <p:nvPicPr>
          <p:cNvPr id="3" name="Picture 2" descr="H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26" y="3097261"/>
            <a:ext cx="1206599" cy="4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Ministerio de Economía y Competitividad - Gobierno de Españ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1485"/>
            <a:ext cx="1728192" cy="4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646466" y="2268314"/>
            <a:ext cx="5368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smtClean="0">
                <a:solidFill>
                  <a:schemeClr val="bg2"/>
                </a:solidFill>
              </a:rPr>
              <a:t>Juan de la Cierva research grant (2016-2018)</a:t>
            </a:r>
            <a:endParaRPr lang="es-ES" sz="400">
              <a:solidFill>
                <a:schemeClr val="bg2"/>
              </a:solidFill>
            </a:endParaRPr>
          </a:p>
        </p:txBody>
      </p:sp>
      <p:pic>
        <p:nvPicPr>
          <p:cNvPr id="14" name="Picture 13" descr="Ministerio de Economía y Competitividad - Gobierno de Españ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58" y="2230807"/>
            <a:ext cx="1728192" cy="4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76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Results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799"/>
            <a:ext cx="8422704" cy="5272355"/>
          </a:xfrm>
        </p:spPr>
        <p:txBody>
          <a:bodyPr/>
          <a:lstStyle/>
          <a:p>
            <a:r>
              <a:rPr lang="es-ES" smtClean="0"/>
              <a:t>Edition of W3C Specifications</a:t>
            </a:r>
          </a:p>
          <a:p>
            <a:pPr lvl="1"/>
            <a:r>
              <a:rPr lang="es-ES" sz="1600" smtClean="0"/>
              <a:t>Editor of the ODRL 2.1 Ontology. W3C </a:t>
            </a:r>
            <a:r>
              <a:rPr lang="es-ES" sz="1600"/>
              <a:t>ODRL </a:t>
            </a:r>
            <a:r>
              <a:rPr lang="es-ES" sz="1600"/>
              <a:t>Community </a:t>
            </a:r>
            <a:r>
              <a:rPr lang="es-ES" sz="1600" smtClean="0"/>
              <a:t>Group </a:t>
            </a:r>
            <a:r>
              <a:rPr lang="es-ES" sz="1600">
                <a:hlinkClick r:id="rId2"/>
              </a:rPr>
              <a:t>spec</a:t>
            </a:r>
            <a:r>
              <a:rPr lang="es-ES" sz="1600" smtClean="0"/>
              <a:t>)</a:t>
            </a:r>
          </a:p>
          <a:p>
            <a:pPr lvl="1"/>
            <a:r>
              <a:rPr lang="es-ES" sz="1600"/>
              <a:t>Editor </a:t>
            </a:r>
            <a:r>
              <a:rPr lang="es-ES" sz="1600" smtClean="0"/>
              <a:t>of </a:t>
            </a:r>
            <a:r>
              <a:rPr lang="es-ES" sz="1600"/>
              <a:t>the </a:t>
            </a:r>
            <a:r>
              <a:rPr lang="es-ES" sz="1600" smtClean="0"/>
              <a:t>W3C </a:t>
            </a:r>
            <a:r>
              <a:rPr lang="es-ES" sz="1600"/>
              <a:t>Recommendation </a:t>
            </a:r>
            <a:r>
              <a:rPr lang="es-ES" sz="1600" smtClean="0"/>
              <a:t>on ODRL Vocabulary &amp; Expression (</a:t>
            </a:r>
            <a:r>
              <a:rPr lang="es-ES" sz="1600" smtClean="0">
                <a:hlinkClick r:id="rId3"/>
              </a:rPr>
              <a:t>WD</a:t>
            </a:r>
            <a:r>
              <a:rPr lang="es-ES" sz="1600" smtClean="0"/>
              <a:t>)</a:t>
            </a:r>
          </a:p>
          <a:p>
            <a:pPr lvl="1"/>
            <a:endParaRPr lang="es-ES" sz="1600" smtClean="0"/>
          </a:p>
          <a:p>
            <a:r>
              <a:rPr lang="es-ES" smtClean="0"/>
              <a:t>Edition of ISO/IEC Standards</a:t>
            </a:r>
          </a:p>
          <a:p>
            <a:pPr lvl="1"/>
            <a:r>
              <a:rPr lang="es-ES" sz="1800" smtClean="0"/>
              <a:t>ISO/IEC </a:t>
            </a:r>
            <a:r>
              <a:rPr lang="es-ES" sz="1800"/>
              <a:t>21000-20, Information Technology - Multimedia framework - Part 20: Contract Expression Language </a:t>
            </a:r>
            <a:r>
              <a:rPr lang="es-ES" sz="1800"/>
              <a:t>(</a:t>
            </a:r>
            <a:r>
              <a:rPr lang="es-ES" sz="1800" smtClean="0"/>
              <a:t>2013 </a:t>
            </a:r>
            <a:r>
              <a:rPr lang="es-ES" sz="1800" smtClean="0">
                <a:hlinkClick r:id="rId4"/>
              </a:rPr>
              <a:t>spec</a:t>
            </a:r>
            <a:r>
              <a:rPr lang="es-ES" sz="1800" smtClean="0"/>
              <a:t>)</a:t>
            </a:r>
            <a:endParaRPr lang="es-ES" sz="1800"/>
          </a:p>
          <a:p>
            <a:pPr lvl="1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6" y="1066800"/>
            <a:ext cx="643734" cy="504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66" y="2420888"/>
            <a:ext cx="677702" cy="38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74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Project">
  <a:themeElements>
    <a:clrScheme name="Template_Projec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36277</TotalTime>
  <Words>104</Words>
  <Application>Microsoft Office PowerPoint</Application>
  <PresentationFormat>On-screen Show (4:3)</PresentationFormat>
  <Paragraphs>24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Arial</vt:lpstr>
      <vt:lpstr>LucidaSansUnicode</vt:lpstr>
      <vt:lpstr>Times New Roman</vt:lpstr>
      <vt:lpstr>Template_Project</vt:lpstr>
      <vt:lpstr>Semantic Licensing</vt:lpstr>
      <vt:lpstr>Support for licensing with semantic technologies</vt:lpstr>
      <vt:lpstr>Projects</vt:lpstr>
      <vt:lpstr>Results</vt:lpstr>
      <vt:lpstr>dbpedia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DynaLearn  Semantics applied to enhance qualitative reasoning</dc:title>
  <dc:creator>Jorge</dc:creator>
  <cp:lastModifiedBy>vrodriguez</cp:lastModifiedBy>
  <cp:revision>916</cp:revision>
  <dcterms:created xsi:type="dcterms:W3CDTF">2008-11-25T10:33:57Z</dcterms:created>
  <dcterms:modified xsi:type="dcterms:W3CDTF">2016-08-26T10:26:48Z</dcterms:modified>
</cp:coreProperties>
</file>