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2" r:id="rId2"/>
    <p:sldId id="259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1D56A6"/>
    <a:srgbClr val="7CED44"/>
    <a:srgbClr val="72AFAF"/>
    <a:srgbClr val="1C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64" autoAdjust="0"/>
  </p:normalViewPr>
  <p:slideViewPr>
    <p:cSldViewPr snapToGrid="0" snapToObjects="1">
      <p:cViewPr>
        <p:scale>
          <a:sx n="100" d="100"/>
          <a:sy n="100" d="100"/>
        </p:scale>
        <p:origin x="-83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39BEB-F0B9-9343-B94C-B3016B6A8F81}" type="datetimeFigureOut">
              <a:rPr lang="en-US" smtClean="0"/>
              <a:t>8/10/16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AB48-95A8-1848-8059-DB844DEC6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1AB48-95A8-1848-8059-DB844DEC6B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9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extract meaningful information from experimental protocols. for instance, instructions in the workflow, objectives, and other parts that describe the protocol.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88933-574F-4F43-B1D7-F35CFF686294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41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Documents and Settings\Katy Esteban Glez\Mis documentos\Trabajo\Grupo\Diapositivas\Imgs\Circulos_azul&amp;rojo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Documents and Settings\Katy Esteban Glez\Mis documentos\Trabajo\Grupo\Diapositivas\Imgs\logo_grand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0" descr="C:\Documents and Settings\Katy Esteban Glez\Mis documentos\Trabajo\Grupo\Diapositivas\Imgs\logo_fi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0" y="152400"/>
            <a:ext cx="541338" cy="61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C:\Documents and Settings\Katy Esteban Glez\Mis documentos\Trabajo\Grupo\Diapositivas\Imgs\logo_up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5200" y="168275"/>
            <a:ext cx="685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5146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315200" y="6553200"/>
            <a:ext cx="1752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fontAlgn="auto">
              <a:spcBef>
                <a:spcPct val="50000"/>
              </a:spcBef>
              <a:spcAft>
                <a:spcPts val="0"/>
              </a:spcAft>
              <a:defRPr>
                <a:solidFill>
                  <a:srgbClr val="333333"/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520D1FF5-1749-4844-9B5E-31E68D847145}" type="datetime1">
              <a:rPr lang="en-US" smtClean="0">
                <a:latin typeface="Arial"/>
              </a:rPr>
              <a:pPr defTabSz="914400">
                <a:defRPr/>
              </a:pPr>
              <a:t>8/10/16</a:t>
            </a:fld>
            <a:endParaRPr lang="en-GB">
              <a:latin typeface="Arial"/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553200"/>
            <a:ext cx="4419600" cy="228600"/>
          </a:xfrm>
        </p:spPr>
        <p:txBody>
          <a:bodyPr/>
          <a:lstStyle>
            <a:lvl1pPr>
              <a:spcBef>
                <a:spcPct val="50000"/>
              </a:spcBef>
              <a:defRPr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endParaRPr lang="en-GB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91669027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AB20-0048-4C88-BE26-9E49C1E40AD1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11001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54F92-F4DC-43D7-A9C0-312DAE405ED8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1879635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lvl="0"/>
            <a:r>
              <a:rPr lang="es-ES" noProof="0" smtClean="0"/>
              <a:t>Haga clic en el icono para agregar un gráfico</a:t>
            </a:r>
            <a:endParaRPr lang="es-ES_tradnl" noProof="0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42175-E713-4A32-B70D-10FE00F171A8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142193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07999-88FC-4455-BC4E-13C1A7E80A11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783470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005DB-96A7-40B7-B137-39840A73876F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922868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A8195-D759-4123-B536-554D2F8E4E4A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244146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C53DD-3056-4CED-AF24-A6D2C5D75C67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31654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2CDD8-6454-4A43-9F37-94F21A13AE9B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568822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9DD76-FCAD-4B1B-B6E1-26AA9AFE126F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260848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930ED-1154-48FE-9D01-6BDA49FB6F5F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163833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_trad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39BAD-7E23-4B44-9903-5DA2B26D277E}" type="slidenum">
              <a:rPr lang="en-GB">
                <a:solidFill>
                  <a:srgbClr val="000000"/>
                </a:solidFill>
                <a:latin typeface="Arial"/>
              </a:rPr>
              <a:pPr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010399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endParaRPr lang="es-ES" sz="900" dirty="0">
              <a:solidFill>
                <a:srgbClr val="3333CC"/>
              </a:solidFill>
              <a:latin typeface="Arial"/>
              <a:cs typeface="Arial" charset="0"/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endParaRPr lang="es-ES" sz="900" dirty="0">
              <a:solidFill>
                <a:srgbClr val="3333CC"/>
              </a:solidFill>
              <a:latin typeface="Arial"/>
              <a:cs typeface="Arial" charset="0"/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endParaRPr lang="es-ES" sz="2400" dirty="0">
              <a:solidFill>
                <a:srgbClr val="3333CC"/>
              </a:solidFill>
              <a:latin typeface="Arial"/>
              <a:cs typeface="Arial" charset="0"/>
            </a:endParaRPr>
          </a:p>
        </p:txBody>
      </p:sp>
      <p:pic>
        <p:nvPicPr>
          <p:cNvPr id="1029" name="Picture 15" descr="C:\Documents and Settings\Katy Esteban Glez\Mis documentos\Trabajo\Grupo\Diapositivas\Imgs\Circulos_grismuyclaro_compl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C:\Documents and Settings\Katy Esteban Glez\Mis documentos\Trabajo\Grupo\Diapositivas\Imgs\Pie_azul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67200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51DAECD6-06F7-4504-8BD0-BC13D8279334}" type="slidenum">
              <a:rPr lang="en-GB">
                <a:solidFill>
                  <a:srgbClr val="000000"/>
                </a:solidFill>
                <a:latin typeface="Arial"/>
              </a:rPr>
              <a:pPr defTabSz="914400">
                <a:defRPr/>
              </a:pPr>
              <a:t>‹#›</a:t>
            </a:fld>
            <a:endParaRPr lang="en-GB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2" name="Picture 7" descr="C:\Documents and Settings\Katy Esteban Glez\Mis documentos\Trabajo\Grupo\Diapositivas\Imgs\logo_peq.gif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79885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629400"/>
            <a:ext cx="3657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endParaRPr lang="en-GB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7895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xmlns:p14="http://schemas.microsoft.com/office/powerpoint/2010/main"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tiff"/><Relationship Id="rId5" Type="http://schemas.openxmlformats.org/officeDocument/2006/relationships/image" Target="../media/image26.tiff"/><Relationship Id="rId6" Type="http://schemas.openxmlformats.org/officeDocument/2006/relationships/image" Target="../media/image27.tiff"/><Relationship Id="rId7" Type="http://schemas.openxmlformats.org/officeDocument/2006/relationships/image" Target="../media/image28.tiff"/><Relationship Id="rId8" Type="http://schemas.openxmlformats.org/officeDocument/2006/relationships/image" Target="../media/image29.tiff"/><Relationship Id="rId9" Type="http://schemas.openxmlformats.org/officeDocument/2006/relationships/image" Target="../media/image30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068"/>
            <a:ext cx="9144000" cy="576922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 bwMode="auto">
          <a:xfrm>
            <a:off x="3837304" y="4621925"/>
            <a:ext cx="5078095" cy="13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4D4D4D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b="1" dirty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Olga </a:t>
            </a:r>
            <a:r>
              <a:rPr lang="en-US" b="1" dirty="0" err="1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Giraldo</a:t>
            </a:r>
            <a:endParaRPr lang="en-US" b="1" dirty="0" smtClean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endParaRPr lang="en-US" dirty="0" smtClean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Supervisors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Oscar </a:t>
            </a:r>
            <a:r>
              <a:rPr lang="en-US" dirty="0" err="1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Corcho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, PhD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2">
                    <a:lumMod val="75000"/>
                  </a:schemeClr>
                </a:solidFill>
                <a:latin typeface="Arial"/>
                <a:cs typeface="Arial"/>
              </a:rPr>
              <a:t>Alexander Garcia, PhD</a:t>
            </a:r>
          </a:p>
          <a:p>
            <a:pPr marL="0" indent="0" algn="ctr">
              <a:buNone/>
            </a:pPr>
            <a:endParaRPr lang="en-US" dirty="0">
              <a:solidFill>
                <a:schemeClr val="bg2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15874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351919" y="827068"/>
            <a:ext cx="5758087" cy="5725837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331109" y="1025078"/>
            <a:ext cx="902699" cy="849561"/>
            <a:chOff x="45898" y="3549485"/>
            <a:chExt cx="902699" cy="849561"/>
          </a:xfrm>
        </p:grpSpPr>
        <p:sp>
          <p:nvSpPr>
            <p:cNvPr id="12" name="Oval 11"/>
            <p:cNvSpPr/>
            <p:nvPr/>
          </p:nvSpPr>
          <p:spPr bwMode="auto">
            <a:xfrm>
              <a:off x="45898" y="3549485"/>
              <a:ext cx="902699" cy="849561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7543" y="3667539"/>
              <a:ext cx="703947" cy="670311"/>
            </a:xfrm>
            <a:prstGeom prst="rect">
              <a:avLst/>
            </a:prstGeom>
          </p:spPr>
        </p:pic>
      </p:grpSp>
      <p:grpSp>
        <p:nvGrpSpPr>
          <p:cNvPr id="19" name="Group 18"/>
          <p:cNvGrpSpPr/>
          <p:nvPr/>
        </p:nvGrpSpPr>
        <p:grpSpPr>
          <a:xfrm>
            <a:off x="2493949" y="866610"/>
            <a:ext cx="4314761" cy="1070965"/>
            <a:chOff x="3962846" y="2088825"/>
            <a:chExt cx="4314761" cy="1070965"/>
          </a:xfrm>
        </p:grpSpPr>
        <p:sp>
          <p:nvSpPr>
            <p:cNvPr id="16" name="Rounded Rectangle 15"/>
            <p:cNvSpPr/>
            <p:nvPr/>
          </p:nvSpPr>
          <p:spPr bwMode="auto">
            <a:xfrm>
              <a:off x="3962847" y="2088825"/>
              <a:ext cx="4314760" cy="107096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62846" y="2212957"/>
              <a:ext cx="23027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Resources for reporting guidelines or Minimum Information standards</a:t>
              </a:r>
              <a:endParaRPr lang="en-US" sz="16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6833" y="2164999"/>
              <a:ext cx="1637161" cy="45591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56834" y="2668011"/>
              <a:ext cx="1532220" cy="444837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2417445" y="2301554"/>
            <a:ext cx="902699" cy="849561"/>
            <a:chOff x="392701" y="4987043"/>
            <a:chExt cx="902699" cy="849561"/>
          </a:xfrm>
        </p:grpSpPr>
        <p:sp>
          <p:nvSpPr>
            <p:cNvPr id="13" name="Oval 12"/>
            <p:cNvSpPr/>
            <p:nvPr/>
          </p:nvSpPr>
          <p:spPr bwMode="auto">
            <a:xfrm>
              <a:off x="392701" y="4987043"/>
              <a:ext cx="902699" cy="849561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" name="Agrupar 44"/>
            <p:cNvGrpSpPr/>
            <p:nvPr/>
          </p:nvGrpSpPr>
          <p:grpSpPr>
            <a:xfrm>
              <a:off x="574912" y="5158225"/>
              <a:ext cx="557328" cy="487292"/>
              <a:chOff x="251520" y="2640621"/>
              <a:chExt cx="535914" cy="428339"/>
            </a:xfrm>
          </p:grpSpPr>
          <p:sp>
            <p:nvSpPr>
              <p:cNvPr id="21" name="Oval 25"/>
              <p:cNvSpPr/>
              <p:nvPr/>
            </p:nvSpPr>
            <p:spPr>
              <a:xfrm>
                <a:off x="353599" y="2640621"/>
                <a:ext cx="187145" cy="169496"/>
              </a:xfrm>
              <a:prstGeom prst="ellipse">
                <a:avLst/>
              </a:prstGeom>
              <a:solidFill>
                <a:srgbClr val="1C80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6"/>
              <p:cNvSpPr/>
              <p:nvPr/>
            </p:nvSpPr>
            <p:spPr>
              <a:xfrm>
                <a:off x="251520" y="2899464"/>
                <a:ext cx="187145" cy="169496"/>
              </a:xfrm>
              <a:prstGeom prst="ellipse">
                <a:avLst/>
              </a:prstGeom>
              <a:solidFill>
                <a:srgbClr val="1C80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7"/>
              <p:cNvSpPr/>
              <p:nvPr/>
            </p:nvSpPr>
            <p:spPr>
              <a:xfrm>
                <a:off x="600289" y="2771796"/>
                <a:ext cx="187145" cy="169496"/>
              </a:xfrm>
              <a:prstGeom prst="ellipse">
                <a:avLst/>
              </a:prstGeom>
              <a:solidFill>
                <a:srgbClr val="1C80FF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Conector recto 38"/>
              <p:cNvCxnSpPr>
                <a:stCxn id="21" idx="3"/>
                <a:endCxn id="22" idx="0"/>
              </p:cNvCxnSpPr>
              <p:nvPr/>
            </p:nvCxnSpPr>
            <p:spPr bwMode="auto">
              <a:xfrm flipH="1">
                <a:off x="345093" y="2785295"/>
                <a:ext cx="35913" cy="114169"/>
              </a:xfrm>
              <a:prstGeom prst="line">
                <a:avLst/>
              </a:prstGeom>
              <a:noFill/>
              <a:ln w="19050" cap="flat" cmpd="sng" algn="ctr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Conector recto 41"/>
              <p:cNvCxnSpPr>
                <a:stCxn id="21" idx="6"/>
                <a:endCxn id="23" idx="1"/>
              </p:cNvCxnSpPr>
              <p:nvPr/>
            </p:nvCxnSpPr>
            <p:spPr bwMode="auto">
              <a:xfrm>
                <a:off x="540744" y="2725369"/>
                <a:ext cx="86952" cy="71249"/>
              </a:xfrm>
              <a:prstGeom prst="line">
                <a:avLst/>
              </a:prstGeom>
              <a:noFill/>
              <a:ln w="19050" cap="flat" cmpd="sng" algn="ctr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grpSp>
        <p:nvGrpSpPr>
          <p:cNvPr id="39" name="Group 38"/>
          <p:cNvGrpSpPr/>
          <p:nvPr/>
        </p:nvGrpSpPr>
        <p:grpSpPr>
          <a:xfrm>
            <a:off x="3467756" y="2130077"/>
            <a:ext cx="3891795" cy="1070965"/>
            <a:chOff x="4186903" y="2405459"/>
            <a:chExt cx="3891795" cy="1070965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4186903" y="2405459"/>
              <a:ext cx="3891795" cy="107096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17505" y="2525443"/>
              <a:ext cx="2302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Bio-ontologies</a:t>
              </a:r>
              <a:endParaRPr lang="en-US" b="1" dirty="0"/>
            </a:p>
          </p:txBody>
        </p:sp>
        <p:sp>
          <p:nvSpPr>
            <p:cNvPr id="38" name="CuadroTexto 3"/>
            <p:cNvSpPr txBox="1"/>
            <p:nvPr/>
          </p:nvSpPr>
          <p:spPr>
            <a:xfrm>
              <a:off x="4281762" y="2938291"/>
              <a:ext cx="37969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 smtClean="0"/>
                <a:t>OBI, EXPO, </a:t>
              </a:r>
              <a:r>
                <a:rPr lang="es-ES" sz="1600" dirty="0" smtClean="0"/>
                <a:t>EXACT, BAO, IAO, ERO</a:t>
              </a:r>
              <a:r>
                <a:rPr lang="is-IS" sz="1600" dirty="0" smtClean="0"/>
                <a:t>…</a:t>
              </a:r>
              <a:r>
                <a:rPr lang="es-ES" sz="1600" dirty="0" smtClean="0"/>
                <a:t> </a:t>
              </a:r>
              <a:endParaRPr lang="es-ES" sz="1600" dirty="0"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 bwMode="auto">
          <a:xfrm>
            <a:off x="1340693" y="30421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dirty="0" smtClean="0"/>
              <a:t>Improving the reproducibility</a:t>
            </a: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900437" y="3506631"/>
            <a:ext cx="902699" cy="849561"/>
            <a:chOff x="45757" y="4631574"/>
            <a:chExt cx="902699" cy="849561"/>
          </a:xfrm>
        </p:grpSpPr>
        <p:sp>
          <p:nvSpPr>
            <p:cNvPr id="26" name="Oval 25"/>
            <p:cNvSpPr/>
            <p:nvPr/>
          </p:nvSpPr>
          <p:spPr bwMode="auto">
            <a:xfrm>
              <a:off x="45757" y="4631574"/>
              <a:ext cx="902699" cy="849561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8369" y="4719881"/>
              <a:ext cx="637475" cy="637475"/>
            </a:xfrm>
            <a:prstGeom prst="rect">
              <a:avLst/>
            </a:prstGeom>
          </p:spPr>
        </p:pic>
      </p:grpSp>
      <p:grpSp>
        <p:nvGrpSpPr>
          <p:cNvPr id="62" name="Group 61"/>
          <p:cNvGrpSpPr/>
          <p:nvPr/>
        </p:nvGrpSpPr>
        <p:grpSpPr>
          <a:xfrm>
            <a:off x="3984136" y="3386884"/>
            <a:ext cx="3891795" cy="1070965"/>
            <a:chOff x="3907631" y="3340987"/>
            <a:chExt cx="3891795" cy="1070965"/>
          </a:xfrm>
        </p:grpSpPr>
        <p:sp>
          <p:nvSpPr>
            <p:cNvPr id="47" name="Rounded Rectangle 46"/>
            <p:cNvSpPr/>
            <p:nvPr/>
          </p:nvSpPr>
          <p:spPr bwMode="auto">
            <a:xfrm>
              <a:off x="3907631" y="3340987"/>
              <a:ext cx="3891795" cy="1070965"/>
            </a:xfrm>
            <a:prstGeom prst="roundRect">
              <a:avLst/>
            </a:prstGeom>
            <a:solidFill>
              <a:srgbClr val="FFFFFF"/>
            </a:solidFill>
            <a:ln w="38100" cap="flat" cmpd="sng" algn="ctr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07631" y="3401615"/>
              <a:ext cx="18169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dirty="0" smtClean="0">
                  <a:latin typeface="Arial"/>
                  <a:cs typeface="Arial"/>
                </a:rPr>
                <a:t>Data </a:t>
              </a:r>
              <a:r>
                <a:rPr lang="en-US" sz="1600" dirty="0" smtClean="0">
                  <a:latin typeface="Arial"/>
                  <a:cs typeface="Arial"/>
                </a:rPr>
                <a:t>repository for making data available</a:t>
              </a:r>
              <a:endParaRPr lang="en-US" sz="1600" dirty="0">
                <a:latin typeface="Arial"/>
                <a:cs typeface="Arial"/>
              </a:endParaRPr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7446" y="3996263"/>
              <a:ext cx="1269926" cy="311002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62902" y="3462811"/>
              <a:ext cx="779095" cy="355462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10"/>
            <a:srcRect l="7360" t="18278" r="7874" b="16550"/>
            <a:stretch/>
          </p:blipFill>
          <p:spPr>
            <a:xfrm>
              <a:off x="4896132" y="3963949"/>
              <a:ext cx="1486318" cy="41740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02899" y="3382174"/>
              <a:ext cx="764992" cy="425527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433065" y="3695713"/>
              <a:ext cx="979987" cy="391994"/>
            </a:xfrm>
            <a:prstGeom prst="rect">
              <a:avLst/>
            </a:prstGeom>
          </p:spPr>
        </p:pic>
      </p:grpSp>
      <p:grpSp>
        <p:nvGrpSpPr>
          <p:cNvPr id="65" name="Group 64"/>
          <p:cNvGrpSpPr/>
          <p:nvPr/>
        </p:nvGrpSpPr>
        <p:grpSpPr>
          <a:xfrm>
            <a:off x="3737941" y="4773112"/>
            <a:ext cx="5212901" cy="1472927"/>
            <a:chOff x="3661436" y="4773112"/>
            <a:chExt cx="5212901" cy="1472927"/>
          </a:xfrm>
        </p:grpSpPr>
        <p:grpSp>
          <p:nvGrpSpPr>
            <p:cNvPr id="61" name="Group 60"/>
            <p:cNvGrpSpPr/>
            <p:nvPr/>
          </p:nvGrpSpPr>
          <p:grpSpPr>
            <a:xfrm>
              <a:off x="3661436" y="4773112"/>
              <a:ext cx="5212900" cy="1472927"/>
              <a:chOff x="1672306" y="5339175"/>
              <a:chExt cx="5212900" cy="1472927"/>
            </a:xfrm>
          </p:grpSpPr>
          <p:sp>
            <p:nvSpPr>
              <p:cNvPr id="59" name="Rounded Rectangle 58"/>
              <p:cNvSpPr/>
              <p:nvPr/>
            </p:nvSpPr>
            <p:spPr bwMode="auto">
              <a:xfrm>
                <a:off x="1672306" y="5339175"/>
                <a:ext cx="5212900" cy="1472927"/>
              </a:xfrm>
              <a:prstGeom prst="roundRect">
                <a:avLst>
                  <a:gd name="adj" fmla="val 11827"/>
                </a:avLst>
              </a:prstGeom>
              <a:solidFill>
                <a:srgbClr val="FFFFFF"/>
              </a:solidFill>
              <a:ln w="38100" cap="flat" cmpd="sng" algn="ctr">
                <a:solidFill>
                  <a:srgbClr val="606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endParaRPr>
              </a:p>
            </p:txBody>
          </p:sp>
          <p:pic>
            <p:nvPicPr>
              <p:cNvPr id="58" name="Picture 57"/>
              <p:cNvPicPr>
                <a:picLocks noChangeAspect="1"/>
              </p:cNvPicPr>
              <p:nvPr/>
            </p:nvPicPr>
            <p:blipFill rotWithShape="1">
              <a:blip r:embed="rId13"/>
              <a:srcRect t="48634"/>
              <a:stretch/>
            </p:blipFill>
            <p:spPr>
              <a:xfrm>
                <a:off x="1773104" y="5385073"/>
                <a:ext cx="2138381" cy="1377303"/>
              </a:xfrm>
              <a:prstGeom prst="rect">
                <a:avLst/>
              </a:prstGeom>
            </p:spPr>
          </p:pic>
        </p:grpSp>
        <p:sp>
          <p:nvSpPr>
            <p:cNvPr id="63" name="TextBox 62"/>
            <p:cNvSpPr txBox="1"/>
            <p:nvPr/>
          </p:nvSpPr>
          <p:spPr>
            <a:xfrm>
              <a:off x="6107081" y="4914054"/>
              <a:ext cx="2767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few efforts focus </a:t>
              </a:r>
              <a:r>
                <a:rPr lang="en-US" dirty="0" smtClean="0"/>
                <a:t>on</a:t>
              </a:r>
              <a:r>
                <a:rPr lang="en-US" dirty="0" smtClean="0"/>
                <a:t> representing</a:t>
              </a:r>
              <a:r>
                <a:rPr lang="en-US" b="1" dirty="0">
                  <a:solidFill>
                    <a:srgbClr val="1C80FF"/>
                  </a:solidFill>
                </a:rPr>
                <a:t> </a:t>
              </a:r>
              <a:r>
                <a:rPr lang="en-US" dirty="0" smtClean="0"/>
                <a:t>and standardizing </a:t>
              </a:r>
              <a:r>
                <a:rPr lang="en-US" b="1" dirty="0" smtClean="0">
                  <a:solidFill>
                    <a:srgbClr val="1C80FF"/>
                  </a:solidFill>
                </a:rPr>
                <a:t>experimental protocols</a:t>
              </a:r>
              <a:r>
                <a:rPr lang="en-US" dirty="0" smtClean="0"/>
                <a:t>.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6746" y="3071642"/>
            <a:ext cx="22800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For reproducibility purposes, if the </a:t>
            </a:r>
            <a:r>
              <a:rPr lang="en-US" sz="1600" i="1" dirty="0"/>
              <a:t>data must be available, so </a:t>
            </a:r>
            <a:r>
              <a:rPr lang="en-US" sz="1600" i="1" dirty="0" smtClean="0"/>
              <a:t>does the </a:t>
            </a:r>
            <a:r>
              <a:rPr lang="en-US" sz="1600" b="1" i="1" dirty="0">
                <a:solidFill>
                  <a:srgbClr val="1C80FF"/>
                </a:solidFill>
              </a:rPr>
              <a:t>experimental protocol </a:t>
            </a:r>
            <a:r>
              <a:rPr lang="en-US" sz="1600" i="1" dirty="0"/>
              <a:t>detailing the methodology followed to derive the data. </a:t>
            </a:r>
          </a:p>
        </p:txBody>
      </p:sp>
    </p:spTree>
    <p:extLst>
      <p:ext uri="{BB962C8B-B14F-4D97-AF65-F5344CB8AC3E}">
        <p14:creationId xmlns:p14="http://schemas.microsoft.com/office/powerpoint/2010/main" val="25333159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3568" y="1648216"/>
            <a:ext cx="7724643" cy="5237167"/>
            <a:chOff x="855916" y="1650968"/>
            <a:chExt cx="7364603" cy="507416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55916" y="1650968"/>
              <a:ext cx="3720577" cy="2629208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5697453" y="4027886"/>
              <a:ext cx="2523066" cy="2697242"/>
              <a:chOff x="4758267" y="2627727"/>
              <a:chExt cx="2929466" cy="3141235"/>
            </a:xfrm>
          </p:grpSpPr>
          <p:pic>
            <p:nvPicPr>
              <p:cNvPr id="48" name="Picture 47"/>
              <p:cNvPicPr>
                <a:picLocks noChangeAspect="1"/>
              </p:cNvPicPr>
              <p:nvPr/>
            </p:nvPicPr>
            <p:blipFill rotWithShape="1">
              <a:blip r:embed="rId4"/>
              <a:srcRect l="2827" t="6849" r="64815" b="11872"/>
              <a:stretch/>
            </p:blipFill>
            <p:spPr>
              <a:xfrm>
                <a:off x="4758267" y="2627727"/>
                <a:ext cx="2929466" cy="3141235"/>
              </a:xfrm>
              <a:prstGeom prst="rect">
                <a:avLst/>
              </a:prstGeom>
            </p:spPr>
          </p:pic>
          <p:pic>
            <p:nvPicPr>
              <p:cNvPr id="49" name="Picture 4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8933" y="4583116"/>
                <a:ext cx="689487" cy="741853"/>
              </a:xfrm>
              <a:prstGeom prst="rect">
                <a:avLst/>
              </a:prstGeom>
            </p:spPr>
          </p:pic>
          <p:sp>
            <p:nvSpPr>
              <p:cNvPr id="50" name="Rectangle 49"/>
              <p:cNvSpPr/>
              <p:nvPr/>
            </p:nvSpPr>
            <p:spPr>
              <a:xfrm>
                <a:off x="6688667" y="4842933"/>
                <a:ext cx="237066" cy="3725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128928" y="4707472"/>
                <a:ext cx="237066" cy="37253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/>
            <p:cNvSpPr/>
            <p:nvPr/>
          </p:nvSpPr>
          <p:spPr>
            <a:xfrm rot="451235">
              <a:off x="3793947" y="2723368"/>
              <a:ext cx="2461592" cy="457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451235">
              <a:off x="3800372" y="2625645"/>
              <a:ext cx="968257" cy="4572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451235">
              <a:off x="3767908" y="2689589"/>
              <a:ext cx="10328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Instrument</a:t>
              </a:r>
              <a:endParaRPr lang="en-US" sz="1400" dirty="0">
                <a:latin typeface="Arial"/>
                <a:cs typeface="Arial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451235">
              <a:off x="4713456" y="2864401"/>
              <a:ext cx="1581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Arial"/>
                  <a:cs typeface="Arial"/>
                </a:rPr>
                <a:t>Mortar and pestle</a:t>
              </a:r>
              <a:endParaRPr lang="en-US" sz="1400" dirty="0">
                <a:latin typeface="Arial"/>
                <a:cs typeface="Arial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644459" y="1864317"/>
              <a:ext cx="1853939" cy="689808"/>
              <a:chOff x="2814742" y="221816"/>
              <a:chExt cx="1853939" cy="689808"/>
            </a:xfrm>
          </p:grpSpPr>
          <p:sp>
            <p:nvSpPr>
              <p:cNvPr id="44" name="Rectangle 43"/>
              <p:cNvSpPr/>
              <p:nvPr/>
            </p:nvSpPr>
            <p:spPr>
              <a:xfrm rot="20433239">
                <a:off x="2814742" y="286618"/>
                <a:ext cx="1853939" cy="457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20433239">
                <a:off x="2843498" y="454424"/>
                <a:ext cx="845872" cy="457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 rot="20433239">
                <a:off x="2875663" y="541503"/>
                <a:ext cx="687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Sample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 rot="20433239">
                <a:off x="3600977" y="221816"/>
                <a:ext cx="10428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 leaf tissue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20399131">
              <a:off x="2779471" y="3226727"/>
              <a:ext cx="2153703" cy="541622"/>
              <a:chOff x="3557900" y="4943026"/>
              <a:chExt cx="2153703" cy="541622"/>
            </a:xfrm>
          </p:grpSpPr>
          <p:sp>
            <p:nvSpPr>
              <p:cNvPr id="40" name="Rectangle 39"/>
              <p:cNvSpPr/>
              <p:nvPr/>
            </p:nvSpPr>
            <p:spPr>
              <a:xfrm rot="451235">
                <a:off x="3557900" y="5027448"/>
                <a:ext cx="2153703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 rot="451235">
                <a:off x="3563452" y="4943026"/>
                <a:ext cx="863600" cy="457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 rot="451235">
                <a:off x="3563976" y="5013818"/>
                <a:ext cx="8643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Reagent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 rot="451235">
                <a:off x="4497760" y="5171697"/>
                <a:ext cx="1165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Triton </a:t>
                </a:r>
                <a:r>
                  <a:rPr lang="en-US" sz="1400" dirty="0">
                    <a:latin typeface="Arial"/>
                    <a:cs typeface="Arial"/>
                  </a:rPr>
                  <a:t>X-100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 rot="2410882">
              <a:off x="3738827" y="3996422"/>
              <a:ext cx="1477876" cy="533641"/>
              <a:chOff x="2722211" y="3859493"/>
              <a:chExt cx="1477876" cy="533641"/>
            </a:xfrm>
          </p:grpSpPr>
          <p:sp>
            <p:nvSpPr>
              <p:cNvPr id="36" name="Rectangle 35"/>
              <p:cNvSpPr/>
              <p:nvPr/>
            </p:nvSpPr>
            <p:spPr>
              <a:xfrm rot="20850366">
                <a:off x="2722211" y="3860511"/>
                <a:ext cx="1477876" cy="457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20850366">
                <a:off x="2730469" y="3935934"/>
                <a:ext cx="780628" cy="457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20850366">
                <a:off x="2818959" y="3997682"/>
                <a:ext cx="6836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Action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 rot="20850366">
                <a:off x="3532577" y="3859493"/>
                <a:ext cx="62368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/>
                    <a:cs typeface="Arial"/>
                  </a:rPr>
                  <a:t>Grind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 rot="18772774">
              <a:off x="5420750" y="3464361"/>
              <a:ext cx="1047526" cy="531753"/>
              <a:chOff x="4549293" y="3636846"/>
              <a:chExt cx="1047526" cy="531753"/>
            </a:xfrm>
          </p:grpSpPr>
          <p:sp>
            <p:nvSpPr>
              <p:cNvPr id="32" name="Rectangle 31"/>
              <p:cNvSpPr/>
              <p:nvPr/>
            </p:nvSpPr>
            <p:spPr>
              <a:xfrm rot="1816464">
                <a:off x="4549293" y="3774098"/>
                <a:ext cx="1047526" cy="306359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/>
              <p:cNvSpPr/>
              <p:nvPr/>
            </p:nvSpPr>
            <p:spPr>
              <a:xfrm rot="1816464">
                <a:off x="4585575" y="3636846"/>
                <a:ext cx="502049" cy="30273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1801708">
                <a:off x="4556531" y="3661416"/>
                <a:ext cx="56807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S</a:t>
                </a:r>
                <a:r>
                  <a:rPr lang="en-US" sz="1000" dirty="0" smtClean="0"/>
                  <a:t>ample</a:t>
                </a:r>
                <a:endParaRPr lang="en-US" sz="1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762837">
                <a:off x="5081378" y="3922378"/>
                <a:ext cx="42832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smtClean="0"/>
                  <a:t>DNA</a:t>
                </a:r>
                <a:endParaRPr lang="en-US" sz="1000" dirty="0"/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 rot="18992558">
              <a:off x="5635499" y="4240792"/>
              <a:ext cx="598205" cy="286090"/>
              <a:chOff x="3752988" y="4848487"/>
              <a:chExt cx="598205" cy="286090"/>
            </a:xfrm>
          </p:grpSpPr>
          <p:sp>
            <p:nvSpPr>
              <p:cNvPr id="30" name="Rectangle 29"/>
              <p:cNvSpPr/>
              <p:nvPr/>
            </p:nvSpPr>
            <p:spPr>
              <a:xfrm rot="1816464">
                <a:off x="3752988" y="4932353"/>
                <a:ext cx="598205" cy="202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1816464">
                <a:off x="3773371" y="4848487"/>
                <a:ext cx="267792" cy="210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 rot="20649235">
              <a:off x="5478429" y="4665481"/>
              <a:ext cx="598205" cy="286090"/>
              <a:chOff x="3752988" y="4848487"/>
              <a:chExt cx="598205" cy="286090"/>
            </a:xfrm>
          </p:grpSpPr>
          <p:sp>
            <p:nvSpPr>
              <p:cNvPr id="28" name="Rectangle 27"/>
              <p:cNvSpPr/>
              <p:nvPr/>
            </p:nvSpPr>
            <p:spPr>
              <a:xfrm rot="1816464">
                <a:off x="3752988" y="4932353"/>
                <a:ext cx="598205" cy="2022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1816464">
                <a:off x="3773371" y="4848487"/>
                <a:ext cx="267792" cy="21075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 rot="20519270">
              <a:off x="2093061" y="4214724"/>
              <a:ext cx="3114142" cy="1208894"/>
              <a:chOff x="2943102" y="4697331"/>
              <a:chExt cx="3114142" cy="1208894"/>
            </a:xfrm>
          </p:grpSpPr>
          <p:sp>
            <p:nvSpPr>
              <p:cNvPr id="24" name="Rectangle 23"/>
              <p:cNvSpPr/>
              <p:nvPr/>
            </p:nvSpPr>
            <p:spPr>
              <a:xfrm rot="1661248">
                <a:off x="2943102" y="5239629"/>
                <a:ext cx="3114142" cy="4572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 rot="1661248">
                <a:off x="3068373" y="4731298"/>
                <a:ext cx="926095" cy="457200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 rot="1661248">
                <a:off x="3058248" y="4697331"/>
                <a:ext cx="9631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Arial"/>
                    <a:cs typeface="Arial"/>
                  </a:rPr>
                  <a:t>Cell </a:t>
                </a:r>
              </a:p>
              <a:p>
                <a:r>
                  <a:rPr lang="en-US" sz="1400" dirty="0" smtClean="0">
                    <a:latin typeface="Arial"/>
                    <a:cs typeface="Arial"/>
                  </a:rPr>
                  <a:t>disruption</a:t>
                </a:r>
                <a:endParaRPr lang="en-US" sz="1400" dirty="0">
                  <a:latin typeface="Arial"/>
                  <a:cs typeface="Arial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57804">
                <a:off x="3829221" y="5417671"/>
                <a:ext cx="2217852" cy="48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solidFill>
                      <a:srgbClr val="FF0000"/>
                    </a:solidFill>
                    <a:latin typeface="Arial"/>
                    <a:cs typeface="Arial"/>
                  </a:rPr>
                  <a:t>Grind</a:t>
                </a:r>
                <a:r>
                  <a:rPr lang="en-US" sz="1400" b="1" dirty="0" smtClean="0">
                    <a:solidFill>
                      <a:schemeClr val="accent2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dirty="0" smtClean="0">
                    <a:latin typeface="Arial"/>
                    <a:cs typeface="Arial"/>
                  </a:rPr>
                  <a:t>the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Arial"/>
                    <a:cs typeface="Arial"/>
                  </a:rPr>
                  <a:t>leaf tissue </a:t>
                </a:r>
              </a:p>
              <a:p>
                <a:r>
                  <a:rPr lang="en-US" sz="1400" dirty="0" smtClean="0">
                    <a:latin typeface="Arial"/>
                    <a:cs typeface="Arial"/>
                  </a:rPr>
                  <a:t>using a </a:t>
                </a:r>
                <a:r>
                  <a:rPr lang="en-US" sz="1400" b="1" dirty="0" smtClean="0">
                    <a:solidFill>
                      <a:srgbClr val="008000"/>
                    </a:solidFill>
                    <a:latin typeface="Arial"/>
                    <a:cs typeface="Arial"/>
                  </a:rPr>
                  <a:t>mortar and pestle</a:t>
                </a:r>
                <a:endParaRPr lang="en-US" sz="1400" b="1" dirty="0">
                  <a:solidFill>
                    <a:srgbClr val="008000"/>
                  </a:solidFill>
                  <a:latin typeface="Arial"/>
                  <a:cs typeface="Arial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 rot="21011254">
              <a:off x="2409176" y="5075078"/>
              <a:ext cx="3245151" cy="1027198"/>
              <a:chOff x="5991990" y="1191914"/>
              <a:chExt cx="3245151" cy="1027198"/>
            </a:xfrm>
          </p:grpSpPr>
          <p:grpSp>
            <p:nvGrpSpPr>
              <p:cNvPr id="19" name="Group 18"/>
              <p:cNvGrpSpPr/>
              <p:nvPr/>
            </p:nvGrpSpPr>
            <p:grpSpPr>
              <a:xfrm rot="20519270">
                <a:off x="5991990" y="1191914"/>
                <a:ext cx="3114142" cy="928415"/>
                <a:chOff x="2943102" y="4768414"/>
                <a:chExt cx="3114142" cy="928415"/>
              </a:xfrm>
            </p:grpSpPr>
            <p:sp>
              <p:nvSpPr>
                <p:cNvPr id="21" name="Rectangle 20"/>
                <p:cNvSpPr/>
                <p:nvPr/>
              </p:nvSpPr>
              <p:spPr>
                <a:xfrm rot="1661248">
                  <a:off x="2943102" y="5239629"/>
                  <a:ext cx="3114142" cy="4572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 rot="1661248">
                  <a:off x="3059033" y="4768414"/>
                  <a:ext cx="1089218" cy="457200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 rot="1661248">
                  <a:off x="3043569" y="4776132"/>
                  <a:ext cx="1168964" cy="48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latin typeface="Arial"/>
                      <a:cs typeface="Arial"/>
                    </a:rPr>
                    <a:t>Precipitation reaction</a:t>
                  </a:r>
                  <a:endParaRPr lang="en-US" sz="1400" dirty="0">
                    <a:latin typeface="Arial"/>
                    <a:cs typeface="Arial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 rot="566533">
                <a:off x="7130006" y="1730558"/>
                <a:ext cx="2107135" cy="48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FF0000"/>
                    </a:solidFill>
                    <a:latin typeface="Arial"/>
                    <a:cs typeface="Arial"/>
                  </a:rPr>
                  <a:t>Precipitate</a:t>
                </a:r>
                <a:r>
                  <a:rPr lang="en-US" sz="1400" dirty="0">
                    <a:latin typeface="Arial"/>
                    <a:cs typeface="Arial"/>
                  </a:rPr>
                  <a:t> the </a:t>
                </a:r>
                <a:r>
                  <a:rPr lang="en-US" sz="1400" b="1" dirty="0" smtClean="0">
                    <a:solidFill>
                      <a:srgbClr val="0000FF"/>
                    </a:solidFill>
                    <a:latin typeface="Arial"/>
                    <a:cs typeface="Arial"/>
                  </a:rPr>
                  <a:t>DNA</a:t>
                </a:r>
                <a:r>
                  <a:rPr lang="en-US" sz="1400" dirty="0" smtClean="0">
                    <a:latin typeface="Arial"/>
                    <a:cs typeface="Arial"/>
                  </a:rPr>
                  <a:t> </a:t>
                </a:r>
                <a:r>
                  <a:rPr lang="en-US" sz="1400" dirty="0">
                    <a:latin typeface="Arial"/>
                    <a:cs typeface="Arial"/>
                  </a:rPr>
                  <a:t>with </a:t>
                </a:r>
                <a:endParaRPr lang="en-US" sz="1400" dirty="0" smtClean="0">
                  <a:latin typeface="Arial"/>
                  <a:cs typeface="Arial"/>
                </a:endParaRPr>
              </a:p>
              <a:p>
                <a:r>
                  <a:rPr lang="en-US" sz="1400" dirty="0" smtClean="0">
                    <a:latin typeface="Arial"/>
                    <a:cs typeface="Arial"/>
                  </a:rPr>
                  <a:t>0.6 </a:t>
                </a:r>
                <a:r>
                  <a:rPr lang="en-US" sz="1400" dirty="0">
                    <a:latin typeface="Arial"/>
                    <a:cs typeface="Arial"/>
                  </a:rPr>
                  <a:t>mL of </a:t>
                </a:r>
                <a:r>
                  <a:rPr lang="en-US" sz="1400" b="1" dirty="0">
                    <a:solidFill>
                      <a:srgbClr val="8000FF"/>
                    </a:solidFill>
                    <a:latin typeface="Arial"/>
                    <a:cs typeface="Arial"/>
                  </a:rPr>
                  <a:t>2-propanol</a:t>
                </a:r>
                <a:r>
                  <a:rPr lang="en-US" sz="1400" dirty="0">
                    <a:solidFill>
                      <a:srgbClr val="8000FF"/>
                    </a:solidFill>
                    <a:latin typeface="Arial"/>
                    <a:cs typeface="Arial"/>
                  </a:rPr>
                  <a:t>. </a:t>
                </a:r>
              </a:p>
            </p:txBody>
          </p:sp>
        </p:grpSp>
      </p:grpSp>
      <p:sp>
        <p:nvSpPr>
          <p:cNvPr id="53" name="Title 52"/>
          <p:cNvSpPr>
            <a:spLocks noGrp="1"/>
          </p:cNvSpPr>
          <p:nvPr>
            <p:ph type="title"/>
          </p:nvPr>
        </p:nvSpPr>
        <p:spPr>
          <a:xfrm>
            <a:off x="179512" y="692696"/>
            <a:ext cx="8816280" cy="648072"/>
          </a:xfrm>
        </p:spPr>
        <p:txBody>
          <a:bodyPr/>
          <a:lstStyle/>
          <a:p>
            <a:pPr algn="ctr"/>
            <a:r>
              <a:rPr lang="en-US" sz="2000" b="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How to accurately document and retrieve meaningful information from experimental protocols </a:t>
            </a:r>
            <a:endParaRPr lang="en-US" sz="2000" b="0" i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2" name="Title 52"/>
          <p:cNvSpPr txBox="1">
            <a:spLocks/>
          </p:cNvSpPr>
          <p:nvPr/>
        </p:nvSpPr>
        <p:spPr bwMode="auto">
          <a:xfrm>
            <a:off x="292224" y="315723"/>
            <a:ext cx="8816280" cy="31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sz="2000" dirty="0" smtClean="0"/>
              <a:t>Goal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0937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P-Document module_JBM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82058"/>
            <a:ext cx="2438400" cy="1828800"/>
          </a:xfrm>
          <a:prstGeom prst="rect">
            <a:avLst/>
          </a:prstGeom>
        </p:spPr>
      </p:pic>
      <p:sp>
        <p:nvSpPr>
          <p:cNvPr id="131" name="Rectangle 130"/>
          <p:cNvSpPr/>
          <p:nvPr/>
        </p:nvSpPr>
        <p:spPr>
          <a:xfrm>
            <a:off x="25400" y="2110859"/>
            <a:ext cx="2489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and reuse of </a:t>
            </a:r>
            <a:r>
              <a:rPr lang="en-US" sz="1200" dirty="0" smtClean="0">
                <a:solidFill>
                  <a:srgbClr val="FF0000"/>
                </a:solidFill>
              </a:rPr>
              <a:t>ontologies:</a:t>
            </a:r>
            <a:endParaRPr lang="en-US" sz="1200" dirty="0">
              <a:solidFill>
                <a:srgbClr val="FF0000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 dirty="0" smtClean="0"/>
              <a:t>SMART </a:t>
            </a:r>
            <a:r>
              <a:rPr lang="en-US" sz="1200" dirty="0"/>
              <a:t>Protocols ontology</a:t>
            </a:r>
          </a:p>
          <a:p>
            <a:pPr marL="182880"/>
            <a:r>
              <a:rPr lang="en-US" sz="1200" dirty="0"/>
              <a:t>Documentation is available at:</a:t>
            </a:r>
          </a:p>
          <a:p>
            <a:pPr marL="182880"/>
            <a:r>
              <a:rPr lang="en-US" sz="1000" dirty="0">
                <a:solidFill>
                  <a:srgbClr val="3366FF"/>
                </a:solidFill>
              </a:rPr>
              <a:t>http://</a:t>
            </a:r>
            <a:r>
              <a:rPr lang="en-US" sz="1000" dirty="0" err="1">
                <a:solidFill>
                  <a:srgbClr val="3366FF"/>
                </a:solidFill>
              </a:rPr>
              <a:t>vocab.linkeddata.es</a:t>
            </a:r>
            <a:r>
              <a:rPr lang="en-US" sz="1000" dirty="0">
                <a:solidFill>
                  <a:srgbClr val="3366FF"/>
                </a:solidFill>
              </a:rPr>
              <a:t>/</a:t>
            </a:r>
            <a:r>
              <a:rPr lang="en-US" sz="1000" dirty="0" err="1">
                <a:solidFill>
                  <a:srgbClr val="3366FF"/>
                </a:solidFill>
              </a:rPr>
              <a:t>SMARTProtocols</a:t>
            </a:r>
            <a:r>
              <a:rPr lang="en-US" sz="1000" dirty="0">
                <a:solidFill>
                  <a:srgbClr val="3366FF"/>
                </a:solidFill>
              </a:rPr>
              <a:t>/</a:t>
            </a:r>
          </a:p>
        </p:txBody>
      </p:sp>
      <p:pic>
        <p:nvPicPr>
          <p:cNvPr id="132" name="Picture 131" descr="NLP_grafo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2" t="11001" r="35278" b="38333"/>
          <a:stretch/>
        </p:blipFill>
        <p:spPr>
          <a:xfrm>
            <a:off x="2637440" y="291375"/>
            <a:ext cx="3229960" cy="2089109"/>
          </a:xfrm>
          <a:prstGeom prst="rect">
            <a:avLst/>
          </a:prstGeom>
        </p:spPr>
      </p:pic>
      <p:sp>
        <p:nvSpPr>
          <p:cNvPr id="133" name="Rectangle 132"/>
          <p:cNvSpPr/>
          <p:nvPr/>
        </p:nvSpPr>
        <p:spPr>
          <a:xfrm>
            <a:off x="2514600" y="2361645"/>
            <a:ext cx="3483713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of semantic Gazetteers</a:t>
            </a:r>
          </a:p>
          <a:p>
            <a:pPr marL="285750" indent="-285750">
              <a:buFont typeface="Arial"/>
              <a:buChar char="•"/>
            </a:pPr>
            <a:r>
              <a:rPr lang="en-US" sz="1100" dirty="0" smtClean="0"/>
              <a:t>Facilitate </a:t>
            </a:r>
            <a:r>
              <a:rPr lang="en-US" sz="1100" dirty="0"/>
              <a:t>the annotation of instances related to:</a:t>
            </a:r>
          </a:p>
          <a:p>
            <a:pPr marL="557784" lvl="1" indent="-285750">
              <a:buFont typeface="Wingdings" charset="2"/>
              <a:buChar char="ü"/>
            </a:pPr>
            <a:r>
              <a:rPr lang="en-US" sz="1000" dirty="0" smtClean="0"/>
              <a:t>Experimental actions</a:t>
            </a:r>
          </a:p>
          <a:p>
            <a:pPr marL="557784" lvl="1" indent="-285750">
              <a:buFont typeface="Wingdings" charset="2"/>
              <a:buChar char="ü"/>
            </a:pPr>
            <a:r>
              <a:rPr lang="en-US" sz="1000" dirty="0" smtClean="0"/>
              <a:t>Instruments</a:t>
            </a:r>
          </a:p>
          <a:p>
            <a:pPr marL="557784" lvl="1" indent="-285750">
              <a:buFont typeface="Wingdings" charset="2"/>
              <a:buChar char="ü"/>
            </a:pPr>
            <a:r>
              <a:rPr lang="en-US" sz="1000" dirty="0" smtClean="0"/>
              <a:t>Samples</a:t>
            </a:r>
            <a:r>
              <a:rPr lang="en-US" sz="1000" dirty="0"/>
              <a:t>/ </a:t>
            </a:r>
            <a:r>
              <a:rPr lang="en-US" sz="1000" dirty="0" smtClean="0"/>
              <a:t>organisms</a:t>
            </a:r>
          </a:p>
          <a:p>
            <a:pPr marL="557784" lvl="1" indent="-285750">
              <a:buFont typeface="Wingdings" charset="2"/>
              <a:buChar char="ü"/>
            </a:pPr>
            <a:r>
              <a:rPr lang="en-US" sz="1000" dirty="0" smtClean="0"/>
              <a:t>Reagents</a:t>
            </a:r>
            <a:endParaRPr lang="en-US" sz="1000" dirty="0"/>
          </a:p>
        </p:txBody>
      </p:sp>
      <p:grpSp>
        <p:nvGrpSpPr>
          <p:cNvPr id="135" name="Agrupar 2"/>
          <p:cNvGrpSpPr/>
          <p:nvPr/>
        </p:nvGrpSpPr>
        <p:grpSpPr>
          <a:xfrm>
            <a:off x="5998313" y="303444"/>
            <a:ext cx="3049036" cy="1379153"/>
            <a:chOff x="18865477" y="17999869"/>
            <a:chExt cx="4938756" cy="2808312"/>
          </a:xfrm>
        </p:grpSpPr>
        <p:pic>
          <p:nvPicPr>
            <p:cNvPr id="136" name="Picture 135" descr="cellDisruption2_rule.tif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65477" y="17999869"/>
              <a:ext cx="4938756" cy="280831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</p:pic>
        <p:sp>
          <p:nvSpPr>
            <p:cNvPr id="137" name="Rectangle 67"/>
            <p:cNvSpPr/>
            <p:nvPr/>
          </p:nvSpPr>
          <p:spPr bwMode="auto">
            <a:xfrm flipH="1">
              <a:off x="22194779" y="19384954"/>
              <a:ext cx="936104" cy="216024"/>
            </a:xfrm>
            <a:prstGeom prst="rect">
              <a:avLst/>
            </a:prstGeom>
            <a:solidFill>
              <a:srgbClr val="7CED44">
                <a:alpha val="47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8" name="Rectangle 68"/>
            <p:cNvSpPr/>
            <p:nvPr/>
          </p:nvSpPr>
          <p:spPr bwMode="auto">
            <a:xfrm flipH="1">
              <a:off x="21817805" y="18974115"/>
              <a:ext cx="504056" cy="216024"/>
            </a:xfrm>
            <a:prstGeom prst="rect">
              <a:avLst/>
            </a:prstGeom>
            <a:solidFill>
              <a:srgbClr val="00FFFF">
                <a:alpha val="47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endParaRPr>
            </a:p>
          </p:txBody>
        </p:sp>
      </p:grpSp>
      <p:pic>
        <p:nvPicPr>
          <p:cNvPr id="139" name="Picture 138" descr="instruction_annotated_celldisrupt2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521" y="1833318"/>
            <a:ext cx="1975828" cy="20385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3" name="Rectangle 142"/>
          <p:cNvSpPr/>
          <p:nvPr/>
        </p:nvSpPr>
        <p:spPr>
          <a:xfrm>
            <a:off x="5998313" y="2097604"/>
            <a:ext cx="313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Design of </a:t>
            </a:r>
            <a:r>
              <a:rPr lang="en-US" sz="1200" dirty="0" smtClean="0">
                <a:solidFill>
                  <a:srgbClr val="FF0000"/>
                </a:solidFill>
              </a:rPr>
              <a:t>grammar rules</a:t>
            </a:r>
            <a:endParaRPr lang="en-US" sz="1200" dirty="0">
              <a:solidFill>
                <a:srgbClr val="FF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200" dirty="0" smtClean="0"/>
              <a:t>Facilitate </a:t>
            </a:r>
            <a:r>
              <a:rPr lang="en-US" sz="1200" dirty="0"/>
              <a:t>the annotation of </a:t>
            </a:r>
            <a:r>
              <a:rPr lang="en-US" sz="1200" dirty="0" smtClean="0"/>
              <a:t>instructions</a:t>
            </a:r>
            <a:endParaRPr lang="en-US" sz="1200" dirty="0"/>
          </a:p>
        </p:txBody>
      </p:sp>
      <p:cxnSp>
        <p:nvCxnSpPr>
          <p:cNvPr id="145" name="Straight Arrow Connector 144"/>
          <p:cNvCxnSpPr>
            <a:stCxn id="137" idx="2"/>
          </p:cNvCxnSpPr>
          <p:nvPr/>
        </p:nvCxnSpPr>
        <p:spPr bwMode="auto">
          <a:xfrm>
            <a:off x="8342683" y="1089744"/>
            <a:ext cx="0" cy="743574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9" name="Elbow Connector 148"/>
          <p:cNvCxnSpPr/>
          <p:nvPr/>
        </p:nvCxnSpPr>
        <p:spPr bwMode="auto">
          <a:xfrm rot="5400000">
            <a:off x="7173693" y="1065133"/>
            <a:ext cx="945336" cy="636922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51" name="Imagen 44" descr="screenshot5.tif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71" y="5284356"/>
            <a:ext cx="2981100" cy="151706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4" name="Imagen 40" descr="screenshot1.tif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3677474"/>
            <a:ext cx="3481781" cy="152801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5" name="Imagen 41" descr="screenshot2.tif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2" y="4250600"/>
            <a:ext cx="3481781" cy="154406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56" name="Imagen 42" descr="screenshot3.tif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440" y="5021151"/>
            <a:ext cx="3483344" cy="149621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4" name="TextBox 163"/>
          <p:cNvSpPr txBox="1"/>
          <p:nvPr/>
        </p:nvSpPr>
        <p:spPr>
          <a:xfrm>
            <a:off x="0" y="5660699"/>
            <a:ext cx="1689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282118"/>
            <a:r>
              <a:rPr lang="en-US" sz="1200" i="1" dirty="0">
                <a:solidFill>
                  <a:srgbClr val="FF0000"/>
                </a:solidFill>
                <a:latin typeface="Arial"/>
                <a:cs typeface="Arial"/>
              </a:rPr>
              <a:t>de novo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protocols are to be 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born semantics</a:t>
            </a:r>
            <a:r>
              <a:rPr lang="en-US" sz="1200" dirty="0">
                <a:latin typeface="Arial"/>
                <a:cs typeface="Arial"/>
              </a:rPr>
              <a:t>. We are using the SP ontology as a template</a:t>
            </a:r>
            <a:r>
              <a:rPr lang="en-US" sz="1200" dirty="0" smtClean="0">
                <a:latin typeface="Arial"/>
                <a:cs typeface="Arial"/>
              </a:rPr>
              <a:t>.</a:t>
            </a:r>
            <a:endParaRPr lang="en-US" sz="1200" dirty="0">
              <a:latin typeface="Arial"/>
              <a:cs typeface="Arial"/>
            </a:endParaRPr>
          </a:p>
        </p:txBody>
      </p:sp>
      <p:cxnSp>
        <p:nvCxnSpPr>
          <p:cNvPr id="170" name="Straight Arrow Connector 169"/>
          <p:cNvCxnSpPr/>
          <p:nvPr/>
        </p:nvCxnSpPr>
        <p:spPr bwMode="auto">
          <a:xfrm flipV="1">
            <a:off x="762000" y="4894151"/>
            <a:ext cx="0" cy="766548"/>
          </a:xfrm>
          <a:prstGeom prst="straightConnector1">
            <a:avLst/>
          </a:prstGeom>
          <a:noFill/>
          <a:ln w="57150" cap="flat" cmpd="sng" algn="ctr">
            <a:solidFill>
              <a:srgbClr val="1C8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3" name="Curved Connector 172"/>
          <p:cNvCxnSpPr>
            <a:stCxn id="164" idx="0"/>
          </p:cNvCxnSpPr>
          <p:nvPr/>
        </p:nvCxnSpPr>
        <p:spPr bwMode="auto">
          <a:xfrm rot="5400000" flipH="1" flipV="1">
            <a:off x="1262227" y="5106824"/>
            <a:ext cx="136199" cy="971553"/>
          </a:xfrm>
          <a:prstGeom prst="curvedConnector2">
            <a:avLst/>
          </a:prstGeom>
          <a:noFill/>
          <a:ln w="57150" cap="flat" cmpd="sng" algn="ctr">
            <a:solidFill>
              <a:srgbClr val="1C8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5177819" y="4122405"/>
            <a:ext cx="1451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200" dirty="0">
                <a:latin typeface="Arial"/>
                <a:cs typeface="Arial"/>
              </a:rPr>
              <a:t>Each protocol includes a </a:t>
            </a:r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score of </a:t>
            </a:r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completeness. 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 bwMode="auto">
          <a:xfrm>
            <a:off x="5941710" y="4717936"/>
            <a:ext cx="0" cy="617220"/>
          </a:xfrm>
          <a:prstGeom prst="straightConnector1">
            <a:avLst/>
          </a:prstGeom>
          <a:noFill/>
          <a:ln w="57150" cap="flat" cmpd="sng" algn="ctr">
            <a:solidFill>
              <a:srgbClr val="1C8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9" name="TextBox 256"/>
          <p:cNvSpPr txBox="1"/>
          <p:nvPr/>
        </p:nvSpPr>
        <p:spPr>
          <a:xfrm>
            <a:off x="6501784" y="4377159"/>
            <a:ext cx="199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r"/>
            <a:r>
              <a:rPr lang="en-US" sz="1200" dirty="0" smtClean="0">
                <a:solidFill>
                  <a:srgbClr val="FF0000"/>
                </a:solidFill>
                <a:latin typeface="Arial"/>
                <a:cs typeface="Arial"/>
              </a:rPr>
              <a:t>Automatic annotation</a:t>
            </a:r>
            <a:r>
              <a:rPr lang="en-US" sz="1200" dirty="0" smtClean="0">
                <a:latin typeface="Arial"/>
                <a:cs typeface="Arial"/>
              </a:rPr>
              <a:t> of SIRO elements in the content of the document.</a:t>
            </a:r>
          </a:p>
        </p:txBody>
      </p:sp>
      <p:cxnSp>
        <p:nvCxnSpPr>
          <p:cNvPr id="180" name="Straight Arrow Connector 179"/>
          <p:cNvCxnSpPr/>
          <p:nvPr/>
        </p:nvCxnSpPr>
        <p:spPr bwMode="auto">
          <a:xfrm>
            <a:off x="8011810" y="4975746"/>
            <a:ext cx="0" cy="548754"/>
          </a:xfrm>
          <a:prstGeom prst="straightConnector1">
            <a:avLst/>
          </a:prstGeom>
          <a:noFill/>
          <a:ln w="57150" cap="flat" cmpd="sng" algn="ctr">
            <a:solidFill>
              <a:srgbClr val="1C8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5" name="Chevron 184"/>
          <p:cNvSpPr/>
          <p:nvPr/>
        </p:nvSpPr>
        <p:spPr bwMode="auto">
          <a:xfrm rot="5400000">
            <a:off x="4254587" y="-972429"/>
            <a:ext cx="589561" cy="8715151"/>
          </a:xfrm>
          <a:prstGeom prst="chevron">
            <a:avLst>
              <a:gd name="adj" fmla="val 84196"/>
            </a:avLst>
          </a:prstGeom>
          <a:solidFill>
            <a:schemeClr val="bg2">
              <a:lumMod val="75000"/>
            </a:schemeClr>
          </a:solidFill>
          <a:ln w="2857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6708121" y="3386796"/>
            <a:ext cx="21988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smtClean="0"/>
              <a:t>SMART Protocols platform under construction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337658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Grupo">
  <a:themeElements>
    <a:clrScheme name="Office Them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256</Words>
  <Application>Microsoft Macintosh PowerPoint</Application>
  <PresentationFormat>On-screen Show (4:3)</PresentationFormat>
  <Paragraphs>50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Template_Grupo</vt:lpstr>
      <vt:lpstr>PowerPoint Presentation</vt:lpstr>
      <vt:lpstr>PowerPoint Presentation</vt:lpstr>
      <vt:lpstr>How to accurately document and retrieve meaningful information from experimental protocols </vt:lpstr>
      <vt:lpstr>PowerPoint Presentation</vt:lpstr>
    </vt:vector>
  </TitlesOfParts>
  <Company>oxg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olga ximena</dc:creator>
  <cp:lastModifiedBy>olga ximena</cp:lastModifiedBy>
  <cp:revision>38</cp:revision>
  <dcterms:created xsi:type="dcterms:W3CDTF">2016-08-10T16:42:30Z</dcterms:created>
  <dcterms:modified xsi:type="dcterms:W3CDTF">2016-08-11T18:03:54Z</dcterms:modified>
</cp:coreProperties>
</file>