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68" r:id="rId5"/>
    <p:sldId id="269" r:id="rId6"/>
    <p:sldId id="270" r:id="rId7"/>
    <p:sldId id="262" r:id="rId8"/>
    <p:sldId id="259" r:id="rId9"/>
    <p:sldId id="260" r:id="rId10"/>
    <p:sldId id="263" r:id="rId11"/>
    <p:sldId id="264" r:id="rId12"/>
    <p:sldId id="257" r:id="rId13"/>
    <p:sldId id="265" r:id="rId14"/>
    <p:sldId id="266" r:id="rId15"/>
    <p:sldId id="278" r:id="rId16"/>
    <p:sldId id="277" r:id="rId17"/>
    <p:sldId id="279" r:id="rId18"/>
    <p:sldId id="271" r:id="rId19"/>
    <p:sldId id="272" r:id="rId20"/>
    <p:sldId id="273" r:id="rId21"/>
    <p:sldId id="274" r:id="rId22"/>
    <p:sldId id="275" r:id="rId23"/>
    <p:sldId id="276" r:id="rId2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46" d="100"/>
          <a:sy n="46" d="100"/>
        </p:scale>
        <p:origin x="-1310"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24/04/2015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24/04/2015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24/04/2015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7A847CFC-816F-41D0-AAC0-9BF4FEBC753E}" type="datetimeFigureOut">
              <a:rPr lang="es-ES" smtClean="0"/>
              <a:pPr/>
              <a:t>24/04/2015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24/04/2015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A847CFC-816F-41D0-AAC0-9BF4FEBC753E}" type="datetimeFigureOut">
              <a:rPr lang="es-ES" smtClean="0"/>
              <a:pPr/>
              <a:t>24/04/2015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7A847CFC-816F-41D0-AAC0-9BF4FEBC753E}" type="datetimeFigureOut">
              <a:rPr lang="es-ES" smtClean="0"/>
              <a:pPr/>
              <a:t>24/04/2015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7A847CFC-816F-41D0-AAC0-9BF4FEBC753E}" type="datetimeFigureOut">
              <a:rPr lang="es-ES" smtClean="0"/>
              <a:pPr/>
              <a:t>24/04/2015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24/04/2015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24/04/2015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24/04/2015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24/04/2015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lonica.dia.fi.upm.es/" TargetMode="External"/><Relationship Id="rId2" Type="http://schemas.openxmlformats.org/officeDocument/2006/relationships/hyperlink" Target="http://localhos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ge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validator.linkeddata.org/vapour?uri=http%3A%2F%2Fsalonica.dia.fi.upm.es%2Fgeo%2Fresource%2FProvincia%2FAlbacet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oeg-upm/ldconditiona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smtClean="0"/>
              <a:t>Guía </a:t>
            </a:r>
            <a:r>
              <a:rPr lang="es-ES" u="sng" smtClean="0"/>
              <a:t>interna </a:t>
            </a:r>
            <a:r>
              <a:rPr lang="es-ES" smtClean="0"/>
              <a:t>para hacer una demo con la web del conditional</a:t>
            </a:r>
            <a:endParaRPr lang="es-ES"/>
          </a:p>
        </p:txBody>
      </p:sp>
      <p:sp>
        <p:nvSpPr>
          <p:cNvPr id="3" name="2 Subtítulo"/>
          <p:cNvSpPr>
            <a:spLocks noGrp="1"/>
          </p:cNvSpPr>
          <p:nvPr>
            <p:ph type="subTitle" idx="1"/>
          </p:nvPr>
        </p:nvSpPr>
        <p:spPr/>
        <p:txBody>
          <a:bodyPr/>
          <a:lstStyle/>
          <a:p>
            <a:r>
              <a:rPr lang="es-ES" smtClean="0"/>
              <a:t>Víctor - abril 2015</a:t>
            </a:r>
            <a:endParaRPr lang="es-E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mtClean="0"/>
              <a:t>Instalación del servidor Conditional Linked Data: Configuración</a:t>
            </a:r>
            <a:endParaRPr lang="es-ES"/>
          </a:p>
        </p:txBody>
      </p:sp>
      <p:sp>
        <p:nvSpPr>
          <p:cNvPr id="3" name="2 Marcador de contenido"/>
          <p:cNvSpPr>
            <a:spLocks noGrp="1"/>
          </p:cNvSpPr>
          <p:nvPr>
            <p:ph idx="1"/>
          </p:nvPr>
        </p:nvSpPr>
        <p:spPr>
          <a:xfrm>
            <a:off x="0" y="1600200"/>
            <a:ext cx="9144000" cy="5257800"/>
          </a:xfrm>
        </p:spPr>
        <p:txBody>
          <a:bodyPr>
            <a:normAutofit/>
          </a:bodyPr>
          <a:lstStyle/>
          <a:p>
            <a:r>
              <a:rPr lang="es-ES" smtClean="0"/>
              <a:t>Configuración por defecto. </a:t>
            </a:r>
            <a:r>
              <a:rPr lang="es-ES" sz="1800" smtClean="0"/>
              <a:t>LD conditional viene por defecto para ejecutarse como localhost y en el puerto 80</a:t>
            </a:r>
            <a:endParaRPr lang="es-ES" smtClean="0"/>
          </a:p>
          <a:p>
            <a:r>
              <a:rPr lang="es-ES" smtClean="0"/>
              <a:t>Configurar Conditional Linked Data consiste en:</a:t>
            </a:r>
          </a:p>
          <a:p>
            <a:pPr lvl="1"/>
            <a:r>
              <a:rPr lang="es-ES" smtClean="0"/>
              <a:t>Especificar un puerto donde sirve que sea diferente</a:t>
            </a:r>
          </a:p>
          <a:p>
            <a:pPr lvl="1"/>
            <a:r>
              <a:rPr lang="es-ES" smtClean="0"/>
              <a:t>Hacer “rebase” a los datos para que sean verdaderamente linked data</a:t>
            </a:r>
          </a:p>
          <a:p>
            <a:r>
              <a:rPr lang="es-ES" smtClean="0"/>
              <a:t>Puerto y servidor. </a:t>
            </a:r>
            <a:r>
              <a:rPr lang="es-ES" sz="1800" smtClean="0"/>
              <a:t>El puerto y el servidor se especifican en el archivo de configuración LDR.config que está en el directorio de instalación</a:t>
            </a:r>
            <a:endParaRPr lang="es-ES" smtClean="0"/>
          </a:p>
          <a:p>
            <a:r>
              <a:rPr lang="es-ES" smtClean="0"/>
              <a:t>Rebase. </a:t>
            </a:r>
            <a:r>
              <a:rPr lang="es-ES" sz="1800" smtClean="0"/>
              <a:t>Hay un archivo rebase.bat que permite hacer rebase muy fácilmente. Toma tres argumentos: dataset al que se le hace rebase, base origen y base destino. Por ejemplo:</a:t>
            </a:r>
          </a:p>
          <a:p>
            <a:pPr>
              <a:buNone/>
            </a:pPr>
            <a:r>
              <a:rPr lang="es-ES" sz="1800" smtClean="0">
                <a:latin typeface="Courier New" pitchFamily="49" charset="0"/>
                <a:cs typeface="Courier New" pitchFamily="49" charset="0"/>
              </a:rPr>
              <a:t>	rebase geo </a:t>
            </a:r>
            <a:r>
              <a:rPr lang="es-ES" sz="1800" smtClean="0">
                <a:latin typeface="Courier New" pitchFamily="49" charset="0"/>
                <a:cs typeface="Courier New" pitchFamily="49" charset="0"/>
                <a:hlinkClick r:id="rId2"/>
              </a:rPr>
              <a:t>http://localhost</a:t>
            </a:r>
            <a:r>
              <a:rPr lang="es-ES" sz="1800" smtClean="0">
                <a:latin typeface="Courier New" pitchFamily="49" charset="0"/>
                <a:cs typeface="Courier New" pitchFamily="49" charset="0"/>
              </a:rPr>
              <a:t> </a:t>
            </a:r>
            <a:r>
              <a:rPr lang="es-ES" sz="1800" smtClean="0">
                <a:latin typeface="Courier New" pitchFamily="49" charset="0"/>
                <a:cs typeface="Courier New" pitchFamily="49" charset="0"/>
                <a:hlinkClick r:id="rId3"/>
              </a:rPr>
              <a:t>http://salonica.dia.fi.upm.es</a:t>
            </a:r>
            <a:r>
              <a:rPr lang="es-ES" sz="1800" smtClean="0">
                <a:latin typeface="Courier New" pitchFamily="49" charset="0"/>
                <a:cs typeface="Courier New" pitchFamily="49" charset="0"/>
              </a:rPr>
              <a:t> </a:t>
            </a:r>
            <a:endParaRPr lang="es-ES" smtClean="0">
              <a:latin typeface="Courier New" pitchFamily="49" charset="0"/>
              <a:cs typeface="Courier New" pitchFamily="49" charset="0"/>
            </a:endParaRPr>
          </a:p>
          <a:p>
            <a:endParaRPr lang="es-E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mtClean="0"/>
              <a:t>Instalación del servidor Conditional Linked Data: Ejecución</a:t>
            </a:r>
            <a:endParaRPr lang="es-ES"/>
          </a:p>
        </p:txBody>
      </p:sp>
      <p:sp>
        <p:nvSpPr>
          <p:cNvPr id="3" name="2 Marcador de contenido"/>
          <p:cNvSpPr>
            <a:spLocks noGrp="1"/>
          </p:cNvSpPr>
          <p:nvPr>
            <p:ph idx="1"/>
          </p:nvPr>
        </p:nvSpPr>
        <p:spPr>
          <a:xfrm>
            <a:off x="457200" y="1600200"/>
            <a:ext cx="8686800" cy="4525963"/>
          </a:xfrm>
        </p:spPr>
        <p:txBody>
          <a:bodyPr>
            <a:normAutofit/>
          </a:bodyPr>
          <a:lstStyle/>
          <a:p>
            <a:r>
              <a:rPr lang="es-ES" smtClean="0"/>
              <a:t>Conditional Linked Data es un servidor que no requiere de ningún otro programa (Apache, Tomcat, etc.). Se ejecuta como cualquier programa java. Hay un archivo .bat en el directorio de instalación:</a:t>
            </a:r>
          </a:p>
          <a:p>
            <a:pPr lvl="1"/>
            <a:r>
              <a:rPr lang="es-ES" smtClean="0"/>
              <a:t>run.bat</a:t>
            </a:r>
          </a:p>
          <a:p>
            <a:pPr lvl="1"/>
            <a:endParaRPr lang="es-ES" smtClean="0"/>
          </a:p>
          <a:p>
            <a:pPr lvl="1">
              <a:buNone/>
            </a:pPr>
            <a:r>
              <a:rPr lang="es-ES" smtClean="0"/>
              <a:t>Obsérvese que desde que se ejecuta hasta que se cargan los modelos puede pasar de 5 a 15 segundos.</a:t>
            </a:r>
            <a:endParaRPr lang="es-E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mtClean="0"/>
              <a:t>Instalación del servidor Conditional Linked Data: Prueba</a:t>
            </a:r>
            <a:endParaRPr lang="es-ES"/>
          </a:p>
        </p:txBody>
      </p:sp>
      <p:sp>
        <p:nvSpPr>
          <p:cNvPr id="3" name="2 Marcador de contenido"/>
          <p:cNvSpPr>
            <a:spLocks noGrp="1"/>
          </p:cNvSpPr>
          <p:nvPr>
            <p:ph idx="1"/>
          </p:nvPr>
        </p:nvSpPr>
        <p:spPr/>
        <p:txBody>
          <a:bodyPr/>
          <a:lstStyle/>
          <a:p>
            <a:r>
              <a:rPr lang="es-ES" smtClean="0"/>
              <a:t>Abriendo las página de prueba</a:t>
            </a:r>
          </a:p>
          <a:p>
            <a:pPr>
              <a:buNone/>
            </a:pPr>
            <a:r>
              <a:rPr lang="es-ES" smtClean="0"/>
              <a:t>	</a:t>
            </a:r>
            <a:r>
              <a:rPr lang="es-ES" smtClean="0">
                <a:hlinkClick r:id="rId2"/>
              </a:rPr>
              <a:t>http://localhost/geo/</a:t>
            </a:r>
            <a:endParaRPr lang="es-ES" smtClean="0"/>
          </a:p>
          <a:p>
            <a:pPr>
              <a:buNone/>
            </a:pPr>
            <a:endParaRPr lang="es-ES" smtClean="0"/>
          </a:p>
          <a:p>
            <a:pPr>
              <a:buNone/>
            </a:pPr>
            <a:r>
              <a:rPr lang="es-ES" smtClean="0"/>
              <a:t>	Se debería mostrar la pantalla de entrada</a:t>
            </a:r>
            <a:endParaRPr lang="es-E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lgn="ctr">
              <a:buNone/>
            </a:pPr>
            <a:r>
              <a:rPr lang="es-ES" sz="7200" smtClean="0"/>
              <a:t>DEMO</a:t>
            </a:r>
            <a:endParaRPr lang="es-ES" sz="72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Ubicación de las demos</a:t>
            </a:r>
            <a:endParaRPr lang="es-ES"/>
          </a:p>
        </p:txBody>
      </p:sp>
      <p:sp>
        <p:nvSpPr>
          <p:cNvPr id="3" name="2 Marcador de contenido"/>
          <p:cNvSpPr>
            <a:spLocks noGrp="1"/>
          </p:cNvSpPr>
          <p:nvPr>
            <p:ph idx="1"/>
          </p:nvPr>
        </p:nvSpPr>
        <p:spPr/>
        <p:txBody>
          <a:bodyPr/>
          <a:lstStyle/>
          <a:p>
            <a:r>
              <a:rPr lang="es-ES" smtClean="0"/>
              <a:t>La demo se puede ejecutar en:</a:t>
            </a:r>
          </a:p>
          <a:p>
            <a:pPr>
              <a:buNone/>
            </a:pPr>
            <a:r>
              <a:rPr lang="es-ES" smtClean="0"/>
              <a:t>http://salonica.dia.fi.upm.es/geo</a:t>
            </a:r>
          </a:p>
          <a:p>
            <a:pPr>
              <a:buNone/>
            </a:pPr>
            <a:endParaRPr lang="es-ES" smtClean="0"/>
          </a:p>
          <a:p>
            <a:r>
              <a:rPr lang="es-ES" smtClean="0"/>
              <a:t>O tras instalarse, en:</a:t>
            </a:r>
          </a:p>
          <a:p>
            <a:pPr>
              <a:buNone/>
            </a:pPr>
            <a:r>
              <a:rPr lang="es-ES" smtClean="0"/>
              <a:t>http://localhost/geo</a:t>
            </a:r>
            <a:endParaRPr lang="es-E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71472" y="0"/>
            <a:ext cx="8229600" cy="1143000"/>
          </a:xfrm>
        </p:spPr>
        <p:txBody>
          <a:bodyPr/>
          <a:lstStyle/>
          <a:p>
            <a:r>
              <a:rPr lang="es-ES" smtClean="0"/>
              <a:t>This is a Linked Data </a:t>
            </a:r>
            <a:r>
              <a:rPr lang="es-ES" smtClean="0"/>
              <a:t>Server </a:t>
            </a:r>
            <a:r>
              <a:rPr lang="es-ES" smtClean="0"/>
              <a:t>(i)</a:t>
            </a:r>
            <a:endParaRPr lang="es-ES"/>
          </a:p>
        </p:txBody>
      </p:sp>
      <p:sp>
        <p:nvSpPr>
          <p:cNvPr id="3" name="2 Marcador de contenido"/>
          <p:cNvSpPr>
            <a:spLocks noGrp="1"/>
          </p:cNvSpPr>
          <p:nvPr>
            <p:ph idx="1"/>
          </p:nvPr>
        </p:nvSpPr>
        <p:spPr>
          <a:xfrm>
            <a:off x="0" y="1600200"/>
            <a:ext cx="9144000" cy="4525963"/>
          </a:xfrm>
        </p:spPr>
        <p:txBody>
          <a:bodyPr/>
          <a:lstStyle/>
          <a:p>
            <a:pPr marL="0" indent="0">
              <a:buNone/>
            </a:pPr>
            <a:r>
              <a:rPr lang="es-ES" sz="2800" smtClean="0"/>
              <a:t>A Linked Data server presents information about </a:t>
            </a:r>
            <a:r>
              <a:rPr lang="es-ES" sz="2800" smtClean="0"/>
              <a:t>a </a:t>
            </a:r>
            <a:r>
              <a:rPr lang="es-ES" sz="2800" smtClean="0"/>
              <a:t>resource: </a:t>
            </a:r>
          </a:p>
          <a:p>
            <a:pPr marL="0" indent="0">
              <a:buNone/>
            </a:pPr>
            <a:r>
              <a:rPr lang="es-ES" sz="2000" smtClean="0"/>
              <a:t>http://salonica.dia.fi.upm.es/geo/resource/Provincia/Albacete</a:t>
            </a:r>
            <a:endParaRPr lang="es-ES" sz="2000"/>
          </a:p>
        </p:txBody>
      </p:sp>
      <p:pic>
        <p:nvPicPr>
          <p:cNvPr id="2050" name="Picture 2"/>
          <p:cNvPicPr>
            <a:picLocks noChangeAspect="1" noChangeArrowheads="1"/>
          </p:cNvPicPr>
          <p:nvPr/>
        </p:nvPicPr>
        <p:blipFill>
          <a:blip r:embed="rId2"/>
          <a:srcRect/>
          <a:stretch>
            <a:fillRect/>
          </a:stretch>
        </p:blipFill>
        <p:spPr bwMode="auto">
          <a:xfrm>
            <a:off x="1500166" y="2643182"/>
            <a:ext cx="5967413" cy="38481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143000"/>
          </a:xfrm>
        </p:spPr>
        <p:txBody>
          <a:bodyPr/>
          <a:lstStyle/>
          <a:p>
            <a:r>
              <a:rPr lang="es-ES" smtClean="0"/>
              <a:t>This is a Linked Data Server (ii)</a:t>
            </a:r>
            <a:endParaRPr lang="es-ES"/>
          </a:p>
        </p:txBody>
      </p:sp>
      <p:sp>
        <p:nvSpPr>
          <p:cNvPr id="3" name="2 Marcador de contenido"/>
          <p:cNvSpPr>
            <a:spLocks noGrp="1"/>
          </p:cNvSpPr>
          <p:nvPr>
            <p:ph idx="1"/>
          </p:nvPr>
        </p:nvSpPr>
        <p:spPr>
          <a:xfrm>
            <a:off x="457200" y="1214422"/>
            <a:ext cx="8229600" cy="4911741"/>
          </a:xfrm>
        </p:spPr>
        <p:txBody>
          <a:bodyPr/>
          <a:lstStyle/>
          <a:p>
            <a:pPr>
              <a:buNone/>
            </a:pPr>
            <a:r>
              <a:rPr lang="es-ES" sz="2800" smtClean="0"/>
              <a:t>A Linked Data server serves info as RDF</a:t>
            </a:r>
          </a:p>
          <a:p>
            <a:pPr>
              <a:buNone/>
            </a:pPr>
            <a:r>
              <a:rPr lang="es-ES" sz="2400" smtClean="0"/>
              <a:t>Vapour validation tests are passed</a:t>
            </a:r>
          </a:p>
          <a:p>
            <a:pPr lvl="1"/>
            <a:r>
              <a:rPr lang="es-ES" sz="1600" b="1" smtClean="0">
                <a:latin typeface="Courier New" pitchFamily="49" charset="0"/>
                <a:cs typeface="Courier New" pitchFamily="49" charset="0"/>
                <a:hlinkClick r:id="rId2"/>
              </a:rPr>
              <a:t>http</a:t>
            </a:r>
            <a:r>
              <a:rPr lang="es-ES" sz="1600" b="1" smtClean="0">
                <a:latin typeface="Courier New" pitchFamily="49" charset="0"/>
                <a:cs typeface="Courier New" pitchFamily="49" charset="0"/>
                <a:hlinkClick r:id="rId2"/>
              </a:rPr>
              <a:t>://</a:t>
            </a:r>
            <a:r>
              <a:rPr lang="es-ES" sz="1600" b="1" smtClean="0">
                <a:latin typeface="Courier New" pitchFamily="49" charset="0"/>
                <a:cs typeface="Courier New" pitchFamily="49" charset="0"/>
                <a:hlinkClick r:id="rId2"/>
              </a:rPr>
              <a:t>validator.linkeddata.org/vapour</a:t>
            </a:r>
            <a:r>
              <a:rPr lang="es-ES" sz="1600" smtClean="0">
                <a:latin typeface="Courier New" pitchFamily="49" charset="0"/>
                <a:cs typeface="Courier New" pitchFamily="49" charset="0"/>
                <a:hlinkClick r:id="rId2"/>
              </a:rPr>
              <a:t>?uri=http%3A%2F%2Fsalonica.dia.fi.upm.es%2Fgeo%2Fresource%2FProvincia%2FAlbacete</a:t>
            </a:r>
            <a:endParaRPr lang="es-ES" sz="1600" smtClean="0">
              <a:latin typeface="Courier New" pitchFamily="49" charset="0"/>
              <a:cs typeface="Courier New" pitchFamily="49" charset="0"/>
            </a:endParaRPr>
          </a:p>
          <a:p>
            <a:endParaRPr lang="es-ES"/>
          </a:p>
        </p:txBody>
      </p:sp>
      <p:pic>
        <p:nvPicPr>
          <p:cNvPr id="1027" name="Picture 3"/>
          <p:cNvPicPr>
            <a:picLocks noChangeAspect="1" noChangeArrowheads="1"/>
          </p:cNvPicPr>
          <p:nvPr/>
        </p:nvPicPr>
        <p:blipFill>
          <a:blip r:embed="rId3"/>
          <a:srcRect/>
          <a:stretch>
            <a:fillRect/>
          </a:stretch>
        </p:blipFill>
        <p:spPr bwMode="auto">
          <a:xfrm>
            <a:off x="1714480" y="3000372"/>
            <a:ext cx="5837294" cy="35004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3" name="2 Marcador de contenido"/>
          <p:cNvSpPr>
            <a:spLocks noGrp="1"/>
          </p:cNvSpPr>
          <p:nvPr>
            <p:ph idx="1"/>
          </p:nvPr>
        </p:nvSpPr>
        <p:spPr/>
        <p:txBody>
          <a:bodyPr/>
          <a:lstStyle/>
          <a:p>
            <a:endParaRPr lang="es-E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634082"/>
          </a:xfrm>
        </p:spPr>
        <p:txBody>
          <a:bodyPr>
            <a:normAutofit fontScale="90000"/>
          </a:bodyPr>
          <a:lstStyle/>
          <a:p>
            <a:r>
              <a:rPr lang="es-ES" smtClean="0"/>
              <a:t>ODRL to conditionally serve Linked Data</a:t>
            </a:r>
            <a:endParaRPr lang="es-ES"/>
          </a:p>
        </p:txBody>
      </p:sp>
      <p:sp>
        <p:nvSpPr>
          <p:cNvPr id="4" name="3 Marcador de número de diapositiva"/>
          <p:cNvSpPr>
            <a:spLocks noGrp="1"/>
          </p:cNvSpPr>
          <p:nvPr>
            <p:ph type="sldNum" sz="quarter" idx="10"/>
          </p:nvPr>
        </p:nvSpPr>
        <p:spPr/>
        <p:txBody>
          <a:bodyPr/>
          <a:lstStyle/>
          <a:p>
            <a:pPr>
              <a:defRPr/>
            </a:pPr>
            <a:fld id="{4EDF5D83-0EF5-4BBA-A24C-F31194ACD9C4}" type="slidenum">
              <a:rPr lang="es-ES" smtClean="0"/>
              <a:pPr>
                <a:defRPr/>
              </a:pPr>
              <a:t>18</a:t>
            </a:fld>
            <a:endParaRPr lang="es-ES"/>
          </a:p>
        </p:txBody>
      </p:sp>
      <p:sp>
        <p:nvSpPr>
          <p:cNvPr id="5" name="4 Marcador de pie de página"/>
          <p:cNvSpPr>
            <a:spLocks noGrp="1"/>
          </p:cNvSpPr>
          <p:nvPr>
            <p:ph type="ftr" sz="quarter" idx="11"/>
          </p:nvPr>
        </p:nvSpPr>
        <p:spPr/>
        <p:txBody>
          <a:bodyPr/>
          <a:lstStyle/>
          <a:p>
            <a:pPr>
              <a:defRPr/>
            </a:pPr>
            <a:r>
              <a:rPr lang="es-ES" smtClean="0"/>
              <a:t>…</a:t>
            </a:r>
            <a:endParaRPr lang="es-ES"/>
          </a:p>
        </p:txBody>
      </p:sp>
      <p:pic>
        <p:nvPicPr>
          <p:cNvPr id="47106" name="Picture 2"/>
          <p:cNvPicPr>
            <a:picLocks noChangeAspect="1" noChangeArrowheads="1"/>
          </p:cNvPicPr>
          <p:nvPr/>
        </p:nvPicPr>
        <p:blipFill>
          <a:blip r:embed="rId2"/>
          <a:srcRect/>
          <a:stretch>
            <a:fillRect/>
          </a:stretch>
        </p:blipFill>
        <p:spPr bwMode="auto">
          <a:xfrm>
            <a:off x="285720" y="714356"/>
            <a:ext cx="8471540" cy="5786478"/>
          </a:xfrm>
          <a:prstGeom prst="rect">
            <a:avLst/>
          </a:prstGeom>
          <a:noFill/>
          <a:ln w="9525">
            <a:solidFill>
              <a:schemeClr val="tx1"/>
            </a:solidFill>
            <a:miter lim="800000"/>
            <a:headEnd/>
            <a:tailEnd/>
          </a:ln>
          <a:effectLst/>
        </p:spPr>
      </p:pic>
    </p:spTree>
    <p:extLst>
      <p:ext uri="{BB962C8B-B14F-4D97-AF65-F5344CB8AC3E}">
        <p14:creationId xmlns="" xmlns:p14="http://schemas.microsoft.com/office/powerpoint/2010/main" val="831477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4" name="3 Marcador de número de diapositiva"/>
          <p:cNvSpPr>
            <a:spLocks noGrp="1"/>
          </p:cNvSpPr>
          <p:nvPr>
            <p:ph type="sldNum" sz="quarter" idx="10"/>
          </p:nvPr>
        </p:nvSpPr>
        <p:spPr/>
        <p:txBody>
          <a:bodyPr/>
          <a:lstStyle/>
          <a:p>
            <a:pPr>
              <a:defRPr/>
            </a:pPr>
            <a:fld id="{4EDF5D83-0EF5-4BBA-A24C-F31194ACD9C4}" type="slidenum">
              <a:rPr lang="es-ES" smtClean="0"/>
              <a:pPr>
                <a:defRPr/>
              </a:pPr>
              <a:t>19</a:t>
            </a:fld>
            <a:endParaRPr lang="es-ES"/>
          </a:p>
        </p:txBody>
      </p:sp>
      <p:sp>
        <p:nvSpPr>
          <p:cNvPr id="5" name="4 Marcador de pie de página"/>
          <p:cNvSpPr>
            <a:spLocks noGrp="1"/>
          </p:cNvSpPr>
          <p:nvPr>
            <p:ph type="ftr" sz="quarter" idx="11"/>
          </p:nvPr>
        </p:nvSpPr>
        <p:spPr/>
        <p:txBody>
          <a:bodyPr/>
          <a:lstStyle/>
          <a:p>
            <a:pPr>
              <a:defRPr/>
            </a:pPr>
            <a:r>
              <a:rPr lang="es-ES" smtClean="0"/>
              <a:t>…</a:t>
            </a:r>
            <a:endParaRPr lang="es-ES"/>
          </a:p>
        </p:txBody>
      </p:sp>
      <p:pic>
        <p:nvPicPr>
          <p:cNvPr id="48130" name="Picture 2"/>
          <p:cNvPicPr>
            <a:picLocks noChangeAspect="1" noChangeArrowheads="1"/>
          </p:cNvPicPr>
          <p:nvPr/>
        </p:nvPicPr>
        <p:blipFill>
          <a:blip r:embed="rId2"/>
          <a:srcRect/>
          <a:stretch>
            <a:fillRect/>
          </a:stretch>
        </p:blipFill>
        <p:spPr bwMode="auto">
          <a:xfrm>
            <a:off x="214282" y="714356"/>
            <a:ext cx="8929718" cy="5853241"/>
          </a:xfrm>
          <a:prstGeom prst="rect">
            <a:avLst/>
          </a:prstGeom>
          <a:noFill/>
          <a:ln w="9525">
            <a:noFill/>
            <a:miter lim="800000"/>
            <a:headEnd/>
            <a:tailEnd/>
          </a:ln>
          <a:effectLst/>
        </p:spPr>
      </p:pic>
    </p:spTree>
    <p:extLst>
      <p:ext uri="{BB962C8B-B14F-4D97-AF65-F5344CB8AC3E}">
        <p14:creationId xmlns="" xmlns:p14="http://schemas.microsoft.com/office/powerpoint/2010/main" val="21713571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Introducción</a:t>
            </a:r>
            <a:endParaRPr lang="es-ES"/>
          </a:p>
        </p:txBody>
      </p:sp>
      <p:sp>
        <p:nvSpPr>
          <p:cNvPr id="3" name="2 Marcador de contenido"/>
          <p:cNvSpPr>
            <a:spLocks noGrp="1"/>
          </p:cNvSpPr>
          <p:nvPr>
            <p:ph idx="1"/>
          </p:nvPr>
        </p:nvSpPr>
        <p:spPr>
          <a:xfrm>
            <a:off x="285720" y="1600200"/>
            <a:ext cx="8572560" cy="4525963"/>
          </a:xfrm>
        </p:spPr>
        <p:txBody>
          <a:bodyPr>
            <a:normAutofit lnSpcReduction="10000"/>
          </a:bodyPr>
          <a:lstStyle/>
          <a:p>
            <a:r>
              <a:rPr lang="es-ES" smtClean="0"/>
              <a:t>Este powerpoint tiene toda la información necesaria para poder hacer una demo con el “conditional”</a:t>
            </a:r>
          </a:p>
          <a:p>
            <a:r>
              <a:rPr lang="es-ES" smtClean="0"/>
              <a:t>Contiene:</a:t>
            </a:r>
          </a:p>
          <a:p>
            <a:pPr lvl="1"/>
            <a:r>
              <a:rPr lang="es-ES" b="1" smtClean="0"/>
              <a:t>Conceptos básicos.</a:t>
            </a:r>
            <a:r>
              <a:rPr lang="es-ES" smtClean="0"/>
              <a:t> </a:t>
            </a:r>
          </a:p>
          <a:p>
            <a:pPr lvl="1"/>
            <a:r>
              <a:rPr lang="es-ES" b="1" smtClean="0"/>
              <a:t>Instalación y ejecución.</a:t>
            </a:r>
            <a:r>
              <a:rPr lang="es-ES" smtClean="0"/>
              <a:t> Cómo copiar instalar y ejecutar Conditional Linked Data server</a:t>
            </a:r>
          </a:p>
          <a:p>
            <a:pPr lvl="1"/>
            <a:r>
              <a:rPr lang="es-ES" b="1" smtClean="0"/>
              <a:t>Demostración.</a:t>
            </a:r>
            <a:r>
              <a:rPr lang="es-ES" smtClean="0"/>
              <a:t> Qué ideas podemos mostrar. Cada transpa representa una idea a transmitir</a:t>
            </a:r>
            <a:endParaRPr lang="es-E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0"/>
          </p:nvPr>
        </p:nvSpPr>
        <p:spPr/>
        <p:txBody>
          <a:bodyPr/>
          <a:lstStyle/>
          <a:p>
            <a:pPr>
              <a:defRPr/>
            </a:pPr>
            <a:fld id="{4EDF5D83-0EF5-4BBA-A24C-F31194ACD9C4}" type="slidenum">
              <a:rPr lang="es-ES" smtClean="0"/>
              <a:pPr>
                <a:defRPr/>
              </a:pPr>
              <a:t>20</a:t>
            </a:fld>
            <a:endParaRPr lang="es-ES"/>
          </a:p>
        </p:txBody>
      </p:sp>
      <p:sp>
        <p:nvSpPr>
          <p:cNvPr id="5" name="4 Marcador de pie de página"/>
          <p:cNvSpPr>
            <a:spLocks noGrp="1"/>
          </p:cNvSpPr>
          <p:nvPr>
            <p:ph type="ftr" sz="quarter" idx="11"/>
          </p:nvPr>
        </p:nvSpPr>
        <p:spPr/>
        <p:txBody>
          <a:bodyPr/>
          <a:lstStyle/>
          <a:p>
            <a:pPr>
              <a:defRPr/>
            </a:pPr>
            <a:r>
              <a:rPr lang="es-ES" smtClean="0"/>
              <a:t>…</a:t>
            </a:r>
            <a:endParaRPr lang="es-ES"/>
          </a:p>
        </p:txBody>
      </p:sp>
      <p:pic>
        <p:nvPicPr>
          <p:cNvPr id="49154" name="Picture 2"/>
          <p:cNvPicPr>
            <a:picLocks noChangeAspect="1" noChangeArrowheads="1"/>
          </p:cNvPicPr>
          <p:nvPr/>
        </p:nvPicPr>
        <p:blipFill>
          <a:blip r:embed="rId2"/>
          <a:srcRect/>
          <a:stretch>
            <a:fillRect/>
          </a:stretch>
        </p:blipFill>
        <p:spPr bwMode="auto">
          <a:xfrm>
            <a:off x="285720" y="857232"/>
            <a:ext cx="8501122" cy="5611246"/>
          </a:xfrm>
          <a:prstGeom prst="rect">
            <a:avLst/>
          </a:prstGeom>
          <a:noFill/>
          <a:ln w="9525">
            <a:solidFill>
              <a:schemeClr val="tx1"/>
            </a:solidFill>
            <a:miter lim="800000"/>
            <a:headEnd/>
            <a:tailEnd/>
          </a:ln>
          <a:effectLst/>
        </p:spPr>
      </p:pic>
      <p:pic>
        <p:nvPicPr>
          <p:cNvPr id="49155" name="Picture 3"/>
          <p:cNvPicPr>
            <a:picLocks noChangeAspect="1" noChangeArrowheads="1"/>
          </p:cNvPicPr>
          <p:nvPr/>
        </p:nvPicPr>
        <p:blipFill>
          <a:blip r:embed="rId3"/>
          <a:srcRect/>
          <a:stretch>
            <a:fillRect/>
          </a:stretch>
        </p:blipFill>
        <p:spPr bwMode="auto">
          <a:xfrm>
            <a:off x="4214810" y="1643050"/>
            <a:ext cx="6172200" cy="3067050"/>
          </a:xfrm>
          <a:prstGeom prst="rect">
            <a:avLst/>
          </a:prstGeom>
          <a:noFill/>
          <a:ln w="9525">
            <a:solidFill>
              <a:schemeClr val="tx1"/>
            </a:solidFill>
            <a:miter lim="800000"/>
            <a:headEnd/>
            <a:tailEnd/>
          </a:ln>
          <a:effectLst/>
        </p:spPr>
      </p:pic>
      <p:cxnSp>
        <p:nvCxnSpPr>
          <p:cNvPr id="9" name="8 Conector recto de flecha"/>
          <p:cNvCxnSpPr/>
          <p:nvPr/>
        </p:nvCxnSpPr>
        <p:spPr bwMode="auto">
          <a:xfrm flipV="1">
            <a:off x="2357422" y="4000504"/>
            <a:ext cx="2214578" cy="1000132"/>
          </a:xfrm>
          <a:prstGeom prst="straightConnector1">
            <a:avLst/>
          </a:prstGeom>
          <a:noFill/>
          <a:ln w="38100" cap="flat" cmpd="sng" algn="ctr">
            <a:solidFill>
              <a:srgbClr val="C00000"/>
            </a:solidFill>
            <a:prstDash val="solid"/>
            <a:round/>
            <a:headEnd type="none" w="med" len="med"/>
            <a:tailEnd type="arrow"/>
          </a:ln>
          <a:effectLst/>
        </p:spPr>
      </p:cxnSp>
    </p:spTree>
    <p:extLst>
      <p:ext uri="{BB962C8B-B14F-4D97-AF65-F5344CB8AC3E}">
        <p14:creationId xmlns="" xmlns:p14="http://schemas.microsoft.com/office/powerpoint/2010/main" val="7420088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4" name="3 Marcador de número de diapositiva"/>
          <p:cNvSpPr>
            <a:spLocks noGrp="1"/>
          </p:cNvSpPr>
          <p:nvPr>
            <p:ph type="sldNum" sz="quarter" idx="10"/>
          </p:nvPr>
        </p:nvSpPr>
        <p:spPr/>
        <p:txBody>
          <a:bodyPr/>
          <a:lstStyle/>
          <a:p>
            <a:pPr>
              <a:defRPr/>
            </a:pPr>
            <a:fld id="{4EDF5D83-0EF5-4BBA-A24C-F31194ACD9C4}" type="slidenum">
              <a:rPr lang="es-ES" smtClean="0"/>
              <a:pPr>
                <a:defRPr/>
              </a:pPr>
              <a:t>21</a:t>
            </a:fld>
            <a:endParaRPr lang="es-ES"/>
          </a:p>
        </p:txBody>
      </p:sp>
      <p:sp>
        <p:nvSpPr>
          <p:cNvPr id="5" name="4 Marcador de pie de página"/>
          <p:cNvSpPr>
            <a:spLocks noGrp="1"/>
          </p:cNvSpPr>
          <p:nvPr>
            <p:ph type="ftr" sz="quarter" idx="11"/>
          </p:nvPr>
        </p:nvSpPr>
        <p:spPr/>
        <p:txBody>
          <a:bodyPr/>
          <a:lstStyle/>
          <a:p>
            <a:pPr>
              <a:defRPr/>
            </a:pPr>
            <a:r>
              <a:rPr lang="es-ES" smtClean="0"/>
              <a:t>…</a:t>
            </a:r>
            <a:endParaRPr lang="es-ES"/>
          </a:p>
        </p:txBody>
      </p:sp>
      <p:pic>
        <p:nvPicPr>
          <p:cNvPr id="50178" name="Picture 2"/>
          <p:cNvPicPr>
            <a:picLocks noChangeAspect="1" noChangeArrowheads="1"/>
          </p:cNvPicPr>
          <p:nvPr/>
        </p:nvPicPr>
        <p:blipFill>
          <a:blip r:embed="rId2"/>
          <a:srcRect/>
          <a:stretch>
            <a:fillRect/>
          </a:stretch>
        </p:blipFill>
        <p:spPr bwMode="auto">
          <a:xfrm>
            <a:off x="357158" y="785794"/>
            <a:ext cx="8496920" cy="5572164"/>
          </a:xfrm>
          <a:prstGeom prst="rect">
            <a:avLst/>
          </a:prstGeom>
          <a:noFill/>
          <a:ln w="9525">
            <a:noFill/>
            <a:miter lim="800000"/>
            <a:headEnd/>
            <a:tailEnd/>
          </a:ln>
          <a:effectLst/>
        </p:spPr>
      </p:pic>
      <p:pic>
        <p:nvPicPr>
          <p:cNvPr id="50179" name="Picture 3"/>
          <p:cNvPicPr>
            <a:picLocks noChangeAspect="1" noChangeArrowheads="1"/>
          </p:cNvPicPr>
          <p:nvPr/>
        </p:nvPicPr>
        <p:blipFill>
          <a:blip r:embed="rId3"/>
          <a:srcRect/>
          <a:stretch>
            <a:fillRect/>
          </a:stretch>
        </p:blipFill>
        <p:spPr bwMode="auto">
          <a:xfrm>
            <a:off x="5072066" y="4143380"/>
            <a:ext cx="3538015" cy="2457439"/>
          </a:xfrm>
          <a:prstGeom prst="rect">
            <a:avLst/>
          </a:prstGeom>
          <a:noFill/>
          <a:ln w="9525">
            <a:solidFill>
              <a:srgbClr val="C00000"/>
            </a:solidFill>
            <a:miter lim="800000"/>
            <a:headEnd/>
            <a:tailEnd/>
          </a:ln>
          <a:effectLst/>
        </p:spPr>
      </p:pic>
    </p:spTree>
    <p:extLst>
      <p:ext uri="{BB962C8B-B14F-4D97-AF65-F5344CB8AC3E}">
        <p14:creationId xmlns="" xmlns:p14="http://schemas.microsoft.com/office/powerpoint/2010/main" val="949828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4" name="3 Marcador de número de diapositiva"/>
          <p:cNvSpPr>
            <a:spLocks noGrp="1"/>
          </p:cNvSpPr>
          <p:nvPr>
            <p:ph type="sldNum" sz="quarter" idx="10"/>
          </p:nvPr>
        </p:nvSpPr>
        <p:spPr/>
        <p:txBody>
          <a:bodyPr/>
          <a:lstStyle/>
          <a:p>
            <a:pPr>
              <a:defRPr/>
            </a:pPr>
            <a:r>
              <a:rPr lang="es-ES" smtClean="0"/>
              <a:t>Diapositiva </a:t>
            </a:r>
            <a:fld id="{4EDF5D83-0EF5-4BBA-A24C-F31194ACD9C4}" type="slidenum">
              <a:rPr lang="es-ES" smtClean="0"/>
              <a:pPr>
                <a:defRPr/>
              </a:pPr>
              <a:t>22</a:t>
            </a:fld>
            <a:endParaRPr lang="es-ES"/>
          </a:p>
        </p:txBody>
      </p:sp>
      <p:sp>
        <p:nvSpPr>
          <p:cNvPr id="5" name="4 Marcador de pie de página"/>
          <p:cNvSpPr>
            <a:spLocks noGrp="1"/>
          </p:cNvSpPr>
          <p:nvPr>
            <p:ph type="ftr" sz="quarter" idx="11"/>
          </p:nvPr>
        </p:nvSpPr>
        <p:spPr/>
        <p:txBody>
          <a:bodyPr/>
          <a:lstStyle/>
          <a:p>
            <a:pPr>
              <a:defRPr/>
            </a:pPr>
            <a:r>
              <a:rPr lang="es-ES" smtClean="0"/>
              <a:t>…</a:t>
            </a:r>
            <a:endParaRPr lang="es-ES"/>
          </a:p>
        </p:txBody>
      </p:sp>
      <p:pic>
        <p:nvPicPr>
          <p:cNvPr id="51202" name="Picture 2"/>
          <p:cNvPicPr>
            <a:picLocks noChangeAspect="1" noChangeArrowheads="1"/>
          </p:cNvPicPr>
          <p:nvPr/>
        </p:nvPicPr>
        <p:blipFill>
          <a:blip r:embed="rId2"/>
          <a:srcRect/>
          <a:stretch>
            <a:fillRect/>
          </a:stretch>
        </p:blipFill>
        <p:spPr bwMode="auto">
          <a:xfrm>
            <a:off x="214282" y="857232"/>
            <a:ext cx="8670958" cy="5286412"/>
          </a:xfrm>
          <a:prstGeom prst="rect">
            <a:avLst/>
          </a:prstGeom>
          <a:noFill/>
          <a:ln w="9525">
            <a:noFill/>
            <a:miter lim="800000"/>
            <a:headEnd/>
            <a:tailEnd/>
          </a:ln>
          <a:effectLst/>
        </p:spPr>
      </p:pic>
    </p:spTree>
    <p:extLst>
      <p:ext uri="{BB962C8B-B14F-4D97-AF65-F5344CB8AC3E}">
        <p14:creationId xmlns="" xmlns:p14="http://schemas.microsoft.com/office/powerpoint/2010/main" val="1508052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sp>
        <p:nvSpPr>
          <p:cNvPr id="4" name="3 Marcador de número de diapositiva"/>
          <p:cNvSpPr>
            <a:spLocks noGrp="1"/>
          </p:cNvSpPr>
          <p:nvPr>
            <p:ph type="sldNum" sz="quarter" idx="10"/>
          </p:nvPr>
        </p:nvSpPr>
        <p:spPr/>
        <p:txBody>
          <a:bodyPr/>
          <a:lstStyle/>
          <a:p>
            <a:pPr>
              <a:defRPr/>
            </a:pPr>
            <a:r>
              <a:rPr lang="es-ES" smtClean="0"/>
              <a:t>Diapositiva </a:t>
            </a:r>
            <a:fld id="{4EDF5D83-0EF5-4BBA-A24C-F31194ACD9C4}" type="slidenum">
              <a:rPr lang="es-ES" smtClean="0"/>
              <a:pPr>
                <a:defRPr/>
              </a:pPr>
              <a:t>23</a:t>
            </a:fld>
            <a:endParaRPr lang="es-ES"/>
          </a:p>
        </p:txBody>
      </p:sp>
      <p:sp>
        <p:nvSpPr>
          <p:cNvPr id="5" name="4 Marcador de pie de página"/>
          <p:cNvSpPr>
            <a:spLocks noGrp="1"/>
          </p:cNvSpPr>
          <p:nvPr>
            <p:ph type="ftr" sz="quarter" idx="11"/>
          </p:nvPr>
        </p:nvSpPr>
        <p:spPr/>
        <p:txBody>
          <a:bodyPr/>
          <a:lstStyle/>
          <a:p>
            <a:pPr>
              <a:defRPr/>
            </a:pPr>
            <a:r>
              <a:rPr lang="es-ES" smtClean="0"/>
              <a:t>…</a:t>
            </a:r>
            <a:endParaRPr lang="es-ES"/>
          </a:p>
        </p:txBody>
      </p:sp>
      <p:pic>
        <p:nvPicPr>
          <p:cNvPr id="52226" name="Picture 2"/>
          <p:cNvPicPr>
            <a:picLocks noChangeAspect="1" noChangeArrowheads="1"/>
          </p:cNvPicPr>
          <p:nvPr/>
        </p:nvPicPr>
        <p:blipFill>
          <a:blip r:embed="rId2"/>
          <a:srcRect/>
          <a:stretch>
            <a:fillRect/>
          </a:stretch>
        </p:blipFill>
        <p:spPr bwMode="auto">
          <a:xfrm>
            <a:off x="236041" y="785794"/>
            <a:ext cx="8907959" cy="5643602"/>
          </a:xfrm>
          <a:prstGeom prst="rect">
            <a:avLst/>
          </a:prstGeom>
          <a:noFill/>
          <a:ln w="9525">
            <a:solidFill>
              <a:srgbClr val="C00000"/>
            </a:solidFill>
            <a:miter lim="800000"/>
            <a:headEnd/>
            <a:tailEnd/>
          </a:ln>
          <a:effectLst/>
        </p:spPr>
      </p:pic>
    </p:spTree>
    <p:extLst>
      <p:ext uri="{BB962C8B-B14F-4D97-AF65-F5344CB8AC3E}">
        <p14:creationId xmlns="" xmlns:p14="http://schemas.microsoft.com/office/powerpoint/2010/main" val="4172453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lgn="ctr">
              <a:buNone/>
            </a:pPr>
            <a:r>
              <a:rPr lang="es-ES" sz="7200" smtClean="0"/>
              <a:t>CONCEPTOS </a:t>
            </a:r>
          </a:p>
          <a:p>
            <a:pPr algn="ctr">
              <a:buNone/>
            </a:pPr>
            <a:r>
              <a:rPr lang="es-ES" sz="7200" smtClean="0"/>
              <a:t>BÁSICOS</a:t>
            </a:r>
            <a:endParaRPr lang="es-ES" sz="72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Datos y metadatos</a:t>
            </a:r>
            <a:endParaRPr lang="es-ES"/>
          </a:p>
        </p:txBody>
      </p:sp>
      <p:sp>
        <p:nvSpPr>
          <p:cNvPr id="3" name="2 Marcador de contenido"/>
          <p:cNvSpPr>
            <a:spLocks noGrp="1"/>
          </p:cNvSpPr>
          <p:nvPr>
            <p:ph idx="1"/>
          </p:nvPr>
        </p:nvSpPr>
        <p:spPr>
          <a:xfrm>
            <a:off x="457200" y="1600200"/>
            <a:ext cx="8229600" cy="5043510"/>
          </a:xfrm>
        </p:spPr>
        <p:txBody>
          <a:bodyPr>
            <a:normAutofit/>
          </a:bodyPr>
          <a:lstStyle/>
          <a:p>
            <a:r>
              <a:rPr lang="es-ES" smtClean="0"/>
              <a:t>El Servidor puede servir diferentes datasets</a:t>
            </a:r>
          </a:p>
          <a:p>
            <a:r>
              <a:rPr lang="es-ES" smtClean="0"/>
              <a:t>Por defecto aparecen cargados tres datasets:</a:t>
            </a:r>
          </a:p>
          <a:p>
            <a:pPr lvl="1"/>
            <a:r>
              <a:rPr lang="es-ES" sz="2400" smtClean="0">
                <a:latin typeface="Courier New" pitchFamily="49" charset="0"/>
                <a:cs typeface="Courier New" pitchFamily="49" charset="0"/>
              </a:rPr>
              <a:t>geo, wordnet, iate</a:t>
            </a:r>
          </a:p>
          <a:p>
            <a:r>
              <a:rPr lang="es-ES" smtClean="0"/>
              <a:t>Cada dataset está en una carpeta:</a:t>
            </a:r>
          </a:p>
          <a:p>
            <a:pPr lvl="1"/>
            <a:r>
              <a:rPr lang="es-ES" sz="2200" smtClean="0">
                <a:latin typeface="Courier New" pitchFamily="49" charset="0"/>
                <a:cs typeface="Courier New" pitchFamily="49" charset="0"/>
              </a:rPr>
              <a:t>datasets/geo, datasets/wordnet, datasets/iate</a:t>
            </a:r>
          </a:p>
          <a:p>
            <a:r>
              <a:rPr lang="es-ES" smtClean="0"/>
              <a:t>Cada dataset consta de:</a:t>
            </a:r>
          </a:p>
          <a:p>
            <a:pPr lvl="1"/>
            <a:r>
              <a:rPr lang="es-ES" smtClean="0"/>
              <a:t>Datos: un archivo que ha de ser </a:t>
            </a:r>
            <a:r>
              <a:rPr lang="es-ES" sz="2200" smtClean="0">
                <a:latin typeface="Courier New" pitchFamily="49" charset="0"/>
                <a:cs typeface="Courier New" pitchFamily="49" charset="0"/>
              </a:rPr>
              <a:t>datos.nq</a:t>
            </a:r>
            <a:endParaRPr lang="es-ES" smtClean="0">
              <a:latin typeface="Courier New" pitchFamily="49" charset="0"/>
              <a:cs typeface="Courier New" pitchFamily="49" charset="0"/>
            </a:endParaRPr>
          </a:p>
          <a:p>
            <a:pPr lvl="1"/>
            <a:r>
              <a:rPr lang="es-ES" smtClean="0"/>
              <a:t>Metadatos: un archivo que ha de llamarse </a:t>
            </a:r>
            <a:r>
              <a:rPr lang="es-ES" sz="2200" smtClean="0">
                <a:latin typeface="Courier New" pitchFamily="49" charset="0"/>
                <a:cs typeface="Courier New" pitchFamily="49" charset="0"/>
              </a:rPr>
              <a:t>void.ttl</a:t>
            </a:r>
            <a:endParaRPr lang="es-ES" sz="220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Datos</a:t>
            </a:r>
            <a:endParaRPr lang="es-ES"/>
          </a:p>
        </p:txBody>
      </p:sp>
      <p:sp>
        <p:nvSpPr>
          <p:cNvPr id="3" name="2 Marcador de contenido"/>
          <p:cNvSpPr>
            <a:spLocks noGrp="1"/>
          </p:cNvSpPr>
          <p:nvPr>
            <p:ph idx="1"/>
          </p:nvPr>
        </p:nvSpPr>
        <p:spPr/>
        <p:txBody>
          <a:bodyPr/>
          <a:lstStyle/>
          <a:p>
            <a:r>
              <a:rPr lang="es-ES" smtClean="0"/>
              <a:t>Los datos en data.nq son los datos a servir. </a:t>
            </a:r>
          </a:p>
          <a:p>
            <a:r>
              <a:rPr lang="es-ES" smtClean="0"/>
              <a:t>Hay tantos named graphs como particiones lógicas.</a:t>
            </a:r>
          </a:p>
          <a:p>
            <a:endParaRPr lang="es-ES" smtClean="0"/>
          </a:p>
          <a:p>
            <a:r>
              <a:rPr lang="es-ES" smtClean="0"/>
              <a:t>Las políticas se asignan a los named graphs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Metadatos</a:t>
            </a:r>
            <a:endParaRPr lang="es-ES"/>
          </a:p>
        </p:txBody>
      </p:sp>
      <p:sp>
        <p:nvSpPr>
          <p:cNvPr id="3" name="2 Marcador de contenido"/>
          <p:cNvSpPr>
            <a:spLocks noGrp="1"/>
          </p:cNvSpPr>
          <p:nvPr>
            <p:ph idx="1"/>
          </p:nvPr>
        </p:nvSpPr>
        <p:spPr/>
        <p:txBody>
          <a:bodyPr/>
          <a:lstStyle/>
          <a:p>
            <a:r>
              <a:rPr lang="es-ES" smtClean="0"/>
              <a:t>Los metadatos se utilizan para mostrar la web. En concreto son importantes: rdfs:comment, rdfs:label, foaf:logo, void:triples</a:t>
            </a:r>
          </a:p>
          <a:p>
            <a:r>
              <a:rPr lang="es-ES" smtClean="0"/>
              <a:t>El más importante es:</a:t>
            </a:r>
          </a:p>
          <a:p>
            <a:pPr lvl="1"/>
            <a:r>
              <a:rPr lang="es-ES" smtClean="0"/>
              <a:t>dct:license </a:t>
            </a:r>
            <a:r>
              <a:rPr lang="es-ES" smtClean="0"/>
              <a:t>seguido de una política en ODRL</a:t>
            </a:r>
          </a:p>
          <a:p>
            <a:r>
              <a:rPr lang="es-ES" smtClean="0"/>
              <a:t>De la política se mira si se permite reproducir (play, reproduce, display, etc.) y si es gratis o de pago. No se miran más condiciones. </a:t>
            </a:r>
            <a:endParaRPr lang="es-E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lgn="ctr">
              <a:buNone/>
            </a:pPr>
            <a:r>
              <a:rPr lang="es-ES" sz="7200" smtClean="0"/>
              <a:t>INSTALACIÓN Y EJECUCIÓN</a:t>
            </a:r>
            <a:endParaRPr lang="es-ES" sz="72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mtClean="0"/>
              <a:t>Instalación del servidor Conditional Linked Data: Prerrequisitos</a:t>
            </a:r>
            <a:endParaRPr lang="es-ES"/>
          </a:p>
        </p:txBody>
      </p:sp>
      <p:sp>
        <p:nvSpPr>
          <p:cNvPr id="3" name="2 Marcador de contenido"/>
          <p:cNvSpPr>
            <a:spLocks noGrp="1"/>
          </p:cNvSpPr>
          <p:nvPr>
            <p:ph idx="1"/>
          </p:nvPr>
        </p:nvSpPr>
        <p:spPr>
          <a:xfrm>
            <a:off x="457200" y="1600200"/>
            <a:ext cx="8229600" cy="5257800"/>
          </a:xfrm>
        </p:spPr>
        <p:txBody>
          <a:bodyPr>
            <a:normAutofit/>
          </a:bodyPr>
          <a:lstStyle/>
          <a:p>
            <a:r>
              <a:rPr lang="es-ES" smtClean="0"/>
              <a:t>Prerrequisitos (Win):</a:t>
            </a:r>
          </a:p>
          <a:p>
            <a:pPr lvl="1"/>
            <a:r>
              <a:rPr lang="es-ES" b="1" smtClean="0"/>
              <a:t>Java</a:t>
            </a:r>
            <a:r>
              <a:rPr lang="es-ES" smtClean="0"/>
              <a:t>. </a:t>
            </a:r>
            <a:r>
              <a:rPr lang="es-ES" sz="1800" smtClean="0"/>
              <a:t>Instalar una máquina virtual Java . Por ejemplo, Java Platform (JDK) 8u45. Basta con seguir el tutorial y añadir la variable de entorno JAVA_HOME para que apunte al directorio de instalación, y modificar la variable PATH para que incluya el directorio donde están los binarios. Si no se hace este paso no se podrá compilar.</a:t>
            </a:r>
          </a:p>
          <a:p>
            <a:pPr lvl="1">
              <a:buNone/>
            </a:pPr>
            <a:r>
              <a:rPr lang="es-ES" sz="1800" smtClean="0"/>
              <a:t>	</a:t>
            </a:r>
            <a:r>
              <a:rPr lang="es-ES" sz="1800" i="1" smtClean="0"/>
              <a:t>Hint</a:t>
            </a:r>
            <a:r>
              <a:rPr lang="es-ES" sz="1800" smtClean="0"/>
              <a:t>: Las variables de entorno se añaden  desde el menú que aparece WIN+Break y luego  “advanced system settings”-&gt;environment variables. Seguramente tengas ya un java instalado. Ejecutando “java –version” verás la versión. O ejecutando “where java” verás la ruta en la cual está instalado. </a:t>
            </a:r>
          </a:p>
          <a:p>
            <a:pPr lvl="1">
              <a:buNone/>
            </a:pPr>
            <a:endParaRPr lang="es-ES" smtClean="0"/>
          </a:p>
          <a:p>
            <a:pPr lvl="1"/>
            <a:r>
              <a:rPr lang="es-ES" b="1" smtClean="0"/>
              <a:t>Ant</a:t>
            </a:r>
            <a:r>
              <a:rPr lang="es-ES" smtClean="0"/>
              <a:t>. </a:t>
            </a:r>
            <a:r>
              <a:rPr lang="es-ES" sz="1800" smtClean="0"/>
              <a:t>Solo necesaria para compilar. Se presenta en dos distribuciones (src y bin). Se puede descargar la binaria, descomprimirla en el directorio que sea y añadir dicho directorio (subdirectorio bin) a la variable de entorno PATH.</a:t>
            </a:r>
          </a:p>
          <a:p>
            <a:pPr lvl="1">
              <a:buNone/>
            </a:pPr>
            <a:r>
              <a:rPr lang="es-ES" sz="1800" smtClean="0"/>
              <a:t>	</a:t>
            </a:r>
          </a:p>
          <a:p>
            <a:pPr lvl="1">
              <a:buNone/>
            </a:pPr>
            <a:endParaRPr lang="es-ES" smtClean="0"/>
          </a:p>
          <a:p>
            <a:pPr lvl="1"/>
            <a:endParaRPr lang="es-ES"/>
          </a:p>
        </p:txBody>
      </p:sp>
      <p:sp>
        <p:nvSpPr>
          <p:cNvPr id="4" name="3 CuadroTexto"/>
          <p:cNvSpPr txBox="1"/>
          <p:nvPr/>
        </p:nvSpPr>
        <p:spPr>
          <a:xfrm>
            <a:off x="5863230" y="1857364"/>
            <a:ext cx="3280770" cy="369332"/>
          </a:xfrm>
          <a:prstGeom prst="rect">
            <a:avLst/>
          </a:prstGeom>
          <a:noFill/>
        </p:spPr>
        <p:txBody>
          <a:bodyPr wrap="none" rtlCol="0">
            <a:spAutoFit/>
          </a:bodyPr>
          <a:lstStyle/>
          <a:p>
            <a:r>
              <a:rPr lang="es-ES" smtClean="0">
                <a:solidFill>
                  <a:srgbClr val="FF0000"/>
                </a:solidFill>
              </a:rPr>
              <a:t>Solo si no hay Java bien instalado</a:t>
            </a:r>
            <a:endParaRPr lang="es-ES">
              <a:solidFill>
                <a:srgbClr val="FF0000"/>
              </a:solidFill>
            </a:endParaRPr>
          </a:p>
        </p:txBody>
      </p:sp>
      <p:sp>
        <p:nvSpPr>
          <p:cNvPr id="5" name="4 CuadroTexto"/>
          <p:cNvSpPr txBox="1"/>
          <p:nvPr/>
        </p:nvSpPr>
        <p:spPr>
          <a:xfrm>
            <a:off x="6572590" y="5214950"/>
            <a:ext cx="2571410" cy="369332"/>
          </a:xfrm>
          <a:prstGeom prst="rect">
            <a:avLst/>
          </a:prstGeom>
          <a:noFill/>
        </p:spPr>
        <p:txBody>
          <a:bodyPr wrap="none" rtlCol="0">
            <a:spAutoFit/>
          </a:bodyPr>
          <a:lstStyle/>
          <a:p>
            <a:r>
              <a:rPr lang="es-ES" smtClean="0">
                <a:solidFill>
                  <a:srgbClr val="FF0000"/>
                </a:solidFill>
              </a:rPr>
              <a:t>Solo si se quiere compilar</a:t>
            </a:r>
            <a:endParaRPr lang="es-ES">
              <a:solidFill>
                <a:srgbClr val="FF000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smtClean="0"/>
              <a:t>Instalación del servidor Conditional Linked Data: Compilación</a:t>
            </a:r>
            <a:endParaRPr lang="es-ES"/>
          </a:p>
        </p:txBody>
      </p:sp>
      <p:sp>
        <p:nvSpPr>
          <p:cNvPr id="3" name="2 Marcador de contenido"/>
          <p:cNvSpPr>
            <a:spLocks noGrp="1"/>
          </p:cNvSpPr>
          <p:nvPr>
            <p:ph idx="1"/>
          </p:nvPr>
        </p:nvSpPr>
        <p:spPr/>
        <p:txBody>
          <a:bodyPr>
            <a:normAutofit fontScale="92500" lnSpcReduction="20000"/>
          </a:bodyPr>
          <a:lstStyle/>
          <a:p>
            <a:r>
              <a:rPr lang="es-ES" smtClean="0"/>
              <a:t>Descargarlo</a:t>
            </a:r>
          </a:p>
          <a:p>
            <a:pPr marL="342900" lvl="1" indent="-342900">
              <a:buNone/>
            </a:pPr>
            <a:r>
              <a:rPr lang="es-ES" smtClean="0"/>
              <a:t>	Para compilar, descargar el proyecto de </a:t>
            </a:r>
            <a:r>
              <a:rPr lang="es-ES" smtClean="0">
                <a:hlinkClick r:id="rId2"/>
              </a:rPr>
              <a:t>https://github.com/oeg-upm/ldconditional</a:t>
            </a:r>
            <a:endParaRPr lang="es-ES" smtClean="0"/>
          </a:p>
          <a:p>
            <a:pPr>
              <a:buNone/>
            </a:pPr>
            <a:r>
              <a:rPr lang="es-ES" smtClean="0"/>
              <a:t>	</a:t>
            </a:r>
            <a:r>
              <a:rPr lang="es-ES" sz="3000" smtClean="0"/>
              <a:t>hay una release con un archivo .zip con los binarios. descargar y descomprimir en cualquier directorio.</a:t>
            </a:r>
            <a:endParaRPr lang="es-ES" smtClean="0"/>
          </a:p>
          <a:p>
            <a:r>
              <a:rPr lang="es-ES" smtClean="0"/>
              <a:t>Compilarlo</a:t>
            </a:r>
          </a:p>
          <a:p>
            <a:pPr lvl="1"/>
            <a:r>
              <a:rPr lang="es-ES" smtClean="0"/>
              <a:t>Abrir consola en el directorio donde se ha descargado y compilar escribiendo:</a:t>
            </a:r>
          </a:p>
          <a:p>
            <a:pPr lvl="1">
              <a:buNone/>
            </a:pPr>
            <a:r>
              <a:rPr lang="es-ES" smtClean="0"/>
              <a:t>	ant jar</a:t>
            </a:r>
          </a:p>
          <a:p>
            <a:r>
              <a:rPr lang="es-ES" smtClean="0"/>
              <a:t>Ejecutarlo</a:t>
            </a:r>
          </a:p>
          <a:p>
            <a:pPr lvl="1"/>
            <a:r>
              <a:rPr lang="es-ES" smtClean="0"/>
              <a:t>Para ejecutarlo, lanzar “run.bat”</a:t>
            </a:r>
          </a:p>
          <a:p>
            <a:pPr>
              <a:buNone/>
            </a:pPr>
            <a:endParaRPr lang="es-ES"/>
          </a:p>
        </p:txBody>
      </p:sp>
      <p:sp>
        <p:nvSpPr>
          <p:cNvPr id="4" name="3 CuadroTexto"/>
          <p:cNvSpPr txBox="1"/>
          <p:nvPr/>
        </p:nvSpPr>
        <p:spPr>
          <a:xfrm>
            <a:off x="8127375" y="0"/>
            <a:ext cx="1016625" cy="369332"/>
          </a:xfrm>
          <a:prstGeom prst="rect">
            <a:avLst/>
          </a:prstGeom>
          <a:noFill/>
        </p:spPr>
        <p:txBody>
          <a:bodyPr wrap="none" rtlCol="0">
            <a:spAutoFit/>
          </a:bodyPr>
          <a:lstStyle/>
          <a:p>
            <a:r>
              <a:rPr lang="es-ES" smtClean="0">
                <a:solidFill>
                  <a:srgbClr val="FF0000"/>
                </a:solidFill>
              </a:rPr>
              <a:t>Opcional</a:t>
            </a:r>
            <a:endParaRPr lang="es-ES">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600</Words>
  <PresentationFormat>Presentación en pantalla (4:3)</PresentationFormat>
  <Paragraphs>94</Paragraphs>
  <Slides>23</Slides>
  <Notes>0</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Tema de Office</vt:lpstr>
      <vt:lpstr>Guía interna para hacer una demo con la web del conditional</vt:lpstr>
      <vt:lpstr>Introducción</vt:lpstr>
      <vt:lpstr>Diapositiva 3</vt:lpstr>
      <vt:lpstr>Datos y metadatos</vt:lpstr>
      <vt:lpstr>Datos</vt:lpstr>
      <vt:lpstr>Metadatos</vt:lpstr>
      <vt:lpstr>Diapositiva 7</vt:lpstr>
      <vt:lpstr>Instalación del servidor Conditional Linked Data: Prerrequisitos</vt:lpstr>
      <vt:lpstr>Instalación del servidor Conditional Linked Data: Compilación</vt:lpstr>
      <vt:lpstr>Instalación del servidor Conditional Linked Data: Configuración</vt:lpstr>
      <vt:lpstr>Instalación del servidor Conditional Linked Data: Ejecución</vt:lpstr>
      <vt:lpstr>Instalación del servidor Conditional Linked Data: Prueba</vt:lpstr>
      <vt:lpstr>Diapositiva 13</vt:lpstr>
      <vt:lpstr>Ubicación de las demos</vt:lpstr>
      <vt:lpstr>This is a Linked Data Server (i)</vt:lpstr>
      <vt:lpstr>This is a Linked Data Server (ii)</vt:lpstr>
      <vt:lpstr>Diapositiva 17</vt:lpstr>
      <vt:lpstr>ODRL to conditionally serve Linked Data</vt:lpstr>
      <vt:lpstr>Diapositiva 19</vt:lpstr>
      <vt:lpstr>Diapositiva 20</vt:lpstr>
      <vt:lpstr>Diapositiva 21</vt:lpstr>
      <vt:lpstr>Diapositiva 22</vt:lpstr>
      <vt:lpstr>Diapositiva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Guía interna para hacer una demo con la web del conditional</dc:title>
  <dc:creator>Victor</dc:creator>
  <cp:lastModifiedBy>vroddon</cp:lastModifiedBy>
  <cp:revision>62</cp:revision>
  <dcterms:created xsi:type="dcterms:W3CDTF">2015-04-15T20:07:46Z</dcterms:created>
  <dcterms:modified xsi:type="dcterms:W3CDTF">2015-04-24T13:56:33Z</dcterms:modified>
</cp:coreProperties>
</file>