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57" r:id="rId3"/>
    <p:sldId id="265" r:id="rId4"/>
    <p:sldId id="260" r:id="rId5"/>
    <p:sldId id="261" r:id="rId6"/>
    <p:sldId id="262" r:id="rId7"/>
    <p:sldId id="263" r:id="rId8"/>
    <p:sldId id="264" r:id="rId9"/>
    <p:sldId id="268" r:id="rId10"/>
    <p:sldId id="271" r:id="rId11"/>
    <p:sldId id="273" r:id="rId12"/>
    <p:sldId id="270" r:id="rId13"/>
    <p:sldId id="282" r:id="rId14"/>
    <p:sldId id="283" r:id="rId15"/>
    <p:sldId id="274" r:id="rId16"/>
    <p:sldId id="259" r:id="rId17"/>
    <p:sldId id="281" r:id="rId18"/>
    <p:sldId id="267" r:id="rId19"/>
    <p:sldId id="289" r:id="rId20"/>
    <p:sldId id="287" r:id="rId21"/>
    <p:sldId id="290" r:id="rId22"/>
    <p:sldId id="291" r:id="rId23"/>
    <p:sldId id="286" r:id="rId24"/>
    <p:sldId id="288" r:id="rId25"/>
    <p:sldId id="276" r:id="rId26"/>
    <p:sldId id="266" r:id="rId27"/>
    <p:sldId id="275" r:id="rId28"/>
    <p:sldId id="277" r:id="rId29"/>
    <p:sldId id="278" r:id="rId30"/>
    <p:sldId id="279" r:id="rId31"/>
    <p:sldId id="280" r:id="rId32"/>
    <p:sldId id="284" r:id="rId33"/>
    <p:sldId id="285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-16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0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7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3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0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29736-7B9A-3C4D-BD99-800EA89270E7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430A-4C36-0C4C-BD27-EE27ACF4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983/solr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8983/solr/tweets/select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a Basic Visual Analytics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09720"/>
            <a:ext cx="6400800" cy="1752600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Vitaveska</a:t>
            </a:r>
            <a:r>
              <a:rPr lang="en-US" dirty="0"/>
              <a:t> </a:t>
            </a:r>
            <a:r>
              <a:rPr lang="en-US" dirty="0" err="1"/>
              <a:t>Lanfranchi</a:t>
            </a:r>
            <a:endParaRPr lang="en-US" dirty="0"/>
          </a:p>
          <a:p>
            <a:r>
              <a:rPr lang="en-US" dirty="0" err="1"/>
              <a:t>Suvodeep</a:t>
            </a:r>
            <a:r>
              <a:rPr lang="en-US" dirty="0"/>
              <a:t> </a:t>
            </a:r>
            <a:r>
              <a:rPr lang="en-US" dirty="0" err="1"/>
              <a:t>Mazumdar</a:t>
            </a:r>
            <a:endParaRPr lang="en-US" dirty="0"/>
          </a:p>
          <a:p>
            <a:r>
              <a:rPr lang="en-US" dirty="0" err="1"/>
              <a:t>Tomi</a:t>
            </a:r>
            <a:r>
              <a:rPr lang="en-US" dirty="0"/>
              <a:t> </a:t>
            </a:r>
            <a:r>
              <a:rPr lang="en-US" dirty="0" err="1"/>
              <a:t>Kauppinen</a:t>
            </a:r>
            <a:endParaRPr lang="en-US" dirty="0"/>
          </a:p>
          <a:p>
            <a:r>
              <a:rPr lang="en-US" dirty="0"/>
              <a:t>Anna </a:t>
            </a:r>
            <a:r>
              <a:rPr lang="en-US"/>
              <a:t>Lisa </a:t>
            </a:r>
            <a:r>
              <a:rPr lang="en-US" smtClean="0"/>
              <a:t>Gentile</a:t>
            </a:r>
          </a:p>
          <a:p>
            <a:endParaRPr lang="en-US" dirty="0"/>
          </a:p>
          <a:p>
            <a:r>
              <a:rPr lang="en-US" dirty="0" smtClean="0"/>
              <a:t>Update </a:t>
            </a:r>
            <a:r>
              <a:rPr lang="en-US" dirty="0" smtClean="0"/>
              <a:t>material will </a:t>
            </a:r>
            <a:r>
              <a:rPr lang="en-US" dirty="0"/>
              <a:t>be available at http://</a:t>
            </a:r>
            <a:r>
              <a:rPr lang="en-US" dirty="0" err="1"/>
              <a:t>linkedscience.org</a:t>
            </a:r>
            <a:r>
              <a:rPr lang="en-US" dirty="0"/>
              <a:t>/events/vislod2014/</a:t>
            </a:r>
          </a:p>
        </p:txBody>
      </p:sp>
    </p:spTree>
    <p:extLst>
      <p:ext uri="{BB962C8B-B14F-4D97-AF65-F5344CB8AC3E}">
        <p14:creationId xmlns:p14="http://schemas.microsoft.com/office/powerpoint/2010/main" val="311099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Graphics – HTML 5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Canvas</a:t>
            </a:r>
          </a:p>
          <a:p>
            <a:pPr lvl="1"/>
            <a:r>
              <a:rPr lang="en-US" dirty="0" smtClean="0"/>
              <a:t>Draw Objects using scripts</a:t>
            </a:r>
          </a:p>
          <a:p>
            <a:pPr lvl="1"/>
            <a:r>
              <a:rPr lang="en-US" dirty="0" smtClean="0"/>
              <a:t>Static or Dynamic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Manipulate Pixels to create objects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 DOM operations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Interactions handled from canvas by reading mouse events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e.g</a:t>
            </a:r>
            <a:r>
              <a:rPr lang="en-US" dirty="0" smtClean="0"/>
              <a:t>: </a:t>
            </a:r>
            <a:r>
              <a:rPr lang="en-US" dirty="0" err="1" smtClean="0"/>
              <a:t>Processingjs</a:t>
            </a:r>
            <a:r>
              <a:rPr lang="en-US" dirty="0" smtClean="0"/>
              <a:t>, </a:t>
            </a:r>
            <a:r>
              <a:rPr lang="en-US" dirty="0" err="1" smtClean="0"/>
              <a:t>Chartjs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28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Processingjs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of the popular Processing graphics library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3" y="2409302"/>
            <a:ext cx="3904345" cy="1977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74" y="2278361"/>
            <a:ext cx="3201064" cy="2486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23" y="4254428"/>
            <a:ext cx="2444336" cy="24443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4812" y="4227591"/>
            <a:ext cx="2990830" cy="2471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839" y="4386827"/>
            <a:ext cx="3207334" cy="22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9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Browser Graphics – Scalable Vector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SVG</a:t>
            </a:r>
          </a:p>
          <a:p>
            <a:pPr lvl="1"/>
            <a:r>
              <a:rPr lang="en-US" dirty="0" smtClean="0"/>
              <a:t>XML based (source file or script generated)</a:t>
            </a:r>
          </a:p>
          <a:p>
            <a:pPr lvl="1"/>
            <a:r>
              <a:rPr lang="en-US" dirty="0" smtClean="0"/>
              <a:t>Static or Dynamic </a:t>
            </a:r>
          </a:p>
          <a:p>
            <a:pPr lvl="1"/>
            <a:r>
              <a:rPr lang="en-US" dirty="0" smtClean="0"/>
              <a:t>Manipulation using DOM (Document Object Model, represent and interact with objects)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Easily add/remove SVG objects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Interactions handled by DOM events</a:t>
            </a:r>
          </a:p>
          <a:p>
            <a:pPr lvl="1"/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 smtClean="0"/>
              <a:t>e.g. </a:t>
            </a:r>
            <a:r>
              <a:rPr lang="en-US" dirty="0" err="1" smtClean="0"/>
              <a:t>Highcharts</a:t>
            </a:r>
            <a:r>
              <a:rPr lang="en-US" dirty="0" smtClean="0"/>
              <a:t>, d3js, JIT, </a:t>
            </a:r>
            <a:r>
              <a:rPr lang="nl-NL" dirty="0" err="1" smtClean="0"/>
              <a:t>gRaphaël</a:t>
            </a:r>
            <a:r>
              <a:rPr lang="en-US" dirty="0" smtClean="0"/>
              <a:t>, Google charts</a:t>
            </a:r>
            <a:endParaRPr lang="en-US" dirty="0" smtClean="0">
              <a:solidFill>
                <a:srgbClr val="632523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91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5375" b="-15375"/>
          <a:stretch>
            <a:fillRect/>
          </a:stretch>
        </p:blipFill>
        <p:spPr>
          <a:xfrm>
            <a:off x="0" y="775276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695" y="4432300"/>
            <a:ext cx="1955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64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Canvas 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734" y="1309403"/>
            <a:ext cx="8222562" cy="5028109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r>
              <a:rPr lang="en-US" sz="800" dirty="0" err="1" smtClean="0"/>
              <a:t>window.addEventListener</a:t>
            </a:r>
            <a:r>
              <a:rPr lang="en-US" sz="800" dirty="0" smtClean="0"/>
              <a:t>('load', function () {</a:t>
            </a:r>
          </a:p>
          <a:p>
            <a:r>
              <a:rPr lang="en-US" sz="800" dirty="0" smtClean="0"/>
              <a:t>  // Get the canvas element.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var</a:t>
            </a:r>
            <a:r>
              <a:rPr lang="en-US" sz="800" dirty="0" smtClean="0"/>
              <a:t> canvas = </a:t>
            </a:r>
            <a:r>
              <a:rPr lang="en-US" sz="800" dirty="0" err="1" smtClean="0"/>
              <a:t>document.getElementById</a:t>
            </a:r>
            <a:r>
              <a:rPr lang="en-US" sz="800" dirty="0" smtClean="0"/>
              <a:t>('</a:t>
            </a:r>
            <a:r>
              <a:rPr lang="en-US" sz="800" dirty="0" err="1" smtClean="0"/>
              <a:t>myCanvas</a:t>
            </a:r>
            <a:r>
              <a:rPr lang="en-US" sz="800" dirty="0" smtClean="0"/>
              <a:t>'),</a:t>
            </a:r>
          </a:p>
          <a:p>
            <a:r>
              <a:rPr lang="en-US" sz="800" dirty="0" smtClean="0"/>
              <a:t>      w = 4,</a:t>
            </a:r>
          </a:p>
          <a:p>
            <a:r>
              <a:rPr lang="en-US" sz="800" dirty="0" smtClean="0"/>
              <a:t>      h = 4,</a:t>
            </a:r>
          </a:p>
          <a:p>
            <a:r>
              <a:rPr lang="en-US" sz="800" dirty="0" smtClean="0"/>
              <a:t>      </a:t>
            </a:r>
            <a:r>
              <a:rPr lang="en-US" sz="800" dirty="0" err="1" smtClean="0"/>
              <a:t>zoompx</a:t>
            </a:r>
            <a:r>
              <a:rPr lang="en-US" sz="800" dirty="0" smtClean="0"/>
              <a:t> = 6,</a:t>
            </a:r>
          </a:p>
          <a:p>
            <a:r>
              <a:rPr lang="en-US" sz="800" dirty="0" smtClean="0"/>
              <a:t>      step = '</a:t>
            </a:r>
            <a:r>
              <a:rPr lang="en-US" sz="800" dirty="0" err="1" smtClean="0"/>
              <a:t>zoomin</a:t>
            </a:r>
            <a:r>
              <a:rPr lang="en-US" sz="800" dirty="0" smtClean="0"/>
              <a:t>';</a:t>
            </a:r>
          </a:p>
          <a:p>
            <a:endParaRPr lang="en-US" sz="800" dirty="0" smtClean="0"/>
          </a:p>
          <a:p>
            <a:r>
              <a:rPr lang="en-US" sz="800" dirty="0" smtClean="0"/>
              <a:t>  if (!canvas || !</a:t>
            </a:r>
            <a:r>
              <a:rPr lang="en-US" sz="800" dirty="0" err="1" smtClean="0"/>
              <a:t>canvas.getContext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return;</a:t>
            </a:r>
          </a:p>
          <a:p>
            <a:r>
              <a:rPr lang="en-US" sz="800" dirty="0" smtClean="0"/>
              <a:t>  }</a:t>
            </a:r>
          </a:p>
          <a:p>
            <a:endParaRPr lang="en-US" sz="800" dirty="0" smtClean="0"/>
          </a:p>
          <a:p>
            <a:r>
              <a:rPr lang="en-US" sz="800" dirty="0" smtClean="0"/>
              <a:t>  // Get the canvas 2d context.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var</a:t>
            </a:r>
            <a:r>
              <a:rPr lang="en-US" sz="800" dirty="0" smtClean="0"/>
              <a:t> </a:t>
            </a:r>
            <a:r>
              <a:rPr lang="en-US" sz="800" dirty="0" err="1" smtClean="0"/>
              <a:t>ctx</a:t>
            </a:r>
            <a:r>
              <a:rPr lang="en-US" sz="800" dirty="0" smtClean="0"/>
              <a:t> = </a:t>
            </a:r>
            <a:r>
              <a:rPr lang="en-US" sz="800" dirty="0" err="1" smtClean="0"/>
              <a:t>canvas.getContext</a:t>
            </a:r>
            <a:r>
              <a:rPr lang="en-US" sz="800" dirty="0" smtClean="0"/>
              <a:t>('2d');</a:t>
            </a:r>
          </a:p>
          <a:p>
            <a:r>
              <a:rPr lang="en-US" sz="800" dirty="0" smtClean="0"/>
              <a:t>  if (!</a:t>
            </a:r>
            <a:r>
              <a:rPr lang="en-US" sz="800" dirty="0" err="1" smtClean="0"/>
              <a:t>ctx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return;</a:t>
            </a:r>
          </a:p>
          <a:p>
            <a:r>
              <a:rPr lang="en-US" sz="800" dirty="0" smtClean="0"/>
              <a:t>  }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var</a:t>
            </a:r>
            <a:r>
              <a:rPr lang="en-US" sz="800" dirty="0" smtClean="0"/>
              <a:t> K = 4*((Math.SQRT2-1)/3);</a:t>
            </a:r>
          </a:p>
          <a:p>
            <a:endParaRPr lang="en-US" sz="800" dirty="0" smtClean="0"/>
          </a:p>
          <a:p>
            <a:r>
              <a:rPr lang="en-US" sz="800" dirty="0" err="1" smtClean="0"/>
              <a:t>setInterval</a:t>
            </a:r>
            <a:r>
              <a:rPr lang="en-US" sz="800" dirty="0" smtClean="0"/>
              <a:t>(function () {</a:t>
            </a:r>
          </a:p>
          <a:p>
            <a:r>
              <a:rPr lang="en-US" sz="800" dirty="0" smtClean="0"/>
              <a:t>  if (step == '</a:t>
            </a:r>
            <a:r>
              <a:rPr lang="en-US" sz="800" dirty="0" err="1" smtClean="0"/>
              <a:t>zoomin</a:t>
            </a:r>
            <a:r>
              <a:rPr lang="en-US" sz="800" dirty="0" smtClean="0"/>
              <a:t>') {</a:t>
            </a:r>
          </a:p>
          <a:p>
            <a:r>
              <a:rPr lang="en-US" sz="800" dirty="0" smtClean="0"/>
              <a:t>    w += </a:t>
            </a:r>
            <a:r>
              <a:rPr lang="en-US" sz="800" dirty="0" err="1" smtClean="0"/>
              <a:t>zoompx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h += </a:t>
            </a:r>
            <a:r>
              <a:rPr lang="en-US" sz="800" dirty="0" err="1" smtClean="0"/>
              <a:t>zoompx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} else if (step == '</a:t>
            </a:r>
            <a:r>
              <a:rPr lang="en-US" sz="800" dirty="0" err="1" smtClean="0"/>
              <a:t>zoomout</a:t>
            </a:r>
            <a:r>
              <a:rPr lang="en-US" sz="800" dirty="0" smtClean="0"/>
              <a:t>') {</a:t>
            </a:r>
          </a:p>
          <a:p>
            <a:r>
              <a:rPr lang="en-US" sz="800" dirty="0" smtClean="0"/>
              <a:t>    w -= </a:t>
            </a:r>
            <a:r>
              <a:rPr lang="en-US" sz="800" dirty="0" err="1" smtClean="0"/>
              <a:t>zoompx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h -= </a:t>
            </a:r>
            <a:r>
              <a:rPr lang="en-US" sz="800" dirty="0" err="1" smtClean="0"/>
              <a:t>zoompx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}</a:t>
            </a:r>
          </a:p>
          <a:p>
            <a:endParaRPr lang="en-US" sz="800" dirty="0" smtClean="0"/>
          </a:p>
          <a:p>
            <a:r>
              <a:rPr lang="en-US" sz="800" dirty="0" smtClean="0"/>
              <a:t>  if (w &gt; </a:t>
            </a:r>
            <a:r>
              <a:rPr lang="en-US" sz="800" dirty="0" err="1" smtClean="0"/>
              <a:t>canvas.width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w = </a:t>
            </a:r>
            <a:r>
              <a:rPr lang="en-US" sz="800" dirty="0" err="1" smtClean="0"/>
              <a:t>canvas.width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step = '</a:t>
            </a:r>
            <a:r>
              <a:rPr lang="en-US" sz="800" dirty="0" err="1" smtClean="0"/>
              <a:t>zoomout</a:t>
            </a:r>
            <a:r>
              <a:rPr lang="en-US" sz="800" dirty="0" smtClean="0"/>
              <a:t>';</a:t>
            </a:r>
          </a:p>
          <a:p>
            <a:r>
              <a:rPr lang="en-US" sz="800" dirty="0" smtClean="0"/>
              <a:t>  } else if (w &lt; 4) {</a:t>
            </a:r>
          </a:p>
          <a:p>
            <a:r>
              <a:rPr lang="en-US" sz="800" dirty="0" smtClean="0"/>
              <a:t>    w = 4;</a:t>
            </a:r>
          </a:p>
          <a:p>
            <a:r>
              <a:rPr lang="en-US" sz="800" dirty="0" smtClean="0"/>
              <a:t>    step = '</a:t>
            </a:r>
            <a:r>
              <a:rPr lang="en-US" sz="800" dirty="0" err="1" smtClean="0"/>
              <a:t>zoomin</a:t>
            </a:r>
            <a:r>
              <a:rPr lang="en-US" sz="800" dirty="0" smtClean="0"/>
              <a:t>';</a:t>
            </a:r>
          </a:p>
          <a:p>
            <a:r>
              <a:rPr lang="en-US" sz="800" dirty="0" smtClean="0"/>
              <a:t>  }</a:t>
            </a:r>
          </a:p>
          <a:p>
            <a:endParaRPr lang="en-US" sz="800" dirty="0" smtClean="0"/>
          </a:p>
          <a:p>
            <a:r>
              <a:rPr lang="en-US" sz="800" dirty="0" smtClean="0"/>
              <a:t>  if (h &gt; </a:t>
            </a:r>
            <a:r>
              <a:rPr lang="en-US" sz="800" dirty="0" err="1" smtClean="0"/>
              <a:t>canvas.height</a:t>
            </a:r>
            <a:r>
              <a:rPr lang="en-US" sz="800" dirty="0" smtClean="0"/>
              <a:t>) {</a:t>
            </a:r>
          </a:p>
          <a:p>
            <a:r>
              <a:rPr lang="en-US" sz="800" dirty="0" smtClean="0"/>
              <a:t>    h = </a:t>
            </a:r>
            <a:r>
              <a:rPr lang="en-US" sz="800" dirty="0" err="1" smtClean="0"/>
              <a:t>canvas.height</a:t>
            </a:r>
            <a:r>
              <a:rPr lang="en-US" sz="800" dirty="0" smtClean="0"/>
              <a:t>;</a:t>
            </a:r>
          </a:p>
          <a:p>
            <a:r>
              <a:rPr lang="en-US" sz="800" dirty="0" smtClean="0"/>
              <a:t>    step = '</a:t>
            </a:r>
            <a:r>
              <a:rPr lang="en-US" sz="800" dirty="0" err="1" smtClean="0"/>
              <a:t>zoomout</a:t>
            </a:r>
            <a:r>
              <a:rPr lang="en-US" sz="800" dirty="0" smtClean="0"/>
              <a:t>';</a:t>
            </a:r>
          </a:p>
          <a:p>
            <a:r>
              <a:rPr lang="en-US" sz="800" dirty="0" smtClean="0"/>
              <a:t>  } else if (h &lt; 4) {</a:t>
            </a:r>
          </a:p>
          <a:p>
            <a:r>
              <a:rPr lang="en-US" sz="800" dirty="0" smtClean="0"/>
              <a:t>    h = 4;</a:t>
            </a:r>
          </a:p>
          <a:p>
            <a:r>
              <a:rPr lang="en-US" sz="800" dirty="0" smtClean="0"/>
              <a:t>    step = '</a:t>
            </a:r>
            <a:r>
              <a:rPr lang="en-US" sz="800" dirty="0" err="1" smtClean="0"/>
              <a:t>zoomin</a:t>
            </a:r>
            <a:r>
              <a:rPr lang="en-US" sz="800" dirty="0" smtClean="0"/>
              <a:t>';</a:t>
            </a:r>
          </a:p>
          <a:p>
            <a:r>
              <a:rPr lang="en-US" sz="800" dirty="0" smtClean="0"/>
              <a:t>  }</a:t>
            </a:r>
          </a:p>
          <a:p>
            <a:r>
              <a:rPr lang="en-US" sz="800" dirty="0" smtClean="0"/>
              <a:t/>
            </a:r>
            <a:br>
              <a:rPr lang="en-US" sz="800" dirty="0" smtClean="0"/>
            </a:br>
            <a:endParaRPr lang="en-US" sz="800" dirty="0" smtClean="0"/>
          </a:p>
          <a:p>
            <a:r>
              <a:rPr lang="en-US" sz="800" dirty="0" smtClean="0"/>
              <a:t>  // Create the radial gradient: x0, y0, r0, x1, y1, r1.</a:t>
            </a:r>
          </a:p>
          <a:p>
            <a:r>
              <a:rPr lang="en-US" sz="800" dirty="0" smtClean="0"/>
              <a:t>  // That's the start circle (x0,y0) coordinates and r0 radius,</a:t>
            </a:r>
          </a:p>
          <a:p>
            <a:r>
              <a:rPr lang="en-US" sz="800" dirty="0" smtClean="0"/>
              <a:t>  // followed by the end circle (x1,y1) coordinates and r1 radius.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var</a:t>
            </a:r>
            <a:r>
              <a:rPr lang="en-US" sz="800" dirty="0" smtClean="0"/>
              <a:t> gradient = </a:t>
            </a:r>
            <a:r>
              <a:rPr lang="en-US" sz="800" dirty="0" err="1" smtClean="0"/>
              <a:t>ctx.createRadialGradient</a:t>
            </a:r>
            <a:r>
              <a:rPr lang="en-US" sz="800" dirty="0" smtClean="0"/>
              <a:t>(</a:t>
            </a:r>
          </a:p>
          <a:p>
            <a:r>
              <a:rPr lang="en-US" sz="800" dirty="0" smtClean="0"/>
              <a:t>      </a:t>
            </a:r>
            <a:r>
              <a:rPr lang="en-US" sz="800" dirty="0" err="1" smtClean="0"/>
              <a:t>Math.round</a:t>
            </a:r>
            <a:r>
              <a:rPr lang="en-US" sz="800" dirty="0" smtClean="0"/>
              <a:t>(w/2), </a:t>
            </a:r>
            <a:r>
              <a:rPr lang="en-US" sz="800" dirty="0" err="1" smtClean="0"/>
              <a:t>Math.round</a:t>
            </a:r>
            <a:r>
              <a:rPr lang="en-US" sz="800" dirty="0" smtClean="0"/>
              <a:t>(h/2), 0, </a:t>
            </a:r>
            <a:r>
              <a:rPr lang="en-US" sz="800" dirty="0" err="1" smtClean="0"/>
              <a:t>Math.round</a:t>
            </a:r>
            <a:r>
              <a:rPr lang="en-US" sz="800" dirty="0" smtClean="0"/>
              <a:t>(w/2), </a:t>
            </a:r>
            <a:r>
              <a:rPr lang="en-US" sz="800" dirty="0" err="1" smtClean="0"/>
              <a:t>Math.round</a:t>
            </a:r>
            <a:r>
              <a:rPr lang="en-US" sz="800" dirty="0" smtClean="0"/>
              <a:t>(h/2), </a:t>
            </a:r>
          </a:p>
          <a:p>
            <a:r>
              <a:rPr lang="en-US" sz="800" dirty="0" smtClean="0"/>
              <a:t>      </a:t>
            </a:r>
            <a:r>
              <a:rPr lang="en-US" sz="800" dirty="0" err="1" smtClean="0"/>
              <a:t>Math.round</a:t>
            </a:r>
            <a:r>
              <a:rPr lang="en-US" sz="800" dirty="0" smtClean="0"/>
              <a:t>(</a:t>
            </a:r>
            <a:r>
              <a:rPr lang="en-US" sz="800" dirty="0" err="1" smtClean="0"/>
              <a:t>Math.min</a:t>
            </a:r>
            <a:r>
              <a:rPr lang="en-US" sz="800" dirty="0" smtClean="0"/>
              <a:t>(w, h)/2));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gradient.addColorStop</a:t>
            </a:r>
            <a:r>
              <a:rPr lang="en-US" sz="800" dirty="0" smtClean="0"/>
              <a:t>(0, "#ff0");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gradient.addColorStop</a:t>
            </a:r>
            <a:r>
              <a:rPr lang="en-US" sz="800" dirty="0" smtClean="0"/>
              <a:t>(1, "#0f0");</a:t>
            </a:r>
          </a:p>
          <a:p>
            <a:endParaRPr lang="en-US" sz="800" dirty="0" smtClean="0"/>
          </a:p>
          <a:p>
            <a:r>
              <a:rPr lang="en-US" sz="800" dirty="0" smtClean="0"/>
              <a:t>  // Use the gradient for the </a:t>
            </a:r>
            <a:r>
              <a:rPr lang="en-US" sz="800" dirty="0" err="1" smtClean="0"/>
              <a:t>fillStyle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ctx.fillStyle</a:t>
            </a:r>
            <a:r>
              <a:rPr lang="en-US" sz="800" dirty="0" smtClean="0"/>
              <a:t> = gradient;</a:t>
            </a:r>
          </a:p>
          <a:p>
            <a:endParaRPr lang="en-US" sz="800" dirty="0" smtClean="0"/>
          </a:p>
          <a:p>
            <a:r>
              <a:rPr lang="en-US" sz="800" dirty="0" smtClean="0"/>
              <a:t>  // Ellipse radius and center.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var</a:t>
            </a:r>
            <a:r>
              <a:rPr lang="en-US" sz="800" dirty="0" smtClean="0"/>
              <a:t> cx = w/2,</a:t>
            </a:r>
          </a:p>
          <a:p>
            <a:r>
              <a:rPr lang="en-US" sz="800" dirty="0" smtClean="0"/>
              <a:t>      cy = h/2,</a:t>
            </a:r>
          </a:p>
          <a:p>
            <a:endParaRPr lang="en-US" sz="800" dirty="0" smtClean="0"/>
          </a:p>
          <a:p>
            <a:r>
              <a:rPr lang="en-US" sz="800" dirty="0" smtClean="0"/>
              <a:t>      // Ellipse radius*Kappa, for the </a:t>
            </a:r>
            <a:r>
              <a:rPr lang="en-US" sz="800" dirty="0" err="1" smtClean="0"/>
              <a:t>Bézier</a:t>
            </a:r>
            <a:r>
              <a:rPr lang="en-US" sz="800" dirty="0" smtClean="0"/>
              <a:t> curve control points</a:t>
            </a:r>
          </a:p>
          <a:p>
            <a:r>
              <a:rPr lang="en-US" sz="800" dirty="0" smtClean="0"/>
              <a:t>      </a:t>
            </a:r>
            <a:r>
              <a:rPr lang="en-US" sz="800" dirty="0" err="1" smtClean="0"/>
              <a:t>rx</a:t>
            </a:r>
            <a:r>
              <a:rPr lang="en-US" sz="800" dirty="0" smtClean="0"/>
              <a:t> = cx*K,</a:t>
            </a:r>
          </a:p>
          <a:p>
            <a:r>
              <a:rPr lang="en-US" sz="800" dirty="0" smtClean="0"/>
              <a:t>      </a:t>
            </a:r>
            <a:r>
              <a:rPr lang="en-US" sz="800" dirty="0" err="1" smtClean="0"/>
              <a:t>ry</a:t>
            </a:r>
            <a:r>
              <a:rPr lang="en-US" sz="800" dirty="0" smtClean="0"/>
              <a:t> = cy*K;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ctx.setTransform</a:t>
            </a:r>
            <a:r>
              <a:rPr lang="en-US" sz="800" dirty="0" smtClean="0"/>
              <a:t>(1, 0, 0, 1, 0, 0); 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ctx.clearRect</a:t>
            </a:r>
            <a:r>
              <a:rPr lang="en-US" sz="800" dirty="0" smtClean="0"/>
              <a:t>(0, 0, </a:t>
            </a:r>
            <a:r>
              <a:rPr lang="en-US" sz="800" dirty="0" err="1" smtClean="0"/>
              <a:t>canvas.width</a:t>
            </a:r>
            <a:r>
              <a:rPr lang="en-US" sz="800" dirty="0" smtClean="0"/>
              <a:t>, </a:t>
            </a:r>
            <a:r>
              <a:rPr lang="en-US" sz="800" dirty="0" err="1" smtClean="0"/>
              <a:t>canvas.height</a:t>
            </a:r>
            <a:r>
              <a:rPr lang="en-US" sz="800" dirty="0" smtClean="0"/>
              <a:t>);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ctx.setTransform</a:t>
            </a:r>
            <a:r>
              <a:rPr lang="en-US" sz="800" dirty="0" smtClean="0"/>
              <a:t>(1, 0, 0, 1, </a:t>
            </a:r>
            <a:r>
              <a:rPr lang="en-US" sz="800" dirty="0" err="1" smtClean="0"/>
              <a:t>Math.round</a:t>
            </a:r>
            <a:r>
              <a:rPr lang="en-US" sz="800" dirty="0" smtClean="0"/>
              <a:t>((</a:t>
            </a:r>
            <a:r>
              <a:rPr lang="en-US" sz="800" dirty="0" err="1" smtClean="0"/>
              <a:t>canvas.width</a:t>
            </a:r>
            <a:r>
              <a:rPr lang="en-US" sz="800" dirty="0" smtClean="0"/>
              <a:t> - w) / 2), </a:t>
            </a:r>
          </a:p>
          <a:p>
            <a:r>
              <a:rPr lang="en-US" sz="800" dirty="0" smtClean="0"/>
              <a:t>    </a:t>
            </a:r>
            <a:r>
              <a:rPr lang="en-US" sz="800" dirty="0" err="1" smtClean="0"/>
              <a:t>Math.round</a:t>
            </a:r>
            <a:r>
              <a:rPr lang="en-US" sz="800" dirty="0" smtClean="0"/>
              <a:t>((</a:t>
            </a:r>
            <a:r>
              <a:rPr lang="en-US" sz="800" dirty="0" err="1" smtClean="0"/>
              <a:t>canvas.height</a:t>
            </a:r>
            <a:r>
              <a:rPr lang="en-US" sz="800" dirty="0" smtClean="0"/>
              <a:t> - h) / 2));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ctx.beginPath</a:t>
            </a:r>
            <a:r>
              <a:rPr lang="en-US" sz="800" dirty="0" smtClean="0"/>
              <a:t>();</a:t>
            </a:r>
          </a:p>
          <a:p>
            <a:endParaRPr lang="en-US" sz="800" dirty="0" smtClean="0"/>
          </a:p>
          <a:p>
            <a:r>
              <a:rPr lang="en-US" sz="800" dirty="0" smtClean="0"/>
              <a:t>  // </a:t>
            </a:r>
            <a:r>
              <a:rPr lang="en-US" sz="800" dirty="0" err="1" smtClean="0"/>
              <a:t>startX</a:t>
            </a:r>
            <a:r>
              <a:rPr lang="en-US" sz="800" dirty="0" smtClean="0"/>
              <a:t>, </a:t>
            </a:r>
            <a:r>
              <a:rPr lang="en-US" sz="800" dirty="0" err="1" smtClean="0"/>
              <a:t>startY</a:t>
            </a:r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ctx.moveTo</a:t>
            </a:r>
            <a:r>
              <a:rPr lang="en-US" sz="800" dirty="0" smtClean="0"/>
              <a:t>(cx, 0);</a:t>
            </a:r>
          </a:p>
          <a:p>
            <a:endParaRPr lang="en-US" sz="800" dirty="0" smtClean="0"/>
          </a:p>
          <a:p>
            <a:r>
              <a:rPr lang="en-US" sz="800" dirty="0" smtClean="0"/>
              <a:t>  // Control points: cp1x, cp1y, cp2x, cp2y, </a:t>
            </a:r>
            <a:r>
              <a:rPr lang="en-US" sz="800" dirty="0" err="1" smtClean="0"/>
              <a:t>destx</a:t>
            </a:r>
            <a:r>
              <a:rPr lang="en-US" sz="800" dirty="0" smtClean="0"/>
              <a:t>, </a:t>
            </a:r>
            <a:r>
              <a:rPr lang="en-US" sz="800" dirty="0" err="1" smtClean="0"/>
              <a:t>desty</a:t>
            </a:r>
            <a:endParaRPr lang="en-US" sz="800" dirty="0" smtClean="0"/>
          </a:p>
          <a:p>
            <a:r>
              <a:rPr lang="en-US" sz="800" dirty="0" smtClean="0"/>
              <a:t>  // go clockwise: top-middle, right-middle, bottom-middle, then left-middle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ctx.bezierCurveTo</a:t>
            </a:r>
            <a:r>
              <a:rPr lang="en-US" sz="800" dirty="0" smtClean="0"/>
              <a:t>(cx + </a:t>
            </a:r>
            <a:r>
              <a:rPr lang="en-US" sz="800" dirty="0" err="1" smtClean="0"/>
              <a:t>rx</a:t>
            </a:r>
            <a:r>
              <a:rPr lang="en-US" sz="800" dirty="0" smtClean="0"/>
              <a:t>, 0, w, cy - </a:t>
            </a:r>
            <a:r>
              <a:rPr lang="en-US" sz="800" dirty="0" err="1" smtClean="0"/>
              <a:t>ry</a:t>
            </a:r>
            <a:r>
              <a:rPr lang="en-US" sz="800" dirty="0" smtClean="0"/>
              <a:t>, w, cy);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ctx.bezierCurveTo</a:t>
            </a:r>
            <a:r>
              <a:rPr lang="en-US" sz="800" dirty="0" smtClean="0"/>
              <a:t>(w, cy + </a:t>
            </a:r>
            <a:r>
              <a:rPr lang="en-US" sz="800" dirty="0" err="1" smtClean="0"/>
              <a:t>ry</a:t>
            </a:r>
            <a:r>
              <a:rPr lang="en-US" sz="800" dirty="0" smtClean="0"/>
              <a:t>, cx + </a:t>
            </a:r>
            <a:r>
              <a:rPr lang="en-US" sz="800" dirty="0" err="1" smtClean="0"/>
              <a:t>rx</a:t>
            </a:r>
            <a:r>
              <a:rPr lang="en-US" sz="800" dirty="0" smtClean="0"/>
              <a:t>, h, cx, h);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ctx.bezierCurveTo</a:t>
            </a:r>
            <a:r>
              <a:rPr lang="en-US" sz="800" dirty="0" smtClean="0"/>
              <a:t>(cx - </a:t>
            </a:r>
            <a:r>
              <a:rPr lang="en-US" sz="800" dirty="0" err="1" smtClean="0"/>
              <a:t>rx</a:t>
            </a:r>
            <a:r>
              <a:rPr lang="en-US" sz="800" dirty="0" smtClean="0"/>
              <a:t>, h, 0, cy + </a:t>
            </a:r>
            <a:r>
              <a:rPr lang="en-US" sz="800" dirty="0" err="1" smtClean="0"/>
              <a:t>ry</a:t>
            </a:r>
            <a:r>
              <a:rPr lang="en-US" sz="800" dirty="0" smtClean="0"/>
              <a:t>, 0, cy);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ctx.bezierCurveTo</a:t>
            </a:r>
            <a:r>
              <a:rPr lang="en-US" sz="800" dirty="0" smtClean="0"/>
              <a:t>(0, cy - </a:t>
            </a:r>
            <a:r>
              <a:rPr lang="en-US" sz="800" dirty="0" err="1" smtClean="0"/>
              <a:t>ry</a:t>
            </a:r>
            <a:r>
              <a:rPr lang="en-US" sz="800" dirty="0" smtClean="0"/>
              <a:t>, cx - </a:t>
            </a:r>
            <a:r>
              <a:rPr lang="en-US" sz="800" dirty="0" err="1" smtClean="0"/>
              <a:t>rx</a:t>
            </a:r>
            <a:r>
              <a:rPr lang="en-US" sz="800" dirty="0" smtClean="0"/>
              <a:t>, 0, cx, 0);</a:t>
            </a:r>
          </a:p>
          <a:p>
            <a:endParaRPr lang="en-US" sz="800" dirty="0" smtClean="0"/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ctx.fill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ctx.stroke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  </a:t>
            </a:r>
            <a:r>
              <a:rPr lang="en-US" sz="800" dirty="0" err="1" smtClean="0"/>
              <a:t>ctx.closePath</a:t>
            </a:r>
            <a:r>
              <a:rPr lang="en-US" sz="800" dirty="0" smtClean="0"/>
              <a:t>();</a:t>
            </a:r>
          </a:p>
          <a:p>
            <a:r>
              <a:rPr lang="en-US" sz="800" dirty="0" smtClean="0"/>
              <a:t>}, 20);</a:t>
            </a:r>
          </a:p>
          <a:p>
            <a:r>
              <a:rPr lang="en-US" sz="800" dirty="0" smtClean="0"/>
              <a:t>}, false);</a:t>
            </a:r>
            <a:endParaRPr lang="en-US" sz="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3253837"/>
            <a:ext cx="1955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6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Graphics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21" y="1273604"/>
            <a:ext cx="4457414" cy="159710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842" y="3242929"/>
            <a:ext cx="4155471" cy="144161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77" y="4809415"/>
            <a:ext cx="2505721" cy="16273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43" y="4684546"/>
            <a:ext cx="5204158" cy="2111591"/>
          </a:xfrm>
          <a:prstGeom prst="rect">
            <a:avLst/>
          </a:prstGeom>
        </p:spPr>
      </p:pic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6"/>
          <a:srcRect t="16410" b="16410"/>
          <a:stretch>
            <a:fillRect/>
          </a:stretch>
        </p:blipFill>
        <p:spPr>
          <a:xfrm>
            <a:off x="148123" y="1273604"/>
            <a:ext cx="3615613" cy="1988448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123" y="3024721"/>
            <a:ext cx="2323824" cy="225914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354" y="2080540"/>
            <a:ext cx="2273313" cy="20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77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build a BASIC Interactive VA system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880525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886" y="1212907"/>
            <a:ext cx="3395556" cy="31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11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5831051" y="1391450"/>
            <a:ext cx="2365316" cy="508282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7792" y="1227942"/>
            <a:ext cx="4181235" cy="560387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Architecture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rcRect t="6003" b="6003"/>
          <a:stretch>
            <a:fillRect/>
          </a:stretch>
        </p:blipFill>
        <p:spPr>
          <a:xfrm>
            <a:off x="1999834" y="1227942"/>
            <a:ext cx="1258523" cy="692139"/>
          </a:xfrm>
        </p:spPr>
      </p:pic>
      <p:sp>
        <p:nvSpPr>
          <p:cNvPr id="4" name="Rectangle 3"/>
          <p:cNvSpPr/>
          <p:nvPr/>
        </p:nvSpPr>
        <p:spPr>
          <a:xfrm>
            <a:off x="2828129" y="2621715"/>
            <a:ext cx="1793776" cy="2173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18167" y="1574012"/>
            <a:ext cx="1196205" cy="766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18167" y="5556571"/>
            <a:ext cx="1196205" cy="766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18167" y="4249013"/>
            <a:ext cx="1196205" cy="766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18167" y="2841405"/>
            <a:ext cx="1196205" cy="7660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841613" y="3791813"/>
            <a:ext cx="681913" cy="851112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994013" y="3944213"/>
            <a:ext cx="681913" cy="851112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146413" y="4096613"/>
            <a:ext cx="681913" cy="851112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1298813" y="4249013"/>
            <a:ext cx="681913" cy="851112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loud 12"/>
          <p:cNvSpPr/>
          <p:nvPr/>
        </p:nvSpPr>
        <p:spPr>
          <a:xfrm>
            <a:off x="597792" y="1920081"/>
            <a:ext cx="1402042" cy="982052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20" y="5846484"/>
            <a:ext cx="583129" cy="6015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049" y="5833389"/>
            <a:ext cx="601599" cy="6015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648" y="5858789"/>
            <a:ext cx="576199" cy="5761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671013" y="5833389"/>
            <a:ext cx="2108014" cy="614694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149419" y="6474271"/>
            <a:ext cx="137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Social Media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356" y="1692253"/>
            <a:ext cx="332312" cy="50803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410" y="4249013"/>
            <a:ext cx="332312" cy="50803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2410" y="2902133"/>
            <a:ext cx="332312" cy="5080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356" y="5629998"/>
            <a:ext cx="332312" cy="508032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22" idx="1"/>
            <a:endCxn id="5" idx="3"/>
          </p:cNvCxnSpPr>
          <p:nvPr/>
        </p:nvCxnSpPr>
        <p:spPr>
          <a:xfrm flipH="1">
            <a:off x="7231417" y="1946269"/>
            <a:ext cx="340895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214372" y="3250944"/>
            <a:ext cx="374984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179280" y="4632181"/>
            <a:ext cx="374984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7237426" y="6000691"/>
            <a:ext cx="374984" cy="107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-Right Arrow 30"/>
          <p:cNvSpPr/>
          <p:nvPr/>
        </p:nvSpPr>
        <p:spPr>
          <a:xfrm>
            <a:off x="4621906" y="3410165"/>
            <a:ext cx="1283140" cy="534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Elbow Connector 32"/>
          <p:cNvCxnSpPr>
            <a:stCxn id="4" idx="1"/>
            <a:endCxn id="12" idx="4"/>
          </p:cNvCxnSpPr>
          <p:nvPr/>
        </p:nvCxnSpPr>
        <p:spPr>
          <a:xfrm rot="10800000" flipV="1">
            <a:off x="2019245" y="3708519"/>
            <a:ext cx="770366" cy="966049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0" idx="1"/>
            <a:endCxn id="12" idx="3"/>
          </p:cNvCxnSpPr>
          <p:nvPr/>
        </p:nvCxnSpPr>
        <p:spPr>
          <a:xfrm rot="10800000">
            <a:off x="1686645" y="5100126"/>
            <a:ext cx="937494" cy="104061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0"/>
            <a:endCxn id="4" idx="2"/>
          </p:cNvCxnSpPr>
          <p:nvPr/>
        </p:nvCxnSpPr>
        <p:spPr>
          <a:xfrm flipH="1" flipV="1">
            <a:off x="3725017" y="4795325"/>
            <a:ext cx="3" cy="10380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1"/>
            <a:endCxn id="13" idx="0"/>
          </p:cNvCxnSpPr>
          <p:nvPr/>
        </p:nvCxnSpPr>
        <p:spPr>
          <a:xfrm rot="10800000">
            <a:off x="2036370" y="2411108"/>
            <a:ext cx="754057" cy="1297413"/>
          </a:xfrm>
          <a:prstGeom prst="bentConnector3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/>
          <p:nvPr/>
        </p:nvCxnSpPr>
        <p:spPr>
          <a:xfrm rot="16200000" flipV="1">
            <a:off x="2967838" y="1864534"/>
            <a:ext cx="1047703" cy="46666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28210" y="190698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15389" y="2915227"/>
            <a:ext cx="1187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Open Data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995743" y="5187239"/>
            <a:ext cx="167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Structured Data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7944722" y="17223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603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Tools/Libraries/Languages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84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HTML		- web based framework for easy deployment and access</a:t>
            </a:r>
          </a:p>
          <a:p>
            <a:r>
              <a:rPr lang="en-US" dirty="0" err="1" smtClean="0"/>
              <a:t>Javascript</a:t>
            </a:r>
            <a:r>
              <a:rPr lang="en-US" dirty="0" smtClean="0"/>
              <a:t> – client-side scripting to enable data and object manipulation</a:t>
            </a:r>
          </a:p>
          <a:p>
            <a:r>
              <a:rPr lang="en-US" dirty="0" err="1" smtClean="0"/>
              <a:t>Jquery</a:t>
            </a:r>
            <a:r>
              <a:rPr lang="en-US" dirty="0" smtClean="0"/>
              <a:t>		- </a:t>
            </a:r>
            <a:r>
              <a:rPr lang="en-US" dirty="0" err="1" smtClean="0"/>
              <a:t>javascript</a:t>
            </a:r>
            <a:r>
              <a:rPr lang="en-US" dirty="0" smtClean="0"/>
              <a:t> library providing event-handling, object manipulation, animation etc.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Charting Libraries</a:t>
            </a:r>
          </a:p>
          <a:p>
            <a:r>
              <a:rPr lang="en-US" dirty="0" err="1" smtClean="0"/>
              <a:t>Highcharts</a:t>
            </a:r>
            <a:r>
              <a:rPr lang="en-US" dirty="0" smtClean="0"/>
              <a:t>  (http://</a:t>
            </a:r>
            <a:r>
              <a:rPr lang="en-US" dirty="0" err="1" smtClean="0"/>
              <a:t>www.highcharts.com</a:t>
            </a:r>
            <a:r>
              <a:rPr lang="en-US" dirty="0" smtClean="0"/>
              <a:t>/)</a:t>
            </a:r>
          </a:p>
          <a:p>
            <a:r>
              <a:rPr lang="en-US" dirty="0" smtClean="0"/>
              <a:t>D3js (http://d3js.org/)</a:t>
            </a:r>
          </a:p>
          <a:p>
            <a:r>
              <a:rPr lang="en-US" dirty="0" err="1" smtClean="0"/>
              <a:t>Jit</a:t>
            </a:r>
            <a:r>
              <a:rPr lang="en-US" dirty="0" smtClean="0"/>
              <a:t>	(http://</a:t>
            </a:r>
            <a:r>
              <a:rPr lang="en-US" dirty="0" err="1" smtClean="0"/>
              <a:t>philogb.github.io</a:t>
            </a:r>
            <a:r>
              <a:rPr lang="en-US" dirty="0" smtClean="0"/>
              <a:t>/</a:t>
            </a:r>
            <a:r>
              <a:rPr lang="en-US" dirty="0" err="1" smtClean="0"/>
              <a:t>jit</a:t>
            </a:r>
            <a:r>
              <a:rPr lang="en-US" dirty="0" smtClean="0"/>
              <a:t>/)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3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3k Twitter posts, crawled over two days 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(keywords “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emergency”,”crisis”,”disaster”,”flood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”)</a:t>
            </a:r>
          </a:p>
          <a:p>
            <a:pPr lvl="1"/>
            <a:r>
              <a:rPr lang="en-US" dirty="0" smtClean="0"/>
              <a:t>User names </a:t>
            </a:r>
          </a:p>
          <a:p>
            <a:pPr lvl="1"/>
            <a:r>
              <a:rPr lang="en-US" dirty="0" err="1" smtClean="0"/>
              <a:t>Hashtags</a:t>
            </a:r>
            <a:endParaRPr lang="en-US" dirty="0" smtClean="0"/>
          </a:p>
          <a:p>
            <a:pPr lvl="1"/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Source</a:t>
            </a:r>
          </a:p>
          <a:p>
            <a:pPr lvl="1"/>
            <a:r>
              <a:rPr lang="en-US" dirty="0" smtClean="0"/>
              <a:t>Mentions</a:t>
            </a:r>
          </a:p>
          <a:p>
            <a:pPr lvl="1"/>
            <a:r>
              <a:rPr lang="en-US" dirty="0" smtClean="0"/>
              <a:t>Content</a:t>
            </a:r>
          </a:p>
          <a:p>
            <a:r>
              <a:rPr lang="en-US" dirty="0" smtClean="0"/>
              <a:t>Data stored in a local database (SOLR) </a:t>
            </a:r>
          </a:p>
          <a:p>
            <a:pPr lvl="1"/>
            <a:r>
              <a:rPr lang="en-US" dirty="0" smtClean="0"/>
              <a:t>Easy to distribute with easy installation and access</a:t>
            </a:r>
          </a:p>
          <a:p>
            <a:pPr lvl="1"/>
            <a:r>
              <a:rPr lang="en-US" dirty="0" smtClean="0"/>
              <a:t>Can be queried directly from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Indexing technique </a:t>
            </a:r>
            <a:r>
              <a:rPr lang="en-US" dirty="0" err="1" smtClean="0"/>
              <a:t>favouring</a:t>
            </a:r>
            <a:r>
              <a:rPr lang="en-US" dirty="0" smtClean="0"/>
              <a:t> faceting, querying and pivoting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3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Gather Social Media </a:t>
            </a:r>
          </a:p>
          <a:p>
            <a:r>
              <a:rPr lang="en-US" dirty="0" smtClean="0"/>
              <a:t>Extract relevant information</a:t>
            </a:r>
          </a:p>
          <a:p>
            <a:r>
              <a:rPr lang="en-US" dirty="0" smtClean="0"/>
              <a:t>Store for later processing</a:t>
            </a:r>
          </a:p>
          <a:p>
            <a:r>
              <a:rPr lang="en-US" dirty="0" smtClean="0"/>
              <a:t>HTML/JS </a:t>
            </a:r>
          </a:p>
          <a:p>
            <a:r>
              <a:rPr lang="en-US" dirty="0" smtClean="0"/>
              <a:t>Querying data stores</a:t>
            </a:r>
          </a:p>
          <a:p>
            <a:r>
              <a:rPr lang="en-US" dirty="0" err="1" smtClean="0"/>
              <a:t>Visualising</a:t>
            </a:r>
            <a:r>
              <a:rPr lang="en-US" dirty="0" smtClean="0"/>
              <a:t> result sets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4453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and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991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Visualisations</a:t>
            </a:r>
          </a:p>
          <a:p>
            <a:pPr lvl="1"/>
            <a:r>
              <a:rPr lang="en-US" dirty="0" smtClean="0"/>
              <a:t>Pie Chart</a:t>
            </a:r>
          </a:p>
          <a:p>
            <a:pPr lvl="1"/>
            <a:r>
              <a:rPr lang="en-US" dirty="0" smtClean="0"/>
              <a:t>TimeLine</a:t>
            </a:r>
          </a:p>
          <a:p>
            <a:pPr lvl="1"/>
            <a:r>
              <a:rPr lang="en-US" dirty="0" smtClean="0"/>
              <a:t>Geo Map</a:t>
            </a:r>
          </a:p>
          <a:p>
            <a:pPr lvl="1"/>
            <a:r>
              <a:rPr lang="en-US" dirty="0" err="1" smtClean="0"/>
              <a:t>ScatterPlot</a:t>
            </a:r>
            <a:endParaRPr lang="en-US" dirty="0" smtClean="0"/>
          </a:p>
          <a:p>
            <a:pPr lvl="1"/>
            <a:r>
              <a:rPr lang="en-US" dirty="0" smtClean="0"/>
              <a:t>Network</a:t>
            </a:r>
          </a:p>
          <a:p>
            <a:r>
              <a:rPr lang="en-US" dirty="0" smtClean="0"/>
              <a:t>Interactions</a:t>
            </a:r>
          </a:p>
          <a:p>
            <a:pPr lvl="1"/>
            <a:r>
              <a:rPr lang="en-US" dirty="0" smtClean="0"/>
              <a:t>Details-on-demand</a:t>
            </a:r>
          </a:p>
          <a:p>
            <a:pPr lvl="1"/>
            <a:r>
              <a:rPr lang="en-US" dirty="0" smtClean="0"/>
              <a:t>Filter</a:t>
            </a:r>
          </a:p>
          <a:p>
            <a:pPr lvl="1"/>
            <a:r>
              <a:rPr lang="en-US" dirty="0" smtClean="0"/>
              <a:t>Faceting</a:t>
            </a:r>
          </a:p>
          <a:p>
            <a:pPr lvl="1"/>
            <a:r>
              <a:rPr lang="en-US" dirty="0" smtClean="0"/>
              <a:t>Pivoting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73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Faceted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Guided navigation</a:t>
            </a:r>
          </a:p>
          <a:p>
            <a:r>
              <a:rPr lang="en-US" dirty="0" smtClean="0"/>
              <a:t>Incrementally reaching items of interest</a:t>
            </a:r>
          </a:p>
          <a:p>
            <a:r>
              <a:rPr lang="en-US" dirty="0" smtClean="0"/>
              <a:t>Reduces need for complex querying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23" y="3588916"/>
            <a:ext cx="7999977" cy="30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9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Multi-dimensional faceting</a:t>
            </a:r>
          </a:p>
          <a:p>
            <a:r>
              <a:rPr lang="en-US" dirty="0" smtClean="0"/>
              <a:t>Helps exploit multiple </a:t>
            </a:r>
            <a:r>
              <a:rPr lang="en-US" dirty="0" err="1" smtClean="0"/>
              <a:t>categorisations</a:t>
            </a:r>
            <a:r>
              <a:rPr lang="en-US" dirty="0" smtClean="0"/>
              <a:t> effectively</a:t>
            </a:r>
          </a:p>
          <a:p>
            <a:r>
              <a:rPr lang="en-US" dirty="0" smtClean="0"/>
              <a:t>Support large range of visual paradigms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3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 0: Ensure Data is available at </a:t>
            </a:r>
            <a:r>
              <a:rPr lang="en-US" dirty="0" err="1" smtClean="0"/>
              <a:t>Solr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the SOLR folder</a:t>
            </a:r>
          </a:p>
          <a:p>
            <a:r>
              <a:rPr lang="en-US" dirty="0" smtClean="0">
                <a:hlinkClick r:id="rId2"/>
              </a:rPr>
              <a:t>http://localhost:8983/solr</a:t>
            </a:r>
            <a:endParaRPr lang="en-US" dirty="0" smtClean="0"/>
          </a:p>
          <a:p>
            <a:r>
              <a:rPr lang="en-US" dirty="0" smtClean="0"/>
              <a:t>Download the tutorial materials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14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Schema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499" b="-14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88339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ROOT</a:t>
            </a:r>
          </a:p>
          <a:p>
            <a:pPr marL="0" indent="0">
              <a:buNone/>
            </a:pPr>
            <a:r>
              <a:rPr lang="en-US" dirty="0" smtClean="0"/>
              <a:t>|----&gt; </a:t>
            </a:r>
            <a:r>
              <a:rPr lang="en-US" dirty="0" err="1" smtClean="0"/>
              <a:t>some_html_page.html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|----&gt; </a:t>
            </a:r>
            <a:r>
              <a:rPr lang="en-US" dirty="0" err="1" smtClean="0"/>
              <a:t>js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|----&gt; </a:t>
            </a:r>
            <a:r>
              <a:rPr lang="en-US" dirty="0" err="1" smtClean="0"/>
              <a:t>a_control_page.js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----&gt; </a:t>
            </a:r>
            <a:r>
              <a:rPr lang="en-US" dirty="0" err="1" smtClean="0"/>
              <a:t>css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|----&gt; </a:t>
            </a:r>
            <a:r>
              <a:rPr lang="en-US" dirty="0" err="1" smtClean="0"/>
              <a:t>a_base_css.css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|----&gt; lib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|----&gt; Highcharts-3.0.1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|----&gt; </a:t>
            </a:r>
            <a:r>
              <a:rPr lang="en-US" dirty="0" err="1" smtClean="0"/>
              <a:t>Jit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|--</a:t>
            </a:r>
            <a:r>
              <a:rPr lang="en-US" dirty="0" smtClean="0">
                <a:sym typeface="Wingdings"/>
              </a:rPr>
              <a:t>--&gt; d3.v3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Directory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1742466" cy="390848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03542" y="2656088"/>
            <a:ext cx="503327" cy="57341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98796" y="3664329"/>
            <a:ext cx="647352" cy="57341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95193" y="4535537"/>
            <a:ext cx="503327" cy="57341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7002" y="5082759"/>
            <a:ext cx="2616061" cy="57341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07003" y="5656169"/>
            <a:ext cx="638980" cy="57341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30597" y="6202937"/>
            <a:ext cx="1034370" cy="573410"/>
          </a:xfrm>
          <a:prstGeom prst="rect">
            <a:avLst/>
          </a:prstGeom>
          <a:gradFill flip="none" rotWithShape="1">
            <a:gsLst>
              <a:gs pos="0">
                <a:schemeClr val="accent6">
                  <a:tint val="100000"/>
                  <a:shade val="100000"/>
                  <a:satMod val="130000"/>
                  <a:alpha val="19000"/>
                </a:schemeClr>
              </a:gs>
              <a:gs pos="100000">
                <a:schemeClr val="accent6">
                  <a:tint val="50000"/>
                  <a:shade val="100000"/>
                  <a:satMod val="350000"/>
                  <a:alpha val="19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98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an HTML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008159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&lt;!DOCTYPE html&gt;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    &lt;head&gt;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        &lt;title&gt;Example visualisations&lt;/title&gt;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        &lt;meta http-</a:t>
            </a:r>
            <a:r>
              <a:rPr lang="en-US" dirty="0" err="1" smtClean="0">
                <a:effectLst/>
                <a:latin typeface="Courier"/>
                <a:cs typeface="Courier"/>
              </a:rPr>
              <a:t>equiv</a:t>
            </a:r>
            <a:r>
              <a:rPr lang="en-US" dirty="0" smtClean="0">
                <a:effectLst/>
                <a:latin typeface="Courier"/>
                <a:cs typeface="Courier"/>
              </a:rPr>
              <a:t>="Content-Type" content="text/html; charset=UTF-8"&gt;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    &lt;/head&gt;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    &lt;body&gt;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&lt;div id = “content”&gt;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         Content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         &lt;/div&gt;</a:t>
            </a:r>
            <a:endParaRPr lang="en-US" dirty="0" smtClean="0">
              <a:effectLst/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    &lt;/body&gt;</a:t>
            </a:r>
          </a:p>
          <a:p>
            <a:pPr marL="0" indent="0">
              <a:buNone/>
            </a:pPr>
            <a:r>
              <a:rPr lang="en-US" dirty="0" smtClean="0">
                <a:effectLst/>
                <a:latin typeface="Courier"/>
                <a:cs typeface="Courier"/>
              </a:rPr>
              <a:t>&lt;/html&gt;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47738"/>
            <a:ext cx="9008158" cy="433877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9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9000"/>
                </a:schemeClr>
              </a:gs>
            </a:gsLst>
            <a:lin ang="16200000" scaled="0"/>
            <a:tileRect/>
          </a:gra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4827" y="2291456"/>
            <a:ext cx="8589173" cy="1571284"/>
          </a:xfrm>
          <a:prstGeom prst="rect">
            <a:avLst/>
          </a:prstGeom>
          <a:solidFill>
            <a:schemeClr val="accent3">
              <a:lumMod val="60000"/>
              <a:lumOff val="40000"/>
              <a:alpha val="16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103" y="4229373"/>
            <a:ext cx="8424935" cy="1636754"/>
          </a:xfrm>
          <a:prstGeom prst="rect">
            <a:avLst/>
          </a:prstGeom>
          <a:solidFill>
            <a:schemeClr val="accent4">
              <a:lumMod val="60000"/>
              <a:lumOff val="40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85095" y="6286514"/>
            <a:ext cx="1776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index_basic.html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68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Add </a:t>
            </a:r>
            <a:r>
              <a:rPr lang="en-US" dirty="0" err="1" smtClean="0"/>
              <a:t>Javascript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08542"/>
            <a:ext cx="8839009" cy="5349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&lt;head&gt;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&lt;title&gt;Example visualisations&lt;/title&gt;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&lt;meta http-</a:t>
            </a:r>
            <a:r>
              <a:rPr lang="en-US" sz="1800" dirty="0" err="1" smtClean="0">
                <a:latin typeface="Courier"/>
                <a:cs typeface="Courier"/>
              </a:rPr>
              <a:t>equiv</a:t>
            </a:r>
            <a:r>
              <a:rPr lang="en-US" sz="1800" dirty="0" smtClean="0">
                <a:latin typeface="Courier"/>
                <a:cs typeface="Courier"/>
              </a:rPr>
              <a:t>="Content-Type" content="text/html; charset=UTF-8"&gt;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    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&lt;script language="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javascript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 type ="text/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javascript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src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="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js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jquery.js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        &lt;script language="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javascript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 type ="text/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javascript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 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src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="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js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control.js</a:t>
            </a: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&lt;/head&gt;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&lt;body&gt;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  &lt;/body&gt;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&lt;/html&gt;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6064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Add HTML Containers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&lt;table&gt;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 </a:t>
            </a: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&lt;</a:t>
            </a:r>
            <a:r>
              <a:rPr lang="en-US" sz="1800" dirty="0" err="1" smtClean="0">
                <a:latin typeface="Courier"/>
                <a:cs typeface="Courier"/>
              </a:rPr>
              <a:t>tr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&lt;td&gt;&lt;div id=”container1" class="</a:t>
            </a:r>
            <a:r>
              <a:rPr lang="en-US" sz="1800" dirty="0" err="1" smtClean="0">
                <a:latin typeface="Courier"/>
                <a:cs typeface="Courier"/>
              </a:rPr>
              <a:t>plot_holder</a:t>
            </a:r>
            <a:r>
              <a:rPr lang="en-US" sz="1800" dirty="0" smtClean="0">
                <a:latin typeface="Courier"/>
                <a:cs typeface="Courier"/>
              </a:rPr>
              <a:t>"/&gt;&lt;/td&gt;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&lt;td&gt;&lt;div id=”container2" class="</a:t>
            </a:r>
            <a:r>
              <a:rPr lang="en-US" sz="1800" dirty="0" err="1" smtClean="0">
                <a:latin typeface="Courier"/>
                <a:cs typeface="Courier"/>
              </a:rPr>
              <a:t>plot_holder</a:t>
            </a:r>
            <a:r>
              <a:rPr lang="en-US" sz="1800" dirty="0" smtClean="0">
                <a:latin typeface="Courier"/>
                <a:cs typeface="Courier"/>
              </a:rPr>
              <a:t>"/&gt;&lt;/td&gt;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&lt;/</a:t>
            </a:r>
            <a:r>
              <a:rPr lang="en-US" sz="1800" dirty="0" err="1" smtClean="0">
                <a:latin typeface="Courier"/>
                <a:cs typeface="Courier"/>
              </a:rPr>
              <a:t>tr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  &lt;</a:t>
            </a:r>
            <a:r>
              <a:rPr lang="en-US" sz="1800" dirty="0" err="1" smtClean="0">
                <a:latin typeface="Courier"/>
                <a:cs typeface="Courier"/>
              </a:rPr>
              <a:t>tr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&lt;td&gt;&lt;div id=”container3" class="</a:t>
            </a:r>
            <a:r>
              <a:rPr lang="en-US" sz="1800" dirty="0" err="1" smtClean="0">
                <a:latin typeface="Courier"/>
                <a:cs typeface="Courier"/>
              </a:rPr>
              <a:t>plot_holder</a:t>
            </a:r>
            <a:r>
              <a:rPr lang="en-US" sz="1800" dirty="0" smtClean="0">
                <a:latin typeface="Courier"/>
                <a:cs typeface="Courier"/>
              </a:rPr>
              <a:t>"/&gt;&lt;/td&gt;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	&lt;td&gt;&lt;div id=”container4" class="</a:t>
            </a:r>
            <a:r>
              <a:rPr lang="en-US" sz="1800" dirty="0" err="1" smtClean="0">
                <a:latin typeface="Courier"/>
                <a:cs typeface="Courier"/>
              </a:rPr>
              <a:t>plot_holder</a:t>
            </a:r>
            <a:r>
              <a:rPr lang="en-US" sz="1800" dirty="0" smtClean="0">
                <a:latin typeface="Courier"/>
                <a:cs typeface="Courier"/>
              </a:rPr>
              <a:t>"/&gt;&lt;/td&gt;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		&lt;/</a:t>
            </a:r>
            <a:r>
              <a:rPr lang="en-US" sz="1800" dirty="0" err="1" smtClean="0">
                <a:latin typeface="Courier"/>
                <a:cs typeface="Courier"/>
              </a:rPr>
              <a:t>tr</a:t>
            </a:r>
            <a:r>
              <a:rPr lang="en-US" sz="18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&lt;/table&gt;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&lt;/body&gt;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&lt;/html&gt;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2805" y="1230839"/>
            <a:ext cx="4425519" cy="5381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74458" y="1417638"/>
            <a:ext cx="2003267" cy="1410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30125" y="1417638"/>
            <a:ext cx="2003267" cy="1410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574458" y="2980711"/>
            <a:ext cx="2003267" cy="1410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30125" y="2980711"/>
            <a:ext cx="2003267" cy="14106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28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Add CSS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600200"/>
            <a:ext cx="9144001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&lt;!DOCTYPE html&gt;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&lt;html&gt;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&lt;head&gt;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&lt;title&gt;Example visualisations&lt;/title&gt;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&lt;meta http-</a:t>
            </a:r>
            <a:r>
              <a:rPr lang="en-US" sz="1800" dirty="0" err="1" smtClean="0">
                <a:latin typeface="Courier"/>
                <a:cs typeface="Courier"/>
              </a:rPr>
              <a:t>equiv</a:t>
            </a:r>
            <a:r>
              <a:rPr lang="en-US" sz="1800" dirty="0" smtClean="0">
                <a:latin typeface="Courier"/>
                <a:cs typeface="Courier"/>
              </a:rPr>
              <a:t>="Content-Type" content="text/html; charset=UTF-8"&gt;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"/>
                <a:cs typeface="Courier"/>
              </a:rPr>
              <a:t>        </a:t>
            </a:r>
            <a:r>
              <a:rPr lang="en-US" sz="1800" dirty="0" smtClean="0">
                <a:latin typeface="Courier"/>
                <a:cs typeface="Courier"/>
              </a:rPr>
              <a:t>&lt;script language="</a:t>
            </a:r>
            <a:r>
              <a:rPr lang="en-US" sz="1800" dirty="0" err="1" smtClean="0">
                <a:latin typeface="Courier"/>
                <a:cs typeface="Courier"/>
              </a:rPr>
              <a:t>javascript</a:t>
            </a:r>
            <a:r>
              <a:rPr lang="en-US" sz="1800" dirty="0" smtClean="0">
                <a:latin typeface="Courier"/>
                <a:cs typeface="Courier"/>
              </a:rPr>
              <a:t>" type ="text/</a:t>
            </a:r>
            <a:r>
              <a:rPr lang="en-US" sz="1800" dirty="0" err="1" smtClean="0">
                <a:latin typeface="Courier"/>
                <a:cs typeface="Courier"/>
              </a:rPr>
              <a:t>javascript</a:t>
            </a:r>
            <a:r>
              <a:rPr lang="en-US" sz="1800" dirty="0" smtClean="0">
                <a:latin typeface="Courier"/>
                <a:cs typeface="Courier"/>
              </a:rPr>
              <a:t>" </a:t>
            </a:r>
            <a:r>
              <a:rPr lang="en-US" sz="1800" dirty="0" err="1" smtClean="0">
                <a:latin typeface="Courier"/>
                <a:cs typeface="Courier"/>
              </a:rPr>
              <a:t>src</a:t>
            </a:r>
            <a:r>
              <a:rPr lang="en-US" sz="1800" dirty="0" smtClean="0">
                <a:latin typeface="Courier"/>
                <a:cs typeface="Courier"/>
              </a:rPr>
              <a:t>="</a:t>
            </a:r>
            <a:r>
              <a:rPr lang="en-US" sz="1800" dirty="0" err="1" smtClean="0">
                <a:latin typeface="Courier"/>
                <a:cs typeface="Courier"/>
              </a:rPr>
              <a:t>js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jquery.js</a:t>
            </a:r>
            <a:r>
              <a:rPr lang="en-US" sz="1800" dirty="0" smtClean="0"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    &lt;script language="</a:t>
            </a:r>
            <a:r>
              <a:rPr lang="en-US" sz="1800" dirty="0" err="1" smtClean="0">
                <a:latin typeface="Courier"/>
                <a:cs typeface="Courier"/>
              </a:rPr>
              <a:t>javascript</a:t>
            </a:r>
            <a:r>
              <a:rPr lang="en-US" sz="1800" dirty="0" smtClean="0">
                <a:latin typeface="Courier"/>
                <a:cs typeface="Courier"/>
              </a:rPr>
              <a:t>" type ="text/</a:t>
            </a:r>
            <a:r>
              <a:rPr lang="en-US" sz="1800" dirty="0" err="1" smtClean="0">
                <a:latin typeface="Courier"/>
                <a:cs typeface="Courier"/>
              </a:rPr>
              <a:t>javascript</a:t>
            </a:r>
            <a:r>
              <a:rPr lang="en-US" sz="1800" dirty="0" smtClean="0">
                <a:latin typeface="Courier"/>
                <a:cs typeface="Courier"/>
              </a:rPr>
              <a:t>" </a:t>
            </a:r>
            <a:r>
              <a:rPr lang="en-US" sz="1800" dirty="0" err="1" smtClean="0">
                <a:latin typeface="Courier"/>
                <a:cs typeface="Courier"/>
              </a:rPr>
              <a:t>src</a:t>
            </a:r>
            <a:r>
              <a:rPr lang="en-US" sz="1800" dirty="0" smtClean="0">
                <a:latin typeface="Courier"/>
                <a:cs typeface="Courier"/>
              </a:rPr>
              <a:t>="</a:t>
            </a:r>
            <a:r>
              <a:rPr lang="en-US" sz="1800" dirty="0" err="1" smtClean="0">
                <a:latin typeface="Courier"/>
                <a:cs typeface="Courier"/>
              </a:rPr>
              <a:t>js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 err="1" smtClean="0">
                <a:latin typeface="Courier"/>
                <a:cs typeface="Courier"/>
              </a:rPr>
              <a:t>control.js</a:t>
            </a:r>
            <a:r>
              <a:rPr lang="en-US" sz="1800" dirty="0" smtClean="0"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</a:t>
            </a:r>
            <a:r>
              <a:rPr lang="nl-NL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&lt;link </a:t>
            </a:r>
            <a:r>
              <a:rPr lang="nl-NL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href</a:t>
            </a:r>
            <a:r>
              <a:rPr lang="nl-NL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=“</a:t>
            </a:r>
            <a:r>
              <a:rPr lang="nl-NL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css</a:t>
            </a:r>
            <a:r>
              <a:rPr lang="nl-NL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/</a:t>
            </a:r>
            <a:r>
              <a:rPr lang="nl-NL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base.css</a:t>
            </a:r>
            <a:r>
              <a:rPr lang="nl-NL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 rel="</a:t>
            </a:r>
            <a:r>
              <a:rPr lang="nl-NL" sz="1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stylesheet</a:t>
            </a:r>
            <a:r>
              <a:rPr lang="nl-NL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"/>
                <a:cs typeface="Courier"/>
              </a:rPr>
              <a:t>"&gt;</a:t>
            </a:r>
            <a:endParaRPr lang="en-US" sz="1800" b="1" dirty="0" smtClean="0">
              <a:solidFill>
                <a:schemeClr val="tx2">
                  <a:lumMod val="60000"/>
                  <a:lumOff val="40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&lt;/head&gt;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&lt;body&gt;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  &lt;/body&gt;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&lt;/html&gt;</a:t>
            </a:r>
          </a:p>
          <a:p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87377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Paradigm for visual data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Overview first, zoom and filter, then details-on-demand</a:t>
            </a:r>
            <a:r>
              <a:rPr lang="en-US" baseline="30000" dirty="0" smtClean="0"/>
              <a:t>1</a:t>
            </a:r>
            <a:endParaRPr lang="en-US" dirty="0"/>
          </a:p>
          <a:p>
            <a:r>
              <a:rPr lang="en-US" dirty="0" smtClean="0"/>
              <a:t>Analysis first – show the important – zoom and filter, and analyze further – details on demand</a:t>
            </a:r>
            <a:r>
              <a:rPr lang="en-US" baseline="30000" dirty="0" smtClean="0"/>
              <a:t>2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r>
              <a:rPr lang="en-US" dirty="0" smtClean="0"/>
              <a:t>Social Media, Crisis Management </a:t>
            </a:r>
            <a:endParaRPr lang="en-US" dirty="0"/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Identify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topics, monitor, explore, details-on-demand</a:t>
            </a:r>
            <a:endParaRPr lang="en-US" baseline="30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pPr marL="0" indent="0">
              <a:buNone/>
            </a:pPr>
            <a:r>
              <a:rPr lang="en-US" sz="1400" dirty="0" smtClean="0"/>
              <a:t>1</a:t>
            </a:r>
            <a:r>
              <a:rPr lang="en-US" sz="1400" dirty="0"/>
              <a:t>-</a:t>
            </a:r>
            <a:r>
              <a:rPr lang="en-US" sz="1400" dirty="0" smtClean="0"/>
              <a:t> B. </a:t>
            </a:r>
            <a:r>
              <a:rPr lang="en-US" sz="1400" dirty="0" err="1" smtClean="0"/>
              <a:t>Shneiderman</a:t>
            </a:r>
            <a:r>
              <a:rPr lang="en-US" sz="1400" dirty="0" smtClean="0"/>
              <a:t>. The Eyes Have It: A Task by Data Type Taxonomy for Information Visualizations. In the Proceedings of the IEEE Symposium on Visual Languages, pp. 336-343, 1996.</a:t>
            </a:r>
          </a:p>
          <a:p>
            <a:pPr marL="0" indent="0">
              <a:buNone/>
            </a:pPr>
            <a:r>
              <a:rPr lang="en-US" sz="1400" dirty="0" smtClean="0"/>
              <a:t>2- D. </a:t>
            </a:r>
            <a:r>
              <a:rPr lang="en-US" sz="1400" dirty="0" err="1" smtClean="0"/>
              <a:t>Keim</a:t>
            </a:r>
            <a:r>
              <a:rPr lang="en-US" sz="1400" dirty="0" smtClean="0"/>
              <a:t>. Scaling Visual Analytics to Very Large Data Sets. Presentation at Workshop on Visual Analytics, 2005.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84129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6: Add CSS (</a:t>
            </a:r>
            <a:r>
              <a:rPr lang="en-US" dirty="0" err="1" smtClean="0"/>
              <a:t>base.css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0784" y="225822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latin typeface="Courier"/>
                <a:cs typeface="Courier"/>
              </a:rPr>
              <a:t>.</a:t>
            </a:r>
            <a:r>
              <a:rPr lang="en-US" dirty="0" err="1" smtClean="0">
                <a:latin typeface="Courier"/>
                <a:cs typeface="Courier"/>
              </a:rPr>
              <a:t>plot_holder</a:t>
            </a:r>
            <a:r>
              <a:rPr lang="en-US" dirty="0" smtClean="0">
                <a:latin typeface="Courier"/>
                <a:cs typeface="Courier"/>
              </a:rPr>
              <a:t>{</a:t>
            </a:r>
          </a:p>
          <a:p>
            <a:r>
              <a:rPr lang="en-US" dirty="0" smtClean="0">
                <a:latin typeface="Courier"/>
                <a:cs typeface="Courier"/>
              </a:rPr>
              <a:t>    background-color: silver;</a:t>
            </a:r>
          </a:p>
          <a:p>
            <a:r>
              <a:rPr lang="en-US" dirty="0" smtClean="0">
                <a:latin typeface="Courier"/>
                <a:cs typeface="Courier"/>
              </a:rPr>
              <a:t>    border-color: black;</a:t>
            </a:r>
          </a:p>
          <a:p>
            <a:r>
              <a:rPr lang="en-US" dirty="0" smtClean="0">
                <a:latin typeface="Courier"/>
                <a:cs typeface="Courier"/>
              </a:rPr>
              <a:t>    border-width: 1px;</a:t>
            </a:r>
          </a:p>
          <a:p>
            <a:r>
              <a:rPr lang="en-US" dirty="0" smtClean="0">
                <a:latin typeface="Courier"/>
                <a:cs typeface="Courier"/>
              </a:rPr>
              <a:t>    min-height: 500px;</a:t>
            </a:r>
          </a:p>
          <a:p>
            <a:r>
              <a:rPr lang="en-US" dirty="0" smtClean="0">
                <a:latin typeface="Courier"/>
                <a:cs typeface="Courier"/>
              </a:rPr>
              <a:t>    min-width: 500px;</a:t>
            </a:r>
          </a:p>
          <a:p>
            <a:r>
              <a:rPr lang="en-US" dirty="0" smtClean="0">
                <a:latin typeface="Courier"/>
                <a:cs typeface="Courier"/>
              </a:rPr>
              <a:t>    width:42%;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6178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Display Tweets (</a:t>
            </a:r>
            <a:r>
              <a:rPr lang="en-US" dirty="0" err="1" smtClean="0"/>
              <a:t>control.js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8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 smtClean="0">
                <a:latin typeface="Courier"/>
                <a:cs typeface="Courier"/>
              </a:rPr>
              <a:t>var </a:t>
            </a:r>
            <a:r>
              <a:rPr lang="tr-TR" sz="1400" dirty="0" err="1" smtClean="0">
                <a:latin typeface="Courier"/>
                <a:cs typeface="Courier"/>
              </a:rPr>
              <a:t>solrUrl</a:t>
            </a:r>
            <a:r>
              <a:rPr lang="tr-TR" sz="1400" dirty="0" smtClean="0">
                <a:latin typeface="Courier"/>
                <a:cs typeface="Courier"/>
              </a:rPr>
              <a:t> = </a:t>
            </a:r>
            <a:r>
              <a:rPr lang="tr-TR" sz="1400" dirty="0" smtClean="0">
                <a:latin typeface="Courier"/>
                <a:cs typeface="Courier"/>
                <a:hlinkClick r:id="rId2"/>
              </a:rPr>
              <a:t>http://localhost:8983/solr/tweets/select</a:t>
            </a:r>
            <a:r>
              <a:rPr lang="tr-TR" sz="1400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window.onload</a:t>
            </a:r>
            <a:r>
              <a:rPr lang="tr-TR" sz="1400" dirty="0" smtClean="0">
                <a:latin typeface="Courier"/>
                <a:cs typeface="Courier"/>
              </a:rPr>
              <a:t> = </a:t>
            </a:r>
            <a:r>
              <a:rPr lang="tr-TR" sz="1400" dirty="0" err="1" smtClean="0">
                <a:latin typeface="Courier"/>
                <a:cs typeface="Courier"/>
              </a:rPr>
              <a:t>function</a:t>
            </a:r>
            <a:r>
              <a:rPr lang="tr-TR" sz="1400" dirty="0" smtClean="0">
                <a:latin typeface="Courier"/>
                <a:cs typeface="Courier"/>
              </a:rPr>
              <a:t>(){</a:t>
            </a:r>
          </a:p>
          <a:p>
            <a:pPr marL="0" indent="0">
              <a:buNone/>
            </a:pPr>
            <a:r>
              <a:rPr lang="tr-TR" sz="1400" dirty="0" smtClean="0">
                <a:latin typeface="Courier"/>
                <a:cs typeface="Courier"/>
              </a:rPr>
              <a:t>	</a:t>
            </a:r>
            <a:r>
              <a:rPr lang="tr-TR" sz="1400" dirty="0" err="1" smtClean="0">
                <a:latin typeface="Courier"/>
                <a:cs typeface="Courier"/>
              </a:rPr>
              <a:t>listData</a:t>
            </a:r>
            <a:r>
              <a:rPr lang="tr-TR" sz="1400" dirty="0" smtClean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tr-TR" sz="14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r>
              <a:rPr lang="tr-TR" sz="1400" dirty="0" err="1" smtClean="0">
                <a:latin typeface="Courier"/>
                <a:cs typeface="Courier"/>
              </a:rPr>
              <a:t>function</a:t>
            </a:r>
            <a:r>
              <a:rPr lang="tr-TR" sz="1400" dirty="0" smtClean="0">
                <a:latin typeface="Courier"/>
                <a:cs typeface="Courier"/>
              </a:rPr>
              <a:t> </a:t>
            </a:r>
            <a:r>
              <a:rPr lang="tr-TR" sz="1400" dirty="0" err="1" smtClean="0">
                <a:latin typeface="Courier"/>
                <a:cs typeface="Courier"/>
              </a:rPr>
              <a:t>listData</a:t>
            </a:r>
            <a:r>
              <a:rPr lang="tr-TR" sz="1400" dirty="0" smtClean="0">
                <a:latin typeface="Courier"/>
                <a:cs typeface="Courier"/>
              </a:rPr>
              <a:t>(){</a:t>
            </a:r>
          </a:p>
          <a:p>
            <a:pPr marL="0" indent="0">
              <a:buNone/>
            </a:pPr>
            <a:r>
              <a:rPr lang="tr-TR" sz="1400" dirty="0" smtClean="0">
                <a:latin typeface="Courier"/>
                <a:cs typeface="Courier"/>
              </a:rPr>
              <a:t>    var </a:t>
            </a:r>
            <a:r>
              <a:rPr lang="tr-TR" sz="1400" dirty="0" err="1" smtClean="0">
                <a:latin typeface="Courier"/>
                <a:cs typeface="Courier"/>
              </a:rPr>
              <a:t>htmlstring</a:t>
            </a:r>
            <a:r>
              <a:rPr lang="tr-TR" sz="1400" dirty="0" smtClean="0">
                <a:latin typeface="Courier"/>
                <a:cs typeface="Courier"/>
              </a:rPr>
              <a:t>="&lt;</a:t>
            </a:r>
            <a:r>
              <a:rPr lang="tr-TR" sz="1400" dirty="0" err="1" smtClean="0">
                <a:latin typeface="Courier"/>
                <a:cs typeface="Courier"/>
              </a:rPr>
              <a:t>ul</a:t>
            </a:r>
            <a:r>
              <a:rPr lang="tr-TR" sz="1400" dirty="0" smtClean="0">
                <a:latin typeface="Courier"/>
                <a:cs typeface="Courier"/>
              </a:rPr>
              <a:t>&gt;";</a:t>
            </a:r>
          </a:p>
          <a:p>
            <a:pPr marL="0" indent="0">
              <a:buNone/>
            </a:pPr>
            <a:r>
              <a:rPr lang="tr-TR" sz="1400" dirty="0" smtClean="0">
                <a:latin typeface="Courier"/>
                <a:cs typeface="Courier"/>
              </a:rPr>
              <a:t>    </a:t>
            </a:r>
            <a:r>
              <a:rPr lang="tr-TR" sz="1400" b="1" dirty="0" smtClean="0">
                <a:latin typeface="Courier"/>
                <a:cs typeface="Courier"/>
              </a:rPr>
              <a:t>$.</a:t>
            </a:r>
            <a:r>
              <a:rPr lang="tr-TR" sz="1400" b="1" dirty="0" err="1" smtClean="0">
                <a:latin typeface="Courier"/>
                <a:cs typeface="Courier"/>
              </a:rPr>
              <a:t>ajax</a:t>
            </a:r>
            <a:r>
              <a:rPr lang="tr-TR" sz="1400" b="1" dirty="0" smtClean="0">
                <a:latin typeface="Courier"/>
                <a:cs typeface="Courier"/>
              </a:rPr>
              <a:t>({</a:t>
            </a:r>
          </a:p>
          <a:p>
            <a:pPr marL="0" indent="0">
              <a:buNone/>
            </a:pPr>
            <a:r>
              <a:rPr lang="tr-TR" sz="1400" b="1" dirty="0" smtClean="0">
                <a:latin typeface="Courier"/>
                <a:cs typeface="Courier"/>
              </a:rPr>
              <a:t>        '</a:t>
            </a:r>
            <a:r>
              <a:rPr lang="tr-TR" sz="1400" b="1" dirty="0" err="1" smtClean="0">
                <a:latin typeface="Courier"/>
                <a:cs typeface="Courier"/>
              </a:rPr>
              <a:t>url</a:t>
            </a:r>
            <a:r>
              <a:rPr lang="tr-TR" sz="1400" b="1" dirty="0" smtClean="0">
                <a:latin typeface="Courier"/>
                <a:cs typeface="Courier"/>
              </a:rPr>
              <a:t>': </a:t>
            </a:r>
            <a:r>
              <a:rPr lang="tr-TR" sz="1400" b="1" dirty="0" err="1" smtClean="0">
                <a:latin typeface="Courier"/>
                <a:cs typeface="Courier"/>
              </a:rPr>
              <a:t>solrUrl</a:t>
            </a:r>
            <a:r>
              <a:rPr lang="tr-TR" sz="1400" b="1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tr-TR" sz="1400" b="1" dirty="0" smtClean="0">
                <a:latin typeface="Courier"/>
                <a:cs typeface="Courier"/>
              </a:rPr>
              <a:t>        </a:t>
            </a:r>
            <a:r>
              <a:rPr lang="tr-TR" sz="1400" b="1" dirty="0" smtClean="0">
                <a:solidFill>
                  <a:srgbClr val="800000"/>
                </a:solidFill>
                <a:latin typeface="Courier"/>
                <a:cs typeface="Courier"/>
              </a:rPr>
              <a:t>'data': {'</a:t>
            </a:r>
            <a:r>
              <a:rPr lang="tr-TR" sz="1400" b="1" dirty="0" err="1" smtClean="0">
                <a:solidFill>
                  <a:srgbClr val="800000"/>
                </a:solidFill>
                <a:latin typeface="Courier"/>
                <a:cs typeface="Courier"/>
              </a:rPr>
              <a:t>wt</a:t>
            </a:r>
            <a:r>
              <a:rPr lang="tr-TR" sz="1400" b="1" dirty="0" smtClean="0">
                <a:solidFill>
                  <a:srgbClr val="800000"/>
                </a:solidFill>
                <a:latin typeface="Courier"/>
                <a:cs typeface="Courier"/>
              </a:rPr>
              <a:t>':'</a:t>
            </a:r>
            <a:r>
              <a:rPr lang="tr-TR" sz="1400" b="1" dirty="0" err="1" smtClean="0">
                <a:solidFill>
                  <a:srgbClr val="800000"/>
                </a:solidFill>
                <a:latin typeface="Courier"/>
                <a:cs typeface="Courier"/>
              </a:rPr>
              <a:t>json</a:t>
            </a:r>
            <a:r>
              <a:rPr lang="tr-TR" sz="1400" b="1" dirty="0" smtClean="0">
                <a:solidFill>
                  <a:srgbClr val="800000"/>
                </a:solidFill>
                <a:latin typeface="Courier"/>
                <a:cs typeface="Courier"/>
              </a:rPr>
              <a:t>','</a:t>
            </a:r>
            <a:r>
              <a:rPr lang="tr-TR" sz="1400" b="1" dirty="0" err="1" smtClean="0">
                <a:solidFill>
                  <a:srgbClr val="800000"/>
                </a:solidFill>
                <a:latin typeface="Courier"/>
                <a:cs typeface="Courier"/>
              </a:rPr>
              <a:t>q</a:t>
            </a:r>
            <a:r>
              <a:rPr lang="tr-TR" sz="1400" b="1" dirty="0" smtClean="0">
                <a:solidFill>
                  <a:srgbClr val="800000"/>
                </a:solidFill>
                <a:latin typeface="Courier"/>
                <a:cs typeface="Courier"/>
              </a:rPr>
              <a:t>':'*:*','rows':10},</a:t>
            </a:r>
          </a:p>
          <a:p>
            <a:pPr marL="0" indent="0">
              <a:buNone/>
            </a:pPr>
            <a:r>
              <a:rPr lang="tr-TR" sz="1400" b="1" dirty="0" smtClean="0">
                <a:latin typeface="Courier"/>
                <a:cs typeface="Courier"/>
              </a:rPr>
              <a:t>        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'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success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':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function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(data) {</a:t>
            </a:r>
          </a:p>
          <a:p>
            <a:pPr marL="0" indent="0">
              <a:buNone/>
            </a:pP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		  var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docs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=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data.response.docs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          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for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(var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docindex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in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docs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){</a:t>
            </a:r>
          </a:p>
          <a:p>
            <a:pPr marL="0" indent="0">
              <a:buNone/>
            </a:pP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              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htmlstring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+= "&lt;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li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&gt;"+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docs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[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docindex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].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content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+"&lt;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li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&gt;";</a:t>
            </a:r>
          </a:p>
          <a:p>
            <a:pPr marL="0" indent="0">
              <a:buNone/>
            </a:pP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           }</a:t>
            </a:r>
          </a:p>
          <a:p>
            <a:pPr marL="0" indent="0">
              <a:buNone/>
            </a:pP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          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htmlstring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+="&lt;/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ul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&gt;";</a:t>
            </a:r>
          </a:p>
          <a:p>
            <a:pPr marL="0" indent="0">
              <a:buNone/>
            </a:pP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           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document.getElementById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(“</a:t>
            </a:r>
            <a:r>
              <a:rPr lang="tr-TR" sz="1400" b="1" dirty="0" smtClean="0">
                <a:solidFill>
                  <a:schemeClr val="accent3">
                    <a:lumMod val="50000"/>
                  </a:schemeClr>
                </a:solidFill>
                <a:latin typeface="Courier"/>
                <a:cs typeface="Courier"/>
              </a:rPr>
              <a:t>container1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").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innerHTML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=</a:t>
            </a:r>
            <a:r>
              <a:rPr lang="tr-TR" sz="1400" b="1" dirty="0" err="1" smtClean="0">
                <a:solidFill>
                  <a:srgbClr val="558ED5"/>
                </a:solidFill>
                <a:latin typeface="Courier"/>
                <a:cs typeface="Courier"/>
              </a:rPr>
              <a:t>htmlstring</a:t>
            </a: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tr-TR" sz="1400" b="1" dirty="0" smtClean="0">
                <a:solidFill>
                  <a:srgbClr val="558ED5"/>
                </a:solidFill>
                <a:latin typeface="Courier"/>
                <a:cs typeface="Courier"/>
              </a:rPr>
              <a:t>        },</a:t>
            </a:r>
          </a:p>
          <a:p>
            <a:pPr marL="0" indent="0">
              <a:buNone/>
            </a:pPr>
            <a:r>
              <a:rPr lang="tr-TR" sz="1400" b="1" dirty="0" smtClean="0">
                <a:latin typeface="Courier"/>
                <a:cs typeface="Courier"/>
              </a:rPr>
              <a:t>        '</a:t>
            </a:r>
            <a:r>
              <a:rPr lang="tr-TR" sz="1400" b="1" dirty="0" err="1" smtClean="0">
                <a:latin typeface="Courier"/>
                <a:cs typeface="Courier"/>
              </a:rPr>
              <a:t>dataType</a:t>
            </a:r>
            <a:r>
              <a:rPr lang="tr-TR" sz="1400" b="1" dirty="0" smtClean="0">
                <a:latin typeface="Courier"/>
                <a:cs typeface="Courier"/>
              </a:rPr>
              <a:t>': '</a:t>
            </a:r>
            <a:r>
              <a:rPr lang="tr-TR" sz="1400" b="1" dirty="0" err="1" smtClean="0">
                <a:latin typeface="Courier"/>
                <a:cs typeface="Courier"/>
              </a:rPr>
              <a:t>jsonp</a:t>
            </a:r>
            <a:r>
              <a:rPr lang="tr-TR" sz="1400" b="1" dirty="0" smtClean="0">
                <a:latin typeface="Courier"/>
                <a:cs typeface="Courier"/>
              </a:rPr>
              <a:t>',</a:t>
            </a:r>
          </a:p>
          <a:p>
            <a:pPr marL="0" indent="0">
              <a:buNone/>
            </a:pPr>
            <a:r>
              <a:rPr lang="tr-TR" sz="1400" b="1" dirty="0" smtClean="0">
                <a:latin typeface="Courier"/>
                <a:cs typeface="Courier"/>
              </a:rPr>
              <a:t>        '</a:t>
            </a:r>
            <a:r>
              <a:rPr lang="tr-TR" sz="1400" b="1" dirty="0" err="1" smtClean="0">
                <a:latin typeface="Courier"/>
                <a:cs typeface="Courier"/>
              </a:rPr>
              <a:t>jsonp</a:t>
            </a:r>
            <a:r>
              <a:rPr lang="tr-TR" sz="1400" b="1" dirty="0" smtClean="0">
                <a:latin typeface="Courier"/>
                <a:cs typeface="Courier"/>
              </a:rPr>
              <a:t>': '</a:t>
            </a:r>
            <a:r>
              <a:rPr lang="tr-TR" sz="1400" b="1" dirty="0" err="1" smtClean="0">
                <a:latin typeface="Courier"/>
                <a:cs typeface="Courier"/>
              </a:rPr>
              <a:t>json.wrf</a:t>
            </a:r>
            <a:r>
              <a:rPr lang="tr-TR" sz="1400" b="1" dirty="0" smtClean="0">
                <a:latin typeface="Courier"/>
                <a:cs typeface="Courier"/>
              </a:rPr>
              <a:t>'</a:t>
            </a:r>
          </a:p>
          <a:p>
            <a:pPr marL="0" indent="0">
              <a:buNone/>
            </a:pPr>
            <a:r>
              <a:rPr lang="tr-TR" sz="1400" b="1" dirty="0" smtClean="0">
                <a:latin typeface="Courier"/>
                <a:cs typeface="Courier"/>
              </a:rPr>
              <a:t>      });</a:t>
            </a:r>
          </a:p>
          <a:p>
            <a:pPr marL="0" indent="0">
              <a:buNone/>
            </a:pPr>
            <a:r>
              <a:rPr lang="tr-TR" sz="1400" dirty="0" smtClean="0">
                <a:latin typeface="Courier"/>
                <a:cs typeface="Courier"/>
              </a:rPr>
              <a:t>}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72580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556" r="-3055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49658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Visualisations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Visualise</a:t>
            </a:r>
            <a:r>
              <a:rPr lang="en-US" dirty="0" smtClean="0"/>
              <a:t> using Pie Chart, 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Highcharts</a:t>
            </a:r>
            <a:r>
              <a:rPr lang="en-US" dirty="0" smtClean="0"/>
              <a:t> library to &lt;head&gt; in </a:t>
            </a:r>
            <a:r>
              <a:rPr lang="en-US" dirty="0" err="1" smtClean="0"/>
              <a:t>index_basic.html</a:t>
            </a:r>
            <a:endParaRPr lang="en-US" dirty="0" smtClean="0"/>
          </a:p>
          <a:p>
            <a:r>
              <a:rPr lang="en-US" dirty="0" smtClean="0"/>
              <a:t>Add relevant </a:t>
            </a:r>
            <a:r>
              <a:rPr lang="en-US" dirty="0" err="1" smtClean="0"/>
              <a:t>javascript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Ideally, lookup demo code</a:t>
            </a:r>
          </a:p>
          <a:p>
            <a:pPr lvl="1"/>
            <a:r>
              <a:rPr lang="en-US" dirty="0" smtClean="0"/>
              <a:t>Edit/manipulate for required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179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7039"/>
          </a:xfrm>
        </p:spPr>
        <p:txBody>
          <a:bodyPr>
            <a:normAutofit/>
          </a:bodyPr>
          <a:lstStyle/>
          <a:p>
            <a:r>
              <a:rPr lang="en-US" dirty="0" smtClean="0"/>
              <a:t>Click </a:t>
            </a:r>
          </a:p>
          <a:p>
            <a:r>
              <a:rPr lang="en-US" dirty="0" smtClean="0"/>
              <a:t>Hover </a:t>
            </a:r>
          </a:p>
          <a:p>
            <a:r>
              <a:rPr lang="en-US" dirty="0" smtClean="0"/>
              <a:t>Drag</a:t>
            </a:r>
          </a:p>
          <a:p>
            <a:r>
              <a:rPr lang="en-US" dirty="0" smtClean="0"/>
              <a:t>Zoom</a:t>
            </a:r>
          </a:p>
          <a:p>
            <a:r>
              <a:rPr lang="en-US" dirty="0" smtClean="0"/>
              <a:t>Pan</a:t>
            </a:r>
          </a:p>
          <a:p>
            <a:endParaRPr lang="en-US" dirty="0" smtClean="0"/>
          </a:p>
          <a:p>
            <a:r>
              <a:rPr lang="en-US" dirty="0" smtClean="0"/>
              <a:t>Keystrokes</a:t>
            </a:r>
          </a:p>
          <a:p>
            <a:r>
              <a:rPr lang="en-US" dirty="0" smtClean="0"/>
              <a:t>hotkeys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50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click: function(e)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value </a:t>
            </a:r>
            <a:r>
              <a:rPr lang="en-US" dirty="0" smtClean="0"/>
              <a:t>= "</a:t>
            </a:r>
            <a:r>
              <a:rPr lang="en-US" dirty="0"/>
              <a:t>\""+</a:t>
            </a:r>
            <a:r>
              <a:rPr lang="en-US" dirty="0" err="1"/>
              <a:t>e.point.category</a:t>
            </a:r>
            <a:r>
              <a:rPr lang="en-US" dirty="0"/>
              <a:t>+"\"";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showDetails</a:t>
            </a:r>
            <a:r>
              <a:rPr lang="en-US" dirty="0"/>
              <a:t>(</a:t>
            </a:r>
            <a:r>
              <a:rPr lang="en-US" dirty="0" err="1"/>
              <a:t>barField,value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98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Social Media data</a:t>
            </a:r>
          </a:p>
          <a:p>
            <a:r>
              <a:rPr lang="en-US" dirty="0" smtClean="0"/>
              <a:t>Process data to </a:t>
            </a:r>
            <a:r>
              <a:rPr lang="en-US" b="1" dirty="0" smtClean="0"/>
              <a:t>index</a:t>
            </a:r>
            <a:r>
              <a:rPr lang="en-US" dirty="0" smtClean="0"/>
              <a:t>, </a:t>
            </a:r>
            <a:r>
              <a:rPr lang="en-US" b="1" dirty="0" smtClean="0"/>
              <a:t>structure </a:t>
            </a:r>
            <a:r>
              <a:rPr lang="en-US" dirty="0" smtClean="0"/>
              <a:t>and </a:t>
            </a:r>
            <a:r>
              <a:rPr lang="en-US" b="1" dirty="0" err="1" smtClean="0"/>
              <a:t>categorise</a:t>
            </a:r>
            <a:r>
              <a:rPr lang="en-US" dirty="0" smtClean="0"/>
              <a:t> into meaningful features</a:t>
            </a:r>
          </a:p>
          <a:p>
            <a:r>
              <a:rPr lang="en-US" dirty="0" smtClean="0"/>
              <a:t>What is important for Visual Analytics ?</a:t>
            </a:r>
          </a:p>
          <a:p>
            <a:pPr lvl="1"/>
            <a:r>
              <a:rPr lang="en-US" dirty="0" smtClean="0"/>
              <a:t>Unsure, as any information can be potentially useful</a:t>
            </a:r>
          </a:p>
          <a:p>
            <a:pPr lvl="1"/>
            <a:r>
              <a:rPr lang="en-US" dirty="0" smtClean="0"/>
              <a:t>But, some features are more useful </a:t>
            </a:r>
          </a:p>
          <a:p>
            <a:r>
              <a:rPr lang="en-US" dirty="0" smtClean="0"/>
              <a:t>Store what is important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86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6" y="1806976"/>
            <a:ext cx="4505492" cy="42555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9158" y="12466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120" t="2468" r="1966" b="30882"/>
          <a:stretch/>
        </p:blipFill>
        <p:spPr>
          <a:xfrm>
            <a:off x="4932041" y="2002044"/>
            <a:ext cx="3960440" cy="13238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2482" t="5064" r="1716" b="7146"/>
          <a:stretch/>
        </p:blipFill>
        <p:spPr>
          <a:xfrm>
            <a:off x="5080977" y="3993680"/>
            <a:ext cx="4063023" cy="130799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4973" y="127282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Tweets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Social Media – Users and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9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Profile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49000"/>
          </a:blip>
          <a:srcRect t="6829" b="28803"/>
          <a:stretch/>
        </p:blipFill>
        <p:spPr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561362" y="4111526"/>
            <a:ext cx="824875" cy="54994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473171" y="4176996"/>
            <a:ext cx="685568" cy="432103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463542" y="4137714"/>
            <a:ext cx="795033" cy="492845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28461" y="2055762"/>
            <a:ext cx="3227489" cy="2121234"/>
          </a:xfrm>
          <a:prstGeom prst="ellips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dk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1547824"/>
            <a:ext cx="3104162" cy="180424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4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Tweet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04" t="2430" r="1505" b="2913"/>
          <a:stretch/>
        </p:blipFill>
        <p:spPr>
          <a:xfrm>
            <a:off x="589196" y="2487866"/>
            <a:ext cx="7973791" cy="27366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466442" y="3836551"/>
            <a:ext cx="1034369" cy="70707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53211" y="3836551"/>
            <a:ext cx="1156925" cy="70707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62509" y="3836551"/>
            <a:ext cx="3548272" cy="798737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56977" y="2500960"/>
            <a:ext cx="3579179" cy="35353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" y="2640265"/>
            <a:ext cx="1034369" cy="70707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56977" y="4779322"/>
            <a:ext cx="2924516" cy="576138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19050" cmpd="sng"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376412" y="2640265"/>
            <a:ext cx="1387887" cy="70707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28575" cmpd="sng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0256" y="2828311"/>
            <a:ext cx="1990177" cy="35353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38779" y="2828311"/>
            <a:ext cx="1034367" cy="35353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514094" y="3131292"/>
            <a:ext cx="1143834" cy="353539"/>
          </a:xfrm>
          <a:prstGeom prst="ellipse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Data Consumption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</a:p>
          <a:p>
            <a:r>
              <a:rPr lang="en-US" dirty="0" smtClean="0"/>
              <a:t>Exploit Categories, indices, structure of data </a:t>
            </a:r>
          </a:p>
          <a:p>
            <a:r>
              <a:rPr lang="en-US" dirty="0" smtClean="0"/>
              <a:t>Provide meaningful representation of data</a:t>
            </a:r>
          </a:p>
          <a:p>
            <a:pPr lvl="1"/>
            <a:r>
              <a:rPr lang="en-US" dirty="0" smtClean="0"/>
              <a:t>Visual</a:t>
            </a:r>
          </a:p>
          <a:p>
            <a:pPr lvl="1"/>
            <a:r>
              <a:rPr lang="en-US" dirty="0" smtClean="0"/>
              <a:t>Interactive</a:t>
            </a:r>
          </a:p>
          <a:p>
            <a:pPr lvl="1"/>
            <a:r>
              <a:rPr lang="en-US" dirty="0" smtClean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739559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</a:t>
            </a:r>
            <a:r>
              <a:rPr lang="en-US" dirty="0" err="1" smtClean="0"/>
              <a:t>vs</a:t>
            </a:r>
            <a:r>
              <a:rPr lang="en-US" dirty="0" smtClean="0"/>
              <a:t> Web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116731"/>
              </p:ext>
            </p:extLst>
          </p:nvPr>
        </p:nvGraphicFramePr>
        <p:xfrm>
          <a:off x="457200" y="1600200"/>
          <a:ext cx="8577144" cy="404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11792"/>
                <a:gridCol w="2961223"/>
                <a:gridCol w="340412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Standalone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Web –</a:t>
                      </a:r>
                      <a:r>
                        <a:rPr lang="en-US" baseline="0" dirty="0" smtClean="0"/>
                        <a:t> Based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Platform/System</a:t>
                      </a:r>
                      <a:r>
                        <a:rPr lang="en-US" baseline="0" dirty="0" smtClean="0"/>
                        <a:t> 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Generic,</a:t>
                      </a:r>
                      <a:r>
                        <a:rPr lang="en-US" baseline="0" dirty="0" smtClean="0"/>
                        <a:t> based on web-standards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Maintenance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Installations/updates</a:t>
                      </a:r>
                      <a:r>
                        <a:rPr lang="en-US" baseline="0" dirty="0" smtClean="0"/>
                        <a:t> in every computer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Installations/updates in one location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</a:t>
                      </a:r>
                      <a:r>
                        <a:rPr lang="en-US" baseline="0" dirty="0" smtClean="0"/>
                        <a:t>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Access from individual computers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Access from any location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Centralised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Centralised</a:t>
                      </a:r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Ability to handle large 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Significantly improving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Interactions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handle</a:t>
                      </a:r>
                      <a:r>
                        <a:rPr lang="en-US" baseline="0" dirty="0" smtClean="0"/>
                        <a:t> but platform, language specific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Web standards ensure similar techniques are employed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384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1272</Words>
  <Application>Microsoft Macintosh PowerPoint</Application>
  <PresentationFormat>On-screen Show (4:3)</PresentationFormat>
  <Paragraphs>356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Building a Basic Visual Analytics System</vt:lpstr>
      <vt:lpstr>Agenda</vt:lpstr>
      <vt:lpstr>Paradigm for visual data exploration</vt:lpstr>
      <vt:lpstr>Approach 1: Data Collection</vt:lpstr>
      <vt:lpstr>Social Media – Users and Content</vt:lpstr>
      <vt:lpstr>Anatomy of a Profile</vt:lpstr>
      <vt:lpstr>Anatomy of a Tweet</vt:lpstr>
      <vt:lpstr>Approach 2: Data Consumption</vt:lpstr>
      <vt:lpstr>Standalone vs Web</vt:lpstr>
      <vt:lpstr>Browser Graphics – HTML 5 Canvas</vt:lpstr>
      <vt:lpstr>Processingjs</vt:lpstr>
      <vt:lpstr>Browser Graphics – Scalable Vector Graphics</vt:lpstr>
      <vt:lpstr>SVG Example</vt:lpstr>
      <vt:lpstr>Canvas Example</vt:lpstr>
      <vt:lpstr>SVG Graphics</vt:lpstr>
      <vt:lpstr>How to build a BASIC Interactive VA system</vt:lpstr>
      <vt:lpstr>Typical Architecture</vt:lpstr>
      <vt:lpstr>Tools/Libraries/Languages</vt:lpstr>
      <vt:lpstr>Data</vt:lpstr>
      <vt:lpstr>Techniques and Views</vt:lpstr>
      <vt:lpstr>Faceted Search</vt:lpstr>
      <vt:lpstr>Pivot</vt:lpstr>
      <vt:lpstr>Step 0: Ensure Data is available at Solr</vt:lpstr>
      <vt:lpstr>Data Schema</vt:lpstr>
      <vt:lpstr>Step 1: Directory Structure</vt:lpstr>
      <vt:lpstr>Step 2: Create an HTML file</vt:lpstr>
      <vt:lpstr>Step 3: Add Javascript files</vt:lpstr>
      <vt:lpstr>Step 4: Add HTML Containers</vt:lpstr>
      <vt:lpstr>Step 5: Add CSS </vt:lpstr>
      <vt:lpstr>Step 6: Add CSS (base.css)</vt:lpstr>
      <vt:lpstr>Step 2: Display Tweets (control.js)</vt:lpstr>
      <vt:lpstr>PowerPoint Presentation</vt:lpstr>
      <vt:lpstr>Visualisations</vt:lpstr>
      <vt:lpstr>Interactions ?</vt:lpstr>
      <vt:lpstr>Click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with Social Media</dc:title>
  <dc:creator>Suvodeep Mazumdar</dc:creator>
  <cp:lastModifiedBy>Anna Lisa Gentile</cp:lastModifiedBy>
  <cp:revision>69</cp:revision>
  <dcterms:created xsi:type="dcterms:W3CDTF">2013-05-10T12:37:39Z</dcterms:created>
  <dcterms:modified xsi:type="dcterms:W3CDTF">2014-05-07T13:23:12Z</dcterms:modified>
</cp:coreProperties>
</file>