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4" r:id="rId4"/>
    <p:sldId id="265" r:id="rId5"/>
    <p:sldId id="266" r:id="rId6"/>
    <p:sldId id="267" r:id="rId7"/>
    <p:sldId id="268" r:id="rId8"/>
    <p:sldId id="269" r:id="rId9"/>
    <p:sldId id="271" r:id="rId10"/>
    <p:sldId id="272" r:id="rId11"/>
    <p:sldId id="273" r:id="rId12"/>
    <p:sldId id="274" r:id="rId13"/>
    <p:sldId id="275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7" d="100"/>
          <a:sy n="137" d="100"/>
        </p:scale>
        <p:origin x="-13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B191-A559-0F41-80D9-694CC4EE6FB5}" type="datetimeFigureOut">
              <a:rPr lang="en-US" smtClean="0"/>
              <a:t>07/05/2014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EBDD9-5279-ED42-A0BA-437AA0DC8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71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B191-A559-0F41-80D9-694CC4EE6FB5}" type="datetimeFigureOut">
              <a:rPr lang="en-US" smtClean="0"/>
              <a:t>07/05/2014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EBDD9-5279-ED42-A0BA-437AA0DC8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19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B191-A559-0F41-80D9-694CC4EE6FB5}" type="datetimeFigureOut">
              <a:rPr lang="en-US" smtClean="0"/>
              <a:t>07/05/2014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EBDD9-5279-ED42-A0BA-437AA0DC8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14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B191-A559-0F41-80D9-694CC4EE6FB5}" type="datetimeFigureOut">
              <a:rPr lang="en-US" smtClean="0"/>
              <a:t>07/05/2014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EBDD9-5279-ED42-A0BA-437AA0DC8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377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B191-A559-0F41-80D9-694CC4EE6FB5}" type="datetimeFigureOut">
              <a:rPr lang="en-US" smtClean="0"/>
              <a:t>07/05/2014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EBDD9-5279-ED42-A0BA-437AA0DC8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15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B191-A559-0F41-80D9-694CC4EE6FB5}" type="datetimeFigureOut">
              <a:rPr lang="en-US" smtClean="0"/>
              <a:t>07/05/2014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EBDD9-5279-ED42-A0BA-437AA0DC8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94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B191-A559-0F41-80D9-694CC4EE6FB5}" type="datetimeFigureOut">
              <a:rPr lang="en-US" smtClean="0"/>
              <a:t>07/05/2014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EBDD9-5279-ED42-A0BA-437AA0DC8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21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B191-A559-0F41-80D9-694CC4EE6FB5}" type="datetimeFigureOut">
              <a:rPr lang="en-US" smtClean="0"/>
              <a:t>07/05/2014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EBDD9-5279-ED42-A0BA-437AA0DC8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918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B191-A559-0F41-80D9-694CC4EE6FB5}" type="datetimeFigureOut">
              <a:rPr lang="en-US" smtClean="0"/>
              <a:t>07/05/2014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EBDD9-5279-ED42-A0BA-437AA0DC8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81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B191-A559-0F41-80D9-694CC4EE6FB5}" type="datetimeFigureOut">
              <a:rPr lang="en-US" smtClean="0"/>
              <a:t>07/05/2014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EBDD9-5279-ED42-A0BA-437AA0DC8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83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9B191-A559-0F41-80D9-694CC4EE6FB5}" type="datetimeFigureOut">
              <a:rPr lang="en-US" smtClean="0"/>
              <a:t>07/05/2014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EBDD9-5279-ED42-A0BA-437AA0DC8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51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9B191-A559-0F41-80D9-694CC4EE6FB5}" type="datetimeFigureOut">
              <a:rPr lang="en-US" smtClean="0"/>
              <a:t>07/05/2014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EBDD9-5279-ED42-A0BA-437AA0DC8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47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vis-wiki.net/index.php?title=Human_factors&amp;action=edit" TargetMode="External"/><Relationship Id="rId4" Type="http://schemas.openxmlformats.org/officeDocument/2006/relationships/hyperlink" Target="http://www.infovis-wiki.net/index.php?title=Data_analysis&amp;action=edit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infovis-wiki.net/index.php?title=Visualization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Visual Analytics with Linked Open Data and Social Media for e-Governance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 smtClean="0"/>
              <a:t>Vitaveska</a:t>
            </a:r>
            <a:r>
              <a:rPr lang="en-US" dirty="0" smtClean="0"/>
              <a:t> </a:t>
            </a:r>
            <a:r>
              <a:rPr lang="en-US" dirty="0" err="1" smtClean="0"/>
              <a:t>Lanfranchi</a:t>
            </a:r>
            <a:endParaRPr lang="en-US" dirty="0" smtClean="0"/>
          </a:p>
          <a:p>
            <a:r>
              <a:rPr lang="en-US" dirty="0" smtClean="0"/>
              <a:t>Suvodeep Mazumdar</a:t>
            </a:r>
          </a:p>
          <a:p>
            <a:r>
              <a:rPr lang="en-US" dirty="0" err="1" smtClean="0"/>
              <a:t>Tomi</a:t>
            </a:r>
            <a:r>
              <a:rPr lang="en-US" dirty="0" smtClean="0"/>
              <a:t> </a:t>
            </a:r>
            <a:r>
              <a:rPr lang="en-US" dirty="0" err="1" smtClean="0"/>
              <a:t>Kauppinen</a:t>
            </a:r>
            <a:endParaRPr lang="en-US" dirty="0" smtClean="0"/>
          </a:p>
          <a:p>
            <a:r>
              <a:rPr lang="en-US" smtClean="0"/>
              <a:t>Anna Lisa </a:t>
            </a:r>
            <a:r>
              <a:rPr lang="en-US" dirty="0" smtClean="0"/>
              <a:t>Gentile</a:t>
            </a:r>
          </a:p>
          <a:p>
            <a:r>
              <a:rPr lang="en-US" dirty="0" smtClean="0"/>
              <a:t>Updated material will be available at http</a:t>
            </a:r>
            <a:r>
              <a:rPr lang="en-US" dirty="0"/>
              <a:t>://</a:t>
            </a:r>
            <a:r>
              <a:rPr lang="en-US" dirty="0" err="1"/>
              <a:t>linkedscience.org</a:t>
            </a:r>
            <a:r>
              <a:rPr lang="en-US" dirty="0"/>
              <a:t>/events/vislod2014/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32292" y="5834723"/>
            <a:ext cx="2762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#VISLOD_ESWC2014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43507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A few examples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9024" y="2022102"/>
            <a:ext cx="7625953" cy="4295180"/>
          </a:xfrm>
          <a:ln/>
        </p:spPr>
        <p:txBody>
          <a:bodyPr/>
          <a:lstStyle/>
          <a:p>
            <a:pPr marL="241093" indent="0"/>
            <a:r>
              <a:rPr lang="en-US" sz="1700"/>
              <a:t>In 2011 Japan and US earthquakes</a:t>
            </a:r>
          </a:p>
          <a:p>
            <a:pPr marL="609430" lvl="1" indent="0"/>
            <a:r>
              <a:rPr lang="en-US" sz="1700"/>
              <a:t>more than 40K related tweets were sent within the first minute peaking at about 5,500 tweets per second </a:t>
            </a:r>
          </a:p>
          <a:p>
            <a:pPr marL="241093" indent="0"/>
            <a:r>
              <a:rPr lang="en-US" sz="1700"/>
              <a:t>During the East Coast US earthquake the first tweet after 24 seconds</a:t>
            </a: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459" y="4054078"/>
            <a:ext cx="3122042" cy="175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797" y="4000500"/>
            <a:ext cx="1696641" cy="2268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4979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4" y="428625"/>
            <a:ext cx="8777883" cy="5741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1716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3700"/>
              <a:t>Social Media Data - Key Features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635102"/>
            <a:r>
              <a:rPr lang="en-US" sz="2700"/>
              <a:t>Massive, real-time data </a:t>
            </a:r>
          </a:p>
          <a:p>
            <a:pPr marL="635102"/>
            <a:r>
              <a:rPr lang="en-US" sz="2700"/>
              <a:t>Numerous and Diverse Data Source</a:t>
            </a:r>
            <a:endParaRPr lang="en-US" sz="2200"/>
          </a:p>
          <a:p>
            <a:pPr marL="635102"/>
            <a:r>
              <a:rPr lang="en-US" sz="2700"/>
              <a:t>High noise to signal ratio</a:t>
            </a:r>
          </a:p>
          <a:p>
            <a:pPr marL="635102"/>
            <a:r>
              <a:rPr lang="en-US" sz="2700"/>
              <a:t>Semantic Underspecification</a:t>
            </a:r>
          </a:p>
          <a:p>
            <a:pPr marL="635102"/>
            <a:r>
              <a:rPr lang="en-US" sz="2700"/>
              <a:t>High multimediality</a:t>
            </a:r>
          </a:p>
          <a:p>
            <a:pPr marL="1004554" lvl="1"/>
            <a:r>
              <a:rPr lang="en-US" sz="2300"/>
              <a:t>30% of Twitter posts contain images or links</a:t>
            </a:r>
          </a:p>
        </p:txBody>
      </p:sp>
    </p:spTree>
    <p:extLst>
      <p:ext uri="{BB962C8B-B14F-4D97-AF65-F5344CB8AC3E}">
        <p14:creationId xmlns:p14="http://schemas.microsoft.com/office/powerpoint/2010/main" val="1017494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WHAT IS VISUAL ANALYTICS</a:t>
            </a:r>
          </a:p>
        </p:txBody>
      </p:sp>
    </p:spTree>
    <p:extLst>
      <p:ext uri="{BB962C8B-B14F-4D97-AF65-F5344CB8AC3E}">
        <p14:creationId xmlns:p14="http://schemas.microsoft.com/office/powerpoint/2010/main" val="280005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Some Definitions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8656" y="1553765"/>
            <a:ext cx="3491508" cy="2580680"/>
          </a:xfrm>
          <a:ln/>
        </p:spPr>
        <p:txBody>
          <a:bodyPr/>
          <a:lstStyle/>
          <a:p>
            <a:pPr marL="241093" indent="0">
              <a:buNone/>
            </a:pPr>
            <a:r>
              <a:rPr lang="ja-JP" altLang="en-US" sz="2500" dirty="0">
                <a:latin typeface="Arial"/>
              </a:rPr>
              <a:t>“</a:t>
            </a:r>
            <a:r>
              <a:rPr lang="en-US" sz="2500" dirty="0"/>
              <a:t>Visual Analytics is the science of analytical reasoning facilitated by interactive visual interfaces</a:t>
            </a:r>
            <a:r>
              <a:rPr lang="ja-JP" altLang="en-US" sz="2500" dirty="0">
                <a:latin typeface="Arial"/>
              </a:rPr>
              <a:t>”</a:t>
            </a:r>
            <a:r>
              <a:rPr lang="en-US" sz="2500" dirty="0"/>
              <a:t> </a:t>
            </a:r>
            <a:r>
              <a:rPr lang="en-US" sz="1400" dirty="0"/>
              <a:t>[Thomas and Cook, 2005]</a:t>
            </a:r>
          </a:p>
        </p:txBody>
      </p:sp>
      <p:sp>
        <p:nvSpPr>
          <p:cNvPr id="33795" name="Rectangle 3"/>
          <p:cNvSpPr>
            <a:spLocks/>
          </p:cNvSpPr>
          <p:nvPr/>
        </p:nvSpPr>
        <p:spPr bwMode="auto">
          <a:xfrm>
            <a:off x="705446" y="4442519"/>
            <a:ext cx="8304609" cy="1634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7E8484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ja-JP" altLang="en-US" sz="2400" dirty="0">
                <a:latin typeface="Arial"/>
                <a:ea typeface="ＭＳ Ｐゴシック" charset="0"/>
                <a:cs typeface="Arial"/>
              </a:rPr>
              <a:t>“</a:t>
            </a:r>
            <a:r>
              <a:rPr lang="en-US" sz="2400" dirty="0">
                <a:latin typeface="Arial"/>
                <a:ea typeface="ＭＳ Ｐゴシック" charset="0"/>
                <a:cs typeface="Arial"/>
              </a:rPr>
              <a:t>Visual analytics is the formation of abstract visual metaphors in combination with a human information discourse (usually some form of interaction) that enables detection of the expected and discovery of the </a:t>
            </a:r>
            <a:r>
              <a:rPr lang="en-US" sz="2400" dirty="0">
                <a:latin typeface="Arial"/>
                <a:cs typeface="Arial"/>
              </a:rPr>
              <a:t>unexpected</a:t>
            </a:r>
            <a:r>
              <a:rPr lang="en-US" sz="2400" dirty="0">
                <a:latin typeface="Arial"/>
                <a:ea typeface="ＭＳ Ｐゴシック" charset="0"/>
                <a:cs typeface="Arial"/>
              </a:rPr>
              <a:t> within massive, dynamically changing information spaces</a:t>
            </a:r>
            <a:r>
              <a:rPr lang="ja-JP" altLang="en-US" sz="2400" dirty="0">
                <a:latin typeface="Arial"/>
                <a:ea typeface="ＭＳ Ｐゴシック" charset="0"/>
                <a:cs typeface="Arial"/>
              </a:rPr>
              <a:t>”</a:t>
            </a:r>
            <a:r>
              <a:rPr lang="en-US" dirty="0">
                <a:latin typeface="Arial"/>
                <a:ea typeface="ＭＳ Ｐゴシック" charset="0"/>
                <a:cs typeface="Arial"/>
              </a:rPr>
              <a:t> [Cook, 2007]</a:t>
            </a:r>
          </a:p>
        </p:txBody>
      </p:sp>
      <p:sp>
        <p:nvSpPr>
          <p:cNvPr id="33796" name="Rectangle 4"/>
          <p:cNvSpPr>
            <a:spLocks/>
          </p:cNvSpPr>
          <p:nvPr/>
        </p:nvSpPr>
        <p:spPr bwMode="auto">
          <a:xfrm>
            <a:off x="4464844" y="1589485"/>
            <a:ext cx="4393406" cy="2303859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7E8484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41093">
              <a:spcBef>
                <a:spcPct val="20000"/>
              </a:spcBef>
            </a:pPr>
            <a:r>
              <a:rPr lang="ja-JP" altLang="en-US" sz="2500" dirty="0">
                <a:latin typeface="Arial"/>
              </a:rPr>
              <a:t>“</a:t>
            </a:r>
            <a:r>
              <a:rPr lang="en-US" sz="2500" dirty="0">
                <a:latin typeface="Arial"/>
              </a:rPr>
              <a:t>Visual analytics is more than just visualization and can rather be seen as an integrated approach combining </a:t>
            </a:r>
            <a:r>
              <a:rPr lang="en-US" sz="2500" dirty="0">
                <a:latin typeface="Arial"/>
                <a:hlinkClick r:id="rId2"/>
              </a:rPr>
              <a:t>visualization</a:t>
            </a:r>
            <a:r>
              <a:rPr lang="en-US" sz="2500" dirty="0">
                <a:latin typeface="Arial"/>
              </a:rPr>
              <a:t>, human factors</a:t>
            </a:r>
            <a:r>
              <a:rPr lang="en-US" sz="2500" dirty="0">
                <a:latin typeface="Arial"/>
                <a:hlinkClick r:id="rId3"/>
              </a:rPr>
              <a:t> and data ana</a:t>
            </a:r>
            <a:r>
              <a:rPr lang="en-US" sz="2500" dirty="0">
                <a:latin typeface="Arial"/>
              </a:rPr>
              <a:t>lysis</a:t>
            </a:r>
            <a:r>
              <a:rPr lang="ja-JP" altLang="en-US" sz="2500" dirty="0">
                <a:latin typeface="Arial"/>
              </a:rPr>
              <a:t>”</a:t>
            </a:r>
            <a:r>
              <a:rPr lang="en-US" sz="2500" dirty="0">
                <a:latin typeface="Arial"/>
              </a:rPr>
              <a:t> </a:t>
            </a:r>
            <a:r>
              <a:rPr lang="en-US" sz="1700" dirty="0">
                <a:latin typeface="Arial"/>
              </a:rPr>
              <a:t>[</a:t>
            </a:r>
            <a:r>
              <a:rPr lang="en-US" sz="1700" dirty="0" err="1">
                <a:latin typeface="Arial"/>
              </a:rPr>
              <a:t>Keim</a:t>
            </a:r>
            <a:r>
              <a:rPr lang="en-US" sz="1700" dirty="0">
                <a:latin typeface="Arial"/>
              </a:rPr>
              <a:t> et al</a:t>
            </a:r>
            <a:r>
              <a:rPr lang="en-US" sz="1700" dirty="0">
                <a:latin typeface="Arial"/>
                <a:hlinkClick r:id="rId4"/>
              </a:rPr>
              <a:t>, 2006]</a:t>
            </a:r>
          </a:p>
        </p:txBody>
      </p:sp>
    </p:spTree>
    <p:extLst>
      <p:ext uri="{BB962C8B-B14F-4D97-AF65-F5344CB8AC3E}">
        <p14:creationId xmlns:p14="http://schemas.microsoft.com/office/powerpoint/2010/main" val="300903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 smtClean="0"/>
              <a:t>Challenges for e-Governance</a:t>
            </a:r>
            <a:endParaRPr lang="en-US" dirty="0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48320" y="1553765"/>
            <a:ext cx="7625953" cy="5009555"/>
          </a:xfrm>
          <a:ln/>
        </p:spPr>
        <p:txBody>
          <a:bodyPr/>
          <a:lstStyle/>
          <a:p>
            <a:pPr marL="635102"/>
            <a:r>
              <a:rPr lang="en-US"/>
              <a:t>Information Overload</a:t>
            </a:r>
          </a:p>
          <a:p>
            <a:pPr marL="635102"/>
            <a:r>
              <a:rPr lang="en-US"/>
              <a:t>Scalability:</a:t>
            </a:r>
          </a:p>
          <a:p>
            <a:pPr marL="1004554" lvl="1"/>
            <a:r>
              <a:rPr lang="en-US"/>
              <a:t>Information availability</a:t>
            </a:r>
          </a:p>
          <a:p>
            <a:pPr marL="1004554" lvl="1"/>
            <a:r>
              <a:rPr lang="en-US"/>
              <a:t>Visual display</a:t>
            </a:r>
          </a:p>
          <a:p>
            <a:pPr marL="635102"/>
            <a:r>
              <a:rPr lang="en-US"/>
              <a:t>Multimodality</a:t>
            </a:r>
          </a:p>
          <a:p>
            <a:pPr marL="635102"/>
            <a:r>
              <a:rPr lang="en-US"/>
              <a:t>Information manipulation</a:t>
            </a:r>
          </a:p>
          <a:p>
            <a:pPr marL="635102"/>
            <a:r>
              <a:rPr lang="en-US"/>
              <a:t>Focus without loss</a:t>
            </a:r>
          </a:p>
        </p:txBody>
      </p:sp>
    </p:spTree>
    <p:extLst>
      <p:ext uri="{BB962C8B-B14F-4D97-AF65-F5344CB8AC3E}">
        <p14:creationId xmlns:p14="http://schemas.microsoft.com/office/powerpoint/2010/main" val="3230268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Aims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 fontScale="92500" lnSpcReduction="20000"/>
          </a:bodyPr>
          <a:lstStyle/>
          <a:p>
            <a:pPr marL="635102"/>
            <a:r>
              <a:rPr lang="en-US"/>
              <a:t>facilitate analytical reasoning: </a:t>
            </a:r>
          </a:p>
          <a:p>
            <a:pPr marL="635102"/>
            <a:r>
              <a:rPr lang="en-US">
                <a:cs typeface="Symbol" charset="0"/>
              </a:rPr>
              <a:t>data → information → knowledge →explanation</a:t>
            </a:r>
            <a:endParaRPr lang="en-US"/>
          </a:p>
          <a:p>
            <a:pPr marL="635102"/>
            <a:r>
              <a:rPr lang="en-US"/>
              <a:t>detect the expected and discover the unexpected</a:t>
            </a:r>
          </a:p>
          <a:p>
            <a:pPr marL="635102"/>
            <a:r>
              <a:rPr lang="en-US"/>
              <a:t>provide understandable assessments</a:t>
            </a:r>
          </a:p>
          <a:p>
            <a:pPr marL="635102"/>
            <a:r>
              <a:rPr lang="en-US"/>
              <a:t>communicate assessments </a:t>
            </a:r>
          </a:p>
          <a:p>
            <a:pPr marL="635102"/>
            <a:r>
              <a:rPr lang="en-US"/>
              <a:t>effectively</a:t>
            </a:r>
          </a:p>
          <a:p>
            <a:pPr marL="635102"/>
            <a:r>
              <a:rPr lang="en-US"/>
              <a:t>Information, knowledge, and reasoning </a:t>
            </a:r>
          </a:p>
          <a:p>
            <a:pPr marL="635102"/>
            <a:r>
              <a:rPr lang="en-US"/>
              <a:t>must be made explicit</a:t>
            </a:r>
          </a:p>
        </p:txBody>
      </p:sp>
    </p:spTree>
    <p:extLst>
      <p:ext uri="{BB962C8B-B14F-4D97-AF65-F5344CB8AC3E}">
        <p14:creationId xmlns:p14="http://schemas.microsoft.com/office/powerpoint/2010/main" val="1836175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What is needed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9024" y="1848445"/>
            <a:ext cx="7625953" cy="4295180"/>
          </a:xfrm>
          <a:ln/>
        </p:spPr>
        <p:txBody>
          <a:bodyPr/>
          <a:lstStyle/>
          <a:p>
            <a:pPr marL="635102"/>
            <a:r>
              <a:rPr lang="en-US"/>
              <a:t>Knowledge Capture </a:t>
            </a:r>
          </a:p>
          <a:p>
            <a:pPr marL="635102"/>
            <a:r>
              <a:rPr lang="en-US"/>
              <a:t>Knowledge Representation</a:t>
            </a:r>
          </a:p>
          <a:p>
            <a:pPr marL="635102"/>
            <a:r>
              <a:rPr lang="en-US"/>
              <a:t>Knowledge Integration</a:t>
            </a:r>
          </a:p>
        </p:txBody>
      </p:sp>
    </p:spTree>
    <p:extLst>
      <p:ext uri="{BB962C8B-B14F-4D97-AF65-F5344CB8AC3E}">
        <p14:creationId xmlns:p14="http://schemas.microsoft.com/office/powerpoint/2010/main" val="50111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 fontScale="90000"/>
          </a:bodyPr>
          <a:lstStyle/>
          <a:p>
            <a:r>
              <a:rPr lang="en-US"/>
              <a:t>Knowledge Capture and Representation</a:t>
            </a: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391" y="1955602"/>
            <a:ext cx="7834685" cy="4420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031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Knowledge Integration</a:t>
            </a: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336" y="1973461"/>
            <a:ext cx="7195096" cy="4080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1202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9024" y="1777008"/>
            <a:ext cx="7625953" cy="5009555"/>
          </a:xfrm>
          <a:ln/>
        </p:spPr>
        <p:txBody>
          <a:bodyPr/>
          <a:lstStyle/>
          <a:p>
            <a:pPr marL="635102"/>
            <a:r>
              <a:rPr lang="en-US" sz="1700" dirty="0"/>
              <a:t>Agenda</a:t>
            </a:r>
          </a:p>
          <a:p>
            <a:pPr marL="635102"/>
            <a:r>
              <a:rPr lang="en-US" sz="1700" dirty="0"/>
              <a:t>Introductions</a:t>
            </a:r>
          </a:p>
          <a:p>
            <a:pPr marL="635102"/>
            <a:r>
              <a:rPr lang="en-US" sz="1700" dirty="0"/>
              <a:t>Overview</a:t>
            </a:r>
          </a:p>
          <a:p>
            <a:pPr marL="1004554" lvl="1"/>
            <a:r>
              <a:rPr lang="en-US" sz="1700" dirty="0"/>
              <a:t>What is Visual Analytics?</a:t>
            </a:r>
          </a:p>
          <a:p>
            <a:pPr marL="1004554" lvl="1"/>
            <a:r>
              <a:rPr lang="en-US" sz="1700" dirty="0"/>
              <a:t>What is Social Media?</a:t>
            </a:r>
          </a:p>
          <a:p>
            <a:pPr marL="1004554" lvl="1"/>
            <a:r>
              <a:rPr lang="en-US" sz="1700" dirty="0"/>
              <a:t>How is it used for </a:t>
            </a:r>
            <a:r>
              <a:rPr lang="en-US" sz="1700" dirty="0" smtClean="0"/>
              <a:t>e-Governance?</a:t>
            </a:r>
            <a:endParaRPr lang="en-US" sz="1700" dirty="0"/>
          </a:p>
          <a:p>
            <a:pPr marL="635102">
              <a:buSzPct val="125000"/>
            </a:pPr>
            <a:r>
              <a:rPr lang="en-US" sz="1700" dirty="0"/>
              <a:t>Social Media Access and Processing</a:t>
            </a:r>
          </a:p>
          <a:p>
            <a:pPr marL="635102">
              <a:buSzPct val="125000"/>
            </a:pPr>
            <a:r>
              <a:rPr lang="en-US" sz="1700" dirty="0"/>
              <a:t>Visual Analytics Techniques</a:t>
            </a:r>
          </a:p>
          <a:p>
            <a:pPr marL="635102">
              <a:buSzPct val="125000"/>
            </a:pPr>
            <a:r>
              <a:rPr lang="en-US" sz="1700" dirty="0"/>
              <a:t>Wrap up and questions</a:t>
            </a:r>
          </a:p>
          <a:p>
            <a:pPr marL="1004554" lvl="1">
              <a:buSzPct val="125000"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92198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VA - Multidimensional displays</a:t>
            </a: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047" y="2053828"/>
            <a:ext cx="8527852" cy="4296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AutoShape 3"/>
          <p:cNvSpPr>
            <a:spLocks/>
          </p:cNvSpPr>
          <p:nvPr/>
        </p:nvSpPr>
        <p:spPr bwMode="auto">
          <a:xfrm>
            <a:off x="3339703" y="4375547"/>
            <a:ext cx="3518297" cy="1401961"/>
          </a:xfrm>
          <a:custGeom>
            <a:avLst/>
            <a:gdLst/>
            <a:ahLst/>
            <a:cxnLst/>
            <a:rect l="0" t="0" r="r" b="b"/>
            <a:pathLst>
              <a:path w="19168" h="21600">
                <a:moveTo>
                  <a:pt x="973" y="0"/>
                </a:moveTo>
                <a:cubicBezTo>
                  <a:pt x="436" y="0"/>
                  <a:pt x="0" y="1232"/>
                  <a:pt x="0" y="2752"/>
                </a:cubicBezTo>
                <a:lnTo>
                  <a:pt x="0" y="5503"/>
                </a:lnTo>
                <a:lnTo>
                  <a:pt x="-2432" y="6879"/>
                </a:lnTo>
                <a:lnTo>
                  <a:pt x="0" y="8255"/>
                </a:lnTo>
                <a:lnTo>
                  <a:pt x="0" y="18848"/>
                </a:lnTo>
                <a:cubicBezTo>
                  <a:pt x="0" y="20368"/>
                  <a:pt x="436" y="21600"/>
                  <a:pt x="973" y="21600"/>
                </a:cubicBezTo>
                <a:lnTo>
                  <a:pt x="18195" y="21600"/>
                </a:lnTo>
                <a:cubicBezTo>
                  <a:pt x="18732" y="21600"/>
                  <a:pt x="19168" y="20368"/>
                  <a:pt x="19168" y="18848"/>
                </a:cubicBezTo>
                <a:lnTo>
                  <a:pt x="19168" y="2752"/>
                </a:lnTo>
                <a:cubicBezTo>
                  <a:pt x="19168" y="1232"/>
                  <a:pt x="18732" y="0"/>
                  <a:pt x="18195" y="0"/>
                </a:cubicBezTo>
                <a:lnTo>
                  <a:pt x="973" y="0"/>
                </a:lnTo>
                <a:close/>
                <a:moveTo>
                  <a:pt x="973" y="0"/>
                </a:moveTo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177800" dist="406399" dir="5400000" algn="ctr" rotWithShape="0">
              <a:schemeClr val="bg2">
                <a:alpha val="67999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2200">
                <a:ea typeface="ＭＳ Ｐゴシック" charset="0"/>
                <a:cs typeface="American Typewriter" charset="0"/>
              </a:rPr>
              <a:t>Different colors and size circles display different data dimensions</a:t>
            </a:r>
            <a:r>
              <a:rPr lang="en-US" sz="2500">
                <a:ea typeface="ＭＳ Ｐゴシック" charset="0"/>
                <a:cs typeface="American Typewriter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98517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VA - Interactive displays</a:t>
            </a: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95" y="2035969"/>
            <a:ext cx="6170414" cy="3545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3" name="AutoShape 3"/>
          <p:cNvSpPr>
            <a:spLocks/>
          </p:cNvSpPr>
          <p:nvPr/>
        </p:nvSpPr>
        <p:spPr bwMode="auto">
          <a:xfrm>
            <a:off x="4732734" y="3580805"/>
            <a:ext cx="3518297" cy="1401961"/>
          </a:xfrm>
          <a:custGeom>
            <a:avLst/>
            <a:gdLst/>
            <a:ahLst/>
            <a:cxnLst/>
            <a:rect l="0" t="0" r="r" b="b"/>
            <a:pathLst>
              <a:path w="19783" h="12042">
                <a:moveTo>
                  <a:pt x="-1817" y="-9558"/>
                </a:moveTo>
                <a:lnTo>
                  <a:pt x="215" y="595"/>
                </a:lnTo>
                <a:cubicBezTo>
                  <a:pt x="82" y="855"/>
                  <a:pt x="0" y="1179"/>
                  <a:pt x="0" y="1534"/>
                </a:cubicBezTo>
                <a:lnTo>
                  <a:pt x="0" y="10508"/>
                </a:lnTo>
                <a:cubicBezTo>
                  <a:pt x="0" y="11355"/>
                  <a:pt x="450" y="12042"/>
                  <a:pt x="1004" y="12042"/>
                </a:cubicBezTo>
                <a:lnTo>
                  <a:pt x="18779" y="12042"/>
                </a:lnTo>
                <a:cubicBezTo>
                  <a:pt x="19333" y="12042"/>
                  <a:pt x="19783" y="11355"/>
                  <a:pt x="19783" y="10508"/>
                </a:cubicBezTo>
                <a:lnTo>
                  <a:pt x="19783" y="1534"/>
                </a:lnTo>
                <a:cubicBezTo>
                  <a:pt x="19783" y="687"/>
                  <a:pt x="19333" y="0"/>
                  <a:pt x="18779" y="0"/>
                </a:cubicBezTo>
                <a:lnTo>
                  <a:pt x="1163" y="0"/>
                </a:lnTo>
                <a:lnTo>
                  <a:pt x="-1817" y="-9558"/>
                </a:lnTo>
                <a:close/>
                <a:moveTo>
                  <a:pt x="-1817" y="-9558"/>
                </a:moveTo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177800" dist="406399" dir="5400000" algn="ctr" rotWithShape="0">
              <a:schemeClr val="bg2">
                <a:alpha val="67999"/>
              </a:schemeClr>
            </a:outerShdw>
          </a:effectLst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2200">
                <a:ea typeface="ＭＳ Ｐゴシック" charset="0"/>
                <a:cs typeface="American Typewriter" charset="0"/>
              </a:rPr>
              <a:t>Users can interact and manipulate data</a:t>
            </a:r>
          </a:p>
        </p:txBody>
      </p:sp>
    </p:spTree>
    <p:extLst>
      <p:ext uri="{BB962C8B-B14F-4D97-AF65-F5344CB8AC3E}">
        <p14:creationId xmlns:p14="http://schemas.microsoft.com/office/powerpoint/2010/main" val="3203049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 fontScale="90000"/>
          </a:bodyPr>
          <a:lstStyle/>
          <a:p>
            <a:r>
              <a:rPr lang="en-US"/>
              <a:t>VA - Comparative Complementary displays</a:t>
            </a: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777008"/>
            <a:ext cx="3834185" cy="4839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234" y="2759273"/>
            <a:ext cx="3482578" cy="233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435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The Information Space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9024" y="1777008"/>
            <a:ext cx="7625953" cy="4929188"/>
          </a:xfrm>
          <a:ln/>
        </p:spPr>
        <p:txBody>
          <a:bodyPr/>
          <a:lstStyle/>
          <a:p>
            <a:pPr marL="635102"/>
            <a:r>
              <a:rPr lang="en-US" sz="2100"/>
              <a:t>The size of the </a:t>
            </a:r>
            <a:r>
              <a:rPr lang="ja-JP" altLang="en-US" sz="2100">
                <a:latin typeface="Arial"/>
              </a:rPr>
              <a:t>‘</a:t>
            </a:r>
            <a:r>
              <a:rPr lang="en-US" sz="2100"/>
              <a:t>digital universe</a:t>
            </a:r>
            <a:r>
              <a:rPr lang="ja-JP" altLang="en-US" sz="2100">
                <a:latin typeface="Arial"/>
              </a:rPr>
              <a:t>’</a:t>
            </a:r>
            <a:r>
              <a:rPr lang="en-US" sz="2100"/>
              <a:t> in 2010 surpassed one ZB</a:t>
            </a:r>
          </a:p>
          <a:p>
            <a:pPr marL="635102"/>
            <a:r>
              <a:rPr lang="en-US" sz="2100"/>
              <a:t>About 70% of this information is generated by individuals </a:t>
            </a:r>
          </a:p>
          <a:p>
            <a:pPr marL="1004554" lvl="1"/>
            <a:r>
              <a:rPr lang="en-US" sz="2100"/>
              <a:t>Ubiquitous Computing</a:t>
            </a:r>
          </a:p>
          <a:p>
            <a:pPr marL="1004554" lvl="1"/>
            <a:r>
              <a:rPr lang="en-US" sz="2100"/>
              <a:t>Smartphones</a:t>
            </a:r>
          </a:p>
          <a:p>
            <a:pPr marL="1004554" lvl="1"/>
            <a:r>
              <a:rPr lang="en-US" sz="2100"/>
              <a:t>Tablets</a:t>
            </a:r>
          </a:p>
          <a:p>
            <a:pPr marL="1004554" lvl="1"/>
            <a:r>
              <a:rPr lang="en-US" sz="2100"/>
              <a:t>24/7 Connectivity</a:t>
            </a:r>
          </a:p>
          <a:p>
            <a:pPr marL="635102"/>
            <a:r>
              <a:rPr lang="en-US" sz="2100"/>
              <a:t>This trend has driven, and been driven by, the dramatic rise of content sharing and social media platforms </a:t>
            </a:r>
          </a:p>
          <a:p>
            <a:pPr marL="635102"/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2366234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Social Media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445" y="2348508"/>
            <a:ext cx="5438180" cy="2160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4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The rise of Social Network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180" y="1991320"/>
            <a:ext cx="7411641" cy="40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811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Online Activities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78" y="1759148"/>
            <a:ext cx="7884914" cy="4332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101" y="1259086"/>
            <a:ext cx="3723680" cy="2473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Rectangle 4"/>
          <p:cNvSpPr>
            <a:spLocks/>
          </p:cNvSpPr>
          <p:nvPr/>
        </p:nvSpPr>
        <p:spPr bwMode="auto">
          <a:xfrm>
            <a:off x="5732859" y="2191300"/>
            <a:ext cx="1959358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7E8484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30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1 out of 5 online minutes are </a:t>
            </a:r>
            <a:br>
              <a:rPr lang="en-US" sz="1300">
                <a:latin typeface="Calibri" charset="0"/>
                <a:ea typeface="ＭＳ Ｐゴシック" charset="0"/>
                <a:cs typeface="Calibri" charset="0"/>
                <a:sym typeface="Calibri" charset="0"/>
              </a:rPr>
            </a:br>
            <a:r>
              <a:rPr lang="en-US" sz="130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spent on social networks</a:t>
            </a:r>
          </a:p>
          <a:p>
            <a:endParaRPr lang="en-US" sz="1300">
              <a:ea typeface="ＭＳ Ｐゴシック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01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The Social Media Universe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453" y="1803797"/>
            <a:ext cx="1660922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102" y="2598539"/>
            <a:ext cx="1562695" cy="794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453" y="3616523"/>
            <a:ext cx="1660922" cy="491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297" y="4330898"/>
            <a:ext cx="1866305" cy="660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891" y="5143500"/>
            <a:ext cx="1509117" cy="678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773" y="1741290"/>
            <a:ext cx="4714875" cy="4092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8592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Situational Awareness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719" y="1946672"/>
            <a:ext cx="4491633" cy="2964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1912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sz="4100"/>
              <a:t>How can Social Media help?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9024" y="1777008"/>
            <a:ext cx="7625953" cy="5098852"/>
          </a:xfrm>
          <a:ln/>
        </p:spPr>
        <p:txBody>
          <a:bodyPr/>
          <a:lstStyle/>
          <a:p>
            <a:pPr marL="241093" indent="0"/>
            <a:r>
              <a:rPr lang="en-US" sz="1700"/>
              <a:t>Real-time communication between citizens</a:t>
            </a:r>
          </a:p>
          <a:p>
            <a:pPr marL="609430" lvl="1" indent="0"/>
            <a:r>
              <a:rPr lang="en-US" sz="1700"/>
              <a:t>Alerting friends, relatives</a:t>
            </a:r>
          </a:p>
          <a:p>
            <a:pPr marL="609430" lvl="1" indent="0"/>
            <a:r>
              <a:rPr lang="en-US" sz="1700"/>
              <a:t>Alerting authorities</a:t>
            </a:r>
          </a:p>
          <a:p>
            <a:pPr marL="609430" lvl="1" indent="0"/>
            <a:r>
              <a:rPr lang="en-US" sz="1700"/>
              <a:t>Providing advice, help, support</a:t>
            </a:r>
          </a:p>
          <a:p>
            <a:pPr marL="241093" indent="0"/>
            <a:r>
              <a:rPr lang="en-US" sz="1700"/>
              <a:t>Real-time communication from authorities</a:t>
            </a:r>
          </a:p>
          <a:p>
            <a:pPr marL="609430" lvl="1" indent="0"/>
            <a:r>
              <a:rPr lang="en-US" sz="1700"/>
              <a:t>Alerting population</a:t>
            </a:r>
          </a:p>
          <a:p>
            <a:pPr marL="609430" lvl="1" indent="0"/>
            <a:r>
              <a:rPr lang="en-US" sz="1700"/>
              <a:t>Contacting people</a:t>
            </a:r>
          </a:p>
          <a:p>
            <a:pPr marL="609430" lvl="1" indent="0"/>
            <a:r>
              <a:rPr lang="en-US" sz="1700"/>
              <a:t>Providing advice, help, support</a:t>
            </a:r>
          </a:p>
          <a:p>
            <a:pPr marL="241093" indent="0"/>
            <a:r>
              <a:rPr lang="en-US" sz="1700"/>
              <a:t>Constant monitoring of social media to spot and follow emerging situations</a:t>
            </a:r>
          </a:p>
          <a:p>
            <a:pPr marL="241093" indent="0">
              <a:buClr>
                <a:srgbClr val="FFFFFF"/>
              </a:buClr>
            </a:pPr>
            <a:r>
              <a:rPr lang="en-US" sz="1700"/>
              <a:t>Supporting all the phases of an emergency</a:t>
            </a:r>
          </a:p>
          <a:p>
            <a:pPr marL="241093" indent="0"/>
            <a:endParaRPr lang="en-US" sz="1700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711" y="2098477"/>
            <a:ext cx="1928813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378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489</Words>
  <Application>Microsoft Macintosh PowerPoint</Application>
  <PresentationFormat>On-screen Show (4:3)</PresentationFormat>
  <Paragraphs>86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Visual Analytics with Linked Open Data and Social Media for e-Governance</vt:lpstr>
      <vt:lpstr>Outline</vt:lpstr>
      <vt:lpstr>The Information Space</vt:lpstr>
      <vt:lpstr>Social Media</vt:lpstr>
      <vt:lpstr>The rise of Social Network</vt:lpstr>
      <vt:lpstr>Online Activities</vt:lpstr>
      <vt:lpstr>The Social Media Universe</vt:lpstr>
      <vt:lpstr>Situational Awareness</vt:lpstr>
      <vt:lpstr>How can Social Media help?</vt:lpstr>
      <vt:lpstr>A few examples</vt:lpstr>
      <vt:lpstr>PowerPoint Presentation</vt:lpstr>
      <vt:lpstr>Social Media Data - Key Features</vt:lpstr>
      <vt:lpstr>WHAT IS VISUAL ANALYTICS</vt:lpstr>
      <vt:lpstr>Some Definitions</vt:lpstr>
      <vt:lpstr>Challenges for e-Governance</vt:lpstr>
      <vt:lpstr>Aims</vt:lpstr>
      <vt:lpstr>What is needed</vt:lpstr>
      <vt:lpstr>Knowledge Capture and Representation</vt:lpstr>
      <vt:lpstr>Knowledge Integration</vt:lpstr>
      <vt:lpstr>VA - Multidimensional displays</vt:lpstr>
      <vt:lpstr>VA - Interactive displays</vt:lpstr>
      <vt:lpstr>VA - Comparative Complementary displays</vt:lpstr>
    </vt:vector>
  </TitlesOfParts>
  <Company>University of Sheffield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Analytics with Linked Open Data and Social Media for e-Governance</dc:title>
  <dc:creator>Suvodeep Mazumdar</dc:creator>
  <cp:lastModifiedBy>Anna Lisa Gentile</cp:lastModifiedBy>
  <cp:revision>6</cp:revision>
  <dcterms:created xsi:type="dcterms:W3CDTF">2014-05-07T12:46:18Z</dcterms:created>
  <dcterms:modified xsi:type="dcterms:W3CDTF">2014-05-07T13:17:06Z</dcterms:modified>
</cp:coreProperties>
</file>