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tif" ContentType="image/t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13004800" cy="9753600"/>
  <p:notesSz cx="6858000" cy="9144000"/>
  <p:defaultTextStyle>
    <a:lvl1pPr defTabSz="1295400">
      <a:buClr>
        <a:srgbClr val="000000"/>
      </a:buClr>
      <a:defRPr sz="3400">
        <a:uFill>
          <a:solidFill/>
        </a:uFill>
        <a:latin typeface="TUOS Stephenson"/>
        <a:ea typeface="TUOS Stephenson"/>
        <a:cs typeface="TUOS Stephenson"/>
        <a:sym typeface="TUOS Stephenson"/>
      </a:defRPr>
    </a:lvl1pPr>
    <a:lvl2pPr indent="342900" defTabSz="1295400">
      <a:buClr>
        <a:srgbClr val="000000"/>
      </a:buClr>
      <a:defRPr sz="3400">
        <a:uFill>
          <a:solidFill/>
        </a:uFill>
        <a:latin typeface="TUOS Stephenson"/>
        <a:ea typeface="TUOS Stephenson"/>
        <a:cs typeface="TUOS Stephenson"/>
        <a:sym typeface="TUOS Stephenson"/>
      </a:defRPr>
    </a:lvl2pPr>
    <a:lvl3pPr indent="685800" defTabSz="1295400">
      <a:buClr>
        <a:srgbClr val="000000"/>
      </a:buClr>
      <a:defRPr sz="3400">
        <a:uFill>
          <a:solidFill/>
        </a:uFill>
        <a:latin typeface="TUOS Stephenson"/>
        <a:ea typeface="TUOS Stephenson"/>
        <a:cs typeface="TUOS Stephenson"/>
        <a:sym typeface="TUOS Stephenson"/>
      </a:defRPr>
    </a:lvl3pPr>
    <a:lvl4pPr indent="1028700" defTabSz="1295400">
      <a:buClr>
        <a:srgbClr val="000000"/>
      </a:buClr>
      <a:defRPr sz="3400">
        <a:uFill>
          <a:solidFill/>
        </a:uFill>
        <a:latin typeface="TUOS Stephenson"/>
        <a:ea typeface="TUOS Stephenson"/>
        <a:cs typeface="TUOS Stephenson"/>
        <a:sym typeface="TUOS Stephenson"/>
      </a:defRPr>
    </a:lvl4pPr>
    <a:lvl5pPr indent="1371600" defTabSz="1295400">
      <a:buClr>
        <a:srgbClr val="000000"/>
      </a:buClr>
      <a:defRPr sz="3400">
        <a:uFill>
          <a:solidFill/>
        </a:uFill>
        <a:latin typeface="TUOS Stephenson"/>
        <a:ea typeface="TUOS Stephenson"/>
        <a:cs typeface="TUOS Stephenson"/>
        <a:sym typeface="TUOS Stephenson"/>
      </a:defRPr>
    </a:lvl5pPr>
    <a:lvl6pPr indent="1714500" defTabSz="1295400">
      <a:buClr>
        <a:srgbClr val="000000"/>
      </a:buClr>
      <a:defRPr sz="3400">
        <a:uFill>
          <a:solidFill/>
        </a:uFill>
        <a:latin typeface="TUOS Stephenson"/>
        <a:ea typeface="TUOS Stephenson"/>
        <a:cs typeface="TUOS Stephenson"/>
        <a:sym typeface="TUOS Stephenson"/>
      </a:defRPr>
    </a:lvl6pPr>
    <a:lvl7pPr indent="2057400" defTabSz="1295400">
      <a:buClr>
        <a:srgbClr val="000000"/>
      </a:buClr>
      <a:defRPr sz="3400">
        <a:uFill>
          <a:solidFill/>
        </a:uFill>
        <a:latin typeface="TUOS Stephenson"/>
        <a:ea typeface="TUOS Stephenson"/>
        <a:cs typeface="TUOS Stephenson"/>
        <a:sym typeface="TUOS Stephenson"/>
      </a:defRPr>
    </a:lvl7pPr>
    <a:lvl8pPr indent="2400300" defTabSz="1295400">
      <a:buClr>
        <a:srgbClr val="000000"/>
      </a:buClr>
      <a:defRPr sz="3400">
        <a:uFill>
          <a:solidFill/>
        </a:uFill>
        <a:latin typeface="TUOS Stephenson"/>
        <a:ea typeface="TUOS Stephenson"/>
        <a:cs typeface="TUOS Stephenson"/>
        <a:sym typeface="TUOS Stephenson"/>
      </a:defRPr>
    </a:lvl8pPr>
    <a:lvl9pPr indent="2743200" defTabSz="1295400">
      <a:buClr>
        <a:srgbClr val="000000"/>
      </a:buClr>
      <a:defRPr sz="3400">
        <a:uFill>
          <a:solidFill/>
        </a:uFill>
        <a:latin typeface="TUOS Stephenson"/>
        <a:ea typeface="TUOS Stephenson"/>
        <a:cs typeface="TUOS Stephenson"/>
        <a:sym typeface="TUOS Stephenso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TUOS Blake"/>
          <a:ea typeface="TUOS Blake"/>
          <a:cs typeface="TUOS Blak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EFF7"/>
          </a:solidFill>
        </a:fill>
      </a:tcStyle>
    </a:wholeTbl>
    <a:band2H>
      <a:tcTxStyle/>
      <a:tcStyle>
        <a:tcBdr/>
        <a:fill>
          <a:solidFill>
            <a:srgbClr val="F3F8FC"/>
          </a:solidFill>
        </a:fill>
      </a:tcStyle>
    </a:band2H>
    <a:firstCol>
      <a:tcTxStyle b="on" i="off">
        <a:font>
          <a:latin typeface="TUOS Blake"/>
          <a:ea typeface="TUOS Blake"/>
          <a:cs typeface="TUOS Blak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4AEDA"/>
          </a:solidFill>
        </a:fill>
      </a:tcStyle>
    </a:firstCol>
    <a:lastRow>
      <a:tcTxStyle b="on" i="off">
        <a:font>
          <a:latin typeface="TUOS Blake"/>
          <a:ea typeface="TUOS Blake"/>
          <a:cs typeface="TUOS Blak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4AEDA"/>
          </a:solidFill>
        </a:fill>
      </a:tcStyle>
    </a:lastRow>
    <a:firstRow>
      <a:tcTxStyle b="on" i="off">
        <a:font>
          <a:latin typeface="TUOS Blake"/>
          <a:ea typeface="TUOS Blake"/>
          <a:cs typeface="TUOS Blak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4AEDA"/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4A9BC294-FFE2-49D5-8D69-9E1BD2C41BD5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BBFC77FB-9ED0-4EC9-95AA-A1379042E64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624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9922999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295400">
      <a:spcBef>
        <a:spcPts val="600"/>
      </a:spcBef>
      <a:defRPr sz="1600">
        <a:uFill>
          <a:solidFill/>
        </a:uFill>
        <a:latin typeface="TUOS Stephenson"/>
        <a:ea typeface="TUOS Stephenson"/>
        <a:cs typeface="TUOS Stephenson"/>
        <a:sym typeface="TUOS Stephenson"/>
      </a:defRPr>
    </a:lvl1pPr>
    <a:lvl2pPr indent="228600" defTabSz="1295400">
      <a:spcBef>
        <a:spcPts val="600"/>
      </a:spcBef>
      <a:defRPr sz="1600">
        <a:uFill>
          <a:solidFill/>
        </a:uFill>
        <a:latin typeface="TUOS Stephenson"/>
        <a:ea typeface="TUOS Stephenson"/>
        <a:cs typeface="TUOS Stephenson"/>
        <a:sym typeface="TUOS Stephenson"/>
      </a:defRPr>
    </a:lvl2pPr>
    <a:lvl3pPr indent="457200" defTabSz="1295400">
      <a:spcBef>
        <a:spcPts val="600"/>
      </a:spcBef>
      <a:defRPr sz="1600">
        <a:uFill>
          <a:solidFill/>
        </a:uFill>
        <a:latin typeface="TUOS Stephenson"/>
        <a:ea typeface="TUOS Stephenson"/>
        <a:cs typeface="TUOS Stephenson"/>
        <a:sym typeface="TUOS Stephenson"/>
      </a:defRPr>
    </a:lvl3pPr>
    <a:lvl4pPr indent="685800" defTabSz="1295400">
      <a:spcBef>
        <a:spcPts val="600"/>
      </a:spcBef>
      <a:defRPr sz="1600">
        <a:uFill>
          <a:solidFill/>
        </a:uFill>
        <a:latin typeface="TUOS Stephenson"/>
        <a:ea typeface="TUOS Stephenson"/>
        <a:cs typeface="TUOS Stephenson"/>
        <a:sym typeface="TUOS Stephenson"/>
      </a:defRPr>
    </a:lvl4pPr>
    <a:lvl5pPr indent="914400" defTabSz="1295400">
      <a:spcBef>
        <a:spcPts val="600"/>
      </a:spcBef>
      <a:defRPr sz="1600">
        <a:uFill>
          <a:solidFill/>
        </a:uFill>
        <a:latin typeface="TUOS Stephenson"/>
        <a:ea typeface="TUOS Stephenson"/>
        <a:cs typeface="TUOS Stephenson"/>
        <a:sym typeface="TUOS Stephenson"/>
      </a:defRPr>
    </a:lvl5pPr>
    <a:lvl6pPr indent="1143000" defTabSz="1295400">
      <a:spcBef>
        <a:spcPts val="600"/>
      </a:spcBef>
      <a:defRPr sz="1600">
        <a:uFill>
          <a:solidFill/>
        </a:uFill>
        <a:latin typeface="TUOS Stephenson"/>
        <a:ea typeface="TUOS Stephenson"/>
        <a:cs typeface="TUOS Stephenson"/>
        <a:sym typeface="TUOS Stephenson"/>
      </a:defRPr>
    </a:lvl6pPr>
    <a:lvl7pPr indent="1371600" defTabSz="1295400">
      <a:spcBef>
        <a:spcPts val="600"/>
      </a:spcBef>
      <a:defRPr sz="1600">
        <a:uFill>
          <a:solidFill/>
        </a:uFill>
        <a:latin typeface="TUOS Stephenson"/>
        <a:ea typeface="TUOS Stephenson"/>
        <a:cs typeface="TUOS Stephenson"/>
        <a:sym typeface="TUOS Stephenson"/>
      </a:defRPr>
    </a:lvl7pPr>
    <a:lvl8pPr indent="1600200" defTabSz="1295400">
      <a:spcBef>
        <a:spcPts val="600"/>
      </a:spcBef>
      <a:defRPr sz="1600">
        <a:uFill>
          <a:solidFill/>
        </a:uFill>
        <a:latin typeface="TUOS Stephenson"/>
        <a:ea typeface="TUOS Stephenson"/>
        <a:cs typeface="TUOS Stephenson"/>
        <a:sym typeface="TUOS Stephenson"/>
      </a:defRPr>
    </a:lvl8pPr>
    <a:lvl9pPr indent="1828800" defTabSz="1295400">
      <a:spcBef>
        <a:spcPts val="600"/>
      </a:spcBef>
      <a:defRPr sz="1600">
        <a:uFill>
          <a:solidFill/>
        </a:uFill>
        <a:latin typeface="TUOS Stephenson"/>
        <a:ea typeface="TUOS Stephenson"/>
        <a:cs typeface="TUOS Stephenson"/>
        <a:sym typeface="TUOS Stephenso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5900"/>
            <a:ext cx="3454400" cy="1054100"/>
          </a:xfrm>
          <a:prstGeom prst="rect">
            <a:avLst/>
          </a:prstGeom>
          <a:ln w="12700">
            <a:round/>
          </a:ln>
        </p:spPr>
      </p:pic>
      <p:sp>
        <p:nvSpPr>
          <p:cNvPr id="11" name="Shape 11"/>
          <p:cNvSpPr/>
          <p:nvPr/>
        </p:nvSpPr>
        <p:spPr>
          <a:xfrm>
            <a:off x="3532470" y="433732"/>
            <a:ext cx="1892301" cy="732002"/>
          </a:xfrm>
          <a:prstGeom prst="rect">
            <a:avLst/>
          </a:prstGeom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lnSpc>
                <a:spcPct val="80000"/>
              </a:lnSpc>
              <a:defRPr sz="1800">
                <a:uFillTx/>
              </a:defRPr>
            </a:pPr>
            <a:r>
              <a:rPr>
                <a:uFill>
                  <a:solidFill/>
                </a:uFill>
              </a:rPr>
              <a:t>Faculty</a:t>
            </a:r>
            <a:endParaRPr sz="3400">
              <a:uFill>
                <a:solidFill/>
              </a:uFill>
            </a:endParaRPr>
          </a:p>
          <a:p>
            <a:pPr lvl="0">
              <a:lnSpc>
                <a:spcPct val="80000"/>
              </a:lnSpc>
              <a:defRPr sz="1800">
                <a:uFillTx/>
              </a:defRPr>
            </a:pPr>
            <a:r>
              <a:rPr>
                <a:uFill>
                  <a:solidFill/>
                </a:uFill>
              </a:rPr>
              <a:t>Of</a:t>
            </a:r>
            <a:endParaRPr sz="3400">
              <a:uFill>
                <a:solidFill/>
              </a:uFill>
            </a:endParaRPr>
          </a:p>
          <a:p>
            <a:pPr lvl="0">
              <a:lnSpc>
                <a:spcPct val="80000"/>
              </a:lnSpc>
              <a:defRPr sz="1800">
                <a:uFillTx/>
              </a:defRPr>
            </a:pPr>
            <a:r>
              <a:rPr>
                <a:uFill>
                  <a:solidFill/>
                </a:uFill>
              </a:rPr>
              <a:t>Engineering.</a:t>
            </a:r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863600" y="1955800"/>
            <a:ext cx="11709400" cy="1079500"/>
          </a:xfrm>
          <a:prstGeom prst="rect">
            <a:avLst/>
          </a:prstGeom>
        </p:spPr>
        <p:txBody>
          <a:bodyPr anchor="t"/>
          <a:lstStyle>
            <a:lvl1pPr defTabSz="1295400">
              <a:lnSpc>
                <a:spcPct val="83000"/>
              </a:lnSpc>
              <a:defRPr sz="6200">
                <a:latin typeface="TUOS Stephenson"/>
                <a:ea typeface="TUOS Stephenson"/>
                <a:cs typeface="TUOS Stephenson"/>
                <a:sym typeface="TUOS Stephenson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2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49250" indent="-203200">
              <a:defRPr sz="3000">
                <a:solidFill>
                  <a:srgbClr val="004172"/>
                </a:solidFill>
              </a:defRPr>
            </a:lvl2pPr>
            <a:lvl3pPr marL="1509675" indent="-203200">
              <a:defRPr sz="2400"/>
            </a:lvl3pPr>
            <a:lvl4pPr marL="2160550" indent="-203200">
              <a:defRPr sz="2200">
                <a:solidFill>
                  <a:srgbClr val="00355F"/>
                </a:solidFill>
              </a:defRPr>
            </a:lvl4pPr>
            <a:lvl5pPr marL="2020850" indent="-203200">
              <a:defRPr sz="20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00355F"/>
                </a:solidFill>
              </a:rPr>
              <a:t>Body Level Four</a:t>
            </a:r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49250" indent="-203200">
              <a:defRPr sz="3000">
                <a:solidFill>
                  <a:srgbClr val="004172"/>
                </a:solidFill>
              </a:defRPr>
            </a:lvl2pPr>
            <a:lvl3pPr marL="1509675" indent="-203200">
              <a:defRPr sz="2400"/>
            </a:lvl3pPr>
            <a:lvl4pPr marL="2160550" indent="-203200">
              <a:defRPr sz="2200">
                <a:solidFill>
                  <a:srgbClr val="00355F"/>
                </a:solidFill>
              </a:defRPr>
            </a:lvl4pPr>
            <a:lvl5pPr marL="2020850" indent="-203200">
              <a:defRPr sz="20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00355F"/>
                </a:solidFill>
              </a:rPr>
              <a:t>Body Level Four</a:t>
            </a:r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49250" indent="-203200">
              <a:defRPr sz="3000">
                <a:solidFill>
                  <a:srgbClr val="004172"/>
                </a:solidFill>
              </a:defRPr>
            </a:lvl2pPr>
            <a:lvl3pPr marL="1509675" indent="-203200">
              <a:defRPr sz="2400"/>
            </a:lvl3pPr>
            <a:lvl4pPr marL="2160550" indent="-203200">
              <a:defRPr sz="2200">
                <a:solidFill>
                  <a:srgbClr val="00355F"/>
                </a:solidFill>
              </a:defRPr>
            </a:lvl4pPr>
            <a:lvl5pPr marL="2020850" indent="-203200">
              <a:defRPr sz="20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00355F"/>
                </a:solidFill>
              </a:rPr>
              <a:t>Body Level Four</a:t>
            </a:r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 rot="16200000">
            <a:off x="11445547" y="7346707"/>
            <a:ext cx="278626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0" algn="ctr" defTabSz="647700">
              <a:buClrTx/>
              <a:defRPr sz="1800">
                <a:uFillTx/>
              </a:defRPr>
            </a:pPr>
            <a:r>
              <a:rPr sz="1200">
                <a:solidFill>
                  <a:srgbClr val="005493"/>
                </a:solidFill>
                <a:uFill>
                  <a:solidFill/>
                </a:uFill>
                <a:latin typeface="Garamond"/>
                <a:ea typeface="Garamond"/>
                <a:cs typeface="Garamond"/>
                <a:sym typeface="Garamond"/>
              </a:rPr>
              <a:t>© </a:t>
            </a:r>
            <a:r>
              <a:rPr sz="1200">
                <a:solidFill>
                  <a:srgbClr val="005493"/>
                </a:solidFill>
                <a:latin typeface="+mn-lt"/>
                <a:ea typeface="+mn-ea"/>
                <a:cs typeface="+mn-cs"/>
                <a:sym typeface="Helvetica Neue Light"/>
              </a:rPr>
              <a:t>Fabio Ciravegna, University of Sheffield</a:t>
            </a:r>
          </a:p>
        </p:txBody>
      </p:sp>
      <p:pic>
        <p:nvPicPr>
          <p:cNvPr id="28" name="tuoslogo_key_cmyk_hi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" y="742994"/>
            <a:ext cx="3670300" cy="1473201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571500" y="1689100"/>
            <a:ext cx="11861800" cy="3175000"/>
          </a:xfrm>
          <a:prstGeom prst="rect">
            <a:avLst/>
          </a:prstGeom>
        </p:spPr>
        <p:txBody>
          <a:bodyPr anchor="b"/>
          <a:lstStyle>
            <a:lvl1pPr>
              <a:defRPr sz="640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6400"/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571500" y="59309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6200000">
            <a:off x="11346688" y="4883403"/>
            <a:ext cx="305333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ctr" defTabSz="584200">
              <a:buClrTx/>
              <a:defRPr sz="1400">
                <a:uFillTx/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>
              <a:defRPr sz="1800"/>
            </a:pPr>
            <a:r>
              <a:rPr sz="1400"/>
              <a:t>© Fabio Ciravegna, University of Sheffield</a:t>
            </a: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>
            <a:lvl1pPr algn="ctr">
              <a:defRPr sz="71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71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4" name="tuoslogo_key_cmyk_med.jp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droppedImage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2628900" y="330200"/>
            <a:ext cx="9804400" cy="109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571500" y="2133600"/>
            <a:ext cx="11861800" cy="723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 marL="649250" indent="-203200">
              <a:defRPr sz="3000">
                <a:solidFill>
                  <a:srgbClr val="004172"/>
                </a:solidFill>
              </a:defRPr>
            </a:lvl2pPr>
            <a:lvl3pPr marL="1509675" indent="-203200">
              <a:defRPr sz="2400"/>
            </a:lvl3pPr>
            <a:lvl4pPr marL="2160550" indent="-203200">
              <a:defRPr sz="2200">
                <a:solidFill>
                  <a:srgbClr val="00355F"/>
                </a:solidFill>
              </a:defRPr>
            </a:lvl4pPr>
            <a:lvl5pPr marL="2020850" indent="-203200">
              <a:defRPr sz="20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00355F"/>
                </a:solidFill>
              </a:rPr>
              <a:t>Body Level Four</a:t>
            </a:r>
          </a:p>
          <a:p>
            <a:pPr lvl="4">
              <a:defRPr sz="1800"/>
            </a:pPr>
            <a:r>
              <a:rPr sz="2000"/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49733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 defTabSz="584200">
              <a:buClrTx/>
              <a:defRPr sz="1200"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xmlns:p14="http://schemas.microsoft.com/office/powerpoint/2010/main" spd="med"/>
  <p:txStyles>
    <p:titleStyle>
      <a:lvl1pPr defTabSz="584200">
        <a:defRPr sz="6000">
          <a:solidFill>
            <a:srgbClr val="382982"/>
          </a:solidFill>
          <a:uFill>
            <a:solidFill>
              <a:srgbClr val="382982"/>
            </a:solidFill>
          </a:uFill>
          <a:latin typeface="Helvetica Neue"/>
          <a:ea typeface="Helvetica Neue"/>
          <a:cs typeface="Helvetica Neue"/>
          <a:sym typeface="Helvetica Neue"/>
        </a:defRPr>
      </a:lvl1pPr>
      <a:lvl2pPr indent="228600" defTabSz="584200">
        <a:defRPr sz="6000">
          <a:solidFill>
            <a:srgbClr val="382982"/>
          </a:solidFill>
          <a:uFill>
            <a:solidFill>
              <a:srgbClr val="382982"/>
            </a:solidFill>
          </a:uFill>
          <a:latin typeface="Helvetica Neue"/>
          <a:ea typeface="Helvetica Neue"/>
          <a:cs typeface="Helvetica Neue"/>
          <a:sym typeface="Helvetica Neue"/>
        </a:defRPr>
      </a:lvl2pPr>
      <a:lvl3pPr indent="457200" defTabSz="584200">
        <a:defRPr sz="6000">
          <a:solidFill>
            <a:srgbClr val="382982"/>
          </a:solidFill>
          <a:uFill>
            <a:solidFill>
              <a:srgbClr val="382982"/>
            </a:solidFill>
          </a:uFill>
          <a:latin typeface="Helvetica Neue"/>
          <a:ea typeface="Helvetica Neue"/>
          <a:cs typeface="Helvetica Neue"/>
          <a:sym typeface="Helvetica Neue"/>
        </a:defRPr>
      </a:lvl3pPr>
      <a:lvl4pPr indent="685800" defTabSz="584200">
        <a:defRPr sz="6000">
          <a:solidFill>
            <a:srgbClr val="382982"/>
          </a:solidFill>
          <a:uFill>
            <a:solidFill>
              <a:srgbClr val="382982"/>
            </a:solidFill>
          </a:uFill>
          <a:latin typeface="Helvetica Neue"/>
          <a:ea typeface="Helvetica Neue"/>
          <a:cs typeface="Helvetica Neue"/>
          <a:sym typeface="Helvetica Neue"/>
        </a:defRPr>
      </a:lvl4pPr>
      <a:lvl5pPr indent="914400" defTabSz="584200">
        <a:defRPr sz="6000">
          <a:solidFill>
            <a:srgbClr val="382982"/>
          </a:solidFill>
          <a:uFill>
            <a:solidFill>
              <a:srgbClr val="382982"/>
            </a:solidFill>
          </a:uFill>
          <a:latin typeface="Helvetica Neue"/>
          <a:ea typeface="Helvetica Neue"/>
          <a:cs typeface="Helvetica Neue"/>
          <a:sym typeface="Helvetica Neue"/>
        </a:defRPr>
      </a:lvl5pPr>
      <a:lvl6pPr indent="1143000" defTabSz="584200">
        <a:defRPr sz="6000">
          <a:solidFill>
            <a:srgbClr val="382982"/>
          </a:solidFill>
          <a:uFill>
            <a:solidFill>
              <a:srgbClr val="382982"/>
            </a:solidFill>
          </a:uFill>
          <a:latin typeface="Helvetica Neue"/>
          <a:ea typeface="Helvetica Neue"/>
          <a:cs typeface="Helvetica Neue"/>
          <a:sym typeface="Helvetica Neue"/>
        </a:defRPr>
      </a:lvl6pPr>
      <a:lvl7pPr indent="1371600" defTabSz="584200">
        <a:defRPr sz="6000">
          <a:solidFill>
            <a:srgbClr val="382982"/>
          </a:solidFill>
          <a:uFill>
            <a:solidFill>
              <a:srgbClr val="382982"/>
            </a:solidFill>
          </a:uFill>
          <a:latin typeface="Helvetica Neue"/>
          <a:ea typeface="Helvetica Neue"/>
          <a:cs typeface="Helvetica Neue"/>
          <a:sym typeface="Helvetica Neue"/>
        </a:defRPr>
      </a:lvl7pPr>
      <a:lvl8pPr indent="1600200" defTabSz="584200">
        <a:defRPr sz="6000">
          <a:solidFill>
            <a:srgbClr val="382982"/>
          </a:solidFill>
          <a:uFill>
            <a:solidFill>
              <a:srgbClr val="382982"/>
            </a:solidFill>
          </a:uFill>
          <a:latin typeface="Helvetica Neue"/>
          <a:ea typeface="Helvetica Neue"/>
          <a:cs typeface="Helvetica Neue"/>
          <a:sym typeface="Helvetica Neue"/>
        </a:defRPr>
      </a:lvl8pPr>
      <a:lvl9pPr indent="1828800" defTabSz="584200">
        <a:defRPr sz="6000">
          <a:solidFill>
            <a:srgbClr val="382982"/>
          </a:solidFill>
          <a:uFill>
            <a:solidFill>
              <a:srgbClr val="382982"/>
            </a:solidFill>
          </a:uFill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357150" indent="-317500" defTabSz="584200">
        <a:spcBef>
          <a:spcPts val="1600"/>
        </a:spcBef>
        <a:buSzPct val="80000"/>
        <a:buChar char="•"/>
        <a:defRPr sz="3600">
          <a:latin typeface="Century Gothic"/>
          <a:ea typeface="Century Gothic"/>
          <a:cs typeface="Century Gothic"/>
          <a:sym typeface="Century Gothic"/>
        </a:defRPr>
      </a:lvl1pPr>
      <a:lvl2pPr marL="689890" indent="-243840" defTabSz="584200">
        <a:spcBef>
          <a:spcPts val="1600"/>
        </a:spcBef>
        <a:buSzPct val="80000"/>
        <a:buChar char="•"/>
        <a:defRPr sz="3600">
          <a:latin typeface="Century Gothic"/>
          <a:ea typeface="Century Gothic"/>
          <a:cs typeface="Century Gothic"/>
          <a:sym typeface="Century Gothic"/>
        </a:defRPr>
      </a:lvl2pPr>
      <a:lvl3pPr marL="1611275" indent="-304800" defTabSz="584200">
        <a:spcBef>
          <a:spcPts val="1600"/>
        </a:spcBef>
        <a:buSzPct val="80000"/>
        <a:buChar char="•"/>
        <a:defRPr sz="3600">
          <a:latin typeface="Century Gothic"/>
          <a:ea typeface="Century Gothic"/>
          <a:cs typeface="Century Gothic"/>
          <a:sym typeface="Century Gothic"/>
        </a:defRPr>
      </a:lvl3pPr>
      <a:lvl4pPr marL="2289859" indent="-332509" defTabSz="584200">
        <a:spcBef>
          <a:spcPts val="1600"/>
        </a:spcBef>
        <a:buSzPct val="100000"/>
        <a:buChar char="•"/>
        <a:defRPr sz="3600">
          <a:latin typeface="Century Gothic"/>
          <a:ea typeface="Century Gothic"/>
          <a:cs typeface="Century Gothic"/>
          <a:sym typeface="Century Gothic"/>
        </a:defRPr>
      </a:lvl4pPr>
      <a:lvl5pPr marL="2183410" indent="-365760" defTabSz="584200">
        <a:spcBef>
          <a:spcPts val="1600"/>
        </a:spcBef>
        <a:buSzPct val="100000"/>
        <a:buChar char="•"/>
        <a:defRPr sz="3600">
          <a:latin typeface="Century Gothic"/>
          <a:ea typeface="Century Gothic"/>
          <a:cs typeface="Century Gothic"/>
          <a:sym typeface="Century Gothic"/>
        </a:defRPr>
      </a:lvl5pPr>
      <a:lvl6pPr marL="2043710" indent="-365760" defTabSz="584200">
        <a:spcBef>
          <a:spcPts val="1600"/>
        </a:spcBef>
        <a:buSzPct val="100000"/>
        <a:buChar char="•"/>
        <a:defRPr sz="3600">
          <a:latin typeface="Century Gothic"/>
          <a:ea typeface="Century Gothic"/>
          <a:cs typeface="Century Gothic"/>
          <a:sym typeface="Century Gothic"/>
        </a:defRPr>
      </a:lvl6pPr>
      <a:lvl7pPr marL="1904010" indent="-365760" defTabSz="584200">
        <a:spcBef>
          <a:spcPts val="1600"/>
        </a:spcBef>
        <a:buSzPct val="100000"/>
        <a:buChar char="•"/>
        <a:defRPr sz="3600">
          <a:latin typeface="Century Gothic"/>
          <a:ea typeface="Century Gothic"/>
          <a:cs typeface="Century Gothic"/>
          <a:sym typeface="Century Gothic"/>
        </a:defRPr>
      </a:lvl7pPr>
      <a:lvl8pPr marL="1764310" indent="-365760" defTabSz="584200">
        <a:spcBef>
          <a:spcPts val="1600"/>
        </a:spcBef>
        <a:buSzPct val="100000"/>
        <a:buChar char="•"/>
        <a:defRPr sz="3600">
          <a:latin typeface="Century Gothic"/>
          <a:ea typeface="Century Gothic"/>
          <a:cs typeface="Century Gothic"/>
          <a:sym typeface="Century Gothic"/>
        </a:defRPr>
      </a:lvl8pPr>
      <a:lvl9pPr marL="1624610" indent="-365760" defTabSz="584200">
        <a:spcBef>
          <a:spcPts val="1600"/>
        </a:spcBef>
        <a:buSzPct val="100000"/>
        <a:buChar char="•"/>
        <a:defRPr sz="3600">
          <a:latin typeface="Century Gothic"/>
          <a:ea typeface="Century Gothic"/>
          <a:cs typeface="Century Gothic"/>
          <a:sym typeface="Century Gothic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net.tutsplus.com/tutorials/other/diving-into-the-twitter-api/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dev.twitter.com/pages/rate-limiting" TargetMode="External"/><Relationship Id="rId5" Type="http://schemas.openxmlformats.org/officeDocument/2006/relationships/hyperlink" Target="http://support.twitter.com/articles/15364" TargetMode="External"/><Relationship Id="rId6" Type="http://schemas.openxmlformats.org/officeDocument/2006/relationships/hyperlink" Target="http://dev.twitter.com/pages/responses_errors" TargetMode="External"/><Relationship Id="rId7" Type="http://schemas.openxmlformats.org/officeDocument/2006/relationships/hyperlink" Target="http://en.wikipedia.org/wiki/XML" TargetMode="External"/><Relationship Id="rId8" Type="http://schemas.openxmlformats.org/officeDocument/2006/relationships/hyperlink" Target="http://en.wikipedia.org/wiki/json" TargetMode="External"/><Relationship Id="rId9" Type="http://schemas.openxmlformats.org/officeDocument/2006/relationships/hyperlink" Target="http://en.wikipedia.org/wiki/RSS" TargetMode="External"/><Relationship Id="rId10" Type="http://schemas.openxmlformats.org/officeDocument/2006/relationships/hyperlink" Target="http://en.wikipedia.org/wiki/Atom_(standard)" TargetMode="External"/><Relationship Id="rId11" Type="http://schemas.openxmlformats.org/officeDocument/2006/relationships/hyperlink" Target="http://dev.twitter.com/pages/every_developer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hyperlink" Target="http://dev.twitter.com/doc/get/statuses/retweets_of_me" TargetMode="External"/><Relationship Id="rId12" Type="http://schemas.openxmlformats.org/officeDocument/2006/relationships/hyperlink" Target="https://dev.twitter.com/docs/api/1.1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hyperlink" Target="http://dev.twitter.com/doc/get/statuses/public_timeline" TargetMode="External"/><Relationship Id="rId5" Type="http://schemas.openxmlformats.org/officeDocument/2006/relationships/hyperlink" Target="http://dev.twitter.com/doc/get/statuses/home_timeline" TargetMode="External"/><Relationship Id="rId6" Type="http://schemas.openxmlformats.org/officeDocument/2006/relationships/hyperlink" Target="http://dev.twitter.com/doc/get/statuses/friends_timeline" TargetMode="External"/><Relationship Id="rId7" Type="http://schemas.openxmlformats.org/officeDocument/2006/relationships/hyperlink" Target="http://dev.twitter.com/doc/get/statuses/user_timeline" TargetMode="External"/><Relationship Id="rId8" Type="http://schemas.openxmlformats.org/officeDocument/2006/relationships/hyperlink" Target="http://dev.twitter.com/doc/get/statuses/mentions" TargetMode="External"/><Relationship Id="rId9" Type="http://schemas.openxmlformats.org/officeDocument/2006/relationships/hyperlink" Target="http://dev.twitter.com/doc/get/statuses/retweeted_by_me" TargetMode="External"/><Relationship Id="rId10" Type="http://schemas.openxmlformats.org/officeDocument/2006/relationships/hyperlink" Target="http://dev.twitter.com/doc/get/statuses/retweeted_to_m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apiwiki.twitter.com/Twitter-API-Documentation" TargetMode="External"/><Relationship Id="rId5" Type="http://schemas.openxmlformats.org/officeDocument/2006/relationships/hyperlink" Target="http://code.google.com/android/" TargetMode="External"/><Relationship Id="rId6" Type="http://schemas.openxmlformats.org/officeDocument/2006/relationships/hyperlink" Target="http://code.google.com/appengine/" TargetMode="External"/><Relationship Id="rId7" Type="http://schemas.openxmlformats.org/officeDocument/2006/relationships/image" Target="../media/image17.tif"/><Relationship Id="rId8" Type="http://schemas.openxmlformats.org/officeDocument/2006/relationships/hyperlink" Target="http://twitter4j.org/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dev.twitter.com/" TargetMode="External"/><Relationship Id="rId5" Type="http://schemas.openxmlformats.org/officeDocument/2006/relationships/hyperlink" Target="https://dev.twitter.com/docs/auth/obtaining-access-tokens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dev.twitter.com/apps" TargetMode="External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localhost:8983/solr/tweets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github.com/yusuke/twitter4j/tree/master/twitter4j-examples/src/main/java/twitter4j/examples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www.map-game.com/sheffield" TargetMode="External"/><Relationship Id="rId5" Type="http://schemas.openxmlformats.org/officeDocument/2006/relationships/hyperlink" Target="http://www.youtube.com/watch?v=Dax5Sbt20sA" TargetMode="External"/><Relationship Id="rId6" Type="http://schemas.openxmlformats.org/officeDocument/2006/relationships/hyperlink" Target="http://news.bbc.co.uk/weather/forecast/353" TargetMode="External"/><Relationship Id="rId7" Type="http://schemas.openxmlformats.org/officeDocument/2006/relationships/hyperlink" Target="http://www.barandgrillsheffield.co.uk/mothers-day/%5D" TargetMode="External"/><Relationship Id="rId8" Type="http://schemas.openxmlformats.org/officeDocument/2006/relationships/hyperlink" Target="http://bit.ly/hpX8NK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bit.ly/VfBrM4" TargetMode="External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bit.ly/VfBrM4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www.alchemyapi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en.wikipedia.org/wiki/String_(computer_science)" TargetMode="External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tuoslogo_key_cmyk_hi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" y="742994"/>
            <a:ext cx="3670300" cy="147320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400"/>
              <a:t>How to Analyse Social Media Content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/>
              <a:t>Vitaveska</a:t>
            </a:r>
            <a:r>
              <a:rPr lang="en-US" dirty="0"/>
              <a:t> </a:t>
            </a:r>
            <a:r>
              <a:rPr lang="en-US" dirty="0" err="1"/>
              <a:t>Lanfranchi</a:t>
            </a:r>
            <a:endParaRPr lang="en-US" dirty="0"/>
          </a:p>
          <a:p>
            <a:r>
              <a:rPr lang="en-US" dirty="0" err="1"/>
              <a:t>Suvodeep</a:t>
            </a:r>
            <a:r>
              <a:rPr lang="en-US" dirty="0"/>
              <a:t> </a:t>
            </a:r>
            <a:r>
              <a:rPr lang="en-US" dirty="0" err="1"/>
              <a:t>Mazumdar</a:t>
            </a:r>
            <a:endParaRPr lang="en-US" dirty="0"/>
          </a:p>
          <a:p>
            <a:r>
              <a:rPr lang="en-US" dirty="0" err="1"/>
              <a:t>Tomi</a:t>
            </a:r>
            <a:r>
              <a:rPr lang="en-US" dirty="0"/>
              <a:t> </a:t>
            </a:r>
            <a:r>
              <a:rPr lang="en-US" dirty="0" err="1"/>
              <a:t>Kauppinen</a:t>
            </a:r>
            <a:endParaRPr lang="en-US" dirty="0"/>
          </a:p>
          <a:p>
            <a:r>
              <a:rPr lang="en-US" dirty="0"/>
              <a:t>Anna Lisa Gentile</a:t>
            </a:r>
          </a:p>
          <a:p>
            <a:endParaRPr lang="en-US" dirty="0"/>
          </a:p>
          <a:p>
            <a:r>
              <a:rPr lang="en-US" dirty="0" smtClean="0"/>
              <a:t>Updated </a:t>
            </a:r>
            <a:r>
              <a:rPr lang="en-US" dirty="0" smtClean="0"/>
              <a:t>material will be available at http</a:t>
            </a:r>
            <a:r>
              <a:rPr lang="en-US" dirty="0"/>
              <a:t>://</a:t>
            </a:r>
            <a:r>
              <a:rPr lang="en-US" dirty="0" err="1"/>
              <a:t>linkedscience.org</a:t>
            </a:r>
            <a:r>
              <a:rPr lang="en-US" dirty="0"/>
              <a:t>/events/vislod2014/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7" name="Shape 97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98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2590800" y="190500"/>
            <a:ext cx="9804400" cy="1676400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5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Information about users’ networks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584200" y="2120900"/>
            <a:ext cx="11861800" cy="723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As part of the user profile, twitter provides data about: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n. of followers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following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linked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lists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10</a:t>
            </a:fld>
            <a:endParaRPr sz="1200"/>
          </a:p>
        </p:txBody>
      </p:sp>
      <p:pic>
        <p:nvPicPr>
          <p:cNvPr id="103" name="Screen Shot 2013-05-11 at 19.32.27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05400" y="3327400"/>
            <a:ext cx="6311900" cy="216161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hape 104"/>
          <p:cNvSpPr/>
          <p:nvPr/>
        </p:nvSpPr>
        <p:spPr>
          <a:xfrm flipH="1" flipV="1">
            <a:off x="3898900" y="3708399"/>
            <a:ext cx="4719936" cy="815232"/>
          </a:xfrm>
          <a:prstGeom prst="line">
            <a:avLst/>
          </a:prstGeom>
          <a:ln w="25400">
            <a:solidFill>
              <a:srgbClr val="BC19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 flipV="1">
            <a:off x="2933700" y="4457700"/>
            <a:ext cx="3718769" cy="239118"/>
          </a:xfrm>
          <a:prstGeom prst="line">
            <a:avLst/>
          </a:prstGeom>
          <a:ln w="25400">
            <a:solidFill>
              <a:srgbClr val="BC19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creen Shot 2013-05-11 at 21.00.0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4900" y="6858000"/>
            <a:ext cx="6451600" cy="1460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108"/>
          <p:cNvSpPr/>
          <p:nvPr/>
        </p:nvSpPr>
        <p:spPr>
          <a:xfrm flipH="1" flipV="1">
            <a:off x="3200399" y="4092666"/>
            <a:ext cx="5328297" cy="2846148"/>
          </a:xfrm>
          <a:prstGeom prst="line">
            <a:avLst/>
          </a:prstGeom>
          <a:ln w="25400">
            <a:solidFill>
              <a:srgbClr val="BC19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111" name="tuoslogo_key_cmyk_med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dropped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2705100" y="76200"/>
            <a:ext cx="9804400" cy="189230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Information about the message itself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381000" y="2133600"/>
            <a:ext cx="11861800" cy="723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Message tags </a:t>
            </a:r>
          </a:p>
          <a:p>
            <a:pPr lvl="0">
              <a:defRPr sz="1800"/>
            </a:pPr>
            <a:r>
              <a:rPr sz="3600"/>
              <a:t>Links</a:t>
            </a:r>
          </a:p>
          <a:p>
            <a:pPr lvl="0">
              <a:defRPr sz="1800"/>
            </a:pPr>
            <a:r>
              <a:rPr sz="3600"/>
              <a:t>Timestamp</a:t>
            </a:r>
          </a:p>
          <a:p>
            <a:pPr lvl="0">
              <a:defRPr sz="1800"/>
            </a:pPr>
            <a:r>
              <a:rPr sz="3600"/>
              <a:t>Device/App used to post the message</a:t>
            </a:r>
          </a:p>
          <a:p>
            <a:pPr lvl="0">
              <a:defRPr sz="1800"/>
            </a:pPr>
            <a:r>
              <a:rPr sz="3600"/>
              <a:t>User mentions</a:t>
            </a:r>
          </a:p>
        </p:txBody>
      </p:sp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11</a:t>
            </a:fld>
            <a:endParaRPr sz="1200"/>
          </a:p>
        </p:txBody>
      </p:sp>
      <p:pic>
        <p:nvPicPr>
          <p:cNvPr id="116" name="Screen Shot 2013-05-11 at 20.58.07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56200" y="2654300"/>
            <a:ext cx="6527800" cy="1308100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/>
          <p:nvPr/>
        </p:nvSpPr>
        <p:spPr>
          <a:xfrm flipH="1" flipV="1">
            <a:off x="4025900" y="2501899"/>
            <a:ext cx="2820740" cy="793801"/>
          </a:xfrm>
          <a:prstGeom prst="line">
            <a:avLst/>
          </a:prstGeom>
          <a:ln w="25400">
            <a:solidFill>
              <a:srgbClr val="BC19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18" name="Shape 118"/>
          <p:cNvSpPr/>
          <p:nvPr/>
        </p:nvSpPr>
        <p:spPr>
          <a:xfrm flipH="1" flipV="1">
            <a:off x="1955801" y="3225793"/>
            <a:ext cx="1770459" cy="4251134"/>
          </a:xfrm>
          <a:prstGeom prst="line">
            <a:avLst/>
          </a:prstGeom>
          <a:ln w="25400">
            <a:solidFill>
              <a:srgbClr val="BC19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19" name="Shape 119"/>
          <p:cNvSpPr/>
          <p:nvPr/>
        </p:nvSpPr>
        <p:spPr>
          <a:xfrm flipH="1" flipV="1">
            <a:off x="3848100" y="5651500"/>
            <a:ext cx="1726754" cy="1803996"/>
          </a:xfrm>
          <a:prstGeom prst="line">
            <a:avLst/>
          </a:prstGeom>
          <a:ln w="25400">
            <a:solidFill>
              <a:srgbClr val="BC1900"/>
            </a:solidFill>
            <a:miter lim="400000"/>
            <a:headEnd type="stealth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3" animBg="1" advAuto="0"/>
      <p:bldP spid="117" grpId="1" animBg="1" advAuto="0"/>
      <p:bldP spid="118" grpId="2" animBg="1" advAuto="0"/>
      <p:bldP spid="119" grpId="4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123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Why is it useful for research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Statistics about usage</a:t>
            </a:r>
          </a:p>
          <a:p>
            <a:pPr lvl="0">
              <a:defRPr sz="1800"/>
            </a:pPr>
            <a:r>
              <a:rPr sz="3600"/>
              <a:t>User Profiling</a:t>
            </a:r>
          </a:p>
          <a:p>
            <a:pPr lvl="0">
              <a:defRPr sz="1800"/>
            </a:pPr>
            <a:r>
              <a:rPr sz="3600"/>
              <a:t>Community Identification</a:t>
            </a:r>
          </a:p>
          <a:p>
            <a:pPr lvl="0">
              <a:defRPr sz="1800"/>
            </a:pPr>
            <a:r>
              <a:rPr sz="3600"/>
              <a:t>Sentiment analysis</a:t>
            </a:r>
          </a:p>
          <a:p>
            <a:pPr lvl="0">
              <a:defRPr sz="1800"/>
            </a:pPr>
            <a:r>
              <a:rPr sz="3600"/>
              <a:t>Topic analysis</a:t>
            </a:r>
          </a:p>
          <a:p>
            <a:pPr lvl="0">
              <a:defRPr sz="1800"/>
            </a:pPr>
            <a:r>
              <a:rPr sz="3600"/>
              <a:t>Trend detection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12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5900"/>
            <a:ext cx="3454400" cy="1054100"/>
          </a:xfrm>
          <a:prstGeom prst="rect">
            <a:avLst/>
          </a:prstGeom>
          <a:ln w="12700">
            <a:round/>
          </a:ln>
        </p:spPr>
      </p:pic>
      <p:sp>
        <p:nvSpPr>
          <p:cNvPr id="130" name="Shape 130"/>
          <p:cNvSpPr/>
          <p:nvPr/>
        </p:nvSpPr>
        <p:spPr>
          <a:xfrm>
            <a:off x="3532470" y="433732"/>
            <a:ext cx="1892301" cy="732002"/>
          </a:xfrm>
          <a:prstGeom prst="rect">
            <a:avLst/>
          </a:prstGeom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lnSpc>
                <a:spcPct val="80000"/>
              </a:lnSpc>
              <a:defRPr sz="1800">
                <a:uFillTx/>
              </a:defRPr>
            </a:pPr>
            <a:r>
              <a:rPr>
                <a:uFill>
                  <a:solidFill/>
                </a:uFill>
              </a:rPr>
              <a:t>Faculty</a:t>
            </a:r>
            <a:endParaRPr sz="3400">
              <a:uFill>
                <a:solidFill/>
              </a:uFill>
            </a:endParaRPr>
          </a:p>
          <a:p>
            <a:pPr lvl="0">
              <a:lnSpc>
                <a:spcPct val="80000"/>
              </a:lnSpc>
              <a:defRPr sz="1800">
                <a:uFillTx/>
              </a:defRPr>
            </a:pPr>
            <a:r>
              <a:rPr>
                <a:uFill>
                  <a:solidFill/>
                </a:uFill>
              </a:rPr>
              <a:t>Of</a:t>
            </a:r>
            <a:endParaRPr sz="3400">
              <a:uFill>
                <a:solidFill/>
              </a:uFill>
            </a:endParaRPr>
          </a:p>
          <a:p>
            <a:pPr lvl="0">
              <a:lnSpc>
                <a:spcPct val="80000"/>
              </a:lnSpc>
              <a:defRPr sz="1800">
                <a:uFillTx/>
              </a:defRPr>
            </a:pPr>
            <a:r>
              <a:rPr>
                <a:uFill>
                  <a:solidFill/>
                </a:uFill>
              </a:rPr>
              <a:t>Engineering.</a:t>
            </a:r>
          </a:p>
        </p:txBody>
      </p:sp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2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State of The Art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135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Huberman et al, 2008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Identifies followers vs. people mentioned to discover “hidden friends”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14</a:t>
            </a:fld>
            <a:endParaRPr sz="1200"/>
          </a:p>
        </p:txBody>
      </p:sp>
      <p:pic>
        <p:nvPicPr>
          <p:cNvPr id="140" name="Screen Shot 2013-05-11 at 15.18.3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17800" y="3962400"/>
            <a:ext cx="6946900" cy="4508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43" name="Shape 143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144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/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Wanichayapong et al, 2011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Identifies traffic information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(traffic congestion, incidents, weather reports)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in microblogs in Thailand</a:t>
            </a:r>
          </a:p>
          <a:p>
            <a:pPr lvl="0">
              <a:defRPr sz="1800"/>
            </a:pPr>
            <a:r>
              <a:rPr sz="3600"/>
              <a:t>Simple keyword-based filtering approach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looks at Road names, and other traffic information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classify the tweets into point (a car crash at a crossroad) and line categories (traffic jam between 2 squares)</a:t>
            </a:r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15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51" name="Shape 151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152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Temnikova et al (2013)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Finding tweets related to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Haiti Earthquake, Wildfires iN Chile, Asian Disaster Preparedness Centre</a:t>
            </a:r>
          </a:p>
          <a:p>
            <a:pPr lvl="0">
              <a:defRPr sz="1800"/>
            </a:pPr>
            <a:r>
              <a:rPr sz="3600"/>
              <a:t>Filtering tweets related to ER based on keywords and hashtags (#disaster)</a:t>
            </a:r>
          </a:p>
          <a:p>
            <a:pPr lvl="0">
              <a:defRPr sz="1800"/>
            </a:pPr>
            <a:r>
              <a:rPr sz="3600"/>
              <a:t>Tweets, WordNet for extracting keywords synonyms (e.g. Earthquake → “earthquake”, “quake”, “temblor” and “seism”)</a:t>
            </a:r>
          </a:p>
        </p:txBody>
      </p:sp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16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59" name="Shape 159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160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Cano et al (2013)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Classifying tweets as being related to crime/disaster/war</a:t>
            </a:r>
          </a:p>
          <a:p>
            <a:pPr lvl="0">
              <a:defRPr sz="1800"/>
            </a:pPr>
            <a:r>
              <a:rPr sz="3600"/>
              <a:t>Binary classification using SVM classifiers</a:t>
            </a:r>
          </a:p>
          <a:p>
            <a:pPr lvl="0">
              <a:defRPr sz="1800"/>
            </a:pPr>
            <a:r>
              <a:rPr sz="3600"/>
              <a:t>Knowedge sources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Dbpedia and Freebase)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Tweets</a:t>
            </a: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17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67" name="Shape 167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168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Axel et al (2013)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Real-time identification of small scale incidents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Car crash: e.g. “Motor Vehicle Accident”, “Motor Vechicle Accident Freeway”, “Car Fire”, “Care Fire Freeway”</a:t>
            </a:r>
          </a:p>
          <a:p>
            <a:pPr lvl="0">
              <a:defRPr sz="1800"/>
            </a:pPr>
            <a:r>
              <a:rPr sz="3600"/>
              <a:t>Binary classification (are the tweets related or not related to incidents?) using SVM</a:t>
            </a:r>
          </a:p>
          <a:p>
            <a:pPr lvl="0">
              <a:defRPr sz="1800"/>
            </a:pPr>
            <a:r>
              <a:rPr sz="3600"/>
              <a:t>Sources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Linked Open Government data (data.settle.gov)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real time fire 911 calls dataset;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Wordnet for hyponyms</a:t>
            </a:r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18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75" name="Shape 175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176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Vieweg et al (2010)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Red River floods in April 2009 and 2010</a:t>
            </a:r>
          </a:p>
          <a:p>
            <a:pPr lvl="0">
              <a:defRPr sz="1800"/>
            </a:pPr>
            <a:r>
              <a:rPr sz="3600"/>
              <a:t>Haitian earthquake,</a:t>
            </a:r>
          </a:p>
          <a:p>
            <a:pPr lvl="0">
              <a:defRPr sz="1800"/>
            </a:pPr>
            <a:r>
              <a:rPr sz="3600"/>
              <a:t>Oklahoma grass fire in april 2009</a:t>
            </a:r>
          </a:p>
          <a:p>
            <a:pPr lvl="0">
              <a:defRPr sz="1800"/>
            </a:pPr>
            <a:r>
              <a:rPr sz="3600"/>
              <a:t>Using IE techniques to extract/find useful/relevant information during emergencies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the extracted info contains of geo-location, location referencing information, “situation update” </a:t>
            </a:r>
          </a:p>
        </p:txBody>
      </p:sp>
      <p:sp>
        <p:nvSpPr>
          <p:cNvPr id="180" name="Shape 180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19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44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Challenges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Massive, real-time data </a:t>
            </a:r>
          </a:p>
          <a:p>
            <a:pPr lvl="0">
              <a:defRPr sz="1800"/>
            </a:pPr>
            <a:r>
              <a:rPr sz="3600"/>
              <a:t>Numerous and Diverse Data Sources</a:t>
            </a:r>
          </a:p>
          <a:p>
            <a:pPr lvl="0">
              <a:defRPr sz="1800"/>
            </a:pPr>
            <a:r>
              <a:rPr sz="3600"/>
              <a:t>High noise to signal ratio</a:t>
            </a:r>
          </a:p>
          <a:p>
            <a:pPr lvl="0">
              <a:defRPr sz="1800"/>
            </a:pPr>
            <a:r>
              <a:rPr sz="3600"/>
              <a:t>Unstructured content</a:t>
            </a:r>
          </a:p>
          <a:p>
            <a:pPr lvl="0">
              <a:defRPr sz="1800"/>
            </a:pPr>
            <a:r>
              <a:rPr sz="3600"/>
              <a:t>Semantic Underspecification</a:t>
            </a:r>
          </a:p>
          <a:p>
            <a:pPr lvl="0">
              <a:defRPr sz="1800"/>
            </a:pPr>
            <a:r>
              <a:rPr sz="3600"/>
              <a:t>High multimediality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30% of Twitter posts contain images or links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2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83" name="Shape 183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184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Gupta (2013)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Finding fake images about Hurricane sandy in 2012</a:t>
            </a:r>
          </a:p>
          <a:p>
            <a:pPr lvl="0">
              <a:defRPr sz="1800"/>
            </a:pPr>
            <a:r>
              <a:rPr sz="3600"/>
              <a:t>Built supervised (naive bayes, decision tree) classifiers to detect fake images</a:t>
            </a:r>
          </a:p>
        </p:txBody>
      </p:sp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20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91" name="Shape 191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192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Kumar (2013)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Arab Spring movement</a:t>
            </a:r>
          </a:p>
          <a:p>
            <a:pPr lvl="0">
              <a:defRPr sz="1800"/>
            </a:pPr>
            <a:r>
              <a:rPr sz="3600"/>
              <a:t>Identifies whom to follow during crises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by taking into account people’s location before, during and after the crises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as well the topic they are describing </a:t>
            </a:r>
          </a:p>
        </p:txBody>
      </p:sp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21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200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Sakaki et al (2011)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Earthquake monitoring using Tweets</a:t>
            </a:r>
          </a:p>
          <a:p>
            <a:pPr lvl="0">
              <a:defRPr sz="1800"/>
            </a:pPr>
            <a:r>
              <a:rPr sz="3600"/>
              <a:t>Following the Japan Earthquake</a:t>
            </a:r>
          </a:p>
          <a:p>
            <a:pPr lvl="0">
              <a:defRPr sz="1800"/>
            </a:pPr>
            <a:r>
              <a:rPr sz="3600"/>
              <a:t>Classifies tweets that are positively or negatively related to earthquake</a:t>
            </a:r>
          </a:p>
          <a:p>
            <a:pPr lvl="0">
              <a:defRPr sz="1800"/>
            </a:pPr>
            <a:r>
              <a:rPr sz="3600"/>
              <a:t>Geolocates tweets to build a map of the earthquake</a:t>
            </a:r>
          </a:p>
        </p:txBody>
      </p:sp>
      <p:sp>
        <p:nvSpPr>
          <p:cNvPr id="204" name="Shape 204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22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208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4406900" y="1460500"/>
            <a:ext cx="10388600" cy="1397000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3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How to access Twitter</a:t>
            </a:r>
          </a:p>
        </p:txBody>
      </p:sp>
      <p:pic>
        <p:nvPicPr>
          <p:cNvPr id="211" name="dropped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90900" y="3467100"/>
            <a:ext cx="5753100" cy="4279900"/>
          </a:xfrm>
          <a:prstGeom prst="rect">
            <a:avLst/>
          </a:prstGeom>
          <a:ln w="25400">
            <a:round/>
          </a:ln>
        </p:spPr>
      </p:pic>
      <p:sp>
        <p:nvSpPr>
          <p:cNvPr id="212" name="Shape 212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23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216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Twitter API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xfrm>
            <a:off x="584200" y="1803400"/>
            <a:ext cx="11861800" cy="78613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600"/>
              <a:t>There are three separate Twitter APIs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The normal REST based API</a:t>
            </a:r>
          </a:p>
          <a:p>
            <a:pPr lvl="2">
              <a:defRPr sz="1800"/>
            </a:pPr>
            <a:r>
              <a:rPr sz="2400"/>
              <a:t>methods constitute the core of the Twitter API, and are written by Twitter itself. It allows other developers to access and manipulate all of Twitter’s main data. </a:t>
            </a:r>
          </a:p>
          <a:p>
            <a:pPr lvl="2">
              <a:defRPr sz="1800"/>
            </a:pPr>
            <a:r>
              <a:rPr sz="2400"/>
              <a:t>You’d use this API to do all the usual stuff you’d want to do with Twitter including retrieving statuses, updating statuses, showing a user’s timeline, sending direct messages and so on.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The Search API</a:t>
            </a:r>
          </a:p>
          <a:p>
            <a:pPr lvl="2">
              <a:defRPr sz="1800"/>
            </a:pPr>
            <a:r>
              <a:rPr sz="2400"/>
              <a:t>Lets you look beyond you and your followers. You need this API if you are looking to view trending topics and so on.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The Stream API</a:t>
            </a:r>
          </a:p>
          <a:p>
            <a:pPr lvl="2">
              <a:defRPr sz="1800"/>
            </a:pPr>
            <a:r>
              <a:rPr sz="2400"/>
              <a:t>lets developers sample huge amounts of real time data. </a:t>
            </a:r>
          </a:p>
        </p:txBody>
      </p:sp>
      <p:sp>
        <p:nvSpPr>
          <p:cNvPr id="220" name="Shape 220"/>
          <p:cNvSpPr/>
          <p:nvPr/>
        </p:nvSpPr>
        <p:spPr>
          <a:xfrm>
            <a:off x="1766304" y="1279209"/>
            <a:ext cx="12992101" cy="447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spAutoFit/>
          </a:bodyPr>
          <a:lstStyle>
            <a:lvl1pPr algn="ctr" defTabSz="584200">
              <a:buClrTx/>
              <a:defRPr sz="2500" u="sng">
                <a:uFillTx/>
                <a:latin typeface="+mn-lt"/>
                <a:ea typeface="+mn-ea"/>
                <a:cs typeface="+mn-cs"/>
                <a:sym typeface="Helvetica Neue Light"/>
                <a:hlinkClick r:id="rId4"/>
              </a:defRPr>
            </a:lvl1pPr>
          </a:lstStyle>
          <a:p>
            <a:pPr lvl="0">
              <a:defRPr sz="1800" u="none"/>
            </a:pPr>
            <a:r>
              <a:rPr sz="2500" u="sng">
                <a:hlinkClick r:id="rId4"/>
              </a:rPr>
              <a:t>http://net.tutsplus.com/tutorials/other/diving-into-the-twitter-api/</a:t>
            </a:r>
          </a:p>
        </p:txBody>
      </p:sp>
      <p:sp>
        <p:nvSpPr>
          <p:cNvPr id="221" name="Shape 221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24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4" name="Shape 224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225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The API (ctd)</a:t>
            </a:r>
          </a:p>
        </p:txBody>
      </p:sp>
      <p:sp>
        <p:nvSpPr>
          <p:cNvPr id="228" name="Shape 2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13497" lvl="0" indent="-277812" defTabSz="525779">
              <a:spcBef>
                <a:spcPts val="1400"/>
              </a:spcBef>
              <a:defRPr sz="1800"/>
            </a:pPr>
            <a:r>
              <a:rPr sz="3150"/>
              <a:t>There are limits to how many calls and changes you can make in a day</a:t>
            </a:r>
          </a:p>
          <a:p>
            <a:pPr marL="566037" lvl="1" indent="-164592" defTabSz="525779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30">
                <a:solidFill>
                  <a:srgbClr val="004172"/>
                </a:solidFill>
              </a:rPr>
              <a:t>API usage is </a:t>
            </a:r>
            <a:r>
              <a:rPr sz="2430">
                <a:solidFill>
                  <a:srgbClr val="004172"/>
                </a:solidFill>
                <a:hlinkClick r:id="rId4"/>
              </a:rPr>
              <a:t>rate limited</a:t>
            </a:r>
            <a:r>
              <a:rPr sz="2430">
                <a:solidFill>
                  <a:srgbClr val="004172"/>
                </a:solidFill>
              </a:rPr>
              <a:t> with additional </a:t>
            </a:r>
            <a:r>
              <a:rPr sz="2430">
                <a:solidFill>
                  <a:srgbClr val="004172"/>
                </a:solidFill>
                <a:hlinkClick r:id="rId5"/>
              </a:rPr>
              <a:t>fair use limits</a:t>
            </a:r>
            <a:r>
              <a:rPr sz="2430">
                <a:solidFill>
                  <a:srgbClr val="004172"/>
                </a:solidFill>
              </a:rPr>
              <a:t> to protect Twitter from abuse.</a:t>
            </a:r>
          </a:p>
          <a:p>
            <a:pPr marL="313497" lvl="0" indent="-277812" defTabSz="525779">
              <a:spcBef>
                <a:spcPts val="1400"/>
              </a:spcBef>
              <a:defRPr sz="1800"/>
            </a:pPr>
            <a:r>
              <a:rPr sz="3150"/>
              <a:t>The API is entirely HTTP-based</a:t>
            </a:r>
          </a:p>
          <a:p>
            <a:pPr marL="566037" lvl="1" indent="-164592" defTabSz="525779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30">
                <a:solidFill>
                  <a:srgbClr val="004172"/>
                </a:solidFill>
              </a:rPr>
              <a:t>Methods to retrieve data from the Twitter API require a GET request. Methods that submit, change, or destroy data require a POST. </a:t>
            </a:r>
          </a:p>
          <a:p>
            <a:pPr marL="566037" lvl="1" indent="-164592" defTabSz="525779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30">
                <a:solidFill>
                  <a:srgbClr val="004172"/>
                </a:solidFill>
              </a:rPr>
              <a:t>API Methods that require a particular HTTP method will return an error if you do not make your request with the correct one. </a:t>
            </a:r>
          </a:p>
          <a:p>
            <a:pPr marL="566037" lvl="1" indent="-164592" defTabSz="525779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430" u="sng">
                <a:solidFill>
                  <a:srgbClr val="004172"/>
                </a:solidFill>
                <a:hlinkClick r:id="rId6"/>
              </a:rPr>
              <a:t>HTTP Response Codes</a:t>
            </a:r>
            <a:r>
              <a:rPr sz="2430">
                <a:solidFill>
                  <a:srgbClr val="004172"/>
                </a:solidFill>
              </a:rPr>
              <a:t> can help you</a:t>
            </a:r>
          </a:p>
          <a:p>
            <a:pPr marL="313497" lvl="0" indent="-277812" defTabSz="525779">
              <a:spcBef>
                <a:spcPts val="1400"/>
              </a:spcBef>
              <a:defRPr sz="1800"/>
            </a:pPr>
            <a:r>
              <a:rPr sz="3150"/>
              <a:t>The API presently supports the following data formats: </a:t>
            </a:r>
            <a:r>
              <a:rPr sz="3150" u="sng">
                <a:hlinkClick r:id="rId7"/>
              </a:rPr>
              <a:t>XML</a:t>
            </a:r>
            <a:r>
              <a:rPr sz="3150"/>
              <a:t>, </a:t>
            </a:r>
            <a:r>
              <a:rPr sz="3150" u="sng">
                <a:hlinkClick r:id="rId8"/>
              </a:rPr>
              <a:t>JSON</a:t>
            </a:r>
            <a:r>
              <a:rPr sz="3150"/>
              <a:t>, and the </a:t>
            </a:r>
            <a:r>
              <a:rPr sz="3150" u="sng">
                <a:hlinkClick r:id="rId9"/>
              </a:rPr>
              <a:t>RSS</a:t>
            </a:r>
            <a:r>
              <a:rPr sz="3150"/>
              <a:t> and </a:t>
            </a:r>
            <a:r>
              <a:rPr sz="3150" u="sng">
                <a:hlinkClick r:id="rId10"/>
              </a:rPr>
              <a:t>Atom</a:t>
            </a:r>
            <a:r>
              <a:rPr sz="3150"/>
              <a:t> syndication formats, with some methods only accepting a subset of these formats.</a:t>
            </a:r>
          </a:p>
        </p:txBody>
      </p:sp>
      <p:sp>
        <p:nvSpPr>
          <p:cNvPr id="229" name="Shape 229"/>
          <p:cNvSpPr/>
          <p:nvPr/>
        </p:nvSpPr>
        <p:spPr>
          <a:xfrm>
            <a:off x="4595718" y="1382651"/>
            <a:ext cx="7505828" cy="522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>
            <a:lvl1pPr algn="ctr" defTabSz="584200">
              <a:buClrTx/>
              <a:defRPr sz="3000" u="sng">
                <a:uFillTx/>
                <a:latin typeface="+mn-lt"/>
                <a:ea typeface="+mn-ea"/>
                <a:cs typeface="+mn-cs"/>
                <a:sym typeface="Helvetica Neue Light"/>
                <a:hlinkClick r:id="rId11"/>
              </a:defRPr>
            </a:lvl1pPr>
          </a:lstStyle>
          <a:p>
            <a:pPr lvl="0">
              <a:defRPr sz="1800" u="none"/>
            </a:pPr>
            <a:r>
              <a:rPr sz="3000" u="sng">
                <a:hlinkClick r:id="rId11"/>
              </a:rPr>
              <a:t>http://dev.twitter.com/pages/every_developer</a:t>
            </a:r>
          </a:p>
        </p:txBody>
      </p:sp>
      <p:sp>
        <p:nvSpPr>
          <p:cNvPr id="230" name="Shape 230"/>
          <p:cNvSpPr/>
          <p:nvPr/>
        </p:nvSpPr>
        <p:spPr>
          <a:xfrm>
            <a:off x="4514273" y="2740814"/>
            <a:ext cx="8445501" cy="497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spAutoFit/>
          </a:bodyPr>
          <a:lstStyle>
            <a:lvl1pPr algn="ctr" defTabSz="584200">
              <a:buClrTx/>
              <a:defRPr sz="2800" u="sng">
                <a:uFillTx/>
                <a:latin typeface="+mn-lt"/>
                <a:ea typeface="+mn-ea"/>
                <a:cs typeface="+mn-cs"/>
                <a:sym typeface="Helvetica Neue Light"/>
                <a:hlinkClick r:id="rId4"/>
              </a:defRPr>
            </a:lvl1pPr>
          </a:lstStyle>
          <a:p>
            <a:pPr lvl="0">
              <a:defRPr sz="1800" u="none"/>
            </a:pPr>
            <a:r>
              <a:rPr sz="2800" u="sng">
                <a:hlinkClick r:id="rId4"/>
              </a:rPr>
              <a:t>http://dev.twitter.com/pages/rate-limiting</a:t>
            </a:r>
          </a:p>
        </p:txBody>
      </p:sp>
      <p:sp>
        <p:nvSpPr>
          <p:cNvPr id="231" name="Shape 231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25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235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REST API Methods</a:t>
            </a:r>
          </a:p>
        </p:txBody>
      </p:sp>
      <p:sp>
        <p:nvSpPr>
          <p:cNvPr id="238" name="Shape 2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 Timeline Methods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  <a:hlinkClick r:id="rId4"/>
              </a:rPr>
              <a:t>statuses/public_timeline</a:t>
            </a:r>
            <a:endParaRPr sz="3000">
              <a:solidFill>
                <a:srgbClr val="004172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  <a:hlinkClick r:id="rId5"/>
              </a:rPr>
              <a:t>statuses/home_timeline</a:t>
            </a:r>
            <a:endParaRPr sz="3000">
              <a:solidFill>
                <a:srgbClr val="004172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  <a:hlinkClick r:id="rId6"/>
              </a:rPr>
              <a:t>statuses/friends_timeline</a:t>
            </a:r>
            <a:endParaRPr sz="3000">
              <a:solidFill>
                <a:srgbClr val="004172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  <a:hlinkClick r:id="rId7"/>
              </a:rPr>
              <a:t>statuses/user_timeline</a:t>
            </a:r>
            <a:r>
              <a:rPr sz="3000">
                <a:solidFill>
                  <a:srgbClr val="004172"/>
                </a:solidFill>
              </a:rPr>
              <a:t> 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  <a:hlinkClick r:id="rId8"/>
              </a:rPr>
              <a:t>statuses/mentions</a:t>
            </a:r>
            <a:endParaRPr sz="3000">
              <a:solidFill>
                <a:srgbClr val="004172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  <a:hlinkClick r:id="rId9"/>
              </a:rPr>
              <a:t>statuses/retweeted_by_me</a:t>
            </a:r>
            <a:endParaRPr sz="3000">
              <a:solidFill>
                <a:srgbClr val="004172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  <a:hlinkClick r:id="rId10"/>
              </a:rPr>
              <a:t>statuses/retweeted_to_me</a:t>
            </a:r>
            <a:endParaRPr sz="3000">
              <a:solidFill>
                <a:srgbClr val="004172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  <a:hlinkClick r:id="rId11"/>
              </a:rPr>
              <a:t>statuses/retweets_of_me</a:t>
            </a:r>
            <a:endParaRPr sz="3000">
              <a:solidFill>
                <a:srgbClr val="004172"/>
              </a:solidFill>
            </a:endParaRPr>
          </a:p>
          <a:p>
            <a:pPr lvl="0">
              <a:defRPr sz="1800"/>
            </a:pPr>
            <a:r>
              <a:rPr sz="3600"/>
              <a:t> And several others!!!!</a:t>
            </a:r>
          </a:p>
        </p:txBody>
      </p:sp>
      <p:sp>
        <p:nvSpPr>
          <p:cNvPr id="239" name="Shape 239"/>
          <p:cNvSpPr/>
          <p:nvPr/>
        </p:nvSpPr>
        <p:spPr>
          <a:xfrm>
            <a:off x="6426200" y="1498600"/>
            <a:ext cx="4234861" cy="3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0" defTabSz="457200">
              <a:buClrTx/>
              <a:defRPr sz="1800">
                <a:uFillTx/>
              </a:defRPr>
            </a:pPr>
            <a:r>
              <a:rPr sz="2100">
                <a:uFill>
                  <a:solidFill>
                    <a:srgbClr val="0068EA"/>
                  </a:solidFill>
                </a:uFill>
                <a:latin typeface="+mj-lt"/>
                <a:ea typeface="+mj-ea"/>
                <a:cs typeface="+mj-cs"/>
                <a:sym typeface="Helvetica"/>
              </a:rPr>
              <a:t> </a:t>
            </a:r>
            <a:r>
              <a:rPr sz="2100" u="sng">
                <a:solidFill>
                  <a:srgbClr val="0068EA"/>
                </a:solidFill>
                <a:uFill>
                  <a:solidFill>
                    <a:srgbClr val="0068EA"/>
                  </a:solidFill>
                </a:uFill>
                <a:latin typeface="+mj-lt"/>
                <a:ea typeface="+mj-ea"/>
                <a:cs typeface="+mj-cs"/>
                <a:sym typeface="Helvetica"/>
                <a:hlinkClick r:id="rId12"/>
              </a:rPr>
              <a:t>https://dev.twitter.com/docs/api/1.1</a:t>
            </a:r>
          </a:p>
        </p:txBody>
      </p:sp>
      <p:sp>
        <p:nvSpPr>
          <p:cNvPr id="240" name="Shape 240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26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244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xfrm>
            <a:off x="2679700" y="139700"/>
            <a:ext cx="103886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Main Classes: Status</a:t>
            </a:r>
          </a:p>
        </p:txBody>
      </p:sp>
      <p:pic>
        <p:nvPicPr>
          <p:cNvPr id="247" name="dropped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04494" y="2082800"/>
            <a:ext cx="8852406" cy="7467600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hape 248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27</a:t>
            </a:fld>
            <a:endParaRPr sz="1200"/>
          </a:p>
        </p:txBody>
      </p:sp>
      <p:sp>
        <p:nvSpPr>
          <p:cNvPr id="249" name="Shape 249"/>
          <p:cNvSpPr/>
          <p:nvPr/>
        </p:nvSpPr>
        <p:spPr>
          <a:xfrm>
            <a:off x="2565400" y="1244600"/>
            <a:ext cx="118618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 marL="317500" indent="-317500" defTabSz="584200">
              <a:spcBef>
                <a:spcPts val="1600"/>
              </a:spcBef>
              <a:buClrTx/>
              <a:buSzPct val="80000"/>
              <a:buChar char="•"/>
              <a:defRPr sz="3600"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3600"/>
              <a:t>It represents a tweet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52" name="Shape 252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253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Shape 2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Main Classes: User</a:t>
            </a:r>
          </a:p>
        </p:txBody>
      </p:sp>
      <p:sp>
        <p:nvSpPr>
          <p:cNvPr id="256" name="Shape 256"/>
          <p:cNvSpPr>
            <a:spLocks noGrp="1"/>
          </p:cNvSpPr>
          <p:nvPr>
            <p:ph type="body" idx="1"/>
          </p:nvPr>
        </p:nvSpPr>
        <p:spPr>
          <a:xfrm>
            <a:off x="2565400" y="1244600"/>
            <a:ext cx="11861800" cy="75819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It represents a user</a:t>
            </a:r>
          </a:p>
        </p:txBody>
      </p:sp>
      <p:pic>
        <p:nvPicPr>
          <p:cNvPr id="257" name="dropped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8500" y="1816100"/>
            <a:ext cx="11150600" cy="7581900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Shape 258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28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61" name="Shape 261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262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User (2)</a:t>
            </a:r>
          </a:p>
        </p:txBody>
      </p:sp>
      <p:pic>
        <p:nvPicPr>
          <p:cNvPr id="265" name="dropped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5800" y="1574800"/>
            <a:ext cx="9652000" cy="7772400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Shape 266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29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1" name="Shape 51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 dirty="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52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What is needed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079500" y="2628900"/>
            <a:ext cx="10845800" cy="61087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Knowledge Capture </a:t>
            </a:r>
          </a:p>
          <a:p>
            <a:pPr lvl="0">
              <a:defRPr sz="1800"/>
            </a:pPr>
            <a:r>
              <a:rPr sz="3600"/>
              <a:t>Knowledge Representation</a:t>
            </a:r>
          </a:p>
          <a:p>
            <a:pPr lvl="0">
              <a:defRPr sz="1800"/>
            </a:pPr>
            <a:r>
              <a:rPr sz="3600"/>
              <a:t>Knowledge Integration</a:t>
            </a: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3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69" name="Shape 269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270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xfrm>
            <a:off x="3149600" y="2438400"/>
            <a:ext cx="10388600" cy="1397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Main Classes: Twitter</a:t>
            </a:r>
          </a:p>
        </p:txBody>
      </p:sp>
      <p:pic>
        <p:nvPicPr>
          <p:cNvPr id="273" name="dropped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27300" y="76200"/>
            <a:ext cx="11239500" cy="9603638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/>
        </p:nvSpPr>
        <p:spPr>
          <a:xfrm rot="16200000">
            <a:off x="-1671002" y="4170998"/>
            <a:ext cx="494433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>
            <a:lvl1pPr marL="245395" defTabSz="584200">
              <a:buClrTx/>
              <a:defRPr sz="4000">
                <a:uFillTx/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000"/>
              <a:t>Main Classes: Twitter</a:t>
            </a:r>
          </a:p>
        </p:txBody>
      </p:sp>
      <p:sp>
        <p:nvSpPr>
          <p:cNvPr id="275" name="Shape 275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30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78" name="Shape 278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279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Shape 2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Twitter API details</a:t>
            </a:r>
          </a:p>
        </p:txBody>
      </p:sp>
      <p:sp>
        <p:nvSpPr>
          <p:cNvPr id="282" name="Shape 2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Each OAuth key has 300 queries per hour allowed</a:t>
            </a:r>
          </a:p>
          <a:p>
            <a:pPr lvl="0">
              <a:defRPr sz="1800"/>
            </a:pPr>
            <a:r>
              <a:rPr sz="3600"/>
              <a:t>You always must check the code returned by each call</a:t>
            </a:r>
          </a:p>
          <a:p>
            <a:pPr lvl="0">
              <a:defRPr sz="1800"/>
            </a:pPr>
            <a:r>
              <a:rPr sz="3600"/>
              <a:t>If asked to desist you must stop and wait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Most calls will tell you when you can query again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Sometimes they do not -&gt; wait for an hour, then</a:t>
            </a:r>
          </a:p>
          <a:p>
            <a:pPr lvl="0">
              <a:defRPr sz="1800"/>
            </a:pPr>
            <a:r>
              <a:rPr sz="3600"/>
              <a:t>Using multiple keys is forbidden</a:t>
            </a:r>
          </a:p>
        </p:txBody>
      </p:sp>
      <p:sp>
        <p:nvSpPr>
          <p:cNvPr id="283" name="Shape 283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31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5900"/>
            <a:ext cx="3454400" cy="1054100"/>
          </a:xfrm>
          <a:prstGeom prst="rect">
            <a:avLst/>
          </a:prstGeom>
          <a:ln w="12700">
            <a:round/>
          </a:ln>
        </p:spPr>
      </p:pic>
      <p:sp>
        <p:nvSpPr>
          <p:cNvPr id="286" name="Shape 286"/>
          <p:cNvSpPr/>
          <p:nvPr/>
        </p:nvSpPr>
        <p:spPr>
          <a:xfrm>
            <a:off x="3532470" y="433732"/>
            <a:ext cx="1892301" cy="732002"/>
          </a:xfrm>
          <a:prstGeom prst="rect">
            <a:avLst/>
          </a:prstGeom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lnSpc>
                <a:spcPct val="80000"/>
              </a:lnSpc>
              <a:defRPr sz="1800">
                <a:uFillTx/>
              </a:defRPr>
            </a:pPr>
            <a:r>
              <a:rPr>
                <a:uFill>
                  <a:solidFill/>
                </a:uFill>
              </a:rPr>
              <a:t>Faculty</a:t>
            </a:r>
            <a:endParaRPr sz="3400">
              <a:uFill>
                <a:solidFill/>
              </a:uFill>
            </a:endParaRPr>
          </a:p>
          <a:p>
            <a:pPr lvl="0">
              <a:lnSpc>
                <a:spcPct val="80000"/>
              </a:lnSpc>
              <a:defRPr sz="1800">
                <a:uFillTx/>
              </a:defRPr>
            </a:pPr>
            <a:r>
              <a:rPr>
                <a:uFill>
                  <a:solidFill/>
                </a:uFill>
              </a:rPr>
              <a:t>Of</a:t>
            </a:r>
            <a:endParaRPr sz="3400">
              <a:uFill>
                <a:solidFill/>
              </a:uFill>
            </a:endParaRPr>
          </a:p>
          <a:p>
            <a:pPr lvl="0">
              <a:lnSpc>
                <a:spcPct val="80000"/>
              </a:lnSpc>
              <a:defRPr sz="1800">
                <a:uFillTx/>
              </a:defRPr>
            </a:pPr>
            <a:r>
              <a:rPr>
                <a:uFill>
                  <a:solidFill/>
                </a:uFill>
              </a:rPr>
              <a:t>Engineering.</a:t>
            </a:r>
          </a:p>
        </p:txBody>
      </p:sp>
      <p:sp>
        <p:nvSpPr>
          <p:cNvPr id="287" name="Shape 287"/>
          <p:cNvSpPr>
            <a:spLocks noGrp="1"/>
          </p:cNvSpPr>
          <p:nvPr>
            <p:ph type="title"/>
          </p:nvPr>
        </p:nvSpPr>
        <p:spPr>
          <a:xfrm>
            <a:off x="863600" y="1955800"/>
            <a:ext cx="11709400" cy="2209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2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Practical Session: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2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Accessing Twitter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90" name="Shape 290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291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xfrm>
            <a:off x="2768600" y="520700"/>
            <a:ext cx="9271000" cy="7747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61518">
              <a:defRPr sz="474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74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Interacting with Twitter in Java</a:t>
            </a:r>
          </a:p>
        </p:txBody>
      </p:sp>
      <p:sp>
        <p:nvSpPr>
          <p:cNvPr id="294" name="Shape 29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Twitter4J is an unofficial Java library for the </a:t>
            </a:r>
            <a:r>
              <a:rPr sz="3600">
                <a:hlinkClick r:id="rId4"/>
              </a:rPr>
              <a:t>Twitter API</a:t>
            </a:r>
            <a:r>
              <a:rPr sz="3600"/>
              <a:t>.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You can easily integrate Java application with the Twitter service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Twitter4J is featuring: </a:t>
            </a:r>
          </a:p>
          <a:p>
            <a:pPr lvl="2">
              <a:defRPr sz="1800"/>
            </a:pPr>
            <a:r>
              <a:rPr sz="2400"/>
              <a:t>100% Pure Java - works on any Java Platform version 1.4.2 or later</a:t>
            </a:r>
          </a:p>
          <a:p>
            <a:pPr lvl="2">
              <a:defRPr sz="1800"/>
            </a:pPr>
            <a:r>
              <a:rPr sz="2400">
                <a:hlinkClick r:id="rId5"/>
              </a:rPr>
              <a:t>Android</a:t>
            </a:r>
            <a:r>
              <a:rPr sz="2400"/>
              <a:t> platform and </a:t>
            </a:r>
            <a:r>
              <a:rPr sz="2400">
                <a:hlinkClick r:id="rId6"/>
              </a:rPr>
              <a:t>Google APP Engine</a:t>
            </a:r>
            <a:r>
              <a:rPr sz="2400"/>
              <a:t> ready</a:t>
            </a:r>
          </a:p>
          <a:p>
            <a:pPr lvl="2">
              <a:defRPr sz="1800"/>
            </a:pPr>
            <a:r>
              <a:rPr sz="2400"/>
              <a:t>Zero dependency : No additional jars required</a:t>
            </a:r>
          </a:p>
          <a:p>
            <a:pPr lvl="2">
              <a:defRPr sz="1800"/>
            </a:pPr>
            <a:r>
              <a:rPr sz="2400"/>
              <a:t>Built-in OAuth support</a:t>
            </a:r>
          </a:p>
          <a:p>
            <a:pPr lvl="2">
              <a:defRPr sz="1800"/>
            </a:pPr>
            <a:r>
              <a:rPr sz="2400"/>
              <a:t> Out-of-the-box gzip support</a:t>
            </a:r>
          </a:p>
          <a:p>
            <a:pPr lvl="0">
              <a:defRPr sz="1800"/>
            </a:pPr>
            <a:r>
              <a:rPr sz="3600"/>
              <a:t>Just download and add its jar file to the application classpath.</a:t>
            </a:r>
          </a:p>
        </p:txBody>
      </p:sp>
      <p:pic>
        <p:nvPicPr>
          <p:cNvPr id="295" name="droppedImage.tif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448300" y="4178300"/>
            <a:ext cx="7620000" cy="939800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Shape 296"/>
          <p:cNvSpPr/>
          <p:nvPr/>
        </p:nvSpPr>
        <p:spPr>
          <a:xfrm>
            <a:off x="8470445" y="1281051"/>
            <a:ext cx="3038222" cy="522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>
            <a:lvl1pPr algn="ctr" defTabSz="584200">
              <a:buClrTx/>
              <a:defRPr sz="3000" u="sng">
                <a:uFillTx/>
                <a:latin typeface="+mn-lt"/>
                <a:ea typeface="+mn-ea"/>
                <a:cs typeface="+mn-cs"/>
                <a:sym typeface="Helvetica Neue Light"/>
                <a:hlinkClick r:id="rId8"/>
              </a:defRPr>
            </a:lvl1pPr>
          </a:lstStyle>
          <a:p>
            <a:pPr lvl="0">
              <a:defRPr sz="1800" u="none"/>
            </a:pPr>
            <a:r>
              <a:rPr sz="3000" u="sng">
                <a:hlinkClick r:id="rId8"/>
              </a:rPr>
              <a:t>http://twitter4j.org</a:t>
            </a:r>
          </a:p>
        </p:txBody>
      </p:sp>
      <p:sp>
        <p:nvSpPr>
          <p:cNvPr id="297" name="Shape 297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33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00" name="Shape 300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301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Shape 3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Authentication for Twitter API</a:t>
            </a:r>
          </a:p>
        </p:txBody>
      </p:sp>
      <p:sp>
        <p:nvSpPr>
          <p:cNvPr id="304" name="Shape 30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In order to make authorized calls to Twitter's APIs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Your application must first obtain an OAuth access token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On behalf of a Twitter user</a:t>
            </a:r>
          </a:p>
          <a:p>
            <a:pPr lvl="0">
              <a:defRPr sz="1800"/>
            </a:pPr>
            <a:r>
              <a:rPr sz="3600"/>
              <a:t>The </a:t>
            </a:r>
            <a:r>
              <a:rPr sz="3600" u="sng">
                <a:hlinkClick r:id="rId4"/>
              </a:rPr>
              <a:t>dev.twitter.com</a:t>
            </a:r>
            <a:r>
              <a:rPr sz="3600"/>
              <a:t> application control panel offers the ability to generate an OAuth access token for the owner of the application.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This is useful if:</a:t>
            </a:r>
          </a:p>
          <a:p>
            <a:pPr lvl="2">
              <a:defRPr sz="1800"/>
            </a:pPr>
            <a:r>
              <a:rPr sz="2400"/>
              <a:t>Your application only needs to make requests on behalf of a single user (for example, establishing a connection to the Streaming API)</a:t>
            </a:r>
          </a:p>
        </p:txBody>
      </p:sp>
      <p:sp>
        <p:nvSpPr>
          <p:cNvPr id="305" name="Shape 305"/>
          <p:cNvSpPr/>
          <p:nvPr/>
        </p:nvSpPr>
        <p:spPr>
          <a:xfrm>
            <a:off x="3698023" y="1545909"/>
            <a:ext cx="8108951" cy="447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>
            <a:lvl1pPr algn="ctr" defTabSz="584200">
              <a:buClrTx/>
              <a:defRPr sz="2500" u="sng">
                <a:uFillTx/>
                <a:latin typeface="+mn-lt"/>
                <a:ea typeface="+mn-ea"/>
                <a:cs typeface="+mn-cs"/>
                <a:sym typeface="Helvetica Neue Light"/>
                <a:hlinkClick r:id="rId5"/>
              </a:defRPr>
            </a:lvl1pPr>
          </a:lstStyle>
          <a:p>
            <a:pPr lvl="0">
              <a:defRPr sz="1800" u="none"/>
            </a:pPr>
            <a:r>
              <a:rPr sz="2500" u="sng">
                <a:hlinkClick r:id="rId5"/>
              </a:rPr>
              <a:t>https://dev.twitter.com/docs/auth/obtaining-access-tokens</a:t>
            </a:r>
          </a:p>
        </p:txBody>
      </p:sp>
      <p:sp>
        <p:nvSpPr>
          <p:cNvPr id="306" name="Shape 306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34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09" name="Shape 309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310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Shape 3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Generating a Token</a:t>
            </a:r>
          </a:p>
        </p:txBody>
      </p:sp>
      <p:sp>
        <p:nvSpPr>
          <p:cNvPr id="313" name="Shape 313"/>
          <p:cNvSpPr>
            <a:spLocks noGrp="1"/>
          </p:cNvSpPr>
          <p:nvPr>
            <p:ph type="body" idx="1"/>
          </p:nvPr>
        </p:nvSpPr>
        <p:spPr>
          <a:xfrm>
            <a:off x="596900" y="2146300"/>
            <a:ext cx="6375400" cy="4978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0720" lvl="0" indent="-276225" defTabSz="508254">
              <a:spcBef>
                <a:spcPts val="1300"/>
              </a:spcBef>
              <a:defRPr sz="1800"/>
            </a:pPr>
            <a:r>
              <a:rPr sz="3132"/>
              <a:t>Visit dev.twitter.com "My applications" page, either by </a:t>
            </a:r>
          </a:p>
          <a:p>
            <a:pPr marL="564847" lvl="1" indent="-176784" defTabSz="508254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sz="2610">
                <a:solidFill>
                  <a:srgbClr val="004172"/>
                </a:solidFill>
              </a:rPr>
              <a:t>navigating to </a:t>
            </a:r>
            <a:r>
              <a:rPr sz="2610">
                <a:solidFill>
                  <a:srgbClr val="004172"/>
                </a:solidFill>
                <a:hlinkClick r:id="rId4"/>
              </a:rPr>
              <a:t>dev.twitter.com/apps</a:t>
            </a:r>
            <a:r>
              <a:rPr sz="2610">
                <a:solidFill>
                  <a:srgbClr val="004172"/>
                </a:solidFill>
              </a:rPr>
              <a:t>, </a:t>
            </a:r>
          </a:p>
          <a:p>
            <a:pPr marL="564847" lvl="1" indent="-176784" defTabSz="508254">
              <a:spcBef>
                <a:spcPts val="1300"/>
              </a:spcBef>
              <a:defRPr sz="1800">
                <a:solidFill>
                  <a:srgbClr val="000000"/>
                </a:solidFill>
              </a:defRPr>
            </a:pPr>
            <a:r>
              <a:rPr sz="2610">
                <a:solidFill>
                  <a:srgbClr val="004172"/>
                </a:solidFill>
              </a:rPr>
              <a:t>or hovering over your profile image in the top right hand corner of the site and selecting "My applications"</a:t>
            </a:r>
          </a:p>
          <a:p>
            <a:pPr marL="310720" lvl="0" indent="-276225" defTabSz="508254">
              <a:spcBef>
                <a:spcPts val="1300"/>
              </a:spcBef>
              <a:defRPr sz="1800"/>
            </a:pPr>
            <a:r>
              <a:rPr sz="3132"/>
              <a:t>Click on my applications</a:t>
            </a:r>
            <a:br>
              <a:rPr sz="3132"/>
            </a:br>
            <a:r>
              <a:rPr sz="3132"/>
              <a:t>--&gt; Create new applications</a:t>
            </a:r>
          </a:p>
        </p:txBody>
      </p:sp>
      <p:pic>
        <p:nvPicPr>
          <p:cNvPr id="314" name="dropped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65950" y="2146300"/>
            <a:ext cx="5543550" cy="3695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dropped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606800" y="6794500"/>
            <a:ext cx="8382000" cy="2794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Shape 316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35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320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Shape 3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Access Token</a:t>
            </a:r>
          </a:p>
        </p:txBody>
      </p:sp>
      <p:sp>
        <p:nvSpPr>
          <p:cNvPr id="323" name="Shape 3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At the bottom of the next page, you will see a section labeled "your access token":</a:t>
            </a:r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Click on the "Create my access token" button</a:t>
            </a:r>
          </a:p>
        </p:txBody>
      </p:sp>
      <p:pic>
        <p:nvPicPr>
          <p:cNvPr id="324" name="dropped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5300" y="3492500"/>
            <a:ext cx="12001500" cy="2000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dropped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47800" y="6616700"/>
            <a:ext cx="8382000" cy="2476500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Shape 326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36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9" name="Shape 329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330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Changing access level</a:t>
            </a:r>
          </a:p>
        </p:txBody>
      </p:sp>
      <p:sp>
        <p:nvSpPr>
          <p:cNvPr id="333" name="Shape 3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For most application the default access level (read-only) is fine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In some cases you will need writing permissions</a:t>
            </a:r>
          </a:p>
        </p:txBody>
      </p:sp>
      <p:pic>
        <p:nvPicPr>
          <p:cNvPr id="334" name="dropped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2100" y="3924300"/>
            <a:ext cx="9283700" cy="2921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Shape 335"/>
          <p:cNvSpPr/>
          <p:nvPr/>
        </p:nvSpPr>
        <p:spPr>
          <a:xfrm>
            <a:off x="6443224" y="4229100"/>
            <a:ext cx="4755849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>
            <a:lvl1pPr algn="ctr" defTabSz="584200">
              <a:buClrTx/>
              <a:defRPr sz="4000">
                <a:uFillTx/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000"/>
              <a:t>My Application Name</a:t>
            </a:r>
          </a:p>
        </p:txBody>
      </p:sp>
      <p:sp>
        <p:nvSpPr>
          <p:cNvPr id="336" name="Shape 336"/>
          <p:cNvSpPr/>
          <p:nvPr/>
        </p:nvSpPr>
        <p:spPr>
          <a:xfrm flipV="1">
            <a:off x="4107035" y="4614541"/>
            <a:ext cx="2354049" cy="11753"/>
          </a:xfrm>
          <a:prstGeom prst="line">
            <a:avLst/>
          </a:prstGeom>
          <a:ln w="25400">
            <a:solidFill/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7697630" y="5702300"/>
            <a:ext cx="2995677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>
            <a:lvl1pPr algn="ctr" defTabSz="584200">
              <a:buClrTx/>
              <a:defRPr sz="4000">
                <a:uFillTx/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000"/>
              <a:t>Click settings</a:t>
            </a:r>
          </a:p>
        </p:txBody>
      </p:sp>
      <p:sp>
        <p:nvSpPr>
          <p:cNvPr id="338" name="Shape 338"/>
          <p:cNvSpPr/>
          <p:nvPr/>
        </p:nvSpPr>
        <p:spPr>
          <a:xfrm>
            <a:off x="3160858" y="5603916"/>
            <a:ext cx="4438235" cy="428970"/>
          </a:xfrm>
          <a:prstGeom prst="line">
            <a:avLst/>
          </a:prstGeom>
          <a:ln w="25400">
            <a:solidFill/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339" name="dropped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0100" y="7188200"/>
            <a:ext cx="7848600" cy="2717800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Shape 340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37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43" name="Shape 343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344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Set Import</a:t>
            </a:r>
          </a:p>
        </p:txBody>
      </p:sp>
      <p:sp>
        <p:nvSpPr>
          <p:cNvPr id="347" name="Shape 347"/>
          <p:cNvSpPr>
            <a:spLocks noGrp="1"/>
          </p:cNvSpPr>
          <p:nvPr>
            <p:ph type="body" idx="1"/>
          </p:nvPr>
        </p:nvSpPr>
        <p:spPr>
          <a:xfrm>
            <a:off x="571500" y="2133600"/>
            <a:ext cx="11861800" cy="78105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0" indent="0" defTabSz="397256">
              <a:spcBef>
                <a:spcPts val="1000"/>
              </a:spcBef>
              <a:buSzTx/>
              <a:buNone/>
              <a:defRPr sz="1800"/>
            </a:pPr>
            <a:r>
              <a:rPr sz="2448">
                <a:latin typeface="Courier New"/>
                <a:ea typeface="Courier New"/>
                <a:cs typeface="Courier New"/>
                <a:sym typeface="Courier New"/>
              </a:rPr>
              <a:t>import java.io.FileInputStream;</a:t>
            </a:r>
          </a:p>
          <a:p>
            <a:pPr marL="0" lvl="0" indent="0" defTabSz="397256">
              <a:spcBef>
                <a:spcPts val="1000"/>
              </a:spcBef>
              <a:buSzTx/>
              <a:buNone/>
              <a:defRPr sz="1800"/>
            </a:pPr>
            <a:r>
              <a:rPr sz="2448">
                <a:latin typeface="Courier New"/>
                <a:ea typeface="Courier New"/>
                <a:cs typeface="Courier New"/>
                <a:sym typeface="Courier New"/>
              </a:rPr>
              <a:t>import java.io.IOException;</a:t>
            </a:r>
          </a:p>
          <a:p>
            <a:pPr marL="0" lvl="0" indent="0" defTabSz="397256">
              <a:spcBef>
                <a:spcPts val="1000"/>
              </a:spcBef>
              <a:buSzTx/>
              <a:buNone/>
              <a:defRPr sz="1800"/>
            </a:pPr>
            <a:r>
              <a:rPr sz="2448">
                <a:latin typeface="Courier New"/>
                <a:ea typeface="Courier New"/>
                <a:cs typeface="Courier New"/>
                <a:sym typeface="Courier New"/>
              </a:rPr>
              <a:t>import java.net.URLEncoder;</a:t>
            </a:r>
          </a:p>
          <a:p>
            <a:pPr marL="0" lvl="0" indent="0" defTabSz="397256">
              <a:spcBef>
                <a:spcPts val="1000"/>
              </a:spcBef>
              <a:buSzTx/>
              <a:buNone/>
              <a:defRPr sz="1800"/>
            </a:pPr>
            <a:r>
              <a:rPr sz="2448">
                <a:latin typeface="Courier New"/>
                <a:ea typeface="Courier New"/>
                <a:cs typeface="Courier New"/>
                <a:sym typeface="Courier New"/>
              </a:rPr>
              <a:t>import java.text.SimpleDateFormat;</a:t>
            </a:r>
          </a:p>
          <a:p>
            <a:pPr marL="0" lvl="0" indent="0" defTabSz="397256">
              <a:spcBef>
                <a:spcPts val="1000"/>
              </a:spcBef>
              <a:buSzTx/>
              <a:buNone/>
              <a:defRPr sz="1800"/>
            </a:pPr>
            <a:r>
              <a:rPr sz="2448">
                <a:latin typeface="Courier New"/>
                <a:ea typeface="Courier New"/>
                <a:cs typeface="Courier New"/>
                <a:sym typeface="Courier New"/>
              </a:rPr>
              <a:t>import java.util.ArrayList;</a:t>
            </a:r>
          </a:p>
          <a:p>
            <a:pPr marL="0" lvl="0" indent="0" defTabSz="397256">
              <a:spcBef>
                <a:spcPts val="1000"/>
              </a:spcBef>
              <a:buSzTx/>
              <a:buNone/>
              <a:defRPr sz="1800"/>
            </a:pPr>
            <a:r>
              <a:rPr sz="2448">
                <a:latin typeface="Courier New"/>
                <a:ea typeface="Courier New"/>
                <a:cs typeface="Courier New"/>
                <a:sym typeface="Courier New"/>
              </a:rPr>
              <a:t>import java.util.Date;</a:t>
            </a:r>
          </a:p>
          <a:p>
            <a:pPr marL="0" lvl="0" indent="0" defTabSz="397256">
              <a:spcBef>
                <a:spcPts val="1000"/>
              </a:spcBef>
              <a:buSzTx/>
              <a:buNone/>
              <a:defRPr sz="1800"/>
            </a:pPr>
            <a:r>
              <a:rPr sz="2448">
                <a:latin typeface="Courier New"/>
                <a:ea typeface="Courier New"/>
                <a:cs typeface="Courier New"/>
                <a:sym typeface="Courier New"/>
              </a:rPr>
              <a:t>import java.util.HashMap;</a:t>
            </a:r>
          </a:p>
          <a:p>
            <a:pPr marL="0" lvl="0" indent="0" defTabSz="397256">
              <a:spcBef>
                <a:spcPts val="1000"/>
              </a:spcBef>
              <a:buSzTx/>
              <a:buNone/>
              <a:defRPr sz="1800"/>
            </a:pPr>
            <a:r>
              <a:rPr sz="2448">
                <a:latin typeface="Courier New"/>
                <a:ea typeface="Courier New"/>
                <a:cs typeface="Courier New"/>
                <a:sym typeface="Courier New"/>
              </a:rPr>
              <a:t>import java.util.List;</a:t>
            </a:r>
          </a:p>
          <a:p>
            <a:pPr marL="0" lvl="0" indent="0" defTabSz="397256">
              <a:spcBef>
                <a:spcPts val="1000"/>
              </a:spcBef>
              <a:buSzTx/>
              <a:buNone/>
              <a:defRPr sz="1800"/>
            </a:pPr>
            <a:r>
              <a:rPr sz="2448">
                <a:latin typeface="Courier New"/>
                <a:ea typeface="Courier New"/>
                <a:cs typeface="Courier New"/>
                <a:sym typeface="Courier New"/>
              </a:rPr>
              <a:t>import java.util.Properties;</a:t>
            </a:r>
          </a:p>
          <a:p>
            <a:pPr marL="0" lvl="0" indent="0" defTabSz="397256">
              <a:spcBef>
                <a:spcPts val="1000"/>
              </a:spcBef>
              <a:buSzTx/>
              <a:buNone/>
              <a:defRPr sz="1800"/>
            </a:pPr>
            <a:r>
              <a:rPr sz="2448">
                <a:latin typeface="Courier New"/>
                <a:ea typeface="Courier New"/>
                <a:cs typeface="Courier New"/>
                <a:sym typeface="Courier New"/>
              </a:rPr>
              <a:t>import java.util.logging.Level;</a:t>
            </a:r>
          </a:p>
          <a:p>
            <a:pPr marL="0" lvl="0" indent="0" defTabSz="397256">
              <a:spcBef>
                <a:spcPts val="1000"/>
              </a:spcBef>
              <a:buSzTx/>
              <a:buNone/>
              <a:defRPr sz="1800"/>
            </a:pPr>
            <a:r>
              <a:rPr sz="2448">
                <a:latin typeface="Courier New"/>
                <a:ea typeface="Courier New"/>
                <a:cs typeface="Courier New"/>
                <a:sym typeface="Courier New"/>
              </a:rPr>
              <a:t>import java.util.logging.Logger;</a:t>
            </a:r>
          </a:p>
          <a:p>
            <a:pPr marL="0" lvl="0" indent="0" defTabSz="397256">
              <a:spcBef>
                <a:spcPts val="1000"/>
              </a:spcBef>
              <a:buSzTx/>
              <a:buNone/>
              <a:defRPr sz="1800"/>
            </a:pPr>
            <a:r>
              <a:rPr sz="2448">
                <a:latin typeface="Courier New"/>
                <a:ea typeface="Courier New"/>
                <a:cs typeface="Courier New"/>
                <a:sym typeface="Courier New"/>
              </a:rPr>
              <a:t>import java.util.regex.Matcher;</a:t>
            </a:r>
          </a:p>
          <a:p>
            <a:pPr marL="0" lvl="0" indent="0" defTabSz="397256">
              <a:spcBef>
                <a:spcPts val="1000"/>
              </a:spcBef>
              <a:buSzTx/>
              <a:buNone/>
              <a:defRPr sz="1800"/>
            </a:pPr>
            <a:r>
              <a:rPr sz="2448">
                <a:latin typeface="Courier New"/>
                <a:ea typeface="Courier New"/>
                <a:cs typeface="Courier New"/>
                <a:sym typeface="Courier New"/>
              </a:rPr>
              <a:t>import java.util.regex.Pattern;</a:t>
            </a:r>
          </a:p>
          <a:p>
            <a:pPr marL="0" lvl="0" indent="0" defTabSz="397256">
              <a:spcBef>
                <a:spcPts val="1000"/>
              </a:spcBef>
              <a:buSzTx/>
              <a:buNone/>
              <a:defRPr sz="1800"/>
            </a:pPr>
            <a:r>
              <a:rPr sz="2448">
                <a:latin typeface="Courier New"/>
                <a:ea typeface="Courier New"/>
                <a:cs typeface="Courier New"/>
                <a:sym typeface="Courier New"/>
              </a:rPr>
              <a:t>import twitter4j.User;</a:t>
            </a:r>
          </a:p>
          <a:p>
            <a:pPr marL="0" lvl="0" indent="0" defTabSz="397256">
              <a:spcBef>
                <a:spcPts val="1000"/>
              </a:spcBef>
              <a:buSzTx/>
              <a:buNone/>
              <a:defRPr sz="1800"/>
            </a:pPr>
            <a:r>
              <a:rPr sz="2448">
                <a:latin typeface="Courier New"/>
                <a:ea typeface="Courier New"/>
                <a:cs typeface="Courier New"/>
                <a:sym typeface="Courier New"/>
              </a:rPr>
              <a:t>import twitter4j.conf.ConfigurationBuilder;</a:t>
            </a:r>
          </a:p>
          <a:p>
            <a:pPr marL="0" lvl="0" indent="0" defTabSz="397256">
              <a:spcBef>
                <a:spcPts val="1000"/>
              </a:spcBef>
              <a:buSzTx/>
              <a:buNone/>
              <a:defRPr sz="1800"/>
            </a:pPr>
            <a:r>
              <a:rPr sz="2448">
                <a:latin typeface="Courier New"/>
                <a:ea typeface="Courier New"/>
                <a:cs typeface="Courier New"/>
                <a:sym typeface="Courier New"/>
              </a:rPr>
              <a:t>import twitter4j.json.DataObjectFactory;</a:t>
            </a:r>
          </a:p>
        </p:txBody>
      </p:sp>
      <p:sp>
        <p:nvSpPr>
          <p:cNvPr id="348" name="Shape 348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38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51" name="Shape 351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352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Shape 3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Set Import</a:t>
            </a:r>
          </a:p>
        </p:txBody>
      </p:sp>
      <p:sp>
        <p:nvSpPr>
          <p:cNvPr id="355" name="Shape 35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0" indent="0" defTabSz="420624">
              <a:spcBef>
                <a:spcPts val="1100"/>
              </a:spcBef>
              <a:buSzTx/>
              <a:buNone/>
              <a:defRPr sz="1800"/>
            </a:pPr>
            <a:r>
              <a:rPr sz="2592">
                <a:latin typeface="Courier New"/>
                <a:ea typeface="Courier New"/>
                <a:cs typeface="Courier New"/>
                <a:sym typeface="Courier New"/>
              </a:rPr>
              <a:t>import org.apache.solr.client.solrj.SolrServer;</a:t>
            </a:r>
          </a:p>
          <a:p>
            <a:pPr marL="0" lvl="0" indent="0" defTabSz="420624">
              <a:spcBef>
                <a:spcPts val="1100"/>
              </a:spcBef>
              <a:buSzTx/>
              <a:buNone/>
              <a:defRPr sz="1800"/>
            </a:pPr>
            <a:r>
              <a:rPr sz="2592">
                <a:latin typeface="Courier New"/>
                <a:ea typeface="Courier New"/>
                <a:cs typeface="Courier New"/>
                <a:sym typeface="Courier New"/>
              </a:rPr>
              <a:t>import org.apache.solr.client.solrj.SolrServerException;</a:t>
            </a:r>
          </a:p>
          <a:p>
            <a:pPr marL="0" lvl="0" indent="0" defTabSz="420624">
              <a:spcBef>
                <a:spcPts val="1100"/>
              </a:spcBef>
              <a:buSzTx/>
              <a:buNone/>
              <a:defRPr sz="1800"/>
            </a:pPr>
            <a:r>
              <a:rPr sz="2592">
                <a:latin typeface="Courier New"/>
                <a:ea typeface="Courier New"/>
                <a:cs typeface="Courier New"/>
                <a:sym typeface="Courier New"/>
              </a:rPr>
              <a:t>import org.apache.solr.client.solrj.impl.HttpSolrServer;</a:t>
            </a:r>
          </a:p>
          <a:p>
            <a:pPr marL="0" lvl="0" indent="0" defTabSz="420624">
              <a:spcBef>
                <a:spcPts val="1100"/>
              </a:spcBef>
              <a:buSzTx/>
              <a:buNone/>
              <a:defRPr sz="1800"/>
            </a:pPr>
            <a:r>
              <a:rPr sz="2592">
                <a:latin typeface="Courier New"/>
                <a:ea typeface="Courier New"/>
                <a:cs typeface="Courier New"/>
                <a:sym typeface="Courier New"/>
              </a:rPr>
              <a:t>import org.apache.solr.client.solrj.request.UpdateRequest;</a:t>
            </a:r>
          </a:p>
          <a:p>
            <a:pPr marL="0" lvl="0" indent="0" defTabSz="420624">
              <a:spcBef>
                <a:spcPts val="1100"/>
              </a:spcBef>
              <a:buSzTx/>
              <a:buNone/>
              <a:defRPr sz="1800"/>
            </a:pPr>
            <a:r>
              <a:rPr sz="2592">
                <a:latin typeface="Courier New"/>
                <a:ea typeface="Courier New"/>
                <a:cs typeface="Courier New"/>
                <a:sym typeface="Courier New"/>
              </a:rPr>
              <a:t>import org.apache.solr.client.solrj.response.UpdateResponse;</a:t>
            </a:r>
          </a:p>
          <a:p>
            <a:pPr marL="0" lvl="0" indent="0" defTabSz="420624">
              <a:spcBef>
                <a:spcPts val="1100"/>
              </a:spcBef>
              <a:buSzTx/>
              <a:buNone/>
              <a:defRPr sz="1800"/>
            </a:pPr>
            <a:r>
              <a:rPr sz="2592">
                <a:latin typeface="Courier New"/>
                <a:ea typeface="Courier New"/>
                <a:cs typeface="Courier New"/>
                <a:sym typeface="Courier New"/>
              </a:rPr>
              <a:t>import org.apache.solr.common.SolrInputDocument;</a:t>
            </a:r>
          </a:p>
          <a:p>
            <a:pPr marL="0" lvl="0" indent="0" defTabSz="420624">
              <a:spcBef>
                <a:spcPts val="1100"/>
              </a:spcBef>
              <a:buSzTx/>
              <a:buNone/>
              <a:defRPr sz="1800"/>
            </a:pPr>
            <a:r>
              <a:rPr sz="2592">
                <a:latin typeface="Courier New"/>
                <a:ea typeface="Courier New"/>
                <a:cs typeface="Courier New"/>
                <a:sym typeface="Courier New"/>
              </a:rPr>
              <a:t>import twitter4j.GeoLocation;</a:t>
            </a:r>
          </a:p>
          <a:p>
            <a:pPr marL="0" lvl="0" indent="0" defTabSz="420624">
              <a:spcBef>
                <a:spcPts val="1100"/>
              </a:spcBef>
              <a:buSzTx/>
              <a:buNone/>
              <a:defRPr sz="1800"/>
            </a:pPr>
            <a:r>
              <a:rPr sz="2592">
                <a:latin typeface="Courier New"/>
                <a:ea typeface="Courier New"/>
                <a:cs typeface="Courier New"/>
                <a:sym typeface="Courier New"/>
              </a:rPr>
              <a:t>import twitter4j.Query;</a:t>
            </a:r>
          </a:p>
          <a:p>
            <a:pPr marL="0" lvl="0" indent="0" defTabSz="420624">
              <a:spcBef>
                <a:spcPts val="1100"/>
              </a:spcBef>
              <a:buSzTx/>
              <a:buNone/>
              <a:defRPr sz="1800"/>
            </a:pPr>
            <a:r>
              <a:rPr sz="2592">
                <a:latin typeface="Courier New"/>
                <a:ea typeface="Courier New"/>
                <a:cs typeface="Courier New"/>
                <a:sym typeface="Courier New"/>
              </a:rPr>
              <a:t>import twitter4j.QueryResult;</a:t>
            </a:r>
          </a:p>
          <a:p>
            <a:pPr marL="0" lvl="0" indent="0" defTabSz="420624">
              <a:spcBef>
                <a:spcPts val="1100"/>
              </a:spcBef>
              <a:buSzTx/>
              <a:buNone/>
              <a:defRPr sz="1800"/>
            </a:pPr>
            <a:r>
              <a:rPr sz="2592">
                <a:latin typeface="Courier New"/>
                <a:ea typeface="Courier New"/>
                <a:cs typeface="Courier New"/>
                <a:sym typeface="Courier New"/>
              </a:rPr>
              <a:t>import twitter4j.Status;</a:t>
            </a:r>
          </a:p>
          <a:p>
            <a:pPr marL="0" lvl="0" indent="0" defTabSz="420624">
              <a:spcBef>
                <a:spcPts val="1100"/>
              </a:spcBef>
              <a:buSzTx/>
              <a:buNone/>
              <a:defRPr sz="1800"/>
            </a:pPr>
            <a:r>
              <a:rPr sz="2592">
                <a:latin typeface="Courier New"/>
                <a:ea typeface="Courier New"/>
                <a:cs typeface="Courier New"/>
                <a:sym typeface="Courier New"/>
              </a:rPr>
              <a:t>import twitter4j.Twitter;</a:t>
            </a:r>
          </a:p>
          <a:p>
            <a:pPr marL="0" lvl="0" indent="0" defTabSz="420624">
              <a:spcBef>
                <a:spcPts val="1100"/>
              </a:spcBef>
              <a:buSzTx/>
              <a:buNone/>
              <a:defRPr sz="1800"/>
            </a:pPr>
            <a:r>
              <a:rPr sz="2592">
                <a:latin typeface="Courier New"/>
                <a:ea typeface="Courier New"/>
                <a:cs typeface="Courier New"/>
                <a:sym typeface="Courier New"/>
              </a:rPr>
              <a:t>import twitter4j.TwitterException;</a:t>
            </a:r>
          </a:p>
          <a:p>
            <a:pPr marL="0" lvl="0" indent="0" defTabSz="420624">
              <a:spcBef>
                <a:spcPts val="1100"/>
              </a:spcBef>
              <a:buSzTx/>
              <a:buNone/>
              <a:defRPr sz="1800"/>
            </a:pPr>
            <a:r>
              <a:rPr sz="2592">
                <a:latin typeface="Courier New"/>
                <a:ea typeface="Courier New"/>
                <a:cs typeface="Courier New"/>
                <a:sym typeface="Courier New"/>
              </a:rPr>
              <a:t>import twitter4j.TwitterFactory;</a:t>
            </a:r>
          </a:p>
        </p:txBody>
      </p:sp>
      <p:sp>
        <p:nvSpPr>
          <p:cNvPr id="356" name="Shape 356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39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9" name="Shape 59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60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14781">
              <a:defRPr sz="426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26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Knowledge Capture and Representation</a:t>
            </a:r>
          </a:p>
        </p:txBody>
      </p:sp>
      <p:pic>
        <p:nvPicPr>
          <p:cNvPr id="63" name="Screen Shot 2013-05-07 at 16.11.2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3800" y="2781300"/>
            <a:ext cx="11143513" cy="6286500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4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59" name="Shape 359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360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Shape 3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OAuth access</a:t>
            </a:r>
          </a:p>
        </p:txBody>
      </p:sp>
      <p:sp>
        <p:nvSpPr>
          <p:cNvPr id="363" name="Shape 3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0" indent="0" defTabSz="338835">
              <a:spcBef>
                <a:spcPts val="900"/>
              </a:spcBef>
              <a:buSzTx/>
              <a:buNone/>
              <a:defRPr sz="1800"/>
            </a:pPr>
            <a:r>
              <a:rPr sz="2088">
                <a:latin typeface="Courier New"/>
                <a:ea typeface="Courier New"/>
                <a:cs typeface="Courier New"/>
                <a:sym typeface="Courier New"/>
              </a:rPr>
              <a:t>public TweetExtractor(){</a:t>
            </a:r>
          </a:p>
          <a:p>
            <a:pPr marL="0" lvl="0" indent="0" defTabSz="338835">
              <a:spcBef>
                <a:spcPts val="900"/>
              </a:spcBef>
              <a:buSzTx/>
              <a:buNone/>
              <a:defRPr sz="1800"/>
            </a:pPr>
            <a:r>
              <a:rPr sz="2088">
                <a:latin typeface="Courier New"/>
                <a:ea typeface="Courier New"/>
                <a:cs typeface="Courier New"/>
                <a:sym typeface="Courier New"/>
              </a:rPr>
              <a:t>//sets server</a:t>
            </a:r>
          </a:p>
          <a:p>
            <a:pPr marL="0" lvl="0" indent="0" defTabSz="338835">
              <a:spcBef>
                <a:spcPts val="900"/>
              </a:spcBef>
              <a:buSzTx/>
              <a:buNone/>
              <a:defRPr sz="1800"/>
            </a:pPr>
            <a:r>
              <a:rPr sz="2088">
                <a:latin typeface="Courier New"/>
                <a:ea typeface="Courier New"/>
                <a:cs typeface="Courier New"/>
                <a:sym typeface="Courier New"/>
              </a:rPr>
              <a:t>       server = new HttpSolrServer("</a:t>
            </a:r>
            <a:r>
              <a:rPr sz="2088" u="sng"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http://localhost:8983/solr/tweets</a:t>
            </a:r>
            <a:r>
              <a:rPr sz="2088"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pPr marL="0" lvl="0" indent="0" defTabSz="338835">
              <a:spcBef>
                <a:spcPts val="900"/>
              </a:spcBef>
              <a:buSzTx/>
              <a:buNone/>
              <a:defRPr sz="1800"/>
            </a:pPr>
            <a:r>
              <a:rPr sz="2088">
                <a:latin typeface="Courier New"/>
                <a:ea typeface="Courier New"/>
                <a:cs typeface="Courier New"/>
                <a:sym typeface="Courier New"/>
              </a:rPr>
              <a:t>// builds authentication</a:t>
            </a:r>
          </a:p>
          <a:p>
            <a:pPr marL="0" lvl="0" indent="0" defTabSz="338835">
              <a:spcBef>
                <a:spcPts val="900"/>
              </a:spcBef>
              <a:buSzTx/>
              <a:buNone/>
              <a:defRPr sz="1800"/>
            </a:pPr>
            <a:r>
              <a:rPr sz="2088">
                <a:latin typeface="Courier New"/>
                <a:ea typeface="Courier New"/>
                <a:cs typeface="Courier New"/>
                <a:sym typeface="Courier New"/>
              </a:rPr>
              <a:t>       cb = new ConfigurationBuilder();</a:t>
            </a:r>
          </a:p>
          <a:p>
            <a:pPr marL="0" lvl="0" indent="0" defTabSz="338835">
              <a:spcBef>
                <a:spcPts val="900"/>
              </a:spcBef>
              <a:buSzTx/>
              <a:buNone/>
              <a:defRPr sz="1800"/>
            </a:pPr>
            <a:r>
              <a:rPr sz="2088">
                <a:latin typeface="Courier New"/>
                <a:ea typeface="Courier New"/>
                <a:cs typeface="Courier New"/>
                <a:sym typeface="Courier New"/>
              </a:rPr>
              <a:t>       cb.setJSONStoreEnabled(true);</a:t>
            </a:r>
          </a:p>
          <a:p>
            <a:pPr marL="0" lvl="0" indent="0" defTabSz="338835">
              <a:spcBef>
                <a:spcPts val="900"/>
              </a:spcBef>
              <a:buSzTx/>
              <a:buNone/>
              <a:defRPr sz="1800"/>
            </a:pPr>
            <a:r>
              <a:rPr sz="2088">
                <a:latin typeface="Courier New"/>
                <a:ea typeface="Courier New"/>
                <a:cs typeface="Courier New"/>
                <a:sym typeface="Courier New"/>
              </a:rPr>
              <a:t>       ConfigurationBuilder setOAuthAccessTokenSecret;</a:t>
            </a:r>
          </a:p>
          <a:p>
            <a:pPr marL="0" lvl="0" indent="0" defTabSz="338835">
              <a:spcBef>
                <a:spcPts val="900"/>
              </a:spcBef>
              <a:buSzTx/>
              <a:buNone/>
              <a:defRPr sz="1800"/>
            </a:pPr>
            <a:r>
              <a:rPr sz="2088">
                <a:latin typeface="Courier New"/>
                <a:ea typeface="Courier New"/>
                <a:cs typeface="Courier New"/>
                <a:sym typeface="Courier New"/>
              </a:rPr>
              <a:t>       setOAuthAccessTokenSecret = cb.setDebugEnabled(true)</a:t>
            </a:r>
          </a:p>
          <a:p>
            <a:pPr marL="0" lvl="0" indent="0" defTabSz="338835">
              <a:spcBef>
                <a:spcPts val="900"/>
              </a:spcBef>
              <a:buSzTx/>
              <a:buNone/>
              <a:defRPr sz="1800"/>
            </a:pPr>
            <a:endParaRPr sz="2088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338835">
              <a:spcBef>
                <a:spcPts val="900"/>
              </a:spcBef>
              <a:buSzTx/>
              <a:buNone/>
              <a:defRPr sz="1800"/>
            </a:pPr>
            <a:r>
              <a:rPr sz="2088">
                <a:latin typeface="Courier New"/>
                <a:ea typeface="Courier New"/>
                <a:cs typeface="Courier New"/>
                <a:sym typeface="Courier New"/>
              </a:rPr>
              <a:t>                                     .setOAuthConsumerKey("")</a:t>
            </a:r>
          </a:p>
          <a:p>
            <a:pPr marL="0" lvl="0" indent="0" defTabSz="338835">
              <a:spcBef>
                <a:spcPts val="900"/>
              </a:spcBef>
              <a:buSzTx/>
              <a:buNone/>
              <a:defRPr sz="1800"/>
            </a:pPr>
            <a:r>
              <a:rPr sz="2088">
                <a:latin typeface="Courier New"/>
                <a:ea typeface="Courier New"/>
                <a:cs typeface="Courier New"/>
                <a:sym typeface="Courier New"/>
              </a:rPr>
              <a:t>                                     .setOAuthConsumerSecret("")</a:t>
            </a:r>
          </a:p>
          <a:p>
            <a:pPr marL="0" lvl="0" indent="0" defTabSz="338835">
              <a:spcBef>
                <a:spcPts val="900"/>
              </a:spcBef>
              <a:buSzTx/>
              <a:buNone/>
              <a:defRPr sz="1800"/>
            </a:pPr>
            <a:r>
              <a:rPr sz="2088">
                <a:latin typeface="Courier New"/>
                <a:ea typeface="Courier New"/>
                <a:cs typeface="Courier New"/>
                <a:sym typeface="Courier New"/>
              </a:rPr>
              <a:t>                                     .setOAuthAccessToken("")</a:t>
            </a:r>
          </a:p>
          <a:p>
            <a:pPr marL="0" lvl="0" indent="0" defTabSz="338835">
              <a:spcBef>
                <a:spcPts val="900"/>
              </a:spcBef>
              <a:buSzTx/>
              <a:buNone/>
              <a:defRPr sz="1800"/>
            </a:pPr>
            <a:r>
              <a:rPr sz="2088">
                <a:latin typeface="Courier New"/>
                <a:ea typeface="Courier New"/>
                <a:cs typeface="Courier New"/>
                <a:sym typeface="Courier New"/>
              </a:rPr>
              <a:t>                                     .setOAuthAccessTokenSecret("");</a:t>
            </a:r>
          </a:p>
          <a:p>
            <a:pPr marL="0" lvl="0" indent="0" defTabSz="338835">
              <a:spcBef>
                <a:spcPts val="900"/>
              </a:spcBef>
              <a:buSzTx/>
              <a:buNone/>
              <a:defRPr sz="1800"/>
            </a:pPr>
            <a:r>
              <a:rPr sz="2088">
                <a:latin typeface="Courier New"/>
                <a:ea typeface="Courier New"/>
                <a:cs typeface="Courier New"/>
                <a:sym typeface="Courier New"/>
              </a:rPr>
              <a:t>       TwitterFactory tf = new TwitterFactory(cb.build());</a:t>
            </a:r>
          </a:p>
          <a:p>
            <a:pPr marL="0" lvl="0" indent="0" defTabSz="338835">
              <a:spcBef>
                <a:spcPts val="900"/>
              </a:spcBef>
              <a:buSzTx/>
              <a:buNone/>
              <a:defRPr sz="1800"/>
            </a:pPr>
            <a:r>
              <a:rPr sz="2088">
                <a:latin typeface="Courier New"/>
                <a:ea typeface="Courier New"/>
                <a:cs typeface="Courier New"/>
                <a:sym typeface="Courier New"/>
              </a:rPr>
              <a:t>       twitter= tf.getInstance();</a:t>
            </a:r>
          </a:p>
          <a:p>
            <a:pPr marL="0" lvl="0" indent="0" defTabSz="338835">
              <a:spcBef>
                <a:spcPts val="900"/>
              </a:spcBef>
              <a:buSzTx/>
              <a:buNone/>
              <a:defRPr sz="1800"/>
            </a:pPr>
            <a:endParaRPr sz="2088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338835">
              <a:spcBef>
                <a:spcPts val="900"/>
              </a:spcBef>
              <a:buSzTx/>
              <a:buNone/>
              <a:defRPr sz="1800"/>
            </a:pPr>
            <a:r>
              <a:rPr sz="2088"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</p:txBody>
      </p:sp>
      <p:sp>
        <p:nvSpPr>
          <p:cNvPr id="364" name="Shape 364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40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67" name="Shape 367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368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Shape 3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Perform Twitter Search</a:t>
            </a:r>
          </a:p>
        </p:txBody>
      </p:sp>
      <p:sp>
        <p:nvSpPr>
          <p:cNvPr id="371" name="Shape 3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>
                <a:latin typeface="Courier New"/>
                <a:ea typeface="Courier New"/>
                <a:cs typeface="Courier New"/>
                <a:sym typeface="Courier New"/>
              </a:rPr>
              <a:t> public String[] search(String keyword,int num){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>
                <a:latin typeface="Courier New"/>
                <a:ea typeface="Courier New"/>
                <a:cs typeface="Courier New"/>
                <a:sym typeface="Courier New"/>
              </a:rPr>
              <a:t>       String[] tweetsToReturn=new String[num];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>
                <a:latin typeface="Courier New"/>
                <a:ea typeface="Courier New"/>
                <a:cs typeface="Courier New"/>
                <a:sym typeface="Courier New"/>
              </a:rPr>
              <a:t>       Query query = new Query(keyword).lang("en");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>
                <a:latin typeface="Courier New"/>
                <a:ea typeface="Courier New"/>
                <a:cs typeface="Courier New"/>
                <a:sym typeface="Courier New"/>
              </a:rPr>
              <a:t>       query.setCount(1);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>
                <a:latin typeface="Courier New"/>
                <a:ea typeface="Courier New"/>
                <a:cs typeface="Courier New"/>
                <a:sym typeface="Courier New"/>
              </a:rPr>
              <a:t>       QueryResult result = null;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>
                <a:latin typeface="Courier New"/>
                <a:ea typeface="Courier New"/>
                <a:cs typeface="Courier New"/>
                <a:sym typeface="Courier New"/>
              </a:rPr>
              <a:t>       int cnt=0;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>
                <a:latin typeface="Courier New"/>
                <a:ea typeface="Courier New"/>
                <a:cs typeface="Courier New"/>
                <a:sym typeface="Courier New"/>
              </a:rPr>
              <a:t>       do {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>
                <a:latin typeface="Courier New"/>
                <a:ea typeface="Courier New"/>
                <a:cs typeface="Courier New"/>
                <a:sym typeface="Courier New"/>
              </a:rPr>
              <a:t>           try {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>
                <a:latin typeface="Courier New"/>
                <a:ea typeface="Courier New"/>
                <a:cs typeface="Courier New"/>
                <a:sym typeface="Courier New"/>
              </a:rPr>
              <a:t>               Thread.sleep(1000);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>
                <a:latin typeface="Courier New"/>
                <a:ea typeface="Courier New"/>
                <a:cs typeface="Courier New"/>
                <a:sym typeface="Courier New"/>
              </a:rPr>
              <a:t>           } catch (InterruptedException ex) {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>
                <a:latin typeface="Courier New"/>
                <a:ea typeface="Courier New"/>
                <a:cs typeface="Courier New"/>
                <a:sym typeface="Courier New"/>
              </a:rPr>
              <a:t>               ex.printStackTrace();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>
                <a:latin typeface="Courier New"/>
                <a:ea typeface="Courier New"/>
                <a:cs typeface="Courier New"/>
                <a:sym typeface="Courier New"/>
              </a:rPr>
              <a:t>           try{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>
                <a:latin typeface="Courier New"/>
                <a:ea typeface="Courier New"/>
                <a:cs typeface="Courier New"/>
                <a:sym typeface="Courier New"/>
              </a:rPr>
              <a:t>               result = twitter.search(query);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>
                <a:latin typeface="Courier New"/>
                <a:ea typeface="Courier New"/>
                <a:cs typeface="Courier New"/>
                <a:sym typeface="Courier New"/>
              </a:rPr>
              <a:t>               List&lt;Status&gt; tweets = result.getTweets();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>
                <a:latin typeface="Courier New"/>
                <a:ea typeface="Courier New"/>
                <a:cs typeface="Courier New"/>
                <a:sym typeface="Courier New"/>
              </a:rPr>
              <a:t>               for (Status tweet : tweets) {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>
                <a:latin typeface="Courier New"/>
                <a:ea typeface="Courier New"/>
                <a:cs typeface="Courier New"/>
                <a:sym typeface="Courier New"/>
              </a:rPr>
              <a:t>                   addTweetToDB(tweet);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>
                <a:latin typeface="Courier New"/>
                <a:ea typeface="Courier New"/>
                <a:cs typeface="Courier New"/>
                <a:sym typeface="Courier New"/>
              </a:rPr>
              <a:t>           catch(Exception ex){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>
                <a:latin typeface="Courier New"/>
                <a:ea typeface="Courier New"/>
                <a:cs typeface="Courier New"/>
                <a:sym typeface="Courier New"/>
              </a:rPr>
              <a:t>               ex.printStackTrace();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>
                <a:latin typeface="Courier New"/>
                <a:ea typeface="Courier New"/>
                <a:cs typeface="Courier New"/>
                <a:sym typeface="Courier New"/>
              </a:rPr>
              <a:t>       } while (cnt&lt;num&amp;&amp;(query = result.nextQuery()) != null);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>
                <a:latin typeface="Courier New"/>
                <a:ea typeface="Courier New"/>
                <a:cs typeface="Courier New"/>
                <a:sym typeface="Courier New"/>
              </a:rPr>
              <a:t>       return tweetsToReturn;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/>
              <a:t>   }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endParaRPr sz="1440"/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endParaRPr sz="1440"/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endParaRPr sz="1440"/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endParaRPr sz="1440"/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endParaRPr sz="1440"/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endParaRPr sz="1440"/>
          </a:p>
        </p:txBody>
      </p:sp>
      <p:sp>
        <p:nvSpPr>
          <p:cNvPr id="372" name="Shape 372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41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75" name="Shape 375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376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Shape 3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Main method</a:t>
            </a:r>
          </a:p>
        </p:txBody>
      </p:sp>
      <p:sp>
        <p:nvSpPr>
          <p:cNvPr id="379" name="Shape 3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0" indent="0" defTabSz="554990">
              <a:spcBef>
                <a:spcPts val="1500"/>
              </a:spcBef>
              <a:buSzTx/>
              <a:buNone/>
              <a:defRPr sz="1800"/>
            </a:pPr>
            <a:r>
              <a:rPr sz="3420"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</a:p>
          <a:p>
            <a:pPr marL="0" lvl="0" indent="0" defTabSz="554990">
              <a:spcBef>
                <a:spcPts val="1500"/>
              </a:spcBef>
              <a:buSzTx/>
              <a:buNone/>
              <a:defRPr sz="1800"/>
            </a:pPr>
            <a:endParaRPr sz="342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554990">
              <a:spcBef>
                <a:spcPts val="1500"/>
              </a:spcBef>
              <a:buSzTx/>
              <a:buNone/>
              <a:defRPr sz="1800"/>
            </a:pPr>
            <a:r>
              <a:rPr sz="3420">
                <a:latin typeface="Courier New"/>
                <a:ea typeface="Courier New"/>
                <a:cs typeface="Courier New"/>
                <a:sym typeface="Courier New"/>
              </a:rPr>
              <a:t>       TweetExtractor te = new TweetExtractor();</a:t>
            </a:r>
          </a:p>
          <a:p>
            <a:pPr marL="0" lvl="0" indent="0" defTabSz="554990">
              <a:spcBef>
                <a:spcPts val="1500"/>
              </a:spcBef>
              <a:buSzTx/>
              <a:buNone/>
              <a:defRPr sz="1800"/>
            </a:pPr>
            <a:r>
              <a:rPr sz="3420">
                <a:latin typeface="Courier New"/>
                <a:ea typeface="Courier New"/>
                <a:cs typeface="Courier New"/>
                <a:sym typeface="Courier New"/>
              </a:rPr>
              <a:t>       System.out.println("*****emergency");</a:t>
            </a:r>
          </a:p>
          <a:p>
            <a:pPr marL="0" lvl="0" indent="0" defTabSz="554990">
              <a:spcBef>
                <a:spcPts val="1500"/>
              </a:spcBef>
              <a:buSzTx/>
              <a:buNone/>
              <a:defRPr sz="1800"/>
            </a:pPr>
            <a:r>
              <a:rPr sz="3420">
                <a:latin typeface="Courier New"/>
                <a:ea typeface="Courier New"/>
                <a:cs typeface="Courier New"/>
                <a:sym typeface="Courier New"/>
              </a:rPr>
              <a:t>       te.search("Emergency",1);</a:t>
            </a:r>
          </a:p>
          <a:p>
            <a:pPr marL="0" lvl="0" indent="0" defTabSz="554990">
              <a:spcBef>
                <a:spcPts val="1500"/>
              </a:spcBef>
              <a:buSzTx/>
              <a:buNone/>
              <a:defRPr sz="1800"/>
            </a:pPr>
            <a:r>
              <a:rPr sz="3420">
                <a:latin typeface="Courier New"/>
                <a:ea typeface="Courier New"/>
                <a:cs typeface="Courier New"/>
                <a:sym typeface="Courier New"/>
              </a:rPr>
              <a:t>       try{</a:t>
            </a:r>
          </a:p>
          <a:p>
            <a:pPr marL="0" lvl="0" indent="0" defTabSz="554990">
              <a:spcBef>
                <a:spcPts val="1500"/>
              </a:spcBef>
              <a:buSzTx/>
              <a:buNone/>
              <a:defRPr sz="1800"/>
            </a:pPr>
            <a:r>
              <a:rPr sz="3420">
                <a:latin typeface="Courier New"/>
                <a:ea typeface="Courier New"/>
                <a:cs typeface="Courier New"/>
                <a:sym typeface="Courier New"/>
              </a:rPr>
              <a:t>           Thread.sleep(20*1000*60);</a:t>
            </a:r>
          </a:p>
          <a:p>
            <a:pPr marL="0" lvl="0" indent="0" defTabSz="554990">
              <a:spcBef>
                <a:spcPts val="1500"/>
              </a:spcBef>
              <a:buSzTx/>
              <a:buNone/>
              <a:defRPr sz="1800"/>
            </a:pPr>
            <a:r>
              <a:rPr sz="3420"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</a:p>
          <a:p>
            <a:pPr marL="0" lvl="0" indent="0" defTabSz="554990">
              <a:spcBef>
                <a:spcPts val="1500"/>
              </a:spcBef>
              <a:buSzTx/>
              <a:buNone/>
              <a:defRPr sz="1800"/>
            </a:pPr>
            <a:r>
              <a:rPr sz="3420">
                <a:latin typeface="Courier New"/>
                <a:ea typeface="Courier New"/>
                <a:cs typeface="Courier New"/>
                <a:sym typeface="Courier New"/>
              </a:rPr>
              <a:t>       catch(Exception e){};</a:t>
            </a:r>
          </a:p>
          <a:p>
            <a:pPr marL="0" lvl="0" indent="0" defTabSz="554990">
              <a:spcBef>
                <a:spcPts val="1500"/>
              </a:spcBef>
              <a:buSzTx/>
              <a:buNone/>
              <a:defRPr sz="1800"/>
            </a:pPr>
            <a:r>
              <a:rPr sz="342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80" name="Shape 380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42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83" name="Shape 383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384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Shape 3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Retrieve Geolocated Tweets</a:t>
            </a:r>
          </a:p>
        </p:txBody>
      </p:sp>
      <p:sp>
        <p:nvSpPr>
          <p:cNvPr id="387" name="Shape 3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Get tweets from people in Sheffield about Sheffield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People in Sheffield == geolocated in Sheffield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About Sheffield == using #Sheffield</a:t>
            </a:r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A number of examples at </a:t>
            </a:r>
            <a:br>
              <a:rPr sz="3600"/>
            </a:br>
            <a:r>
              <a:rPr sz="2000">
                <a:hlinkClick r:id="rId4"/>
              </a:rPr>
              <a:t>https://github.com/yusuke/twitter4j/tree/master/twitter4j-examples/src/main/java/twitter4j/examples</a:t>
            </a:r>
            <a:r>
              <a:rPr sz="2000"/>
              <a:t> </a:t>
            </a:r>
          </a:p>
        </p:txBody>
      </p:sp>
      <p:sp>
        <p:nvSpPr>
          <p:cNvPr id="388" name="Shape 388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43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91" name="Shape 391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392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Shape 3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GeoSearch</a:t>
            </a:r>
          </a:p>
        </p:txBody>
      </p:sp>
      <p:sp>
        <p:nvSpPr>
          <p:cNvPr id="395" name="Shape 395"/>
          <p:cNvSpPr>
            <a:spLocks noGrp="1"/>
          </p:cNvSpPr>
          <p:nvPr>
            <p:ph type="body" idx="1"/>
          </p:nvPr>
        </p:nvSpPr>
        <p:spPr>
          <a:xfrm>
            <a:off x="571500" y="2133600"/>
            <a:ext cx="11861800" cy="7594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/>
              <a:t>public String getSimpleTimeLine(){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/>
              <a:t>       String resultString= "";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/>
              <a:t>       try{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/>
              <a:t>       Query query= new Query("#sheffield");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/>
              <a:t>       query.setGeoCode(new GeoLocation(53.383, -1.483), 2,Query.KILOMETERS);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/>
              <a:t>       QueryResult result = twitter.search(query);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/>
              <a:t>       List&lt;Status&gt; tweets = result.getTweets();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/>
              <a:t>       for (Status tweet : tweets) {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/>
              <a:t>           User user = tweet.getUser();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/>
              <a:t>           Status status= (user.isGeoEnabled())?user.getStatus():null;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/>
              <a:t>           if (status==null)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/>
              <a:t>               resultString+="@" + tweet.getText() + " ("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/>
              <a:t>                   + user.getLocation()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/>
              <a:t>                   + ") - " + tweet.getText() + "\n";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/>
              <a:t>           else resultString+="@" + tweet.getText() 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/>
              <a:t>                   + " (" + ((status!=null&amp;&amp;status.getGeoLocation()!=null)?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/>
              <a:t>                   status.getGeoLocation().getLatitude()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/>
              <a:t>                   +","+status.getGeoLocation().getLongitude():user.getLocation())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/>
              <a:t>                   + ") - " + tweet.getText() + "\n";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/>
              <a:t>           }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/>
              <a:t>       }catch (Exception te){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/>
              <a:t>           te.printStackTrace(); 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/>
              <a:t>           System.out.println("Failed to search tweets:" + te.getMessage());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/>
              <a:t>           System.exit(-1);</a:t>
            </a:r>
          </a:p>
          <a:p>
            <a:pPr marL="0" lvl="0" indent="0" defTabSz="233679">
              <a:spcBef>
                <a:spcPts val="600"/>
              </a:spcBef>
              <a:buSzTx/>
              <a:buNone/>
              <a:defRPr sz="1800"/>
            </a:pPr>
            <a:r>
              <a:rPr sz="1440"/>
              <a:t>       }</a:t>
            </a:r>
          </a:p>
          <a:p>
            <a:pPr marL="127000" lvl="0" indent="-127000" defTabSz="233679">
              <a:spcBef>
                <a:spcPts val="600"/>
              </a:spcBef>
              <a:defRPr sz="1800"/>
            </a:pPr>
            <a:r>
              <a:rPr sz="1440"/>
              <a:t>   return resultString;</a:t>
            </a:r>
          </a:p>
          <a:p>
            <a:pPr marL="127000" lvl="0" indent="-127000" defTabSz="233679">
              <a:spcBef>
                <a:spcPts val="600"/>
              </a:spcBef>
              <a:defRPr sz="1800"/>
            </a:pPr>
            <a:r>
              <a:rPr sz="1440"/>
              <a:t>   }</a:t>
            </a:r>
          </a:p>
        </p:txBody>
      </p:sp>
      <p:sp>
        <p:nvSpPr>
          <p:cNvPr id="396" name="Shape 396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44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99" name="Shape 399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400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Shape 4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Main (geosearch)</a:t>
            </a:r>
          </a:p>
        </p:txBody>
      </p:sp>
      <p:sp>
        <p:nvSpPr>
          <p:cNvPr id="403" name="Shape 4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public static void main(String[] args) </a:t>
            </a:r>
          </a:p>
          <a:p>
            <a:pPr marL="0" lvl="0" indent="0"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lvl="1" indent="44605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  <a:latin typeface="Courier New"/>
                <a:ea typeface="Courier New"/>
                <a:cs typeface="Courier New"/>
                <a:sym typeface="Courier New"/>
              </a:rPr>
              <a:t>TweetExtractor te = new TweetExtractor();</a:t>
            </a:r>
          </a:p>
          <a:p>
            <a:pPr marL="0" lvl="1" indent="44605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  <a:latin typeface="Courier New"/>
                <a:ea typeface="Courier New"/>
                <a:cs typeface="Courier New"/>
                <a:sym typeface="Courier New"/>
              </a:rPr>
              <a:t>       System.out.println(te.getSimpleTimeLine());</a:t>
            </a:r>
          </a:p>
          <a:p>
            <a:pPr marL="0" lvl="0" indent="0"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04" name="Shape 404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45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07" name="Shape 407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408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Output</a:t>
            </a:r>
          </a:p>
        </p:txBody>
      </p:sp>
      <p:sp>
        <p:nvSpPr>
          <p:cNvPr id="411" name="Shape 411"/>
          <p:cNvSpPr>
            <a:spLocks noGrp="1"/>
          </p:cNvSpPr>
          <p:nvPr>
            <p:ph type="body" idx="1"/>
          </p:nvPr>
        </p:nvSpPr>
        <p:spPr>
          <a:xfrm>
            <a:off x="114300" y="1803400"/>
            <a:ext cx="12941300" cy="7581900"/>
          </a:xfrm>
          <a:prstGeom prst="rect">
            <a:avLst/>
          </a:prstGeom>
        </p:spPr>
        <p:txBody>
          <a:bodyPr/>
          <a:lstStyle/>
          <a:p>
            <a:pPr marL="0" lvl="0" indent="3965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@eatSheffield (Sheffield) - RT @barandgrillshef: #Sheffield if you had to order a cocktail what would it be, or would you just like a cup from </a:t>
            </a:r>
          </a:p>
          <a:p>
            <a:pPr marL="0" lvl="0" indent="39650" defTabSz="457200">
              <a:spcBef>
                <a:spcPts val="0"/>
              </a:spcBef>
              <a:buSzTx/>
              <a:buNone/>
              <a:defRPr sz="1800"/>
            </a:pP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marL="0" lvl="0" indent="3965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@YorkshireTea ?@barandgrillshef (Leopold Square, Sheffield) - #Sheffield if you had to order a cocktail what would it be, or would you just like a cup from @YorkshireTea ?</a:t>
            </a:r>
          </a:p>
          <a:p>
            <a:pPr marL="0" lvl="0" indent="39650" defTabSz="457200">
              <a:spcBef>
                <a:spcPts val="0"/>
              </a:spcBef>
              <a:buSzTx/>
              <a:buNone/>
              <a:defRPr sz="1800"/>
            </a:pP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marL="0" lvl="0" indent="3965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@CFMDsFMKX (Sheffield Hallam University) - We're teaching today at #sheffieldhallam #sheffield on our UG programme in #facilitiesmanagement on Managing Premises &amp; The Work Environment</a:t>
            </a:r>
          </a:p>
          <a:p>
            <a:pPr marL="0" lvl="0" indent="39650" defTabSz="457200">
              <a:spcBef>
                <a:spcPts val="0"/>
              </a:spcBef>
              <a:buSzTx/>
              <a:buNone/>
              <a:defRPr sz="1800"/>
            </a:pP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marL="0" lvl="0" indent="3965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@Map_Game (-12.5743, 131.102) - Where is Sheffield on the map? Play the game at </a:t>
            </a:r>
            <a:r>
              <a:rPr sz="1100" u="sng">
                <a:latin typeface="Monaco"/>
                <a:ea typeface="Monaco"/>
                <a:cs typeface="Monaco"/>
                <a:sym typeface="Monaco"/>
                <a:hlinkClick r:id="rId4"/>
              </a:rPr>
              <a:t>http://www.map-game.com/sheffield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#Sheffield</a:t>
            </a:r>
          </a:p>
          <a:p>
            <a:pPr marL="0" lvl="0" indent="39650" defTabSz="457200">
              <a:spcBef>
                <a:spcPts val="0"/>
              </a:spcBef>
              <a:buSzTx/>
              <a:buNone/>
              <a:defRPr sz="1800"/>
            </a:pP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marL="0" lvl="0" indent="3965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@Map_Game (-12.5743, 131.102) - Where is Sheffield on the map? Play the game at </a:t>
            </a:r>
            <a:r>
              <a:rPr sz="1100" u="sng">
                <a:latin typeface="Monaco"/>
                <a:ea typeface="Monaco"/>
                <a:cs typeface="Monaco"/>
                <a:sym typeface="Monaco"/>
                <a:hlinkClick r:id="rId4"/>
              </a:rPr>
              <a:t>http://www.map-game.com/sheffield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#Sheffield</a:t>
            </a:r>
          </a:p>
          <a:p>
            <a:pPr marL="0" lvl="0" indent="39650" defTabSz="457200">
              <a:spcBef>
                <a:spcPts val="0"/>
              </a:spcBef>
              <a:buSzTx/>
              <a:buNone/>
              <a:defRPr sz="1800"/>
            </a:pP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marL="0" lvl="0" indent="3965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@barandgrillshef (Leopold Square, Sheffield) - Fancy relaxing on the beach #sheffield </a:t>
            </a:r>
            <a:r>
              <a:rPr sz="1100" u="sng">
                <a:latin typeface="Monaco"/>
                <a:ea typeface="Monaco"/>
                <a:cs typeface="Monaco"/>
                <a:sym typeface="Monaco"/>
                <a:hlinkClick r:id="rId5"/>
              </a:rPr>
              <a:t>http://www.youtube.com/watch?v=Dax5Sbt20sA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we'll see you there</a:t>
            </a:r>
          </a:p>
          <a:p>
            <a:pPr marL="0" lvl="0" indent="39650" defTabSz="457200">
              <a:spcBef>
                <a:spcPts val="0"/>
              </a:spcBef>
              <a:buSzTx/>
              <a:buNone/>
              <a:defRPr sz="1800"/>
            </a:pP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marL="0" lvl="0" indent="3965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@barandgrillshef (Leopold Square, Sheffield) - #Sheffield #Cloudy according to the BBC </a:t>
            </a:r>
            <a:r>
              <a:rPr sz="1100" u="sng">
                <a:latin typeface="Monaco"/>
                <a:ea typeface="Monaco"/>
                <a:cs typeface="Monaco"/>
                <a:sym typeface="Monaco"/>
                <a:hlinkClick r:id="rId6"/>
              </a:rPr>
              <a:t>http://news.bbc.co.uk/weather/forecast/353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hows your day?</a:t>
            </a:r>
          </a:p>
          <a:p>
            <a:pPr marL="0" lvl="0" indent="39650" defTabSz="457200">
              <a:spcBef>
                <a:spcPts val="0"/>
              </a:spcBef>
              <a:buSzTx/>
              <a:buNone/>
              <a:defRPr sz="1800"/>
            </a:pP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marL="0" lvl="0" indent="3965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@barandgrillshef (Leopold Square, Sheffield) - #mothersday april 3 any plans #sheffield ? why not book a table now  </a:t>
            </a:r>
            <a:r>
              <a:rPr sz="1100" u="sng">
                <a:latin typeface="Monaco"/>
                <a:ea typeface="Monaco"/>
                <a:cs typeface="Monaco"/>
                <a:sym typeface="Monaco"/>
                <a:hlinkClick r:id="rId7"/>
              </a:rPr>
              <a:t>http://www.barandgrillsheffield.co.uk/mothers-day/]</a:t>
            </a: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marL="0" lvl="0" indent="39650" defTabSz="457200">
              <a:spcBef>
                <a:spcPts val="0"/>
              </a:spcBef>
              <a:buSzTx/>
              <a:buNone/>
              <a:defRPr sz="1800"/>
            </a:pP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marL="0" lvl="0" indent="3965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@Kineets (sheffield) - @shefgossip what's all the factor lot doing here @katiewaissel24 checked in #sheffield an hour ago?</a:t>
            </a:r>
          </a:p>
          <a:p>
            <a:pPr marL="0" lvl="0" indent="39650" defTabSz="457200">
              <a:spcBef>
                <a:spcPts val="0"/>
              </a:spcBef>
              <a:buSzTx/>
              <a:buNone/>
              <a:defRPr sz="1800"/>
            </a:pP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marL="0" lvl="0" indent="3965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@aryayuyutsu (53.382419,-1.478586) - RT @SheffieldStar 400 workers lose job as firm closes down in #Chesterfield </a:t>
            </a:r>
            <a:r>
              <a:rPr sz="1100" u="sng">
                <a:latin typeface="Monaco"/>
                <a:ea typeface="Monaco"/>
                <a:cs typeface="Monaco"/>
                <a:sym typeface="Monaco"/>
                <a:hlinkClick r:id="rId8"/>
              </a:rPr>
              <a:t>http://bit.ly/hpX8NK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(#Sheffield)</a:t>
            </a:r>
          </a:p>
          <a:p>
            <a:pPr marL="0" lvl="0" indent="39650" defTabSz="457200">
              <a:spcBef>
                <a:spcPts val="0"/>
              </a:spcBef>
              <a:buSzTx/>
              <a:buNone/>
              <a:defRPr sz="1800"/>
            </a:pP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marL="0" lvl="0" indent="3965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@Map_Game (-12.5743, 131.102) - Where is Sheffield on the map? Play the game at </a:t>
            </a:r>
            <a:r>
              <a:rPr sz="1100" u="sng">
                <a:latin typeface="Monaco"/>
                <a:ea typeface="Monaco"/>
                <a:cs typeface="Monaco"/>
                <a:sym typeface="Monaco"/>
                <a:hlinkClick r:id="rId4"/>
              </a:rPr>
              <a:t>http://www.map-game.com/sheffield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#Sheffield</a:t>
            </a:r>
          </a:p>
          <a:p>
            <a:pPr marL="0" lvl="0" indent="39650" defTabSz="457200">
              <a:spcBef>
                <a:spcPts val="0"/>
              </a:spcBef>
              <a:buSzTx/>
              <a:buNone/>
              <a:defRPr sz="1800"/>
            </a:pP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marL="0" lvl="0" indent="3965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@Map_Game (-12.5743, 131.102) - Where is Sheffield on the map? Play the game at </a:t>
            </a:r>
            <a:r>
              <a:rPr sz="1100" u="sng">
                <a:latin typeface="Monaco"/>
                <a:ea typeface="Monaco"/>
                <a:cs typeface="Monaco"/>
                <a:sym typeface="Monaco"/>
                <a:hlinkClick r:id="rId4"/>
              </a:rPr>
              <a:t>http://www.map-game.com/sheffield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#Sheffield</a:t>
            </a:r>
          </a:p>
          <a:p>
            <a:pPr marL="0" lvl="0" indent="39650" defTabSz="457200">
              <a:spcBef>
                <a:spcPts val="0"/>
              </a:spcBef>
              <a:buSzTx/>
              <a:buNone/>
              <a:defRPr sz="1800"/>
            </a:pP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marL="0" lvl="0" indent="3965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@Map_Game (-12.5743, 131.102) - Where is Sheffield on the map? Play the game at </a:t>
            </a:r>
            <a:r>
              <a:rPr sz="1100" u="sng">
                <a:latin typeface="Monaco"/>
                <a:ea typeface="Monaco"/>
                <a:cs typeface="Monaco"/>
                <a:sym typeface="Monaco"/>
                <a:hlinkClick r:id="rId4"/>
              </a:rPr>
              <a:t>http://www.map-game.com/sheffield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#Sheffield</a:t>
            </a:r>
          </a:p>
          <a:p>
            <a:pPr marL="0" lvl="0" indent="39650" defTabSz="457200">
              <a:spcBef>
                <a:spcPts val="0"/>
              </a:spcBef>
              <a:buSzTx/>
              <a:buNone/>
              <a:defRPr sz="1800"/>
            </a:pP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marL="0" lvl="0" indent="3965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@aryayuyutsu (53.382419,-1.478586) - Off for the final night of a most ROTFL-ing and LOL-ing and LMAO-ing #ComedyFestival 2011. I voted for the amazing #Thünderbards! #Sheffield</a:t>
            </a:r>
          </a:p>
          <a:p>
            <a:pPr marL="0" lvl="0" indent="39650" defTabSz="457200">
              <a:spcBef>
                <a:spcPts val="0"/>
              </a:spcBef>
              <a:buSzTx/>
              <a:buNone/>
              <a:defRPr sz="1800"/>
            </a:pPr>
            <a:endParaRPr sz="1100">
              <a:latin typeface="Monaco"/>
              <a:ea typeface="Monaco"/>
              <a:cs typeface="Monaco"/>
              <a:sym typeface="Monaco"/>
            </a:endParaRPr>
          </a:p>
          <a:p>
            <a:pPr marL="0" lvl="0" indent="39650" defTabSz="457200">
              <a:spcBef>
                <a:spcPts val="0"/>
              </a:spcBef>
              <a:buSzTx/>
              <a:buNone/>
              <a:defRPr sz="1800"/>
            </a:pPr>
            <a:r>
              <a:rPr sz="1100">
                <a:latin typeface="Monaco"/>
                <a:ea typeface="Monaco"/>
                <a:cs typeface="Monaco"/>
                <a:sym typeface="Monaco"/>
              </a:rPr>
              <a:t>@Map_Game (-12.5743, 131.102) - Where is Sheffield on the map? Play the game at </a:t>
            </a:r>
            <a:r>
              <a:rPr sz="1100" u="sng">
                <a:latin typeface="Monaco"/>
                <a:ea typeface="Monaco"/>
                <a:cs typeface="Monaco"/>
                <a:sym typeface="Monaco"/>
                <a:hlinkClick r:id="rId4"/>
              </a:rPr>
              <a:t>http://www.map-game.com/sheffield</a:t>
            </a:r>
            <a:r>
              <a:rPr sz="1100">
                <a:latin typeface="Monaco"/>
                <a:ea typeface="Monaco"/>
                <a:cs typeface="Monaco"/>
                <a:sym typeface="Monaco"/>
              </a:rPr>
              <a:t> #Sheffield</a:t>
            </a:r>
          </a:p>
        </p:txBody>
      </p:sp>
      <p:sp>
        <p:nvSpPr>
          <p:cNvPr id="412" name="Shape 412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46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15" name="Shape 415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416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7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Shape 418"/>
          <p:cNvSpPr>
            <a:spLocks noGrp="1"/>
          </p:cNvSpPr>
          <p:nvPr>
            <p:ph type="title"/>
          </p:nvPr>
        </p:nvSpPr>
        <p:spPr>
          <a:xfrm>
            <a:off x="2654300" y="203200"/>
            <a:ext cx="10388600" cy="1397000"/>
          </a:xfrm>
          <a:prstGeom prst="rect">
            <a:avLst/>
          </a:prstGeom>
        </p:spPr>
        <p:txBody>
          <a:bodyPr>
            <a:normAutofit/>
          </a:bodyPr>
          <a:lstStyle>
            <a:lvl1pPr defTabSz="549148">
              <a:defRPr sz="564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564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Retrieving Friends (or Followers)</a:t>
            </a:r>
          </a:p>
        </p:txBody>
      </p:sp>
      <p:sp>
        <p:nvSpPr>
          <p:cNvPr id="419" name="Shape 419"/>
          <p:cNvSpPr>
            <a:spLocks noGrp="1"/>
          </p:cNvSpPr>
          <p:nvPr>
            <p:ph type="body" idx="1"/>
          </p:nvPr>
        </p:nvSpPr>
        <p:spPr>
          <a:xfrm>
            <a:off x="368300" y="1447800"/>
            <a:ext cx="12268200" cy="8788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 defTabSz="572516">
              <a:spcBef>
                <a:spcPts val="1500"/>
              </a:spcBef>
              <a:buSzTx/>
              <a:buNone/>
              <a:defRPr sz="1800"/>
            </a:pPr>
            <a:endParaRPr sz="3528"/>
          </a:p>
          <a:p>
            <a:pPr marL="0" lvl="0" indent="0" defTabSz="572516">
              <a:spcBef>
                <a:spcPts val="1500"/>
              </a:spcBef>
              <a:buSzTx/>
              <a:buNone/>
              <a:defRPr sz="1800"/>
            </a:pPr>
            <a:r>
              <a:rPr sz="3528"/>
              <a:t>long[] tempFriendArray = new long[0];</a:t>
            </a:r>
          </a:p>
          <a:p>
            <a:pPr marL="0" lvl="0" indent="0" defTabSz="572516">
              <a:spcBef>
                <a:spcPts val="1500"/>
              </a:spcBef>
              <a:buSzTx/>
              <a:buNone/>
              <a:defRPr sz="1800"/>
            </a:pPr>
            <a:r>
              <a:rPr sz="3528"/>
              <a:t>try {</a:t>
            </a:r>
          </a:p>
          <a:p>
            <a:pPr marL="0" lvl="2" indent="871219" defTabSz="572516">
              <a:spcBef>
                <a:spcPts val="1500"/>
              </a:spcBef>
              <a:buSzTx/>
              <a:buNone/>
              <a:defRPr sz="1800"/>
            </a:pPr>
            <a:r>
              <a:rPr sz="2352"/>
              <a:t>long[] friendArray= twitter.getFriendsIDs(userId, -1).getIDs();</a:t>
            </a:r>
          </a:p>
          <a:p>
            <a:pPr marL="0" lvl="2" indent="871219" defTabSz="572516">
              <a:spcBef>
                <a:spcPts val="1500"/>
              </a:spcBef>
              <a:buSzTx/>
              <a:buNone/>
              <a:defRPr sz="1800"/>
            </a:pPr>
            <a:r>
              <a:rPr sz="2352"/>
              <a:t>// followers:    long[] followerArray= twitter.getFollowersIDs(userId, -1).getIDs();</a:t>
            </a:r>
          </a:p>
          <a:p>
            <a:pPr marL="0" lvl="2" indent="871219" defTabSz="572516">
              <a:spcBef>
                <a:spcPts val="1500"/>
              </a:spcBef>
              <a:buSzTx/>
              <a:buNone/>
              <a:defRPr sz="1800"/>
            </a:pPr>
            <a:r>
              <a:rPr sz="2352"/>
              <a:t>Long[] myIds= new long[100]</a:t>
            </a:r>
          </a:p>
          <a:p>
            <a:pPr marL="0" lvl="2" indent="871219" defTabSz="572516">
              <a:spcBef>
                <a:spcPts val="1500"/>
              </a:spcBef>
              <a:buSzTx/>
              <a:buNone/>
              <a:defRPr sz="1800"/>
            </a:pPr>
            <a:r>
              <a:rPr sz="2352"/>
              <a:t>For (int ix=0; ix&lt;100; ix++) myIds[ix]= friendArray[ix];</a:t>
            </a:r>
          </a:p>
          <a:p>
            <a:pPr marL="0" lvl="2" indent="871219" defTabSz="572516">
              <a:spcBef>
                <a:spcPts val="1500"/>
              </a:spcBef>
              <a:buSzTx/>
              <a:buNone/>
              <a:defRPr sz="1800"/>
            </a:pPr>
            <a:r>
              <a:rPr sz="2352"/>
              <a:t>ResponseList&lt;twitter4j.User&gt; userList = twitter.lookupUsers(myIds);</a:t>
            </a:r>
          </a:p>
          <a:p>
            <a:pPr marL="0" lvl="2" indent="871219" defTabSz="572516">
              <a:spcBef>
                <a:spcPts val="1500"/>
              </a:spcBef>
              <a:buSzTx/>
              <a:buNone/>
              <a:defRPr sz="1800"/>
            </a:pPr>
            <a:r>
              <a:rPr sz="2352"/>
              <a:t>for (User us : ll) {</a:t>
            </a:r>
          </a:p>
          <a:p>
            <a:pPr marL="0" lvl="3" indent="1306830" defTabSz="572516">
              <a:spcBef>
                <a:spcPts val="1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156">
                <a:solidFill>
                  <a:srgbClr val="0433FF"/>
                </a:solidFill>
              </a:rPr>
              <a:t>/* do whatever necessary with the user */</a:t>
            </a:r>
          </a:p>
          <a:p>
            <a:pPr marL="0" lvl="3" indent="1306830" defTabSz="572516">
              <a:spcBef>
                <a:spcPts val="1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156">
                <a:solidFill>
                  <a:srgbClr val="00355F"/>
                </a:solidFill>
              </a:rPr>
              <a:t>}</a:t>
            </a:r>
          </a:p>
          <a:p>
            <a:pPr marL="0" lvl="1" indent="609854" defTabSz="572516">
              <a:spcBef>
                <a:spcPts val="15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940">
                <a:solidFill>
                  <a:srgbClr val="004172"/>
                </a:solidFill>
              </a:rPr>
              <a:t>} catch (TwitterException e) {</a:t>
            </a:r>
          </a:p>
          <a:p>
            <a:pPr marL="0" lvl="2" indent="871219" defTabSz="572516">
              <a:spcBef>
                <a:spcPts val="1500"/>
              </a:spcBef>
              <a:buSzTx/>
              <a:buNone/>
              <a:defRPr sz="1800"/>
            </a:pPr>
            <a:r>
              <a:rPr sz="2352"/>
              <a:t>					e.printStackTrace();</a:t>
            </a:r>
          </a:p>
          <a:p>
            <a:pPr marL="0" lvl="2" indent="871219" defTabSz="572516">
              <a:spcBef>
                <a:spcPts val="1500"/>
              </a:spcBef>
              <a:buSzTx/>
              <a:buNone/>
              <a:defRPr sz="1800"/>
            </a:pPr>
            <a:r>
              <a:rPr sz="2352"/>
              <a:t>					}</a:t>
            </a:r>
          </a:p>
        </p:txBody>
      </p:sp>
      <p:sp>
        <p:nvSpPr>
          <p:cNvPr id="420" name="Shape 420"/>
          <p:cNvSpPr/>
          <p:nvPr/>
        </p:nvSpPr>
        <p:spPr>
          <a:xfrm>
            <a:off x="8573496" y="6413500"/>
            <a:ext cx="4305301" cy="130810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spAutoFit/>
          </a:bodyPr>
          <a:lstStyle>
            <a:lvl1pPr algn="ctr" defTabSz="584200">
              <a:buClrTx/>
              <a:defRPr sz="4000">
                <a:uFillTx/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000"/>
              <a:t>It looks up up to 100 ids for one call</a:t>
            </a:r>
          </a:p>
        </p:txBody>
      </p:sp>
      <p:sp>
        <p:nvSpPr>
          <p:cNvPr id="421" name="Shape 421"/>
          <p:cNvSpPr/>
          <p:nvPr/>
        </p:nvSpPr>
        <p:spPr>
          <a:xfrm>
            <a:off x="9865958" y="6063557"/>
            <a:ext cx="583314" cy="273799"/>
          </a:xfrm>
          <a:prstGeom prst="line">
            <a:avLst/>
          </a:prstGeom>
          <a:ln w="25400">
            <a:solidFill/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9232900" y="1993900"/>
            <a:ext cx="3733800" cy="130810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spAutoFit/>
          </a:bodyPr>
          <a:lstStyle>
            <a:lvl1pPr algn="ctr" defTabSz="584200">
              <a:buClrTx/>
              <a:defRPr sz="4000">
                <a:uFillTx/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000"/>
              <a:t>It gets 5000 IDs at a time</a:t>
            </a:r>
          </a:p>
        </p:txBody>
      </p:sp>
      <p:sp>
        <p:nvSpPr>
          <p:cNvPr id="423" name="Shape 423"/>
          <p:cNvSpPr/>
          <p:nvPr/>
        </p:nvSpPr>
        <p:spPr>
          <a:xfrm flipV="1">
            <a:off x="7622883" y="2916674"/>
            <a:ext cx="1552563" cy="424868"/>
          </a:xfrm>
          <a:prstGeom prst="line">
            <a:avLst/>
          </a:prstGeom>
          <a:ln w="25400">
            <a:solidFill/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24" name="Shape 424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47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5900"/>
            <a:ext cx="3454400" cy="1054100"/>
          </a:xfrm>
          <a:prstGeom prst="rect">
            <a:avLst/>
          </a:prstGeom>
          <a:ln w="12700">
            <a:round/>
          </a:ln>
        </p:spPr>
      </p:pic>
      <p:sp>
        <p:nvSpPr>
          <p:cNvPr id="427" name="Shape 427"/>
          <p:cNvSpPr/>
          <p:nvPr/>
        </p:nvSpPr>
        <p:spPr>
          <a:xfrm>
            <a:off x="3532470" y="433732"/>
            <a:ext cx="1892301" cy="732002"/>
          </a:xfrm>
          <a:prstGeom prst="rect">
            <a:avLst/>
          </a:prstGeom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lnSpc>
                <a:spcPct val="80000"/>
              </a:lnSpc>
              <a:defRPr sz="1800">
                <a:uFillTx/>
              </a:defRPr>
            </a:pPr>
            <a:r>
              <a:rPr>
                <a:uFill>
                  <a:solidFill/>
                </a:uFill>
              </a:rPr>
              <a:t>Faculty</a:t>
            </a:r>
            <a:endParaRPr sz="3400">
              <a:uFill>
                <a:solidFill/>
              </a:uFill>
            </a:endParaRPr>
          </a:p>
          <a:p>
            <a:pPr lvl="0">
              <a:lnSpc>
                <a:spcPct val="80000"/>
              </a:lnSpc>
              <a:defRPr sz="1800">
                <a:uFillTx/>
              </a:defRPr>
            </a:pPr>
            <a:r>
              <a:rPr>
                <a:uFill>
                  <a:solidFill/>
                </a:uFill>
              </a:rPr>
              <a:t>Of</a:t>
            </a:r>
            <a:endParaRPr sz="3400">
              <a:uFill>
                <a:solidFill/>
              </a:uFill>
            </a:endParaRPr>
          </a:p>
          <a:p>
            <a:pPr lvl="0">
              <a:lnSpc>
                <a:spcPct val="80000"/>
              </a:lnSpc>
              <a:defRPr sz="1800">
                <a:uFillTx/>
              </a:defRPr>
            </a:pPr>
            <a:r>
              <a:rPr>
                <a:uFill>
                  <a:solidFill/>
                </a:uFill>
              </a:rPr>
              <a:t>Engineering.</a:t>
            </a:r>
          </a:p>
        </p:txBody>
      </p:sp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xfrm>
            <a:off x="863600" y="1955800"/>
            <a:ext cx="11709400" cy="1930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2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Processing Social media Content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31" name="Shape 431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432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Shape 4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Information Extraction</a:t>
            </a:r>
          </a:p>
        </p:txBody>
      </p:sp>
      <p:sp>
        <p:nvSpPr>
          <p:cNvPr id="435" name="Shape 4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28578" lvl="0" indent="-292100" defTabSz="537463">
              <a:spcBef>
                <a:spcPts val="1400"/>
              </a:spcBef>
              <a:defRPr sz="1800"/>
            </a:pPr>
            <a:r>
              <a:rPr sz="3312"/>
              <a:t>Automatic methodologies for identifying important information in a piece of text</a:t>
            </a:r>
          </a:p>
          <a:p>
            <a:pPr marL="328578" lvl="0" indent="-292100" defTabSz="537463">
              <a:spcBef>
                <a:spcPts val="1400"/>
              </a:spcBef>
              <a:defRPr sz="1800"/>
            </a:pPr>
            <a:r>
              <a:rPr sz="3312"/>
              <a:t>Is a fundamental method for knowledge capture from structured and unstructured text</a:t>
            </a:r>
          </a:p>
          <a:p>
            <a:pPr marL="328578" lvl="0" indent="-292100" defTabSz="537463">
              <a:spcBef>
                <a:spcPts val="1400"/>
              </a:spcBef>
              <a:defRPr sz="1800"/>
            </a:pPr>
            <a:r>
              <a:rPr sz="3312"/>
              <a:t>Allows to recognise terms, hashtags, dates</a:t>
            </a:r>
          </a:p>
          <a:p>
            <a:pPr marL="328578" lvl="0" indent="-292100" defTabSz="537463">
              <a:spcBef>
                <a:spcPts val="1400"/>
              </a:spcBef>
              <a:defRPr sz="1800"/>
            </a:pPr>
            <a:r>
              <a:rPr sz="3312"/>
              <a:t>If couple with semantic technologies (i.e. ontologies) allows linking instances to concepts</a:t>
            </a:r>
          </a:p>
          <a:p>
            <a:pPr marL="597310" lvl="1" indent="-186944" defTabSz="537463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004172"/>
                </a:solidFill>
              </a:rPr>
              <a:t>increased structure</a:t>
            </a:r>
          </a:p>
          <a:p>
            <a:pPr marL="597310" lvl="1" indent="-186944" defTabSz="537463">
              <a:spcBef>
                <a:spcPts val="1400"/>
              </a:spcBef>
              <a:defRPr sz="1800">
                <a:solidFill>
                  <a:srgbClr val="000000"/>
                </a:solidFill>
              </a:defRPr>
            </a:pPr>
            <a:r>
              <a:rPr sz="2760">
                <a:solidFill>
                  <a:srgbClr val="004172"/>
                </a:solidFill>
              </a:rPr>
              <a:t>allows linkages, inferences etc.</a:t>
            </a:r>
          </a:p>
          <a:p>
            <a:pPr marL="328578" lvl="0" indent="-292100" defTabSz="537463">
              <a:spcBef>
                <a:spcPts val="1400"/>
              </a:spcBef>
              <a:defRPr sz="1800"/>
            </a:pPr>
            <a:r>
              <a:rPr sz="3312"/>
              <a:t>This tutorial is not about methodologies for IE so we will just look into easy to use technologies, not into the algorithms behind them</a:t>
            </a:r>
          </a:p>
        </p:txBody>
      </p:sp>
      <p:sp>
        <p:nvSpPr>
          <p:cNvPr id="436" name="Shape 436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49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7" name="Shape 67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68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Knowledge Integration</a:t>
            </a:r>
          </a:p>
        </p:txBody>
      </p:sp>
      <p:pic>
        <p:nvPicPr>
          <p:cNvPr id="71" name="Screen Shot 2013-05-07 at 16.09.35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84300" y="2806700"/>
            <a:ext cx="10234006" cy="5803900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5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39" name="Shape 439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440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1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442" name="Shape 4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Term recognition</a:t>
            </a:r>
          </a:p>
        </p:txBody>
      </p:sp>
      <p:sp>
        <p:nvSpPr>
          <p:cNvPr id="443" name="Shape 4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Recognises words from a pre-defined dictionary</a:t>
            </a:r>
          </a:p>
          <a:p>
            <a:pPr marL="203200"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does not classify them</a:t>
            </a:r>
          </a:p>
          <a:p>
            <a:pPr marL="203200"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can recognise synonyms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203200"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very useful to recognise </a:t>
            </a:r>
          </a:p>
          <a:p>
            <a:pPr lvl="2">
              <a:defRPr sz="1800"/>
            </a:pPr>
            <a:r>
              <a:rPr sz="2400"/>
              <a:t>hashtags </a:t>
            </a:r>
          </a:p>
          <a:p>
            <a:pPr lvl="2">
              <a:defRPr sz="1800"/>
            </a:pPr>
            <a:r>
              <a:rPr sz="2400"/>
              <a:t>topics most talked</a:t>
            </a:r>
          </a:p>
          <a:p>
            <a:pPr marL="203200"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forms the basis for tagcloud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9650" algn="ctr">
              <a:buSzTx/>
              <a:buNone/>
              <a:defRPr sz="1800"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9650" algn="ctr">
              <a:buSzTx/>
              <a:buNone/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Give your backing to </a:t>
            </a:r>
            <a:r>
              <a:rPr sz="2400">
                <a:solidFill>
                  <a:srgbClr val="B31700"/>
                </a:solidFill>
                <a:latin typeface="Courier New"/>
                <a:ea typeface="Courier New"/>
                <a:cs typeface="Courier New"/>
                <a:sym typeface="Courier New"/>
              </a:rPr>
              <a:t>Sheffield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 venues in running for top awards:</a:t>
            </a:r>
          </a:p>
          <a:p>
            <a:pPr marL="0" lvl="0" indent="39650" algn="ctr">
              <a:buSzTx/>
              <a:buNone/>
              <a:defRPr sz="1800"/>
            </a:pPr>
            <a:r>
              <a:rPr sz="2400">
                <a:solidFill>
                  <a:srgbClr val="0225C6"/>
                </a:solidFill>
                <a:latin typeface="Courier New"/>
                <a:ea typeface="Courier New"/>
                <a:cs typeface="Courier New"/>
                <a:sym typeface="Courier New"/>
              </a:rPr>
              <a:t>#Tramlines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400">
                <a:solidFill>
                  <a:srgbClr val="B31700"/>
                </a:solidFill>
                <a:latin typeface="Courier New"/>
                <a:ea typeface="Courier New"/>
                <a:cs typeface="Courier New"/>
                <a:sym typeface="Courier New"/>
              </a:rPr>
              <a:t>Shef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 is encouraging everyone to get behind... </a:t>
            </a:r>
            <a:r>
              <a:rPr sz="2400" u="sng"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http://bit.ly/VfBrM4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4" name="Shape 444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50</a:t>
            </a:fld>
            <a:endParaRPr sz="1200"/>
          </a:p>
        </p:txBody>
      </p:sp>
      <p:pic>
        <p:nvPicPr>
          <p:cNvPr id="445" name="Screen Shot 2013-05-11 at 22.06.11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19900" y="2870200"/>
            <a:ext cx="4065339" cy="4330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48" name="Shape 448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449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0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Shape 4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Entity recognition</a:t>
            </a:r>
          </a:p>
        </p:txBody>
      </p:sp>
      <p:sp>
        <p:nvSpPr>
          <p:cNvPr id="452" name="Shape 45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17500" lvl="0">
              <a:defRPr sz="1800"/>
            </a:pPr>
            <a:r>
              <a:rPr sz="3600"/>
              <a:t>Classification of text into pre-defined classes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belonging to a schema, a dictionary or an ontology</a:t>
            </a:r>
          </a:p>
          <a:p>
            <a:pPr marL="0" lvl="1" indent="0" algn="ctr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&lt;User&gt;The Star&lt;/User&gt;</a:t>
            </a:r>
          </a:p>
          <a:p>
            <a:pPr marL="0" lvl="0" indent="39650" algn="ctr">
              <a:buSzTx/>
              <a:buNone/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&lt;Date&gt;20/09/2012&lt;/Date&gt;</a:t>
            </a:r>
          </a:p>
          <a:p>
            <a:pPr marL="0" lvl="0" indent="39650" algn="ctr">
              <a:buSzTx/>
              <a:buNone/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&lt;City&gt;Sheffield&lt;/City&gt;</a:t>
            </a:r>
          </a:p>
          <a:p>
            <a:pPr marL="0" lvl="0" indent="39650" algn="ctr">
              <a:buSzTx/>
              <a:buNone/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&lt;Tweet&gt;</a:t>
            </a:r>
          </a:p>
          <a:p>
            <a:pPr marL="0" lvl="0" indent="39650" algn="ctr">
              <a:buSzTx/>
              <a:buNone/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Give your backing to &lt;City&gt;Sheffield&lt;/City&gt;</a:t>
            </a:r>
          </a:p>
          <a:p>
            <a:pPr marL="0" lvl="0" indent="39650" algn="ctr">
              <a:buSzTx/>
              <a:buNone/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 venues in running for top awards:</a:t>
            </a:r>
          </a:p>
          <a:p>
            <a:pPr marL="0" lvl="0" indent="39650" algn="ctr">
              <a:buSzTx/>
              <a:buNone/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#Tramlines Shef is encouraging everyone to get behind...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http://bit.ly/VfBrM4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39650" algn="ctr">
              <a:buSzTx/>
              <a:buNone/>
              <a:defRPr sz="1800"/>
            </a:pP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&lt;/Tweet&gt;</a:t>
            </a:r>
          </a:p>
        </p:txBody>
      </p:sp>
      <p:sp>
        <p:nvSpPr>
          <p:cNvPr id="453" name="Shape 453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51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56" name="Shape 456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457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8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Shape 4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Sentiment Detection</a:t>
            </a:r>
          </a:p>
        </p:txBody>
      </p:sp>
      <p:sp>
        <p:nvSpPr>
          <p:cNvPr id="460" name="Shape 4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Uses complex algorithms to associate opinions and feelings to tweets or topics</a:t>
            </a:r>
          </a:p>
          <a:p>
            <a:pPr lvl="0">
              <a:defRPr sz="1800"/>
            </a:pPr>
            <a:r>
              <a:rPr sz="3600"/>
              <a:t>Simple versions may just consider emoticons and provide positive/negative/neutral feedback</a:t>
            </a:r>
          </a:p>
          <a:p>
            <a:pPr lvl="0">
              <a:defRPr sz="1800"/>
            </a:pPr>
            <a:r>
              <a:rPr sz="3600"/>
              <a:t>Advanced version will look at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emotional states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emotions for specific subsets of a concept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grades of emotions</a:t>
            </a:r>
          </a:p>
        </p:txBody>
      </p:sp>
      <p:sp>
        <p:nvSpPr>
          <p:cNvPr id="461" name="Shape 461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52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64" name="Shape 464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465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6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467" name="Shape 4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More complicated IE</a:t>
            </a:r>
          </a:p>
        </p:txBody>
      </p:sp>
      <p:sp>
        <p:nvSpPr>
          <p:cNvPr id="468" name="Shape 468"/>
          <p:cNvSpPr>
            <a:spLocks noGrp="1"/>
          </p:cNvSpPr>
          <p:nvPr>
            <p:ph type="body" idx="1"/>
          </p:nvPr>
        </p:nvSpPr>
        <p:spPr>
          <a:xfrm>
            <a:off x="254000" y="2159000"/>
            <a:ext cx="11861800" cy="723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Information Integration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similar instances are integrated as they refer to the same concept</a:t>
            </a:r>
          </a:p>
          <a:p>
            <a:pPr lvl="0">
              <a:defRPr sz="1800"/>
            </a:pPr>
            <a:r>
              <a:rPr sz="3600"/>
              <a:t>Relation Extraction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text is interpreted to relate entities</a:t>
            </a:r>
          </a:p>
          <a:p>
            <a:pPr marL="0" lvl="2" indent="0" algn="ctr">
              <a:buSzTx/>
              <a:buNone/>
              <a:defRPr sz="1800"/>
            </a:pPr>
            <a:r>
              <a:rPr sz="2400"/>
              <a:t>&lt;band&gt;Rolling Stones&lt;/band&gt; </a:t>
            </a:r>
            <a:r>
              <a:rPr sz="2400">
                <a:solidFill>
                  <a:srgbClr val="B11600"/>
                </a:solidFill>
              </a:rPr>
              <a:t>are playing</a:t>
            </a:r>
            <a:r>
              <a:rPr sz="2400"/>
              <a:t>&lt;festival&gt;Glastonbury&lt;/festival&gt;</a:t>
            </a:r>
          </a:p>
        </p:txBody>
      </p:sp>
      <p:sp>
        <p:nvSpPr>
          <p:cNvPr id="469" name="Shape 469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53</a:t>
            </a:fld>
            <a:endParaRPr sz="1200"/>
          </a:p>
        </p:txBody>
      </p:sp>
      <p:sp>
        <p:nvSpPr>
          <p:cNvPr id="470" name="Shape 470"/>
          <p:cNvSpPr/>
          <p:nvPr/>
        </p:nvSpPr>
        <p:spPr>
          <a:xfrm>
            <a:off x="8955279" y="6527800"/>
            <a:ext cx="1528573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>
            <a:lvl1pPr algn="ctr" defTabSz="584200">
              <a:buClrTx/>
              <a:defRPr sz="4000">
                <a:uFillTx/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000"/>
              <a:t>Object</a:t>
            </a:r>
          </a:p>
        </p:txBody>
      </p:sp>
      <p:sp>
        <p:nvSpPr>
          <p:cNvPr id="471" name="Shape 471"/>
          <p:cNvSpPr/>
          <p:nvPr/>
        </p:nvSpPr>
        <p:spPr>
          <a:xfrm>
            <a:off x="1696980" y="6527800"/>
            <a:ext cx="1744981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>
            <a:lvl1pPr algn="ctr" defTabSz="584200">
              <a:buClrTx/>
              <a:defRPr sz="4000">
                <a:uFillTx/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000"/>
              <a:t>Subject</a:t>
            </a:r>
          </a:p>
        </p:txBody>
      </p:sp>
      <p:sp>
        <p:nvSpPr>
          <p:cNvPr id="472" name="Shape 472"/>
          <p:cNvSpPr/>
          <p:nvPr/>
        </p:nvSpPr>
        <p:spPr>
          <a:xfrm>
            <a:off x="5220209" y="6527800"/>
            <a:ext cx="2150365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>
            <a:lvl1pPr algn="ctr" defTabSz="584200">
              <a:buClrTx/>
              <a:defRPr sz="4000">
                <a:uFillTx/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4000"/>
              <a:t>Predicate</a:t>
            </a:r>
          </a:p>
        </p:txBody>
      </p:sp>
      <p:sp>
        <p:nvSpPr>
          <p:cNvPr id="473" name="Shape 473"/>
          <p:cNvSpPr/>
          <p:nvPr/>
        </p:nvSpPr>
        <p:spPr>
          <a:xfrm>
            <a:off x="2565400" y="5969000"/>
            <a:ext cx="2580" cy="759470"/>
          </a:xfrm>
          <a:prstGeom prst="line">
            <a:avLst/>
          </a:prstGeom>
          <a:ln w="25400">
            <a:solidFill/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6299200" y="5969000"/>
            <a:ext cx="2580" cy="759470"/>
          </a:xfrm>
          <a:prstGeom prst="line">
            <a:avLst/>
          </a:prstGeom>
          <a:ln w="25400">
            <a:solidFill/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9829800" y="5969000"/>
            <a:ext cx="2580" cy="759470"/>
          </a:xfrm>
          <a:prstGeom prst="line">
            <a:avLst/>
          </a:prstGeom>
          <a:ln w="25400">
            <a:solidFill/>
            <a:miter lim="400000"/>
            <a:headEnd type="stealth"/>
          </a:ln>
        </p:spPr>
        <p:txBody>
          <a:bodyPr lIns="50800" tIns="50800" rIns="50800" bIns="50800" anchor="ctr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78" name="Shape 478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479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0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481" name="Shape 4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66674">
              <a:defRPr sz="582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582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Why is IE for Tweets difficult?</a:t>
            </a:r>
          </a:p>
        </p:txBody>
      </p:sp>
      <p:sp>
        <p:nvSpPr>
          <p:cNvPr id="482" name="Shape 4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Tweets (and in general social media content) are characterised by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short text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often ungrammatical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containing abbreviations, slang, misspelling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concerning the short time period</a:t>
            </a:r>
          </a:p>
          <a:p>
            <a:pPr lvl="0">
              <a:defRPr sz="1800"/>
            </a:pPr>
            <a:r>
              <a:rPr sz="3600"/>
              <a:t>Moreover there is a trade off between in depth IE and real-time analysis</a:t>
            </a:r>
          </a:p>
        </p:txBody>
      </p:sp>
      <p:sp>
        <p:nvSpPr>
          <p:cNvPr id="483" name="Shape 483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54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86" name="Shape 486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487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8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489" name="Shape 4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Existing technologies</a:t>
            </a:r>
          </a:p>
        </p:txBody>
      </p:sp>
      <p:sp>
        <p:nvSpPr>
          <p:cNvPr id="490" name="Shape 4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Stanford NLP Tools (www-nlp.stanford.edu/software/CRF-NER.shtml)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JAVA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entity recognition and complex NLP</a:t>
            </a:r>
          </a:p>
          <a:p>
            <a:pPr lvl="0">
              <a:defRPr sz="1800"/>
            </a:pPr>
            <a:r>
              <a:rPr sz="3600"/>
              <a:t>Gate (gate.ac.uk/ie/)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JAVA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term recognition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entity recognition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NLP</a:t>
            </a:r>
          </a:p>
        </p:txBody>
      </p:sp>
      <p:sp>
        <p:nvSpPr>
          <p:cNvPr id="491" name="Shape 491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55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94" name="Shape 494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495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6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Existing technologies</a:t>
            </a:r>
          </a:p>
        </p:txBody>
      </p:sp>
      <p:sp>
        <p:nvSpPr>
          <p:cNvPr id="498" name="Shape 498"/>
          <p:cNvSpPr>
            <a:spLocks noGrp="1"/>
          </p:cNvSpPr>
          <p:nvPr>
            <p:ph type="body" idx="1"/>
          </p:nvPr>
        </p:nvSpPr>
        <p:spPr>
          <a:xfrm>
            <a:off x="393700" y="2171700"/>
            <a:ext cx="11861800" cy="7239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Alchemy API (</a:t>
            </a:r>
            <a:r>
              <a:rPr sz="3600" u="sng">
                <a:hlinkClick r:id="rId4"/>
              </a:rPr>
              <a:t>http://www.alchemyapi.com/</a:t>
            </a:r>
            <a:r>
              <a:rPr sz="3600"/>
              <a:t>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sentiment analysis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Entity Extraction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Keyword Extraction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Concept Tagging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Relation Extraction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Multi-language support (English, Spanish, German, Russian, Italian)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you need to register for an API key</a:t>
            </a:r>
          </a:p>
        </p:txBody>
      </p:sp>
      <p:sp>
        <p:nvSpPr>
          <p:cNvPr id="499" name="Shape 499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56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02" name="Shape 502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503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505" name="Shape 5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Existing technologies</a:t>
            </a:r>
          </a:p>
        </p:txBody>
      </p:sp>
      <p:sp>
        <p:nvSpPr>
          <p:cNvPr id="506" name="Shape 50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Zemanta (http://developer.zemanta.com/)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for any given text returns</a:t>
            </a:r>
          </a:p>
          <a:p>
            <a:pPr lvl="2">
              <a:defRPr sz="1800"/>
            </a:pPr>
            <a:r>
              <a:rPr sz="2400"/>
              <a:t>entities</a:t>
            </a:r>
          </a:p>
          <a:p>
            <a:pPr lvl="2">
              <a:defRPr sz="1800"/>
            </a:pPr>
            <a:r>
              <a:rPr sz="2400"/>
              <a:t>related images</a:t>
            </a:r>
          </a:p>
          <a:p>
            <a:pPr lvl="2">
              <a:defRPr sz="1800"/>
            </a:pPr>
            <a:r>
              <a:rPr sz="2400"/>
              <a:t>articles</a:t>
            </a:r>
          </a:p>
          <a:p>
            <a:pPr lvl="2">
              <a:defRPr sz="1800"/>
            </a:pPr>
            <a:r>
              <a:rPr sz="2400"/>
              <a:t>hyperlinks</a:t>
            </a:r>
          </a:p>
          <a:p>
            <a:pPr lvl="2">
              <a:defRPr sz="1800"/>
            </a:pPr>
            <a:r>
              <a:rPr sz="2400"/>
              <a:t>tags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you need to register for an API key</a:t>
            </a:r>
          </a:p>
        </p:txBody>
      </p:sp>
      <p:sp>
        <p:nvSpPr>
          <p:cNvPr id="507" name="Shape 507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57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5900"/>
            <a:ext cx="3454400" cy="1054100"/>
          </a:xfrm>
          <a:prstGeom prst="rect">
            <a:avLst/>
          </a:prstGeom>
          <a:ln w="12700">
            <a:round/>
          </a:ln>
        </p:spPr>
      </p:pic>
      <p:sp>
        <p:nvSpPr>
          <p:cNvPr id="510" name="Shape 510"/>
          <p:cNvSpPr/>
          <p:nvPr/>
        </p:nvSpPr>
        <p:spPr>
          <a:xfrm>
            <a:off x="3532470" y="433732"/>
            <a:ext cx="1892301" cy="732002"/>
          </a:xfrm>
          <a:prstGeom prst="rect">
            <a:avLst/>
          </a:prstGeom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lnSpc>
                <a:spcPct val="80000"/>
              </a:lnSpc>
              <a:defRPr sz="1800">
                <a:uFillTx/>
              </a:defRPr>
            </a:pPr>
            <a:r>
              <a:rPr>
                <a:uFill>
                  <a:solidFill/>
                </a:uFill>
              </a:rPr>
              <a:t>Faculty</a:t>
            </a:r>
            <a:endParaRPr sz="3400">
              <a:uFill>
                <a:solidFill/>
              </a:uFill>
            </a:endParaRPr>
          </a:p>
          <a:p>
            <a:pPr lvl="0">
              <a:lnSpc>
                <a:spcPct val="80000"/>
              </a:lnSpc>
              <a:defRPr sz="1800">
                <a:uFillTx/>
              </a:defRPr>
            </a:pPr>
            <a:r>
              <a:rPr>
                <a:uFill>
                  <a:solidFill/>
                </a:uFill>
              </a:rPr>
              <a:t>Of</a:t>
            </a:r>
            <a:endParaRPr sz="3400">
              <a:uFill>
                <a:solidFill/>
              </a:uFill>
            </a:endParaRPr>
          </a:p>
          <a:p>
            <a:pPr lvl="0">
              <a:lnSpc>
                <a:spcPct val="80000"/>
              </a:lnSpc>
              <a:defRPr sz="1800">
                <a:uFillTx/>
              </a:defRPr>
            </a:pPr>
            <a:r>
              <a:rPr>
                <a:uFill>
                  <a:solidFill/>
                </a:uFill>
              </a:rPr>
              <a:t>Engineering.</a:t>
            </a:r>
          </a:p>
        </p:txBody>
      </p:sp>
      <p:sp>
        <p:nvSpPr>
          <p:cNvPr id="511" name="Shape 511"/>
          <p:cNvSpPr>
            <a:spLocks noGrp="1"/>
          </p:cNvSpPr>
          <p:nvPr>
            <p:ph type="title"/>
          </p:nvPr>
        </p:nvSpPr>
        <p:spPr>
          <a:xfrm>
            <a:off x="863600" y="1955800"/>
            <a:ext cx="11709400" cy="2730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2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Practical Session: 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2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extracting hashtags and UserIDs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14" name="Shape 514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515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6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517" name="Shape 5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Term recognition</a:t>
            </a:r>
          </a:p>
        </p:txBody>
      </p:sp>
      <p:sp>
        <p:nvSpPr>
          <p:cNvPr id="518" name="Shape 5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In order to recognise terms we will use regular expressions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A specific pattern that provides concise and flexible means to "match" (specify and recognize) </a:t>
            </a:r>
            <a:r>
              <a:rPr sz="3000" u="sng">
                <a:solidFill>
                  <a:srgbClr val="004172"/>
                </a:solidFill>
                <a:hlinkClick r:id="rId4"/>
              </a:rPr>
              <a:t>strings</a:t>
            </a:r>
            <a:r>
              <a:rPr sz="3000">
                <a:solidFill>
                  <a:srgbClr val="004172"/>
                </a:solidFill>
              </a:rPr>
              <a:t> of text, such as particular characters, words, or patterns of characters</a:t>
            </a:r>
          </a:p>
          <a:p>
            <a:pPr lvl="0">
              <a:defRPr sz="1800"/>
            </a:pPr>
            <a:r>
              <a:rPr sz="3600"/>
              <a:t>Regular expressions can be applied to any text</a:t>
            </a:r>
          </a:p>
          <a:p>
            <a:pPr lvl="0">
              <a:defRPr sz="1800"/>
            </a:pPr>
            <a:r>
              <a:rPr sz="3600"/>
              <a:t>Fast processing</a:t>
            </a:r>
          </a:p>
          <a:p>
            <a:pPr lvl="0">
              <a:defRPr sz="1800"/>
            </a:pPr>
            <a:r>
              <a:rPr sz="3600"/>
              <a:t>Very precise results</a:t>
            </a:r>
          </a:p>
        </p:txBody>
      </p:sp>
      <p:sp>
        <p:nvSpPr>
          <p:cNvPr id="519" name="Shape 519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59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5900"/>
            <a:ext cx="3454400" cy="1054100"/>
          </a:xfrm>
          <a:prstGeom prst="rect">
            <a:avLst/>
          </a:prstGeom>
          <a:ln w="12700">
            <a:round/>
          </a:ln>
        </p:spPr>
      </p:pic>
      <p:sp>
        <p:nvSpPr>
          <p:cNvPr id="75" name="Shape 75"/>
          <p:cNvSpPr/>
          <p:nvPr/>
        </p:nvSpPr>
        <p:spPr>
          <a:xfrm>
            <a:off x="3532470" y="433732"/>
            <a:ext cx="1892301" cy="732002"/>
          </a:xfrm>
          <a:prstGeom prst="rect">
            <a:avLst/>
          </a:prstGeom>
          <a:ln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lnSpc>
                <a:spcPct val="80000"/>
              </a:lnSpc>
              <a:defRPr sz="1800">
                <a:uFillTx/>
              </a:defRPr>
            </a:pPr>
            <a:r>
              <a:rPr>
                <a:uFill>
                  <a:solidFill/>
                </a:uFill>
              </a:rPr>
              <a:t>Faculty</a:t>
            </a:r>
            <a:endParaRPr sz="3400">
              <a:uFill>
                <a:solidFill/>
              </a:uFill>
            </a:endParaRPr>
          </a:p>
          <a:p>
            <a:pPr lvl="0">
              <a:lnSpc>
                <a:spcPct val="80000"/>
              </a:lnSpc>
              <a:defRPr sz="1800">
                <a:uFillTx/>
              </a:defRPr>
            </a:pPr>
            <a:r>
              <a:rPr>
                <a:uFill>
                  <a:solidFill/>
                </a:uFill>
              </a:rPr>
              <a:t>Of</a:t>
            </a:r>
            <a:endParaRPr sz="3400">
              <a:uFill>
                <a:solidFill/>
              </a:uFill>
            </a:endParaRPr>
          </a:p>
          <a:p>
            <a:pPr lvl="0">
              <a:lnSpc>
                <a:spcPct val="80000"/>
              </a:lnSpc>
              <a:defRPr sz="1800">
                <a:uFillTx/>
              </a:defRPr>
            </a:pPr>
            <a:r>
              <a:rPr>
                <a:uFill>
                  <a:solidFill/>
                </a:uFill>
              </a:rPr>
              <a:t>Engineering.</a:t>
            </a:r>
          </a:p>
        </p:txBody>
      </p:sp>
      <p:sp>
        <p:nvSpPr>
          <p:cNvPr id="76" name="Shape 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2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Case study: Twitter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22" name="Shape 522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523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4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525" name="Shape 5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Hashtag Recognition</a:t>
            </a:r>
          </a:p>
        </p:txBody>
      </p:sp>
      <p:sp>
        <p:nvSpPr>
          <p:cNvPr id="526" name="Shape 5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Pattern pHashTags = Pattern.compile("(#\\w+)");</a:t>
            </a:r>
          </a:p>
          <a:p>
            <a:pPr marL="0" lvl="0" indent="0"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//          hashtags </a:t>
            </a:r>
          </a:p>
          <a:p>
            <a:pPr marL="0" lvl="0" indent="0"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          Matcher matchTags = pHashTags.matcher(tweet.getText());</a:t>
            </a:r>
          </a:p>
          <a:p>
            <a:pPr marL="0" lvl="0" indent="0"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          String hashtags="";</a:t>
            </a:r>
          </a:p>
          <a:p>
            <a:pPr marL="0" lvl="0" indent="0"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          while(matchTags.find()){</a:t>
            </a:r>
          </a:p>
          <a:p>
            <a:pPr marL="0" lvl="0" indent="0"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              hashtags+=matchTags.group(1)+" ";</a:t>
            </a:r>
          </a:p>
          <a:p>
            <a:pPr marL="0" lvl="0" indent="0"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          }</a:t>
            </a:r>
          </a:p>
        </p:txBody>
      </p:sp>
      <p:sp>
        <p:nvSpPr>
          <p:cNvPr id="527" name="Shape 527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60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30" name="Shape 530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531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2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533" name="Shape 5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UserID recognition</a:t>
            </a:r>
          </a:p>
        </p:txBody>
      </p:sp>
      <p:sp>
        <p:nvSpPr>
          <p:cNvPr id="534" name="Shape 5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Pattern pMentions = Pattern.compile("(@\\w+)");</a:t>
            </a:r>
          </a:p>
          <a:p>
            <a:pPr marL="0" lvl="0" indent="0"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          Matcher matchMention = pMentions.matcher(tweet.getText());</a:t>
            </a:r>
          </a:p>
          <a:p>
            <a:pPr marL="0" lvl="0" indent="0"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          String mentions="";</a:t>
            </a:r>
          </a:p>
          <a:p>
            <a:pPr marL="0" lvl="0" indent="0"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          while(matchMention.find()){</a:t>
            </a:r>
          </a:p>
          <a:p>
            <a:pPr marL="0" lvl="0" indent="0"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             mentions+=matchMention.group(1)+" ";</a:t>
            </a:r>
          </a:p>
          <a:p>
            <a:pPr marL="0" lvl="0" indent="0"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</a:p>
        </p:txBody>
      </p:sp>
      <p:sp>
        <p:nvSpPr>
          <p:cNvPr id="535" name="Shape 535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61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38" name="Shape 538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539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0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Shape 5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66674">
              <a:defRPr sz="5820"/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582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Sentiment Analysis (Alchemy)</a:t>
            </a:r>
          </a:p>
        </p:txBody>
      </p:sp>
      <p:sp>
        <p:nvSpPr>
          <p:cNvPr id="542" name="Shape 5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lvl="0" indent="0" defTabSz="397256">
              <a:spcBef>
                <a:spcPts val="1000"/>
              </a:spcBef>
              <a:buSzTx/>
              <a:buNone/>
              <a:defRPr sz="1800"/>
            </a:pPr>
            <a:r>
              <a:rPr sz="2448">
                <a:latin typeface="Courier New"/>
                <a:ea typeface="Courier New"/>
                <a:cs typeface="Courier New"/>
                <a:sym typeface="Courier New"/>
              </a:rPr>
              <a:t>import com.alchemyapi.api.AlchemyAPI;</a:t>
            </a:r>
          </a:p>
          <a:p>
            <a:pPr marL="0" lvl="0" indent="0" defTabSz="397256">
              <a:spcBef>
                <a:spcPts val="1000"/>
              </a:spcBef>
              <a:buSzTx/>
              <a:buNone/>
              <a:defRPr sz="1800"/>
            </a:pPr>
            <a:r>
              <a:rPr sz="2448">
                <a:latin typeface="Courier New"/>
                <a:ea typeface="Courier New"/>
                <a:cs typeface="Courier New"/>
                <a:sym typeface="Courier New"/>
              </a:rPr>
              <a:t>import com.alchemyapi.api.AlchemyAPI_NamedEntityParams;</a:t>
            </a:r>
          </a:p>
          <a:p>
            <a:pPr marL="0" lvl="0" indent="0" defTabSz="397256">
              <a:spcBef>
                <a:spcPts val="1000"/>
              </a:spcBef>
              <a:buSzTx/>
              <a:buNone/>
              <a:defRPr sz="1800"/>
            </a:pPr>
            <a:r>
              <a:rPr sz="2448">
                <a:latin typeface="Courier New"/>
                <a:ea typeface="Courier New"/>
                <a:cs typeface="Courier New"/>
                <a:sym typeface="Courier New"/>
              </a:rPr>
              <a:t>import java.io.IOException;</a:t>
            </a:r>
          </a:p>
          <a:p>
            <a:pPr marL="0" lvl="0" indent="0" defTabSz="397256">
              <a:spcBef>
                <a:spcPts val="1000"/>
              </a:spcBef>
              <a:buSzTx/>
              <a:buNone/>
              <a:defRPr sz="1800"/>
            </a:pPr>
            <a:r>
              <a:rPr sz="2448">
                <a:latin typeface="Courier New"/>
                <a:ea typeface="Courier New"/>
                <a:cs typeface="Courier New"/>
                <a:sym typeface="Courier New"/>
              </a:rPr>
              <a:t>import java.io.StringWriter;</a:t>
            </a:r>
          </a:p>
          <a:p>
            <a:pPr marL="0" lvl="0" indent="0" defTabSz="397256">
              <a:spcBef>
                <a:spcPts val="1000"/>
              </a:spcBef>
              <a:buSzTx/>
              <a:buNone/>
              <a:defRPr sz="1800"/>
            </a:pPr>
            <a:r>
              <a:rPr sz="2448">
                <a:latin typeface="Courier New"/>
                <a:ea typeface="Courier New"/>
                <a:cs typeface="Courier New"/>
                <a:sym typeface="Courier New"/>
              </a:rPr>
              <a:t>import java.util.logging.Level;</a:t>
            </a:r>
          </a:p>
          <a:p>
            <a:pPr marL="0" lvl="0" indent="0" defTabSz="397256">
              <a:spcBef>
                <a:spcPts val="1000"/>
              </a:spcBef>
              <a:buSzTx/>
              <a:buNone/>
              <a:defRPr sz="1800"/>
            </a:pPr>
            <a:r>
              <a:rPr sz="2448">
                <a:latin typeface="Courier New"/>
                <a:ea typeface="Courier New"/>
                <a:cs typeface="Courier New"/>
                <a:sym typeface="Courier New"/>
              </a:rPr>
              <a:t>import java.util.logging.Logger;</a:t>
            </a:r>
          </a:p>
          <a:p>
            <a:pPr marL="0" lvl="0" indent="0" defTabSz="397256">
              <a:spcBef>
                <a:spcPts val="1000"/>
              </a:spcBef>
              <a:buSzTx/>
              <a:buNone/>
              <a:defRPr sz="1800"/>
            </a:pPr>
            <a:r>
              <a:rPr sz="2448">
                <a:latin typeface="Courier New"/>
                <a:ea typeface="Courier New"/>
                <a:cs typeface="Courier New"/>
                <a:sym typeface="Courier New"/>
              </a:rPr>
              <a:t>import javax.xml.parsers.ParserConfigurationException;</a:t>
            </a:r>
          </a:p>
          <a:p>
            <a:pPr marL="0" lvl="0" indent="0" defTabSz="397256">
              <a:spcBef>
                <a:spcPts val="1000"/>
              </a:spcBef>
              <a:buSzTx/>
              <a:buNone/>
              <a:defRPr sz="1800"/>
            </a:pPr>
            <a:r>
              <a:rPr sz="2448">
                <a:latin typeface="Courier New"/>
                <a:ea typeface="Courier New"/>
                <a:cs typeface="Courier New"/>
                <a:sym typeface="Courier New"/>
              </a:rPr>
              <a:t>import javax.xml.transform.Transformer;</a:t>
            </a:r>
          </a:p>
          <a:p>
            <a:pPr marL="0" lvl="0" indent="0" defTabSz="397256">
              <a:spcBef>
                <a:spcPts val="1000"/>
              </a:spcBef>
              <a:buSzTx/>
              <a:buNone/>
              <a:defRPr sz="1800"/>
            </a:pPr>
            <a:r>
              <a:rPr sz="2448">
                <a:latin typeface="Courier New"/>
                <a:ea typeface="Courier New"/>
                <a:cs typeface="Courier New"/>
                <a:sym typeface="Courier New"/>
              </a:rPr>
              <a:t>import javax.xml.transform.TransformerException;</a:t>
            </a:r>
          </a:p>
          <a:p>
            <a:pPr marL="0" lvl="0" indent="0" defTabSz="397256">
              <a:spcBef>
                <a:spcPts val="1000"/>
              </a:spcBef>
              <a:buSzTx/>
              <a:buNone/>
              <a:defRPr sz="1800"/>
            </a:pPr>
            <a:r>
              <a:rPr sz="2448">
                <a:latin typeface="Courier New"/>
                <a:ea typeface="Courier New"/>
                <a:cs typeface="Courier New"/>
                <a:sym typeface="Courier New"/>
              </a:rPr>
              <a:t>import javax.xml.transform.TransformerFactory;</a:t>
            </a:r>
          </a:p>
          <a:p>
            <a:pPr marL="0" lvl="0" indent="0" defTabSz="397256">
              <a:spcBef>
                <a:spcPts val="1000"/>
              </a:spcBef>
              <a:buSzTx/>
              <a:buNone/>
              <a:defRPr sz="1800"/>
            </a:pPr>
            <a:r>
              <a:rPr sz="2448">
                <a:latin typeface="Courier New"/>
                <a:ea typeface="Courier New"/>
                <a:cs typeface="Courier New"/>
                <a:sym typeface="Courier New"/>
              </a:rPr>
              <a:t>import javax.xml.transform.dom.DOMSource;</a:t>
            </a:r>
          </a:p>
          <a:p>
            <a:pPr marL="0" lvl="0" indent="0" defTabSz="397256">
              <a:spcBef>
                <a:spcPts val="1000"/>
              </a:spcBef>
              <a:buSzTx/>
              <a:buNone/>
              <a:defRPr sz="1800"/>
            </a:pPr>
            <a:r>
              <a:rPr sz="2448">
                <a:latin typeface="Courier New"/>
                <a:ea typeface="Courier New"/>
                <a:cs typeface="Courier New"/>
                <a:sym typeface="Courier New"/>
              </a:rPr>
              <a:t>import javax.xml.transform.stream.StreamResult;</a:t>
            </a:r>
          </a:p>
          <a:p>
            <a:pPr marL="0" lvl="0" indent="0" defTabSz="397256">
              <a:spcBef>
                <a:spcPts val="1000"/>
              </a:spcBef>
              <a:buSzTx/>
              <a:buNone/>
              <a:defRPr sz="1800"/>
            </a:pPr>
            <a:r>
              <a:rPr sz="2448">
                <a:latin typeface="Courier New"/>
                <a:ea typeface="Courier New"/>
                <a:cs typeface="Courier New"/>
                <a:sym typeface="Courier New"/>
              </a:rPr>
              <a:t>import javax.xml.xpath.XPathExpressionException;</a:t>
            </a:r>
          </a:p>
          <a:p>
            <a:pPr marL="0" lvl="0" indent="0" defTabSz="397256">
              <a:spcBef>
                <a:spcPts val="1000"/>
              </a:spcBef>
              <a:buSzTx/>
              <a:buNone/>
              <a:defRPr sz="1800"/>
            </a:pPr>
            <a:r>
              <a:rPr sz="2448">
                <a:latin typeface="Courier New"/>
                <a:ea typeface="Courier New"/>
                <a:cs typeface="Courier New"/>
                <a:sym typeface="Courier New"/>
              </a:rPr>
              <a:t>import org.w3c.dom.Document;</a:t>
            </a:r>
          </a:p>
          <a:p>
            <a:pPr marL="0" lvl="0" indent="0" defTabSz="397256">
              <a:spcBef>
                <a:spcPts val="1000"/>
              </a:spcBef>
              <a:buSzTx/>
              <a:buNone/>
              <a:defRPr sz="1800"/>
            </a:pPr>
            <a:r>
              <a:rPr sz="2448">
                <a:latin typeface="Courier New"/>
                <a:ea typeface="Courier New"/>
                <a:cs typeface="Courier New"/>
                <a:sym typeface="Courier New"/>
              </a:rPr>
              <a:t>import org.xml.sax.SAXException;</a:t>
            </a:r>
          </a:p>
        </p:txBody>
      </p:sp>
      <p:sp>
        <p:nvSpPr>
          <p:cNvPr id="543" name="Shape 543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62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46" name="Shape 546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547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8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549" name="Shape 5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Authentication</a:t>
            </a:r>
          </a:p>
        </p:txBody>
      </p:sp>
      <p:sp>
        <p:nvSpPr>
          <p:cNvPr id="550" name="Shape 5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public class Analysis {</a:t>
            </a:r>
          </a:p>
          <a:p>
            <a:pPr marL="0" lvl="0" indent="0"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  AlchemyAPI alchemyObj;</a:t>
            </a:r>
          </a:p>
          <a:p>
            <a:pPr marL="0" lvl="0" indent="0"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  public Analysis(){</a:t>
            </a:r>
          </a:p>
          <a:p>
            <a:pPr marL="0" lvl="0" indent="0"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       alchemyObj= AlchemyAPI.GetInstanceFromString(""); </a:t>
            </a:r>
          </a:p>
          <a:p>
            <a:pPr marL="0" lvl="0" indent="0"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</p:txBody>
      </p:sp>
      <p:sp>
        <p:nvSpPr>
          <p:cNvPr id="551" name="Shape 551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63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54" name="Shape 554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555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Shape 5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Analysis</a:t>
            </a:r>
          </a:p>
        </p:txBody>
      </p:sp>
      <p:sp>
        <p:nvSpPr>
          <p:cNvPr id="558" name="Shape 5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lvl="0" indent="0" defTabSz="321310">
              <a:spcBef>
                <a:spcPts val="800"/>
              </a:spcBef>
              <a:buSzTx/>
              <a:buNone/>
              <a:defRPr sz="1800"/>
            </a:pPr>
            <a:r>
              <a:rPr sz="1980">
                <a:latin typeface="Courier New"/>
                <a:ea typeface="Courier New"/>
                <a:cs typeface="Courier New"/>
                <a:sym typeface="Courier New"/>
              </a:rPr>
              <a:t> public float analyse(String analysethis){</a:t>
            </a:r>
          </a:p>
          <a:p>
            <a:pPr marL="0" lvl="0" indent="0" defTabSz="321310">
              <a:spcBef>
                <a:spcPts val="800"/>
              </a:spcBef>
              <a:buSzTx/>
              <a:buNone/>
              <a:defRPr sz="1800"/>
            </a:pPr>
            <a:r>
              <a:rPr sz="1980">
                <a:latin typeface="Courier New"/>
                <a:ea typeface="Courier New"/>
                <a:cs typeface="Courier New"/>
                <a:sym typeface="Courier New"/>
              </a:rPr>
              <a:t>       try {</a:t>
            </a:r>
          </a:p>
          <a:p>
            <a:pPr marL="0" lvl="0" indent="0" defTabSz="321310">
              <a:spcBef>
                <a:spcPts val="800"/>
              </a:spcBef>
              <a:buSzTx/>
              <a:buNone/>
              <a:defRPr sz="1800"/>
            </a:pPr>
            <a:r>
              <a:rPr sz="1980">
                <a:latin typeface="Courier New"/>
                <a:ea typeface="Courier New"/>
                <a:cs typeface="Courier New"/>
                <a:sym typeface="Courier New"/>
              </a:rPr>
              <a:t>           AlchemyAPI_NamedEntityParams entityParams = new AlchemyAPI_NamedEntityParams();</a:t>
            </a:r>
          </a:p>
          <a:p>
            <a:pPr marL="0" lvl="0" indent="0" defTabSz="321310">
              <a:spcBef>
                <a:spcPts val="800"/>
              </a:spcBef>
              <a:buSzTx/>
              <a:buNone/>
              <a:defRPr sz="1800"/>
            </a:pPr>
            <a:r>
              <a:rPr sz="1980">
                <a:latin typeface="Courier New"/>
                <a:ea typeface="Courier New"/>
                <a:cs typeface="Courier New"/>
                <a:sym typeface="Courier New"/>
              </a:rPr>
              <a:t>           entityParams.setSentiment(true);</a:t>
            </a:r>
          </a:p>
          <a:p>
            <a:pPr marL="0" lvl="0" indent="0" defTabSz="321310">
              <a:spcBef>
                <a:spcPts val="800"/>
              </a:spcBef>
              <a:buSzTx/>
              <a:buNone/>
              <a:defRPr sz="1800"/>
            </a:pPr>
            <a:r>
              <a:rPr sz="1980">
                <a:latin typeface="Courier New"/>
                <a:ea typeface="Courier New"/>
                <a:cs typeface="Courier New"/>
                <a:sym typeface="Courier New"/>
              </a:rPr>
              <a:t>           Document doc = alchemyObj.TextGetTextSentiment(analysethis);</a:t>
            </a:r>
          </a:p>
          <a:p>
            <a:pPr marL="0" lvl="0" indent="0" defTabSz="321310">
              <a:spcBef>
                <a:spcPts val="800"/>
              </a:spcBef>
              <a:buSzTx/>
              <a:buNone/>
              <a:defRPr sz="1800"/>
            </a:pPr>
            <a:r>
              <a:rPr sz="1980">
                <a:latin typeface="Courier New"/>
                <a:ea typeface="Courier New"/>
                <a:cs typeface="Courier New"/>
                <a:sym typeface="Courier New"/>
              </a:rPr>
              <a:t>           String xmlresp = getStringFromDocument(doc);</a:t>
            </a:r>
          </a:p>
          <a:p>
            <a:pPr marL="0" lvl="0" indent="0" defTabSz="321310">
              <a:spcBef>
                <a:spcPts val="800"/>
              </a:spcBef>
              <a:buSzTx/>
              <a:buNone/>
              <a:defRPr sz="1800"/>
            </a:pPr>
            <a:r>
              <a:rPr sz="1980">
                <a:latin typeface="Courier New"/>
                <a:ea typeface="Courier New"/>
                <a:cs typeface="Courier New"/>
                <a:sym typeface="Courier New"/>
              </a:rPr>
              <a:t>           System.out.println(xmlresp);</a:t>
            </a:r>
          </a:p>
          <a:p>
            <a:pPr marL="0" lvl="0" indent="0" defTabSz="321310">
              <a:spcBef>
                <a:spcPts val="800"/>
              </a:spcBef>
              <a:buSzTx/>
              <a:buNone/>
              <a:defRPr sz="1800"/>
            </a:pPr>
            <a:r>
              <a:rPr sz="1980">
                <a:latin typeface="Courier New"/>
                <a:ea typeface="Courier New"/>
                <a:cs typeface="Courier New"/>
                <a:sym typeface="Courier New"/>
              </a:rPr>
              <a:t>           System.out.println(alchemyObj.TextGetRankedNamedEntities("Person"));</a:t>
            </a:r>
          </a:p>
          <a:p>
            <a:pPr marL="0" lvl="0" indent="0" defTabSz="321310">
              <a:spcBef>
                <a:spcPts val="800"/>
              </a:spcBef>
              <a:buSzTx/>
              <a:buNone/>
              <a:defRPr sz="1800"/>
            </a:pPr>
            <a:r>
              <a:rPr sz="1980">
                <a:latin typeface="Courier New"/>
                <a:ea typeface="Courier New"/>
                <a:cs typeface="Courier New"/>
                <a:sym typeface="Courier New"/>
              </a:rPr>
              <a:t>           return Float.parseFloat(xmlresp.split("&lt;score&gt;")[1].split("&lt;/score&gt;")[0]);</a:t>
            </a:r>
          </a:p>
          <a:p>
            <a:pPr marL="0" lvl="0" indent="0" defTabSz="321310">
              <a:spcBef>
                <a:spcPts val="800"/>
              </a:spcBef>
              <a:buSzTx/>
              <a:buNone/>
              <a:defRPr sz="1800"/>
            </a:pPr>
            <a:endParaRPr sz="198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321310">
              <a:spcBef>
                <a:spcPts val="800"/>
              </a:spcBef>
              <a:buSzTx/>
              <a:buNone/>
              <a:defRPr sz="1800"/>
            </a:pPr>
            <a:endParaRPr sz="198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defTabSz="321310">
              <a:spcBef>
                <a:spcPts val="800"/>
              </a:spcBef>
              <a:buSzTx/>
              <a:buNone/>
              <a:defRPr sz="1800"/>
            </a:pPr>
            <a:r>
              <a:rPr sz="1980">
                <a:latin typeface="Courier New"/>
                <a:ea typeface="Courier New"/>
                <a:cs typeface="Courier New"/>
                <a:sym typeface="Courier New"/>
              </a:rPr>
              <a:t>       } catch (Exception ex) {</a:t>
            </a:r>
          </a:p>
          <a:p>
            <a:pPr marL="0" lvl="0" indent="0" defTabSz="321310">
              <a:spcBef>
                <a:spcPts val="800"/>
              </a:spcBef>
              <a:buSzTx/>
              <a:buNone/>
              <a:defRPr sz="1800"/>
            </a:pPr>
            <a:r>
              <a:rPr sz="1980">
                <a:latin typeface="Courier New"/>
                <a:ea typeface="Courier New"/>
                <a:cs typeface="Courier New"/>
                <a:sym typeface="Courier New"/>
              </a:rPr>
              <a:t>//            ex.printStackTrace();</a:t>
            </a:r>
          </a:p>
          <a:p>
            <a:pPr marL="0" lvl="0" indent="0" defTabSz="321310">
              <a:spcBef>
                <a:spcPts val="800"/>
              </a:spcBef>
              <a:buSzTx/>
              <a:buNone/>
              <a:defRPr sz="1800"/>
            </a:pPr>
            <a:r>
              <a:rPr sz="1980">
                <a:latin typeface="Courier New"/>
                <a:ea typeface="Courier New"/>
                <a:cs typeface="Courier New"/>
                <a:sym typeface="Courier New"/>
              </a:rPr>
              <a:t>           return -99;</a:t>
            </a:r>
          </a:p>
          <a:p>
            <a:pPr marL="0" lvl="0" indent="0" defTabSz="321310">
              <a:spcBef>
                <a:spcPts val="800"/>
              </a:spcBef>
              <a:buSzTx/>
              <a:buNone/>
              <a:defRPr sz="1800"/>
            </a:pPr>
            <a:r>
              <a:rPr sz="1980"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</a:p>
          <a:p>
            <a:pPr marL="0" lvl="0" indent="0" defTabSz="321310">
              <a:spcBef>
                <a:spcPts val="800"/>
              </a:spcBef>
              <a:buSzTx/>
              <a:buNone/>
              <a:defRPr sz="1800"/>
            </a:pPr>
            <a:r>
              <a:rPr sz="1980"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</p:txBody>
      </p:sp>
      <p:sp>
        <p:nvSpPr>
          <p:cNvPr id="559" name="Shape 559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64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62" name="Shape 562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563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4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565" name="Shape 5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Main</a:t>
            </a:r>
          </a:p>
        </p:txBody>
      </p:sp>
      <p:sp>
        <p:nvSpPr>
          <p:cNvPr id="566" name="Shape 56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</a:p>
          <a:p>
            <a:pPr marL="0" lvl="0" indent="0"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      Analysis an = new Analysis();</a:t>
            </a:r>
          </a:p>
          <a:p>
            <a:pPr marL="0" lvl="0" indent="0"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      System.out.println(an.analyse(" I am so blown away by the police officers and all 1st responders in Boston. Awesome bravery. I salute you! #BostonStrong"));   }</a:t>
            </a:r>
          </a:p>
        </p:txBody>
      </p:sp>
      <p:sp>
        <p:nvSpPr>
          <p:cNvPr id="567" name="Shape 567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65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70" name="Shape 570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571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2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573" name="Shape 5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Keywords Extraction</a:t>
            </a:r>
          </a:p>
        </p:txBody>
      </p:sp>
      <p:sp>
        <p:nvSpPr>
          <p:cNvPr id="574" name="Shape 57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/>
            </a:pPr>
            <a:r>
              <a:rPr sz="3600"/>
              <a:t> </a:t>
            </a: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Document doc2 = alchemyObj.TextGetRankedKeywords(analysethis);</a:t>
            </a:r>
          </a:p>
          <a:p>
            <a:pPr marL="0" lvl="0" indent="0"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          System.out.println(getStringFromDocument(doc2));</a:t>
            </a:r>
          </a:p>
        </p:txBody>
      </p:sp>
      <p:sp>
        <p:nvSpPr>
          <p:cNvPr id="575" name="Shape 575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66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78" name="Shape 578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579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0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581" name="Shape 5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Concept Extraction</a:t>
            </a:r>
          </a:p>
        </p:txBody>
      </p:sp>
      <p:sp>
        <p:nvSpPr>
          <p:cNvPr id="582" name="Shape 5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/>
            </a:pPr>
            <a:r>
              <a:rPr sz="3600"/>
              <a:t> </a:t>
            </a: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Document doc2 = alchemyObj.TextGetRankedConcept(analysethis);</a:t>
            </a:r>
          </a:p>
          <a:p>
            <a:pPr marL="0" lvl="0" indent="0"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          System.out.println(getStringFromDocument(doc2));</a:t>
            </a:r>
          </a:p>
        </p:txBody>
      </p:sp>
      <p:sp>
        <p:nvSpPr>
          <p:cNvPr id="583" name="Shape 583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67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86" name="Shape 586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587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8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589" name="Shape 5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Entity Extraction</a:t>
            </a:r>
          </a:p>
        </p:txBody>
      </p:sp>
      <p:sp>
        <p:nvSpPr>
          <p:cNvPr id="590" name="Shape 5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 Document doc2 = alchemyObj.TextGetRankedNamedEntities(analysethis);</a:t>
            </a:r>
          </a:p>
          <a:p>
            <a:pPr marL="0" lvl="0" indent="0">
              <a:buSzTx/>
              <a:buNone/>
              <a:defRPr sz="1800"/>
            </a:pPr>
            <a:r>
              <a:rPr sz="3600">
                <a:latin typeface="Courier New"/>
                <a:ea typeface="Courier New"/>
                <a:cs typeface="Courier New"/>
                <a:sym typeface="Courier New"/>
              </a:rPr>
              <a:t>           System.out.println(getStringFromDocument(doc2));</a:t>
            </a:r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68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9" name="Shape 79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80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What is Twitter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Online social network</a:t>
            </a:r>
          </a:p>
          <a:p>
            <a:pPr lvl="0">
              <a:defRPr sz="1800"/>
            </a:pPr>
            <a:r>
              <a:rPr sz="3600"/>
              <a:t>Microblogging service</a:t>
            </a:r>
          </a:p>
          <a:p>
            <a:pPr lvl="0">
              <a:defRPr sz="1800"/>
            </a:pPr>
            <a:r>
              <a:rPr sz="3600"/>
              <a:t>Messages up to 140 characters</a:t>
            </a:r>
          </a:p>
          <a:p>
            <a:pPr lvl="0">
              <a:defRPr sz="1800"/>
            </a:pPr>
            <a:r>
              <a:rPr sz="3600"/>
              <a:t>Accessible through websites, mobile apps, desktop apps, SMS etc.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7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creen Shot 2013-05-08 at 12.16.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279400"/>
            <a:ext cx="10972800" cy="9194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647700" y="1968500"/>
            <a:ext cx="11709400" cy="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16200000">
            <a:off x="11366529" y="4749829"/>
            <a:ext cx="293415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b">
            <a:spAutoFit/>
          </a:bodyPr>
          <a:lstStyle/>
          <a:p>
            <a:pPr lvl="1" indent="0" defTabSz="584200">
              <a:buClrTx/>
              <a:defRPr sz="1800">
                <a:uFillTx/>
              </a:defRPr>
            </a:pPr>
            <a:r>
              <a:rPr sz="12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Fabio Ciravegna, University of Sheffield</a:t>
            </a:r>
          </a:p>
        </p:txBody>
      </p:sp>
      <p:pic>
        <p:nvPicPr>
          <p:cNvPr id="90" name="tuoslogo_key_cmyk_med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1160"/>
            <a:ext cx="2576649" cy="1028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dropped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8910336"/>
            <a:ext cx="149860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6000">
                <a:solidFill>
                  <a:srgbClr val="382982"/>
                </a:solidFill>
                <a:uFill>
                  <a:solidFill>
                    <a:srgbClr val="382982"/>
                  </a:solidFill>
                </a:uFill>
              </a:rPr>
              <a:t>Information about users 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Twitter provides a user profile containing: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name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location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biography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004172"/>
                </a:solidFill>
              </a:rPr>
              <a:t>photo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xfrm>
            <a:off x="6370624" y="9372600"/>
            <a:ext cx="258370" cy="254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/>
            </a:pPr>
            <a:fld id="{86CB4B4D-7CA3-9044-876B-883B54F8677D}" type="slidenum">
              <a:rPr sz="1200"/>
              <a:t>9</a:t>
            </a:fld>
            <a:endParaRPr sz="1200"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 Light"/>
        <a:ea typeface="Helvetica Neue Light"/>
        <a:cs typeface="Helvetica Neue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UOS Stephenson"/>
            <a:ea typeface="TUOS Stephenson"/>
            <a:cs typeface="TUOS Stephenson"/>
            <a:sym typeface="TUOS Stephenso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UOS Stephenson"/>
            <a:ea typeface="TUOS Stephenson"/>
            <a:cs typeface="TUOS Stephenson"/>
            <a:sym typeface="TUOS Stephenso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 Light"/>
        <a:ea typeface="Helvetica Neue Light"/>
        <a:cs typeface="Helvetica Neue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UOS Stephenson"/>
            <a:ea typeface="TUOS Stephenson"/>
            <a:cs typeface="TUOS Stephenson"/>
            <a:sym typeface="TUOS Stephenso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UOS Stephenson"/>
            <a:ea typeface="TUOS Stephenson"/>
            <a:cs typeface="TUOS Stephenson"/>
            <a:sym typeface="TUOS Stephenso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4110</Words>
  <Application>Microsoft Macintosh PowerPoint</Application>
  <PresentationFormat>Custom</PresentationFormat>
  <Paragraphs>656</Paragraphs>
  <Slides>68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White</vt:lpstr>
      <vt:lpstr>How to Analyse Social Media Content</vt:lpstr>
      <vt:lpstr>Challenges</vt:lpstr>
      <vt:lpstr>What is needed</vt:lpstr>
      <vt:lpstr>Knowledge Capture and Representation</vt:lpstr>
      <vt:lpstr>Knowledge Integration</vt:lpstr>
      <vt:lpstr>Case study: Twitter</vt:lpstr>
      <vt:lpstr>What is Twitter</vt:lpstr>
      <vt:lpstr>PowerPoint Presentation</vt:lpstr>
      <vt:lpstr>Information about users </vt:lpstr>
      <vt:lpstr>Information about users’ networks</vt:lpstr>
      <vt:lpstr>Information about the message itself</vt:lpstr>
      <vt:lpstr>Why is it useful for research</vt:lpstr>
      <vt:lpstr>State of The Art</vt:lpstr>
      <vt:lpstr>Huberman et al, 2008</vt:lpstr>
      <vt:lpstr>Wanichayapong et al, 2011</vt:lpstr>
      <vt:lpstr>Temnikova et al (2013)</vt:lpstr>
      <vt:lpstr>Cano et al (2013)</vt:lpstr>
      <vt:lpstr>Axel et al (2013)</vt:lpstr>
      <vt:lpstr>Vieweg et al (2010)</vt:lpstr>
      <vt:lpstr>Gupta (2013)</vt:lpstr>
      <vt:lpstr>Kumar (2013)</vt:lpstr>
      <vt:lpstr>Sakaki et al (2011)</vt:lpstr>
      <vt:lpstr>How to access Twitter</vt:lpstr>
      <vt:lpstr>Twitter API</vt:lpstr>
      <vt:lpstr>The API (ctd)</vt:lpstr>
      <vt:lpstr>REST API Methods</vt:lpstr>
      <vt:lpstr>Main Classes: Status</vt:lpstr>
      <vt:lpstr>Main Classes: User</vt:lpstr>
      <vt:lpstr>User (2)</vt:lpstr>
      <vt:lpstr>Main Classes: Twitter</vt:lpstr>
      <vt:lpstr>Twitter API details</vt:lpstr>
      <vt:lpstr>Practical Session:  Accessing Twitter</vt:lpstr>
      <vt:lpstr>Interacting with Twitter in Java</vt:lpstr>
      <vt:lpstr>Authentication for Twitter API</vt:lpstr>
      <vt:lpstr>Generating a Token</vt:lpstr>
      <vt:lpstr>Access Token</vt:lpstr>
      <vt:lpstr>Changing access level</vt:lpstr>
      <vt:lpstr>Set Import</vt:lpstr>
      <vt:lpstr>Set Import</vt:lpstr>
      <vt:lpstr>OAuth access</vt:lpstr>
      <vt:lpstr>Perform Twitter Search</vt:lpstr>
      <vt:lpstr>Main method</vt:lpstr>
      <vt:lpstr>Retrieve Geolocated Tweets</vt:lpstr>
      <vt:lpstr>GeoSearch</vt:lpstr>
      <vt:lpstr>Main (geosearch)</vt:lpstr>
      <vt:lpstr>Output</vt:lpstr>
      <vt:lpstr>Retrieving Friends (or Followers)</vt:lpstr>
      <vt:lpstr>Processing Social media Content </vt:lpstr>
      <vt:lpstr>Information Extraction</vt:lpstr>
      <vt:lpstr>Term recognition</vt:lpstr>
      <vt:lpstr>Entity recognition</vt:lpstr>
      <vt:lpstr>Sentiment Detection</vt:lpstr>
      <vt:lpstr>More complicated IE</vt:lpstr>
      <vt:lpstr>Why is IE for Tweets difficult?</vt:lpstr>
      <vt:lpstr>Existing technologies</vt:lpstr>
      <vt:lpstr>Existing technologies</vt:lpstr>
      <vt:lpstr>Existing technologies</vt:lpstr>
      <vt:lpstr>Practical Session:  extracting hashtags and UserIDs</vt:lpstr>
      <vt:lpstr>Term recognition</vt:lpstr>
      <vt:lpstr>Hashtag Recognition</vt:lpstr>
      <vt:lpstr>UserID recognition</vt:lpstr>
      <vt:lpstr>Sentiment Analysis (Alchemy)</vt:lpstr>
      <vt:lpstr>Authentication</vt:lpstr>
      <vt:lpstr>Analysis</vt:lpstr>
      <vt:lpstr>Main</vt:lpstr>
      <vt:lpstr>Keywords Extraction</vt:lpstr>
      <vt:lpstr>Concept Extraction</vt:lpstr>
      <vt:lpstr>Entity Extraction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Analyse Social Media Content</dc:title>
  <cp:lastModifiedBy>Anna Lisa Gentile</cp:lastModifiedBy>
  <cp:revision>4</cp:revision>
  <dcterms:modified xsi:type="dcterms:W3CDTF">2014-05-07T13:22:00Z</dcterms:modified>
</cp:coreProperties>
</file>